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256" r:id="rId2"/>
    <p:sldId id="257" r:id="rId3"/>
    <p:sldId id="351" r:id="rId4"/>
    <p:sldId id="348" r:id="rId5"/>
    <p:sldId id="358" r:id="rId6"/>
    <p:sldId id="359" r:id="rId7"/>
    <p:sldId id="360" r:id="rId8"/>
    <p:sldId id="361" r:id="rId9"/>
    <p:sldId id="362" r:id="rId10"/>
    <p:sldId id="363" r:id="rId11"/>
    <p:sldId id="364" r:id="rId12"/>
    <p:sldId id="365" r:id="rId13"/>
    <p:sldId id="352" r:id="rId14"/>
    <p:sldId id="353" r:id="rId15"/>
    <p:sldId id="366" r:id="rId16"/>
    <p:sldId id="367" r:id="rId17"/>
    <p:sldId id="368" r:id="rId18"/>
    <p:sldId id="369" r:id="rId19"/>
    <p:sldId id="370" r:id="rId20"/>
    <p:sldId id="371" r:id="rId21"/>
    <p:sldId id="372" r:id="rId22"/>
    <p:sldId id="373" r:id="rId23"/>
    <p:sldId id="374" r:id="rId24"/>
    <p:sldId id="354" r:id="rId25"/>
    <p:sldId id="355" r:id="rId26"/>
    <p:sldId id="375" r:id="rId27"/>
    <p:sldId id="376" r:id="rId28"/>
    <p:sldId id="377" r:id="rId29"/>
    <p:sldId id="378" r:id="rId30"/>
    <p:sldId id="379" r:id="rId31"/>
    <p:sldId id="380" r:id="rId32"/>
    <p:sldId id="381" r:id="rId33"/>
    <p:sldId id="382" r:id="rId34"/>
    <p:sldId id="383" r:id="rId35"/>
    <p:sldId id="356" r:id="rId36"/>
    <p:sldId id="357" r:id="rId37"/>
    <p:sldId id="384" r:id="rId38"/>
    <p:sldId id="385" r:id="rId39"/>
    <p:sldId id="386" r:id="rId40"/>
    <p:sldId id="387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6C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1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66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02095-0A9F-4450-853C-1E417FC6D87B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9C520B-0B46-4152-9368-257B61061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040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252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549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435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134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497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840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07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353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199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002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96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7000">
              <a:srgbClr val="E6CDFF">
                <a:alpha val="20000"/>
              </a:srgbClr>
            </a:gs>
            <a:gs pos="95000">
              <a:srgbClr val="E6CDFF">
                <a:alpha val="20000"/>
              </a:srgbClr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49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2.png"/><Relationship Id="rId7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4.png"/><Relationship Id="rId10" Type="http://schemas.openxmlformats.org/officeDocument/2006/relationships/image" Target="../media/image20.png"/><Relationship Id="rId4" Type="http://schemas.openxmlformats.org/officeDocument/2006/relationships/image" Target="../media/image13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6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7.png"/><Relationship Id="rId5" Type="http://schemas.openxmlformats.org/officeDocument/2006/relationships/image" Target="../media/image48.png"/><Relationship Id="rId10" Type="http://schemas.openxmlformats.org/officeDocument/2006/relationships/image" Target="../media/image56.png"/><Relationship Id="rId4" Type="http://schemas.openxmlformats.org/officeDocument/2006/relationships/image" Target="../media/image47.png"/><Relationship Id="rId9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6.png"/><Relationship Id="rId7" Type="http://schemas.openxmlformats.org/officeDocument/2006/relationships/image" Target="../media/image5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6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6.png"/><Relationship Id="rId7" Type="http://schemas.openxmlformats.org/officeDocument/2006/relationships/image" Target="../media/image53.png"/><Relationship Id="rId12" Type="http://schemas.openxmlformats.org/officeDocument/2006/relationships/image" Target="../media/image6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65.png"/><Relationship Id="rId5" Type="http://schemas.openxmlformats.org/officeDocument/2006/relationships/image" Target="../media/image48.png"/><Relationship Id="rId10" Type="http://schemas.openxmlformats.org/officeDocument/2006/relationships/image" Target="../media/image64.png"/><Relationship Id="rId4" Type="http://schemas.openxmlformats.org/officeDocument/2006/relationships/image" Target="../media/image47.png"/><Relationship Id="rId9" Type="http://schemas.openxmlformats.org/officeDocument/2006/relationships/image" Target="../media/image6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68.png"/><Relationship Id="rId7" Type="http://schemas.openxmlformats.org/officeDocument/2006/relationships/image" Target="../media/image80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2.png"/><Relationship Id="rId3" Type="http://schemas.openxmlformats.org/officeDocument/2006/relationships/image" Target="../media/image68.png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5" Type="http://schemas.openxmlformats.org/officeDocument/2006/relationships/image" Target="../media/image84.pn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104.png"/><Relationship Id="rId18" Type="http://schemas.openxmlformats.org/officeDocument/2006/relationships/image" Target="../media/image109.png"/><Relationship Id="rId3" Type="http://schemas.openxmlformats.org/officeDocument/2006/relationships/image" Target="../media/image94.png"/><Relationship Id="rId21" Type="http://schemas.openxmlformats.org/officeDocument/2006/relationships/image" Target="../media/image112.png"/><Relationship Id="rId7" Type="http://schemas.openxmlformats.org/officeDocument/2006/relationships/image" Target="../media/image98.png"/><Relationship Id="rId12" Type="http://schemas.openxmlformats.org/officeDocument/2006/relationships/image" Target="../media/image103.png"/><Relationship Id="rId17" Type="http://schemas.openxmlformats.org/officeDocument/2006/relationships/image" Target="../media/image108.png"/><Relationship Id="rId2" Type="http://schemas.openxmlformats.org/officeDocument/2006/relationships/image" Target="../media/image93.png"/><Relationship Id="rId16" Type="http://schemas.openxmlformats.org/officeDocument/2006/relationships/image" Target="../media/image107.png"/><Relationship Id="rId20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11" Type="http://schemas.openxmlformats.org/officeDocument/2006/relationships/image" Target="../media/image102.png"/><Relationship Id="rId5" Type="http://schemas.openxmlformats.org/officeDocument/2006/relationships/image" Target="../media/image96.png"/><Relationship Id="rId15" Type="http://schemas.openxmlformats.org/officeDocument/2006/relationships/image" Target="../media/image106.png"/><Relationship Id="rId23" Type="http://schemas.openxmlformats.org/officeDocument/2006/relationships/image" Target="../media/image114.png"/><Relationship Id="rId10" Type="http://schemas.openxmlformats.org/officeDocument/2006/relationships/image" Target="../media/image101.png"/><Relationship Id="rId19" Type="http://schemas.openxmlformats.org/officeDocument/2006/relationships/image" Target="../media/image110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Relationship Id="rId14" Type="http://schemas.openxmlformats.org/officeDocument/2006/relationships/image" Target="../media/image105.png"/><Relationship Id="rId22" Type="http://schemas.openxmlformats.org/officeDocument/2006/relationships/image" Target="../media/image1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Relationship Id="rId9" Type="http://schemas.openxmlformats.org/officeDocument/2006/relationships/image" Target="../media/image12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13" Type="http://schemas.openxmlformats.org/officeDocument/2006/relationships/image" Target="../media/image134.png"/><Relationship Id="rId3" Type="http://schemas.openxmlformats.org/officeDocument/2006/relationships/image" Target="../media/image124.png"/><Relationship Id="rId7" Type="http://schemas.openxmlformats.org/officeDocument/2006/relationships/image" Target="../media/image128.png"/><Relationship Id="rId12" Type="http://schemas.openxmlformats.org/officeDocument/2006/relationships/image" Target="../media/image133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11" Type="http://schemas.openxmlformats.org/officeDocument/2006/relationships/image" Target="../media/image132.png"/><Relationship Id="rId5" Type="http://schemas.openxmlformats.org/officeDocument/2006/relationships/image" Target="../media/image126.png"/><Relationship Id="rId10" Type="http://schemas.openxmlformats.org/officeDocument/2006/relationships/image" Target="../media/image131.png"/><Relationship Id="rId4" Type="http://schemas.openxmlformats.org/officeDocument/2006/relationships/image" Target="../media/image125.png"/><Relationship Id="rId9" Type="http://schemas.openxmlformats.org/officeDocument/2006/relationships/image" Target="../media/image130.png"/><Relationship Id="rId14" Type="http://schemas.openxmlformats.org/officeDocument/2006/relationships/image" Target="../media/image13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3" Type="http://schemas.openxmlformats.org/officeDocument/2006/relationships/image" Target="../media/image137.png"/><Relationship Id="rId7" Type="http://schemas.openxmlformats.org/officeDocument/2006/relationships/image" Target="../media/image141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13" Type="http://schemas.openxmlformats.org/officeDocument/2006/relationships/image" Target="../media/image154.png"/><Relationship Id="rId3" Type="http://schemas.openxmlformats.org/officeDocument/2006/relationships/image" Target="../media/image144.png"/><Relationship Id="rId7" Type="http://schemas.openxmlformats.org/officeDocument/2006/relationships/image" Target="../media/image148.png"/><Relationship Id="rId12" Type="http://schemas.openxmlformats.org/officeDocument/2006/relationships/image" Target="../media/image153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png"/><Relationship Id="rId11" Type="http://schemas.openxmlformats.org/officeDocument/2006/relationships/image" Target="../media/image152.png"/><Relationship Id="rId5" Type="http://schemas.openxmlformats.org/officeDocument/2006/relationships/image" Target="../media/image146.png"/><Relationship Id="rId10" Type="http://schemas.openxmlformats.org/officeDocument/2006/relationships/image" Target="../media/image151.png"/><Relationship Id="rId4" Type="http://schemas.openxmlformats.org/officeDocument/2006/relationships/image" Target="../media/image145.png"/><Relationship Id="rId9" Type="http://schemas.openxmlformats.org/officeDocument/2006/relationships/image" Target="../media/image150.png"/><Relationship Id="rId14" Type="http://schemas.openxmlformats.org/officeDocument/2006/relationships/image" Target="../media/image15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13" Type="http://schemas.openxmlformats.org/officeDocument/2006/relationships/image" Target="../media/image154.png"/><Relationship Id="rId3" Type="http://schemas.openxmlformats.org/officeDocument/2006/relationships/image" Target="../media/image144.png"/><Relationship Id="rId7" Type="http://schemas.openxmlformats.org/officeDocument/2006/relationships/image" Target="../media/image158.png"/><Relationship Id="rId12" Type="http://schemas.openxmlformats.org/officeDocument/2006/relationships/image" Target="../media/image153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png"/><Relationship Id="rId11" Type="http://schemas.openxmlformats.org/officeDocument/2006/relationships/image" Target="../media/image161.png"/><Relationship Id="rId5" Type="http://schemas.openxmlformats.org/officeDocument/2006/relationships/image" Target="../media/image157.png"/><Relationship Id="rId10" Type="http://schemas.openxmlformats.org/officeDocument/2006/relationships/image" Target="../media/image160.png"/><Relationship Id="rId4" Type="http://schemas.openxmlformats.org/officeDocument/2006/relationships/image" Target="../media/image156.png"/><Relationship Id="rId9" Type="http://schemas.openxmlformats.org/officeDocument/2006/relationships/image" Target="../media/image150.png"/><Relationship Id="rId14" Type="http://schemas.openxmlformats.org/officeDocument/2006/relationships/image" Target="../media/image15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13" Type="http://schemas.openxmlformats.org/officeDocument/2006/relationships/image" Target="../media/image173.png"/><Relationship Id="rId3" Type="http://schemas.openxmlformats.org/officeDocument/2006/relationships/image" Target="../media/image163.png"/><Relationship Id="rId7" Type="http://schemas.openxmlformats.org/officeDocument/2006/relationships/image" Target="../media/image167.png"/><Relationship Id="rId12" Type="http://schemas.openxmlformats.org/officeDocument/2006/relationships/image" Target="../media/image172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png"/><Relationship Id="rId11" Type="http://schemas.openxmlformats.org/officeDocument/2006/relationships/image" Target="../media/image171.png"/><Relationship Id="rId5" Type="http://schemas.openxmlformats.org/officeDocument/2006/relationships/image" Target="../media/image165.png"/><Relationship Id="rId10" Type="http://schemas.openxmlformats.org/officeDocument/2006/relationships/image" Target="../media/image170.png"/><Relationship Id="rId4" Type="http://schemas.openxmlformats.org/officeDocument/2006/relationships/image" Target="../media/image164.png"/><Relationship Id="rId9" Type="http://schemas.openxmlformats.org/officeDocument/2006/relationships/image" Target="../media/image169.png"/><Relationship Id="rId14" Type="http://schemas.openxmlformats.org/officeDocument/2006/relationships/image" Target="../media/image17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13" Type="http://schemas.openxmlformats.org/officeDocument/2006/relationships/image" Target="../media/image177.png"/><Relationship Id="rId18" Type="http://schemas.openxmlformats.org/officeDocument/2006/relationships/image" Target="../media/image182.png"/><Relationship Id="rId3" Type="http://schemas.openxmlformats.org/officeDocument/2006/relationships/image" Target="../media/image163.png"/><Relationship Id="rId7" Type="http://schemas.openxmlformats.org/officeDocument/2006/relationships/image" Target="../media/image167.png"/><Relationship Id="rId12" Type="http://schemas.openxmlformats.org/officeDocument/2006/relationships/image" Target="../media/image176.png"/><Relationship Id="rId17" Type="http://schemas.openxmlformats.org/officeDocument/2006/relationships/image" Target="../media/image181.png"/><Relationship Id="rId2" Type="http://schemas.openxmlformats.org/officeDocument/2006/relationships/image" Target="../media/image175.png"/><Relationship Id="rId16" Type="http://schemas.openxmlformats.org/officeDocument/2006/relationships/image" Target="../media/image180.png"/><Relationship Id="rId20" Type="http://schemas.openxmlformats.org/officeDocument/2006/relationships/image" Target="../media/image1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png"/><Relationship Id="rId11" Type="http://schemas.openxmlformats.org/officeDocument/2006/relationships/image" Target="../media/image172.png"/><Relationship Id="rId5" Type="http://schemas.openxmlformats.org/officeDocument/2006/relationships/image" Target="../media/image165.png"/><Relationship Id="rId15" Type="http://schemas.openxmlformats.org/officeDocument/2006/relationships/image" Target="../media/image179.png"/><Relationship Id="rId10" Type="http://schemas.openxmlformats.org/officeDocument/2006/relationships/image" Target="../media/image170.png"/><Relationship Id="rId19" Type="http://schemas.openxmlformats.org/officeDocument/2006/relationships/image" Target="../media/image183.png"/><Relationship Id="rId4" Type="http://schemas.openxmlformats.org/officeDocument/2006/relationships/image" Target="../media/image164.png"/><Relationship Id="rId9" Type="http://schemas.openxmlformats.org/officeDocument/2006/relationships/image" Target="../media/image169.png"/><Relationship Id="rId14" Type="http://schemas.openxmlformats.org/officeDocument/2006/relationships/image" Target="../media/image17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13" Type="http://schemas.openxmlformats.org/officeDocument/2006/relationships/image" Target="../media/image187.png"/><Relationship Id="rId3" Type="http://schemas.openxmlformats.org/officeDocument/2006/relationships/image" Target="../media/image163.png"/><Relationship Id="rId7" Type="http://schemas.openxmlformats.org/officeDocument/2006/relationships/image" Target="../media/image167.png"/><Relationship Id="rId12" Type="http://schemas.openxmlformats.org/officeDocument/2006/relationships/image" Target="../media/image186.png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png"/><Relationship Id="rId11" Type="http://schemas.openxmlformats.org/officeDocument/2006/relationships/image" Target="../media/image172.png"/><Relationship Id="rId5" Type="http://schemas.openxmlformats.org/officeDocument/2006/relationships/image" Target="../media/image165.png"/><Relationship Id="rId10" Type="http://schemas.openxmlformats.org/officeDocument/2006/relationships/image" Target="../media/image170.png"/><Relationship Id="rId4" Type="http://schemas.openxmlformats.org/officeDocument/2006/relationships/image" Target="../media/image164.png"/><Relationship Id="rId9" Type="http://schemas.openxmlformats.org/officeDocument/2006/relationships/image" Target="../media/image169.png"/><Relationship Id="rId14" Type="http://schemas.openxmlformats.org/officeDocument/2006/relationships/image" Target="../media/image18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png"/><Relationship Id="rId3" Type="http://schemas.openxmlformats.org/officeDocument/2006/relationships/image" Target="../media/image188.png"/><Relationship Id="rId7" Type="http://schemas.openxmlformats.org/officeDocument/2006/relationships/image" Target="../media/image193.png"/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2.png"/><Relationship Id="rId5" Type="http://schemas.openxmlformats.org/officeDocument/2006/relationships/image" Target="../media/image191.png"/><Relationship Id="rId10" Type="http://schemas.openxmlformats.org/officeDocument/2006/relationships/image" Target="../media/image196.png"/><Relationship Id="rId4" Type="http://schemas.openxmlformats.org/officeDocument/2006/relationships/image" Target="../media/image190.png"/><Relationship Id="rId9" Type="http://schemas.openxmlformats.org/officeDocument/2006/relationships/image" Target="../media/image19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png"/><Relationship Id="rId3" Type="http://schemas.openxmlformats.org/officeDocument/2006/relationships/image" Target="../media/image188.png"/><Relationship Id="rId7" Type="http://schemas.openxmlformats.org/officeDocument/2006/relationships/image" Target="../media/image197.png"/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2.png"/><Relationship Id="rId5" Type="http://schemas.openxmlformats.org/officeDocument/2006/relationships/image" Target="../media/image191.png"/><Relationship Id="rId10" Type="http://schemas.openxmlformats.org/officeDocument/2006/relationships/image" Target="../media/image200.png"/><Relationship Id="rId4" Type="http://schemas.openxmlformats.org/officeDocument/2006/relationships/image" Target="../media/image190.png"/><Relationship Id="rId9" Type="http://schemas.openxmlformats.org/officeDocument/2006/relationships/image" Target="../media/image19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png"/><Relationship Id="rId3" Type="http://schemas.openxmlformats.org/officeDocument/2006/relationships/image" Target="../media/image188.png"/><Relationship Id="rId7" Type="http://schemas.openxmlformats.org/officeDocument/2006/relationships/image" Target="../media/image205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4.png"/><Relationship Id="rId5" Type="http://schemas.openxmlformats.org/officeDocument/2006/relationships/image" Target="../media/image203.png"/><Relationship Id="rId4" Type="http://schemas.openxmlformats.org/officeDocument/2006/relationships/image" Target="../media/image202.png"/><Relationship Id="rId9" Type="http://schemas.openxmlformats.org/officeDocument/2006/relationships/image" Target="../media/image20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png"/><Relationship Id="rId3" Type="http://schemas.openxmlformats.org/officeDocument/2006/relationships/image" Target="../media/image188.png"/><Relationship Id="rId7" Type="http://schemas.openxmlformats.org/officeDocument/2006/relationships/image" Target="../media/image205.png"/><Relationship Id="rId12" Type="http://schemas.openxmlformats.org/officeDocument/2006/relationships/image" Target="../media/image212.png"/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4.png"/><Relationship Id="rId11" Type="http://schemas.openxmlformats.org/officeDocument/2006/relationships/image" Target="../media/image211.png"/><Relationship Id="rId5" Type="http://schemas.openxmlformats.org/officeDocument/2006/relationships/image" Target="../media/image203.png"/><Relationship Id="rId10" Type="http://schemas.openxmlformats.org/officeDocument/2006/relationships/image" Target="../media/image210.png"/><Relationship Id="rId4" Type="http://schemas.openxmlformats.org/officeDocument/2006/relationships/image" Target="../media/image202.png"/><Relationship Id="rId9" Type="http://schemas.openxmlformats.org/officeDocument/2006/relationships/image" Target="../media/image20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png"/><Relationship Id="rId3" Type="http://schemas.openxmlformats.org/officeDocument/2006/relationships/image" Target="../media/image188.png"/><Relationship Id="rId7" Type="http://schemas.openxmlformats.org/officeDocument/2006/relationships/image" Target="../media/image216.png"/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5.png"/><Relationship Id="rId11" Type="http://schemas.openxmlformats.org/officeDocument/2006/relationships/image" Target="../media/image220.png"/><Relationship Id="rId5" Type="http://schemas.openxmlformats.org/officeDocument/2006/relationships/image" Target="../media/image214.png"/><Relationship Id="rId10" Type="http://schemas.openxmlformats.org/officeDocument/2006/relationships/image" Target="../media/image219.png"/><Relationship Id="rId4" Type="http://schemas.openxmlformats.org/officeDocument/2006/relationships/image" Target="../media/image213.png"/><Relationship Id="rId9" Type="http://schemas.openxmlformats.org/officeDocument/2006/relationships/image" Target="../media/image21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2.png"/><Relationship Id="rId3" Type="http://schemas.openxmlformats.org/officeDocument/2006/relationships/image" Target="../media/image188.png"/><Relationship Id="rId7" Type="http://schemas.openxmlformats.org/officeDocument/2006/relationships/image" Target="../media/image221.png"/><Relationship Id="rId12" Type="http://schemas.openxmlformats.org/officeDocument/2006/relationships/image" Target="../media/image225.png"/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5.png"/><Relationship Id="rId11" Type="http://schemas.openxmlformats.org/officeDocument/2006/relationships/image" Target="../media/image220.png"/><Relationship Id="rId5" Type="http://schemas.openxmlformats.org/officeDocument/2006/relationships/image" Target="../media/image214.png"/><Relationship Id="rId10" Type="http://schemas.openxmlformats.org/officeDocument/2006/relationships/image" Target="../media/image224.png"/><Relationship Id="rId4" Type="http://schemas.openxmlformats.org/officeDocument/2006/relationships/image" Target="../media/image213.png"/><Relationship Id="rId9" Type="http://schemas.openxmlformats.org/officeDocument/2006/relationships/image" Target="../media/image22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1.png"/><Relationship Id="rId13" Type="http://schemas.openxmlformats.org/officeDocument/2006/relationships/image" Target="../media/image236.png"/><Relationship Id="rId3" Type="http://schemas.openxmlformats.org/officeDocument/2006/relationships/image" Target="../media/image188.png"/><Relationship Id="rId7" Type="http://schemas.openxmlformats.org/officeDocument/2006/relationships/image" Target="../media/image230.png"/><Relationship Id="rId12" Type="http://schemas.openxmlformats.org/officeDocument/2006/relationships/image" Target="../media/image235.png"/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9.png"/><Relationship Id="rId11" Type="http://schemas.openxmlformats.org/officeDocument/2006/relationships/image" Target="../media/image234.png"/><Relationship Id="rId5" Type="http://schemas.openxmlformats.org/officeDocument/2006/relationships/image" Target="../media/image228.png"/><Relationship Id="rId10" Type="http://schemas.openxmlformats.org/officeDocument/2006/relationships/image" Target="../media/image233.png"/><Relationship Id="rId4" Type="http://schemas.openxmlformats.org/officeDocument/2006/relationships/image" Target="../media/image227.png"/><Relationship Id="rId9" Type="http://schemas.openxmlformats.org/officeDocument/2006/relationships/image" Target="../media/image23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2" Type="http://schemas.openxmlformats.org/officeDocument/2006/relationships/image" Target="../media/image2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1.png"/><Relationship Id="rId5" Type="http://schemas.openxmlformats.org/officeDocument/2006/relationships/image" Target="../media/image240.png"/><Relationship Id="rId4" Type="http://schemas.openxmlformats.org/officeDocument/2006/relationships/image" Target="../media/image23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8.png"/><Relationship Id="rId3" Type="http://schemas.openxmlformats.org/officeDocument/2006/relationships/image" Target="../media/image243.png"/><Relationship Id="rId7" Type="http://schemas.openxmlformats.org/officeDocument/2006/relationships/image" Target="../media/image247.png"/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6.png"/><Relationship Id="rId5" Type="http://schemas.openxmlformats.org/officeDocument/2006/relationships/image" Target="../media/image245.png"/><Relationship Id="rId4" Type="http://schemas.openxmlformats.org/officeDocument/2006/relationships/image" Target="../media/image2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7" Type="http://schemas.openxmlformats.org/officeDocument/2006/relationships/image" Target="../media/image254.png"/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3.png"/><Relationship Id="rId5" Type="http://schemas.openxmlformats.org/officeDocument/2006/relationships/image" Target="../media/image252.png"/><Relationship Id="rId4" Type="http://schemas.openxmlformats.org/officeDocument/2006/relationships/image" Target="../media/image25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1.png"/><Relationship Id="rId3" Type="http://schemas.openxmlformats.org/officeDocument/2006/relationships/image" Target="../media/image256.png"/><Relationship Id="rId7" Type="http://schemas.openxmlformats.org/officeDocument/2006/relationships/image" Target="../media/image260.png"/><Relationship Id="rId2" Type="http://schemas.openxmlformats.org/officeDocument/2006/relationships/image" Target="../media/image2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9.png"/><Relationship Id="rId5" Type="http://schemas.openxmlformats.org/officeDocument/2006/relationships/image" Target="../media/image258.png"/><Relationship Id="rId4" Type="http://schemas.openxmlformats.org/officeDocument/2006/relationships/image" Target="../media/image257.png"/><Relationship Id="rId9" Type="http://schemas.openxmlformats.org/officeDocument/2006/relationships/image" Target="../media/image26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png"/><Relationship Id="rId2" Type="http://schemas.openxmlformats.org/officeDocument/2006/relationships/image" Target="../media/image2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81897" y="2246638"/>
            <a:ext cx="4607352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chemeClr val="accent6"/>
                  </a:solidFill>
                  <a:prstDash val="solid"/>
                </a:ln>
                <a:solidFill>
                  <a:schemeClr val="accent4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ristina" panose="03060402040406080204" pitchFamily="66" charset="0"/>
              </a:rPr>
              <a:t>Numerical </a:t>
            </a:r>
          </a:p>
          <a:p>
            <a:pPr algn="ctr"/>
            <a:r>
              <a:rPr lang="en-US" sz="9600" b="1" cap="none" spc="0" dirty="0">
                <a:ln w="38100">
                  <a:solidFill>
                    <a:schemeClr val="accent6"/>
                  </a:solidFill>
                  <a:prstDash val="solid"/>
                </a:ln>
                <a:solidFill>
                  <a:schemeClr val="accent4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ristina" panose="03060402040406080204" pitchFamily="66" charset="0"/>
              </a:rPr>
              <a:t>Methods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8313DA6-E47F-4E10-80A0-614716C6A3BB}"/>
              </a:ext>
            </a:extLst>
          </p:cNvPr>
          <p:cNvSpPr txBox="1"/>
          <p:nvPr/>
        </p:nvSpPr>
        <p:spPr>
          <a:xfrm>
            <a:off x="2318206" y="5142365"/>
            <a:ext cx="47206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latin typeface="Arial Black" panose="020B0A04020102020204" pitchFamily="34" charset="0"/>
              </a:rPr>
              <a:t>Twitter: @Owen134866</a:t>
            </a:r>
          </a:p>
          <a:p>
            <a:pPr algn="ctr"/>
            <a:endParaRPr lang="en-US" dirty="0">
              <a:latin typeface="Arial Black" panose="020B0A04020102020204" pitchFamily="34" charset="0"/>
            </a:endParaRPr>
          </a:p>
          <a:p>
            <a:pPr algn="ctr"/>
            <a:r>
              <a:rPr lang="en-US" dirty="0">
                <a:latin typeface="Arial Black" panose="020B0A04020102020204" pitchFamily="34" charset="0"/>
              </a:rPr>
              <a:t>www.mathsfreeresourcelibrary.com</a:t>
            </a:r>
            <a:endParaRPr lang="en-GB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468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Prior Knowledge Check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14"/>
              <p:cNvSpPr>
                <a:spLocks noGrp="1"/>
              </p:cNvSpPr>
              <p:nvPr>
                <p:ph idx="1"/>
              </p:nvPr>
            </p:nvSpPr>
            <p:spPr>
              <a:xfrm>
                <a:off x="334576" y="1700808"/>
                <a:ext cx="4176464" cy="4752528"/>
              </a:xfrm>
            </p:spPr>
            <p:txBody>
              <a:bodyPr>
                <a:normAutofit/>
              </a:bodyPr>
              <a:lstStyle/>
              <a:p>
                <a:pPr marL="342900" indent="-342900">
                  <a:buAutoNum type="arabi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−10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, evaluate:</a:t>
                </a:r>
              </a:p>
              <a:p>
                <a:pPr marL="342900" indent="-342900">
                  <a:buAutoNum type="arabicParenR"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(1.5)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		b)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(−0.2)</m:t>
                    </m:r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2) Find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 given that:</a:t>
                </a: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=3</m:t>
                    </m:r>
                    <m:rad>
                      <m:radPr>
                        <m:degHide m:val="on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sSup>
                          <m:sSup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=5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𝑙𝑛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𝑠𝑖𝑛𝑥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𝑐𝑜𝑠𝑥</m:t>
                    </m:r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Content Placeholder 1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4576" y="1700808"/>
                <a:ext cx="4176464" cy="4752528"/>
              </a:xfrm>
              <a:blipFill>
                <a:blip r:embed="rId2"/>
                <a:stretch>
                  <a:fillRect l="-1752" t="-21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14"/>
          <p:cNvSpPr txBox="1">
            <a:spLocks/>
          </p:cNvSpPr>
          <p:nvPr/>
        </p:nvSpPr>
        <p:spPr>
          <a:xfrm>
            <a:off x="4643452" y="1687745"/>
            <a:ext cx="4099332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sz="18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14"/>
              <p:cNvSpPr txBox="1">
                <a:spLocks/>
              </p:cNvSpPr>
              <p:nvPr/>
            </p:nvSpPr>
            <p:spPr>
              <a:xfrm>
                <a:off x="4640965" y="1652911"/>
                <a:ext cx="4176464" cy="475252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3) Given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, and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, find the values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5" name="Content Placeholder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0965" y="1652911"/>
                <a:ext cx="4176464" cy="4752528"/>
              </a:xfrm>
              <a:prstGeom prst="rect">
                <a:avLst/>
              </a:prstGeom>
              <a:blipFill>
                <a:blip r:embed="rId3"/>
                <a:stretch>
                  <a:fillRect l="-1168" t="-1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18309" y="3091543"/>
                <a:ext cx="6703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3.25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309" y="3091543"/>
                <a:ext cx="67037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516778" y="3135087"/>
                <a:ext cx="7986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11.24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6778" y="3135087"/>
                <a:ext cx="798617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690949" y="4058194"/>
                <a:ext cx="2281394" cy="606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sz="16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  <m:r>
                        <a:rPr lang="en-US" sz="1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US" sz="1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sSup>
                            <m:sSupPr>
                              <m:ctrlPr>
                                <a:rPr lang="en-US" sz="16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0949" y="4058194"/>
                <a:ext cx="2281394" cy="6060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296196" y="4907280"/>
                <a:ext cx="2127121" cy="564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  <m:r>
                        <a:rPr lang="en-US" sz="1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6196" y="4907280"/>
                <a:ext cx="2127121" cy="5640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206139" y="5769428"/>
                <a:ext cx="321132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𝑥𝑠𝑖𝑛𝑥</m:t>
                      </m:r>
                      <m:r>
                        <a:rPr lang="en-US" sz="1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1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𝑠𝑖𝑛𝑥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6139" y="5769428"/>
                <a:ext cx="3211328" cy="338554"/>
              </a:xfrm>
              <a:prstGeom prst="rect">
                <a:avLst/>
              </a:prstGeom>
              <a:blipFill>
                <a:blip r:embed="rId8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963889" y="2647407"/>
                <a:ext cx="82022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3889" y="2647407"/>
                <a:ext cx="820225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087295" y="2647406"/>
                <a:ext cx="98046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=2.5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7295" y="2647406"/>
                <a:ext cx="980461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315203" y="2638697"/>
                <a:ext cx="98046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=2.9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3" y="2638697"/>
                <a:ext cx="980461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2810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7553" y="2171993"/>
            <a:ext cx="5697393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chemeClr val="accent6"/>
                  </a:solidFill>
                  <a:prstDash val="solid"/>
                </a:ln>
                <a:solidFill>
                  <a:schemeClr val="accent4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ristina" panose="03060402040406080204" pitchFamily="66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chemeClr val="accent6"/>
                  </a:solidFill>
                  <a:prstDash val="solid"/>
                </a:ln>
                <a:solidFill>
                  <a:schemeClr val="accent4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ristina" panose="03060402040406080204" pitchFamily="66" charset="0"/>
              </a:rPr>
              <a:t>Exercise 10A</a:t>
            </a:r>
          </a:p>
        </p:txBody>
      </p:sp>
    </p:spTree>
    <p:extLst>
      <p:ext uri="{BB962C8B-B14F-4D97-AF65-F5344CB8AC3E}">
        <p14:creationId xmlns:p14="http://schemas.microsoft.com/office/powerpoint/2010/main" val="2528371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975464" cy="4774474"/>
              </a:xfrm>
            </p:spPr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need to be able to use numerical methods to locate roots of equations</a:t>
                </a: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If the function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is continuous on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GB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have opposite signs, then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has at least one root which satisfies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The diagram shows a sketch of the curve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Explain how the graph shows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has a root between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b) Show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has a root between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=1.4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=1.5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975464" cy="4774474"/>
              </a:xfrm>
              <a:blipFill>
                <a:blip r:embed="rId2"/>
                <a:stretch>
                  <a:fillRect t="-766" r="-10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6516216" y="1340768"/>
            <a:ext cx="0" cy="255161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5220074" y="2708921"/>
            <a:ext cx="2623617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884368" y="2564904"/>
                <a:ext cx="22642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2564904"/>
                <a:ext cx="226423" cy="2462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444208" y="1052736"/>
                <a:ext cx="22642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1052736"/>
                <a:ext cx="226423" cy="246221"/>
              </a:xfrm>
              <a:prstGeom prst="rect">
                <a:avLst/>
              </a:prstGeom>
              <a:blipFill>
                <a:blip r:embed="rId4"/>
                <a:stretch>
                  <a:fillRect l="-8108" r="-5405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776754" y="1062445"/>
                <a:ext cx="91698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6754" y="1062445"/>
                <a:ext cx="916982" cy="307777"/>
              </a:xfrm>
              <a:prstGeom prst="rect">
                <a:avLst/>
              </a:prstGeom>
              <a:blipFill>
                <a:blip r:embed="rId5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>
            <a:off x="7380312" y="2708920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6948264" y="2708920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7812360" y="2708920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5652120" y="2708920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220072" y="2708920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084168" y="2708920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6372200" y="1628800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6372200" y="3789040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156176" y="1484784"/>
            <a:ext cx="264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1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084168" y="3645024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-1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04248" y="2852936"/>
            <a:ext cx="264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1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236296" y="2852936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2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668344" y="2852936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3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076056" y="2852936"/>
            <a:ext cx="369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-3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508104" y="2852936"/>
            <a:ext cx="369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-2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940152" y="2852936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-1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5724128" y="1412776"/>
            <a:ext cx="2090057" cy="2211977"/>
          </a:xfrm>
          <a:custGeom>
            <a:avLst/>
            <a:gdLst>
              <a:gd name="connsiteX0" fmla="*/ 0 w 2090057"/>
              <a:gd name="connsiteY0" fmla="*/ 2211977 h 2211977"/>
              <a:gd name="connsiteX1" fmla="*/ 862148 w 2090057"/>
              <a:gd name="connsiteY1" fmla="*/ 182880 h 2211977"/>
              <a:gd name="connsiteX2" fmla="*/ 1567543 w 2090057"/>
              <a:gd name="connsiteY2" fmla="*/ 1593669 h 2211977"/>
              <a:gd name="connsiteX3" fmla="*/ 2090057 w 2090057"/>
              <a:gd name="connsiteY3" fmla="*/ 0 h 2211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0057" h="2211977">
                <a:moveTo>
                  <a:pt x="0" y="2211977"/>
                </a:moveTo>
                <a:cubicBezTo>
                  <a:pt x="300445" y="1248954"/>
                  <a:pt x="600891" y="285931"/>
                  <a:pt x="862148" y="182880"/>
                </a:cubicBezTo>
                <a:cubicBezTo>
                  <a:pt x="1123405" y="79829"/>
                  <a:pt x="1362892" y="1624149"/>
                  <a:pt x="1567543" y="1593669"/>
                </a:cubicBezTo>
                <a:cubicBezTo>
                  <a:pt x="1772194" y="1563189"/>
                  <a:pt x="1931125" y="781594"/>
                  <a:pt x="2090057" y="0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4139952" y="4653136"/>
            <a:ext cx="1296144" cy="14401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436096" y="4437112"/>
                <a:ext cx="3096344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Since the graph crosses the x-axis between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there must be a root in that interval 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4437112"/>
                <a:ext cx="3096344" cy="738664"/>
              </a:xfrm>
              <a:prstGeom prst="rect">
                <a:avLst/>
              </a:prstGeom>
              <a:blipFill>
                <a:blip r:embed="rId6"/>
                <a:stretch>
                  <a:fillRect l="-197" t="-1653" r="-2165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6" name="Group 45"/>
          <p:cNvGrpSpPr/>
          <p:nvPr/>
        </p:nvGrpSpPr>
        <p:grpSpPr>
          <a:xfrm>
            <a:off x="7422721" y="2639881"/>
            <a:ext cx="144016" cy="144016"/>
            <a:chOff x="5292080" y="5445224"/>
            <a:chExt cx="144016" cy="144016"/>
          </a:xfrm>
        </p:grpSpPr>
        <p:cxnSp>
          <p:nvCxnSpPr>
            <p:cNvPr id="45" name="Straight Connector 44"/>
            <p:cNvCxnSpPr/>
            <p:nvPr/>
          </p:nvCxnSpPr>
          <p:spPr>
            <a:xfrm>
              <a:off x="5292080" y="5445224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H="1">
              <a:off x="5292080" y="5445224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3430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25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8" grpId="0" animBg="1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975464" cy="4774474"/>
              </a:xfrm>
            </p:spPr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need to be able to use numerical methods to locate roots of equations</a:t>
                </a: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If the function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is continuous on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GB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have opposite signs, then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has at least one root which satisfies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The diagram shows a sketch of the curve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Explain how the graph shows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has a root between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b) Show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has a root between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=1.4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=1.5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975464" cy="4774474"/>
              </a:xfrm>
              <a:blipFill>
                <a:blip r:embed="rId2"/>
                <a:stretch>
                  <a:fillRect t="-766" r="-10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6516216" y="1340768"/>
            <a:ext cx="0" cy="255161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5220074" y="2708921"/>
            <a:ext cx="2623617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884368" y="2564904"/>
                <a:ext cx="22642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2564904"/>
                <a:ext cx="226423" cy="2462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444208" y="1052736"/>
                <a:ext cx="22642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1052736"/>
                <a:ext cx="226423" cy="246221"/>
              </a:xfrm>
              <a:prstGeom prst="rect">
                <a:avLst/>
              </a:prstGeom>
              <a:blipFill>
                <a:blip r:embed="rId4"/>
                <a:stretch>
                  <a:fillRect l="-8108" r="-5405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776754" y="1062445"/>
                <a:ext cx="91698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6754" y="1062445"/>
                <a:ext cx="916982" cy="307777"/>
              </a:xfrm>
              <a:prstGeom prst="rect">
                <a:avLst/>
              </a:prstGeom>
              <a:blipFill>
                <a:blip r:embed="rId5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>
            <a:off x="7380312" y="2708920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6948264" y="2708920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7812360" y="2708920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5652120" y="2708920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220072" y="2708920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084168" y="2708920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6372200" y="1628800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6372200" y="3789040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156176" y="1484784"/>
            <a:ext cx="264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1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084168" y="3645024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-1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04248" y="2852936"/>
            <a:ext cx="264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1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236296" y="2852936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2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668344" y="2852936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3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076056" y="2852936"/>
            <a:ext cx="369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-3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508104" y="2852936"/>
            <a:ext cx="369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-2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940152" y="2852936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-1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5724128" y="1412776"/>
            <a:ext cx="2090057" cy="2211977"/>
          </a:xfrm>
          <a:custGeom>
            <a:avLst/>
            <a:gdLst>
              <a:gd name="connsiteX0" fmla="*/ 0 w 2090057"/>
              <a:gd name="connsiteY0" fmla="*/ 2211977 h 2211977"/>
              <a:gd name="connsiteX1" fmla="*/ 862148 w 2090057"/>
              <a:gd name="connsiteY1" fmla="*/ 182880 h 2211977"/>
              <a:gd name="connsiteX2" fmla="*/ 1567543 w 2090057"/>
              <a:gd name="connsiteY2" fmla="*/ 1593669 h 2211977"/>
              <a:gd name="connsiteX3" fmla="*/ 2090057 w 2090057"/>
              <a:gd name="connsiteY3" fmla="*/ 0 h 2211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0057" h="2211977">
                <a:moveTo>
                  <a:pt x="0" y="2211977"/>
                </a:moveTo>
                <a:cubicBezTo>
                  <a:pt x="300445" y="1248954"/>
                  <a:pt x="600891" y="285931"/>
                  <a:pt x="862148" y="182880"/>
                </a:cubicBezTo>
                <a:cubicBezTo>
                  <a:pt x="1123405" y="79829"/>
                  <a:pt x="1362892" y="1624149"/>
                  <a:pt x="1567543" y="1593669"/>
                </a:cubicBezTo>
                <a:cubicBezTo>
                  <a:pt x="1772194" y="1563189"/>
                  <a:pt x="1931125" y="781594"/>
                  <a:pt x="2090057" y="0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4157707" y="4483223"/>
            <a:ext cx="920320" cy="91563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5080987" y="4197414"/>
            <a:ext cx="38765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these two values and show that there is a change of sign…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5827286" y="4833436"/>
                <a:ext cx="224785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7286" y="4833436"/>
                <a:ext cx="2247859" cy="307777"/>
              </a:xfrm>
              <a:prstGeom prst="rect">
                <a:avLst/>
              </a:prstGeom>
              <a:blipFill>
                <a:blip r:embed="rId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5242790" y="5562884"/>
                <a:ext cx="139570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1.4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0.104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2790" y="5562884"/>
                <a:ext cx="1395703" cy="307777"/>
              </a:xfrm>
              <a:prstGeom prst="rect">
                <a:avLst/>
              </a:prstGeom>
              <a:blipFill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7235083" y="5562883"/>
                <a:ext cx="153035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1.5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−0.125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5083" y="5562883"/>
                <a:ext cx="1530355" cy="307777"/>
              </a:xfrm>
              <a:prstGeom prst="rect">
                <a:avLst/>
              </a:prstGeom>
              <a:blipFill>
                <a:blip r:embed="rId8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/>
          <p:cNvCxnSpPr/>
          <p:nvPr/>
        </p:nvCxnSpPr>
        <p:spPr>
          <a:xfrm flipH="1">
            <a:off x="6320901" y="5213910"/>
            <a:ext cx="421687" cy="31687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7361070" y="5206512"/>
            <a:ext cx="421687" cy="31687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302930" y="5182835"/>
                <a:ext cx="120440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=1.4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2930" y="5182835"/>
                <a:ext cx="1204402" cy="276999"/>
              </a:xfrm>
              <a:prstGeom prst="rect">
                <a:avLst/>
              </a:prstGeom>
              <a:blipFill>
                <a:blip r:embed="rId9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7611125" y="5182836"/>
                <a:ext cx="120440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=1.5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1125" y="5182836"/>
                <a:ext cx="1204402" cy="276999"/>
              </a:xfrm>
              <a:prstGeom prst="rect">
                <a:avLst/>
              </a:prstGeom>
              <a:blipFill>
                <a:blip r:embed="rId10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5098743" y="5964070"/>
                <a:ext cx="387658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Since there is a change of sign, there must be a root in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1.4,1.5</m:t>
                        </m:r>
                      </m:e>
                    </m:d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743" y="5964070"/>
                <a:ext cx="3876581" cy="523220"/>
              </a:xfrm>
              <a:prstGeom prst="rect">
                <a:avLst/>
              </a:prstGeom>
              <a:blipFill>
                <a:blip r:embed="rId11"/>
                <a:stretch>
                  <a:fillRect t="-1163" r="-157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5632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" grpId="0"/>
      <p:bldP spid="44" grpId="0"/>
      <p:bldP spid="49" grpId="0"/>
      <p:bldP spid="52" grpId="0"/>
      <p:bldP spid="53" grpId="0"/>
      <p:bldP spid="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3975464" cy="477447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itchFamily="66" charset="0"/>
              </a:rPr>
              <a:t>You need to be able to use numerical methods to locate roots of equations</a:t>
            </a:r>
            <a:endParaRPr lang="en-US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itchFamily="66" charset="0"/>
              </a:rPr>
              <a:t>It is important to consider the number of roots that are possible, and be careful of some special cases…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539552" y="3284984"/>
            <a:ext cx="0" cy="255161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179512" y="4653136"/>
            <a:ext cx="2623617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843806" y="4509119"/>
                <a:ext cx="22642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6" y="4509119"/>
                <a:ext cx="226423" cy="24622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67544" y="2996952"/>
                <a:ext cx="22642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2996952"/>
                <a:ext cx="226423" cy="246221"/>
              </a:xfrm>
              <a:prstGeom prst="rect">
                <a:avLst/>
              </a:prstGeom>
              <a:blipFill>
                <a:blip r:embed="rId3"/>
                <a:stretch>
                  <a:fillRect l="-8108" r="-5405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3" name="Straight Arrow Connector 62"/>
          <p:cNvCxnSpPr/>
          <p:nvPr/>
        </p:nvCxnSpPr>
        <p:spPr>
          <a:xfrm flipV="1">
            <a:off x="3563888" y="3284984"/>
            <a:ext cx="0" cy="255161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V="1">
            <a:off x="3203848" y="4653136"/>
            <a:ext cx="2623617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868142" y="4509119"/>
                <a:ext cx="22642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2" y="4509119"/>
                <a:ext cx="226423" cy="2462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3491880" y="2996952"/>
                <a:ext cx="22642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2996952"/>
                <a:ext cx="226423" cy="246221"/>
              </a:xfrm>
              <a:prstGeom prst="rect">
                <a:avLst/>
              </a:prstGeom>
              <a:blipFill>
                <a:blip r:embed="rId5"/>
                <a:stretch>
                  <a:fillRect l="-8108" r="-5405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/>
          <p:nvPr/>
        </p:nvCxnSpPr>
        <p:spPr>
          <a:xfrm flipV="1">
            <a:off x="6588224" y="3284984"/>
            <a:ext cx="0" cy="255161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V="1">
            <a:off x="6228184" y="4653136"/>
            <a:ext cx="2623617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8892478" y="4509119"/>
                <a:ext cx="22642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2478" y="4509119"/>
                <a:ext cx="226423" cy="24622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6516216" y="2996952"/>
                <a:ext cx="22642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2996952"/>
                <a:ext cx="226423" cy="246221"/>
              </a:xfrm>
              <a:prstGeom prst="rect">
                <a:avLst/>
              </a:prstGeom>
              <a:blipFill>
                <a:blip r:embed="rId7"/>
                <a:stretch>
                  <a:fillRect l="-8108" r="-5405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Freeform 70"/>
          <p:cNvSpPr/>
          <p:nvPr/>
        </p:nvSpPr>
        <p:spPr>
          <a:xfrm flipH="1">
            <a:off x="755576" y="3501008"/>
            <a:ext cx="1710776" cy="2161415"/>
          </a:xfrm>
          <a:custGeom>
            <a:avLst/>
            <a:gdLst>
              <a:gd name="connsiteX0" fmla="*/ 0 w 2090057"/>
              <a:gd name="connsiteY0" fmla="*/ 2211977 h 2211977"/>
              <a:gd name="connsiteX1" fmla="*/ 862148 w 2090057"/>
              <a:gd name="connsiteY1" fmla="*/ 182880 h 2211977"/>
              <a:gd name="connsiteX2" fmla="*/ 1567543 w 2090057"/>
              <a:gd name="connsiteY2" fmla="*/ 1593669 h 2211977"/>
              <a:gd name="connsiteX3" fmla="*/ 2090057 w 2090057"/>
              <a:gd name="connsiteY3" fmla="*/ 0 h 2211977"/>
              <a:gd name="connsiteX0" fmla="*/ 0 w 2205910"/>
              <a:gd name="connsiteY0" fmla="*/ 2791043 h 2791043"/>
              <a:gd name="connsiteX1" fmla="*/ 862148 w 2205910"/>
              <a:gd name="connsiteY1" fmla="*/ 761946 h 2791043"/>
              <a:gd name="connsiteX2" fmla="*/ 1567543 w 2205910"/>
              <a:gd name="connsiteY2" fmla="*/ 2172735 h 2791043"/>
              <a:gd name="connsiteX3" fmla="*/ 2205910 w 2205910"/>
              <a:gd name="connsiteY3" fmla="*/ 0 h 2791043"/>
              <a:gd name="connsiteX0" fmla="*/ 0 w 2068994"/>
              <a:gd name="connsiteY0" fmla="*/ 2395347 h 2395347"/>
              <a:gd name="connsiteX1" fmla="*/ 725232 w 2068994"/>
              <a:gd name="connsiteY1" fmla="*/ 761946 h 2395347"/>
              <a:gd name="connsiteX2" fmla="*/ 1430627 w 2068994"/>
              <a:gd name="connsiteY2" fmla="*/ 2172735 h 2395347"/>
              <a:gd name="connsiteX3" fmla="*/ 2068994 w 2068994"/>
              <a:gd name="connsiteY3" fmla="*/ 0 h 2395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8994" h="2395347">
                <a:moveTo>
                  <a:pt x="0" y="2395347"/>
                </a:moveTo>
                <a:cubicBezTo>
                  <a:pt x="300445" y="1432324"/>
                  <a:pt x="486794" y="799048"/>
                  <a:pt x="725232" y="761946"/>
                </a:cubicBezTo>
                <a:cubicBezTo>
                  <a:pt x="963670" y="724844"/>
                  <a:pt x="1206667" y="2299726"/>
                  <a:pt x="1430627" y="2172735"/>
                </a:cubicBezTo>
                <a:cubicBezTo>
                  <a:pt x="1654587" y="2045744"/>
                  <a:pt x="1910062" y="781594"/>
                  <a:pt x="2068994" y="0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2" name="Group 71"/>
          <p:cNvGrpSpPr/>
          <p:nvPr/>
        </p:nvGrpSpPr>
        <p:grpSpPr>
          <a:xfrm>
            <a:off x="923380" y="4599586"/>
            <a:ext cx="144016" cy="144016"/>
            <a:chOff x="5292080" y="5445224"/>
            <a:chExt cx="144016" cy="144016"/>
          </a:xfrm>
        </p:grpSpPr>
        <p:cxnSp>
          <p:nvCxnSpPr>
            <p:cNvPr id="73" name="Straight Connector 72"/>
            <p:cNvCxnSpPr/>
            <p:nvPr/>
          </p:nvCxnSpPr>
          <p:spPr>
            <a:xfrm>
              <a:off x="5292080" y="5445224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flipH="1">
              <a:off x="5292080" y="5445224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1571452" y="4599586"/>
            <a:ext cx="144016" cy="144016"/>
            <a:chOff x="5292080" y="5445224"/>
            <a:chExt cx="144016" cy="144016"/>
          </a:xfrm>
        </p:grpSpPr>
        <p:cxnSp>
          <p:nvCxnSpPr>
            <p:cNvPr id="76" name="Straight Connector 75"/>
            <p:cNvCxnSpPr/>
            <p:nvPr/>
          </p:nvCxnSpPr>
          <p:spPr>
            <a:xfrm>
              <a:off x="5292080" y="5445224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flipH="1">
              <a:off x="5292080" y="5445224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/>
          <p:cNvGrpSpPr/>
          <p:nvPr/>
        </p:nvGrpSpPr>
        <p:grpSpPr>
          <a:xfrm>
            <a:off x="2075508" y="4599586"/>
            <a:ext cx="144016" cy="144016"/>
            <a:chOff x="5292080" y="5445224"/>
            <a:chExt cx="144016" cy="144016"/>
          </a:xfrm>
        </p:grpSpPr>
        <p:cxnSp>
          <p:nvCxnSpPr>
            <p:cNvPr id="79" name="Straight Connector 78"/>
            <p:cNvCxnSpPr/>
            <p:nvPr/>
          </p:nvCxnSpPr>
          <p:spPr>
            <a:xfrm>
              <a:off x="5292080" y="5445224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H="1">
              <a:off x="5292080" y="5445224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Arc 1"/>
          <p:cNvSpPr/>
          <p:nvPr/>
        </p:nvSpPr>
        <p:spPr>
          <a:xfrm>
            <a:off x="3995936" y="4149080"/>
            <a:ext cx="1368152" cy="5040560"/>
          </a:xfrm>
          <a:prstGeom prst="arc">
            <a:avLst>
              <a:gd name="adj1" fmla="val 13940584"/>
              <a:gd name="adj2" fmla="val 18497656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5576" y="3284984"/>
            <a:ext cx="0" cy="2520280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83568" y="5805264"/>
                <a:ext cx="16530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6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5805264"/>
                <a:ext cx="165302" cy="246221"/>
              </a:xfrm>
              <a:prstGeom prst="rect">
                <a:avLst/>
              </a:prstGeom>
              <a:blipFill>
                <a:blip r:embed="rId8"/>
                <a:stretch>
                  <a:fillRect l="-14815" r="-148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2483768" y="5805264"/>
                <a:ext cx="16530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16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768" y="5805264"/>
                <a:ext cx="165302" cy="246221"/>
              </a:xfrm>
              <a:prstGeom prst="rect">
                <a:avLst/>
              </a:prstGeom>
              <a:blipFill>
                <a:blip r:embed="rId9"/>
                <a:stretch>
                  <a:fillRect l="-28571" r="-21429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3707904" y="5805264"/>
                <a:ext cx="16530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6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5805264"/>
                <a:ext cx="165302" cy="246221"/>
              </a:xfrm>
              <a:prstGeom prst="rect">
                <a:avLst/>
              </a:prstGeom>
              <a:blipFill>
                <a:blip r:embed="rId10"/>
                <a:stretch>
                  <a:fillRect l="-14815" r="-148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5508104" y="5805264"/>
                <a:ext cx="16530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16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5805264"/>
                <a:ext cx="165302" cy="246221"/>
              </a:xfrm>
              <a:prstGeom prst="rect">
                <a:avLst/>
              </a:prstGeom>
              <a:blipFill>
                <a:blip r:embed="rId11"/>
                <a:stretch>
                  <a:fillRect l="-29630" r="-25926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6732240" y="5805264"/>
                <a:ext cx="16530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6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240" y="5805264"/>
                <a:ext cx="165302" cy="246221"/>
              </a:xfrm>
              <a:prstGeom prst="rect">
                <a:avLst/>
              </a:prstGeom>
              <a:blipFill>
                <a:blip r:embed="rId12"/>
                <a:stretch>
                  <a:fillRect l="-14815" r="-148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8532440" y="5805264"/>
                <a:ext cx="16530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16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2440" y="5805264"/>
                <a:ext cx="165302" cy="246221"/>
              </a:xfrm>
              <a:prstGeom prst="rect">
                <a:avLst/>
              </a:prstGeom>
              <a:blipFill>
                <a:blip r:embed="rId13"/>
                <a:stretch>
                  <a:fillRect l="-29630" r="-25926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Arc 90"/>
          <p:cNvSpPr/>
          <p:nvPr/>
        </p:nvSpPr>
        <p:spPr>
          <a:xfrm rot="5400000" flipH="1">
            <a:off x="5116252" y="2308684"/>
            <a:ext cx="2079848" cy="2448272"/>
          </a:xfrm>
          <a:prstGeom prst="arc">
            <a:avLst>
              <a:gd name="adj1" fmla="val 10967504"/>
              <a:gd name="adj2" fmla="val 16184878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Arc 91"/>
          <p:cNvSpPr/>
          <p:nvPr/>
        </p:nvSpPr>
        <p:spPr>
          <a:xfrm rot="16200000" flipH="1">
            <a:off x="8068580" y="4684948"/>
            <a:ext cx="2079848" cy="2448272"/>
          </a:xfrm>
          <a:prstGeom prst="arc">
            <a:avLst>
              <a:gd name="adj1" fmla="val 10967504"/>
              <a:gd name="adj2" fmla="val 16184878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1556" y="6093296"/>
                <a:ext cx="2934566" cy="60016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Comparing </a:t>
                </a:r>
                <a14:m>
                  <m:oMath xmlns:m="http://schemas.openxmlformats.org/officeDocument/2006/math">
                    <m:r>
                      <a:rPr lang="en-US" sz="11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1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there is a change of sign</a:t>
                </a:r>
              </a:p>
              <a:p>
                <a:pPr algn="ctr"/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There can be an odd number of roots</a:t>
                </a:r>
                <a:endParaRPr lang="en-GB" sz="11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56" y="6093296"/>
                <a:ext cx="2934566" cy="600164"/>
              </a:xfrm>
              <a:prstGeom prst="rect">
                <a:avLst/>
              </a:prstGeom>
              <a:blipFill>
                <a:blip r:embed="rId14"/>
                <a:stretch>
                  <a:fillRect b="-490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3055892" y="6093296"/>
                <a:ext cx="3024336" cy="60016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Comparing </a:t>
                </a:r>
                <a14:m>
                  <m:oMath xmlns:m="http://schemas.openxmlformats.org/officeDocument/2006/math">
                    <m:r>
                      <a:rPr lang="en-US" sz="11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1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there is no change of sign</a:t>
                </a:r>
              </a:p>
              <a:p>
                <a:pPr algn="ctr"/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There can be an even number of roots</a:t>
                </a:r>
                <a:endParaRPr lang="en-GB" sz="11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5892" y="6093296"/>
                <a:ext cx="3024336" cy="600164"/>
              </a:xfrm>
              <a:prstGeom prst="rect">
                <a:avLst/>
              </a:prstGeom>
              <a:blipFill>
                <a:blip r:embed="rId15"/>
                <a:stretch>
                  <a:fillRect b="-490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4" name="Group 93"/>
          <p:cNvGrpSpPr/>
          <p:nvPr/>
        </p:nvGrpSpPr>
        <p:grpSpPr>
          <a:xfrm>
            <a:off x="4211960" y="4581128"/>
            <a:ext cx="144016" cy="144016"/>
            <a:chOff x="5292080" y="5445224"/>
            <a:chExt cx="144016" cy="144016"/>
          </a:xfrm>
        </p:grpSpPr>
        <p:cxnSp>
          <p:nvCxnSpPr>
            <p:cNvPr id="95" name="Straight Connector 94"/>
            <p:cNvCxnSpPr/>
            <p:nvPr/>
          </p:nvCxnSpPr>
          <p:spPr>
            <a:xfrm>
              <a:off x="5292080" y="5445224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flipH="1">
              <a:off x="5292080" y="5445224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oup 96"/>
          <p:cNvGrpSpPr/>
          <p:nvPr/>
        </p:nvGrpSpPr>
        <p:grpSpPr>
          <a:xfrm>
            <a:off x="5004048" y="4581128"/>
            <a:ext cx="144016" cy="144016"/>
            <a:chOff x="5292080" y="5445224"/>
            <a:chExt cx="144016" cy="144016"/>
          </a:xfrm>
        </p:grpSpPr>
        <p:cxnSp>
          <p:nvCxnSpPr>
            <p:cNvPr id="98" name="Straight Connector 97"/>
            <p:cNvCxnSpPr/>
            <p:nvPr/>
          </p:nvCxnSpPr>
          <p:spPr>
            <a:xfrm>
              <a:off x="5292080" y="5445224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flipH="1">
              <a:off x="5292080" y="5445224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/>
              <p:cNvSpPr txBox="1"/>
              <p:nvPr/>
            </p:nvSpPr>
            <p:spPr>
              <a:xfrm>
                <a:off x="6152236" y="6093296"/>
                <a:ext cx="2915816" cy="60016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Comparing </a:t>
                </a:r>
                <a14:m>
                  <m:oMath xmlns:m="http://schemas.openxmlformats.org/officeDocument/2006/math">
                    <m:r>
                      <a:rPr lang="en-US" sz="11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1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there is a change of sign</a:t>
                </a:r>
              </a:p>
              <a:p>
                <a:pPr algn="ctr"/>
                <a:r>
                  <a:rPr lang="en-US" sz="11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There could be no roots</a:t>
                </a:r>
                <a:endParaRPr lang="en-GB" sz="11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0" name="TextBox 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2236" y="6093296"/>
                <a:ext cx="2915816" cy="600164"/>
              </a:xfrm>
              <a:prstGeom prst="rect">
                <a:avLst/>
              </a:prstGeom>
              <a:blipFill>
                <a:blip r:embed="rId16"/>
                <a:stretch>
                  <a:fillRect b="-490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1" name="Straight Connector 100"/>
          <p:cNvCxnSpPr/>
          <p:nvPr/>
        </p:nvCxnSpPr>
        <p:spPr>
          <a:xfrm>
            <a:off x="2555776" y="3284984"/>
            <a:ext cx="0" cy="2520280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3779912" y="3284984"/>
            <a:ext cx="0" cy="2520280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5580112" y="3284984"/>
            <a:ext cx="0" cy="2520280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>
            <a:off x="6804248" y="3284984"/>
            <a:ext cx="0" cy="2520280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8604448" y="3284984"/>
            <a:ext cx="0" cy="2520280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6027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65" grpId="0"/>
      <p:bldP spid="66" grpId="0"/>
      <p:bldP spid="69" grpId="0"/>
      <p:bldP spid="70" grpId="0"/>
      <p:bldP spid="71" grpId="0" animBg="1"/>
      <p:bldP spid="2" grpId="0" animBg="1"/>
      <p:bldP spid="16" grpId="0"/>
      <p:bldP spid="86" grpId="0"/>
      <p:bldP spid="87" grpId="0"/>
      <p:bldP spid="88" grpId="0"/>
      <p:bldP spid="89" grpId="0"/>
      <p:bldP spid="90" grpId="0"/>
      <p:bldP spid="91" grpId="0" animBg="1"/>
      <p:bldP spid="92" grpId="0" animBg="1"/>
      <p:bldP spid="17" grpId="0" animBg="1"/>
      <p:bldP spid="93" grpId="0" animBg="1"/>
      <p:bldP spid="10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975464" cy="4774474"/>
              </a:xfrm>
            </p:spPr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need to be able to use numerical methods to locate roots of equations</a:t>
                </a: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The graph of the function</a:t>
                </a: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=54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−225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+309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−140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 is shown in the diagram.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A</a:t>
                </a:r>
                <a:r>
                  <a:rPr lang="en-GB" sz="1400" dirty="0">
                    <a:latin typeface="Comic Sans MS" pitchFamily="66" charset="0"/>
                  </a:rPr>
                  <a:t> student observes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(1.1)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(1.6)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are both negative and states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1400" dirty="0">
                    <a:latin typeface="Comic Sans MS" pitchFamily="66" charset="0"/>
                  </a:rPr>
                  <a:t> has no roots in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1.1,1.6</m:t>
                        </m:r>
                      </m:e>
                    </m:d>
                  </m:oMath>
                </a14:m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Explain, referring to the diagram, why the student is incorrect</a:t>
                </a: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(1.3)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(1.5)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(1.7)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use your answer to explain why there are at least 3 roots in the interval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1.1&lt;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&lt;1.7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975464" cy="4774474"/>
              </a:xfrm>
              <a:blipFill>
                <a:blip r:embed="rId2"/>
                <a:stretch>
                  <a:fillRect l="-307" t="-766" r="-13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5796136" y="1556792"/>
            <a:ext cx="0" cy="255161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5436096" y="2924944"/>
            <a:ext cx="2623617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8100390" y="2780927"/>
                <a:ext cx="22642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0390" y="2780927"/>
                <a:ext cx="226423" cy="2462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5724128" y="1268760"/>
                <a:ext cx="22642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1268760"/>
                <a:ext cx="226423" cy="246221"/>
              </a:xfrm>
              <a:prstGeom prst="rect">
                <a:avLst/>
              </a:prstGeom>
              <a:blipFill>
                <a:blip r:embed="rId4"/>
                <a:stretch>
                  <a:fillRect l="-8108" r="-5405" b="-21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Freeform 54"/>
          <p:cNvSpPr/>
          <p:nvPr/>
        </p:nvSpPr>
        <p:spPr>
          <a:xfrm>
            <a:off x="6732240" y="1481826"/>
            <a:ext cx="1151141" cy="2646983"/>
          </a:xfrm>
          <a:custGeom>
            <a:avLst/>
            <a:gdLst>
              <a:gd name="connsiteX0" fmla="*/ 0 w 2090057"/>
              <a:gd name="connsiteY0" fmla="*/ 2211977 h 2211977"/>
              <a:gd name="connsiteX1" fmla="*/ 862148 w 2090057"/>
              <a:gd name="connsiteY1" fmla="*/ 182880 h 2211977"/>
              <a:gd name="connsiteX2" fmla="*/ 1567543 w 2090057"/>
              <a:gd name="connsiteY2" fmla="*/ 1593669 h 2211977"/>
              <a:gd name="connsiteX3" fmla="*/ 2090057 w 2090057"/>
              <a:gd name="connsiteY3" fmla="*/ 0 h 2211977"/>
              <a:gd name="connsiteX0" fmla="*/ 0 w 2227484"/>
              <a:gd name="connsiteY0" fmla="*/ 2646983 h 2646983"/>
              <a:gd name="connsiteX1" fmla="*/ 862148 w 2227484"/>
              <a:gd name="connsiteY1" fmla="*/ 617886 h 2646983"/>
              <a:gd name="connsiteX2" fmla="*/ 1567543 w 2227484"/>
              <a:gd name="connsiteY2" fmla="*/ 2028675 h 2646983"/>
              <a:gd name="connsiteX3" fmla="*/ 2227484 w 2227484"/>
              <a:gd name="connsiteY3" fmla="*/ 0 h 2646983"/>
              <a:gd name="connsiteX0" fmla="*/ 0 w 2227484"/>
              <a:gd name="connsiteY0" fmla="*/ 2646983 h 2646983"/>
              <a:gd name="connsiteX1" fmla="*/ 862148 w 2227484"/>
              <a:gd name="connsiteY1" fmla="*/ 617886 h 2646983"/>
              <a:gd name="connsiteX2" fmla="*/ 1601901 w 2227484"/>
              <a:gd name="connsiteY2" fmla="*/ 2028675 h 2646983"/>
              <a:gd name="connsiteX3" fmla="*/ 2227484 w 2227484"/>
              <a:gd name="connsiteY3" fmla="*/ 0 h 2646983"/>
              <a:gd name="connsiteX0" fmla="*/ 0 w 2227484"/>
              <a:gd name="connsiteY0" fmla="*/ 2646983 h 2646983"/>
              <a:gd name="connsiteX1" fmla="*/ 862148 w 2227484"/>
              <a:gd name="connsiteY1" fmla="*/ 617886 h 2646983"/>
              <a:gd name="connsiteX2" fmla="*/ 1601901 w 2227484"/>
              <a:gd name="connsiteY2" fmla="*/ 2028675 h 2646983"/>
              <a:gd name="connsiteX3" fmla="*/ 2227484 w 2227484"/>
              <a:gd name="connsiteY3" fmla="*/ 0 h 2646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7484" h="2646983">
                <a:moveTo>
                  <a:pt x="0" y="2646983"/>
                </a:moveTo>
                <a:cubicBezTo>
                  <a:pt x="300445" y="1683960"/>
                  <a:pt x="595164" y="720937"/>
                  <a:pt x="862148" y="617886"/>
                </a:cubicBezTo>
                <a:cubicBezTo>
                  <a:pt x="1129132" y="514835"/>
                  <a:pt x="1339988" y="2087268"/>
                  <a:pt x="1601901" y="2028675"/>
                </a:cubicBezTo>
                <a:cubicBezTo>
                  <a:pt x="1863814" y="1970082"/>
                  <a:pt x="2068552" y="781594"/>
                  <a:pt x="2227484" y="0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6804248" y="2924944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6660232" y="3068960"/>
            <a:ext cx="264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1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7812360" y="2924944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7668344" y="306896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2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 rot="16200000">
            <a:off x="5868144" y="1916832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rot="16200000">
            <a:off x="5868144" y="3861048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940152" y="1844824"/>
            <a:ext cx="264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1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940152" y="3789040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-1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 flipV="1">
            <a:off x="4067944" y="4869160"/>
            <a:ext cx="648072" cy="5154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4860032" y="4437112"/>
            <a:ext cx="409753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If there is no sign change, although there could be no roots, it is also possible that there are 2, 4, 6, or any even number amount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From the diagram, since the curve crosses that axis 3 times, it is possible that there are actually 2 roots in the interval given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73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975464" cy="4774474"/>
              </a:xfrm>
            </p:spPr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need to be able to use numerical methods to locate roots of equations</a:t>
                </a: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The graph of the function</a:t>
                </a: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=54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−225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+309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−140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 is shown in the diagram.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A</a:t>
                </a:r>
                <a:r>
                  <a:rPr lang="en-GB" sz="1400" dirty="0">
                    <a:latin typeface="Comic Sans MS" pitchFamily="66" charset="0"/>
                  </a:rPr>
                  <a:t> student observes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(1.1)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(1.6)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are both negative and states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1400" dirty="0">
                    <a:latin typeface="Comic Sans MS" pitchFamily="66" charset="0"/>
                  </a:rPr>
                  <a:t> has no roots in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1.1,1.6</m:t>
                        </m:r>
                      </m:e>
                    </m:d>
                  </m:oMath>
                </a14:m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Explain, referring to the diagram, why the student is incorrect</a:t>
                </a: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(1.3)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(1.5)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(1.7)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use your answer to explain why there are at least 3 roots in the interval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1.1&lt;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&lt;1.7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975464" cy="4774474"/>
              </a:xfrm>
              <a:blipFill>
                <a:blip r:embed="rId2"/>
                <a:stretch>
                  <a:fillRect l="-307" t="-766" r="-13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5796136" y="1556792"/>
            <a:ext cx="0" cy="255161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5436096" y="2924944"/>
            <a:ext cx="2623617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8100390" y="2780927"/>
                <a:ext cx="22642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0390" y="2780927"/>
                <a:ext cx="226423" cy="2462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5724128" y="1268760"/>
                <a:ext cx="22642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1268760"/>
                <a:ext cx="226423" cy="246221"/>
              </a:xfrm>
              <a:prstGeom prst="rect">
                <a:avLst/>
              </a:prstGeom>
              <a:blipFill>
                <a:blip r:embed="rId4"/>
                <a:stretch>
                  <a:fillRect l="-8108" r="-5405" b="-21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Freeform 54"/>
          <p:cNvSpPr/>
          <p:nvPr/>
        </p:nvSpPr>
        <p:spPr>
          <a:xfrm>
            <a:off x="6732240" y="1481826"/>
            <a:ext cx="1151141" cy="2646983"/>
          </a:xfrm>
          <a:custGeom>
            <a:avLst/>
            <a:gdLst>
              <a:gd name="connsiteX0" fmla="*/ 0 w 2090057"/>
              <a:gd name="connsiteY0" fmla="*/ 2211977 h 2211977"/>
              <a:gd name="connsiteX1" fmla="*/ 862148 w 2090057"/>
              <a:gd name="connsiteY1" fmla="*/ 182880 h 2211977"/>
              <a:gd name="connsiteX2" fmla="*/ 1567543 w 2090057"/>
              <a:gd name="connsiteY2" fmla="*/ 1593669 h 2211977"/>
              <a:gd name="connsiteX3" fmla="*/ 2090057 w 2090057"/>
              <a:gd name="connsiteY3" fmla="*/ 0 h 2211977"/>
              <a:gd name="connsiteX0" fmla="*/ 0 w 2227484"/>
              <a:gd name="connsiteY0" fmla="*/ 2646983 h 2646983"/>
              <a:gd name="connsiteX1" fmla="*/ 862148 w 2227484"/>
              <a:gd name="connsiteY1" fmla="*/ 617886 h 2646983"/>
              <a:gd name="connsiteX2" fmla="*/ 1567543 w 2227484"/>
              <a:gd name="connsiteY2" fmla="*/ 2028675 h 2646983"/>
              <a:gd name="connsiteX3" fmla="*/ 2227484 w 2227484"/>
              <a:gd name="connsiteY3" fmla="*/ 0 h 2646983"/>
              <a:gd name="connsiteX0" fmla="*/ 0 w 2227484"/>
              <a:gd name="connsiteY0" fmla="*/ 2646983 h 2646983"/>
              <a:gd name="connsiteX1" fmla="*/ 862148 w 2227484"/>
              <a:gd name="connsiteY1" fmla="*/ 617886 h 2646983"/>
              <a:gd name="connsiteX2" fmla="*/ 1601901 w 2227484"/>
              <a:gd name="connsiteY2" fmla="*/ 2028675 h 2646983"/>
              <a:gd name="connsiteX3" fmla="*/ 2227484 w 2227484"/>
              <a:gd name="connsiteY3" fmla="*/ 0 h 2646983"/>
              <a:gd name="connsiteX0" fmla="*/ 0 w 2227484"/>
              <a:gd name="connsiteY0" fmla="*/ 2646983 h 2646983"/>
              <a:gd name="connsiteX1" fmla="*/ 862148 w 2227484"/>
              <a:gd name="connsiteY1" fmla="*/ 617886 h 2646983"/>
              <a:gd name="connsiteX2" fmla="*/ 1601901 w 2227484"/>
              <a:gd name="connsiteY2" fmla="*/ 2028675 h 2646983"/>
              <a:gd name="connsiteX3" fmla="*/ 2227484 w 2227484"/>
              <a:gd name="connsiteY3" fmla="*/ 0 h 2646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7484" h="2646983">
                <a:moveTo>
                  <a:pt x="0" y="2646983"/>
                </a:moveTo>
                <a:cubicBezTo>
                  <a:pt x="300445" y="1683960"/>
                  <a:pt x="595164" y="720937"/>
                  <a:pt x="862148" y="617886"/>
                </a:cubicBezTo>
                <a:cubicBezTo>
                  <a:pt x="1129132" y="514835"/>
                  <a:pt x="1339988" y="2087268"/>
                  <a:pt x="1601901" y="2028675"/>
                </a:cubicBezTo>
                <a:cubicBezTo>
                  <a:pt x="1863814" y="1970082"/>
                  <a:pt x="2068552" y="781594"/>
                  <a:pt x="2227484" y="0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6804248" y="2924944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6660232" y="3068960"/>
            <a:ext cx="264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1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7812360" y="2924944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7668344" y="306896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2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 rot="16200000">
            <a:off x="5868144" y="1916832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rot="16200000">
            <a:off x="5868144" y="3861048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940152" y="1844824"/>
            <a:ext cx="264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1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940152" y="3789040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-1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716016" y="4293096"/>
                <a:ext cx="152304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1.1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=−0.476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4293096"/>
                <a:ext cx="1523045" cy="246221"/>
              </a:xfrm>
              <a:prstGeom prst="rect">
                <a:avLst/>
              </a:prstGeom>
              <a:blipFill>
                <a:blip r:embed="rId5"/>
                <a:stretch>
                  <a:fillRect l="-4418" r="-2410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716016" y="4653136"/>
                <a:ext cx="136915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1.3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=0.088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4653136"/>
                <a:ext cx="1369157" cy="246221"/>
              </a:xfrm>
              <a:prstGeom prst="rect">
                <a:avLst/>
              </a:prstGeom>
              <a:blipFill>
                <a:blip r:embed="rId6"/>
                <a:stretch>
                  <a:fillRect l="-4911" r="-2679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716016" y="5013176"/>
                <a:ext cx="129541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1.5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=−0.5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5013176"/>
                <a:ext cx="1295419" cy="246221"/>
              </a:xfrm>
              <a:prstGeom prst="rect">
                <a:avLst/>
              </a:prstGeom>
              <a:blipFill>
                <a:blip r:embed="rId7"/>
                <a:stretch>
                  <a:fillRect l="-5189" r="-3302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716016" y="5373216"/>
                <a:ext cx="136915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1.7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=0.352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5373216"/>
                <a:ext cx="1369157" cy="246221"/>
              </a:xfrm>
              <a:prstGeom prst="rect">
                <a:avLst/>
              </a:prstGeom>
              <a:blipFill>
                <a:blip r:embed="rId8"/>
                <a:stretch>
                  <a:fillRect l="-4911" r="-3125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427984" y="5733256"/>
                <a:ext cx="4464496" cy="907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In the intervals given, there are 3 sign changes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9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That means there are at least 3 roots in the overall interval,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1.1,1.7</m:t>
                        </m:r>
                      </m:e>
                    </m:d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5733256"/>
                <a:ext cx="4464496" cy="907941"/>
              </a:xfrm>
              <a:prstGeom prst="rect">
                <a:avLst/>
              </a:prstGeom>
              <a:blipFill>
                <a:blip r:embed="rId9"/>
                <a:stretch>
                  <a:fillRect t="-671" b="-26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rc 2"/>
          <p:cNvSpPr/>
          <p:nvPr/>
        </p:nvSpPr>
        <p:spPr>
          <a:xfrm flipV="1">
            <a:off x="6156176" y="4437112"/>
            <a:ext cx="288032" cy="360040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Arc 26"/>
          <p:cNvSpPr/>
          <p:nvPr/>
        </p:nvSpPr>
        <p:spPr>
          <a:xfrm flipV="1">
            <a:off x="6012160" y="4797152"/>
            <a:ext cx="288032" cy="360040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Arc 27"/>
          <p:cNvSpPr/>
          <p:nvPr/>
        </p:nvSpPr>
        <p:spPr>
          <a:xfrm flipV="1">
            <a:off x="6012160" y="5157192"/>
            <a:ext cx="288032" cy="360040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6372200" y="4437112"/>
            <a:ext cx="1268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Sign change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228184" y="4797152"/>
            <a:ext cx="1268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Sign change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228184" y="5157192"/>
            <a:ext cx="1268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Sign change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55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" grpId="0"/>
      <p:bldP spid="22" grpId="0"/>
      <p:bldP spid="23" grpId="0"/>
      <p:bldP spid="3" grpId="0" animBg="1"/>
      <p:bldP spid="27" grpId="0" animBg="1"/>
      <p:bldP spid="28" grpId="0" animBg="1"/>
      <p:bldP spid="29" grpId="0"/>
      <p:bldP spid="30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975464" cy="4774474"/>
              </a:xfrm>
            </p:spPr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need to be able to use numerical methods to locate roots of equations</a:t>
                </a: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Using the same axes, sketch the graphs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𝑙𝑛𝑥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1400" dirty="0">
                    <a:latin typeface="Comic Sans MS" pitchFamily="66" charset="0"/>
                  </a:rPr>
                  <a:t>. Explain how your diagram shows that the function     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1400" dirty="0">
                    <a:latin typeface="Comic Sans MS" pitchFamily="66" charset="0"/>
                  </a:rPr>
                  <a:t> has only one root</a:t>
                </a: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Show that this root lies in the interval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1.7&lt;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&lt;1.8</m:t>
                    </m:r>
                  </m:oMath>
                </a14:m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Given that the root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, show that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=1.753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correct to 3 decimal places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975464" cy="4774474"/>
              </a:xfrm>
              <a:blipFill>
                <a:blip r:embed="rId2"/>
                <a:stretch>
                  <a:fillRect t="-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6732240" y="1484784"/>
            <a:ext cx="0" cy="255161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5436096" y="2852936"/>
            <a:ext cx="2623617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8100390" y="2708919"/>
                <a:ext cx="22642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0390" y="2708919"/>
                <a:ext cx="226423" cy="2462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588224" y="1196752"/>
                <a:ext cx="22642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1196752"/>
                <a:ext cx="226423" cy="246221"/>
              </a:xfrm>
              <a:prstGeom prst="rect">
                <a:avLst/>
              </a:prstGeom>
              <a:blipFill>
                <a:blip r:embed="rId4"/>
                <a:stretch>
                  <a:fillRect l="-8108" r="-5405" b="-21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/>
          <p:cNvCxnSpPr/>
          <p:nvPr/>
        </p:nvCxnSpPr>
        <p:spPr>
          <a:xfrm>
            <a:off x="7092280" y="2852936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948264" y="2996952"/>
            <a:ext cx="2535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1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7452320" y="2852936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7812360" y="2852936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6012160" y="2852936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6372200" y="2852936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5652120" y="2852936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7308304" y="2996952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2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668344" y="2996952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3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463220" y="2996952"/>
            <a:ext cx="343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-3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836084" y="2996952"/>
            <a:ext cx="343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-2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208948" y="2996952"/>
            <a:ext cx="3177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-1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4" name="Arc 3"/>
          <p:cNvSpPr/>
          <p:nvPr/>
        </p:nvSpPr>
        <p:spPr>
          <a:xfrm rot="16200000" flipH="1">
            <a:off x="6923112" y="141784"/>
            <a:ext cx="2498576" cy="2592288"/>
          </a:xfrm>
          <a:prstGeom prst="arc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Arc 67"/>
          <p:cNvSpPr/>
          <p:nvPr/>
        </p:nvSpPr>
        <p:spPr>
          <a:xfrm rot="5400000" flipH="1">
            <a:off x="4042792" y="2950096"/>
            <a:ext cx="2498576" cy="2592288"/>
          </a:xfrm>
          <a:prstGeom prst="arc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Arc 68"/>
          <p:cNvSpPr/>
          <p:nvPr/>
        </p:nvSpPr>
        <p:spPr>
          <a:xfrm flipH="1">
            <a:off x="6804248" y="1844824"/>
            <a:ext cx="4104456" cy="4104456"/>
          </a:xfrm>
          <a:prstGeom prst="arc">
            <a:avLst>
              <a:gd name="adj1" fmla="val 17930102"/>
              <a:gd name="adj2" fmla="val 0"/>
            </a:avLst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948264" y="1052736"/>
                <a:ext cx="480196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264" y="1052736"/>
                <a:ext cx="480196" cy="404726"/>
              </a:xfrm>
              <a:prstGeom prst="rect">
                <a:avLst/>
              </a:prstGeom>
              <a:blipFill>
                <a:blip r:embed="rId5"/>
                <a:stretch>
                  <a:fillRect l="-8861" t="-1515" r="-7595"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7956376" y="1916832"/>
                <a:ext cx="63889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𝑙𝑛𝑥</m:t>
                      </m:r>
                    </m:oMath>
                  </m:oMathPara>
                </a14:m>
                <a:endParaRPr lang="en-GB" sz="1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6376" y="1916832"/>
                <a:ext cx="638893" cy="215444"/>
              </a:xfrm>
              <a:prstGeom prst="rect">
                <a:avLst/>
              </a:prstGeom>
              <a:blipFill>
                <a:blip r:embed="rId6"/>
                <a:stretch>
                  <a:fillRect l="-5714" r="-5714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572000" y="4437112"/>
            <a:ext cx="44262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roots of an equation are where it is equal to 0.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940152" y="4797152"/>
                <a:ext cx="1134926" cy="4970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𝑙𝑛𝑥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4797152"/>
                <a:ext cx="1134926" cy="49705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/>
              <p:cNvSpPr/>
              <p:nvPr/>
            </p:nvSpPr>
            <p:spPr>
              <a:xfrm>
                <a:off x="6228184" y="5373216"/>
                <a:ext cx="821122" cy="4970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𝑙𝑛𝑥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1" name="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4" y="5373216"/>
                <a:ext cx="821122" cy="49705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TextBox 71"/>
          <p:cNvSpPr txBox="1"/>
          <p:nvPr/>
        </p:nvSpPr>
        <p:spPr>
          <a:xfrm>
            <a:off x="4408245" y="5949280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So the roots of the equation will be where the graphs cross, and we can see that they only cross in one place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3" name="Arc 72"/>
          <p:cNvSpPr/>
          <p:nvPr/>
        </p:nvSpPr>
        <p:spPr>
          <a:xfrm flipV="1">
            <a:off x="6948264" y="5085184"/>
            <a:ext cx="288032" cy="576064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7164288" y="5157192"/>
                <a:ext cx="792088" cy="3965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Add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88" y="5157192"/>
                <a:ext cx="792088" cy="396519"/>
              </a:xfrm>
              <a:prstGeom prst="rect">
                <a:avLst/>
              </a:prstGeom>
              <a:blipFill>
                <a:blip r:embed="rId9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5644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7" grpId="0"/>
      <p:bldP spid="54" grpId="0"/>
      <p:bldP spid="63" grpId="0"/>
      <p:bldP spid="64" grpId="0"/>
      <p:bldP spid="66" grpId="0"/>
      <p:bldP spid="67" grpId="0"/>
      <p:bldP spid="4" grpId="0" animBg="1"/>
      <p:bldP spid="68" grpId="0" animBg="1"/>
      <p:bldP spid="69" grpId="0" animBg="1"/>
      <p:bldP spid="5" grpId="0"/>
      <p:bldP spid="70" grpId="0"/>
      <p:bldP spid="7" grpId="0"/>
      <p:bldP spid="8" grpId="0"/>
      <p:bldP spid="71" grpId="0"/>
      <p:bldP spid="72" grpId="0"/>
      <p:bldP spid="73" grpId="0" animBg="1"/>
      <p:bldP spid="7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975464" cy="4774474"/>
              </a:xfrm>
            </p:spPr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need to be able to use numerical methods to locate roots of equations</a:t>
                </a: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Using the same axes, sketch the graphs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𝑙𝑛𝑥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1400" dirty="0">
                    <a:latin typeface="Comic Sans MS" pitchFamily="66" charset="0"/>
                  </a:rPr>
                  <a:t>. Explain how your diagram shows that the function     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1400" dirty="0">
                    <a:latin typeface="Comic Sans MS" pitchFamily="66" charset="0"/>
                  </a:rPr>
                  <a:t> has only one root</a:t>
                </a: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Show that this root lies in the interval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1.7&lt;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&lt;1.8</m:t>
                    </m:r>
                  </m:oMath>
                </a14:m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Given that the root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, show that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=1.753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correct to 3 decimal places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975464" cy="4774474"/>
              </a:xfrm>
              <a:blipFill>
                <a:blip r:embed="rId2"/>
                <a:stretch>
                  <a:fillRect t="-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6732240" y="1484784"/>
            <a:ext cx="0" cy="255161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5436096" y="2852936"/>
            <a:ext cx="2623617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8100390" y="2708919"/>
                <a:ext cx="22642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0390" y="2708919"/>
                <a:ext cx="226423" cy="2462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588224" y="1196752"/>
                <a:ext cx="22642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1196752"/>
                <a:ext cx="226423" cy="246221"/>
              </a:xfrm>
              <a:prstGeom prst="rect">
                <a:avLst/>
              </a:prstGeom>
              <a:blipFill>
                <a:blip r:embed="rId4"/>
                <a:stretch>
                  <a:fillRect l="-8108" r="-5405" b="-21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/>
          <p:cNvCxnSpPr/>
          <p:nvPr/>
        </p:nvCxnSpPr>
        <p:spPr>
          <a:xfrm>
            <a:off x="7092280" y="2852936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948264" y="2996952"/>
            <a:ext cx="2535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1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7452320" y="2852936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7812360" y="2852936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6012160" y="2852936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6372200" y="2852936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5652120" y="2852936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7308304" y="2996952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2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668344" y="2996952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3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463220" y="2996952"/>
            <a:ext cx="343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-3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836084" y="2996952"/>
            <a:ext cx="343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-2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208948" y="2996952"/>
            <a:ext cx="3177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-1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4" name="Arc 3"/>
          <p:cNvSpPr/>
          <p:nvPr/>
        </p:nvSpPr>
        <p:spPr>
          <a:xfrm rot="16200000" flipH="1">
            <a:off x="6923112" y="141784"/>
            <a:ext cx="2498576" cy="2592288"/>
          </a:xfrm>
          <a:prstGeom prst="arc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Arc 67"/>
          <p:cNvSpPr/>
          <p:nvPr/>
        </p:nvSpPr>
        <p:spPr>
          <a:xfrm rot="5400000" flipH="1">
            <a:off x="4042792" y="2950096"/>
            <a:ext cx="2498576" cy="2592288"/>
          </a:xfrm>
          <a:prstGeom prst="arc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Arc 68"/>
          <p:cNvSpPr/>
          <p:nvPr/>
        </p:nvSpPr>
        <p:spPr>
          <a:xfrm flipH="1">
            <a:off x="6804248" y="1844824"/>
            <a:ext cx="4104456" cy="4104456"/>
          </a:xfrm>
          <a:prstGeom prst="arc">
            <a:avLst>
              <a:gd name="adj1" fmla="val 17930102"/>
              <a:gd name="adj2" fmla="val 0"/>
            </a:avLst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948264" y="1052736"/>
                <a:ext cx="480196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264" y="1052736"/>
                <a:ext cx="480196" cy="404726"/>
              </a:xfrm>
              <a:prstGeom prst="rect">
                <a:avLst/>
              </a:prstGeom>
              <a:blipFill>
                <a:blip r:embed="rId5"/>
                <a:stretch>
                  <a:fillRect l="-8861" t="-1515" r="-7595"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7956376" y="1916832"/>
                <a:ext cx="63889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𝑙𝑛𝑥</m:t>
                      </m:r>
                    </m:oMath>
                  </m:oMathPara>
                </a14:m>
                <a:endParaRPr lang="en-GB" sz="1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6376" y="1916832"/>
                <a:ext cx="638893" cy="215444"/>
              </a:xfrm>
              <a:prstGeom prst="rect">
                <a:avLst/>
              </a:prstGeom>
              <a:blipFill>
                <a:blip r:embed="rId6"/>
                <a:stretch>
                  <a:fillRect l="-5714" r="-5714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940152" y="4437112"/>
                <a:ext cx="1390830" cy="4970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𝑙𝑛𝑥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4437112"/>
                <a:ext cx="1390830" cy="49705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/>
          <p:cNvCxnSpPr/>
          <p:nvPr/>
        </p:nvCxnSpPr>
        <p:spPr>
          <a:xfrm flipH="1">
            <a:off x="5946072" y="4972242"/>
            <a:ext cx="421687" cy="31687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6986241" y="4964844"/>
            <a:ext cx="421687" cy="31687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928101" y="4941167"/>
                <a:ext cx="120440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=1.7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8101" y="4941167"/>
                <a:ext cx="1204402" cy="276999"/>
              </a:xfrm>
              <a:prstGeom prst="rect">
                <a:avLst/>
              </a:prstGeom>
              <a:blipFill>
                <a:blip r:embed="rId8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236296" y="4941168"/>
                <a:ext cx="120440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=1.8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296" y="4941168"/>
                <a:ext cx="1204402" cy="276999"/>
              </a:xfrm>
              <a:prstGeom prst="rect">
                <a:avLst/>
              </a:prstGeom>
              <a:blipFill>
                <a:blip r:embed="rId9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5004048" y="5373216"/>
                <a:ext cx="161691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1.7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−0.0576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5373216"/>
                <a:ext cx="1616918" cy="307777"/>
              </a:xfrm>
              <a:prstGeom prst="rect">
                <a:avLst/>
              </a:prstGeom>
              <a:blipFill>
                <a:blip r:embed="rId10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6948264" y="5373216"/>
                <a:ext cx="148226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1.8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0.0322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264" y="5373216"/>
                <a:ext cx="1482265" cy="307777"/>
              </a:xfrm>
              <a:prstGeom prst="rect">
                <a:avLst/>
              </a:prstGeom>
              <a:blipFill>
                <a:blip r:embed="rId11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376774" y="5805264"/>
                <a:ext cx="475252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Since the function is continuous across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1.7&lt;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&lt;1.8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and there is a change of sign, the root must be within this interval</a:t>
                </a: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6774" y="5805264"/>
                <a:ext cx="4752528" cy="738664"/>
              </a:xfrm>
              <a:prstGeom prst="rect">
                <a:avLst/>
              </a:prstGeom>
              <a:blipFill>
                <a:blip r:embed="rId12"/>
                <a:stretch>
                  <a:fillRect t="-826" b="-8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4983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4" grpId="0"/>
      <p:bldP spid="45" grpId="0"/>
      <p:bldP spid="46" grpId="0"/>
      <p:bldP spid="47" grpId="0"/>
      <p:bldP spid="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975464" cy="4774474"/>
              </a:xfrm>
            </p:spPr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need to be able to use numerical methods to locate roots of equations</a:t>
                </a: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Using the same axes, sketch the graphs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𝑙𝑛𝑥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1400" dirty="0">
                    <a:latin typeface="Comic Sans MS" pitchFamily="66" charset="0"/>
                  </a:rPr>
                  <a:t>. Explain how your diagram shows that the function     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1400" dirty="0">
                    <a:latin typeface="Comic Sans MS" pitchFamily="66" charset="0"/>
                  </a:rPr>
                  <a:t> has only one root</a:t>
                </a: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Show that this root lies in the interval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1.7&lt;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&lt;1.8</m:t>
                    </m:r>
                  </m:oMath>
                </a14:m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Given that the root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, show that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=1.753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correct to 3 decimal places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975464" cy="4774474"/>
              </a:xfrm>
              <a:blipFill>
                <a:blip r:embed="rId2"/>
                <a:stretch>
                  <a:fillRect t="-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6732240" y="1484784"/>
            <a:ext cx="0" cy="255161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5436096" y="2852936"/>
            <a:ext cx="2623617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8100390" y="2708919"/>
                <a:ext cx="22642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0390" y="2708919"/>
                <a:ext cx="226423" cy="2462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588224" y="1196752"/>
                <a:ext cx="22642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1196752"/>
                <a:ext cx="226423" cy="246221"/>
              </a:xfrm>
              <a:prstGeom prst="rect">
                <a:avLst/>
              </a:prstGeom>
              <a:blipFill>
                <a:blip r:embed="rId4"/>
                <a:stretch>
                  <a:fillRect l="-8108" r="-5405" b="-21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/>
          <p:cNvCxnSpPr/>
          <p:nvPr/>
        </p:nvCxnSpPr>
        <p:spPr>
          <a:xfrm>
            <a:off x="7092280" y="2852936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948264" y="2996952"/>
            <a:ext cx="2535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1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7452320" y="2852936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7812360" y="2852936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6012160" y="2852936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6372200" y="2852936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5652120" y="2852936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7308304" y="2996952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2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668344" y="2996952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3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463220" y="2996952"/>
            <a:ext cx="343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-3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836084" y="2996952"/>
            <a:ext cx="343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-2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208948" y="2996952"/>
            <a:ext cx="3177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-1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4" name="Arc 3"/>
          <p:cNvSpPr/>
          <p:nvPr/>
        </p:nvSpPr>
        <p:spPr>
          <a:xfrm rot="16200000" flipH="1">
            <a:off x="6923112" y="141784"/>
            <a:ext cx="2498576" cy="2592288"/>
          </a:xfrm>
          <a:prstGeom prst="arc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Arc 67"/>
          <p:cNvSpPr/>
          <p:nvPr/>
        </p:nvSpPr>
        <p:spPr>
          <a:xfrm rot="5400000" flipH="1">
            <a:off x="4042792" y="2950096"/>
            <a:ext cx="2498576" cy="2592288"/>
          </a:xfrm>
          <a:prstGeom prst="arc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Arc 68"/>
          <p:cNvSpPr/>
          <p:nvPr/>
        </p:nvSpPr>
        <p:spPr>
          <a:xfrm flipH="1">
            <a:off x="6804248" y="1844824"/>
            <a:ext cx="4104456" cy="4104456"/>
          </a:xfrm>
          <a:prstGeom prst="arc">
            <a:avLst>
              <a:gd name="adj1" fmla="val 17930102"/>
              <a:gd name="adj2" fmla="val 0"/>
            </a:avLst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948264" y="1052736"/>
                <a:ext cx="480196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264" y="1052736"/>
                <a:ext cx="480196" cy="404726"/>
              </a:xfrm>
              <a:prstGeom prst="rect">
                <a:avLst/>
              </a:prstGeom>
              <a:blipFill>
                <a:blip r:embed="rId5"/>
                <a:stretch>
                  <a:fillRect l="-8861" t="-1515" r="-7595"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7956376" y="1916832"/>
                <a:ext cx="63889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𝑙𝑛𝑥</m:t>
                      </m:r>
                    </m:oMath>
                  </m:oMathPara>
                </a14:m>
                <a:endParaRPr lang="en-GB" sz="1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6376" y="1916832"/>
                <a:ext cx="638893" cy="215444"/>
              </a:xfrm>
              <a:prstGeom prst="rect">
                <a:avLst/>
              </a:prstGeom>
              <a:blipFill>
                <a:blip r:embed="rId6"/>
                <a:stretch>
                  <a:fillRect l="-5714" r="-5714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Arrow Connector 50"/>
          <p:cNvCxnSpPr/>
          <p:nvPr/>
        </p:nvCxnSpPr>
        <p:spPr>
          <a:xfrm flipV="1">
            <a:off x="5436096" y="5517232"/>
            <a:ext cx="2592288" cy="2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6732240" y="5517232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7380312" y="5517232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6084168" y="5517232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8028384" y="5517232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5436096" y="5517232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516216" y="5661248"/>
                <a:ext cx="47448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1.753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5661248"/>
                <a:ext cx="474489" cy="215444"/>
              </a:xfrm>
              <a:prstGeom prst="rect">
                <a:avLst/>
              </a:prstGeom>
              <a:blipFill>
                <a:blip r:embed="rId7"/>
                <a:stretch>
                  <a:fillRect l="-7692" r="-769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7812360" y="5661248"/>
                <a:ext cx="47448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1.754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360" y="5661248"/>
                <a:ext cx="474489" cy="215444"/>
              </a:xfrm>
              <a:prstGeom prst="rect">
                <a:avLst/>
              </a:prstGeom>
              <a:blipFill>
                <a:blip r:embed="rId8"/>
                <a:stretch>
                  <a:fillRect l="-7792" r="-909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5148064" y="5661248"/>
                <a:ext cx="47448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1.752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5661248"/>
                <a:ext cx="474489" cy="215444"/>
              </a:xfrm>
              <a:prstGeom prst="rect">
                <a:avLst/>
              </a:prstGeom>
              <a:blipFill>
                <a:blip r:embed="rId9"/>
                <a:stretch>
                  <a:fillRect l="-7692" r="-8974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TextBox 60"/>
          <p:cNvSpPr txBox="1"/>
          <p:nvPr/>
        </p:nvSpPr>
        <p:spPr>
          <a:xfrm>
            <a:off x="4391472" y="4365104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If the root rounds to 1.753 to 3dp, then it must be in the range 1.7525 to 1.7535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6084168" y="5373216"/>
            <a:ext cx="1296144" cy="0"/>
          </a:xfrm>
          <a:prstGeom prst="straightConnector1">
            <a:avLst/>
          </a:prstGeom>
          <a:ln w="254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6012160" y="5013176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Root lies here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384578" y="6021288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You need to sub in these limits and show that there is a change of sign between them…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338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9" grpId="0"/>
      <p:bldP spid="60" grpId="0"/>
      <p:bldP spid="61" grpId="0"/>
      <p:bldP spid="65" grpId="0"/>
      <p:bldP spid="7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975464" cy="4774474"/>
              </a:xfrm>
            </p:spPr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need to be able to use numerical methods to locate roots of equations</a:t>
                </a: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Using the same axes, sketch the graphs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𝑙𝑛𝑥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1400" dirty="0">
                    <a:latin typeface="Comic Sans MS" pitchFamily="66" charset="0"/>
                  </a:rPr>
                  <a:t>. Explain how your diagram shows that the function     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1400" dirty="0">
                    <a:latin typeface="Comic Sans MS" pitchFamily="66" charset="0"/>
                  </a:rPr>
                  <a:t> has only one root</a:t>
                </a: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Show that this root lies in the interval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1.7&lt;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&lt;1.8</m:t>
                    </m:r>
                  </m:oMath>
                </a14:m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Given that the root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, show that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=1.753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correct to 3 decimal places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975464" cy="4774474"/>
              </a:xfrm>
              <a:blipFill>
                <a:blip r:embed="rId2"/>
                <a:stretch>
                  <a:fillRect t="-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6732240" y="1484784"/>
            <a:ext cx="0" cy="255161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5436096" y="2852936"/>
            <a:ext cx="2623617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8100390" y="2708919"/>
                <a:ext cx="22642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0390" y="2708919"/>
                <a:ext cx="226423" cy="2462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588224" y="1196752"/>
                <a:ext cx="22642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1196752"/>
                <a:ext cx="226423" cy="246221"/>
              </a:xfrm>
              <a:prstGeom prst="rect">
                <a:avLst/>
              </a:prstGeom>
              <a:blipFill>
                <a:blip r:embed="rId4"/>
                <a:stretch>
                  <a:fillRect l="-8108" r="-5405" b="-21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/>
          <p:cNvCxnSpPr/>
          <p:nvPr/>
        </p:nvCxnSpPr>
        <p:spPr>
          <a:xfrm>
            <a:off x="7092280" y="2852936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948264" y="2996952"/>
            <a:ext cx="2535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1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7452320" y="2852936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7812360" y="2852936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6012160" y="2852936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6372200" y="2852936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5652120" y="2852936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7308304" y="2996952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2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668344" y="2996952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3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463220" y="2996952"/>
            <a:ext cx="343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-3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836084" y="2996952"/>
            <a:ext cx="343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-2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208948" y="2996952"/>
            <a:ext cx="3177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Comic Sans MS" panose="030F0702030302020204" pitchFamily="66" charset="0"/>
              </a:rPr>
              <a:t>-1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4" name="Arc 3"/>
          <p:cNvSpPr/>
          <p:nvPr/>
        </p:nvSpPr>
        <p:spPr>
          <a:xfrm rot="16200000" flipH="1">
            <a:off x="6923112" y="141784"/>
            <a:ext cx="2498576" cy="2592288"/>
          </a:xfrm>
          <a:prstGeom prst="arc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Arc 67"/>
          <p:cNvSpPr/>
          <p:nvPr/>
        </p:nvSpPr>
        <p:spPr>
          <a:xfrm rot="5400000" flipH="1">
            <a:off x="4042792" y="2950096"/>
            <a:ext cx="2498576" cy="2592288"/>
          </a:xfrm>
          <a:prstGeom prst="arc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Arc 68"/>
          <p:cNvSpPr/>
          <p:nvPr/>
        </p:nvSpPr>
        <p:spPr>
          <a:xfrm flipH="1">
            <a:off x="6804248" y="1844824"/>
            <a:ext cx="4104456" cy="4104456"/>
          </a:xfrm>
          <a:prstGeom prst="arc">
            <a:avLst>
              <a:gd name="adj1" fmla="val 17930102"/>
              <a:gd name="adj2" fmla="val 0"/>
            </a:avLst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948264" y="1052736"/>
                <a:ext cx="480196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264" y="1052736"/>
                <a:ext cx="480196" cy="404726"/>
              </a:xfrm>
              <a:prstGeom prst="rect">
                <a:avLst/>
              </a:prstGeom>
              <a:blipFill>
                <a:blip r:embed="rId5"/>
                <a:stretch>
                  <a:fillRect l="-8861" t="-1515" r="-7595"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7956376" y="1916832"/>
                <a:ext cx="63889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𝑙𝑛𝑥</m:t>
                      </m:r>
                    </m:oMath>
                  </m:oMathPara>
                </a14:m>
                <a:endParaRPr lang="en-GB" sz="1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6376" y="1916832"/>
                <a:ext cx="638893" cy="215444"/>
              </a:xfrm>
              <a:prstGeom prst="rect">
                <a:avLst/>
              </a:prstGeom>
              <a:blipFill>
                <a:blip r:embed="rId6"/>
                <a:stretch>
                  <a:fillRect l="-5714" r="-5714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5940152" y="4437112"/>
                <a:ext cx="1390830" cy="4970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𝑙𝑛𝑥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4437112"/>
                <a:ext cx="1390830" cy="49705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/>
          <p:nvPr/>
        </p:nvCxnSpPr>
        <p:spPr>
          <a:xfrm flipH="1">
            <a:off x="5946072" y="4972242"/>
            <a:ext cx="421687" cy="31687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6986241" y="4964844"/>
            <a:ext cx="421687" cy="31687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716016" y="4941167"/>
                <a:ext cx="141648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=1.7525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4941167"/>
                <a:ext cx="1416487" cy="276999"/>
              </a:xfrm>
              <a:prstGeom prst="rect">
                <a:avLst/>
              </a:prstGeom>
              <a:blipFill>
                <a:blip r:embed="rId8"/>
                <a:stretch>
                  <a:fillRect l="-431"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236296" y="4941168"/>
                <a:ext cx="15121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=1.7535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296" y="4941168"/>
                <a:ext cx="1512168" cy="276999"/>
              </a:xfrm>
              <a:prstGeom prst="rect">
                <a:avLst/>
              </a:prstGeom>
              <a:blipFill>
                <a:blip r:embed="rId9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5004048" y="5373216"/>
                <a:ext cx="117711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−0.00064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5373216"/>
                <a:ext cx="1177117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>
              <a:xfrm>
                <a:off x="6948264" y="5373216"/>
                <a:ext cx="104246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0.00024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264" y="5373216"/>
                <a:ext cx="1042465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3851920" y="5805264"/>
                <a:ext cx="527738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Since the function is continuous across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1.7525&lt;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&lt;1.7535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and there is a change of sign, the root must be within this interval – it must therefore round to 1.753 to 3dp!</a:t>
                </a: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5805264"/>
                <a:ext cx="5277382" cy="738664"/>
              </a:xfrm>
              <a:prstGeom prst="rect">
                <a:avLst/>
              </a:prstGeom>
              <a:blipFill>
                <a:blip r:embed="rId12"/>
                <a:stretch>
                  <a:fillRect t="-826" b="-8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583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6" grpId="0"/>
      <p:bldP spid="47" grpId="0"/>
      <p:bldP spid="48" grpId="0"/>
      <p:bldP spid="72" grpId="0"/>
      <p:bldP spid="7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7553" y="2171993"/>
            <a:ext cx="5697393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chemeClr val="accent6"/>
                  </a:solidFill>
                  <a:prstDash val="solid"/>
                </a:ln>
                <a:solidFill>
                  <a:schemeClr val="accent4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ristina" panose="03060402040406080204" pitchFamily="66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chemeClr val="accent6"/>
                  </a:solidFill>
                  <a:prstDash val="solid"/>
                </a:ln>
                <a:solidFill>
                  <a:schemeClr val="accent4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ristina" panose="03060402040406080204" pitchFamily="66" charset="0"/>
              </a:rPr>
              <a:t>Exercise 10B</a:t>
            </a:r>
          </a:p>
        </p:txBody>
      </p:sp>
    </p:spTree>
    <p:extLst>
      <p:ext uri="{BB962C8B-B14F-4D97-AF65-F5344CB8AC3E}">
        <p14:creationId xmlns:p14="http://schemas.microsoft.com/office/powerpoint/2010/main" val="4101461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solve equations of the form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by using the process of iteration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Iteration is a process where a calculation is repeated multiple times, and each time the answer closes in on a specific value.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How does a calculator calculate a square root, for example?</a:t>
                </a: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20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71600" y="4797152"/>
                <a:ext cx="2054857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4797152"/>
                <a:ext cx="2054857" cy="6223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 flipV="1">
            <a:off x="827584" y="5373216"/>
            <a:ext cx="288032" cy="36004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79512" y="5805264"/>
            <a:ext cx="113809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‘next’ number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0" name="Straight Arrow Connector 9"/>
          <p:cNvCxnSpPr>
            <a:stCxn id="14" idx="0"/>
          </p:cNvCxnSpPr>
          <p:nvPr/>
        </p:nvCxnSpPr>
        <p:spPr>
          <a:xfrm flipV="1">
            <a:off x="2188718" y="5301208"/>
            <a:ext cx="7018" cy="50405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14" idx="0"/>
          </p:cNvCxnSpPr>
          <p:nvPr/>
        </p:nvCxnSpPr>
        <p:spPr>
          <a:xfrm flipV="1">
            <a:off x="2188718" y="5445224"/>
            <a:ext cx="367058" cy="36004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619672" y="5805264"/>
            <a:ext cx="113809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‘current’ number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2843808" y="5013176"/>
            <a:ext cx="216024" cy="28803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915816" y="5157192"/>
            <a:ext cx="936104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number we are rooting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427984" y="1844824"/>
                <a:ext cx="2054857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1844824"/>
                <a:ext cx="2054857" cy="6223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716016" y="1412776"/>
                <a:ext cx="3672408" cy="26943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Let’s use this formula to calculate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1412776"/>
                <a:ext cx="3672408" cy="269433"/>
              </a:xfrm>
              <a:prstGeom prst="rect">
                <a:avLst/>
              </a:prstGeom>
              <a:blipFill>
                <a:blip r:embed="rId5"/>
                <a:stretch>
                  <a:fillRect l="-1495" t="-13636" b="-477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c 20"/>
          <p:cNvSpPr/>
          <p:nvPr/>
        </p:nvSpPr>
        <p:spPr>
          <a:xfrm flipV="1">
            <a:off x="6804248" y="2204864"/>
            <a:ext cx="288032" cy="792088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022342" y="1772816"/>
                <a:ext cx="2123728" cy="1405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Let our first guess of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be equal to 0.5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are finding the square root of 3, so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342" y="1772816"/>
                <a:ext cx="2123728" cy="1405256"/>
              </a:xfrm>
              <a:prstGeom prst="rect">
                <a:avLst/>
              </a:prstGeom>
              <a:blipFill>
                <a:blip r:embed="rId6"/>
                <a:stretch>
                  <a:fillRect t="-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427984" y="2636912"/>
                <a:ext cx="2517612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(0.5)+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(0.5)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2636912"/>
                <a:ext cx="2517612" cy="6223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427984" y="3501008"/>
                <a:ext cx="124931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=3.25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3501008"/>
                <a:ext cx="1249316" cy="276999"/>
              </a:xfrm>
              <a:prstGeom prst="rect">
                <a:avLst/>
              </a:prstGeom>
              <a:blipFill>
                <a:blip r:embed="rId8"/>
                <a:stretch>
                  <a:fillRect l="-2439" r="-4390"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Arc 24"/>
          <p:cNvSpPr/>
          <p:nvPr/>
        </p:nvSpPr>
        <p:spPr>
          <a:xfrm flipV="1">
            <a:off x="6804248" y="2996952"/>
            <a:ext cx="288032" cy="720080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7092280" y="3212976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427984" y="4221088"/>
                <a:ext cx="2054857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4221088"/>
                <a:ext cx="2054857" cy="6223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427984" y="5013176"/>
                <a:ext cx="2774093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(3.25)+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(3.25)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5013176"/>
                <a:ext cx="2774093" cy="62235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427984" y="5877272"/>
                <a:ext cx="137755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=2.087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5877272"/>
                <a:ext cx="1377557" cy="276999"/>
              </a:xfrm>
              <a:prstGeom prst="rect">
                <a:avLst/>
              </a:prstGeom>
              <a:blipFill>
                <a:blip r:embed="rId11"/>
                <a:stretch>
                  <a:fillRect l="-2212" r="-3982"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Arc 33"/>
          <p:cNvSpPr/>
          <p:nvPr/>
        </p:nvSpPr>
        <p:spPr>
          <a:xfrm flipV="1">
            <a:off x="7092280" y="4581128"/>
            <a:ext cx="288032" cy="720080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/>
          <p:cNvSpPr txBox="1"/>
          <p:nvPr/>
        </p:nvSpPr>
        <p:spPr>
          <a:xfrm>
            <a:off x="7308304" y="4221088"/>
            <a:ext cx="201622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Perform the calculation again, but use the newly calculated value instead…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Arc 35"/>
          <p:cNvSpPr/>
          <p:nvPr/>
        </p:nvSpPr>
        <p:spPr>
          <a:xfrm flipV="1">
            <a:off x="7020272" y="5301208"/>
            <a:ext cx="288032" cy="720080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7236296" y="5517232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351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14" grpId="0"/>
      <p:bldP spid="17" grpId="0"/>
      <p:bldP spid="18" grpId="0"/>
      <p:bldP spid="19" grpId="0"/>
      <p:bldP spid="21" grpId="0" animBg="1"/>
      <p:bldP spid="23" grpId="0"/>
      <p:bldP spid="24" grpId="0"/>
      <p:bldP spid="25" grpId="0" animBg="1"/>
      <p:bldP spid="26" grpId="0"/>
      <p:bldP spid="31" grpId="0"/>
      <p:bldP spid="32" grpId="0"/>
      <p:bldP spid="33" grpId="0"/>
      <p:bldP spid="34" grpId="0" animBg="1"/>
      <p:bldP spid="35" grpId="0"/>
      <p:bldP spid="36" grpId="0" animBg="1"/>
      <p:bldP spid="3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solve equations of the form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by using the process of iteration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Iteration is a process where a calculation is repeated multiple times, and each time the answer closes in on a specific value.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How does a calculator calculate a square root, for example?</a:t>
                </a: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20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71600" y="4797152"/>
                <a:ext cx="2054857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4797152"/>
                <a:ext cx="2054857" cy="6223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 flipV="1">
            <a:off x="827584" y="5373216"/>
            <a:ext cx="288032" cy="36004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79512" y="5805264"/>
            <a:ext cx="113809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‘next’ number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0" name="Straight Arrow Connector 9"/>
          <p:cNvCxnSpPr>
            <a:stCxn id="14" idx="0"/>
          </p:cNvCxnSpPr>
          <p:nvPr/>
        </p:nvCxnSpPr>
        <p:spPr>
          <a:xfrm flipV="1">
            <a:off x="2188718" y="5301208"/>
            <a:ext cx="7018" cy="50405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14" idx="0"/>
          </p:cNvCxnSpPr>
          <p:nvPr/>
        </p:nvCxnSpPr>
        <p:spPr>
          <a:xfrm flipV="1">
            <a:off x="2188718" y="5445224"/>
            <a:ext cx="367058" cy="36004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619672" y="5805264"/>
            <a:ext cx="113809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‘current’ number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2843808" y="5013176"/>
            <a:ext cx="216024" cy="28803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915816" y="5157192"/>
            <a:ext cx="936104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number we are rooting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39952" y="1412776"/>
            <a:ext cx="468052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Keep repeating these calculations, each time using the newly-calculated value…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499992" y="2132856"/>
                <a:ext cx="88735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2132856"/>
                <a:ext cx="887359" cy="276999"/>
              </a:xfrm>
              <a:prstGeom prst="rect">
                <a:avLst/>
              </a:prstGeom>
              <a:blipFill>
                <a:blip r:embed="rId4"/>
                <a:stretch>
                  <a:fillRect l="-3425" r="-6164" b="-1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499992" y="2564904"/>
                <a:ext cx="101027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=3.25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2564904"/>
                <a:ext cx="1010277" cy="276999"/>
              </a:xfrm>
              <a:prstGeom prst="rect">
                <a:avLst/>
              </a:prstGeom>
              <a:blipFill>
                <a:blip r:embed="rId5"/>
                <a:stretch>
                  <a:fillRect l="-3012" r="-5422" b="-1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499992" y="3068960"/>
                <a:ext cx="135543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=2.087…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3068960"/>
                <a:ext cx="1355436" cy="276999"/>
              </a:xfrm>
              <a:prstGeom prst="rect">
                <a:avLst/>
              </a:prstGeom>
              <a:blipFill>
                <a:blip r:embed="rId6"/>
                <a:stretch>
                  <a:fillRect l="-2242"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499992" y="3573016"/>
                <a:ext cx="14836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=1.7621…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3573016"/>
                <a:ext cx="1483676" cy="276999"/>
              </a:xfrm>
              <a:prstGeom prst="rect">
                <a:avLst/>
              </a:prstGeom>
              <a:blipFill>
                <a:blip r:embed="rId7"/>
                <a:stretch>
                  <a:fillRect l="-2049"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499992" y="4077072"/>
                <a:ext cx="14836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=1.7323…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4077072"/>
                <a:ext cx="1483676" cy="276999"/>
              </a:xfrm>
              <a:prstGeom prst="rect">
                <a:avLst/>
              </a:prstGeom>
              <a:blipFill>
                <a:blip r:embed="rId8"/>
                <a:stretch>
                  <a:fillRect l="-2049" b="-1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4283968" y="5013176"/>
            <a:ext cx="47525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This process has given us the square root of 3 (and to improve the accuracy, you can just keep doing more iterations!)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A calculator can follow this process and do several iterations very quickly…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499992" y="4581128"/>
                <a:ext cx="14836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=1.7320…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4581128"/>
                <a:ext cx="1483676" cy="276999"/>
              </a:xfrm>
              <a:prstGeom prst="rect">
                <a:avLst/>
              </a:prstGeom>
              <a:blipFill>
                <a:blip r:embed="rId9"/>
                <a:stretch>
                  <a:fillRect l="-2049"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9611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8" grpId="0"/>
      <p:bldP spid="29" grpId="0"/>
      <p:bldP spid="30" grpId="0"/>
      <p:bldP spid="38" grpId="0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solve equations of the form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by using the process of iteration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Iteration is a process where a calculation is repeated multiple times, and each time the answer closes in on a specific value.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How does a calculator calculate a square root, for example?</a:t>
                </a: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20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71600" y="4797152"/>
                <a:ext cx="2054857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4797152"/>
                <a:ext cx="2054857" cy="6223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851920" y="1412776"/>
                <a:ext cx="5184576" cy="66659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But how does this process work?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Start with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radPr>
                      <m:deg/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since this is what we were calculating…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1412776"/>
                <a:ext cx="5184576" cy="666593"/>
              </a:xfrm>
              <a:prstGeom prst="rect">
                <a:avLst/>
              </a:prstGeom>
              <a:blipFill>
                <a:blip r:embed="rId4"/>
                <a:stretch>
                  <a:fillRect l="-588" t="-8257" r="-471" b="-155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572000" y="2276872"/>
                <a:ext cx="593432" cy="2408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276872"/>
                <a:ext cx="593432" cy="240835"/>
              </a:xfrm>
              <a:prstGeom prst="rect">
                <a:avLst/>
              </a:prstGeom>
              <a:blipFill>
                <a:blip r:embed="rId5"/>
                <a:stretch>
                  <a:fillRect l="-3093" r="-6186"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499992" y="2708920"/>
                <a:ext cx="56265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2708920"/>
                <a:ext cx="562654" cy="215444"/>
              </a:xfrm>
              <a:prstGeom prst="rect">
                <a:avLst/>
              </a:prstGeom>
              <a:blipFill>
                <a:blip r:embed="rId6"/>
                <a:stretch>
                  <a:fillRect l="-3261" r="-6522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355976" y="3068960"/>
                <a:ext cx="691984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3068960"/>
                <a:ext cx="691984" cy="403316"/>
              </a:xfrm>
              <a:prstGeom prst="rect">
                <a:avLst/>
              </a:prstGeom>
              <a:blipFill>
                <a:blip r:embed="rId7"/>
                <a:stretch>
                  <a:fillRect l="-5310" r="-5310" b="-119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499992" y="3645024"/>
                <a:ext cx="1095172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3645024"/>
                <a:ext cx="1095172" cy="403316"/>
              </a:xfrm>
              <a:prstGeom prst="rect">
                <a:avLst/>
              </a:prstGeom>
              <a:blipFill>
                <a:blip r:embed="rId8"/>
                <a:stretch>
                  <a:fillRect l="-1667" r="-2778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572000" y="4221088"/>
                <a:ext cx="1022524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221088"/>
                <a:ext cx="1022524" cy="404726"/>
              </a:xfrm>
              <a:prstGeom prst="rect">
                <a:avLst/>
              </a:prstGeom>
              <a:blipFill>
                <a:blip r:embed="rId9"/>
                <a:stretch>
                  <a:fillRect l="-1786" r="-2381" b="-119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572000" y="4797152"/>
                <a:ext cx="1129092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797152"/>
                <a:ext cx="1129092" cy="484043"/>
              </a:xfrm>
              <a:prstGeom prst="rect">
                <a:avLst/>
              </a:prstGeom>
              <a:blipFill>
                <a:blip r:embed="rId10"/>
                <a:stretch>
                  <a:fillRect l="-16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3936152" y="5517232"/>
            <a:ext cx="5184576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The solution to this equation will be the same as the solution to the original one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These can be found by drawing graphs of each one and finding where they cross…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Arc 30"/>
          <p:cNvSpPr/>
          <p:nvPr/>
        </p:nvSpPr>
        <p:spPr>
          <a:xfrm flipV="1">
            <a:off x="5076056" y="2420888"/>
            <a:ext cx="288032" cy="432048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5364088" y="2492896"/>
            <a:ext cx="1691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Square both sides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3" name="Arc 32"/>
          <p:cNvSpPr/>
          <p:nvPr/>
        </p:nvSpPr>
        <p:spPr>
          <a:xfrm flipV="1">
            <a:off x="5004048" y="2852936"/>
            <a:ext cx="288032" cy="432048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Arc 33"/>
          <p:cNvSpPr/>
          <p:nvPr/>
        </p:nvSpPr>
        <p:spPr>
          <a:xfrm flipV="1">
            <a:off x="5508104" y="3356992"/>
            <a:ext cx="288032" cy="504056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Arc 34"/>
          <p:cNvSpPr/>
          <p:nvPr/>
        </p:nvSpPr>
        <p:spPr>
          <a:xfrm flipV="1">
            <a:off x="5508104" y="3933056"/>
            <a:ext cx="288032" cy="504056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35"/>
          <p:cNvSpPr/>
          <p:nvPr/>
        </p:nvSpPr>
        <p:spPr>
          <a:xfrm flipV="1">
            <a:off x="5580112" y="4509120"/>
            <a:ext cx="288032" cy="504056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5148064" y="2924944"/>
            <a:ext cx="1691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all by 2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724128" y="3429000"/>
                <a:ext cx="2195736" cy="3965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Add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to both sides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3429000"/>
                <a:ext cx="2195736" cy="396519"/>
              </a:xfrm>
              <a:prstGeom prst="rect">
                <a:avLst/>
              </a:prstGeom>
              <a:blipFill>
                <a:blip r:embed="rId11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652120" y="4005064"/>
                <a:ext cx="16561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Divide all by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4005064"/>
                <a:ext cx="1656184" cy="307777"/>
              </a:xfrm>
              <a:prstGeom prst="rect">
                <a:avLst/>
              </a:prstGeom>
              <a:blipFill>
                <a:blip r:embed="rId12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868144" y="4581128"/>
                <a:ext cx="2880320" cy="3965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Factorise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out of the right side</a:t>
                </a: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4581128"/>
                <a:ext cx="2880320" cy="396519"/>
              </a:xfrm>
              <a:prstGeom prst="rect">
                <a:avLst/>
              </a:prstGeom>
              <a:blipFill>
                <a:blip r:embed="rId13"/>
                <a:stretch>
                  <a:fillRect l="-212" b="-3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971600" y="4725144"/>
            <a:ext cx="2088232" cy="79208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4572000" y="4725144"/>
            <a:ext cx="1152128" cy="64807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583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1" grpId="0"/>
      <p:bldP spid="22" grpId="0"/>
      <p:bldP spid="23" grpId="0"/>
      <p:bldP spid="25" grpId="0"/>
      <p:bldP spid="26" grpId="0"/>
      <p:bldP spid="31" grpId="0" animBg="1"/>
      <p:bldP spid="32" grpId="0"/>
      <p:bldP spid="33" grpId="0" animBg="1"/>
      <p:bldP spid="34" grpId="0" animBg="1"/>
      <p:bldP spid="35" grpId="0" animBg="1"/>
      <p:bldP spid="36" grpId="0" animBg="1"/>
      <p:bldP spid="37" grpId="0"/>
      <p:bldP spid="40" grpId="0"/>
      <p:bldP spid="43" grpId="0"/>
      <p:bldP spid="44" grpId="0"/>
      <p:bldP spid="5" grpId="0" animBg="1"/>
      <p:bldP spid="5" grpId="1" animBg="1"/>
      <p:bldP spid="45" grpId="0" animBg="1"/>
      <p:bldP spid="45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solve equations of the form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by using the process of iteration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20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1074" t="13987" r="16358" b="5973"/>
          <a:stretch/>
        </p:blipFill>
        <p:spPr>
          <a:xfrm>
            <a:off x="4644008" y="1412776"/>
            <a:ext cx="4287918" cy="3672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259632" y="2564904"/>
                <a:ext cx="1288558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2564904"/>
                <a:ext cx="1288558" cy="5532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39552" y="3573016"/>
                <a:ext cx="54854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573016"/>
                <a:ext cx="548547" cy="246221"/>
              </a:xfrm>
              <a:prstGeom prst="rect">
                <a:avLst/>
              </a:prstGeom>
              <a:blipFill>
                <a:blip r:embed="rId5"/>
                <a:stretch>
                  <a:fillRect l="-8989" r="-4494" b="-21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979712" y="3429000"/>
                <a:ext cx="1292277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3429000"/>
                <a:ext cx="1292277" cy="553228"/>
              </a:xfrm>
              <a:prstGeom prst="rect">
                <a:avLst/>
              </a:prstGeom>
              <a:blipFill>
                <a:blip r:embed="rId6"/>
                <a:stretch>
                  <a:fillRect b="-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H="1">
            <a:off x="899592" y="3140968"/>
            <a:ext cx="288032" cy="28803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123728" y="3140968"/>
            <a:ext cx="288032" cy="28803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172400" y="1124744"/>
                <a:ext cx="48019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2400" y="1124744"/>
                <a:ext cx="480196" cy="215444"/>
              </a:xfrm>
              <a:prstGeom prst="rect">
                <a:avLst/>
              </a:prstGeom>
              <a:blipFill>
                <a:blip r:embed="rId7"/>
                <a:stretch>
                  <a:fillRect l="-8974" r="-3846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364088" y="1196752"/>
                <a:ext cx="1131528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4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1196752"/>
                <a:ext cx="1131528" cy="484043"/>
              </a:xfrm>
              <a:prstGeom prst="rect">
                <a:avLst/>
              </a:prstGeom>
              <a:blipFill>
                <a:blip r:embed="rId8"/>
                <a:stretch>
                  <a:fillRect l="-37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07504" y="188640"/>
                <a:ext cx="68736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88640"/>
                <a:ext cx="687368" cy="215444"/>
              </a:xfrm>
              <a:prstGeom prst="rect">
                <a:avLst/>
              </a:prstGeom>
              <a:blipFill>
                <a:blip r:embed="rId9"/>
                <a:stretch>
                  <a:fillRect l="-3571" r="-6250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07504" y="404664"/>
                <a:ext cx="78258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=3.25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404664"/>
                <a:ext cx="782586" cy="215444"/>
              </a:xfrm>
              <a:prstGeom prst="rect">
                <a:avLst/>
              </a:prstGeom>
              <a:blipFill>
                <a:blip r:embed="rId10"/>
                <a:stretch>
                  <a:fillRect l="-3125" r="-4688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07504" y="620688"/>
                <a:ext cx="105073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=2.087…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620688"/>
                <a:ext cx="1050736" cy="215444"/>
              </a:xfrm>
              <a:prstGeom prst="rect">
                <a:avLst/>
              </a:prstGeom>
              <a:blipFill>
                <a:blip r:embed="rId11"/>
                <a:stretch>
                  <a:fillRect l="-2326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07504" y="836712"/>
                <a:ext cx="115012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=1.7621…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836712"/>
                <a:ext cx="1150123" cy="215444"/>
              </a:xfrm>
              <a:prstGeom prst="rect">
                <a:avLst/>
              </a:prstGeom>
              <a:blipFill>
                <a:blip r:embed="rId12"/>
                <a:stretch>
                  <a:fillRect l="-2128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07504" y="1052736"/>
                <a:ext cx="115012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=1.7323…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052736"/>
                <a:ext cx="1150123" cy="215444"/>
              </a:xfrm>
              <a:prstGeom prst="rect">
                <a:avLst/>
              </a:prstGeom>
              <a:blipFill>
                <a:blip r:embed="rId13"/>
                <a:stretch>
                  <a:fillRect l="-2128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07504" y="1268760"/>
                <a:ext cx="115012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=1.7320…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268760"/>
                <a:ext cx="1150123" cy="215444"/>
              </a:xfrm>
              <a:prstGeom prst="rect">
                <a:avLst/>
              </a:prstGeom>
              <a:blipFill>
                <a:blip r:embed="rId14"/>
                <a:stretch>
                  <a:fillRect l="-2128" b="-1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3805" y="4221088"/>
                <a:ext cx="3888432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AutoNum type="arabicParenR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We choose a value for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(in this case we chose 0.5), and sub it into the equation on the right side (the blue line)</a:t>
                </a:r>
              </a:p>
              <a:p>
                <a:pPr marL="342900" indent="-342900">
                  <a:buAutoNum type="arabicParenR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342900" indent="-342900">
                  <a:buAutoNum type="arabicParenR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The answer (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) is the next value (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) we substitute in. Since the red line is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we can show this on the diagram</a:t>
                </a:r>
              </a:p>
              <a:p>
                <a:pPr marL="342900" indent="-342900">
                  <a:buAutoNum type="arabicParenR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342900" indent="-342900">
                  <a:buAutoNum type="arabicParenR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We then substitute this into the equation on the right side again (the blue line)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05" y="4221088"/>
                <a:ext cx="3888432" cy="2462213"/>
              </a:xfrm>
              <a:prstGeom prst="rect">
                <a:avLst/>
              </a:prstGeom>
              <a:blipFill>
                <a:blip r:embed="rId15"/>
                <a:stretch>
                  <a:fillRect l="-784" t="-1733" r="-1567" b="-17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/>
          <p:cNvCxnSpPr/>
          <p:nvPr/>
        </p:nvCxnSpPr>
        <p:spPr>
          <a:xfrm flipV="1">
            <a:off x="5336468" y="1784412"/>
            <a:ext cx="8878" cy="309362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345346" y="1784412"/>
            <a:ext cx="2601157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982014" y="1784412"/>
            <a:ext cx="0" cy="1100831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 flipV="1">
            <a:off x="6862534" y="2870202"/>
            <a:ext cx="1097160" cy="2792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6864013" y="2876879"/>
            <a:ext cx="1480" cy="28260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6592237" y="3151722"/>
            <a:ext cx="269290" cy="2961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 rot="5400000">
                <a:off x="5012431" y="5197878"/>
                <a:ext cx="66030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5012431" y="5197878"/>
                <a:ext cx="660309" cy="215444"/>
              </a:xfrm>
              <a:prstGeom prst="rect">
                <a:avLst/>
              </a:prstGeom>
              <a:blipFill>
                <a:blip r:embed="rId16"/>
                <a:stretch>
                  <a:fillRect l="-5714" t="-2752" b="-55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 rot="5400000">
                <a:off x="7614634" y="5243747"/>
                <a:ext cx="76771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7614634" y="5243747"/>
                <a:ext cx="767711" cy="215444"/>
              </a:xfrm>
              <a:prstGeom prst="rect">
                <a:avLst/>
              </a:prstGeom>
              <a:blipFill>
                <a:blip r:embed="rId17"/>
                <a:stretch>
                  <a:fillRect l="-5556" t="-3175" b="-39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 rot="5400000">
                <a:off x="6453100" y="5344472"/>
                <a:ext cx="87511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𝟎𝟖𝟕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6453100" y="5344472"/>
                <a:ext cx="875111" cy="215444"/>
              </a:xfrm>
              <a:prstGeom prst="rect">
                <a:avLst/>
              </a:prstGeom>
              <a:blipFill>
                <a:blip r:embed="rId18"/>
                <a:stretch>
                  <a:fillRect l="-5714" t="-2797" b="-41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 rot="5400000">
                <a:off x="6124664" y="5351762"/>
                <a:ext cx="9825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𝟕𝟔𝟐𝟏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6124664" y="5351762"/>
                <a:ext cx="982513" cy="215444"/>
              </a:xfrm>
              <a:prstGeom prst="rect">
                <a:avLst/>
              </a:prstGeom>
              <a:blipFill>
                <a:blip r:embed="rId19"/>
                <a:stretch>
                  <a:fillRect l="-5714" t="-2484" b="-31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3770538" y="5927081"/>
                <a:ext cx="3888432" cy="7589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4) Gradually we close in on the intersection, which is the solution to the original equation, in this case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radPr>
                      <m:deg/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3</m:t>
                        </m:r>
                      </m:e>
                    </m:rad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0538" y="5927081"/>
                <a:ext cx="3888432" cy="758926"/>
              </a:xfrm>
              <a:prstGeom prst="rect">
                <a:avLst/>
              </a:prstGeom>
              <a:blipFill>
                <a:blip r:embed="rId20"/>
                <a:stretch>
                  <a:fillRect l="-471" t="-800" b="-72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3995936" y="1682066"/>
                <a:ext cx="76771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1682066"/>
                <a:ext cx="767711" cy="215444"/>
              </a:xfrm>
              <a:prstGeom prst="rect">
                <a:avLst/>
              </a:prstGeom>
              <a:blipFill>
                <a:blip r:embed="rId21"/>
                <a:stretch>
                  <a:fillRect l="-3200" r="-48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927047" y="2770123"/>
                <a:ext cx="87511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𝟎𝟖𝟕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7047" y="2770123"/>
                <a:ext cx="875111" cy="215444"/>
              </a:xfrm>
              <a:prstGeom prst="rect">
                <a:avLst/>
              </a:prstGeom>
              <a:blipFill>
                <a:blip r:embed="rId22"/>
                <a:stretch>
                  <a:fillRect l="-2083" r="-3472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3824300" y="3042327"/>
                <a:ext cx="9825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𝟕𝟔𝟐𝟏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4300" y="3042327"/>
                <a:ext cx="982513" cy="215444"/>
              </a:xfrm>
              <a:prstGeom prst="rect">
                <a:avLst/>
              </a:prstGeom>
              <a:blipFill>
                <a:blip r:embed="rId23"/>
                <a:stretch>
                  <a:fillRect l="-1852" r="-2469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Connector 52"/>
          <p:cNvCxnSpPr/>
          <p:nvPr/>
        </p:nvCxnSpPr>
        <p:spPr>
          <a:xfrm>
            <a:off x="7981025" y="1775534"/>
            <a:ext cx="1" cy="309830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4829453" y="1784412"/>
            <a:ext cx="497151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>
            <a:off x="4839811" y="2868721"/>
            <a:ext cx="3141214" cy="148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6864013" y="2876879"/>
            <a:ext cx="0" cy="2013752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6615344" y="3170807"/>
            <a:ext cx="0" cy="173114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4849746" y="3150198"/>
            <a:ext cx="1981295" cy="4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116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5" grpId="0"/>
      <p:bldP spid="17" grpId="0"/>
      <p:bldP spid="38" grpId="0"/>
      <p:bldP spid="43" grpId="0"/>
      <p:bldP spid="47" grpId="0"/>
      <p:bldP spid="48" grpId="0"/>
      <p:bldP spid="50" grpId="0"/>
      <p:bldP spid="50" grpId="1"/>
      <p:bldP spid="51" grpId="0"/>
      <p:bldP spid="51" grpId="1"/>
      <p:bldP spid="52" grpId="0"/>
      <p:bldP spid="52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5488" y="1455558"/>
            <a:ext cx="7693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The diagram you just saw is sometimes called a convergence cobweb, and can appear in different types…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44" name="Picture 19" descr="numeric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560" y="2236425"/>
            <a:ext cx="4471037" cy="41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543758" y="4298090"/>
            <a:ext cx="25095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It is important to note that sometimes this technique causes an answer to diverge away from the solution instead of towards it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In that case, the ‘fix’ is usually to choose a different starting value…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201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714520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solve equations of the form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by using the process of iteration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itchFamily="66" charset="0"/>
                  </a:rPr>
                  <a:t>a) Show that the equation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can be written as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=4−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itchFamily="66" charset="0"/>
                  </a:rPr>
                  <a:t>The equation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has a root, </a:t>
                </a:r>
                <a14:m>
                  <m:oMath xmlns:m="http://schemas.openxmlformats.org/officeDocument/2006/math">
                    <m:r>
                      <a:rPr lang="en-GB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in the interval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3&lt;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itchFamily="66" charset="0"/>
                  </a:rPr>
                  <a:t>b) Use the iterative formula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=4−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r>
                  <a:rPr lang="en-GB" sz="1600" dirty="0">
                    <a:latin typeface="Comic Sans MS" pitchFamily="66" charset="0"/>
                  </a:rPr>
                  <a:t>,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to find the value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714520" cy="4774474"/>
              </a:xfrm>
              <a:blipFill>
                <a:blip r:embed="rId2"/>
                <a:stretch>
                  <a:fillRect t="-766" r="-24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556891" y="1622234"/>
                <a:ext cx="196553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6891" y="1622234"/>
                <a:ext cx="1965538" cy="338554"/>
              </a:xfrm>
              <a:prstGeom prst="rect">
                <a:avLst/>
              </a:prstGeom>
              <a:blipFill>
                <a:blip r:embed="rId3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835825" y="2083396"/>
                <a:ext cx="167558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0=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5825" y="2083396"/>
                <a:ext cx="1675587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4367929" y="2544558"/>
                <a:ext cx="131670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−1=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7929" y="2544558"/>
                <a:ext cx="1316706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462028" y="2950346"/>
                <a:ext cx="1102801" cy="5549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4−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2028" y="2950346"/>
                <a:ext cx="1102801" cy="55496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Arc 54"/>
          <p:cNvSpPr/>
          <p:nvPr/>
        </p:nvSpPr>
        <p:spPr>
          <a:xfrm flipV="1">
            <a:off x="6331979" y="1848010"/>
            <a:ext cx="288032" cy="432048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399673" y="1909001"/>
                <a:ext cx="16916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Set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)=0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9673" y="1909001"/>
                <a:ext cx="1691680" cy="307777"/>
              </a:xfrm>
              <a:prstGeom prst="rect">
                <a:avLst/>
              </a:prstGeom>
              <a:blipFill>
                <a:blip r:embed="rId7"/>
                <a:stretch>
                  <a:fillRect t="-3922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Arc 57"/>
          <p:cNvSpPr/>
          <p:nvPr/>
        </p:nvSpPr>
        <p:spPr>
          <a:xfrm flipV="1">
            <a:off x="6242008" y="2297865"/>
            <a:ext cx="288032" cy="432048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Arc 58"/>
          <p:cNvSpPr/>
          <p:nvPr/>
        </p:nvSpPr>
        <p:spPr>
          <a:xfrm flipV="1">
            <a:off x="5415743" y="2760574"/>
            <a:ext cx="288032" cy="432048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6386818" y="2380890"/>
                <a:ext cx="234955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Add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subtract 1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6818" y="2380890"/>
                <a:ext cx="2349557" cy="307777"/>
              </a:xfrm>
              <a:prstGeom prst="rect">
                <a:avLst/>
              </a:prstGeom>
              <a:blipFill>
                <a:blip r:embed="rId8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5646852" y="2819728"/>
                <a:ext cx="155817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Divide all by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6852" y="2819728"/>
                <a:ext cx="1558179" cy="307777"/>
              </a:xfrm>
              <a:prstGeom prst="rect">
                <a:avLst/>
              </a:prstGeom>
              <a:blipFill>
                <a:blip r:embed="rId9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TextBox 63"/>
          <p:cNvSpPr txBox="1"/>
          <p:nvPr/>
        </p:nvSpPr>
        <p:spPr>
          <a:xfrm>
            <a:off x="4131326" y="3679045"/>
            <a:ext cx="45830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When rearranging, you should look at the formula you are aiming for first…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This can give you an idea as to how to do the rearrangement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33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50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450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5" grpId="0"/>
      <p:bldP spid="46" grpId="0"/>
      <p:bldP spid="54" grpId="0"/>
      <p:bldP spid="55" grpId="0" animBg="1"/>
      <p:bldP spid="56" grpId="0"/>
      <p:bldP spid="58" grpId="0" animBg="1"/>
      <p:bldP spid="59" grpId="0" animBg="1"/>
      <p:bldP spid="61" grpId="0"/>
      <p:bldP spid="6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714520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solve equations of the form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by using the process of iteration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itchFamily="66" charset="0"/>
                  </a:rPr>
                  <a:t>a) Show that the equation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can be written as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=4−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itchFamily="66" charset="0"/>
                  </a:rPr>
                  <a:t>The equation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has a root, </a:t>
                </a:r>
                <a14:m>
                  <m:oMath xmlns:m="http://schemas.openxmlformats.org/officeDocument/2006/math">
                    <m:r>
                      <a:rPr lang="en-GB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in the interval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3&lt;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itchFamily="66" charset="0"/>
                  </a:rPr>
                  <a:t>b) Use the iterative formula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=4−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r>
                  <a:rPr lang="en-GB" sz="1600" dirty="0">
                    <a:latin typeface="Comic Sans MS" pitchFamily="66" charset="0"/>
                  </a:rPr>
                  <a:t>,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to find the value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714520" cy="4774474"/>
              </a:xfrm>
              <a:blipFill>
                <a:blip r:embed="rId2"/>
                <a:stretch>
                  <a:fillRect t="-766" r="-24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221845" y="1413650"/>
                <a:ext cx="1321066" cy="5334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1845" y="1413650"/>
                <a:ext cx="1321066" cy="5334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4407296" y="2028758"/>
                <a:ext cx="1123256" cy="5336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7296" y="2028758"/>
                <a:ext cx="1123256" cy="5336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394443" y="2610816"/>
                <a:ext cx="1045414" cy="4970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4443" y="2610816"/>
                <a:ext cx="1045414" cy="497059"/>
              </a:xfrm>
              <a:prstGeom prst="rect">
                <a:avLst/>
              </a:prstGeom>
              <a:blipFill>
                <a:blip r:embed="rId5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392606" y="3247958"/>
                <a:ext cx="113184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3.66…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606" y="3247958"/>
                <a:ext cx="1131848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6511517" y="1422831"/>
                <a:ext cx="1321066" cy="5334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1517" y="1422831"/>
                <a:ext cx="1321066" cy="53341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6696968" y="2037939"/>
                <a:ext cx="1123256" cy="5336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6968" y="2037939"/>
                <a:ext cx="1123256" cy="5336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6684115" y="2619997"/>
                <a:ext cx="1445652" cy="4970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.66…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4115" y="2619997"/>
                <a:ext cx="1445652" cy="497059"/>
              </a:xfrm>
              <a:prstGeom prst="rect">
                <a:avLst/>
              </a:prstGeom>
              <a:blipFill>
                <a:blip r:embed="rId9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6682278" y="3257139"/>
                <a:ext cx="128201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3.727…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2278" y="3257139"/>
                <a:ext cx="1282018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4197975" y="4066879"/>
                <a:ext cx="1321066" cy="5334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7975" y="4066879"/>
                <a:ext cx="1321066" cy="53341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4383426" y="4681987"/>
                <a:ext cx="1127424" cy="5322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3426" y="4681987"/>
                <a:ext cx="1127424" cy="53226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4370573" y="5264045"/>
                <a:ext cx="1595821" cy="4970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=4−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3.727…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0573" y="5264045"/>
                <a:ext cx="1595821" cy="497059"/>
              </a:xfrm>
              <a:prstGeom prst="rect">
                <a:avLst/>
              </a:prstGeom>
              <a:blipFill>
                <a:blip r:embed="rId13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4368736" y="5901187"/>
                <a:ext cx="123540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3.731…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8736" y="5901187"/>
                <a:ext cx="1235403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Arc 27"/>
          <p:cNvSpPr/>
          <p:nvPr/>
        </p:nvSpPr>
        <p:spPr>
          <a:xfrm flipV="1">
            <a:off x="5406562" y="1682756"/>
            <a:ext cx="201024" cy="608751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5529340" y="1633579"/>
            <a:ext cx="10917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Write using the specific terms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Arc 29"/>
          <p:cNvSpPr/>
          <p:nvPr/>
        </p:nvSpPr>
        <p:spPr>
          <a:xfrm flipV="1">
            <a:off x="5393709" y="2264814"/>
            <a:ext cx="201024" cy="608751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Arc 30"/>
          <p:cNvSpPr/>
          <p:nvPr/>
        </p:nvSpPr>
        <p:spPr>
          <a:xfrm flipV="1">
            <a:off x="5358823" y="2890937"/>
            <a:ext cx="193678" cy="546325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Arc 31"/>
          <p:cNvSpPr/>
          <p:nvPr/>
        </p:nvSpPr>
        <p:spPr>
          <a:xfrm flipV="1">
            <a:off x="8037757" y="1691936"/>
            <a:ext cx="201024" cy="608751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Arc 32"/>
          <p:cNvSpPr/>
          <p:nvPr/>
        </p:nvSpPr>
        <p:spPr>
          <a:xfrm flipV="1">
            <a:off x="8024904" y="2273994"/>
            <a:ext cx="201024" cy="608751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Arc 33"/>
          <p:cNvSpPr/>
          <p:nvPr/>
        </p:nvSpPr>
        <p:spPr>
          <a:xfrm flipV="1">
            <a:off x="7990018" y="2900117"/>
            <a:ext cx="193678" cy="546325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Arc 34"/>
          <p:cNvSpPr/>
          <p:nvPr/>
        </p:nvSpPr>
        <p:spPr>
          <a:xfrm flipV="1">
            <a:off x="5876615" y="4312115"/>
            <a:ext cx="201024" cy="608751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35"/>
          <p:cNvSpPr/>
          <p:nvPr/>
        </p:nvSpPr>
        <p:spPr>
          <a:xfrm flipV="1">
            <a:off x="5863762" y="4894173"/>
            <a:ext cx="201024" cy="608751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Arc 36"/>
          <p:cNvSpPr/>
          <p:nvPr/>
        </p:nvSpPr>
        <p:spPr>
          <a:xfrm flipV="1">
            <a:off x="5828876" y="5520296"/>
            <a:ext cx="193678" cy="546325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/>
          <p:cNvSpPr txBox="1"/>
          <p:nvPr/>
        </p:nvSpPr>
        <p:spPr>
          <a:xfrm>
            <a:off x="5540357" y="2349675"/>
            <a:ext cx="783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 values in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496289" y="3010687"/>
            <a:ext cx="8934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171553" y="1675810"/>
            <a:ext cx="10917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Write using the specific terms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182570" y="2391906"/>
            <a:ext cx="783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 values in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138502" y="3052918"/>
            <a:ext cx="8934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065495" y="4329039"/>
            <a:ext cx="10917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Write using the specific terms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076512" y="5045135"/>
            <a:ext cx="783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 values in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032444" y="5706147"/>
            <a:ext cx="8934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84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9" grpId="0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40" grpId="0"/>
      <p:bldP spid="43" grpId="0"/>
      <p:bldP spid="44" grpId="0"/>
      <p:bldP spid="47" grpId="0"/>
      <p:bldP spid="48" grpId="0"/>
      <p:bldP spid="4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714520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solve equations of the form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by using the process of iteration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a) Show that the equation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has a root in the interval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3&lt;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&lt;4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b) Use the iterative formula: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To calculate the values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600" dirty="0">
                    <a:latin typeface="Comic Sans MS" pitchFamily="66" charset="0"/>
                  </a:rPr>
                  <a:t>, giving answers to 4 decimal places, when:</a:t>
                </a:r>
              </a:p>
              <a:p>
                <a:pPr marL="0" indent="0" algn="ctr">
                  <a:buNone/>
                </a:pPr>
                <a:r>
                  <a:rPr lang="en-US" sz="1600" dirty="0" err="1">
                    <a:latin typeface="Comic Sans MS" pitchFamily="66" charset="0"/>
                  </a:rPr>
                  <a:t>i</a:t>
                </a:r>
                <a:r>
                  <a:rPr lang="en-US" sz="1600" dirty="0">
                    <a:latin typeface="Comic Sans MS" pitchFamily="66" charset="0"/>
                  </a:rPr>
                  <a:t>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=1.5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	ii)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714520" cy="4774474"/>
              </a:xfrm>
              <a:blipFill>
                <a:blip r:embed="rId2"/>
                <a:stretch>
                  <a:fillRect t="-766" r="-11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285579" y="1441660"/>
                <a:ext cx="224785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5579" y="1441660"/>
                <a:ext cx="2247859" cy="307777"/>
              </a:xfrm>
              <a:prstGeom prst="rect">
                <a:avLst/>
              </a:prstGeom>
              <a:blipFill>
                <a:blip r:embed="rId3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048305" y="2125283"/>
                <a:ext cx="105907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8305" y="2125283"/>
                <a:ext cx="1059072" cy="307777"/>
              </a:xfrm>
              <a:prstGeom prst="rect">
                <a:avLst/>
              </a:prstGeom>
              <a:blipFill>
                <a:blip r:embed="rId4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6990532" y="2125284"/>
                <a:ext cx="102380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0532" y="2125284"/>
                <a:ext cx="1023806" cy="307777"/>
              </a:xfrm>
              <a:prstGeom prst="rect">
                <a:avLst/>
              </a:prstGeom>
              <a:blipFill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 flipH="1">
            <a:off x="5754484" y="1732654"/>
            <a:ext cx="421687" cy="31687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855613" y="1742672"/>
            <a:ext cx="421687" cy="31687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742142" y="1753830"/>
                <a:ext cx="105776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2142" y="1753830"/>
                <a:ext cx="1057767" cy="276999"/>
              </a:xfrm>
              <a:prstGeom prst="rect">
                <a:avLst/>
              </a:prstGeom>
              <a:blipFill>
                <a:blip r:embed="rId6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175336" y="1736413"/>
                <a:ext cx="11065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5336" y="1736413"/>
                <a:ext cx="1106516" cy="276999"/>
              </a:xfrm>
              <a:prstGeom prst="rect">
                <a:avLst/>
              </a:prstGeom>
              <a:blipFill>
                <a:blip r:embed="rId7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136571" y="2581144"/>
                <a:ext cx="478971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Since the function is continuous, and there is a change of sign, there must be a root in the interval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3&lt;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&lt;4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571" y="2581144"/>
                <a:ext cx="4789714" cy="523220"/>
              </a:xfrm>
              <a:prstGeom prst="rect">
                <a:avLst/>
              </a:prstGeom>
              <a:blipFill>
                <a:blip r:embed="rId8"/>
                <a:stretch>
                  <a:fillRect t="-1163" r="-510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990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10" grpId="0"/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714520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solve equations of the form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by using the process of iteration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b) Use the iterative formula: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To calculate the values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600" dirty="0">
                    <a:latin typeface="Comic Sans MS" pitchFamily="66" charset="0"/>
                  </a:rPr>
                  <a:t>, giving answers to 4 decimal places, when:</a:t>
                </a:r>
              </a:p>
              <a:p>
                <a:pPr marL="0" indent="0" algn="ctr">
                  <a:buNone/>
                </a:pPr>
                <a:r>
                  <a:rPr lang="en-US" sz="1600" dirty="0" err="1">
                    <a:latin typeface="Comic Sans MS" pitchFamily="66" charset="0"/>
                  </a:rPr>
                  <a:t>i</a:t>
                </a:r>
                <a:r>
                  <a:rPr lang="en-US" sz="1600" dirty="0">
                    <a:latin typeface="Comic Sans MS" pitchFamily="66" charset="0"/>
                  </a:rPr>
                  <a:t>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=1.5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	ii)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714520" cy="4774474"/>
              </a:xfrm>
              <a:blipFill>
                <a:blip r:embed="rId2"/>
                <a:stretch>
                  <a:fillRect t="-766" r="-11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762902" y="1493193"/>
                <a:ext cx="1710533" cy="637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2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2902" y="1493193"/>
                <a:ext cx="1710533" cy="6379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3924011" y="2107147"/>
                <a:ext cx="1889042" cy="637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2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(1.5)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2(1.5)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4011" y="2107147"/>
                <a:ext cx="1889042" cy="6379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3919655" y="2860438"/>
                <a:ext cx="1026563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2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.3385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9655" y="2860438"/>
                <a:ext cx="1026563" cy="2769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135989" y="1462712"/>
                <a:ext cx="1710533" cy="637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2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5989" y="1462712"/>
                <a:ext cx="1710533" cy="63799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6270972" y="2094084"/>
                <a:ext cx="2398798" cy="637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2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(1.3385)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2(1.3385)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0972" y="2094084"/>
                <a:ext cx="2398798" cy="63799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6275324" y="2847375"/>
                <a:ext cx="1026563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2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1.2544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324" y="2847375"/>
                <a:ext cx="1026563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3893532" y="3905466"/>
                <a:ext cx="1710533" cy="637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2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3532" y="3905466"/>
                <a:ext cx="1710533" cy="63799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045932" y="4597798"/>
                <a:ext cx="2402389" cy="637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12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(1.2544)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2(1.2544)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5932" y="4597798"/>
                <a:ext cx="2402389" cy="63799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4041576" y="5429466"/>
                <a:ext cx="1030154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12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1.2200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1576" y="5429466"/>
                <a:ext cx="1030154" cy="27699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c 21"/>
          <p:cNvSpPr/>
          <p:nvPr/>
        </p:nvSpPr>
        <p:spPr>
          <a:xfrm flipV="1">
            <a:off x="5663623" y="1854617"/>
            <a:ext cx="193678" cy="546325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757547" y="1887281"/>
                <a:ext cx="6084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7547" y="1887281"/>
                <a:ext cx="608419" cy="461665"/>
              </a:xfrm>
              <a:prstGeom prst="rect">
                <a:avLst/>
              </a:prstGeom>
              <a:blipFill>
                <a:blip r:embed="rId12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5740130" y="2470754"/>
            <a:ext cx="608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Work out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Arc 24"/>
          <p:cNvSpPr/>
          <p:nvPr/>
        </p:nvSpPr>
        <p:spPr>
          <a:xfrm flipV="1">
            <a:off x="5628789" y="2438091"/>
            <a:ext cx="193678" cy="546325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c 25"/>
          <p:cNvSpPr/>
          <p:nvPr/>
        </p:nvSpPr>
        <p:spPr>
          <a:xfrm flipV="1">
            <a:off x="8567932" y="1928640"/>
            <a:ext cx="193678" cy="546325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661856" y="1961304"/>
                <a:ext cx="6084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1856" y="1961304"/>
                <a:ext cx="608419" cy="461665"/>
              </a:xfrm>
              <a:prstGeom prst="rect">
                <a:avLst/>
              </a:prstGeom>
              <a:blipFill>
                <a:blip r:embed="rId13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8644439" y="2544777"/>
            <a:ext cx="608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Work out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Arc 28"/>
          <p:cNvSpPr/>
          <p:nvPr/>
        </p:nvSpPr>
        <p:spPr>
          <a:xfrm flipV="1">
            <a:off x="8533098" y="2512114"/>
            <a:ext cx="193678" cy="546325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rc 29"/>
          <p:cNvSpPr/>
          <p:nvPr/>
        </p:nvSpPr>
        <p:spPr>
          <a:xfrm flipV="1">
            <a:off x="6342892" y="4353978"/>
            <a:ext cx="193678" cy="546325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436816" y="4386642"/>
                <a:ext cx="6084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6816" y="4386642"/>
                <a:ext cx="608419" cy="461665"/>
              </a:xfrm>
              <a:prstGeom prst="rect">
                <a:avLst/>
              </a:prstGeom>
              <a:blipFill>
                <a:blip r:embed="rId14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6419399" y="4970115"/>
            <a:ext cx="608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Work out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3" name="Arc 32"/>
          <p:cNvSpPr/>
          <p:nvPr/>
        </p:nvSpPr>
        <p:spPr>
          <a:xfrm flipV="1">
            <a:off x="6308058" y="4937452"/>
            <a:ext cx="193678" cy="546325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4232365" y="5928058"/>
            <a:ext cx="4659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In this case, the solutions are getting closer to a root. This sequence is therefore </a:t>
            </a:r>
            <a:r>
              <a:rPr lang="en-US" sz="1400" u="sng" dirty="0">
                <a:solidFill>
                  <a:srgbClr val="FF0000"/>
                </a:solidFill>
                <a:latin typeface="Comic Sans MS" panose="030F0702030302020204" pitchFamily="66" charset="0"/>
              </a:rPr>
              <a:t>convergent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.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32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 animBg="1"/>
      <p:bldP spid="23" grpId="0"/>
      <p:bldP spid="24" grpId="0"/>
      <p:bldP spid="25" grpId="0" animBg="1"/>
      <p:bldP spid="26" grpId="0" animBg="1"/>
      <p:bldP spid="27" grpId="0"/>
      <p:bldP spid="28" grpId="0"/>
      <p:bldP spid="29" grpId="0" animBg="1"/>
      <p:bldP spid="30" grpId="0" animBg="1"/>
      <p:bldP spid="31" grpId="0"/>
      <p:bldP spid="32" grpId="0"/>
      <p:bldP spid="33" grpId="0" animBg="1"/>
      <p:bldP spid="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714520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solve equations of the form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by using the process of iteration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b) Use the iterative formula: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To calculate the values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600" dirty="0">
                    <a:latin typeface="Comic Sans MS" pitchFamily="66" charset="0"/>
                  </a:rPr>
                  <a:t>, giving answers to 4 decimal places, when:</a:t>
                </a:r>
              </a:p>
              <a:p>
                <a:pPr marL="0" indent="0" algn="ctr">
                  <a:buNone/>
                </a:pPr>
                <a:r>
                  <a:rPr lang="en-US" sz="1600" dirty="0" err="1">
                    <a:latin typeface="Comic Sans MS" pitchFamily="66" charset="0"/>
                  </a:rPr>
                  <a:t>i</a:t>
                </a:r>
                <a:r>
                  <a:rPr lang="en-US" sz="1600" dirty="0">
                    <a:latin typeface="Comic Sans MS" pitchFamily="66" charset="0"/>
                  </a:rPr>
                  <a:t>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=1.5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	ii)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714520" cy="4774474"/>
              </a:xfrm>
              <a:blipFill>
                <a:blip r:embed="rId2"/>
                <a:stretch>
                  <a:fillRect t="-766" r="-11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3762902" y="1493193"/>
                <a:ext cx="1710533" cy="637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2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2902" y="1493193"/>
                <a:ext cx="1710533" cy="6379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3924011" y="2107147"/>
                <a:ext cx="1655005" cy="637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2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(4)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2(4)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4011" y="2107147"/>
                <a:ext cx="1655005" cy="6379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3919655" y="2860438"/>
                <a:ext cx="1026563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2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.5092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9655" y="2860438"/>
                <a:ext cx="1026563" cy="2769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6135989" y="1462712"/>
                <a:ext cx="1710533" cy="637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2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5989" y="1462712"/>
                <a:ext cx="1710533" cy="63799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6253555" y="2111502"/>
                <a:ext cx="2402389" cy="637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2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(4.5092)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2(4.5092)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3555" y="2111502"/>
                <a:ext cx="2402389" cy="63799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6249199" y="2873501"/>
                <a:ext cx="1030154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2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5.4058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9199" y="2873501"/>
                <a:ext cx="1030154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3893532" y="3905466"/>
                <a:ext cx="1710533" cy="637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2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3532" y="3905466"/>
                <a:ext cx="1710533" cy="63799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4045932" y="4597798"/>
                <a:ext cx="2402389" cy="637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12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(5.4058)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2(5.4058)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5932" y="4597798"/>
                <a:ext cx="2402389" cy="63799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4041576" y="5429466"/>
                <a:ext cx="1030154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12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7.1219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1576" y="5429466"/>
                <a:ext cx="1030154" cy="27699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c 44"/>
          <p:cNvSpPr/>
          <p:nvPr/>
        </p:nvSpPr>
        <p:spPr>
          <a:xfrm flipV="1">
            <a:off x="5663623" y="1854617"/>
            <a:ext cx="193678" cy="546325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757547" y="1887281"/>
                <a:ext cx="6084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7547" y="1887281"/>
                <a:ext cx="608419" cy="461665"/>
              </a:xfrm>
              <a:prstGeom prst="rect">
                <a:avLst/>
              </a:prstGeom>
              <a:blipFill>
                <a:blip r:embed="rId12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/>
          <p:cNvSpPr txBox="1"/>
          <p:nvPr/>
        </p:nvSpPr>
        <p:spPr>
          <a:xfrm>
            <a:off x="5740130" y="2470754"/>
            <a:ext cx="608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Work out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8" name="Arc 47"/>
          <p:cNvSpPr/>
          <p:nvPr/>
        </p:nvSpPr>
        <p:spPr>
          <a:xfrm flipV="1">
            <a:off x="5628789" y="2438091"/>
            <a:ext cx="193678" cy="546325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Arc 48"/>
          <p:cNvSpPr/>
          <p:nvPr/>
        </p:nvSpPr>
        <p:spPr>
          <a:xfrm flipV="1">
            <a:off x="8567932" y="1928640"/>
            <a:ext cx="193678" cy="546325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661856" y="1961304"/>
                <a:ext cx="6084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1856" y="1961304"/>
                <a:ext cx="608419" cy="461665"/>
              </a:xfrm>
              <a:prstGeom prst="rect">
                <a:avLst/>
              </a:prstGeom>
              <a:blipFill>
                <a:blip r:embed="rId13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Box 50"/>
          <p:cNvSpPr txBox="1"/>
          <p:nvPr/>
        </p:nvSpPr>
        <p:spPr>
          <a:xfrm>
            <a:off x="8644439" y="2544777"/>
            <a:ext cx="608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Work out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2" name="Arc 51"/>
          <p:cNvSpPr/>
          <p:nvPr/>
        </p:nvSpPr>
        <p:spPr>
          <a:xfrm flipV="1">
            <a:off x="8533098" y="2512114"/>
            <a:ext cx="193678" cy="546325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Arc 52"/>
          <p:cNvSpPr/>
          <p:nvPr/>
        </p:nvSpPr>
        <p:spPr>
          <a:xfrm flipV="1">
            <a:off x="6342892" y="4353978"/>
            <a:ext cx="193678" cy="546325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6436816" y="4386642"/>
                <a:ext cx="6084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6816" y="4386642"/>
                <a:ext cx="608419" cy="461665"/>
              </a:xfrm>
              <a:prstGeom prst="rect">
                <a:avLst/>
              </a:prstGeom>
              <a:blipFill>
                <a:blip r:embed="rId14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54"/>
          <p:cNvSpPr txBox="1"/>
          <p:nvPr/>
        </p:nvSpPr>
        <p:spPr>
          <a:xfrm>
            <a:off x="6419399" y="4970115"/>
            <a:ext cx="608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Work out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6" name="Arc 55"/>
          <p:cNvSpPr/>
          <p:nvPr/>
        </p:nvSpPr>
        <p:spPr>
          <a:xfrm flipV="1">
            <a:off x="6308058" y="4937452"/>
            <a:ext cx="193678" cy="546325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6"/>
          <p:cNvSpPr txBox="1"/>
          <p:nvPr/>
        </p:nvSpPr>
        <p:spPr>
          <a:xfrm>
            <a:off x="4232365" y="5928058"/>
            <a:ext cx="4659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In this case, the solutions are getting further to a root. This sequence is therefore </a:t>
            </a:r>
            <a:r>
              <a:rPr lang="en-US" sz="1400" u="sng" dirty="0">
                <a:solidFill>
                  <a:srgbClr val="FF0000"/>
                </a:solidFill>
                <a:latin typeface="Comic Sans MS" panose="030F0702030302020204" pitchFamily="66" charset="0"/>
              </a:rPr>
              <a:t>divergent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.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369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39" grpId="0"/>
      <p:bldP spid="40" grpId="0"/>
      <p:bldP spid="43" grpId="0"/>
      <p:bldP spid="44" grpId="0"/>
      <p:bldP spid="45" grpId="0" animBg="1"/>
      <p:bldP spid="46" grpId="0"/>
      <p:bldP spid="47" grpId="0"/>
      <p:bldP spid="48" grpId="0" animBg="1"/>
      <p:bldP spid="49" grpId="0" animBg="1"/>
      <p:bldP spid="50" grpId="0"/>
      <p:bldP spid="51" grpId="0"/>
      <p:bldP spid="52" grpId="0" animBg="1"/>
      <p:bldP spid="53" grpId="0" animBg="1"/>
      <p:bldP spid="54" grpId="0"/>
      <p:bldP spid="55" grpId="0"/>
      <p:bldP spid="56" grpId="0" animBg="1"/>
      <p:bldP spid="5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7553" y="2171993"/>
            <a:ext cx="5697393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chemeClr val="accent6"/>
                  </a:solidFill>
                  <a:prstDash val="solid"/>
                </a:ln>
                <a:solidFill>
                  <a:schemeClr val="accent4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ristina" panose="03060402040406080204" pitchFamily="66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chemeClr val="accent6"/>
                  </a:solidFill>
                  <a:prstDash val="solid"/>
                </a:ln>
                <a:solidFill>
                  <a:schemeClr val="accent4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ristina" panose="03060402040406080204" pitchFamily="66" charset="0"/>
              </a:rPr>
              <a:t>Exercise 10C</a:t>
            </a:r>
          </a:p>
        </p:txBody>
      </p:sp>
    </p:spTree>
    <p:extLst>
      <p:ext uri="{BB962C8B-B14F-4D97-AF65-F5344CB8AC3E}">
        <p14:creationId xmlns:p14="http://schemas.microsoft.com/office/powerpoint/2010/main" val="13449856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The Newton-Raphson method is another technique you can use to find roots of equations of the form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Start with a curve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with a root as shown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US" sz="1600" dirty="0">
                    <a:latin typeface="Comic Sans MS" pitchFamily="66" charset="0"/>
                  </a:rPr>
                  <a:t>Choosing a ‘first guess’ of the value of the root,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1600" dirty="0">
                    <a:latin typeface="Comic Sans MS" pitchFamily="66" charset="0"/>
                  </a:rPr>
                  <a:t>, we can then label some more information…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US" sz="1600" dirty="0">
                    <a:latin typeface="Comic Sans MS" pitchFamily="66" charset="0"/>
                  </a:rPr>
                  <a:t>The vertical distance from the x-axis to the curve for our chosen value,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1600" dirty="0">
                    <a:latin typeface="Comic Sans MS" pitchFamily="66" charset="0"/>
                  </a:rPr>
                  <a:t>, is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(by subbing the value into the equation of the line)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334" t="-766" r="-1336" b="-2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4788024" y="3356992"/>
            <a:ext cx="36004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4932040" y="1412776"/>
            <a:ext cx="0" cy="208823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rc 8"/>
          <p:cNvSpPr/>
          <p:nvPr/>
        </p:nvSpPr>
        <p:spPr>
          <a:xfrm rot="5400000">
            <a:off x="1414500" y="-3494620"/>
            <a:ext cx="5090864" cy="8856984"/>
          </a:xfrm>
          <a:prstGeom prst="arc">
            <a:avLst>
              <a:gd name="adj1" fmla="val 16550914"/>
              <a:gd name="adj2" fmla="val 20545208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244408" y="1124744"/>
                <a:ext cx="39382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4408" y="1124744"/>
                <a:ext cx="393826" cy="215444"/>
              </a:xfrm>
              <a:prstGeom prst="rect">
                <a:avLst/>
              </a:prstGeom>
              <a:blipFill>
                <a:blip r:embed="rId3"/>
                <a:stretch>
                  <a:fillRect l="-13846" r="-15385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460432" y="3212976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0432" y="3212976"/>
                <a:ext cx="141705" cy="215444"/>
              </a:xfrm>
              <a:prstGeom prst="rect">
                <a:avLst/>
              </a:prstGeom>
              <a:blipFill>
                <a:blip r:embed="rId4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716016" y="1124744"/>
                <a:ext cx="39382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1124744"/>
                <a:ext cx="393826" cy="215444"/>
              </a:xfrm>
              <a:prstGeom prst="rect">
                <a:avLst/>
              </a:prstGeom>
              <a:blipFill>
                <a:blip r:embed="rId5"/>
                <a:stretch>
                  <a:fillRect l="-15625" r="-15625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5220072" y="3284984"/>
            <a:ext cx="144016" cy="144016"/>
            <a:chOff x="5004048" y="4221088"/>
            <a:chExt cx="144016" cy="144016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8172400" y="1484784"/>
            <a:ext cx="144016" cy="144016"/>
            <a:chOff x="5004048" y="4221088"/>
            <a:chExt cx="144016" cy="144016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Connector 17"/>
          <p:cNvCxnSpPr/>
          <p:nvPr/>
        </p:nvCxnSpPr>
        <p:spPr>
          <a:xfrm>
            <a:off x="8244408" y="1628800"/>
            <a:ext cx="0" cy="1728192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7452320" y="1556792"/>
            <a:ext cx="792088" cy="1800200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172400" y="3356992"/>
                <a:ext cx="24384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2400" y="3356992"/>
                <a:ext cx="243848" cy="246221"/>
              </a:xfrm>
              <a:prstGeom prst="rect">
                <a:avLst/>
              </a:prstGeom>
              <a:blipFill>
                <a:blip r:embed="rId6"/>
                <a:stretch>
                  <a:fillRect l="-12500" r="-7500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308304" y="3356992"/>
                <a:ext cx="24859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8304" y="3356992"/>
                <a:ext cx="248594" cy="246221"/>
              </a:xfrm>
              <a:prstGeom prst="rect">
                <a:avLst/>
              </a:prstGeom>
              <a:blipFill>
                <a:blip r:embed="rId7"/>
                <a:stretch>
                  <a:fillRect l="-12195" r="-7317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16416" y="2348880"/>
                <a:ext cx="53200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6416" y="2348880"/>
                <a:ext cx="532005" cy="246221"/>
              </a:xfrm>
              <a:prstGeom prst="rect">
                <a:avLst/>
              </a:prstGeom>
              <a:blipFill>
                <a:blip r:embed="rId8"/>
                <a:stretch>
                  <a:fillRect l="-12500" r="-12500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7956376" y="1412776"/>
                <a:ext cx="17831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6376" y="1412776"/>
                <a:ext cx="178319" cy="246221"/>
              </a:xfrm>
              <a:prstGeom prst="rect">
                <a:avLst/>
              </a:prstGeom>
              <a:blipFill>
                <a:blip r:embed="rId9"/>
                <a:stretch>
                  <a:fillRect l="-24138" r="-27586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076056" y="3356992"/>
                <a:ext cx="44903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𝑜𝑜𝑡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3356992"/>
                <a:ext cx="449034" cy="246221"/>
              </a:xfrm>
              <a:prstGeom prst="rect">
                <a:avLst/>
              </a:prstGeom>
              <a:blipFill>
                <a:blip r:embed="rId10"/>
                <a:stretch>
                  <a:fillRect l="-6849" r="-8219" b="-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139952" y="3789040"/>
                <a:ext cx="381642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Labelling this point on the curve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we can draw a tangent at the curve at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which then intersects the x-axis</a:t>
                </a:r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3789040"/>
                <a:ext cx="3816425" cy="830997"/>
              </a:xfrm>
              <a:prstGeom prst="rect">
                <a:avLst/>
              </a:prstGeom>
              <a:blipFill>
                <a:blip r:embed="rId11"/>
                <a:stretch>
                  <a:fillRect l="-799" t="-2206" r="-1278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4139952" y="486916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 Notice that the new intersection is closer to the root than our first guess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139952" y="5661248"/>
            <a:ext cx="4320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Look what happens if we follow this process repeatedly…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We get closer to the actual root!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7380312" y="3284984"/>
            <a:ext cx="144016" cy="144016"/>
            <a:chOff x="5004048" y="4221088"/>
            <a:chExt cx="144016" cy="144016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8172400" y="3284984"/>
            <a:ext cx="144016" cy="144016"/>
            <a:chOff x="5004048" y="4221088"/>
            <a:chExt cx="144016" cy="144016"/>
          </a:xfrm>
        </p:grpSpPr>
        <p:cxnSp>
          <p:nvCxnSpPr>
            <p:cNvPr id="43" name="Straight Connector 42"/>
            <p:cNvCxnSpPr/>
            <p:nvPr/>
          </p:nvCxnSpPr>
          <p:spPr>
            <a:xfrm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H="1"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 rot="17536471">
                <a:off x="7245794" y="2438619"/>
                <a:ext cx="94038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𝑎𝑛𝑔𝑒𝑛𝑡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536471">
                <a:off x="7245794" y="2438619"/>
                <a:ext cx="940386" cy="184666"/>
              </a:xfrm>
              <a:prstGeom prst="rect">
                <a:avLst/>
              </a:prstGeom>
              <a:blipFill>
                <a:blip r:embed="rId12"/>
                <a:stretch>
                  <a:fillRect t="-3226" r="-4598" b="-2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Connector 45"/>
          <p:cNvCxnSpPr/>
          <p:nvPr/>
        </p:nvCxnSpPr>
        <p:spPr>
          <a:xfrm>
            <a:off x="7452320" y="2564904"/>
            <a:ext cx="0" cy="792088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>
            <a:off x="6444208" y="2492896"/>
            <a:ext cx="1008112" cy="864096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47"/>
          <p:cNvGrpSpPr/>
          <p:nvPr/>
        </p:nvGrpSpPr>
        <p:grpSpPr>
          <a:xfrm>
            <a:off x="7380312" y="2420888"/>
            <a:ext cx="144016" cy="144016"/>
            <a:chOff x="5004048" y="4221088"/>
            <a:chExt cx="144016" cy="144016"/>
          </a:xfrm>
        </p:grpSpPr>
        <p:cxnSp>
          <p:nvCxnSpPr>
            <p:cNvPr id="49" name="Straight Connector 48"/>
            <p:cNvCxnSpPr/>
            <p:nvPr/>
          </p:nvCxnSpPr>
          <p:spPr>
            <a:xfrm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H="1"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6300192" y="3356992"/>
                <a:ext cx="24859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3356992"/>
                <a:ext cx="248594" cy="246221"/>
              </a:xfrm>
              <a:prstGeom prst="rect">
                <a:avLst/>
              </a:prstGeom>
              <a:blipFill>
                <a:blip r:embed="rId13"/>
                <a:stretch>
                  <a:fillRect l="-9756" r="-7317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Connector 52"/>
          <p:cNvCxnSpPr/>
          <p:nvPr/>
        </p:nvCxnSpPr>
        <p:spPr>
          <a:xfrm>
            <a:off x="6444208" y="3068960"/>
            <a:ext cx="0" cy="288032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oup 54"/>
          <p:cNvGrpSpPr/>
          <p:nvPr/>
        </p:nvGrpSpPr>
        <p:grpSpPr>
          <a:xfrm>
            <a:off x="6372200" y="2968487"/>
            <a:ext cx="144016" cy="144016"/>
            <a:chOff x="5004048" y="4221088"/>
            <a:chExt cx="144016" cy="144016"/>
          </a:xfrm>
        </p:grpSpPr>
        <p:cxnSp>
          <p:nvCxnSpPr>
            <p:cNvPr id="56" name="Straight Connector 55"/>
            <p:cNvCxnSpPr/>
            <p:nvPr/>
          </p:nvCxnSpPr>
          <p:spPr>
            <a:xfrm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H="1"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8" name="Straight Connector 57"/>
          <p:cNvCxnSpPr/>
          <p:nvPr/>
        </p:nvCxnSpPr>
        <p:spPr>
          <a:xfrm flipH="1">
            <a:off x="5608320" y="3063307"/>
            <a:ext cx="838160" cy="298202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5551255" y="3356993"/>
                <a:ext cx="24859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1255" y="3356993"/>
                <a:ext cx="248593" cy="246221"/>
              </a:xfrm>
              <a:prstGeom prst="rect">
                <a:avLst/>
              </a:prstGeom>
              <a:blipFill>
                <a:blip r:embed="rId14"/>
                <a:stretch>
                  <a:fillRect l="-12500" r="-10000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1670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5" grpId="0"/>
      <p:bldP spid="16" grpId="0"/>
      <p:bldP spid="25" grpId="0"/>
      <p:bldP spid="30" grpId="0"/>
      <p:bldP spid="31" grpId="0"/>
      <p:bldP spid="32" grpId="0"/>
      <p:bldP spid="33" grpId="0"/>
      <p:bldP spid="35" grpId="0"/>
      <p:bldP spid="45" grpId="0"/>
      <p:bldP spid="52" grpId="0"/>
      <p:bldP spid="6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The Newton-Raphson method is another technique you can use to find roots of equations of the form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However, we need to create an algebraic method for this (it will naturally be iterative since, as you just saw, it is a repeating process)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10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4788024" y="3356992"/>
            <a:ext cx="36004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4932040" y="1412776"/>
            <a:ext cx="0" cy="208823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rc 8"/>
          <p:cNvSpPr/>
          <p:nvPr/>
        </p:nvSpPr>
        <p:spPr>
          <a:xfrm rot="5400000">
            <a:off x="1414500" y="-3494620"/>
            <a:ext cx="5090864" cy="8856984"/>
          </a:xfrm>
          <a:prstGeom prst="arc">
            <a:avLst>
              <a:gd name="adj1" fmla="val 16550914"/>
              <a:gd name="adj2" fmla="val 20545208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244408" y="1124744"/>
                <a:ext cx="39382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4408" y="1124744"/>
                <a:ext cx="393826" cy="215444"/>
              </a:xfrm>
              <a:prstGeom prst="rect">
                <a:avLst/>
              </a:prstGeom>
              <a:blipFill>
                <a:blip r:embed="rId3"/>
                <a:stretch>
                  <a:fillRect l="-13846" r="-15385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460432" y="3212976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0432" y="3212976"/>
                <a:ext cx="141705" cy="215444"/>
              </a:xfrm>
              <a:prstGeom prst="rect">
                <a:avLst/>
              </a:prstGeom>
              <a:blipFill>
                <a:blip r:embed="rId4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716016" y="1124744"/>
                <a:ext cx="39382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1124744"/>
                <a:ext cx="393826" cy="215444"/>
              </a:xfrm>
              <a:prstGeom prst="rect">
                <a:avLst/>
              </a:prstGeom>
              <a:blipFill>
                <a:blip r:embed="rId5"/>
                <a:stretch>
                  <a:fillRect l="-15625" r="-15625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5220072" y="3284984"/>
            <a:ext cx="144016" cy="144016"/>
            <a:chOff x="5004048" y="4221088"/>
            <a:chExt cx="144016" cy="144016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8172400" y="1484784"/>
            <a:ext cx="144016" cy="144016"/>
            <a:chOff x="5004048" y="4221088"/>
            <a:chExt cx="144016" cy="144016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Connector 17"/>
          <p:cNvCxnSpPr/>
          <p:nvPr/>
        </p:nvCxnSpPr>
        <p:spPr>
          <a:xfrm>
            <a:off x="8244408" y="1628800"/>
            <a:ext cx="0" cy="1728192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7452320" y="1556792"/>
            <a:ext cx="792088" cy="1800200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172400" y="3356992"/>
                <a:ext cx="24384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2400" y="3356992"/>
                <a:ext cx="243848" cy="246221"/>
              </a:xfrm>
              <a:prstGeom prst="rect">
                <a:avLst/>
              </a:prstGeom>
              <a:blipFill>
                <a:blip r:embed="rId6"/>
                <a:stretch>
                  <a:fillRect l="-12500" r="-7500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308304" y="3356992"/>
                <a:ext cx="24859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8304" y="3356992"/>
                <a:ext cx="248594" cy="246221"/>
              </a:xfrm>
              <a:prstGeom prst="rect">
                <a:avLst/>
              </a:prstGeom>
              <a:blipFill>
                <a:blip r:embed="rId7"/>
                <a:stretch>
                  <a:fillRect l="-12195" r="-7317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16416" y="2348880"/>
                <a:ext cx="53200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6416" y="2348880"/>
                <a:ext cx="532005" cy="246221"/>
              </a:xfrm>
              <a:prstGeom prst="rect">
                <a:avLst/>
              </a:prstGeom>
              <a:blipFill>
                <a:blip r:embed="rId8"/>
                <a:stretch>
                  <a:fillRect l="-12500" r="-12500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7956376" y="1412776"/>
                <a:ext cx="17831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6376" y="1412776"/>
                <a:ext cx="178319" cy="246221"/>
              </a:xfrm>
              <a:prstGeom prst="rect">
                <a:avLst/>
              </a:prstGeom>
              <a:blipFill>
                <a:blip r:embed="rId9"/>
                <a:stretch>
                  <a:fillRect l="-24138" r="-27586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076056" y="3356992"/>
                <a:ext cx="44903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𝑜𝑜𝑡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3356992"/>
                <a:ext cx="449034" cy="246221"/>
              </a:xfrm>
              <a:prstGeom prst="rect">
                <a:avLst/>
              </a:prstGeom>
              <a:blipFill>
                <a:blip r:embed="rId10"/>
                <a:stretch>
                  <a:fillRect l="-6849" r="-8219" b="-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/>
          <p:cNvGrpSpPr/>
          <p:nvPr/>
        </p:nvGrpSpPr>
        <p:grpSpPr>
          <a:xfrm>
            <a:off x="7380312" y="3284984"/>
            <a:ext cx="144016" cy="144016"/>
            <a:chOff x="5004048" y="4221088"/>
            <a:chExt cx="144016" cy="144016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8172400" y="3284984"/>
            <a:ext cx="144016" cy="144016"/>
            <a:chOff x="5004048" y="4221088"/>
            <a:chExt cx="144016" cy="144016"/>
          </a:xfrm>
        </p:grpSpPr>
        <p:cxnSp>
          <p:nvCxnSpPr>
            <p:cNvPr id="43" name="Straight Connector 42"/>
            <p:cNvCxnSpPr/>
            <p:nvPr/>
          </p:nvCxnSpPr>
          <p:spPr>
            <a:xfrm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H="1"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 rot="17536471">
                <a:off x="7245794" y="2438619"/>
                <a:ext cx="94038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𝑎𝑛𝑔𝑒𝑛𝑡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536471">
                <a:off x="7245794" y="2438619"/>
                <a:ext cx="940386" cy="184666"/>
              </a:xfrm>
              <a:prstGeom prst="rect">
                <a:avLst/>
              </a:prstGeom>
              <a:blipFill>
                <a:blip r:embed="rId11"/>
                <a:stretch>
                  <a:fillRect t="-3226" r="-4598" b="-2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43018" y="4149080"/>
            <a:ext cx="24561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u="sng" dirty="0">
                <a:latin typeface="Comic Sans MS" panose="030F0702030302020204" pitchFamily="66" charset="0"/>
              </a:rPr>
              <a:t>Gradient of the tangent (1)</a:t>
            </a:r>
            <a:endParaRPr lang="en-GB" sz="1400" u="sng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7504" y="4509120"/>
                <a:ext cx="2952328" cy="645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Using the triangle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</m:t>
                    </m:r>
                    <m:sSub>
                      <m:sSub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we can calculate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𝑐h𝑎𝑛𝑔𝑒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𝑖𝑛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𝑦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𝑐h𝑎𝑛𝑔𝑒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𝑖𝑛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4509120"/>
                <a:ext cx="2952328" cy="645754"/>
              </a:xfrm>
              <a:prstGeom prst="rect">
                <a:avLst/>
              </a:prstGeom>
              <a:blipFill>
                <a:blip r:embed="rId12"/>
                <a:stretch>
                  <a:fillRect t="-1887" b="-9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1043608" y="5229200"/>
                <a:ext cx="1152128" cy="5379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5229200"/>
                <a:ext cx="1152128" cy="53790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3275856" y="4149080"/>
            <a:ext cx="24849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u="sng" dirty="0">
                <a:latin typeface="Comic Sans MS" panose="030F0702030302020204" pitchFamily="66" charset="0"/>
              </a:rPr>
              <a:t>Gradient of the tangent (2)</a:t>
            </a:r>
            <a:endParaRPr lang="en-GB" sz="1400" u="sng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2987824" y="4509120"/>
                <a:ext cx="295232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We can also use calculus, by differentiating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𝑓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 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and substituting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in</a:t>
                </a: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4509120"/>
                <a:ext cx="2952328" cy="738664"/>
              </a:xfrm>
              <a:prstGeom prst="rect">
                <a:avLst/>
              </a:prstGeom>
              <a:blipFill>
                <a:blip r:embed="rId14"/>
                <a:stretch>
                  <a:fillRect t="-1653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851920" y="5301208"/>
                <a:ext cx="11521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′(</m:t>
                      </m:r>
                      <m:sSub>
                        <m:sSub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5301208"/>
                <a:ext cx="1152128" cy="307777"/>
              </a:xfrm>
              <a:prstGeom prst="rect">
                <a:avLst/>
              </a:prstGeom>
              <a:blipFill>
                <a:blip r:embed="rId15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228184" y="4149080"/>
                <a:ext cx="1490280" cy="5379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′(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4" y="4149080"/>
                <a:ext cx="1490280" cy="53790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827584" y="5877272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These expressions must be equal, since they both represent the same gradient…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>
              <a:xfrm>
                <a:off x="6228184" y="4797152"/>
                <a:ext cx="1602363" cy="5409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′(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4" y="4797152"/>
                <a:ext cx="1602363" cy="540917"/>
              </a:xfrm>
              <a:prstGeom prst="rect">
                <a:avLst/>
              </a:prstGeom>
              <a:blipFill>
                <a:blip r:embed="rId17"/>
                <a:stretch>
                  <a:fillRect b="-56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>
              <a:xfrm>
                <a:off x="6516216" y="5445224"/>
                <a:ext cx="1656184" cy="5409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′(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5445224"/>
                <a:ext cx="1656184" cy="540917"/>
              </a:xfrm>
              <a:prstGeom prst="rect">
                <a:avLst/>
              </a:prstGeom>
              <a:blipFill>
                <a:blip r:embed="rId18"/>
                <a:stretch>
                  <a:fillRect b="-56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7815501" y="4365104"/>
                <a:ext cx="132849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Multiply by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divide by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′(</m:t>
                    </m:r>
                    <m:sSub>
                      <m:sSub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5501" y="4365104"/>
                <a:ext cx="1328499" cy="646331"/>
              </a:xfrm>
              <a:prstGeom prst="rect">
                <a:avLst/>
              </a:prstGeom>
              <a:blipFill>
                <a:blip r:embed="rId19"/>
                <a:stretch>
                  <a:fillRect r="-2294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Arc 64"/>
          <p:cNvSpPr/>
          <p:nvPr/>
        </p:nvSpPr>
        <p:spPr>
          <a:xfrm flipV="1">
            <a:off x="7668344" y="4509120"/>
            <a:ext cx="193678" cy="546325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Arc 65"/>
          <p:cNvSpPr/>
          <p:nvPr/>
        </p:nvSpPr>
        <p:spPr>
          <a:xfrm flipV="1">
            <a:off x="8028384" y="5229200"/>
            <a:ext cx="193678" cy="546325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8100392" y="5157192"/>
                <a:ext cx="1152128" cy="7558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Add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subtract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′(</m:t>
                        </m:r>
                        <m:sSub>
                          <m:sSubPr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0392" y="5157192"/>
                <a:ext cx="1152128" cy="755848"/>
              </a:xfrm>
              <a:prstGeom prst="rect">
                <a:avLst/>
              </a:prstGeom>
              <a:blipFill>
                <a:blip r:embed="rId20"/>
                <a:stretch>
                  <a:fillRect t="-8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2988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1" grpId="0"/>
      <p:bldP spid="54" grpId="0"/>
      <p:bldP spid="59" grpId="0"/>
      <p:bldP spid="61" grpId="0"/>
      <p:bldP spid="6" grpId="0"/>
      <p:bldP spid="7" grpId="0"/>
      <p:bldP spid="62" grpId="0"/>
      <p:bldP spid="63" grpId="0"/>
      <p:bldP spid="64" grpId="0"/>
      <p:bldP spid="65" grpId="0" animBg="1"/>
      <p:bldP spid="66" grpId="0" animBg="1"/>
      <p:bldP spid="6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The Newton-Raphson method is another technique you can use to find roots of equations of the form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This is the Newton-Raphson formula: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For iteration, it is written as follows…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10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4788024" y="3356992"/>
            <a:ext cx="36004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4932040" y="1412776"/>
            <a:ext cx="0" cy="208823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rc 8"/>
          <p:cNvSpPr/>
          <p:nvPr/>
        </p:nvSpPr>
        <p:spPr>
          <a:xfrm rot="5400000">
            <a:off x="1414500" y="-3494620"/>
            <a:ext cx="5090864" cy="8856984"/>
          </a:xfrm>
          <a:prstGeom prst="arc">
            <a:avLst>
              <a:gd name="adj1" fmla="val 16550914"/>
              <a:gd name="adj2" fmla="val 20545208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244408" y="1124744"/>
                <a:ext cx="39382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4408" y="1124744"/>
                <a:ext cx="393826" cy="215444"/>
              </a:xfrm>
              <a:prstGeom prst="rect">
                <a:avLst/>
              </a:prstGeom>
              <a:blipFill>
                <a:blip r:embed="rId3"/>
                <a:stretch>
                  <a:fillRect l="-13846" r="-15385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460432" y="3212976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0432" y="3212976"/>
                <a:ext cx="141705" cy="215444"/>
              </a:xfrm>
              <a:prstGeom prst="rect">
                <a:avLst/>
              </a:prstGeom>
              <a:blipFill>
                <a:blip r:embed="rId4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716016" y="1124744"/>
                <a:ext cx="39382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1124744"/>
                <a:ext cx="393826" cy="215444"/>
              </a:xfrm>
              <a:prstGeom prst="rect">
                <a:avLst/>
              </a:prstGeom>
              <a:blipFill>
                <a:blip r:embed="rId5"/>
                <a:stretch>
                  <a:fillRect l="-15625" r="-15625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5220072" y="3284984"/>
            <a:ext cx="144016" cy="144016"/>
            <a:chOff x="5004048" y="4221088"/>
            <a:chExt cx="144016" cy="144016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8172400" y="1484784"/>
            <a:ext cx="144016" cy="144016"/>
            <a:chOff x="5004048" y="4221088"/>
            <a:chExt cx="144016" cy="144016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Connector 17"/>
          <p:cNvCxnSpPr/>
          <p:nvPr/>
        </p:nvCxnSpPr>
        <p:spPr>
          <a:xfrm>
            <a:off x="8244408" y="1628800"/>
            <a:ext cx="0" cy="1728192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7452320" y="1556792"/>
            <a:ext cx="792088" cy="1800200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172400" y="3356992"/>
                <a:ext cx="24384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2400" y="3356992"/>
                <a:ext cx="243848" cy="246221"/>
              </a:xfrm>
              <a:prstGeom prst="rect">
                <a:avLst/>
              </a:prstGeom>
              <a:blipFill>
                <a:blip r:embed="rId6"/>
                <a:stretch>
                  <a:fillRect l="-12500" r="-7500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308304" y="3356992"/>
                <a:ext cx="24859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8304" y="3356992"/>
                <a:ext cx="248594" cy="246221"/>
              </a:xfrm>
              <a:prstGeom prst="rect">
                <a:avLst/>
              </a:prstGeom>
              <a:blipFill>
                <a:blip r:embed="rId7"/>
                <a:stretch>
                  <a:fillRect l="-12195" r="-7317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16416" y="2348880"/>
                <a:ext cx="53200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6416" y="2348880"/>
                <a:ext cx="532005" cy="246221"/>
              </a:xfrm>
              <a:prstGeom prst="rect">
                <a:avLst/>
              </a:prstGeom>
              <a:blipFill>
                <a:blip r:embed="rId8"/>
                <a:stretch>
                  <a:fillRect l="-12500" r="-12500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7956376" y="1412776"/>
                <a:ext cx="17831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6376" y="1412776"/>
                <a:ext cx="178319" cy="246221"/>
              </a:xfrm>
              <a:prstGeom prst="rect">
                <a:avLst/>
              </a:prstGeom>
              <a:blipFill>
                <a:blip r:embed="rId9"/>
                <a:stretch>
                  <a:fillRect l="-24138" r="-27586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076056" y="3356992"/>
                <a:ext cx="44903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𝑜𝑜𝑡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3356992"/>
                <a:ext cx="449034" cy="246221"/>
              </a:xfrm>
              <a:prstGeom prst="rect">
                <a:avLst/>
              </a:prstGeom>
              <a:blipFill>
                <a:blip r:embed="rId10"/>
                <a:stretch>
                  <a:fillRect l="-6849" r="-8219" b="-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/>
          <p:cNvGrpSpPr/>
          <p:nvPr/>
        </p:nvGrpSpPr>
        <p:grpSpPr>
          <a:xfrm>
            <a:off x="7380312" y="3284984"/>
            <a:ext cx="144016" cy="144016"/>
            <a:chOff x="5004048" y="4221088"/>
            <a:chExt cx="144016" cy="144016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8172400" y="3284984"/>
            <a:ext cx="144016" cy="144016"/>
            <a:chOff x="5004048" y="4221088"/>
            <a:chExt cx="144016" cy="144016"/>
          </a:xfrm>
        </p:grpSpPr>
        <p:cxnSp>
          <p:nvCxnSpPr>
            <p:cNvPr id="43" name="Straight Connector 42"/>
            <p:cNvCxnSpPr/>
            <p:nvPr/>
          </p:nvCxnSpPr>
          <p:spPr>
            <a:xfrm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H="1"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 rot="17536471">
                <a:off x="7245794" y="2438619"/>
                <a:ext cx="94038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𝑎𝑛𝑔𝑒𝑛𝑡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536471">
                <a:off x="7245794" y="2438619"/>
                <a:ext cx="940386" cy="184666"/>
              </a:xfrm>
              <a:prstGeom prst="rect">
                <a:avLst/>
              </a:prstGeom>
              <a:blipFill>
                <a:blip r:embed="rId11"/>
                <a:stretch>
                  <a:fillRect t="-3226" r="-4598" b="-2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>
              <a:xfrm>
                <a:off x="971600" y="3501008"/>
                <a:ext cx="2160240" cy="6050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′(</m:t>
                          </m:r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16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3501008"/>
                <a:ext cx="2160240" cy="60503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827584" y="4797152"/>
                <a:ext cx="2232248" cy="6050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′(</m:t>
                          </m:r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16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4797152"/>
                <a:ext cx="2232248" cy="60503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8867" y="0"/>
                <a:ext cx="1705495" cy="54091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′(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7" y="0"/>
                <a:ext cx="1705495" cy="540917"/>
              </a:xfrm>
              <a:prstGeom prst="rect">
                <a:avLst/>
              </a:prstGeom>
              <a:blipFill>
                <a:blip r:embed="rId14"/>
                <a:stretch>
                  <a:fillRect b="-3226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4937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The Newton-Raphson method is another technique you can use to find roots of equations of the form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There are some cases where the Newton-Raphson method may be less effective, or fail completely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10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8867" y="0"/>
                <a:ext cx="1705495" cy="54091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′(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7" y="0"/>
                <a:ext cx="1705495" cy="540917"/>
              </a:xfrm>
              <a:prstGeom prst="rect">
                <a:avLst/>
              </a:prstGeom>
              <a:blipFill>
                <a:blip r:embed="rId3"/>
                <a:stretch>
                  <a:fillRect b="-3226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>
          <a:xfrm>
            <a:off x="4572000" y="1340768"/>
            <a:ext cx="0" cy="5112568"/>
          </a:xfrm>
          <a:prstGeom prst="line">
            <a:avLst/>
          </a:prstGeom>
          <a:ln w="2540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6660232" y="3068960"/>
            <a:ext cx="0" cy="4176464"/>
          </a:xfrm>
          <a:prstGeom prst="line">
            <a:avLst/>
          </a:prstGeom>
          <a:ln w="2540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820472" y="5013176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0472" y="5013176"/>
                <a:ext cx="141705" cy="215444"/>
              </a:xfrm>
              <a:prstGeom prst="rect">
                <a:avLst/>
              </a:prstGeom>
              <a:blipFill>
                <a:blip r:embed="rId4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139952" y="1124744"/>
                <a:ext cx="39382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1124744"/>
                <a:ext cx="393826" cy="215444"/>
              </a:xfrm>
              <a:prstGeom prst="rect">
                <a:avLst/>
              </a:prstGeom>
              <a:blipFill>
                <a:blip r:embed="rId5"/>
                <a:stretch>
                  <a:fillRect l="-13846" r="-15385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Arc 4"/>
          <p:cNvSpPr/>
          <p:nvPr/>
        </p:nvSpPr>
        <p:spPr>
          <a:xfrm rot="5400000">
            <a:off x="863588" y="-1431540"/>
            <a:ext cx="11737304" cy="3600400"/>
          </a:xfrm>
          <a:prstGeom prst="arc">
            <a:avLst>
              <a:gd name="adj1" fmla="val 17589993"/>
              <a:gd name="adj2" fmla="val 3988173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372200" y="5517232"/>
            <a:ext cx="2952328" cy="864096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244408" y="836712"/>
                <a:ext cx="39382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4408" y="836712"/>
                <a:ext cx="393826" cy="215444"/>
              </a:xfrm>
              <a:prstGeom prst="rect">
                <a:avLst/>
              </a:prstGeom>
              <a:blipFill>
                <a:blip r:embed="rId6"/>
                <a:stretch>
                  <a:fillRect l="-13846" r="-15385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" name="Group 50"/>
          <p:cNvGrpSpPr/>
          <p:nvPr/>
        </p:nvGrpSpPr>
        <p:grpSpPr>
          <a:xfrm>
            <a:off x="6804248" y="6165304"/>
            <a:ext cx="144016" cy="144016"/>
            <a:chOff x="5004048" y="4221088"/>
            <a:chExt cx="144016" cy="144016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H="1"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6804248" y="6309320"/>
                <a:ext cx="17831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8" y="6309320"/>
                <a:ext cx="178319" cy="246221"/>
              </a:xfrm>
              <a:prstGeom prst="rect">
                <a:avLst/>
              </a:prstGeom>
              <a:blipFill>
                <a:blip r:embed="rId7"/>
                <a:stretch>
                  <a:fillRect l="-24138" r="-27586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Straight Connector 54"/>
          <p:cNvCxnSpPr/>
          <p:nvPr/>
        </p:nvCxnSpPr>
        <p:spPr>
          <a:xfrm>
            <a:off x="6876256" y="5157192"/>
            <a:ext cx="0" cy="1080120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732240" y="4869160"/>
                <a:ext cx="24384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240" y="4869160"/>
                <a:ext cx="243848" cy="246221"/>
              </a:xfrm>
              <a:prstGeom prst="rect">
                <a:avLst/>
              </a:prstGeom>
              <a:blipFill>
                <a:blip r:embed="rId8"/>
                <a:stretch>
                  <a:fillRect l="-10000" r="-7500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7" name="Group 56"/>
          <p:cNvGrpSpPr/>
          <p:nvPr/>
        </p:nvGrpSpPr>
        <p:grpSpPr>
          <a:xfrm>
            <a:off x="6804248" y="5085184"/>
            <a:ext cx="144016" cy="144016"/>
            <a:chOff x="5004048" y="4221088"/>
            <a:chExt cx="144016" cy="144016"/>
          </a:xfrm>
        </p:grpSpPr>
        <p:cxnSp>
          <p:nvCxnSpPr>
            <p:cNvPr id="58" name="Straight Connector 57"/>
            <p:cNvCxnSpPr/>
            <p:nvPr/>
          </p:nvCxnSpPr>
          <p:spPr>
            <a:xfrm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H="1"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07504" y="3933056"/>
                <a:ext cx="3744417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Suppose we chose a ‘first guess’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which corresponds to a value on the curve </a:t>
                </a:r>
                <a:r>
                  <a:rPr lang="en-GB" sz="1400" u="sng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close</a:t>
                </a:r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to a turning point…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In this case, the tangent drawn would lead to a point much further from the actual roots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The method can still work, but it could take many iterations to be effective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3933056"/>
                <a:ext cx="3744417" cy="2246769"/>
              </a:xfrm>
              <a:prstGeom prst="rect">
                <a:avLst/>
              </a:prstGeom>
              <a:blipFill>
                <a:blip r:embed="rId9"/>
                <a:stretch>
                  <a:fillRect t="-542" r="-977" b="-1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 rot="20593595">
                <a:off x="7674985" y="5937028"/>
                <a:ext cx="94038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𝑎𝑛𝑔𝑒𝑛𝑡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593595">
                <a:off x="7674985" y="5937028"/>
                <a:ext cx="940386" cy="184666"/>
              </a:xfrm>
              <a:prstGeom prst="rect">
                <a:avLst/>
              </a:prstGeom>
              <a:blipFill>
                <a:blip r:embed="rId10"/>
                <a:stretch>
                  <a:fillRect l="-1899" r="-3165" b="-67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411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" grpId="0" animBg="1"/>
      <p:bldP spid="50" grpId="0"/>
      <p:bldP spid="54" grpId="0"/>
      <p:bldP spid="56" grpId="0"/>
      <p:bldP spid="6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The Newton-Raphson method is another technique you can use to find roots of equations of the form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There are some cases where the Newton-Raphson method may be less effective, or fail completely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10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8867" y="0"/>
                <a:ext cx="1705495" cy="54091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′(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7" y="0"/>
                <a:ext cx="1705495" cy="540917"/>
              </a:xfrm>
              <a:prstGeom prst="rect">
                <a:avLst/>
              </a:prstGeom>
              <a:blipFill>
                <a:blip r:embed="rId3"/>
                <a:stretch>
                  <a:fillRect b="-3226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>
          <a:xfrm>
            <a:off x="4572000" y="1340768"/>
            <a:ext cx="0" cy="5112568"/>
          </a:xfrm>
          <a:prstGeom prst="line">
            <a:avLst/>
          </a:prstGeom>
          <a:ln w="2540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6660232" y="3068960"/>
            <a:ext cx="0" cy="4176464"/>
          </a:xfrm>
          <a:prstGeom prst="line">
            <a:avLst/>
          </a:prstGeom>
          <a:ln w="2540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820472" y="5013176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0472" y="5013176"/>
                <a:ext cx="141705" cy="215444"/>
              </a:xfrm>
              <a:prstGeom prst="rect">
                <a:avLst/>
              </a:prstGeom>
              <a:blipFill>
                <a:blip r:embed="rId4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139952" y="1124744"/>
                <a:ext cx="39382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1124744"/>
                <a:ext cx="393826" cy="215444"/>
              </a:xfrm>
              <a:prstGeom prst="rect">
                <a:avLst/>
              </a:prstGeom>
              <a:blipFill>
                <a:blip r:embed="rId5"/>
                <a:stretch>
                  <a:fillRect l="-13846" r="-15385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Arc 4"/>
          <p:cNvSpPr/>
          <p:nvPr/>
        </p:nvSpPr>
        <p:spPr>
          <a:xfrm rot="5400000">
            <a:off x="863588" y="-1431540"/>
            <a:ext cx="11737304" cy="3600400"/>
          </a:xfrm>
          <a:prstGeom prst="arc">
            <a:avLst>
              <a:gd name="adj1" fmla="val 17589993"/>
              <a:gd name="adj2" fmla="val 3988173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4644008" y="6237312"/>
            <a:ext cx="4248472" cy="0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244408" y="836712"/>
                <a:ext cx="39382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4408" y="836712"/>
                <a:ext cx="393826" cy="215444"/>
              </a:xfrm>
              <a:prstGeom prst="rect">
                <a:avLst/>
              </a:prstGeom>
              <a:blipFill>
                <a:blip r:embed="rId6"/>
                <a:stretch>
                  <a:fillRect l="-13846" r="-15385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" name="Group 50"/>
          <p:cNvGrpSpPr/>
          <p:nvPr/>
        </p:nvGrpSpPr>
        <p:grpSpPr>
          <a:xfrm>
            <a:off x="6660232" y="6165304"/>
            <a:ext cx="144016" cy="144016"/>
            <a:chOff x="5004048" y="4221088"/>
            <a:chExt cx="144016" cy="144016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H="1"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6588224" y="6309320"/>
                <a:ext cx="17831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6309320"/>
                <a:ext cx="178319" cy="246221"/>
              </a:xfrm>
              <a:prstGeom prst="rect">
                <a:avLst/>
              </a:prstGeom>
              <a:blipFill>
                <a:blip r:embed="rId7"/>
                <a:stretch>
                  <a:fillRect l="-27586" r="-24138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Straight Connector 54"/>
          <p:cNvCxnSpPr/>
          <p:nvPr/>
        </p:nvCxnSpPr>
        <p:spPr>
          <a:xfrm>
            <a:off x="6732240" y="5229200"/>
            <a:ext cx="0" cy="1008112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588224" y="4869160"/>
                <a:ext cx="24384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4869160"/>
                <a:ext cx="243848" cy="246221"/>
              </a:xfrm>
              <a:prstGeom prst="rect">
                <a:avLst/>
              </a:prstGeom>
              <a:blipFill>
                <a:blip r:embed="rId8"/>
                <a:stretch>
                  <a:fillRect l="-12500" r="-7500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7" name="Group 56"/>
          <p:cNvGrpSpPr/>
          <p:nvPr/>
        </p:nvGrpSpPr>
        <p:grpSpPr>
          <a:xfrm>
            <a:off x="6660232" y="5085184"/>
            <a:ext cx="144016" cy="144016"/>
            <a:chOff x="5004048" y="4221088"/>
            <a:chExt cx="144016" cy="144016"/>
          </a:xfrm>
        </p:grpSpPr>
        <p:cxnSp>
          <p:nvCxnSpPr>
            <p:cNvPr id="58" name="Straight Connector 57"/>
            <p:cNvCxnSpPr/>
            <p:nvPr/>
          </p:nvCxnSpPr>
          <p:spPr>
            <a:xfrm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H="1"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07504" y="3933056"/>
                <a:ext cx="3744417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Suppose we chose a ‘first guess’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which corresponds to a value which is </a:t>
                </a:r>
                <a:r>
                  <a:rPr lang="en-GB" sz="1400" u="sng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at</a:t>
                </a:r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 turning point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In this case, the tangent drawn will never intersect the x-axis, so the method fails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leads to a turning point, then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′(</m:t>
                    </m:r>
                    <m:sSub>
                      <m:sSub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)=0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and we cannot divide by 0 (check the formula above)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3933056"/>
                <a:ext cx="3744417" cy="2462213"/>
              </a:xfrm>
              <a:prstGeom prst="rect">
                <a:avLst/>
              </a:prstGeom>
              <a:blipFill>
                <a:blip r:embed="rId9"/>
                <a:stretch>
                  <a:fillRect t="-495" r="-326" b="-17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7668344" y="6021288"/>
                <a:ext cx="94038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𝑎𝑛𝑔𝑒𝑛𝑡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8344" y="6021288"/>
                <a:ext cx="940386" cy="184666"/>
              </a:xfrm>
              <a:prstGeom prst="rect">
                <a:avLst/>
              </a:prstGeom>
              <a:blipFill>
                <a:blip r:embed="rId10"/>
                <a:stretch>
                  <a:fillRect l="-3247" r="-3896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/>
          <p:cNvCxnSpPr/>
          <p:nvPr/>
        </p:nvCxnSpPr>
        <p:spPr>
          <a:xfrm>
            <a:off x="1403648" y="620688"/>
            <a:ext cx="360040" cy="720080"/>
          </a:xfrm>
          <a:prstGeom prst="line">
            <a:avLst/>
          </a:prstGeom>
          <a:ln w="63500">
            <a:solidFill>
              <a:srgbClr val="0000FF"/>
            </a:solidFill>
            <a:prstDash val="solid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4095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6" grpId="0"/>
      <p:bldP spid="6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The Newton-Raphson method is another technique you can use to find roots of equations of the form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diagram shows part of the curve with equation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with x-coordinate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is a stationary point on the curve.</a:t>
                </a: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equation f(x)=0 has a root,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in the interval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1.8&lt;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&lt;1.9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a) Explain why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is not suitable to use as a first approximation to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when applying the Newton-Raphson method to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167" t="-766" r="-18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8867" y="0"/>
                <a:ext cx="1705495" cy="54091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′(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7" y="0"/>
                <a:ext cx="1705495" cy="540917"/>
              </a:xfrm>
              <a:prstGeom prst="rect">
                <a:avLst/>
              </a:prstGeom>
              <a:blipFill>
                <a:blip r:embed="rId3"/>
                <a:stretch>
                  <a:fillRect b="-3226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/>
          <p:cNvCxnSpPr/>
          <p:nvPr/>
        </p:nvCxnSpPr>
        <p:spPr>
          <a:xfrm flipV="1">
            <a:off x="6516216" y="1340768"/>
            <a:ext cx="0" cy="255161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5220074" y="2708921"/>
            <a:ext cx="2623617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884368" y="2564904"/>
                <a:ext cx="22642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2564904"/>
                <a:ext cx="226423" cy="2462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444208" y="1052736"/>
                <a:ext cx="22642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1052736"/>
                <a:ext cx="226423" cy="246221"/>
              </a:xfrm>
              <a:prstGeom prst="rect">
                <a:avLst/>
              </a:prstGeom>
              <a:blipFill>
                <a:blip r:embed="rId5"/>
                <a:stretch>
                  <a:fillRect l="-8108" r="-5405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812360" y="836712"/>
                <a:ext cx="91698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360" y="836712"/>
                <a:ext cx="916982" cy="307777"/>
              </a:xfrm>
              <a:prstGeom prst="rect">
                <a:avLst/>
              </a:prstGeom>
              <a:blipFill>
                <a:blip r:embed="rId6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Freeform 63"/>
          <p:cNvSpPr/>
          <p:nvPr/>
        </p:nvSpPr>
        <p:spPr>
          <a:xfrm rot="10800000">
            <a:off x="5508104" y="1268760"/>
            <a:ext cx="2376264" cy="2592288"/>
          </a:xfrm>
          <a:custGeom>
            <a:avLst/>
            <a:gdLst>
              <a:gd name="connsiteX0" fmla="*/ 0 w 2090057"/>
              <a:gd name="connsiteY0" fmla="*/ 2211977 h 2211977"/>
              <a:gd name="connsiteX1" fmla="*/ 862148 w 2090057"/>
              <a:gd name="connsiteY1" fmla="*/ 182880 h 2211977"/>
              <a:gd name="connsiteX2" fmla="*/ 1567543 w 2090057"/>
              <a:gd name="connsiteY2" fmla="*/ 1593669 h 2211977"/>
              <a:gd name="connsiteX3" fmla="*/ 2090057 w 2090057"/>
              <a:gd name="connsiteY3" fmla="*/ 0 h 2211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0057" h="2211977">
                <a:moveTo>
                  <a:pt x="0" y="2211977"/>
                </a:moveTo>
                <a:cubicBezTo>
                  <a:pt x="300445" y="1248954"/>
                  <a:pt x="600891" y="285931"/>
                  <a:pt x="862148" y="182880"/>
                </a:cubicBezTo>
                <a:cubicBezTo>
                  <a:pt x="1123405" y="79829"/>
                  <a:pt x="1362892" y="1624149"/>
                  <a:pt x="1567543" y="1593669"/>
                </a:cubicBezTo>
                <a:cubicBezTo>
                  <a:pt x="1772194" y="1563189"/>
                  <a:pt x="1931125" y="781594"/>
                  <a:pt x="2090057" y="0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8" name="Group 67"/>
          <p:cNvGrpSpPr/>
          <p:nvPr/>
        </p:nvGrpSpPr>
        <p:grpSpPr>
          <a:xfrm>
            <a:off x="6804248" y="3573016"/>
            <a:ext cx="144016" cy="144016"/>
            <a:chOff x="5004048" y="4221088"/>
            <a:chExt cx="144016" cy="144016"/>
          </a:xfrm>
        </p:grpSpPr>
        <p:cxnSp>
          <p:nvCxnSpPr>
            <p:cNvPr id="69" name="Straight Connector 68"/>
            <p:cNvCxnSpPr/>
            <p:nvPr/>
          </p:nvCxnSpPr>
          <p:spPr>
            <a:xfrm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6804248" y="2420888"/>
                <a:ext cx="1628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8" y="2420888"/>
                <a:ext cx="162800" cy="246221"/>
              </a:xfrm>
              <a:prstGeom prst="rect">
                <a:avLst/>
              </a:prstGeom>
              <a:blipFill>
                <a:blip r:embed="rId7"/>
                <a:stretch>
                  <a:fillRect l="-29630" r="-25926" b="-21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2" name="Straight Connector 71"/>
          <p:cNvCxnSpPr/>
          <p:nvPr/>
        </p:nvCxnSpPr>
        <p:spPr>
          <a:xfrm>
            <a:off x="6876256" y="2708920"/>
            <a:ext cx="0" cy="936104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6804248" y="3717032"/>
                <a:ext cx="17831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8" y="3717032"/>
                <a:ext cx="178319" cy="246221"/>
              </a:xfrm>
              <a:prstGeom prst="rect">
                <a:avLst/>
              </a:prstGeom>
              <a:blipFill>
                <a:blip r:embed="rId8"/>
                <a:stretch>
                  <a:fillRect l="-24138" r="-27586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572000" y="4293096"/>
                <a:ext cx="427376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value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not appropriate to use since, as it is a turning point,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and we cannot divide by 0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293096"/>
                <a:ext cx="4273767" cy="830997"/>
              </a:xfrm>
              <a:prstGeom prst="rect">
                <a:avLst/>
              </a:prstGeom>
              <a:blipFill>
                <a:blip r:embed="rId9"/>
                <a:stretch>
                  <a:fillRect l="-428" t="-1460" r="-2140" b="-87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9989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99715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The Newton-Raphson method is another technique you can use to find roots of equations of the form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diagram shows part of the curve with equation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with x-coordinate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is a stationary point on the curve.</a:t>
                </a: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equation f(x)=0 has a root,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in the interval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1.8&lt;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&lt;1.9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b) Using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as a first approximation to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apply the Newton-Raphson method procedure twice to find a new approximation for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to 3dp.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997152"/>
              </a:xfrm>
              <a:blipFill>
                <a:blip r:embed="rId2"/>
                <a:stretch>
                  <a:fillRect l="-167" t="-733" r="-18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8867" y="0"/>
                <a:ext cx="1705495" cy="54091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′(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7" y="0"/>
                <a:ext cx="1705495" cy="540917"/>
              </a:xfrm>
              <a:prstGeom prst="rect">
                <a:avLst/>
              </a:prstGeom>
              <a:blipFill>
                <a:blip r:embed="rId3"/>
                <a:stretch>
                  <a:fillRect b="-3226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/>
          <p:cNvCxnSpPr/>
          <p:nvPr/>
        </p:nvCxnSpPr>
        <p:spPr>
          <a:xfrm flipV="1">
            <a:off x="6516216" y="1340768"/>
            <a:ext cx="0" cy="255161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5220074" y="2708921"/>
            <a:ext cx="2623617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884368" y="2564904"/>
                <a:ext cx="22642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2564904"/>
                <a:ext cx="226423" cy="2462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444208" y="1052736"/>
                <a:ext cx="22642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1052736"/>
                <a:ext cx="226423" cy="246221"/>
              </a:xfrm>
              <a:prstGeom prst="rect">
                <a:avLst/>
              </a:prstGeom>
              <a:blipFill>
                <a:blip r:embed="rId5"/>
                <a:stretch>
                  <a:fillRect l="-8108" r="-5405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812360" y="836712"/>
                <a:ext cx="91698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360" y="836712"/>
                <a:ext cx="916982" cy="307777"/>
              </a:xfrm>
              <a:prstGeom prst="rect">
                <a:avLst/>
              </a:prstGeom>
              <a:blipFill>
                <a:blip r:embed="rId6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Freeform 63"/>
          <p:cNvSpPr/>
          <p:nvPr/>
        </p:nvSpPr>
        <p:spPr>
          <a:xfrm rot="10800000">
            <a:off x="5508104" y="1268760"/>
            <a:ext cx="2376264" cy="2592288"/>
          </a:xfrm>
          <a:custGeom>
            <a:avLst/>
            <a:gdLst>
              <a:gd name="connsiteX0" fmla="*/ 0 w 2090057"/>
              <a:gd name="connsiteY0" fmla="*/ 2211977 h 2211977"/>
              <a:gd name="connsiteX1" fmla="*/ 862148 w 2090057"/>
              <a:gd name="connsiteY1" fmla="*/ 182880 h 2211977"/>
              <a:gd name="connsiteX2" fmla="*/ 1567543 w 2090057"/>
              <a:gd name="connsiteY2" fmla="*/ 1593669 h 2211977"/>
              <a:gd name="connsiteX3" fmla="*/ 2090057 w 2090057"/>
              <a:gd name="connsiteY3" fmla="*/ 0 h 2211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0057" h="2211977">
                <a:moveTo>
                  <a:pt x="0" y="2211977"/>
                </a:moveTo>
                <a:cubicBezTo>
                  <a:pt x="300445" y="1248954"/>
                  <a:pt x="600891" y="285931"/>
                  <a:pt x="862148" y="182880"/>
                </a:cubicBezTo>
                <a:cubicBezTo>
                  <a:pt x="1123405" y="79829"/>
                  <a:pt x="1362892" y="1624149"/>
                  <a:pt x="1567543" y="1593669"/>
                </a:cubicBezTo>
                <a:cubicBezTo>
                  <a:pt x="1772194" y="1563189"/>
                  <a:pt x="1931125" y="781594"/>
                  <a:pt x="2090057" y="0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8" name="Group 67"/>
          <p:cNvGrpSpPr/>
          <p:nvPr/>
        </p:nvGrpSpPr>
        <p:grpSpPr>
          <a:xfrm>
            <a:off x="6804248" y="3573016"/>
            <a:ext cx="144016" cy="144016"/>
            <a:chOff x="5004048" y="4221088"/>
            <a:chExt cx="144016" cy="144016"/>
          </a:xfrm>
        </p:grpSpPr>
        <p:cxnSp>
          <p:nvCxnSpPr>
            <p:cNvPr id="69" name="Straight Connector 68"/>
            <p:cNvCxnSpPr/>
            <p:nvPr/>
          </p:nvCxnSpPr>
          <p:spPr>
            <a:xfrm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>
              <a:off x="5004048" y="4221088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6804248" y="2420888"/>
                <a:ext cx="1628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8" y="2420888"/>
                <a:ext cx="162800" cy="246221"/>
              </a:xfrm>
              <a:prstGeom prst="rect">
                <a:avLst/>
              </a:prstGeom>
              <a:blipFill>
                <a:blip r:embed="rId7"/>
                <a:stretch>
                  <a:fillRect l="-29630" r="-25926" b="-21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2" name="Straight Connector 71"/>
          <p:cNvCxnSpPr/>
          <p:nvPr/>
        </p:nvCxnSpPr>
        <p:spPr>
          <a:xfrm>
            <a:off x="6876256" y="2708920"/>
            <a:ext cx="0" cy="936104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6804248" y="3717032"/>
                <a:ext cx="17831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8" y="3717032"/>
                <a:ext cx="178319" cy="246221"/>
              </a:xfrm>
              <a:prstGeom prst="rect">
                <a:avLst/>
              </a:prstGeom>
              <a:blipFill>
                <a:blip r:embed="rId8"/>
                <a:stretch>
                  <a:fillRect l="-24138" r="-27586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499992" y="4221088"/>
                <a:ext cx="427376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To apply the Newton-Raphson procedure, we first need to find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4221088"/>
                <a:ext cx="4273767" cy="584775"/>
              </a:xfrm>
              <a:prstGeom prst="rect">
                <a:avLst/>
              </a:prstGeom>
              <a:blipFill>
                <a:blip r:embed="rId9"/>
                <a:stretch>
                  <a:fillRect t="-2083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220072" y="4941168"/>
                <a:ext cx="2597315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4941168"/>
                <a:ext cx="2597315" cy="338554"/>
              </a:xfrm>
              <a:prstGeom prst="rect">
                <a:avLst/>
              </a:prstGeom>
              <a:blipFill>
                <a:blip r:embed="rId10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5220072" y="5517232"/>
                <a:ext cx="211179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5517232"/>
                <a:ext cx="2111797" cy="338554"/>
              </a:xfrm>
              <a:prstGeom prst="rect">
                <a:avLst/>
              </a:prstGeom>
              <a:blipFill>
                <a:blip r:embed="rId11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c 21"/>
          <p:cNvSpPr/>
          <p:nvPr/>
        </p:nvSpPr>
        <p:spPr>
          <a:xfrm flipV="1">
            <a:off x="7646428" y="5124528"/>
            <a:ext cx="193678" cy="546325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812360" y="5085184"/>
                <a:ext cx="12241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2360" y="5085184"/>
                <a:ext cx="1224136" cy="646331"/>
              </a:xfrm>
              <a:prstGeom prst="rect">
                <a:avLst/>
              </a:prstGeom>
              <a:blipFill>
                <a:blip r:embed="rId12"/>
                <a:stretch>
                  <a:fillRect r="-1000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97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" grpId="0"/>
      <p:bldP spid="21" grpId="0"/>
      <p:bldP spid="22" grpId="0" animBg="1"/>
      <p:bldP spid="2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99715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The Newton-Raphson method is another technique you can use to find roots of equations of the form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diagram shows part of the curve with equation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with x-coordinate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is a stationary point on the curve.</a:t>
                </a: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equation f(x)=0 has a root,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in the interval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1.8&lt;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&lt;1.9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b) Using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as a first approximation to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apply the Newton-Raphson method procedure twice to find a new approximation for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to 3dp.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997152"/>
              </a:xfrm>
              <a:blipFill>
                <a:blip r:embed="rId2"/>
                <a:stretch>
                  <a:fillRect l="-167" t="-733" r="-18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8867" y="0"/>
                <a:ext cx="1705495" cy="54091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′(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7" y="0"/>
                <a:ext cx="1705495" cy="540917"/>
              </a:xfrm>
              <a:prstGeom prst="rect">
                <a:avLst/>
              </a:prstGeom>
              <a:blipFill>
                <a:blip r:embed="rId3"/>
                <a:stretch>
                  <a:fillRect b="-3226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067944" y="1556792"/>
                <a:ext cx="2597315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1556792"/>
                <a:ext cx="2597315" cy="338554"/>
              </a:xfrm>
              <a:prstGeom prst="rect">
                <a:avLst/>
              </a:prstGeom>
              <a:blipFill>
                <a:blip r:embed="rId4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6732240" y="1556792"/>
                <a:ext cx="211179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240" y="1556792"/>
                <a:ext cx="2111797" cy="338554"/>
              </a:xfrm>
              <a:prstGeom prst="rect">
                <a:avLst/>
              </a:prstGeom>
              <a:blipFill>
                <a:blip r:embed="rId5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3995936" y="2708920"/>
                <a:ext cx="1705495" cy="54091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′(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2708920"/>
                <a:ext cx="1705495" cy="540917"/>
              </a:xfrm>
              <a:prstGeom prst="rect">
                <a:avLst/>
              </a:prstGeom>
              <a:blipFill>
                <a:blip r:embed="rId6"/>
                <a:stretch>
                  <a:fillRect b="-561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4067944" y="3429000"/>
                <a:ext cx="1705495" cy="54091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′(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3429000"/>
                <a:ext cx="1705495" cy="540917"/>
              </a:xfrm>
              <a:prstGeom prst="rect">
                <a:avLst/>
              </a:prstGeom>
              <a:blipFill>
                <a:blip r:embed="rId7"/>
                <a:stretch>
                  <a:fillRect b="-5682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4067944" y="4077072"/>
                <a:ext cx="2880320" cy="56278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+2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(2)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+4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(2)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4077072"/>
                <a:ext cx="2880320" cy="56278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c 31"/>
          <p:cNvSpPr/>
          <p:nvPr/>
        </p:nvSpPr>
        <p:spPr>
          <a:xfrm flipV="1">
            <a:off x="5652120" y="2996951"/>
            <a:ext cx="216024" cy="720080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5724128" y="3068960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Write using the appropriate numbers (if needed)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Arc 33"/>
          <p:cNvSpPr/>
          <p:nvPr/>
        </p:nvSpPr>
        <p:spPr>
          <a:xfrm flipV="1">
            <a:off x="6732240" y="3717032"/>
            <a:ext cx="216024" cy="648072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876256" y="3645024"/>
                <a:ext cx="2376264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into both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on the numerator,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on the denominator</a:t>
                </a: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256" y="3645024"/>
                <a:ext cx="2376264" cy="738664"/>
              </a:xfrm>
              <a:prstGeom prst="rect">
                <a:avLst/>
              </a:prstGeom>
              <a:blipFill>
                <a:blip r:embed="rId9"/>
                <a:stretch>
                  <a:fillRect t="-1653" r="-1795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4139952" y="4797152"/>
                <a:ext cx="1368152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.8666…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4797152"/>
                <a:ext cx="1368152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139952" y="1988840"/>
                <a:ext cx="74860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400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</a:t>
                </a:r>
                <a:endParaRPr lang="en-GB" sz="1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1988840"/>
                <a:ext cx="748603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0049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" grpId="0"/>
      <p:bldP spid="24" grpId="0"/>
      <p:bldP spid="28" grpId="0"/>
      <p:bldP spid="31" grpId="0"/>
      <p:bldP spid="32" grpId="0" animBg="1"/>
      <p:bldP spid="33" grpId="0"/>
      <p:bldP spid="34" grpId="0" animBg="1"/>
      <p:bldP spid="35" grpId="0"/>
      <p:bldP spid="36" grpId="0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99715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The Newton-Raphson method is another technique you can use to find roots of equations of the form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diagram shows part of the curve with equation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with x-coordinate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is a stationary point on the curve.</a:t>
                </a: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equation f(x)=0 has a root,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in the interval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1.8&lt;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&lt;1.9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b) Using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as a first approximation to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apply the Newton-Raphson method procedure twice to find a new approximation for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to 3dp.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997152"/>
              </a:xfrm>
              <a:blipFill>
                <a:blip r:embed="rId2"/>
                <a:stretch>
                  <a:fillRect l="-167" t="-733" r="-18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8867" y="0"/>
                <a:ext cx="1705495" cy="54091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′(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7" y="0"/>
                <a:ext cx="1705495" cy="540917"/>
              </a:xfrm>
              <a:prstGeom prst="rect">
                <a:avLst/>
              </a:prstGeom>
              <a:blipFill>
                <a:blip r:embed="rId3"/>
                <a:stretch>
                  <a:fillRect b="-3226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067944" y="1556792"/>
                <a:ext cx="2597315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1556792"/>
                <a:ext cx="2597315" cy="338554"/>
              </a:xfrm>
              <a:prstGeom prst="rect">
                <a:avLst/>
              </a:prstGeom>
              <a:blipFill>
                <a:blip r:embed="rId4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6732240" y="1556792"/>
                <a:ext cx="211179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240" y="1556792"/>
                <a:ext cx="2111797" cy="338554"/>
              </a:xfrm>
              <a:prstGeom prst="rect">
                <a:avLst/>
              </a:prstGeom>
              <a:blipFill>
                <a:blip r:embed="rId5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3995936" y="2708920"/>
                <a:ext cx="1705495" cy="54091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′(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2708920"/>
                <a:ext cx="1705495" cy="540917"/>
              </a:xfrm>
              <a:prstGeom prst="rect">
                <a:avLst/>
              </a:prstGeom>
              <a:blipFill>
                <a:blip r:embed="rId6"/>
                <a:stretch>
                  <a:fillRect b="-561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4067944" y="3429000"/>
                <a:ext cx="1705495" cy="54091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′(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3429000"/>
                <a:ext cx="1705495" cy="540917"/>
              </a:xfrm>
              <a:prstGeom prst="rect">
                <a:avLst/>
              </a:prstGeom>
              <a:blipFill>
                <a:blip r:embed="rId7"/>
                <a:stretch>
                  <a:fillRect b="-5682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4139952" y="4005064"/>
                <a:ext cx="4392488" cy="56278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=1.8666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(1.8666)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+2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(1.8666)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(1.8666)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(1.8666)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+4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(1.8666)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4005064"/>
                <a:ext cx="4392488" cy="56278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c 31"/>
          <p:cNvSpPr/>
          <p:nvPr/>
        </p:nvSpPr>
        <p:spPr>
          <a:xfrm flipV="1">
            <a:off x="5652120" y="2996951"/>
            <a:ext cx="216024" cy="720080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5724128" y="3068960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Write using the appropriate numbers (if needed)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Arc 33"/>
          <p:cNvSpPr/>
          <p:nvPr/>
        </p:nvSpPr>
        <p:spPr>
          <a:xfrm flipV="1">
            <a:off x="8388424" y="3717032"/>
            <a:ext cx="216024" cy="648072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236296" y="4653136"/>
                <a:ext cx="2016224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=1.8666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into both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on the numerator,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on the denominator</a:t>
                </a: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296" y="4653136"/>
                <a:ext cx="2016224" cy="954107"/>
              </a:xfrm>
              <a:prstGeom prst="rect">
                <a:avLst/>
              </a:prstGeom>
              <a:blipFill>
                <a:blip r:embed="rId9"/>
                <a:stretch>
                  <a:fillRect t="-637" r="-906" b="-57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4178052" y="4787627"/>
                <a:ext cx="1728192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.856</m:t>
                    </m:r>
                  </m:oMath>
                </a14:m>
                <a:r>
                  <a:rPr lang="en-GB" sz="1400" dirty="0"/>
                  <a:t> (3dp)</a:t>
                </a: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8052" y="4787627"/>
                <a:ext cx="1728192" cy="307777"/>
              </a:xfrm>
              <a:prstGeom prst="rect">
                <a:avLst/>
              </a:prstGeom>
              <a:blipFill>
                <a:blip r:embed="rId10"/>
                <a:stretch>
                  <a:fillRect t="-1961" b="-1960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139952" y="1988840"/>
                <a:ext cx="74860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400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</a:t>
                </a:r>
                <a:endParaRPr lang="en-GB" sz="1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1988840"/>
                <a:ext cx="748603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076056" y="1988840"/>
                <a:ext cx="1368152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.8666…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1988840"/>
                <a:ext cx="1368152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0219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8" grpId="0"/>
      <p:bldP spid="31" grpId="0"/>
      <p:bldP spid="32" grpId="0" animBg="1"/>
      <p:bldP spid="33" grpId="0"/>
      <p:bldP spid="34" grpId="0" animBg="1"/>
      <p:bldP spid="35" grpId="0"/>
      <p:bldP spid="3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99715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The Newton-Raphson method is another technique you can use to find roots of equations of the form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diagram shows part of the curve with equation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with x-coordinate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is a stationary point on the curve.</a:t>
                </a: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equation f(x)=0 has a root,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in the interval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1.8&lt;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&lt;1.9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c) By considering the change of sign in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over an appropriate interval, show that your answer to part b is accurate to 3 decimal places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997152"/>
              </a:xfrm>
              <a:blipFill>
                <a:blip r:embed="rId2"/>
                <a:stretch>
                  <a:fillRect l="-167" t="-733" r="-18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8867" y="0"/>
                <a:ext cx="1705495" cy="54091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′(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7" y="0"/>
                <a:ext cx="1705495" cy="540917"/>
              </a:xfrm>
              <a:prstGeom prst="rect">
                <a:avLst/>
              </a:prstGeom>
              <a:blipFill>
                <a:blip r:embed="rId3"/>
                <a:stretch>
                  <a:fillRect b="-3226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492002" y="4882877"/>
                <a:ext cx="1079748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.856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2002" y="4882877"/>
                <a:ext cx="1079748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/>
          <p:nvPr/>
        </p:nvCxnSpPr>
        <p:spPr>
          <a:xfrm flipV="1">
            <a:off x="5055096" y="2764507"/>
            <a:ext cx="2592288" cy="2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6351240" y="2764507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999312" y="2764507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703168" y="2764507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7647384" y="2764507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5055096" y="2764507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135216" y="2908523"/>
                <a:ext cx="47448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1.856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5216" y="2908523"/>
                <a:ext cx="474489" cy="215444"/>
              </a:xfrm>
              <a:prstGeom prst="rect">
                <a:avLst/>
              </a:prstGeom>
              <a:blipFill>
                <a:blip r:embed="rId5"/>
                <a:stretch>
                  <a:fillRect l="-7692" r="-7692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431360" y="2908523"/>
                <a:ext cx="47448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1.857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1360" y="2908523"/>
                <a:ext cx="474489" cy="215444"/>
              </a:xfrm>
              <a:prstGeom prst="rect">
                <a:avLst/>
              </a:prstGeom>
              <a:blipFill>
                <a:blip r:embed="rId6"/>
                <a:stretch>
                  <a:fillRect l="-7692" r="-8974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767064" y="2908523"/>
                <a:ext cx="47448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1.855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7064" y="2908523"/>
                <a:ext cx="474489" cy="215444"/>
              </a:xfrm>
              <a:prstGeom prst="rect">
                <a:avLst/>
              </a:prstGeom>
              <a:blipFill>
                <a:blip r:embed="rId7"/>
                <a:stretch>
                  <a:fillRect l="-7692" r="-7692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>
            <a:off x="4010472" y="1612379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If the root rounds to 1.856 to 3dp, then it must be in the range 1.8555 to 1.8565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5703168" y="2620491"/>
            <a:ext cx="1296144" cy="0"/>
          </a:xfrm>
          <a:prstGeom prst="straightConnector1">
            <a:avLst/>
          </a:prstGeom>
          <a:ln w="254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631160" y="2260451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Root lies here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003578" y="3268563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You need to sub in these limits and show that there is a change of sign between them…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5311502" y="4170412"/>
                <a:ext cx="223503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1502" y="4170412"/>
                <a:ext cx="2235035" cy="307777"/>
              </a:xfrm>
              <a:prstGeom prst="rect">
                <a:avLst/>
              </a:prstGeom>
              <a:blipFill>
                <a:blip r:embed="rId8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/>
          <p:nvPr/>
        </p:nvCxnSpPr>
        <p:spPr>
          <a:xfrm flipH="1">
            <a:off x="5774622" y="4600767"/>
            <a:ext cx="421687" cy="31687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6814791" y="4593369"/>
            <a:ext cx="421687" cy="31687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544566" y="4569692"/>
                <a:ext cx="141648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=1.8555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4566" y="4569692"/>
                <a:ext cx="1416487" cy="276999"/>
              </a:xfrm>
              <a:prstGeom prst="rect">
                <a:avLst/>
              </a:prstGeom>
              <a:blipFill>
                <a:blip r:embed="rId9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064846" y="4569693"/>
                <a:ext cx="15121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=1.8565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846" y="4569693"/>
                <a:ext cx="1512168" cy="276999"/>
              </a:xfrm>
              <a:prstGeom prst="rect">
                <a:avLst/>
              </a:prstGeom>
              <a:blipFill>
                <a:blip r:embed="rId10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4832598" y="5001741"/>
                <a:ext cx="117711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−0.00348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598" y="5001741"/>
                <a:ext cx="1177117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776814" y="5001741"/>
                <a:ext cx="104246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0.00928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6814" y="5001741"/>
                <a:ext cx="1042465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680470" y="5433789"/>
                <a:ext cx="527738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Since the function is continuous across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1.8555&lt;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&lt;1.8565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and there is a change of sign, the root must be within this interval – it must therefore round to 1.856 to 3dp!</a:t>
                </a: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0470" y="5433789"/>
                <a:ext cx="5277382" cy="738664"/>
              </a:xfrm>
              <a:prstGeom prst="rect">
                <a:avLst/>
              </a:prstGeom>
              <a:blipFill>
                <a:blip r:embed="rId13"/>
                <a:stretch>
                  <a:fillRect t="-820" r="-116" b="-73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82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30" grpId="0"/>
      <p:bldP spid="37" grpId="0"/>
      <p:bldP spid="39" grpId="0"/>
      <p:bldP spid="40" grpId="0"/>
      <p:bldP spid="43" grpId="0"/>
      <p:bldP spid="46" grpId="0"/>
      <p:bldP spid="48" grpId="0"/>
      <p:bldP spid="49" grpId="0"/>
      <p:bldP spid="50" grpId="0"/>
      <p:bldP spid="5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7553" y="2171993"/>
            <a:ext cx="5697393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chemeClr val="accent6"/>
                  </a:solidFill>
                  <a:prstDash val="solid"/>
                </a:ln>
                <a:solidFill>
                  <a:schemeClr val="accent4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ristina" panose="03060402040406080204" pitchFamily="66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chemeClr val="accent6"/>
                  </a:solidFill>
                  <a:prstDash val="solid"/>
                </a:ln>
                <a:solidFill>
                  <a:schemeClr val="accent4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ristina" panose="03060402040406080204" pitchFamily="66" charset="0"/>
              </a:rPr>
              <a:t>Exercise 10D</a:t>
            </a:r>
          </a:p>
        </p:txBody>
      </p:sp>
    </p:spTree>
    <p:extLst>
      <p:ext uri="{BB962C8B-B14F-4D97-AF65-F5344CB8AC3E}">
        <p14:creationId xmlns:p14="http://schemas.microsoft.com/office/powerpoint/2010/main" val="33206599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3923212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the techniques you have learned in this chapter to model more practical situations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price of a car in £s, x years after purchase, is modelled by the function: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=15000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0.85</m:t>
                            </m:r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−1000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𝑠𝑖𝑛𝑥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a) Use the model to find the value of the car 10 years after purchase</a:t>
                </a: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3923212" cy="4774474"/>
              </a:xfrm>
              <a:blipFill>
                <a:blip r:embed="rId2"/>
                <a:stretch>
                  <a:fillRect t="-766" r="-12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368402" y="1537455"/>
                <a:ext cx="284315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=15000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0.85</m:t>
                              </m:r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−1000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𝑠𝑖𝑛𝑥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8402" y="1537455"/>
                <a:ext cx="2843150" cy="307777"/>
              </a:xfrm>
              <a:prstGeom prst="rect">
                <a:avLst/>
              </a:prstGeom>
              <a:blipFill>
                <a:blip r:embed="rId3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276962" y="1994655"/>
                <a:ext cx="3345531" cy="3166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=15000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0.85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(10)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−1000</m:t>
                      </m:r>
                      <m:r>
                        <m:rPr>
                          <m:sty m:val="p"/>
                        </m:rPr>
                        <a:rPr lang="en-US" sz="1400" i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⁡(10)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6962" y="1994655"/>
                <a:ext cx="3345531" cy="316690"/>
              </a:xfrm>
              <a:prstGeom prst="rect">
                <a:avLst/>
              </a:prstGeom>
              <a:blipFill>
                <a:blip r:embed="rId4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290025" y="2477980"/>
                <a:ext cx="154478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497.13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0025" y="2477980"/>
                <a:ext cx="1544782" cy="307777"/>
              </a:xfrm>
              <a:prstGeom prst="rect">
                <a:avLst/>
              </a:prstGeom>
              <a:blipFill>
                <a:blip r:embed="rId5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4333569" y="3148540"/>
            <a:ext cx="45752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So the value of the car will be £3497.13 (remember to round appropriately for pounds)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Arc 8"/>
          <p:cNvSpPr/>
          <p:nvPr/>
        </p:nvSpPr>
        <p:spPr>
          <a:xfrm flipV="1">
            <a:off x="7419960" y="1680753"/>
            <a:ext cx="261000" cy="503569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622595" y="1527543"/>
                <a:ext cx="1634616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(calculator needs to be in radians)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2595" y="1527543"/>
                <a:ext cx="1634616" cy="738664"/>
              </a:xfrm>
              <a:prstGeom prst="rect">
                <a:avLst/>
              </a:prstGeom>
              <a:blipFill>
                <a:blip r:embed="rId6"/>
                <a:stretch>
                  <a:fillRect t="-1653" r="-2974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c 10"/>
          <p:cNvSpPr/>
          <p:nvPr/>
        </p:nvSpPr>
        <p:spPr>
          <a:xfrm flipV="1">
            <a:off x="7372063" y="2181496"/>
            <a:ext cx="261000" cy="503569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7587762" y="2267771"/>
            <a:ext cx="10163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590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 animBg="1"/>
      <p:bldP spid="10" grpId="0"/>
      <p:bldP spid="11" grpId="0" animBg="1"/>
      <p:bldP spid="1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3923212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the techniques you have learned in this chapter to model more practical situations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price of a car in £s, x years after purchase, is modelled by the function: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=15000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0.85</m:t>
                            </m:r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−1000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𝑠𝑖𝑛𝑥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b) Show that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has a root between 19 and 20</a:t>
                </a: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3923212" cy="4774474"/>
              </a:xfrm>
              <a:blipFill>
                <a:blip r:embed="rId2"/>
                <a:stretch>
                  <a:fillRect t="-766" r="-12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099922" y="1502621"/>
                <a:ext cx="284315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=15000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0.85</m:t>
                              </m:r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−1000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𝑠𝑖𝑛𝑥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9922" y="1502621"/>
                <a:ext cx="2843150" cy="307777"/>
              </a:xfrm>
              <a:prstGeom prst="rect">
                <a:avLst/>
              </a:prstGeom>
              <a:blipFill>
                <a:blip r:embed="rId3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>
          <a:xfrm flipH="1">
            <a:off x="5983627" y="1927236"/>
            <a:ext cx="421687" cy="31687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7023796" y="1919838"/>
            <a:ext cx="421687" cy="31687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753571" y="1896161"/>
                <a:ext cx="141648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=19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3571" y="1896161"/>
                <a:ext cx="1416487" cy="276999"/>
              </a:xfrm>
              <a:prstGeom prst="rect">
                <a:avLst/>
              </a:prstGeom>
              <a:blipFill>
                <a:blip r:embed="rId4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273851" y="1896162"/>
                <a:ext cx="15121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=20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3851" y="1896162"/>
                <a:ext cx="1512168" cy="276999"/>
              </a:xfrm>
              <a:prstGeom prst="rect">
                <a:avLst/>
              </a:prstGeom>
              <a:blipFill>
                <a:blip r:embed="rId5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041603" y="2328210"/>
                <a:ext cx="94307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534.11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603" y="2328210"/>
                <a:ext cx="943079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6985819" y="2328210"/>
                <a:ext cx="107773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−331.55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5819" y="2328210"/>
                <a:ext cx="1077731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472950" y="2742840"/>
                <a:ext cx="4514296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Since the function changes sign across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19&lt;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&lt;20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and there is a change of sign, there must be at least one root in the interval 19-20.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950" y="2742840"/>
                <a:ext cx="4514296" cy="738664"/>
              </a:xfrm>
              <a:prstGeom prst="rect">
                <a:avLst/>
              </a:prstGeom>
              <a:blipFill>
                <a:blip r:embed="rId8"/>
                <a:stretch>
                  <a:fillRect t="-1653" r="-946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035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16" grpId="0"/>
      <p:bldP spid="17" grpId="0"/>
      <p:bldP spid="18" grpId="0"/>
      <p:bldP spid="1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3923212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the techniques you have learned in this chapter to model more practical situations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price of a car in £s, x years after purchase, is modelled by the function: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=15000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0.85</m:t>
                            </m:r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−1000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𝑠𝑖𝑛𝑥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c) Find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3923212" cy="4774474"/>
              </a:xfrm>
              <a:blipFill>
                <a:blip r:embed="rId2"/>
                <a:stretch>
                  <a:fillRect t="-766" r="-12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194231" y="1641958"/>
                <a:ext cx="284315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=15000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0.85</m:t>
                              </m:r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−1000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𝑠𝑖𝑛𝑥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4231" y="1641958"/>
                <a:ext cx="2843150" cy="307777"/>
              </a:xfrm>
              <a:prstGeom prst="rect">
                <a:avLst/>
              </a:prstGeom>
              <a:blipFill>
                <a:blip r:embed="rId3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4163752" y="2604254"/>
                <a:ext cx="80579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3752" y="2604254"/>
                <a:ext cx="805798" cy="307777"/>
              </a:xfrm>
              <a:prstGeom prst="rect">
                <a:avLst/>
              </a:prstGeom>
              <a:blipFill>
                <a:blip r:embed="rId4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4790769" y="2612963"/>
                <a:ext cx="193899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15000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0.85</m:t>
                              </m:r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0.85)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0769" y="2612963"/>
                <a:ext cx="1938992" cy="307777"/>
              </a:xfrm>
              <a:prstGeom prst="rect">
                <a:avLst/>
              </a:prstGeom>
              <a:blipFill>
                <a:blip r:embed="rId5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6515066" y="2612963"/>
                <a:ext cx="116153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1000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5066" y="2612963"/>
                <a:ext cx="1161536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Arc 24"/>
          <p:cNvSpPr/>
          <p:nvPr/>
        </p:nvSpPr>
        <p:spPr>
          <a:xfrm flipV="1">
            <a:off x="7520110" y="1828798"/>
            <a:ext cx="178267" cy="957944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646127" y="1562376"/>
                <a:ext cx="1497874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using techniques you have learnt previously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6127" y="1562376"/>
                <a:ext cx="1497874" cy="1384995"/>
              </a:xfrm>
              <a:prstGeom prst="rect">
                <a:avLst/>
              </a:prstGeom>
              <a:blipFill>
                <a:blip r:embed="rId7"/>
                <a:stretch>
                  <a:fillRect t="-441" r="-3252" b="-39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1631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5" grpId="0" animBg="1"/>
      <p:bldP spid="25" grpId="1" animBg="1"/>
      <p:bldP spid="26" grpId="0"/>
      <p:bldP spid="26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3923212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the techniques you have learned in this chapter to model more practical situations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price of a car in £s, x years after purchase, is modelled by the function: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=15000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0.85</m:t>
                            </m:r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−1000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𝑠𝑖𝑛𝑥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d) Taking 19.5 as a first approximation, apply the Newton-Raphson method once to find a second approximation for the time when the value of the car is zero. Give your answer to 3dp</a:t>
                </a: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3923212" cy="4774474"/>
              </a:xfrm>
              <a:blipFill>
                <a:blip r:embed="rId2"/>
                <a:stretch>
                  <a:fillRect l="-311" t="-766" r="-23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419066" y="3858288"/>
                <a:ext cx="353693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)=15000</m:t>
                      </m:r>
                      <m:sSup>
                        <m:sSupPr>
                          <m:ctrlP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0.85</m:t>
                              </m:r>
                            </m:e>
                          </m:d>
                        </m:e>
                        <m:sup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d>
                        <m:dPr>
                          <m:ctrlP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0.85</m:t>
                          </m:r>
                        </m:e>
                      </m:d>
                      <m:r>
                        <a:rPr lang="en-US" sz="1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1000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𝑐𝑜𝑠𝑥</m:t>
                      </m:r>
                    </m:oMath>
                  </m:oMathPara>
                </a14:m>
                <a:endParaRPr lang="en-GB" sz="14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66" y="3858288"/>
                <a:ext cx="3536930" cy="307777"/>
              </a:xfrm>
              <a:prstGeom prst="rect">
                <a:avLst/>
              </a:prstGeom>
              <a:blipFill>
                <a:blip r:embed="rId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8867" y="0"/>
                <a:ext cx="1705495" cy="54091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′(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7" y="0"/>
                <a:ext cx="1705495" cy="540917"/>
              </a:xfrm>
              <a:prstGeom prst="rect">
                <a:avLst/>
              </a:prstGeom>
              <a:blipFill>
                <a:blip r:embed="rId4"/>
                <a:stretch>
                  <a:fillRect b="-3226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080124" y="1493520"/>
                <a:ext cx="1705495" cy="54091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′(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0124" y="1493520"/>
                <a:ext cx="1705495" cy="540917"/>
              </a:xfrm>
              <a:prstGeom prst="rect">
                <a:avLst/>
              </a:prstGeom>
              <a:blipFill>
                <a:blip r:embed="rId5"/>
                <a:stretch>
                  <a:fillRect b="-561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145438" y="2211977"/>
                <a:ext cx="1705495" cy="54091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′(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438" y="2211977"/>
                <a:ext cx="1705495" cy="540917"/>
              </a:xfrm>
              <a:prstGeom prst="rect">
                <a:avLst/>
              </a:prstGeom>
              <a:blipFill>
                <a:blip r:embed="rId6"/>
                <a:stretch>
                  <a:fillRect b="-561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206240" y="2843348"/>
                <a:ext cx="4693920" cy="575992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19.5)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15000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0.85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(19.5)</m:t>
                              </m:r>
                            </m:sup>
                          </m:sSup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−1000</m:t>
                          </m:r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⁡(19.5)</m:t>
                          </m:r>
                        </m:num>
                        <m:den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15000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0.85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(19.5)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𝑙𝑛</m:t>
                              </m:r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0.85</m:t>
                              </m:r>
                            </m:e>
                          </m:d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−1000</m:t>
                          </m:r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⁡(19.5)</m:t>
                          </m:r>
                        </m:den>
                      </m:f>
                    </m:oMath>
                  </m:oMathPara>
                </a14:m>
                <a:endParaRPr lang="en-GB" sz="1400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6240" y="2843348"/>
                <a:ext cx="4693920" cy="57599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4236720" y="3735977"/>
                <a:ext cx="1145177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9.528</m:t>
                      </m:r>
                    </m:oMath>
                  </m:oMathPara>
                </a14:m>
                <a:endParaRPr lang="en-GB" sz="1400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6720" y="3735977"/>
                <a:ext cx="1145177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Arc 15"/>
          <p:cNvSpPr/>
          <p:nvPr/>
        </p:nvSpPr>
        <p:spPr>
          <a:xfrm flipV="1">
            <a:off x="5643411" y="1777751"/>
            <a:ext cx="216024" cy="720080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5715421" y="1614628"/>
            <a:ext cx="15475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Write using the appropriate numbers (if needed)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Arc 17"/>
          <p:cNvSpPr/>
          <p:nvPr/>
        </p:nvSpPr>
        <p:spPr>
          <a:xfrm flipV="1">
            <a:off x="8667098" y="2480415"/>
            <a:ext cx="216024" cy="648072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550331" y="1317754"/>
                <a:ext cx="1667354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=19.5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into both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on the numerator,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on the denominator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0331" y="1317754"/>
                <a:ext cx="1667354" cy="1169551"/>
              </a:xfrm>
              <a:prstGeom prst="rect">
                <a:avLst/>
              </a:prstGeom>
              <a:blipFill>
                <a:blip r:embed="rId9"/>
                <a:stretch>
                  <a:fillRect t="-1042" r="-3297" b="-46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c 26"/>
          <p:cNvSpPr/>
          <p:nvPr/>
        </p:nvSpPr>
        <p:spPr>
          <a:xfrm flipV="1">
            <a:off x="8654035" y="3190163"/>
            <a:ext cx="216024" cy="648072"/>
          </a:xfrm>
          <a:prstGeom prst="arc">
            <a:avLst>
              <a:gd name="adj1" fmla="val 16200000"/>
              <a:gd name="adj2" fmla="val 5377960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8116388" y="3886783"/>
            <a:ext cx="10276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723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 animBg="1"/>
      <p:bldP spid="17" grpId="0"/>
      <p:bldP spid="18" grpId="0" animBg="1"/>
      <p:bldP spid="19" grpId="0"/>
      <p:bldP spid="27" grpId="0" animBg="1"/>
      <p:bldP spid="2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3923212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the techniques you have learned in this chapter to model more practical situations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price of a car in £s, x years after purchase, is modelled by the function: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=15000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0.85</m:t>
                            </m:r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−1000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𝑠𝑖𝑛𝑥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e) </a:t>
                </a:r>
                <a:r>
                  <a:rPr lang="en-US" sz="1600" dirty="0" err="1">
                    <a:latin typeface="Comic Sans MS" pitchFamily="66" charset="0"/>
                  </a:rPr>
                  <a:t>Criticise</a:t>
                </a:r>
                <a:r>
                  <a:rPr lang="en-US" sz="1600" dirty="0">
                    <a:latin typeface="Comic Sans MS" pitchFamily="66" charset="0"/>
                  </a:rPr>
                  <a:t> this model with respect to the value of the car as it gets older</a:t>
                </a: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3923212" cy="4774474"/>
              </a:xfrm>
              <a:blipFill>
                <a:blip r:embed="rId2"/>
                <a:stretch>
                  <a:fillRect t="-766" r="-12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Numerical Methods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10D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419066" y="3858288"/>
                <a:ext cx="353693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)=15000</m:t>
                      </m:r>
                      <m:sSup>
                        <m:sSupPr>
                          <m:ctrlP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0.85</m:t>
                              </m:r>
                            </m:e>
                          </m:d>
                        </m:e>
                        <m:sup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d>
                        <m:dPr>
                          <m:ctrlP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0.85</m:t>
                          </m:r>
                        </m:e>
                      </m:d>
                      <m:r>
                        <a:rPr lang="en-US" sz="1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1000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𝑐𝑜𝑠𝑥</m:t>
                      </m:r>
                    </m:oMath>
                  </m:oMathPara>
                </a14:m>
                <a:endParaRPr lang="en-GB" sz="14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66" y="3858288"/>
                <a:ext cx="3536930" cy="307777"/>
              </a:xfrm>
              <a:prstGeom prst="rect">
                <a:avLst/>
              </a:prstGeom>
              <a:blipFill>
                <a:blip r:embed="rId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8867" y="0"/>
                <a:ext cx="1705495" cy="54091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′(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7" y="0"/>
                <a:ext cx="1705495" cy="540917"/>
              </a:xfrm>
              <a:prstGeom prst="rect">
                <a:avLst/>
              </a:prstGeom>
              <a:blipFill>
                <a:blip r:embed="rId4"/>
                <a:stretch>
                  <a:fillRect b="-3226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4516492" y="3770451"/>
            <a:ext cx="451429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Beyond the value calculated in part d) (19.528), the car will take a negative value.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However, this is unrealistic, so the model seems unreasonable for cars that are around 20 years old.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22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2622</TotalTime>
  <Words>5362</Words>
  <Application>Microsoft Office PowerPoint</Application>
  <PresentationFormat>画面に合わせる (4:3)</PresentationFormat>
  <Paragraphs>768</Paragraphs>
  <Slides>40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40</vt:i4>
      </vt:variant>
    </vt:vector>
  </HeadingPairs>
  <TitlesOfParts>
    <vt:vector size="49" baseType="lpstr">
      <vt:lpstr>Arial</vt:lpstr>
      <vt:lpstr>Arial Black</vt:lpstr>
      <vt:lpstr>Calibri</vt:lpstr>
      <vt:lpstr>Calibri Light</vt:lpstr>
      <vt:lpstr>Cambria Math</vt:lpstr>
      <vt:lpstr>Comic Sans MS</vt:lpstr>
      <vt:lpstr>Pristina</vt:lpstr>
      <vt:lpstr>Wingdings</vt:lpstr>
      <vt:lpstr>Office Theme</vt:lpstr>
      <vt:lpstr>PowerPoint プレゼンテーション</vt:lpstr>
      <vt:lpstr>Prior Knowledge Check</vt:lpstr>
      <vt:lpstr>PowerPoint プレゼンテーション</vt:lpstr>
      <vt:lpstr>Numerical Methods</vt:lpstr>
      <vt:lpstr>Numerical Methods</vt:lpstr>
      <vt:lpstr>Numerical Methods</vt:lpstr>
      <vt:lpstr>Numerical Methods</vt:lpstr>
      <vt:lpstr>Numerical Methods</vt:lpstr>
      <vt:lpstr>Numerical Methods</vt:lpstr>
      <vt:lpstr>Numerical Methods</vt:lpstr>
      <vt:lpstr>Numerical Methods</vt:lpstr>
      <vt:lpstr>Numerical Methods</vt:lpstr>
      <vt:lpstr>PowerPoint プレゼンテーション</vt:lpstr>
      <vt:lpstr>Numerical Methods</vt:lpstr>
      <vt:lpstr>Numerical Methods</vt:lpstr>
      <vt:lpstr>Numerical Methods</vt:lpstr>
      <vt:lpstr>Numerical Methods</vt:lpstr>
      <vt:lpstr>Numerical Methods</vt:lpstr>
      <vt:lpstr>Numerical Methods</vt:lpstr>
      <vt:lpstr>Numerical Methods</vt:lpstr>
      <vt:lpstr>Numerical Methods</vt:lpstr>
      <vt:lpstr>Numerical Methods</vt:lpstr>
      <vt:lpstr>Numerical Methods</vt:lpstr>
      <vt:lpstr>PowerPoint プレゼンテーション</vt:lpstr>
      <vt:lpstr>Numerical Methods</vt:lpstr>
      <vt:lpstr>Numerical Methods</vt:lpstr>
      <vt:lpstr>Numerical Methods</vt:lpstr>
      <vt:lpstr>Numerical Methods</vt:lpstr>
      <vt:lpstr>Numerical Methods</vt:lpstr>
      <vt:lpstr>Numerical Methods</vt:lpstr>
      <vt:lpstr>Numerical Methods</vt:lpstr>
      <vt:lpstr>Numerical Methods</vt:lpstr>
      <vt:lpstr>Numerical Methods</vt:lpstr>
      <vt:lpstr>Numerical Methods</vt:lpstr>
      <vt:lpstr>PowerPoint プレゼンテーション</vt:lpstr>
      <vt:lpstr>Numerical Methods</vt:lpstr>
      <vt:lpstr>Numerical Methods</vt:lpstr>
      <vt:lpstr>Numerical Methods</vt:lpstr>
      <vt:lpstr>Numerical Methods</vt:lpstr>
      <vt:lpstr>Numerical Methods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VMUSER</dc:creator>
  <cp:lastModifiedBy>Mike Pye</cp:lastModifiedBy>
  <cp:revision>665</cp:revision>
  <dcterms:created xsi:type="dcterms:W3CDTF">2018-04-30T00:32:33Z</dcterms:created>
  <dcterms:modified xsi:type="dcterms:W3CDTF">2018-08-13T23:58:37Z</dcterms:modified>
</cp:coreProperties>
</file>