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728" r:id="rId2"/>
  </p:sldMasterIdLst>
  <p:notesMasterIdLst>
    <p:notesMasterId r:id="rId11"/>
  </p:notesMasterIdLst>
  <p:handoutMasterIdLst>
    <p:handoutMasterId r:id="rId12"/>
  </p:handoutMasterIdLst>
  <p:sldIdLst>
    <p:sldId id="275" r:id="rId3"/>
    <p:sldId id="274" r:id="rId4"/>
    <p:sldId id="258" r:id="rId5"/>
    <p:sldId id="278" r:id="rId6"/>
    <p:sldId id="286" r:id="rId7"/>
    <p:sldId id="290" r:id="rId8"/>
    <p:sldId id="291" r:id="rId9"/>
    <p:sldId id="288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Sassoon Infant Md" panose="02000603050000020003" charset="0"/>
      <p:regular r:id="rId21"/>
    </p:embeddedFont>
    <p:embeddedFont>
      <p:font typeface="Sassoon Infant Rg" panose="02000503030000020003" charset="0"/>
      <p:regular r:id="rId22"/>
      <p:bold r:id="rId2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assoon Infant Rg" pitchFamily="50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orient="horz" pos="3997">
          <p15:clr>
            <a:srgbClr val="A4A3A4"/>
          </p15:clr>
        </p15:guide>
        <p15:guide id="5" pos="5443">
          <p15:clr>
            <a:srgbClr val="A4A3A4"/>
          </p15:clr>
        </p15:guide>
        <p15:guide id="6" orient="horz" pos="323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59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8326"/>
    <a:srgbClr val="FED044"/>
    <a:srgbClr val="B6D034"/>
    <a:srgbClr val="FE9244"/>
    <a:srgbClr val="BBD443"/>
    <a:srgbClr val="80C1EB"/>
    <a:srgbClr val="ACDDFC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0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0" y="156"/>
      </p:cViewPr>
      <p:guideLst>
        <p:guide orient="horz" pos="2160"/>
        <p:guide pos="2880"/>
        <p:guide pos="317"/>
        <p:guide orient="horz" pos="3997"/>
        <p:guide pos="5443"/>
        <p:guide orient="horz" pos="323"/>
        <p:guide pos="476"/>
        <p:guide orient="horz" pos="459"/>
        <p:guide orient="horz" pos="3838"/>
        <p:guide pos="52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29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CA666A-D29A-4AA8-97BE-FEFDB855E4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C8B3B-9FE6-467E-8BD1-BD5DDED0F1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2BC1AC5-B30E-44AF-9675-BFC206F81AAC}" type="datetimeFigureOut">
              <a:rPr lang="en-GB"/>
              <a:pPr>
                <a:defRPr/>
              </a:pPr>
              <a:t>08/01/2021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ABF5F6-0AED-441D-A054-E6BDF60F43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12DA77-1616-41FC-AA8F-E92C533DDF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D31010D-BF34-423C-A72C-300A6AC3485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1BAFDD-2317-4A1B-B59F-8BD20559F6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72C055-321F-4893-81DA-F580485D856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04ACA4C-5897-49FB-B253-DC9B132AA29E}" type="datetimeFigureOut">
              <a:rPr lang="en-GB"/>
              <a:pPr>
                <a:defRPr/>
              </a:pPr>
              <a:t>08/01/2021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46609C5-3E0D-4E09-BC6E-13EE67B512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0CC1F3F-41AB-4BFD-8610-086947340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CD359-FBF3-490C-A05F-6FAA72D789B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8E6071-A524-49FE-8A0A-C94A4B1163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7C07B7F-F3AA-4C74-8463-AF67036CCFA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0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2CB56EE-80BC-4868-A68C-281FA4D9FD5B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7" name="Content Placeholder 11"/>
          <p:cNvSpPr>
            <a:spLocks noGrp="1"/>
          </p:cNvSpPr>
          <p:nvPr>
            <p:ph idx="1"/>
          </p:nvPr>
        </p:nvSpPr>
        <p:spPr>
          <a:xfrm>
            <a:off x="755651" y="1513946"/>
            <a:ext cx="7632700" cy="4578880"/>
          </a:xfrm>
        </p:spPr>
        <p:txBody>
          <a:bodyPr lIns="0" tIns="0" rIns="0" bIns="0"/>
          <a:lstStyle>
            <a:lvl1pPr marL="0" indent="0">
              <a:buNone/>
              <a:defRPr baseline="0"/>
            </a:lvl1pPr>
          </a:lstStyle>
          <a:p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281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8C349F3-1FD4-4ECE-A68C-EB3168174688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1C48CE-D91A-4811-8E6F-2194070E99AB}"/>
              </a:ext>
            </a:extLst>
          </p:cNvPr>
          <p:cNvSpPr/>
          <p:nvPr userDrawn="1"/>
        </p:nvSpPr>
        <p:spPr>
          <a:xfrm>
            <a:off x="457200" y="1514475"/>
            <a:ext cx="8220075" cy="48815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8" y="1513945"/>
            <a:ext cx="8220075" cy="4882093"/>
          </a:xfrm>
          <a:prstGeom prst="roundRect">
            <a:avLst>
              <a:gd name="adj" fmla="val 1874"/>
            </a:avLst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566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1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6CE0E77B-12E6-4961-BB4B-0BDBC7B73BF1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311067-653D-4EC7-A3D7-6EE7DD647C58}"/>
              </a:ext>
            </a:extLst>
          </p:cNvPr>
          <p:cNvSpPr/>
          <p:nvPr userDrawn="1"/>
        </p:nvSpPr>
        <p:spPr>
          <a:xfrm>
            <a:off x="755650" y="1514475"/>
            <a:ext cx="7632700" cy="45783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11" name="Group 5">
            <a:extLst>
              <a:ext uri="{FF2B5EF4-FFF2-40B4-BE49-F238E27FC236}">
                <a16:creationId xmlns:a16="http://schemas.microsoft.com/office/drawing/2014/main" id="{8C1B870C-5DF7-460A-B384-B611D9AE7DB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4002088" y="1738313"/>
            <a:ext cx="4189412" cy="4129087"/>
            <a:chOff x="4002736" y="1755885"/>
            <a:chExt cx="4189074" cy="4129086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CE7CE89-C85C-4C2B-B542-669F9544089E}"/>
                </a:ext>
              </a:extLst>
            </p:cNvPr>
            <p:cNvSpPr/>
            <p:nvPr userDrawn="1"/>
          </p:nvSpPr>
          <p:spPr bwMode="auto">
            <a:xfrm>
              <a:off x="4002736" y="1755885"/>
              <a:ext cx="1998501" cy="1997075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CED475A-BF1B-491D-ADB7-EA377C522687}"/>
                </a:ext>
              </a:extLst>
            </p:cNvPr>
            <p:cNvSpPr/>
            <p:nvPr userDrawn="1"/>
          </p:nvSpPr>
          <p:spPr bwMode="auto">
            <a:xfrm>
              <a:off x="6193309" y="1755885"/>
              <a:ext cx="1998501" cy="1997075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33E4CE9-1854-48E1-881C-F71FBB7E078C}"/>
                </a:ext>
              </a:extLst>
            </p:cNvPr>
            <p:cNvSpPr/>
            <p:nvPr userDrawn="1"/>
          </p:nvSpPr>
          <p:spPr bwMode="auto">
            <a:xfrm>
              <a:off x="6193309" y="3886309"/>
              <a:ext cx="1996914" cy="1998662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669D370-D75D-4561-AEF4-99956A802445}"/>
                </a:ext>
              </a:extLst>
            </p:cNvPr>
            <p:cNvSpPr/>
            <p:nvPr userDrawn="1"/>
          </p:nvSpPr>
          <p:spPr bwMode="auto">
            <a:xfrm>
              <a:off x="4002736" y="3886309"/>
              <a:ext cx="1998501" cy="1998662"/>
            </a:xfrm>
            <a:prstGeom prst="ellipse">
              <a:avLst/>
            </a:prstGeom>
            <a:solidFill>
              <a:srgbClr val="FDFE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755650" y="1513944"/>
            <a:ext cx="3048958" cy="4578882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4012772" y="1736724"/>
            <a:ext cx="1980159" cy="199707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1"/>
          </p:nvPr>
        </p:nvSpPr>
        <p:spPr>
          <a:xfrm>
            <a:off x="6197375" y="1736724"/>
            <a:ext cx="1980159" cy="199707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2"/>
          </p:nvPr>
        </p:nvSpPr>
        <p:spPr>
          <a:xfrm>
            <a:off x="4012772" y="3868603"/>
            <a:ext cx="1980159" cy="199707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3"/>
          </p:nvPr>
        </p:nvSpPr>
        <p:spPr>
          <a:xfrm>
            <a:off x="6197375" y="3868603"/>
            <a:ext cx="1980159" cy="199707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629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2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8A50DF47-8DB3-447A-A066-0D99ADE4B998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5304CF-BBBF-47FE-956F-CF90BDE3B855}"/>
              </a:ext>
            </a:extLst>
          </p:cNvPr>
          <p:cNvSpPr/>
          <p:nvPr userDrawn="1"/>
        </p:nvSpPr>
        <p:spPr>
          <a:xfrm>
            <a:off x="4660900" y="1514475"/>
            <a:ext cx="3690938" cy="45783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77C7E-F23A-4F30-B309-7F2379F697A9}"/>
              </a:ext>
            </a:extLst>
          </p:cNvPr>
          <p:cNvSpPr/>
          <p:nvPr userDrawn="1"/>
        </p:nvSpPr>
        <p:spPr bwMode="auto">
          <a:xfrm>
            <a:off x="750888" y="1514475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0CFA0C-781D-48B0-A1CB-0742723FAD50}"/>
              </a:ext>
            </a:extLst>
          </p:cNvPr>
          <p:cNvSpPr/>
          <p:nvPr userDrawn="1"/>
        </p:nvSpPr>
        <p:spPr bwMode="auto">
          <a:xfrm>
            <a:off x="750888" y="2678113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7B50C8-3A56-46CD-B438-B72AEFB3F1E2}"/>
              </a:ext>
            </a:extLst>
          </p:cNvPr>
          <p:cNvSpPr/>
          <p:nvPr userDrawn="1"/>
        </p:nvSpPr>
        <p:spPr bwMode="auto">
          <a:xfrm>
            <a:off x="750888" y="3841750"/>
            <a:ext cx="3821112" cy="1087438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E89594-93EE-407D-A9DB-BF2E0C9E4B15}"/>
              </a:ext>
            </a:extLst>
          </p:cNvPr>
          <p:cNvSpPr/>
          <p:nvPr userDrawn="1"/>
        </p:nvSpPr>
        <p:spPr bwMode="auto">
          <a:xfrm>
            <a:off x="750888" y="5006975"/>
            <a:ext cx="3821112" cy="1085850"/>
          </a:xfrm>
          <a:prstGeom prst="rect">
            <a:avLst/>
          </a:prstGeom>
          <a:solidFill>
            <a:schemeClr val="accent3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4660233" y="1513945"/>
            <a:ext cx="3691606" cy="4578879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1"/>
          </p:nvPr>
        </p:nvSpPr>
        <p:spPr>
          <a:xfrm>
            <a:off x="754587" y="1513946"/>
            <a:ext cx="3821115" cy="108601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2"/>
          </p:nvPr>
        </p:nvSpPr>
        <p:spPr>
          <a:xfrm>
            <a:off x="754587" y="2678233"/>
            <a:ext cx="3821115" cy="108601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idx="13"/>
          </p:nvPr>
        </p:nvSpPr>
        <p:spPr>
          <a:xfrm>
            <a:off x="754587" y="3842520"/>
            <a:ext cx="3821115" cy="108601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4"/>
          </p:nvPr>
        </p:nvSpPr>
        <p:spPr>
          <a:xfrm>
            <a:off x="754587" y="5006808"/>
            <a:ext cx="3821115" cy="108601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210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3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674CD82E-7C6A-4BE4-AEFB-A3EFEA13F473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7A63D9-8CF1-46FC-8C33-84202D7F82F1}"/>
              </a:ext>
            </a:extLst>
          </p:cNvPr>
          <p:cNvSpPr/>
          <p:nvPr userDrawn="1"/>
        </p:nvSpPr>
        <p:spPr>
          <a:xfrm>
            <a:off x="2895600" y="1514475"/>
            <a:ext cx="5492750" cy="287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88EBB4-BBFA-4C5C-AFF2-A8D94C991DA3}"/>
              </a:ext>
            </a:extLst>
          </p:cNvPr>
          <p:cNvSpPr/>
          <p:nvPr userDrawn="1"/>
        </p:nvSpPr>
        <p:spPr>
          <a:xfrm>
            <a:off x="755650" y="4481513"/>
            <a:ext cx="7632700" cy="16113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96E278-3FFC-4654-AF47-4FB910FA238F}"/>
              </a:ext>
            </a:extLst>
          </p:cNvPr>
          <p:cNvSpPr/>
          <p:nvPr userDrawn="1"/>
        </p:nvSpPr>
        <p:spPr>
          <a:xfrm>
            <a:off x="755650" y="1514475"/>
            <a:ext cx="2036763" cy="28781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750884" y="1513945"/>
            <a:ext cx="2041529" cy="287933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2895600" y="1513946"/>
            <a:ext cx="5492750" cy="2879334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750884" y="4481512"/>
            <a:ext cx="7637466" cy="1611312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274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4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AE065450-AE63-431A-B0D1-B88D198537E7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4A8C8D-47A7-4026-9791-63EA471C11F1}"/>
              </a:ext>
            </a:extLst>
          </p:cNvPr>
          <p:cNvSpPr/>
          <p:nvPr userDrawn="1"/>
        </p:nvSpPr>
        <p:spPr>
          <a:xfrm>
            <a:off x="755650" y="1514475"/>
            <a:ext cx="2852738" cy="45783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A99932-DFF7-4F01-89AF-54FC8C8A42F6}"/>
              </a:ext>
            </a:extLst>
          </p:cNvPr>
          <p:cNvSpPr/>
          <p:nvPr userDrawn="1"/>
        </p:nvSpPr>
        <p:spPr>
          <a:xfrm>
            <a:off x="3683000" y="4614863"/>
            <a:ext cx="4705350" cy="1477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FF3119-3730-4674-8A47-2C99475880FE}"/>
              </a:ext>
            </a:extLst>
          </p:cNvPr>
          <p:cNvSpPr/>
          <p:nvPr userDrawn="1"/>
        </p:nvSpPr>
        <p:spPr>
          <a:xfrm>
            <a:off x="3683000" y="1519238"/>
            <a:ext cx="4705350" cy="1477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F35765C-1E3B-4C3A-AED5-297652702C90}"/>
              </a:ext>
            </a:extLst>
          </p:cNvPr>
          <p:cNvSpPr/>
          <p:nvPr userDrawn="1"/>
        </p:nvSpPr>
        <p:spPr>
          <a:xfrm>
            <a:off x="3683000" y="3067050"/>
            <a:ext cx="4705350" cy="14779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3682999" y="1513946"/>
            <a:ext cx="4705349" cy="1483798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3682999" y="3061487"/>
            <a:ext cx="4705349" cy="1483798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3682999" y="4609027"/>
            <a:ext cx="4705349" cy="1483798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>
            <a:off x="755651" y="1513946"/>
            <a:ext cx="2852738" cy="4578879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5112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5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80F3A6F1-02FE-4A9C-A01C-90129B049962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E8FEF6-9456-46FC-BDB4-B3B7C2889667}"/>
              </a:ext>
            </a:extLst>
          </p:cNvPr>
          <p:cNvSpPr/>
          <p:nvPr userDrawn="1"/>
        </p:nvSpPr>
        <p:spPr>
          <a:xfrm>
            <a:off x="4611688" y="1514475"/>
            <a:ext cx="3776662" cy="28146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7FF5D-1F3B-404D-B820-D9CAB0881B06}"/>
              </a:ext>
            </a:extLst>
          </p:cNvPr>
          <p:cNvSpPr/>
          <p:nvPr userDrawn="1"/>
        </p:nvSpPr>
        <p:spPr>
          <a:xfrm>
            <a:off x="755650" y="4418013"/>
            <a:ext cx="7632700" cy="16748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A38695-43FF-44B5-8A1E-21B69A20DF21}"/>
              </a:ext>
            </a:extLst>
          </p:cNvPr>
          <p:cNvSpPr/>
          <p:nvPr userDrawn="1"/>
        </p:nvSpPr>
        <p:spPr>
          <a:xfrm>
            <a:off x="755650" y="1514475"/>
            <a:ext cx="1835150" cy="281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E8C40CA-37A3-410E-ACD5-3EAC7FE3B86B}"/>
              </a:ext>
            </a:extLst>
          </p:cNvPr>
          <p:cNvSpPr/>
          <p:nvPr userDrawn="1"/>
        </p:nvSpPr>
        <p:spPr>
          <a:xfrm>
            <a:off x="2684463" y="1514475"/>
            <a:ext cx="1835150" cy="281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612104" y="1513946"/>
            <a:ext cx="3776245" cy="2815834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 flipH="1">
            <a:off x="755651" y="1513945"/>
            <a:ext cx="1835149" cy="281583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>
            <a:off x="755650" y="4418012"/>
            <a:ext cx="7632699" cy="1674812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 flipH="1">
            <a:off x="2683877" y="1513945"/>
            <a:ext cx="1835149" cy="2815835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584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6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C48DC51B-EB81-43D3-88C2-57EF36B471D9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3538DD-0241-4C0F-9E9B-16EF49FEEC40}"/>
              </a:ext>
            </a:extLst>
          </p:cNvPr>
          <p:cNvSpPr/>
          <p:nvPr userDrawn="1"/>
        </p:nvSpPr>
        <p:spPr>
          <a:xfrm>
            <a:off x="503238" y="2501900"/>
            <a:ext cx="8137525" cy="25876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55650" y="1500011"/>
            <a:ext cx="7623167" cy="967318"/>
          </a:xfrm>
          <a:prstGeom prst="roundRect">
            <a:avLst>
              <a:gd name="adj" fmla="val 1874"/>
            </a:avLst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760416" y="5125507"/>
            <a:ext cx="7623167" cy="967318"/>
          </a:xfrm>
          <a:prstGeom prst="roundRect">
            <a:avLst>
              <a:gd name="adj" fmla="val 1874"/>
            </a:avLst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 flipH="1">
            <a:off x="503236" y="2502605"/>
            <a:ext cx="8137526" cy="2587626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622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7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75D47258-6F0E-4576-90D8-AAE8421DA284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1" name="Rounded Rectangle 4">
            <a:extLst>
              <a:ext uri="{FF2B5EF4-FFF2-40B4-BE49-F238E27FC236}">
                <a16:creationId xmlns:a16="http://schemas.microsoft.com/office/drawing/2014/main" id="{7FD2AAA3-ACAC-4EF0-8FDE-EF8447D30B92}"/>
              </a:ext>
            </a:extLst>
          </p:cNvPr>
          <p:cNvSpPr/>
          <p:nvPr userDrawn="1"/>
        </p:nvSpPr>
        <p:spPr>
          <a:xfrm>
            <a:off x="760413" y="4340225"/>
            <a:ext cx="2468562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Rounded Rectangle 5">
            <a:extLst>
              <a:ext uri="{FF2B5EF4-FFF2-40B4-BE49-F238E27FC236}">
                <a16:creationId xmlns:a16="http://schemas.microsoft.com/office/drawing/2014/main" id="{BCA84397-594C-417A-BF82-7569517993C8}"/>
              </a:ext>
            </a:extLst>
          </p:cNvPr>
          <p:cNvSpPr/>
          <p:nvPr userDrawn="1"/>
        </p:nvSpPr>
        <p:spPr>
          <a:xfrm>
            <a:off x="3336925" y="4340225"/>
            <a:ext cx="2470150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9" name="Rounded Rectangle 6">
            <a:extLst>
              <a:ext uri="{FF2B5EF4-FFF2-40B4-BE49-F238E27FC236}">
                <a16:creationId xmlns:a16="http://schemas.microsoft.com/office/drawing/2014/main" id="{09FD2B8C-6F05-49DD-9F40-A5692F514D7B}"/>
              </a:ext>
            </a:extLst>
          </p:cNvPr>
          <p:cNvSpPr/>
          <p:nvPr userDrawn="1"/>
        </p:nvSpPr>
        <p:spPr>
          <a:xfrm>
            <a:off x="5915025" y="4340225"/>
            <a:ext cx="2468563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0" name="Rounded Rectangle 7">
            <a:extLst>
              <a:ext uri="{FF2B5EF4-FFF2-40B4-BE49-F238E27FC236}">
                <a16:creationId xmlns:a16="http://schemas.microsoft.com/office/drawing/2014/main" id="{5F11F440-025E-427A-8ED3-2596487B67E5}"/>
              </a:ext>
            </a:extLst>
          </p:cNvPr>
          <p:cNvSpPr/>
          <p:nvPr userDrawn="1"/>
        </p:nvSpPr>
        <p:spPr>
          <a:xfrm>
            <a:off x="755650" y="2493963"/>
            <a:ext cx="2468563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Rounded Rectangle 8">
            <a:extLst>
              <a:ext uri="{FF2B5EF4-FFF2-40B4-BE49-F238E27FC236}">
                <a16:creationId xmlns:a16="http://schemas.microsoft.com/office/drawing/2014/main" id="{011AA26A-14D6-4607-90F4-46D54EB1A5F0}"/>
              </a:ext>
            </a:extLst>
          </p:cNvPr>
          <p:cNvSpPr/>
          <p:nvPr userDrawn="1"/>
        </p:nvSpPr>
        <p:spPr>
          <a:xfrm>
            <a:off x="3332163" y="2493963"/>
            <a:ext cx="2470150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Rounded Rectangle 9">
            <a:extLst>
              <a:ext uri="{FF2B5EF4-FFF2-40B4-BE49-F238E27FC236}">
                <a16:creationId xmlns:a16="http://schemas.microsoft.com/office/drawing/2014/main" id="{72C62EC0-5FC3-49DB-98B1-CE76CE02C233}"/>
              </a:ext>
            </a:extLst>
          </p:cNvPr>
          <p:cNvSpPr/>
          <p:nvPr userDrawn="1"/>
        </p:nvSpPr>
        <p:spPr>
          <a:xfrm>
            <a:off x="5910263" y="2493963"/>
            <a:ext cx="2468562" cy="17526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755650" y="1500011"/>
            <a:ext cx="7623167" cy="967318"/>
          </a:xfrm>
          <a:prstGeom prst="roundRect">
            <a:avLst>
              <a:gd name="adj" fmla="val 1874"/>
            </a:avLst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3"/>
          </p:nvPr>
        </p:nvSpPr>
        <p:spPr>
          <a:xfrm flipH="1">
            <a:off x="755648" y="2494138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4"/>
          </p:nvPr>
        </p:nvSpPr>
        <p:spPr>
          <a:xfrm flipH="1">
            <a:off x="3337552" y="2494138"/>
            <a:ext cx="2464127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5"/>
          </p:nvPr>
        </p:nvSpPr>
        <p:spPr>
          <a:xfrm flipH="1">
            <a:off x="5909923" y="2481615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 flipH="1">
            <a:off x="755647" y="4340225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 flipH="1">
            <a:off x="3337553" y="4340225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8"/>
          </p:nvPr>
        </p:nvSpPr>
        <p:spPr>
          <a:xfrm flipH="1">
            <a:off x="5909924" y="4340225"/>
            <a:ext cx="2468893" cy="1752600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20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8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56B55B17-2662-444A-BF2F-3F1AEA7A7E55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C0D7C54-F33C-476E-AE60-81EA4FBA2D78}"/>
              </a:ext>
            </a:extLst>
          </p:cNvPr>
          <p:cNvSpPr/>
          <p:nvPr userDrawn="1"/>
        </p:nvSpPr>
        <p:spPr>
          <a:xfrm>
            <a:off x="3752850" y="4616450"/>
            <a:ext cx="2274888" cy="146685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7FA68F-C5E5-4F54-9C3E-B5E286C6BDDB}"/>
              </a:ext>
            </a:extLst>
          </p:cNvPr>
          <p:cNvSpPr/>
          <p:nvPr userDrawn="1"/>
        </p:nvSpPr>
        <p:spPr>
          <a:xfrm>
            <a:off x="3752850" y="3067050"/>
            <a:ext cx="2274888" cy="14605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074DB9-D8F7-4B4D-A02B-804114386C06}"/>
              </a:ext>
            </a:extLst>
          </p:cNvPr>
          <p:cNvSpPr/>
          <p:nvPr userDrawn="1"/>
        </p:nvSpPr>
        <p:spPr>
          <a:xfrm>
            <a:off x="3752850" y="1514475"/>
            <a:ext cx="2274888" cy="146367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A5D9F2-15BE-472D-BD2B-F8D12D46E40D}"/>
              </a:ext>
            </a:extLst>
          </p:cNvPr>
          <p:cNvSpPr/>
          <p:nvPr userDrawn="1"/>
        </p:nvSpPr>
        <p:spPr>
          <a:xfrm>
            <a:off x="6119813" y="4616450"/>
            <a:ext cx="2274887" cy="14668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79C823C-E24F-4DA1-A0D5-7FA79546F66A}"/>
              </a:ext>
            </a:extLst>
          </p:cNvPr>
          <p:cNvSpPr/>
          <p:nvPr userDrawn="1"/>
        </p:nvSpPr>
        <p:spPr>
          <a:xfrm>
            <a:off x="6119813" y="3067050"/>
            <a:ext cx="2274887" cy="146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F119349-F60A-4C06-8913-344744F0DC6E}"/>
              </a:ext>
            </a:extLst>
          </p:cNvPr>
          <p:cNvSpPr/>
          <p:nvPr userDrawn="1"/>
        </p:nvSpPr>
        <p:spPr>
          <a:xfrm>
            <a:off x="6119813" y="1514475"/>
            <a:ext cx="2274887" cy="14636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49" y="1513946"/>
            <a:ext cx="2997201" cy="4569354"/>
          </a:xfrm>
          <a:prstGeom prst="roundRect">
            <a:avLst>
              <a:gd name="adj" fmla="val 1874"/>
            </a:avLst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/>
          <a:p>
            <a:endParaRPr lang="en-GB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 flipH="1">
            <a:off x="3752849" y="1513944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4"/>
          </p:nvPr>
        </p:nvSpPr>
        <p:spPr>
          <a:xfrm flipH="1">
            <a:off x="6117162" y="1513943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5"/>
          </p:nvPr>
        </p:nvSpPr>
        <p:spPr>
          <a:xfrm flipH="1">
            <a:off x="3765547" y="3059085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6"/>
          </p:nvPr>
        </p:nvSpPr>
        <p:spPr>
          <a:xfrm flipH="1">
            <a:off x="6117162" y="3062996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7"/>
          </p:nvPr>
        </p:nvSpPr>
        <p:spPr>
          <a:xfrm flipH="1">
            <a:off x="3752849" y="4612048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8"/>
          </p:nvPr>
        </p:nvSpPr>
        <p:spPr>
          <a:xfrm flipH="1">
            <a:off x="6117162" y="4616560"/>
            <a:ext cx="2275416" cy="1463427"/>
          </a:xfrm>
          <a:prstGeom prst="roundRect">
            <a:avLst>
              <a:gd name="adj" fmla="val 1874"/>
            </a:avLst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latin typeface="Sassoon Infant Rg" panose="02000503030000020003" pitchFamily="50" charset="0"/>
                <a:ea typeface="Sassoon Infant Rg" panose="02000503030000020003" pitchFamily="50" charset="0"/>
              </a:defRPr>
            </a:lvl1pPr>
            <a:lvl2pPr>
              <a:defRPr sz="1600">
                <a:latin typeface="Sassoon Infant Rg" panose="02000503030000020003" pitchFamily="50" charset="0"/>
                <a:ea typeface="Sassoon Infant Rg" panose="02000503030000020003" pitchFamily="50" charset="0"/>
              </a:defRPr>
            </a:lvl2pPr>
            <a:lvl3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3pPr>
            <a:lvl4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4pPr>
            <a:lvl5pPr>
              <a:defRPr sz="1400">
                <a:latin typeface="Sassoon Infant Rg" panose="02000503030000020003" pitchFamily="50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411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E2DCAEC3-E4F7-4A4D-A1C3-AEFBFF8B84C2}"/>
              </a:ext>
            </a:extLst>
          </p:cNvPr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A902581A-DDBC-4862-9A72-35FCF6B31255}"/>
              </a:ext>
            </a:extLst>
          </p:cNvPr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ED21A9C-305F-4A93-AFA5-E4062204D092}"/>
              </a:ext>
            </a:extLst>
          </p:cNvPr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/>
              <a:t>Success Criteria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3DEAA6-1970-47F9-81BA-4C48928045F2}"/>
              </a:ext>
            </a:extLst>
          </p:cNvPr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/>
              <a:t>Aim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50BED292-F28D-47AC-967C-13EBD5FDE8AC}"/>
              </a:ext>
            </a:extLst>
          </p:cNvPr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/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/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r>
              <a:rPr lang="en-GB" dirty="0"/>
              <a:t>Statement 2</a:t>
            </a:r>
          </a:p>
          <a:p>
            <a:pPr lvl="1"/>
            <a:r>
              <a:rPr lang="en-GB" dirty="0"/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120992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56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C629-28E4-4993-9C86-E6840E35C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ADE559-26D1-4926-A508-9E8FE924BB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44FCD-309D-4E5B-A87F-E511E1B3A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DDFE7-5BAB-46BC-99DE-7D5AFBD7A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04AC0-0EB0-444B-9CB1-C6DE228E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FA2D7-5719-46EA-9F8E-2EF1A48708C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9798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B65FA-D933-40B5-BEC3-B71F29E6C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D9299-BDCC-4130-B3E4-0771EFAF4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2441D-1025-4214-B855-5C9E1DB0E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7D444E-75E5-41D6-AC87-4FCBCE462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DEE6B-7D15-4C3E-924F-DEBF9DDC3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3D7F8-1745-48A5-ACEF-A543DBD25F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1832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77FD7-32F7-428C-91D0-ED9EA5DEA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FE65D-94FD-472E-97BF-C9D2D16F1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B0CF3-B7C5-4ACD-B9F1-AFE02B3F5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122D5-BF75-4A7E-AB98-75B3F1E7A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5981D-DC4C-46C7-8184-794D9D6E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71706-4F65-45DE-BDD5-A3DE5995B52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160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346BB-E08C-4EA4-9AD3-0A0B8AFEC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4ADFD-0971-46F0-9C14-C45BDF4DE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15057B-60BC-49BB-A440-A53B31E40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DC340-02AF-4323-A499-0E98F8BBC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670EF-EACE-44ED-BBA4-9199F75F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AABE80-F087-4102-A8C4-2D27C2DD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23849-87AE-4631-BD65-2B1C70EF63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9523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80595-C5B3-4F4B-9F22-D4C6A3087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9541F-4775-403B-BEC6-74A417706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1B042-AE12-4E7E-9D25-A27AA3B9A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465FED-D7DA-4A86-B1E4-A3746CA814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164908-EAD7-4B38-A806-0EFE18E20C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09CE62-F50E-467D-8503-34B71B902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BFD077-8568-45CF-874D-E1902B6CC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ACD1C5-11FE-48DD-8C44-F4B9CB44D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609C7-216D-4555-9A15-97C6DE53E9D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237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67B8F-513C-4FDA-9A08-4A8BCA99B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87999E-8C63-45AF-B98F-F35575D7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95B27-8806-4D07-9463-7A8ADA47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C8C73F-69CB-4020-B50A-F7C7C28C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2CF35-6D34-4E49-BC3A-19962AC113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1520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2AE1A9-6ACD-4298-83F1-33B1AC03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B2BD8E-74FE-4E77-B7FA-DA6486AA7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BAEE8-F7E7-4CFE-819D-9AF001480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3FFB2-E268-40B1-AEB0-96946B52D85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372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D4B57-C22B-4E42-AD13-95540E40C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AC8B-6C02-4A5D-BD93-B38ACFCFA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FB829-CDE0-4A90-8CA2-FCA56376C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10AB45-9C8A-4C91-9BC2-B7D9BB736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E48FA-6E9F-4EF4-A7A3-69105F430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0ED8E-49D9-43C4-9051-917C99A58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273B7-2912-4EBE-BC05-0DFAAEE0DF5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093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75959-9FA3-4C69-AC56-DE44B3AE4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774541-48D8-44A1-B673-2B24A910A6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7FC38-EE1D-4135-9480-16FAB398A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15677D-96B9-45B8-A385-9370B536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358FF-F97E-49D7-97DF-A28083FB1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430CC-9094-4C95-B168-1438EF81A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83DA5-005F-46E4-BD08-F5EA589351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645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2F3AD-4744-47E3-B1F4-A152C041B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3B734C-C3BD-48C1-A1F2-96EECB3057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947B5-3A0D-4717-9EAE-ABDE38012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D829C-8BA3-4543-A1D4-5BA68D588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24CABE-FA43-4567-B314-9401A96E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204FE-567F-415C-BB0B-7B880179D91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9756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3DC414-0725-4E90-A399-7C34DADB9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B8FDEC-F043-4091-ACD4-D98603D28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96FD7-FAFA-44DF-AE34-502CEC0FC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27DCE-B319-4176-B98F-77386FB16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8D609-A9D6-40A6-A3D8-E6A58A03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79CA9-2C4F-4C70-A68B-A1291578B9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0872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FD1FAC-6941-4411-9F0A-6B744EC44E3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284DD-9B17-4765-AB43-6F01C507BF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48A032-6D8E-490A-8ECD-5701F8FA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2C5214-333D-4813-BF43-953FCE3A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CD35AD8-8940-44AC-9230-40BEF8057D7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344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5216A5C-77A5-4957-9283-9FE7BA86D28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F59E672-C8FC-41F5-886C-C415AAB264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>
          <a:solidFill>
            <a:srgbClr val="1C1C1C"/>
          </a:solidFill>
          <a:latin typeface="Sassoon Infant Md" panose="02000603050000020003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Sassoon Infant Rg" panose="02000503030000020003" pitchFamily="50" charset="0"/>
          <a:ea typeface="Sassoon Infant Rg" panose="02000503030000020003" pitchFamily="50" charset="0"/>
          <a:cs typeface="Sassoon Infant Rg" pitchFamily="50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972D3AE-62EC-4F28-AD3D-4D1EC25129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7B7B15C-D52E-48F0-B3DA-E2CFC51137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8BD1DF5-34C5-4A6A-B7FD-FDF124EE578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9DB77C8-2688-4D88-84EF-1541C0E2C19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6990468-FB95-43E3-8D92-43C510FCFB1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0636B0F-5440-42EC-907A-DACA665169C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098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A6514-A103-40A3-94DB-C69A0ACD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LO:  find area for different shapes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C225E-06C0-4429-A645-186D6C39C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87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6888FDD-57AA-4EDD-B326-004E79B2AA09}"/>
              </a:ext>
            </a:extLst>
          </p:cNvPr>
          <p:cNvSpPr/>
          <p:nvPr/>
        </p:nvSpPr>
        <p:spPr>
          <a:xfrm>
            <a:off x="755650" y="893763"/>
            <a:ext cx="7632700" cy="2135187"/>
          </a:xfrm>
          <a:prstGeom prst="rect">
            <a:avLst/>
          </a:prstGeom>
          <a:solidFill>
            <a:srgbClr val="FED04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209332F-0A9E-4BB1-8141-64F00B3F5A3C}"/>
              </a:ext>
            </a:extLst>
          </p:cNvPr>
          <p:cNvSpPr/>
          <p:nvPr/>
        </p:nvSpPr>
        <p:spPr>
          <a:xfrm>
            <a:off x="755650" y="893763"/>
            <a:ext cx="7632700" cy="213518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ea typeface="ＭＳ Ｐゴシック" charset="0"/>
                <a:cs typeface="Sassoon Infant Rg" charset="0"/>
              </a:rPr>
              <a:t>Remember to find the area of a rectangle we need to know how many squares there are inside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chemeClr val="tx1"/>
              </a:solidFill>
              <a:ea typeface="ＭＳ Ｐゴシック" charset="0"/>
              <a:cs typeface="Sassoon Infant Rg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ea typeface="ＭＳ Ｐゴシック" charset="0"/>
                <a:cs typeface="Sassoon Infant Rg" charset="0"/>
              </a:rPr>
              <a:t>We can do this by multiplying the length by the width</a:t>
            </a:r>
          </a:p>
        </p:txBody>
      </p:sp>
      <p:grpSp>
        <p:nvGrpSpPr>
          <p:cNvPr id="10" name="Group 112">
            <a:extLst>
              <a:ext uri="{FF2B5EF4-FFF2-40B4-BE49-F238E27FC236}">
                <a16:creationId xmlns:a16="http://schemas.microsoft.com/office/drawing/2014/main" id="{6AFDC28B-931C-4A6E-8FFC-0D6CF17F539F}"/>
              </a:ext>
            </a:extLst>
          </p:cNvPr>
          <p:cNvGrpSpPr>
            <a:grpSpLocks/>
          </p:cNvGrpSpPr>
          <p:nvPr/>
        </p:nvGrpSpPr>
        <p:grpSpPr bwMode="auto">
          <a:xfrm>
            <a:off x="1133475" y="3740150"/>
            <a:ext cx="2286000" cy="1371600"/>
            <a:chOff x="3828" y="3012"/>
            <a:chExt cx="1440" cy="864"/>
          </a:xfrm>
        </p:grpSpPr>
        <p:sp>
          <p:nvSpPr>
            <p:cNvPr id="17416" name="Rectangle 10">
              <a:extLst>
                <a:ext uri="{FF2B5EF4-FFF2-40B4-BE49-F238E27FC236}">
                  <a16:creationId xmlns:a16="http://schemas.microsoft.com/office/drawing/2014/main" id="{729A1AA8-0B33-468B-A44E-D2F821071D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7" name="Rectangle 11">
              <a:extLst>
                <a:ext uri="{FF2B5EF4-FFF2-40B4-BE49-F238E27FC236}">
                  <a16:creationId xmlns:a16="http://schemas.microsoft.com/office/drawing/2014/main" id="{25528A45-F3C8-4EC6-96CD-7EE110D86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8" name="Rectangle 12">
              <a:extLst>
                <a:ext uri="{FF2B5EF4-FFF2-40B4-BE49-F238E27FC236}">
                  <a16:creationId xmlns:a16="http://schemas.microsoft.com/office/drawing/2014/main" id="{14D907AA-7E23-4F05-810C-33C477461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4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19" name="Rectangle 13">
              <a:extLst>
                <a:ext uri="{FF2B5EF4-FFF2-40B4-BE49-F238E27FC236}">
                  <a16:creationId xmlns:a16="http://schemas.microsoft.com/office/drawing/2014/main" id="{EE2898B0-D099-4152-90A7-306A8700B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0" name="Rectangle 14">
              <a:extLst>
                <a:ext uri="{FF2B5EF4-FFF2-40B4-BE49-F238E27FC236}">
                  <a16:creationId xmlns:a16="http://schemas.microsoft.com/office/drawing/2014/main" id="{40850448-ABD3-4B80-A6E9-F1DE0E757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1" name="Rectangle 15">
              <a:extLst>
                <a:ext uri="{FF2B5EF4-FFF2-40B4-BE49-F238E27FC236}">
                  <a16:creationId xmlns:a16="http://schemas.microsoft.com/office/drawing/2014/main" id="{1A025D20-E76C-417C-A70A-003C28544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2" name="Rectangle 16">
              <a:extLst>
                <a:ext uri="{FF2B5EF4-FFF2-40B4-BE49-F238E27FC236}">
                  <a16:creationId xmlns:a16="http://schemas.microsoft.com/office/drawing/2014/main" id="{780EE4FB-830D-419B-AF85-6F9BA17CD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4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3" name="Rectangle 17">
              <a:extLst>
                <a:ext uri="{FF2B5EF4-FFF2-40B4-BE49-F238E27FC236}">
                  <a16:creationId xmlns:a16="http://schemas.microsoft.com/office/drawing/2014/main" id="{A37456FA-5256-41F0-9008-49FA0E3FE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4" name="Rectangle 18">
              <a:extLst>
                <a:ext uri="{FF2B5EF4-FFF2-40B4-BE49-F238E27FC236}">
                  <a16:creationId xmlns:a16="http://schemas.microsoft.com/office/drawing/2014/main" id="{B54C8287-8BB8-44AF-8E24-23A74F8AC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3012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5" name="Rectangle 20">
              <a:extLst>
                <a:ext uri="{FF2B5EF4-FFF2-40B4-BE49-F238E27FC236}">
                  <a16:creationId xmlns:a16="http://schemas.microsoft.com/office/drawing/2014/main" id="{BA0D50F5-0856-48B8-A383-4435314E3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3300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6" name="Rectangle 22">
              <a:extLst>
                <a:ext uri="{FF2B5EF4-FFF2-40B4-BE49-F238E27FC236}">
                  <a16:creationId xmlns:a16="http://schemas.microsoft.com/office/drawing/2014/main" id="{C04AD26D-3FF2-4458-9061-A3ACF1712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8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7" name="Rectangle 23">
              <a:extLst>
                <a:ext uri="{FF2B5EF4-FFF2-40B4-BE49-F238E27FC236}">
                  <a16:creationId xmlns:a16="http://schemas.microsoft.com/office/drawing/2014/main" id="{FDBAF9EA-37E4-43CB-A4C7-E444905DC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6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8" name="Rectangle 24">
              <a:extLst>
                <a:ext uri="{FF2B5EF4-FFF2-40B4-BE49-F238E27FC236}">
                  <a16:creationId xmlns:a16="http://schemas.microsoft.com/office/drawing/2014/main" id="{131B9DA7-2065-48B0-8021-869AD4131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4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29" name="Rectangle 25">
              <a:extLst>
                <a:ext uri="{FF2B5EF4-FFF2-40B4-BE49-F238E27FC236}">
                  <a16:creationId xmlns:a16="http://schemas.microsoft.com/office/drawing/2014/main" id="{87FD9631-3A78-41FD-9172-8278CF3E6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2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7430" name="Rectangle 26">
              <a:extLst>
                <a:ext uri="{FF2B5EF4-FFF2-40B4-BE49-F238E27FC236}">
                  <a16:creationId xmlns:a16="http://schemas.microsoft.com/office/drawing/2014/main" id="{D03124AF-63C8-4319-A2EC-DB179B8391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" y="3588"/>
              <a:ext cx="288" cy="288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400">
                  <a:solidFill>
                    <a:srgbClr val="1C1C1C"/>
                  </a:solidFill>
                  <a:latin typeface="Sassoon Infant Rg" pitchFamily="50" charset="0"/>
                  <a:cs typeface="Sassoon Infant Rg" pitchFamily="50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2400">
                <a:solidFill>
                  <a:schemeClr val="tx1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CE48EA1-EC2D-4804-BCD5-581BB88895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4210050"/>
            <a:ext cx="1000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r>
              <a:rPr lang="en-GB" altLang="en-US"/>
              <a:t>3cm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3F86EB-1374-485F-AA99-605B41EA0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3075" y="5419725"/>
            <a:ext cx="1000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r>
              <a:rPr lang="en-GB" altLang="en-US"/>
              <a:t>5cm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A5E812-C085-46D9-A57F-5306B2E25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167188"/>
            <a:ext cx="3162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Sassoon Infant Rg" pitchFamily="50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assoon Infant Rg" pitchFamily="50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assoon Infant Rg" pitchFamily="50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assoon Infant Rg" pitchFamily="50" charset="0"/>
              </a:defRPr>
            </a:lvl9pPr>
          </a:lstStyle>
          <a:p>
            <a:r>
              <a:rPr lang="en-GB" altLang="en-US"/>
              <a:t>Area = 3 x 5 = 15 cm</a:t>
            </a:r>
            <a:r>
              <a:rPr lang="en-GB" altLang="en-US" baseline="30000"/>
              <a:t>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Group 3">
            <a:extLst>
              <a:ext uri="{FF2B5EF4-FFF2-40B4-BE49-F238E27FC236}">
                <a16:creationId xmlns:a16="http://schemas.microsoft.com/office/drawing/2014/main" id="{2CB80EB2-3C08-4CDA-A1DA-328BBACF909D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1600200"/>
            <a:ext cx="5486400" cy="4664075"/>
            <a:chOff x="768" y="1008"/>
            <a:chExt cx="3456" cy="2938"/>
          </a:xfrm>
        </p:grpSpPr>
        <p:grpSp>
          <p:nvGrpSpPr>
            <p:cNvPr id="4100" name="Group 4">
              <a:extLst>
                <a:ext uri="{FF2B5EF4-FFF2-40B4-BE49-F238E27FC236}">
                  <a16:creationId xmlns:a16="http://schemas.microsoft.com/office/drawing/2014/main" id="{3C084038-F48A-4617-B321-0F7DE527A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1008"/>
              <a:ext cx="3408" cy="2640"/>
              <a:chOff x="816" y="1008"/>
              <a:chExt cx="3408" cy="2640"/>
            </a:xfrm>
          </p:grpSpPr>
          <p:grpSp>
            <p:nvGrpSpPr>
              <p:cNvPr id="4101" name="Group 5">
                <a:extLst>
                  <a:ext uri="{FF2B5EF4-FFF2-40B4-BE49-F238E27FC236}">
                    <a16:creationId xmlns:a16="http://schemas.microsoft.com/office/drawing/2014/main" id="{5DD55538-AD43-46FA-BD54-F5B1D282E1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16" y="1008"/>
                <a:ext cx="3408" cy="1258"/>
                <a:chOff x="816" y="1008"/>
                <a:chExt cx="3408" cy="1258"/>
              </a:xfrm>
            </p:grpSpPr>
            <p:sp>
              <p:nvSpPr>
                <p:cNvPr id="4102" name="AutoShape 6">
                  <a:extLst>
                    <a:ext uri="{FF2B5EF4-FFF2-40B4-BE49-F238E27FC236}">
                      <a16:creationId xmlns:a16="http://schemas.microsoft.com/office/drawing/2014/main" id="{9CFC12A4-8DB6-49CB-B025-0A2E639A29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36" y="1008"/>
                  <a:ext cx="2688" cy="960"/>
                </a:xfrm>
                <a:prstGeom prst="parallelogram">
                  <a:avLst>
                    <a:gd name="adj" fmla="val 70000"/>
                  </a:avLst>
                </a:prstGeom>
                <a:solidFill>
                  <a:schemeClr val="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03" name="Text Box 7">
                  <a:extLst>
                    <a:ext uri="{FF2B5EF4-FFF2-40B4-BE49-F238E27FC236}">
                      <a16:creationId xmlns:a16="http://schemas.microsoft.com/office/drawing/2014/main" id="{E3A10A89-6567-4CE1-B7A0-495D78336E7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04" y="2016"/>
                  <a:ext cx="480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omic Sans MS" panose="030F0702030302020204" pitchFamily="66" charset="0"/>
                      <a:ea typeface="+mn-ea"/>
                      <a:cs typeface="+mn-cs"/>
                    </a:rPr>
                    <a:t>base</a:t>
                  </a:r>
                </a:p>
              </p:txBody>
            </p:sp>
            <p:sp>
              <p:nvSpPr>
                <p:cNvPr id="4104" name="Line 8">
                  <a:extLst>
                    <a:ext uri="{FF2B5EF4-FFF2-40B4-BE49-F238E27FC236}">
                      <a16:creationId xmlns:a16="http://schemas.microsoft.com/office/drawing/2014/main" id="{0A202F31-0104-4B90-A3BF-FA5BFF1724B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736" y="2160"/>
                  <a:ext cx="81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05" name="Line 9">
                  <a:extLst>
                    <a:ext uri="{FF2B5EF4-FFF2-40B4-BE49-F238E27FC236}">
                      <a16:creationId xmlns:a16="http://schemas.microsoft.com/office/drawing/2014/main" id="{7FAD9DAF-D2AD-4617-B066-1CC76B3BC8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36" y="2160"/>
                  <a:ext cx="768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06" name="Text Box 10">
                  <a:extLst>
                    <a:ext uri="{FF2B5EF4-FFF2-40B4-BE49-F238E27FC236}">
                      <a16:creationId xmlns:a16="http://schemas.microsoft.com/office/drawing/2014/main" id="{0F815A79-E010-4B19-8F6B-A3754E8130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16" y="1296"/>
                  <a:ext cx="720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altLang="en-US" sz="2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omic Sans MS" panose="030F0702030302020204" pitchFamily="66" charset="0"/>
                      <a:ea typeface="+mn-ea"/>
                      <a:cs typeface="+mn-cs"/>
                    </a:rPr>
                    <a:t>height</a:t>
                  </a:r>
                </a:p>
              </p:txBody>
            </p:sp>
            <p:sp>
              <p:nvSpPr>
                <p:cNvPr id="4107" name="Line 11">
                  <a:extLst>
                    <a:ext uri="{FF2B5EF4-FFF2-40B4-BE49-F238E27FC236}">
                      <a16:creationId xmlns:a16="http://schemas.microsoft.com/office/drawing/2014/main" id="{AC00279C-1184-43B7-A8FF-0256350CDCD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104" y="1584"/>
                  <a:ext cx="0" cy="38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4108" name="Line 12">
                  <a:extLst>
                    <a:ext uri="{FF2B5EF4-FFF2-40B4-BE49-F238E27FC236}">
                      <a16:creationId xmlns:a16="http://schemas.microsoft.com/office/drawing/2014/main" id="{5D2D0F7F-9031-4F1F-A451-3E5F56A52B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04" y="1008"/>
                  <a:ext cx="0" cy="3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2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109" name="AutoShape 13">
                <a:extLst>
                  <a:ext uri="{FF2B5EF4-FFF2-40B4-BE49-F238E27FC236}">
                    <a16:creationId xmlns:a16="http://schemas.microsoft.com/office/drawing/2014/main" id="{FAC267C7-B034-4A67-801A-6BAE8544C4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6" y="2688"/>
                <a:ext cx="2688" cy="960"/>
              </a:xfrm>
              <a:prstGeom prst="parallelogram">
                <a:avLst>
                  <a:gd name="adj" fmla="val 70000"/>
                </a:avLst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110" name="Text Box 14">
              <a:extLst>
                <a:ext uri="{FF2B5EF4-FFF2-40B4-BE49-F238E27FC236}">
                  <a16:creationId xmlns:a16="http://schemas.microsoft.com/office/drawing/2014/main" id="{17A6C520-7150-4F37-A45B-7DE073949C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3696"/>
              <a:ext cx="4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base</a:t>
              </a:r>
            </a:p>
          </p:txBody>
        </p:sp>
        <p:sp>
          <p:nvSpPr>
            <p:cNvPr id="4111" name="Line 15">
              <a:extLst>
                <a:ext uri="{FF2B5EF4-FFF2-40B4-BE49-F238E27FC236}">
                  <a16:creationId xmlns:a16="http://schemas.microsoft.com/office/drawing/2014/main" id="{A40F12C1-78CF-4FA4-8700-D78A9E364A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3840"/>
              <a:ext cx="8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112" name="Line 16">
              <a:extLst>
                <a:ext uri="{FF2B5EF4-FFF2-40B4-BE49-F238E27FC236}">
                  <a16:creationId xmlns:a16="http://schemas.microsoft.com/office/drawing/2014/main" id="{156E0A80-9000-47BF-8242-E9C488D916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88" y="3840"/>
              <a:ext cx="7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113" name="Text Box 17">
              <a:extLst>
                <a:ext uri="{FF2B5EF4-FFF2-40B4-BE49-F238E27FC236}">
                  <a16:creationId xmlns:a16="http://schemas.microsoft.com/office/drawing/2014/main" id="{A01E8424-3D5F-44B7-AFA8-D6A422C974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976"/>
              <a:ext cx="7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height</a:t>
              </a:r>
            </a:p>
          </p:txBody>
        </p:sp>
        <p:sp>
          <p:nvSpPr>
            <p:cNvPr id="4114" name="Line 18">
              <a:extLst>
                <a:ext uri="{FF2B5EF4-FFF2-40B4-BE49-F238E27FC236}">
                  <a16:creationId xmlns:a16="http://schemas.microsoft.com/office/drawing/2014/main" id="{F2A4D844-51E0-4E5D-ADDE-42803FA5F1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3264"/>
              <a:ext cx="0" cy="3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115" name="Line 19">
              <a:extLst>
                <a:ext uri="{FF2B5EF4-FFF2-40B4-BE49-F238E27FC236}">
                  <a16:creationId xmlns:a16="http://schemas.microsoft.com/office/drawing/2014/main" id="{F90C1FDC-1282-4277-BB80-10C31B3AA3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2688"/>
              <a:ext cx="0" cy="3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16" name="Group 20">
            <a:extLst>
              <a:ext uri="{FF2B5EF4-FFF2-40B4-BE49-F238E27FC236}">
                <a16:creationId xmlns:a16="http://schemas.microsoft.com/office/drawing/2014/main" id="{112B150C-BC82-45A1-8237-5FC9F6E67431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1066800"/>
            <a:ext cx="458788" cy="2057400"/>
            <a:chOff x="3408" y="672"/>
            <a:chExt cx="289" cy="1296"/>
          </a:xfrm>
        </p:grpSpPr>
        <p:sp>
          <p:nvSpPr>
            <p:cNvPr id="4117" name="Line 21">
              <a:extLst>
                <a:ext uri="{FF2B5EF4-FFF2-40B4-BE49-F238E27FC236}">
                  <a16:creationId xmlns:a16="http://schemas.microsoft.com/office/drawing/2014/main" id="{3789AA88-FBB7-4353-8457-02BF18509F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52" y="1008"/>
              <a:ext cx="0" cy="96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118" name="Text Box 22">
              <a:extLst>
                <a:ext uri="{FF2B5EF4-FFF2-40B4-BE49-F238E27FC236}">
                  <a16:creationId xmlns:a16="http://schemas.microsoft.com/office/drawing/2014/main" id="{891F0CDC-AEE4-4458-BBD5-F6E90978CE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00000">
              <a:off x="3318" y="762"/>
              <a:ext cx="470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+mn-cs"/>
                  <a:sym typeface="Wingdings" panose="05000000000000000000" pitchFamily="2" charset="2"/>
                </a:rPr>
                <a:t></a:t>
              </a:r>
              <a:endParaRPr kumimoji="0" lang="en-GB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19" name="Group 23">
            <a:extLst>
              <a:ext uri="{FF2B5EF4-FFF2-40B4-BE49-F238E27FC236}">
                <a16:creationId xmlns:a16="http://schemas.microsoft.com/office/drawing/2014/main" id="{0EC54F01-657C-4A02-B07F-8F26D136DA35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4114800"/>
            <a:ext cx="1066800" cy="1752600"/>
            <a:chOff x="3552" y="2592"/>
            <a:chExt cx="672" cy="1104"/>
          </a:xfrm>
        </p:grpSpPr>
        <p:sp>
          <p:nvSpPr>
            <p:cNvPr id="4120" name="Rectangle 24">
              <a:extLst>
                <a:ext uri="{FF2B5EF4-FFF2-40B4-BE49-F238E27FC236}">
                  <a16:creationId xmlns:a16="http://schemas.microsoft.com/office/drawing/2014/main" id="{B9913152-5560-4343-AB4B-ABD713FEA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92"/>
              <a:ext cx="672" cy="1104"/>
            </a:xfrm>
            <a:prstGeom prst="rect">
              <a:avLst/>
            </a:prstGeom>
            <a:blipFill dpi="0" rotWithShape="0">
              <a:blip r:embed="rId5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121" name="Line 25">
              <a:extLst>
                <a:ext uri="{FF2B5EF4-FFF2-40B4-BE49-F238E27FC236}">
                  <a16:creationId xmlns:a16="http://schemas.microsoft.com/office/drawing/2014/main" id="{864F1FC6-035B-437E-A033-F95196C240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2688"/>
              <a:ext cx="0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26" name="Group 30">
            <a:extLst>
              <a:ext uri="{FF2B5EF4-FFF2-40B4-BE49-F238E27FC236}">
                <a16:creationId xmlns:a16="http://schemas.microsoft.com/office/drawing/2014/main" id="{0C857EB2-8C01-4BDB-9591-FB984137C4CE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81000"/>
            <a:ext cx="7772400" cy="609600"/>
            <a:chOff x="576" y="240"/>
            <a:chExt cx="4896" cy="384"/>
          </a:xfrm>
        </p:grpSpPr>
        <p:sp>
          <p:nvSpPr>
            <p:cNvPr id="4127" name="AutoShape 31">
              <a:extLst>
                <a:ext uri="{FF2B5EF4-FFF2-40B4-BE49-F238E27FC236}">
                  <a16:creationId xmlns:a16="http://schemas.microsoft.com/office/drawing/2014/main" id="{19549B5B-9D28-4152-9DC7-E4C666AD4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40"/>
              <a:ext cx="4896" cy="384"/>
            </a:xfrm>
            <a:prstGeom prst="parallelogram">
              <a:avLst>
                <a:gd name="adj" fmla="val 318750"/>
              </a:avLst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endParaRPr>
            </a:p>
          </p:txBody>
        </p:sp>
        <p:sp>
          <p:nvSpPr>
            <p:cNvPr id="4128" name="Text Box 32">
              <a:extLst>
                <a:ext uri="{FF2B5EF4-FFF2-40B4-BE49-F238E27FC236}">
                  <a16:creationId xmlns:a16="http://schemas.microsoft.com/office/drawing/2014/main" id="{8A1FFBAF-8725-46ED-B52A-0FFA70FBF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4" y="288"/>
              <a:ext cx="2544" cy="288"/>
            </a:xfrm>
            <a:prstGeom prst="rect">
              <a:avLst/>
            </a:prstGeom>
            <a:solidFill>
              <a:srgbClr val="FF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rPr>
                <a:t>Area of a Parallelogram</a:t>
              </a:r>
            </a:p>
          </p:txBody>
        </p:sp>
      </p:grpSp>
      <p:sp>
        <p:nvSpPr>
          <p:cNvPr id="4129" name="AutoShape 33">
            <a:extLst>
              <a:ext uri="{FF2B5EF4-FFF2-40B4-BE49-F238E27FC236}">
                <a16:creationId xmlns:a16="http://schemas.microsoft.com/office/drawing/2014/main" id="{6E1608DC-B397-463E-9450-1497BC630AC3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638800" y="1600200"/>
            <a:ext cx="1066800" cy="1524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30" name="AutoShape 34">
            <a:extLst>
              <a:ext uri="{FF2B5EF4-FFF2-40B4-BE49-F238E27FC236}">
                <a16:creationId xmlns:a16="http://schemas.microsoft.com/office/drawing/2014/main" id="{EC5D7033-0238-4FBB-B45A-F2F50D6E6DE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438400" y="4267200"/>
            <a:ext cx="1066800" cy="1524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33" name="AutoShape 37">
            <a:extLst>
              <a:ext uri="{FF2B5EF4-FFF2-40B4-BE49-F238E27FC236}">
                <a16:creationId xmlns:a16="http://schemas.microsoft.com/office/drawing/2014/main" id="{7E18AF1E-E4EB-4220-B31F-0FF245CFC6DC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181600" y="1981200"/>
            <a:ext cx="1066800" cy="1524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34" name="AutoShape 38">
            <a:extLst>
              <a:ext uri="{FF2B5EF4-FFF2-40B4-BE49-F238E27FC236}">
                <a16:creationId xmlns:a16="http://schemas.microsoft.com/office/drawing/2014/main" id="{1820AF74-DD32-4237-9044-78FEBDD83AD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800600" y="2286000"/>
            <a:ext cx="1066800" cy="1524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35" name="AutoShape 39">
            <a:extLst>
              <a:ext uri="{FF2B5EF4-FFF2-40B4-BE49-F238E27FC236}">
                <a16:creationId xmlns:a16="http://schemas.microsoft.com/office/drawing/2014/main" id="{4BC25EA2-DEEE-424A-9EC8-435435DB3F1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343400" y="2667000"/>
            <a:ext cx="1066800" cy="1524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36" name="AutoShape 40">
            <a:extLst>
              <a:ext uri="{FF2B5EF4-FFF2-40B4-BE49-F238E27FC236}">
                <a16:creationId xmlns:a16="http://schemas.microsoft.com/office/drawing/2014/main" id="{2ADBC71D-4B97-4DF0-AEC5-D80604ADF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886200" y="3048000"/>
            <a:ext cx="1066800" cy="1524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37" name="AutoShape 41">
            <a:extLst>
              <a:ext uri="{FF2B5EF4-FFF2-40B4-BE49-F238E27FC236}">
                <a16:creationId xmlns:a16="http://schemas.microsoft.com/office/drawing/2014/main" id="{70F09190-FD4B-4939-ACC3-30AAF90E45E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429000" y="3429000"/>
            <a:ext cx="1066800" cy="1524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38" name="AutoShape 42">
            <a:extLst>
              <a:ext uri="{FF2B5EF4-FFF2-40B4-BE49-F238E27FC236}">
                <a16:creationId xmlns:a16="http://schemas.microsoft.com/office/drawing/2014/main" id="{B0745AD0-344C-41BE-B111-ABDD8F6A593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2971800" y="3810000"/>
            <a:ext cx="1066800" cy="1524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4139" name="Text Box 43">
            <a:extLst>
              <a:ext uri="{FF2B5EF4-FFF2-40B4-BE49-F238E27FC236}">
                <a16:creationId xmlns:a16="http://schemas.microsoft.com/office/drawing/2014/main" id="{0131FAF3-3C4C-4A89-9C64-9C82CC081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200400"/>
            <a:ext cx="2819400" cy="1844675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76200" cmpd="tri">
            <a:solidFill>
              <a:srgbClr val="FF99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The area of a parallelogram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= the area of a rectangle</a:t>
            </a: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on the same base.</a:t>
            </a:r>
          </a:p>
        </p:txBody>
      </p:sp>
      <p:sp>
        <p:nvSpPr>
          <p:cNvPr id="4140" name="Text Box 44">
            <a:extLst>
              <a:ext uri="{FF2B5EF4-FFF2-40B4-BE49-F238E27FC236}">
                <a16:creationId xmlns:a16="http://schemas.microsoft.com/office/drawing/2014/main" id="{616D2088-D44F-48B4-BA0E-D76CB9A41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800600"/>
            <a:ext cx="2667000" cy="3968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Area = base x height</a:t>
            </a:r>
          </a:p>
        </p:txBody>
      </p:sp>
      <p:sp>
        <p:nvSpPr>
          <p:cNvPr id="4141" name="Text Box 45">
            <a:extLst>
              <a:ext uri="{FF2B5EF4-FFF2-40B4-BE49-F238E27FC236}">
                <a16:creationId xmlns:a16="http://schemas.microsoft.com/office/drawing/2014/main" id="{31A87775-7CC0-4397-9A87-77292A1B3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2057400"/>
            <a:ext cx="2667000" cy="39687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Area = base x height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rojcto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1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9" grpId="0" animBg="1" autoUpdateAnimBg="0"/>
      <p:bldP spid="4140" grpId="0" animBg="1" autoUpdateAnimBg="0"/>
      <p:bldP spid="4141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ata 3">
            <a:extLst>
              <a:ext uri="{FF2B5EF4-FFF2-40B4-BE49-F238E27FC236}">
                <a16:creationId xmlns:a16="http://schemas.microsoft.com/office/drawing/2014/main" id="{1001798C-12D3-403D-87A9-84E27A8325C0}"/>
              </a:ext>
            </a:extLst>
          </p:cNvPr>
          <p:cNvSpPr/>
          <p:nvPr/>
        </p:nvSpPr>
        <p:spPr>
          <a:xfrm>
            <a:off x="2676525" y="1733550"/>
            <a:ext cx="2628900" cy="790575"/>
          </a:xfrm>
          <a:prstGeom prst="flowChartInputOutput">
            <a:avLst/>
          </a:prstGeom>
          <a:solidFill>
            <a:srgbClr val="FE83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A979D-0155-496A-8C51-A04B2C2545E9}"/>
              </a:ext>
            </a:extLst>
          </p:cNvPr>
          <p:cNvSpPr txBox="1"/>
          <p:nvPr/>
        </p:nvSpPr>
        <p:spPr>
          <a:xfrm>
            <a:off x="5715000" y="1905000"/>
            <a:ext cx="222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Height = 3cm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0EE7EF-40D0-45DC-9CF7-B5BE86F47A54}"/>
              </a:ext>
            </a:extLst>
          </p:cNvPr>
          <p:cNvCxnSpPr/>
          <p:nvPr/>
        </p:nvCxnSpPr>
        <p:spPr>
          <a:xfrm>
            <a:off x="5448300" y="1733550"/>
            <a:ext cx="0" cy="79057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7BCE20-7C89-4FDA-A8E1-30F423E3F2E8}"/>
              </a:ext>
            </a:extLst>
          </p:cNvPr>
          <p:cNvSpPr txBox="1"/>
          <p:nvPr/>
        </p:nvSpPr>
        <p:spPr>
          <a:xfrm>
            <a:off x="2676525" y="2524125"/>
            <a:ext cx="189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Base = 6cm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23759E-6994-4B29-A437-C868CF28F704}"/>
              </a:ext>
            </a:extLst>
          </p:cNvPr>
          <p:cNvSpPr txBox="1"/>
          <p:nvPr/>
        </p:nvSpPr>
        <p:spPr>
          <a:xfrm>
            <a:off x="2066925" y="3429000"/>
            <a:ext cx="3933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Area = 6 x 3 = 18cm</a:t>
            </a:r>
            <a:r>
              <a:rPr lang="en-GB" sz="2400" baseline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9802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8A979D-0155-496A-8C51-A04B2C2545E9}"/>
              </a:ext>
            </a:extLst>
          </p:cNvPr>
          <p:cNvSpPr txBox="1"/>
          <p:nvPr/>
        </p:nvSpPr>
        <p:spPr>
          <a:xfrm>
            <a:off x="5715000" y="1905000"/>
            <a:ext cx="222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Height = 4cm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0EE7EF-40D0-45DC-9CF7-B5BE86F47A54}"/>
              </a:ext>
            </a:extLst>
          </p:cNvPr>
          <p:cNvCxnSpPr>
            <a:cxnSpLocks/>
          </p:cNvCxnSpPr>
          <p:nvPr/>
        </p:nvCxnSpPr>
        <p:spPr>
          <a:xfrm>
            <a:off x="5448300" y="1364605"/>
            <a:ext cx="0" cy="11595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7BCE20-7C89-4FDA-A8E1-30F423E3F2E8}"/>
              </a:ext>
            </a:extLst>
          </p:cNvPr>
          <p:cNvSpPr txBox="1"/>
          <p:nvPr/>
        </p:nvSpPr>
        <p:spPr>
          <a:xfrm>
            <a:off x="2676525" y="2524125"/>
            <a:ext cx="189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Base = 6cm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23759E-6994-4B29-A437-C868CF28F704}"/>
              </a:ext>
            </a:extLst>
          </p:cNvPr>
          <p:cNvSpPr txBox="1"/>
          <p:nvPr/>
        </p:nvSpPr>
        <p:spPr>
          <a:xfrm>
            <a:off x="2066924" y="3429000"/>
            <a:ext cx="5534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Parallelogram area = 6 x 4 = 24cm</a:t>
            </a:r>
            <a:r>
              <a:rPr lang="en-GB" sz="2400" baseline="30000" dirty="0"/>
              <a:t>2</a:t>
            </a:r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2782F67F-0A59-492D-97C2-F69984686F13}"/>
              </a:ext>
            </a:extLst>
          </p:cNvPr>
          <p:cNvSpPr/>
          <p:nvPr/>
        </p:nvSpPr>
        <p:spPr>
          <a:xfrm flipH="1">
            <a:off x="2476501" y="1364605"/>
            <a:ext cx="2438399" cy="1080790"/>
          </a:xfrm>
          <a:prstGeom prst="parallelogram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83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FE4FA9-93FC-448B-81BA-58779F292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412" y="982914"/>
            <a:ext cx="4046517" cy="21603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797C5F4-23F0-4FDF-AA7E-4186C0740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00" y="3714752"/>
            <a:ext cx="3297102" cy="5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1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026E7-15B3-447D-92F7-5E53949BE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58" y="2417412"/>
            <a:ext cx="3061489" cy="17545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E30EED-B85A-464B-B665-27312C380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40" y="2455512"/>
            <a:ext cx="3329985" cy="24974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1FC0D9-4E79-4C35-BB9B-52904907EECD}"/>
              </a:ext>
            </a:extLst>
          </p:cNvPr>
          <p:cNvSpPr txBox="1"/>
          <p:nvPr/>
        </p:nvSpPr>
        <p:spPr>
          <a:xfrm>
            <a:off x="619125" y="552450"/>
            <a:ext cx="77914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NB As with triangles, the base and height must be perpendicular (at right angles)</a:t>
            </a:r>
          </a:p>
          <a:p>
            <a:r>
              <a:rPr lang="en-GB" sz="2800" dirty="0"/>
              <a:t>Ignore other numbers</a:t>
            </a:r>
          </a:p>
        </p:txBody>
      </p:sp>
    </p:spTree>
    <p:extLst>
      <p:ext uri="{BB962C8B-B14F-4D97-AF65-F5344CB8AC3E}">
        <p14:creationId xmlns:p14="http://schemas.microsoft.com/office/powerpoint/2010/main" val="3238283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8A979D-0155-496A-8C51-A04B2C2545E9}"/>
              </a:ext>
            </a:extLst>
          </p:cNvPr>
          <p:cNvSpPr txBox="1"/>
          <p:nvPr/>
        </p:nvSpPr>
        <p:spPr>
          <a:xfrm>
            <a:off x="4800601" y="1714500"/>
            <a:ext cx="22288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Height = 2cm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7BCE20-7C89-4FDA-A8E1-30F423E3F2E8}"/>
              </a:ext>
            </a:extLst>
          </p:cNvPr>
          <p:cNvSpPr txBox="1"/>
          <p:nvPr/>
        </p:nvSpPr>
        <p:spPr>
          <a:xfrm>
            <a:off x="2676525" y="2524125"/>
            <a:ext cx="189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Base = 4cm</a:t>
            </a:r>
          </a:p>
        </p:txBody>
      </p:sp>
      <p:grpSp>
        <p:nvGrpSpPr>
          <p:cNvPr id="6" name="Group 111">
            <a:extLst>
              <a:ext uri="{FF2B5EF4-FFF2-40B4-BE49-F238E27FC236}">
                <a16:creationId xmlns:a16="http://schemas.microsoft.com/office/drawing/2014/main" id="{29FF9623-5CC3-4607-A833-90C2C32F2EF8}"/>
              </a:ext>
            </a:extLst>
          </p:cNvPr>
          <p:cNvGrpSpPr>
            <a:grpSpLocks/>
          </p:cNvGrpSpPr>
          <p:nvPr/>
        </p:nvGrpSpPr>
        <p:grpSpPr bwMode="auto">
          <a:xfrm>
            <a:off x="2514601" y="1447800"/>
            <a:ext cx="1828800" cy="914400"/>
            <a:chOff x="888" y="408"/>
            <a:chExt cx="1152" cy="576"/>
          </a:xfrm>
        </p:grpSpPr>
        <p:sp>
          <p:nvSpPr>
            <p:cNvPr id="7" name="Rectangle 2">
              <a:extLst>
                <a:ext uri="{FF2B5EF4-FFF2-40B4-BE49-F238E27FC236}">
                  <a16:creationId xmlns:a16="http://schemas.microsoft.com/office/drawing/2014/main" id="{FC67F388-7EC3-4BC7-AAF4-A4755AA26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" y="408"/>
              <a:ext cx="288" cy="28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4EE5E56A-B962-4901-925D-75E1B31E2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408"/>
              <a:ext cx="288" cy="28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F3683856-A619-4151-9FED-6B9F4A20D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4" y="408"/>
              <a:ext cx="288" cy="28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Rectangle 5">
              <a:extLst>
                <a:ext uri="{FF2B5EF4-FFF2-40B4-BE49-F238E27FC236}">
                  <a16:creationId xmlns:a16="http://schemas.microsoft.com/office/drawing/2014/main" id="{B541F7A4-0AD7-4CBC-971B-B8040F66D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" y="408"/>
              <a:ext cx="288" cy="28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D0472198-F156-4A4E-9D9B-791B11BD5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8" y="696"/>
              <a:ext cx="288" cy="28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571D4278-20A5-4FEC-81B3-0C0977C54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696"/>
              <a:ext cx="288" cy="28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728294C5-358B-48C5-BF61-33DE107609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4" y="696"/>
              <a:ext cx="288" cy="28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99C6D5AF-6655-4679-852A-4A6BFEB72A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" y="696"/>
              <a:ext cx="288" cy="28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0952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Twinkl Planit">
      <a:majorFont>
        <a:latin typeface="Sassoon Infant Md"/>
        <a:ea typeface=""/>
        <a:cs typeface=""/>
      </a:majorFont>
      <a:minorFont>
        <a:latin typeface="Sassoon Infant Rg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1390</TotalTime>
  <Words>135</Words>
  <Application>Microsoft Office PowerPoint</Application>
  <PresentationFormat>On-screen Show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Sassoon Infant Md</vt:lpstr>
      <vt:lpstr>Times New Roman</vt:lpstr>
      <vt:lpstr>Comic Sans MS</vt:lpstr>
      <vt:lpstr>Calibri</vt:lpstr>
      <vt:lpstr>Sassoon Infant Rg</vt:lpstr>
      <vt:lpstr>Arial</vt:lpstr>
      <vt:lpstr>Office Theme</vt:lpstr>
      <vt:lpstr>Default Design</vt:lpstr>
      <vt:lpstr>LO:  find area for different shapes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Jennie Knight</cp:lastModifiedBy>
  <cp:revision>121</cp:revision>
  <dcterms:created xsi:type="dcterms:W3CDTF">2014-10-01T16:09:27Z</dcterms:created>
  <dcterms:modified xsi:type="dcterms:W3CDTF">2021-01-08T12:34:35Z</dcterms:modified>
</cp:coreProperties>
</file>