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481" r:id="rId2"/>
    <p:sldId id="482" r:id="rId3"/>
    <p:sldId id="618" r:id="rId4"/>
    <p:sldId id="628" r:id="rId5"/>
    <p:sldId id="629" r:id="rId6"/>
    <p:sldId id="630" r:id="rId7"/>
    <p:sldId id="631" r:id="rId8"/>
    <p:sldId id="627" r:id="rId9"/>
    <p:sldId id="632" r:id="rId10"/>
    <p:sldId id="624" r:id="rId11"/>
    <p:sldId id="633" r:id="rId12"/>
    <p:sldId id="634" r:id="rId13"/>
    <p:sldId id="637" r:id="rId14"/>
    <p:sldId id="636" r:id="rId15"/>
    <p:sldId id="638" r:id="rId16"/>
    <p:sldId id="639" r:id="rId17"/>
    <p:sldId id="640" r:id="rId18"/>
    <p:sldId id="635" r:id="rId19"/>
    <p:sldId id="641" r:id="rId20"/>
    <p:sldId id="642" r:id="rId21"/>
    <p:sldId id="643" r:id="rId22"/>
    <p:sldId id="64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02" autoAdjust="0"/>
    <p:restoredTop sz="88534" autoAdjust="0"/>
  </p:normalViewPr>
  <p:slideViewPr>
    <p:cSldViewPr>
      <p:cViewPr varScale="1">
        <p:scale>
          <a:sx n="73" d="100"/>
          <a:sy n="73" d="100"/>
        </p:scale>
        <p:origin x="1368" y="84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87F4A-DD11-41AF-8B76-F2E5B6202836}" type="datetimeFigureOut">
              <a:rPr lang="en-GB" smtClean="0"/>
              <a:pPr/>
              <a:t>07/03/2019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2399-CD51-4C4C-BC34-03B9F40F9CF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61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17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25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07/03/2019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17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07/03/2019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005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07/03/2019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9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07/03/2019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33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07/03/2019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712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07/03/2019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649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339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07/03/2019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21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AFE4D-3339-4F90-AB07-DAB31D79E32A}" type="datetimeFigureOut">
              <a:rPr lang="en-GB" smtClean="0"/>
              <a:pPr/>
              <a:t>07/03/2019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74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41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32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6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6688" y="2130425"/>
            <a:ext cx="8001000" cy="1470025"/>
          </a:xfrm>
        </p:spPr>
        <p:txBody>
          <a:bodyPr/>
          <a:lstStyle/>
          <a:p>
            <a:r>
              <a:rPr lang="en-GB" b="1" dirty="0">
                <a:solidFill>
                  <a:srgbClr val="92D050"/>
                </a:solidFill>
              </a:rPr>
              <a:t>Further Stats 1 :: </a:t>
            </a:r>
            <a:br>
              <a:rPr lang="en-GB" b="1" dirty="0">
                <a:solidFill>
                  <a:srgbClr val="92D050"/>
                </a:solidFill>
              </a:rPr>
            </a:br>
            <a:r>
              <a:rPr lang="en-GB" dirty="0"/>
              <a:t>Discrete Random Variables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9612" y="3645024"/>
            <a:ext cx="6984776" cy="1417712"/>
          </a:xfrm>
        </p:spPr>
        <p:txBody>
          <a:bodyPr>
            <a:normAutofit/>
          </a:bodyPr>
          <a:lstStyle/>
          <a:p>
            <a:r>
              <a:rPr lang="en-GB" sz="2800" dirty="0"/>
              <a:t>jfrost@tiffin.kingston.sch.uk</a:t>
            </a:r>
          </a:p>
          <a:p>
            <a:r>
              <a:rPr lang="en-GB" sz="2000" b="1" dirty="0"/>
              <a:t>www.drfrostmaths.com</a:t>
            </a:r>
            <a:br>
              <a:rPr lang="en-GB" sz="2000" b="1" dirty="0"/>
            </a:br>
            <a:r>
              <a:rPr lang="en-GB" sz="2000" b="1" dirty="0"/>
              <a:t>@DrFrostMaths</a:t>
            </a:r>
            <a:r>
              <a:rPr lang="en-GB" sz="2000" dirty="0"/>
              <a:t>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268760"/>
            <a:ext cx="9144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E:\TiffinSchoolLogoSma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12" y="111910"/>
            <a:ext cx="1008112" cy="101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646172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Last modified: </a:t>
            </a:r>
            <a:r>
              <a:rPr lang="en-GB" dirty="0" smtClean="0"/>
              <a:t>16</a:t>
            </a:r>
            <a:r>
              <a:rPr lang="en-GB" baseline="30000" dirty="0" smtClean="0"/>
              <a:t>th</a:t>
            </a:r>
            <a:r>
              <a:rPr lang="en-GB" dirty="0" smtClean="0"/>
              <a:t> </a:t>
            </a:r>
            <a:r>
              <a:rPr lang="en-GB" dirty="0"/>
              <a:t>July 2018</a:t>
            </a:r>
          </a:p>
        </p:txBody>
      </p:sp>
    </p:spTree>
    <p:extLst>
      <p:ext uri="{BB962C8B-B14F-4D97-AF65-F5344CB8AC3E}">
        <p14:creationId xmlns:p14="http://schemas.microsoft.com/office/powerpoint/2010/main" val="291301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714CB21-18A3-41C1-8C98-8DE389B33C51}"/>
              </a:ext>
            </a:extLst>
          </p:cNvPr>
          <p:cNvSpPr/>
          <p:nvPr/>
        </p:nvSpPr>
        <p:spPr>
          <a:xfrm>
            <a:off x="12919" y="2708920"/>
            <a:ext cx="9142856" cy="4149080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86B2A5AF-9A94-4B1B-A2E9-C09C3812F5CA}"/>
              </a:ext>
            </a:extLst>
          </p:cNvPr>
          <p:cNvSpPr/>
          <p:nvPr/>
        </p:nvSpPr>
        <p:spPr>
          <a:xfrm rot="17658006">
            <a:off x="6001135" y="467728"/>
            <a:ext cx="500229" cy="8676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8E4B76-9F29-4C78-8DDD-620B09E79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4438672"/>
            <a:ext cx="3456384" cy="17683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Arrow: Down 6"/>
          <p:cNvSpPr/>
          <p:nvPr/>
        </p:nvSpPr>
        <p:spPr>
          <a:xfrm rot="2392848">
            <a:off x="4364580" y="3507442"/>
            <a:ext cx="439535" cy="111012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148064" y="4006805"/>
            <a:ext cx="3816424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/>
              <a:t>Register at: </a:t>
            </a:r>
            <a:r>
              <a:rPr lang="en-GB" b="1" dirty="0" smtClean="0"/>
              <a:t>www.drfrostmaths.com</a:t>
            </a:r>
            <a:endParaRPr lang="en-GB" b="1" dirty="0"/>
          </a:p>
          <a:p>
            <a:r>
              <a:rPr lang="en-GB" dirty="0"/>
              <a:t>Everything is </a:t>
            </a:r>
            <a:r>
              <a:rPr lang="en-GB" b="1" dirty="0"/>
              <a:t>completely free</a:t>
            </a:r>
            <a:r>
              <a:rPr lang="en-GB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48064" y="4653136"/>
            <a:ext cx="3816424" cy="156966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/>
              <a:t>Practise questions by chapter, including past paper questions and extension questions (e.g. MAT).</a:t>
            </a:r>
          </a:p>
          <a:p>
            <a:endParaRPr lang="en-GB" sz="1600" dirty="0"/>
          </a:p>
          <a:p>
            <a:r>
              <a:rPr lang="en-GB" sz="1600" dirty="0"/>
              <a:t>Teachers: you can create student accounts (or students can register themselves).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D14B93-6F65-4D15-B032-D10E3A451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51" y="412904"/>
            <a:ext cx="5868144" cy="34218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CDBDC-16F1-4D6E-8EE8-9C0EC8140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990" y="1176886"/>
            <a:ext cx="4323708" cy="26830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136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5714CB21-18A3-41C1-8C98-8DE389B33C51}"/>
              </a:ext>
            </a:extLst>
          </p:cNvPr>
          <p:cNvSpPr/>
          <p:nvPr/>
        </p:nvSpPr>
        <p:spPr>
          <a:xfrm>
            <a:off x="0" y="718144"/>
            <a:ext cx="9142856" cy="1516684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>
                  <a:latin typeface="+mj-lt"/>
                </a:rPr>
                <a:t>Recap of Discrete Random Variables</a:t>
              </a:r>
              <a:endParaRPr lang="en-GB" sz="3200" dirty="0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6" name="Table 4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4091416"/>
                  </p:ext>
                </p:extLst>
              </p:nvPr>
            </p:nvGraphicFramePr>
            <p:xfrm>
              <a:off x="2157427" y="896941"/>
              <a:ext cx="3875170" cy="863092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935418">
                      <a:extLst>
                        <a:ext uri="{9D8B030D-6E8A-4147-A177-3AD203B41FA5}">
                          <a16:colId xmlns:a16="http://schemas.microsoft.com/office/drawing/2014/main" val="3762797518"/>
                        </a:ext>
                      </a:extLst>
                    </a:gridCol>
                    <a:gridCol w="491480">
                      <a:extLst>
                        <a:ext uri="{9D8B030D-6E8A-4147-A177-3AD203B41FA5}">
                          <a16:colId xmlns:a16="http://schemas.microsoft.com/office/drawing/2014/main" val="4075715404"/>
                        </a:ext>
                      </a:extLst>
                    </a:gridCol>
                    <a:gridCol w="432048">
                      <a:extLst>
                        <a:ext uri="{9D8B030D-6E8A-4147-A177-3AD203B41FA5}">
                          <a16:colId xmlns:a16="http://schemas.microsoft.com/office/drawing/2014/main" val="1813219199"/>
                        </a:ext>
                      </a:extLst>
                    </a:gridCol>
                    <a:gridCol w="432048">
                      <a:extLst>
                        <a:ext uri="{9D8B030D-6E8A-4147-A177-3AD203B41FA5}">
                          <a16:colId xmlns:a16="http://schemas.microsoft.com/office/drawing/2014/main" val="1701264086"/>
                        </a:ext>
                      </a:extLst>
                    </a:gridCol>
                    <a:gridCol w="504056">
                      <a:extLst>
                        <a:ext uri="{9D8B030D-6E8A-4147-A177-3AD203B41FA5}">
                          <a16:colId xmlns:a16="http://schemas.microsoft.com/office/drawing/2014/main" val="2953381454"/>
                        </a:ext>
                      </a:extLst>
                    </a:gridCol>
                    <a:gridCol w="504056">
                      <a:extLst>
                        <a:ext uri="{9D8B030D-6E8A-4147-A177-3AD203B41FA5}">
                          <a16:colId xmlns:a16="http://schemas.microsoft.com/office/drawing/2014/main" val="2776592847"/>
                        </a:ext>
                      </a:extLst>
                    </a:gridCol>
                    <a:gridCol w="576064">
                      <a:extLst>
                        <a:ext uri="{9D8B030D-6E8A-4147-A177-3AD203B41FA5}">
                          <a16:colId xmlns:a16="http://schemas.microsoft.com/office/drawing/2014/main" val="412470863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934541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48716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6" name="Table 4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4091416"/>
                  </p:ext>
                </p:extLst>
              </p:nvPr>
            </p:nvGraphicFramePr>
            <p:xfrm>
              <a:off x="2157427" y="896941"/>
              <a:ext cx="3875170" cy="863092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935418">
                      <a:extLst>
                        <a:ext uri="{9D8B030D-6E8A-4147-A177-3AD203B41FA5}">
                          <a16:colId xmlns:a16="http://schemas.microsoft.com/office/drawing/2014/main" val="3762797518"/>
                        </a:ext>
                      </a:extLst>
                    </a:gridCol>
                    <a:gridCol w="491480">
                      <a:extLst>
                        <a:ext uri="{9D8B030D-6E8A-4147-A177-3AD203B41FA5}">
                          <a16:colId xmlns:a16="http://schemas.microsoft.com/office/drawing/2014/main" val="4075715404"/>
                        </a:ext>
                      </a:extLst>
                    </a:gridCol>
                    <a:gridCol w="432048">
                      <a:extLst>
                        <a:ext uri="{9D8B030D-6E8A-4147-A177-3AD203B41FA5}">
                          <a16:colId xmlns:a16="http://schemas.microsoft.com/office/drawing/2014/main" val="1813219199"/>
                        </a:ext>
                      </a:extLst>
                    </a:gridCol>
                    <a:gridCol w="432048">
                      <a:extLst>
                        <a:ext uri="{9D8B030D-6E8A-4147-A177-3AD203B41FA5}">
                          <a16:colId xmlns:a16="http://schemas.microsoft.com/office/drawing/2014/main" val="1701264086"/>
                        </a:ext>
                      </a:extLst>
                    </a:gridCol>
                    <a:gridCol w="504056">
                      <a:extLst>
                        <a:ext uri="{9D8B030D-6E8A-4147-A177-3AD203B41FA5}">
                          <a16:colId xmlns:a16="http://schemas.microsoft.com/office/drawing/2014/main" val="2953381454"/>
                        </a:ext>
                      </a:extLst>
                    </a:gridCol>
                    <a:gridCol w="504056">
                      <a:extLst>
                        <a:ext uri="{9D8B030D-6E8A-4147-A177-3AD203B41FA5}">
                          <a16:colId xmlns:a16="http://schemas.microsoft.com/office/drawing/2014/main" val="2776592847"/>
                        </a:ext>
                      </a:extLst>
                    </a:gridCol>
                    <a:gridCol w="576064">
                      <a:extLst>
                        <a:ext uri="{9D8B030D-6E8A-4147-A177-3AD203B41FA5}">
                          <a16:colId xmlns:a16="http://schemas.microsoft.com/office/drawing/2014/main" val="412470863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49" t="-3279" r="-316234" b="-1360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93454113"/>
                      </a:ext>
                    </a:extLst>
                  </a:tr>
                  <a:tr h="492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49" t="-77778" r="-316234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1358" t="-77778" r="-501235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32394" t="-77778" r="-471831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32394" t="-77778" r="-371831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0976" t="-77778" r="-221951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54217" t="-77778" r="-119277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71579" t="-77778" r="-4211" b="-24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487163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26" name="Picture 2" descr="Image result for dice">
            <a:extLst>
              <a:ext uri="{FF2B5EF4-FFF2-40B4-BE49-F238E27FC236}">
                <a16:creationId xmlns:a16="http://schemas.microsoft.com/office/drawing/2014/main" id="{B5488F43-D8E8-4281-9E4F-38FA1CEF7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990629"/>
            <a:ext cx="1363216" cy="136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684A487-3D89-484D-B387-8FAF8196E8E2}"/>
                  </a:ext>
                </a:extLst>
              </p:cNvPr>
              <p:cNvSpPr txBox="1"/>
              <p:nvPr/>
            </p:nvSpPr>
            <p:spPr>
              <a:xfrm>
                <a:off x="896537" y="2327821"/>
                <a:ext cx="6552728" cy="4247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 </a:t>
                </a:r>
                <a:r>
                  <a:rPr lang="en-GB" b="1" dirty="0"/>
                  <a:t>random variable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b="1" i="1" dirty="0">
                        <a:latin typeface="Cambria Math"/>
                      </a:rPr>
                      <m:t>𝑿</m:t>
                    </m:r>
                  </m:oMath>
                </a14:m>
                <a:r>
                  <a:rPr lang="en-GB" dirty="0"/>
                  <a:t> </a:t>
                </a:r>
                <a:r>
                  <a:rPr lang="en-GB" b="1" dirty="0"/>
                  <a:t>represents a single experiment/trial</a:t>
                </a:r>
                <a:r>
                  <a:rPr lang="en-GB" dirty="0"/>
                  <a:t>. It consists of outcomes with a probability for each.</a:t>
                </a:r>
              </a:p>
              <a:p>
                <a:r>
                  <a:rPr lang="en-GB" dirty="0"/>
                  <a:t>For a discrete random variable, the outcomes are discrete.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b="1" dirty="0"/>
                  <a:t> </a:t>
                </a:r>
                <a:r>
                  <a:rPr lang="en-GB" dirty="0"/>
                  <a:t>meant:</a:t>
                </a:r>
              </a:p>
              <a:p>
                <a:r>
                  <a:rPr lang="en-GB" dirty="0"/>
                  <a:t>“the probability that the outcome of the random variable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 is the specific outcome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”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(5)</m:t>
                    </m:r>
                  </m:oMath>
                </a14:m>
                <a:r>
                  <a:rPr lang="en-GB" dirty="0"/>
                  <a:t> would be a shorthand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dirty="0"/>
                  <a:t>), noting the lowercase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/>
                  <a:t>.</a:t>
                </a:r>
              </a:p>
              <a:p>
                <a:endParaRPr lang="en-GB" dirty="0"/>
              </a:p>
              <a:p>
                <a:r>
                  <a:rPr lang="en-GB" dirty="0"/>
                  <a:t>This chapter concerns how we can find special properties of a discrete random variable, including some notion of its ‘average outcome’ (known as its </a:t>
                </a:r>
                <a:r>
                  <a:rPr lang="en-GB" b="1" dirty="0"/>
                  <a:t>expected value</a:t>
                </a:r>
                <a:r>
                  <a:rPr lang="en-GB" dirty="0"/>
                  <a:t>) and its variance.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684A487-3D89-484D-B387-8FAF8196E8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37" y="2327821"/>
                <a:ext cx="6552728" cy="4247317"/>
              </a:xfrm>
              <a:prstGeom prst="rect">
                <a:avLst/>
              </a:prstGeom>
              <a:blipFill>
                <a:blip r:embed="rId4"/>
                <a:stretch>
                  <a:fillRect l="-744" t="-861" b="-1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Rectangle 63"/>
          <p:cNvSpPr/>
          <p:nvPr/>
        </p:nvSpPr>
        <p:spPr>
          <a:xfrm>
            <a:off x="956197" y="4082654"/>
            <a:ext cx="6277630" cy="64465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5123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</p:childTnLst>
        </p:cTn>
      </p:par>
    </p:tnLst>
    <p:bldLst>
      <p:bldP spid="64" grpId="0" animBg="1"/>
      <p:bldP spid="64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32"/>
                <p:cNvSpPr txBox="1"/>
                <p:nvPr/>
              </p:nvSpPr>
              <p:spPr>
                <a:xfrm>
                  <a:off x="0" y="13335"/>
                  <a:ext cx="9144000" cy="599127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wrap="square" lIns="32400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GB" sz="3200" dirty="0"/>
                    <a:t>Expected Value, </a:t>
                  </a:r>
                  <a14:m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5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3335"/>
                  <a:ext cx="9144000" cy="599127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t="-12245" b="-3163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Connector 5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295536" y="671398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Suppose that we throw a single fair die 60 times, and see the following outcomes: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202431" y="2375662"/>
              <a:ext cx="6442120" cy="60960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216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27196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1962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2914685"/>
                  </p:ext>
                </p:extLst>
              </p:nvPr>
            </p:nvGraphicFramePr>
            <p:xfrm>
              <a:off x="1202431" y="2375662"/>
              <a:ext cx="6442120" cy="60960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216978"/>
                    <a:gridCol w="870857"/>
                    <a:gridCol w="870857"/>
                    <a:gridCol w="870857"/>
                    <a:gridCol w="870857"/>
                    <a:gridCol w="870857"/>
                    <a:gridCol w="870857"/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00" t="-1961" r="-430000" b="-1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1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2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3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4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5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6</a:t>
                          </a:r>
                          <a:endParaRPr lang="en-GB" sz="1400" dirty="0"/>
                        </a:p>
                      </a:txBody>
                      <a:tcPr/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Frequency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9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11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10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8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12</a:t>
                          </a:r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 smtClean="0"/>
                            <a:t>10</a:t>
                          </a:r>
                          <a:endParaRPr lang="en-GB" sz="1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3528" y="2981231"/>
                <a:ext cx="81369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What is the mean outcome based on our sample?		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 i="1" smtClean="0">
                            <a:latin typeface="Cambria Math"/>
                          </a:rPr>
                          <m:t>𝒙</m:t>
                        </m:r>
                      </m:e>
                    </m:acc>
                    <m:r>
                      <a:rPr lang="en-GB" b="1" i="1" smtClean="0">
                        <a:latin typeface="Cambria Math"/>
                      </a:rPr>
                      <m:t>=</m:t>
                    </m:r>
                    <m:r>
                      <a:rPr lang="en-GB" b="1" i="1" smtClean="0">
                        <a:latin typeface="Cambria Math"/>
                      </a:rPr>
                      <m:t>𝟑</m:t>
                    </m:r>
                    <m:r>
                      <a:rPr lang="en-GB" b="1" i="1" smtClean="0">
                        <a:latin typeface="Cambria Math"/>
                      </a:rPr>
                      <m:t>.</m:t>
                    </m:r>
                    <m:r>
                      <a:rPr lang="en-GB" b="1" i="1" smtClean="0">
                        <a:latin typeface="Cambria Math"/>
                      </a:rPr>
                      <m:t>𝟓𝟓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981231"/>
                <a:ext cx="8136904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599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304867" y="3351442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But using the actual probabilities of each outcome (i.e. 1/6 for each), what would we </a:t>
            </a:r>
            <a:r>
              <a:rPr lang="en-GB" b="1" dirty="0"/>
              <a:t>expect</a:t>
            </a:r>
            <a:r>
              <a:rPr lang="en-GB" dirty="0"/>
              <a:t> the average outcome to be?</a:t>
            </a:r>
          </a:p>
          <a:p>
            <a:pPr algn="ctr"/>
            <a:r>
              <a:rPr lang="en-GB" sz="2000" b="1" dirty="0"/>
              <a:t>3.5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39552" y="4437112"/>
                <a:ext cx="8136904" cy="1594091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Wingdings" panose="05000000000000000000" pitchFamily="2" charset="2"/>
                  </a:rPr>
                  <a:t>!</a:t>
                </a:r>
                <a:r>
                  <a:rPr lang="en-GB" dirty="0"/>
                  <a:t> If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 is the random variable,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/>
                      </a:rPr>
                      <m:t>𝑬</m:t>
                    </m:r>
                    <m:r>
                      <a:rPr lang="en-GB" b="1" i="1" dirty="0" smtClean="0">
                        <a:latin typeface="Cambria Math"/>
                      </a:rPr>
                      <m:t>(</m:t>
                    </m:r>
                    <m:r>
                      <a:rPr lang="en-GB" b="1" i="1" dirty="0" smtClean="0">
                        <a:latin typeface="Cambria Math"/>
                      </a:rPr>
                      <m:t>𝑿</m:t>
                    </m:r>
                    <m:r>
                      <a:rPr lang="en-GB" b="1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/>
                  <a:t> is known as the </a:t>
                </a:r>
                <a:r>
                  <a:rPr lang="en-GB" b="1" dirty="0"/>
                  <a:t>expected value </a:t>
                </a:r>
                <a:r>
                  <a:rPr lang="en-GB" dirty="0"/>
                  <a:t>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GB" dirty="0"/>
                  <a:t>.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𝑋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It represents the mean outcome we would expect if we were to do our experiment lots of times.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52" y="4437112"/>
                <a:ext cx="8136904" cy="1594091"/>
              </a:xfrm>
              <a:prstGeom prst="rect">
                <a:avLst/>
              </a:prstGeom>
              <a:blipFill rotWithShape="0">
                <a:blip r:embed="rId5"/>
                <a:stretch>
                  <a:fillRect l="-448" t="-1887" b="-45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3821291" y="3935207"/>
            <a:ext cx="864096" cy="3600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247451" y="2991022"/>
            <a:ext cx="1080120" cy="3600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45409" y="1065215"/>
              <a:ext cx="7460150" cy="797052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47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1430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i="1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i="1" dirty="0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i="1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2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GB" sz="14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400" i="1" dirty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GB" sz="140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4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04462144"/>
                  </p:ext>
                </p:extLst>
              </p:nvPr>
            </p:nvGraphicFramePr>
            <p:xfrm>
              <a:off x="645409" y="1065215"/>
              <a:ext cx="7460150" cy="797052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473200"/>
                    <a:gridCol w="997825"/>
                    <a:gridCol w="997825"/>
                    <a:gridCol w="997825"/>
                    <a:gridCol w="997825"/>
                    <a:gridCol w="997825"/>
                    <a:gridCol w="997825"/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413" t="-2000" r="-407025" b="-16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148171" t="-2000" r="-500610" b="-16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248171" t="-2000" r="-400610" b="-16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350307" t="-2000" r="-303067" b="-16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447561" t="-2000" r="-201220" b="-16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547561" t="-2000" r="-101220" b="-16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647561" t="-2000" r="-1220" b="-168000"/>
                          </a:stretch>
                        </a:blipFill>
                      </a:tcPr>
                    </a:tc>
                  </a:tr>
                  <a:tr h="492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413" t="-62195" r="-407025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148171" t="-62195" r="-500610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248171" t="-62195" r="-400610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350307" t="-62195" r="-303067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447561" t="-62195" r="-201220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547561" t="-62195" r="-101220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647561" t="-62195" r="-1220" b="-243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Down Arrow 1"/>
          <p:cNvSpPr/>
          <p:nvPr/>
        </p:nvSpPr>
        <p:spPr>
          <a:xfrm>
            <a:off x="3995936" y="1886752"/>
            <a:ext cx="360040" cy="43649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375484" y="1914681"/>
            <a:ext cx="2300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Throw a lot of times.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81134" y="6088021"/>
                <a:ext cx="8888221" cy="506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For our fair die: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𝑬</m:t>
                    </m:r>
                    <m:d>
                      <m:d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</m:d>
                    <m:r>
                      <a:rPr lang="en-GB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GB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e>
                    </m:d>
                    <m:r>
                      <a:rPr lang="en-GB" b="1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GB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e>
                    </m:d>
                    <m:r>
                      <a:rPr lang="en-GB" b="1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GB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e>
                    </m:d>
                    <m:r>
                      <a:rPr lang="en-GB" b="1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GB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e>
                    </m:d>
                    <m:r>
                      <a:rPr lang="en-GB" b="1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GB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e>
                    </m:d>
                    <m:r>
                      <a:rPr lang="en-GB" b="1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GB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e>
                    </m:d>
                    <m:r>
                      <a:rPr lang="en-GB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134" y="6088021"/>
                <a:ext cx="8888221" cy="506870"/>
              </a:xfrm>
              <a:prstGeom prst="rect">
                <a:avLst/>
              </a:prstGeom>
              <a:blipFill rotWithShape="0">
                <a:blip r:embed="rId7"/>
                <a:stretch>
                  <a:fillRect l="-617" b="-60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2555775" y="6088021"/>
            <a:ext cx="6392281" cy="56470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pic>
        <p:nvPicPr>
          <p:cNvPr id="17" name="Picture 2" descr="Image result for dice">
            <a:extLst>
              <a:ext uri="{FF2B5EF4-FFF2-40B4-BE49-F238E27FC236}">
                <a16:creationId xmlns:a16="http://schemas.microsoft.com/office/drawing/2014/main" id="{1DF48779-BAFF-483A-9840-03BCF31ED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840" y="1112522"/>
            <a:ext cx="1363216" cy="136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66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  <p:bldP spid="12" grpId="1" animBg="1"/>
      <p:bldP spid="13" grpId="0" animBg="1"/>
      <p:bldP spid="13" grpId="1" animBg="1"/>
      <p:bldP spid="15" grpId="0"/>
      <p:bldP spid="16" grpId="0" animBg="1"/>
      <p:bldP spid="1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 err="1"/>
                <a:t>Quickfire</a:t>
              </a:r>
              <a:r>
                <a:rPr lang="en-GB" sz="3200" dirty="0"/>
                <a:t> E[X]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395536" y="76470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Find the expected value of the following distributions (in your head!).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54054644"/>
                  </p:ext>
                </p:extLst>
              </p:nvPr>
            </p:nvGraphicFramePr>
            <p:xfrm>
              <a:off x="467544" y="1844824"/>
              <a:ext cx="3829549" cy="741680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216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54054644"/>
                  </p:ext>
                </p:extLst>
              </p:nvPr>
            </p:nvGraphicFramePr>
            <p:xfrm>
              <a:off x="467544" y="1844824"/>
              <a:ext cx="3829549" cy="741680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216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" t="-8065" r="-215500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" t="-109836" r="-215500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71600" y="2708920"/>
                <a:ext cx="216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=2.2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708920"/>
                <a:ext cx="2160240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4390909"/>
                  </p:ext>
                </p:extLst>
              </p:nvPr>
            </p:nvGraphicFramePr>
            <p:xfrm>
              <a:off x="4716016" y="1844824"/>
              <a:ext cx="3829549" cy="741680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216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0.25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4390909"/>
                  </p:ext>
                </p:extLst>
              </p:nvPr>
            </p:nvGraphicFramePr>
            <p:xfrm>
              <a:off x="4716016" y="1844824"/>
              <a:ext cx="3829549" cy="741680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216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00" t="-8065" r="-215500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00" t="-109836" r="-215500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0.25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220072" y="2708920"/>
                <a:ext cx="216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=5.5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2708920"/>
                <a:ext cx="2160240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3720251"/>
                  </p:ext>
                </p:extLst>
              </p:nvPr>
            </p:nvGraphicFramePr>
            <p:xfrm>
              <a:off x="2483768" y="4293096"/>
              <a:ext cx="3829549" cy="975868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216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3720251"/>
                  </p:ext>
                </p:extLst>
              </p:nvPr>
            </p:nvGraphicFramePr>
            <p:xfrm>
              <a:off x="2483768" y="4293096"/>
              <a:ext cx="3829549" cy="975868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216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500" t="-8197" r="-215500" b="-167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30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50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500" t="-66000" r="-215500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40559" t="-66000" r="-201399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40559" t="-66000" r="-101399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340559" t="-66000" r="-1399" b="-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000949" y="5436564"/>
                <a:ext cx="216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0949" y="5436564"/>
                <a:ext cx="2160240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346415" y="2759110"/>
            <a:ext cx="864096" cy="3600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30790" y="2750128"/>
            <a:ext cx="864096" cy="3600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10684" y="5479124"/>
            <a:ext cx="864096" cy="3600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1452" y="3314824"/>
            <a:ext cx="3960440" cy="7386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400" b="1" dirty="0" err="1"/>
              <a:t>Fro</a:t>
            </a:r>
            <a:r>
              <a:rPr lang="en-GB" sz="1400" b="1" dirty="0"/>
              <a:t> Tip</a:t>
            </a:r>
            <a:r>
              <a:rPr lang="en-GB" sz="1400" dirty="0"/>
              <a:t>: Suppose you treated the probabilities as frequencies then found the mean of the ‘frequency table’. What do you notice?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83768" y="6022143"/>
            <a:ext cx="4896544" cy="7386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400" b="1" dirty="0" err="1"/>
              <a:t>Fro</a:t>
            </a:r>
            <a:r>
              <a:rPr lang="en-GB" sz="1400" b="1" dirty="0"/>
              <a:t> Tip</a:t>
            </a:r>
            <a:r>
              <a:rPr lang="en-GB" sz="1400" dirty="0"/>
              <a:t>: If the distribution is ‘symmetrical’, i.e. both the outcomes and probabilities are symmetrical about the centre, then the expected value is this central value.</a:t>
            </a:r>
          </a:p>
        </p:txBody>
      </p:sp>
    </p:spTree>
    <p:extLst>
      <p:ext uri="{BB962C8B-B14F-4D97-AF65-F5344CB8AC3E}">
        <p14:creationId xmlns:p14="http://schemas.microsoft.com/office/powerpoint/2010/main" val="130993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/>
                <a:t>Harder Example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2846675"/>
                  </p:ext>
                </p:extLst>
              </p:nvPr>
            </p:nvGraphicFramePr>
            <p:xfrm>
              <a:off x="1547664" y="1052736"/>
              <a:ext cx="5616626" cy="936104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2268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44905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704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d>
                                  <m:dPr>
                                    <m:ctrlPr>
                                      <a:rPr lang="en-GB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smtClean="0"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  <m:r>
                                      <a:rPr lang="en-GB" sz="2000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GB" sz="20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2846675"/>
                  </p:ext>
                </p:extLst>
              </p:nvPr>
            </p:nvGraphicFramePr>
            <p:xfrm>
              <a:off x="1547664" y="1052736"/>
              <a:ext cx="5616626" cy="936104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2268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4490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95" t="-6757" r="-357921" b="-1121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70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95" t="-97531" r="-357921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0972" t="-97531" r="-402083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40972" t="-97531" r="-302083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0972" t="-97531" r="-202083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37931" t="-97531" r="-100690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41667" t="-97531" r="-1389" b="-24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568" y="2636912"/>
                <a:ext cx="792088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Given that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400" dirty="0"/>
                  <a:t>, find the values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b="1" dirty="0"/>
                  <a:t>Probabilities add to 1:	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𝒒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2400" b="1" dirty="0"/>
              </a:p>
              <a:p>
                <a:r>
                  <a:rPr lang="en-GB" sz="2400" b="1" dirty="0"/>
                  <a:t>Expected value:		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𝒒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GB" sz="2400" b="1" dirty="0"/>
              </a:p>
              <a:p>
                <a:endParaRPr lang="en-GB" sz="2400" b="1" dirty="0"/>
              </a:p>
              <a:p>
                <a:r>
                  <a:rPr lang="en-GB" sz="2400" b="1" dirty="0"/>
                  <a:t>Solving simultaneous equations: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636912"/>
                <a:ext cx="7920880" cy="2677656"/>
              </a:xfrm>
              <a:prstGeom prst="rect">
                <a:avLst/>
              </a:prstGeom>
              <a:blipFill rotWithShape="0">
                <a:blip r:embed="rId3"/>
                <a:stretch>
                  <a:fillRect l="-1155" t="-1822" b="-1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62540" y="3284984"/>
                <a:ext cx="7869899" cy="2029584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2800" dirty="0"/>
                  <a:t>?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2000" dirty="0"/>
                  <a:t>Hint: Can you think of TWO ways we could get an equation relating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sz="2000" dirty="0"/>
                  <a:t>?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40" y="3284984"/>
                <a:ext cx="7869899" cy="2029584"/>
              </a:xfrm>
              <a:prstGeom prst="rect">
                <a:avLst/>
              </a:prstGeom>
              <a:blipFill rotWithShape="0">
                <a:blip r:embed="rId4"/>
                <a:stretch>
                  <a:fillRect r="-3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316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93A395B-939F-4230-903B-C115575906C7}"/>
              </a:ext>
            </a:extLst>
          </p:cNvPr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>
              <a:extLst>
                <a:ext uri="{FF2B5EF4-FFF2-40B4-BE49-F238E27FC236}">
                  <a16:creationId xmlns:a16="http://schemas.microsoft.com/office/drawing/2014/main" id="{AE54F890-1F44-4018-B5DA-C311FDBD5250}"/>
                </a:ext>
              </a:extLst>
            </p:cNvPr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/>
                <a:t>Test Your Understanding So Far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2EB7F000-158E-4977-96C0-84A4E952D99C}"/>
                </a:ext>
              </a:extLst>
            </p:cNvPr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92D92DC-6F4B-444C-B39E-388949467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340768"/>
            <a:ext cx="8115300" cy="19431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8FB07A-E9E4-4D93-B042-E4BA9C7F4152}"/>
              </a:ext>
            </a:extLst>
          </p:cNvPr>
          <p:cNvSpPr txBox="1"/>
          <p:nvPr/>
        </p:nvSpPr>
        <p:spPr>
          <a:xfrm>
            <a:off x="323528" y="971436"/>
            <a:ext cx="309634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Edexcel S1(Old) June 2013 Q5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20F572-B06C-4DCE-9A99-BF2439326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253" y="4038085"/>
            <a:ext cx="8029575" cy="13239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5D3EBB-7AAA-4D5A-95FF-B8D711F1D6AC}"/>
              </a:ext>
            </a:extLst>
          </p:cNvPr>
          <p:cNvSpPr/>
          <p:nvPr/>
        </p:nvSpPr>
        <p:spPr>
          <a:xfrm>
            <a:off x="409252" y="3958833"/>
            <a:ext cx="8195195" cy="141971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3176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885BAE0-F80E-4E5B-B60F-7BD7C34AF555}"/>
              </a:ext>
            </a:extLst>
          </p:cNvPr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32">
                  <a:extLst>
                    <a:ext uri="{FF2B5EF4-FFF2-40B4-BE49-F238E27FC236}">
                      <a16:creationId xmlns:a16="http://schemas.microsoft.com/office/drawing/2014/main" id="{C63BA78A-B6B8-44E7-A50B-4C77D1E64453}"/>
                    </a:ext>
                  </a:extLst>
                </p:cNvPr>
                <p:cNvSpPr txBox="1"/>
                <p:nvPr/>
              </p:nvSpPr>
              <p:spPr>
                <a:xfrm>
                  <a:off x="0" y="13335"/>
                  <a:ext cx="9144000" cy="599127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wrap="square" lIns="32400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GB" sz="3200" dirty="0"/>
                    <a:t>Calculating </a:t>
                  </a:r>
                  <a14:m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, …</m:t>
                      </m:r>
                    </m:oMath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3" name="TextBox 32">
                  <a:extLst>
                    <a:ext uri="{FF2B5EF4-FFF2-40B4-BE49-F238E27FC236}">
                      <a16:creationId xmlns:a16="http://schemas.microsoft.com/office/drawing/2014/main" id="{C63BA78A-B6B8-44E7-A50B-4C77D1E644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3335"/>
                  <a:ext cx="9144000" cy="599127"/>
                </a:xfrm>
                <a:prstGeom prst="rect">
                  <a:avLst/>
                </a:prstGeom>
                <a:blipFill>
                  <a:blip r:embed="rId2"/>
                  <a:stretch>
                    <a:fillRect t="-12245" b="-3163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C15180C-77BA-4226-9EC2-34382EF3CAEB}"/>
                </a:ext>
              </a:extLst>
            </p:cNvPr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DDC2DA6F-139D-4A5A-943C-8B4306637C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8844714"/>
                  </p:ext>
                </p:extLst>
              </p:nvPr>
            </p:nvGraphicFramePr>
            <p:xfrm>
              <a:off x="635884" y="1589090"/>
              <a:ext cx="4466675" cy="792480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47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1430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2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DDC2DA6F-139D-4A5A-943C-8B4306637C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8844714"/>
                  </p:ext>
                </p:extLst>
              </p:nvPr>
            </p:nvGraphicFramePr>
            <p:xfrm>
              <a:off x="635884" y="1589090"/>
              <a:ext cx="4466675" cy="792480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47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13" t="-1515" r="-204132" b="-1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48171" t="-1515" r="-201220" b="-1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48171" t="-1515" r="-101220" b="-1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8171" t="-1515" r="-1220" b="-11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13" t="-103077" r="-204132" b="-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48171" t="-103077" r="-201220" b="-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48171" t="-103077" r="-101220" b="-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8171" t="-103077" r="-1220" b="-1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E7902C-D6F0-4FB4-8D6C-407D8B566C33}"/>
                  </a:ext>
                </a:extLst>
              </p:cNvPr>
              <p:cNvSpPr txBox="1"/>
              <p:nvPr/>
            </p:nvSpPr>
            <p:spPr>
              <a:xfrm>
                <a:off x="531168" y="1037878"/>
                <a:ext cx="43204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/>
                  <a:t> is the original random variable: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E7902C-D6F0-4FB4-8D6C-407D8B566C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168" y="1037878"/>
                <a:ext cx="4320480" cy="400110"/>
              </a:xfrm>
              <a:prstGeom prst="rect">
                <a:avLst/>
              </a:prstGeom>
              <a:blipFill>
                <a:blip r:embed="rId4"/>
                <a:stretch>
                  <a:fillRect l="-1410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770F51-E14F-4E6D-9BF1-349A812D3CB7}"/>
                  </a:ext>
                </a:extLst>
              </p:cNvPr>
              <p:cNvSpPr txBox="1"/>
              <p:nvPr/>
            </p:nvSpPr>
            <p:spPr>
              <a:xfrm>
                <a:off x="550218" y="2651770"/>
                <a:ext cx="43204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/>
                  <a:t> would represent: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770F51-E14F-4E6D-9BF1-349A812D3C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218" y="2651770"/>
                <a:ext cx="4320480" cy="400110"/>
              </a:xfrm>
              <a:prstGeom prst="rect">
                <a:avLst/>
              </a:prstGeom>
              <a:blipFill>
                <a:blip r:embed="rId5"/>
                <a:stretch>
                  <a:fillRect l="-1410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45FABFB-C5C2-4171-9EC8-4AD3512107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4630761"/>
                  </p:ext>
                </p:extLst>
              </p:nvPr>
            </p:nvGraphicFramePr>
            <p:xfrm>
              <a:off x="667138" y="3199112"/>
              <a:ext cx="4466675" cy="792480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47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1430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0" dirty="0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000" b="1" i="1" dirty="0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200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2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45FABFB-C5C2-4171-9EC8-4AD3512107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4630761"/>
                  </p:ext>
                </p:extLst>
              </p:nvPr>
            </p:nvGraphicFramePr>
            <p:xfrm>
              <a:off x="667138" y="3199112"/>
              <a:ext cx="4466675" cy="792480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47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413" t="-1515" r="-204132" b="-1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48171" t="-1515" r="-201220" b="-1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48171" t="-1515" r="-101220" b="-1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348171" t="-1515" r="-1220" b="-11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413" t="-103077" r="-204132" b="-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48171" t="-103077" r="-201220" b="-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48171" t="-103077" r="-101220" b="-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348171" t="-103077" r="-1220" b="-1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EB209CE4-EDBF-4EEC-AC7B-9D0F39BC1668}"/>
              </a:ext>
            </a:extLst>
          </p:cNvPr>
          <p:cNvSpPr txBox="1"/>
          <p:nvPr/>
        </p:nvSpPr>
        <p:spPr>
          <a:xfrm>
            <a:off x="5370562" y="3122912"/>
            <a:ext cx="3168352" cy="10772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/>
              <a:t>the same distribution but with each outcome replaced with double its value (note that the probabilities are unaffected)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55F47D8-73FB-42D6-A455-879906D33D52}"/>
                  </a:ext>
                </a:extLst>
              </p:cNvPr>
              <p:cNvSpPr txBox="1"/>
              <p:nvPr/>
            </p:nvSpPr>
            <p:spPr>
              <a:xfrm>
                <a:off x="538411" y="4170412"/>
                <a:ext cx="43204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and similarly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/>
                  <a:t> would be: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55F47D8-73FB-42D6-A455-879906D33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11" y="4170412"/>
                <a:ext cx="4320480" cy="400110"/>
              </a:xfrm>
              <a:prstGeom prst="rect">
                <a:avLst/>
              </a:prstGeom>
              <a:blipFill>
                <a:blip r:embed="rId7"/>
                <a:stretch>
                  <a:fillRect l="-1410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82A5BCC2-E02C-4960-83AD-C8A8490514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0663316"/>
                  </p:ext>
                </p:extLst>
              </p:nvPr>
            </p:nvGraphicFramePr>
            <p:xfrm>
              <a:off x="667138" y="4713884"/>
              <a:ext cx="4466675" cy="799402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47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1430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b="1" i="1" dirty="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000" b="1" i="1" dirty="0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dirty="0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2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82A5BCC2-E02C-4960-83AD-C8A8490514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0663316"/>
                  </p:ext>
                </p:extLst>
              </p:nvPr>
            </p:nvGraphicFramePr>
            <p:xfrm>
              <a:off x="667138" y="4713884"/>
              <a:ext cx="4466675" cy="799402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47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031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413" t="-1493" r="-204132" b="-1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48171" t="-1493" r="-201220" b="-1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48171" t="-1493" r="-101220" b="-11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348171" t="-1493" r="-1220" b="-1119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413" t="-104615" r="-204132" b="-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48171" t="-104615" r="-201220" b="-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248171" t="-104615" r="-101220" b="-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348171" t="-104615" r="-1220" b="-1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37FB1C4-A3F1-4121-AF89-4635D4941494}"/>
                  </a:ext>
                </a:extLst>
              </p:cNvPr>
              <p:cNvSpPr txBox="1"/>
              <p:nvPr/>
            </p:nvSpPr>
            <p:spPr>
              <a:xfrm>
                <a:off x="633180" y="5697016"/>
                <a:ext cx="7608524" cy="1055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And therefore we can find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/>
                  <a:t>, i.e. the “expected value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/>
                  <a:t>”, using this modified table: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𝑬</m:t>
                      </m:r>
                      <m:d>
                        <m:dPr>
                          <m:ctrlPr>
                            <a:rPr lang="en-GB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p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sup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GB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GB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37FB1C4-A3F1-4121-AF89-4635D4941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80" y="5697016"/>
                <a:ext cx="7608524" cy="1055289"/>
              </a:xfrm>
              <a:prstGeom prst="rect">
                <a:avLst/>
              </a:prstGeom>
              <a:blipFill>
                <a:blip r:embed="rId9"/>
                <a:stretch>
                  <a:fillRect l="-881" t="-3468" r="-2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AF9F6FED-93E4-4E5B-ADE5-590D820616CE}"/>
              </a:ext>
            </a:extLst>
          </p:cNvPr>
          <p:cNvSpPr/>
          <p:nvPr/>
        </p:nvSpPr>
        <p:spPr>
          <a:xfrm>
            <a:off x="2457127" y="6330492"/>
            <a:ext cx="5153347" cy="43225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2883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/>
      <p:bldP spid="13" grpId="0" animBg="1"/>
      <p:bldP spid="1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DAC0FF22-6E59-4FD8-AEAD-E6463AE8556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2380523"/>
                  </p:ext>
                </p:extLst>
              </p:nvPr>
            </p:nvGraphicFramePr>
            <p:xfrm>
              <a:off x="2093209" y="989015"/>
              <a:ext cx="4466675" cy="792480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47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1430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dirty="0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2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000" b="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GB" sz="2000" b="0" i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GB" sz="2000" b="0" i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GB" sz="2000" b="0" i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DAC0FF22-6E59-4FD8-AEAD-E6463AE8556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2380523"/>
                  </p:ext>
                </p:extLst>
              </p:nvPr>
            </p:nvGraphicFramePr>
            <p:xfrm>
              <a:off x="2093209" y="989015"/>
              <a:ext cx="4466675" cy="792480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47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13" t="-1515" r="-204132" b="-1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8171" t="-1515" r="-201220" b="-1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48171" t="-1515" r="-101220" b="-1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8171" t="-1515" r="-1220" b="-11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13" t="-103077" r="-204132" b="-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8171" t="-103077" r="-201220" b="-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48171" t="-103077" r="-101220" b="-1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8171" t="-103077" r="-1220" b="-1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9777EA62-F610-4407-B01C-0DD208919DBA}"/>
              </a:ext>
            </a:extLst>
          </p:cNvPr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4" name="TextBox 32">
              <a:extLst>
                <a:ext uri="{FF2B5EF4-FFF2-40B4-BE49-F238E27FC236}">
                  <a16:creationId xmlns:a16="http://schemas.microsoft.com/office/drawing/2014/main" id="{7132D91D-026C-4280-A02B-515AB0C62705}"/>
                </a:ext>
              </a:extLst>
            </p:cNvPr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/>
                <a:t>Test Your Understanding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38DCF55-F0ED-4748-9932-C9FE12264CFB}"/>
                </a:ext>
              </a:extLst>
            </p:cNvPr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A45492E-23A3-4CC3-9D2A-6C4FA89BE3D6}"/>
                  </a:ext>
                </a:extLst>
              </p:cNvPr>
              <p:cNvSpPr txBox="1"/>
              <p:nvPr/>
            </p:nvSpPr>
            <p:spPr>
              <a:xfrm>
                <a:off x="763960" y="2348880"/>
                <a:ext cx="6408712" cy="1363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Determine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𝑬</m:t>
                      </m:r>
                      <m:d>
                        <m:dPr>
                          <m:ctrlPr>
                            <a:rPr lang="en-GB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p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20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GB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GB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sup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A45492E-23A3-4CC3-9D2A-6C4FA89BE3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960" y="2348880"/>
                <a:ext cx="6408712" cy="1363065"/>
              </a:xfrm>
              <a:prstGeom prst="rect">
                <a:avLst/>
              </a:prstGeom>
              <a:blipFill>
                <a:blip r:embed="rId3"/>
                <a:stretch>
                  <a:fillRect l="-951" t="-22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E68A26D9-D97B-44D2-BFC4-13F3AAAE9012}"/>
              </a:ext>
            </a:extLst>
          </p:cNvPr>
          <p:cNvSpPr/>
          <p:nvPr/>
        </p:nvSpPr>
        <p:spPr>
          <a:xfrm>
            <a:off x="1009327" y="2863459"/>
            <a:ext cx="6298977" cy="106959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91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>
                  <a:latin typeface="+mj-lt"/>
                </a:rPr>
                <a:t>Exercise 1A</a:t>
              </a:r>
              <a:endParaRPr lang="en-GB" sz="3200" dirty="0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395536" y="72584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Pearson Pure Mathematics Year 1/AS</a:t>
            </a:r>
          </a:p>
          <a:p>
            <a:r>
              <a:rPr lang="en-GB" sz="2400" dirty="0"/>
              <a:t>Pages 4-5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739717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73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853B6EC-F20D-4C3D-BCDA-3CED77044C3F}"/>
              </a:ext>
            </a:extLst>
          </p:cNvPr>
          <p:cNvSpPr/>
          <p:nvPr/>
        </p:nvSpPr>
        <p:spPr>
          <a:xfrm>
            <a:off x="1541" y="1556792"/>
            <a:ext cx="9142459" cy="2321327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32"/>
                <p:cNvSpPr txBox="1"/>
                <p:nvPr/>
              </p:nvSpPr>
              <p:spPr>
                <a:xfrm>
                  <a:off x="0" y="13335"/>
                  <a:ext cx="9144000" cy="599127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wrap="square" lIns="32400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GB" sz="3200" dirty="0"/>
                    <a:t>Variance </a:t>
                  </a:r>
                  <a14:m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5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3335"/>
                  <a:ext cx="9144000" cy="599127"/>
                </a:xfrm>
                <a:prstGeom prst="rect">
                  <a:avLst/>
                </a:prstGeom>
                <a:blipFill>
                  <a:blip r:embed="rId2"/>
                  <a:stretch>
                    <a:fillRect t="-12245" b="-3163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Connector 5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295536" y="671398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Again, imagine that we throw a fair die 60 times, and that we get the ‘expected’ frequencies for each outcome.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7992714"/>
                  </p:ext>
                </p:extLst>
              </p:nvPr>
            </p:nvGraphicFramePr>
            <p:xfrm>
              <a:off x="1111529" y="3008583"/>
              <a:ext cx="6442120" cy="609600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216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27196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1962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7992714"/>
                  </p:ext>
                </p:extLst>
              </p:nvPr>
            </p:nvGraphicFramePr>
            <p:xfrm>
              <a:off x="1111529" y="3008583"/>
              <a:ext cx="6442120" cy="609600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2169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7085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0" t="-1961" r="-430000" b="-1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Frequency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400" dirty="0"/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11903735"/>
                  </p:ext>
                </p:extLst>
              </p:nvPr>
            </p:nvGraphicFramePr>
            <p:xfrm>
              <a:off x="684713" y="1668984"/>
              <a:ext cx="7460150" cy="797052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47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1430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2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400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40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11903735"/>
                  </p:ext>
                </p:extLst>
              </p:nvPr>
            </p:nvGraphicFramePr>
            <p:xfrm>
              <a:off x="684713" y="1668984"/>
              <a:ext cx="7460150" cy="797052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47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997825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13" t="-2000" r="-407025" b="-16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48171" t="-2000" r="-500610" b="-16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48171" t="-2000" r="-400610" b="-16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50307" t="-2000" r="-303067" b="-16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47561" t="-2000" r="-201220" b="-16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47561" t="-2000" r="-101220" b="-16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647561" t="-2000" r="-1220" b="-16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22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13" t="-62195" r="-407025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48171" t="-62195" r="-500610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48171" t="-62195" r="-400610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50307" t="-62195" r="-303067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47561" t="-62195" r="-201220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47561" t="-62195" r="-101220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647561" t="-62195" r="-1220" b="-24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Down Arrow 1"/>
          <p:cNvSpPr/>
          <p:nvPr/>
        </p:nvSpPr>
        <p:spPr>
          <a:xfrm>
            <a:off x="4054748" y="2488469"/>
            <a:ext cx="360040" cy="43649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509208" y="2508038"/>
            <a:ext cx="2300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Throw 60 times.</a:t>
            </a:r>
          </a:p>
        </p:txBody>
      </p:sp>
      <p:pic>
        <p:nvPicPr>
          <p:cNvPr id="17" name="Picture 2" descr="Image result for dice">
            <a:extLst>
              <a:ext uri="{FF2B5EF4-FFF2-40B4-BE49-F238E27FC236}">
                <a16:creationId xmlns:a16="http://schemas.microsoft.com/office/drawing/2014/main" id="{1DF48779-BAFF-483A-9840-03BCF31ED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044" y="1487691"/>
            <a:ext cx="1363216" cy="136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77DE039-948F-45A4-8316-22DD7B80EDCE}"/>
                  </a:ext>
                </a:extLst>
              </p:cNvPr>
              <p:cNvSpPr txBox="1"/>
              <p:nvPr/>
            </p:nvSpPr>
            <p:spPr>
              <a:xfrm>
                <a:off x="1029267" y="4221088"/>
                <a:ext cx="6768752" cy="1781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We saw before that finding the mean of these simulated outcomes, </a:t>
                </a:r>
                <a:r>
                  <a:rPr lang="en-GB" b="1" dirty="0"/>
                  <a:t>where the frequencies are exactly consistent with the probabilities of each outcome</a:t>
                </a:r>
                <a:r>
                  <a:rPr lang="en-GB" dirty="0"/>
                  <a:t>, gives us the expected value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of the distribution.</a:t>
                </a:r>
              </a:p>
              <a:p>
                <a:endParaRPr lang="en-GB" dirty="0"/>
              </a:p>
              <a:p>
                <a:r>
                  <a:rPr lang="en-GB" dirty="0"/>
                  <a:t>Similarly, we could find the variance of this simulated frequency table (in this case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dirty="0"/>
                  <a:t>), and we say that this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𝑉𝑎𝑟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.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77DE039-948F-45A4-8316-22DD7B80E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267" y="4221088"/>
                <a:ext cx="6768752" cy="1781321"/>
              </a:xfrm>
              <a:prstGeom prst="rect">
                <a:avLst/>
              </a:prstGeom>
              <a:blipFill>
                <a:blip r:embed="rId6"/>
                <a:stretch>
                  <a:fillRect l="-811" t="-1706" r="-901" b="-44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22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E9560188-EF13-404A-834C-14808FC294A0}"/>
              </a:ext>
            </a:extLst>
          </p:cNvPr>
          <p:cNvSpPr/>
          <p:nvPr/>
        </p:nvSpPr>
        <p:spPr>
          <a:xfrm>
            <a:off x="2066578" y="2606405"/>
            <a:ext cx="6696744" cy="3388589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5096413-6DCE-4C3B-8C25-FB93D08D4EEC}"/>
              </a:ext>
            </a:extLst>
          </p:cNvPr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32">
                  <a:extLst>
                    <a:ext uri="{FF2B5EF4-FFF2-40B4-BE49-F238E27FC236}">
                      <a16:creationId xmlns:a16="http://schemas.microsoft.com/office/drawing/2014/main" id="{0D7F09F8-9E95-4434-A602-005F43914995}"/>
                    </a:ext>
                  </a:extLst>
                </p:cNvPr>
                <p:cNvSpPr txBox="1"/>
                <p:nvPr/>
              </p:nvSpPr>
              <p:spPr>
                <a:xfrm>
                  <a:off x="0" y="13335"/>
                  <a:ext cx="9144000" cy="599127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wrap="square" lIns="32400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GB" sz="3200" dirty="0"/>
                    <a:t>Formulae for </a:t>
                  </a:r>
                  <a14:m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3" name="TextBox 32">
                  <a:extLst>
                    <a:ext uri="{FF2B5EF4-FFF2-40B4-BE49-F238E27FC236}">
                      <a16:creationId xmlns:a16="http://schemas.microsoft.com/office/drawing/2014/main" id="{0D7F09F8-9E95-4434-A602-005F439149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3335"/>
                  <a:ext cx="9144000" cy="599127"/>
                </a:xfrm>
                <a:prstGeom prst="rect">
                  <a:avLst/>
                </a:prstGeom>
                <a:blipFill>
                  <a:blip r:embed="rId2"/>
                  <a:stretch>
                    <a:fillRect t="-12245" b="-3163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07CC67C-4A81-40CB-84A8-8BEC54CAD00F}"/>
                </a:ext>
              </a:extLst>
            </p:cNvPr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886223A-E40E-4A2E-87B2-14881747F394}"/>
              </a:ext>
            </a:extLst>
          </p:cNvPr>
          <p:cNvSpPr txBox="1"/>
          <p:nvPr/>
        </p:nvSpPr>
        <p:spPr>
          <a:xfrm>
            <a:off x="2221260" y="1141884"/>
            <a:ext cx="26841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Based on original definition of variance:</a:t>
            </a:r>
          </a:p>
          <a:p>
            <a:r>
              <a:rPr lang="en-GB" b="1" i="1" dirty="0"/>
              <a:t>“The average squared distance from the mean.”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AA21C9-DD46-4EAB-B904-C5885F640FE7}"/>
              </a:ext>
            </a:extLst>
          </p:cNvPr>
          <p:cNvSpPr txBox="1"/>
          <p:nvPr/>
        </p:nvSpPr>
        <p:spPr>
          <a:xfrm>
            <a:off x="360462" y="2946648"/>
            <a:ext cx="1784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Listed data:</a:t>
            </a:r>
            <a:endParaRPr lang="en-GB" b="1" i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F23E65-95B6-4E56-A658-644FD2326F76}"/>
              </a:ext>
            </a:extLst>
          </p:cNvPr>
          <p:cNvCxnSpPr/>
          <p:nvPr/>
        </p:nvCxnSpPr>
        <p:spPr>
          <a:xfrm>
            <a:off x="2066578" y="1170459"/>
            <a:ext cx="0" cy="48245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59033C-BA10-4F63-96F7-33B4B87C60FB}"/>
              </a:ext>
            </a:extLst>
          </p:cNvPr>
          <p:cNvCxnSpPr>
            <a:cxnSpLocks/>
          </p:cNvCxnSpPr>
          <p:nvPr/>
        </p:nvCxnSpPr>
        <p:spPr>
          <a:xfrm flipV="1">
            <a:off x="360462" y="2606405"/>
            <a:ext cx="8402860" cy="42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0A95B00-C107-4453-89F5-5B874F892448}"/>
              </a:ext>
            </a:extLst>
          </p:cNvPr>
          <p:cNvSpPr txBox="1"/>
          <p:nvPr/>
        </p:nvSpPr>
        <p:spPr>
          <a:xfrm>
            <a:off x="5615979" y="1157837"/>
            <a:ext cx="28803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Simplified formula:</a:t>
            </a:r>
          </a:p>
          <a:p>
            <a:r>
              <a:rPr lang="en-GB" b="1" i="1" dirty="0"/>
              <a:t>“Mean of the squares minus the square of the mean.”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61C45C0-051D-4FC6-8968-9C8DF8FAFE3D}"/>
                  </a:ext>
                </a:extLst>
              </p:cNvPr>
              <p:cNvSpPr txBox="1"/>
              <p:nvPr/>
            </p:nvSpPr>
            <p:spPr>
              <a:xfrm>
                <a:off x="5745510" y="2784723"/>
                <a:ext cx="2160240" cy="648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61C45C0-051D-4FC6-8968-9C8DF8FAFE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510" y="2784723"/>
                <a:ext cx="2160240" cy="6481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1009FA-A207-4713-A5AB-7C16B3075863}"/>
                  </a:ext>
                </a:extLst>
              </p:cNvPr>
              <p:cNvSpPr txBox="1"/>
              <p:nvPr/>
            </p:nvSpPr>
            <p:spPr>
              <a:xfrm>
                <a:off x="2354610" y="2832348"/>
                <a:ext cx="2160240" cy="648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1009FA-A207-4713-A5AB-7C16B3075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4610" y="2832348"/>
                <a:ext cx="2160240" cy="6481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2839132-3FA1-4E5E-9F82-4A387D066B91}"/>
                  </a:ext>
                </a:extLst>
              </p:cNvPr>
              <p:cNvSpPr txBox="1"/>
              <p:nvPr/>
            </p:nvSpPr>
            <p:spPr>
              <a:xfrm>
                <a:off x="169962" y="4561271"/>
                <a:ext cx="17845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Discrete random variable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:</a:t>
                </a:r>
                <a:endParaRPr lang="en-GB" b="1" i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2839132-3FA1-4E5E-9F82-4A387D066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962" y="4561271"/>
                <a:ext cx="1784598" cy="646331"/>
              </a:xfrm>
              <a:prstGeom prst="rect">
                <a:avLst/>
              </a:prstGeom>
              <a:blipFill>
                <a:blip r:embed="rId5"/>
                <a:stretch>
                  <a:fillRect l="-3072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row: Right 15">
            <a:extLst>
              <a:ext uri="{FF2B5EF4-FFF2-40B4-BE49-F238E27FC236}">
                <a16:creationId xmlns:a16="http://schemas.microsoft.com/office/drawing/2014/main" id="{C69AE370-127B-43EA-9C41-109B1D0DB51E}"/>
              </a:ext>
            </a:extLst>
          </p:cNvPr>
          <p:cNvSpPr/>
          <p:nvPr/>
        </p:nvSpPr>
        <p:spPr>
          <a:xfrm>
            <a:off x="4839841" y="3051636"/>
            <a:ext cx="576064" cy="22624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EEA49093-5BC4-4009-92E0-697F5ED33FC2}"/>
              </a:ext>
            </a:extLst>
          </p:cNvPr>
          <p:cNvSpPr/>
          <p:nvPr/>
        </p:nvSpPr>
        <p:spPr>
          <a:xfrm>
            <a:off x="4839444" y="4841187"/>
            <a:ext cx="576064" cy="22624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77EE625-DD33-40F7-B4EB-F03010BC6EE7}"/>
                  </a:ext>
                </a:extLst>
              </p:cNvPr>
              <p:cNvSpPr txBox="1"/>
              <p:nvPr/>
            </p:nvSpPr>
            <p:spPr>
              <a:xfrm>
                <a:off x="2114551" y="4692636"/>
                <a:ext cx="2638424" cy="639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77EE625-DD33-40F7-B4EB-F03010BC6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551" y="4692636"/>
                <a:ext cx="2638424" cy="639983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FD07DE0-C7D3-406F-B5B6-1FB0B39927DF}"/>
                  </a:ext>
                </a:extLst>
              </p:cNvPr>
              <p:cNvSpPr txBox="1"/>
              <p:nvPr/>
            </p:nvSpPr>
            <p:spPr>
              <a:xfrm>
                <a:off x="5744689" y="4745600"/>
                <a:ext cx="28373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FD07DE0-C7D3-406F-B5B6-1FB0B3992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4689" y="4745600"/>
                <a:ext cx="283733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3D09C7C7-7AAC-4617-9CD3-40A48BC74E0A}"/>
              </a:ext>
            </a:extLst>
          </p:cNvPr>
          <p:cNvSpPr/>
          <p:nvPr/>
        </p:nvSpPr>
        <p:spPr>
          <a:xfrm>
            <a:off x="3171824" y="2758684"/>
            <a:ext cx="1257301" cy="98464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8BC0397-FC22-40F4-90DD-1BC69BE49226}"/>
              </a:ext>
            </a:extLst>
          </p:cNvPr>
          <p:cNvSpPr/>
          <p:nvPr/>
        </p:nvSpPr>
        <p:spPr>
          <a:xfrm>
            <a:off x="6646565" y="2733958"/>
            <a:ext cx="1257301" cy="98464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30F29DE-365E-421B-96BC-9233F01E632E}"/>
              </a:ext>
            </a:extLst>
          </p:cNvPr>
          <p:cNvSpPr/>
          <p:nvPr/>
        </p:nvSpPr>
        <p:spPr>
          <a:xfrm>
            <a:off x="2767754" y="5003766"/>
            <a:ext cx="1651846" cy="45406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74C10A-1F1A-4DAD-A480-DFA74A76BFAC}"/>
              </a:ext>
            </a:extLst>
          </p:cNvPr>
          <p:cNvSpPr/>
          <p:nvPr/>
        </p:nvSpPr>
        <p:spPr>
          <a:xfrm>
            <a:off x="6950521" y="4532505"/>
            <a:ext cx="1524769" cy="8489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21ACAF9-D2D5-40CC-9BE0-4E3A48358F53}"/>
              </a:ext>
            </a:extLst>
          </p:cNvPr>
          <p:cNvCxnSpPr/>
          <p:nvPr/>
        </p:nvCxnSpPr>
        <p:spPr>
          <a:xfrm>
            <a:off x="5127476" y="1170459"/>
            <a:ext cx="0" cy="48245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7A24B22-9CD1-4E20-80D4-DD6349102D48}"/>
              </a:ext>
            </a:extLst>
          </p:cNvPr>
          <p:cNvCxnSpPr>
            <a:cxnSpLocks/>
          </p:cNvCxnSpPr>
          <p:nvPr/>
        </p:nvCxnSpPr>
        <p:spPr>
          <a:xfrm>
            <a:off x="389036" y="4194795"/>
            <a:ext cx="837428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6D8AFFA-E10F-4A58-ADB8-5E4CBF9B0CA6}"/>
                  </a:ext>
                </a:extLst>
              </p:cNvPr>
              <p:cNvSpPr txBox="1"/>
              <p:nvPr/>
            </p:nvSpPr>
            <p:spPr>
              <a:xfrm>
                <a:off x="2230784" y="5661248"/>
                <a:ext cx="2697063" cy="1015663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This means “Work out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200" dirty="0"/>
                  <a:t>, subtract this from each outcome and square, and then find the expected value using these new outcomes”. You will never use this formula.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6D8AFFA-E10F-4A58-ADB8-5E4CBF9B0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0784" y="5661248"/>
                <a:ext cx="2697063" cy="1015663"/>
              </a:xfrm>
              <a:prstGeom prst="rect">
                <a:avLst/>
              </a:prstGeom>
              <a:blipFill>
                <a:blip r:embed="rId8"/>
                <a:stretch>
                  <a:fillRect r="-673" b="-2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733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0870FFA-DC58-4895-92A9-22C69E34766C}"/>
              </a:ext>
            </a:extLst>
          </p:cNvPr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>
              <a:extLst>
                <a:ext uri="{FF2B5EF4-FFF2-40B4-BE49-F238E27FC236}">
                  <a16:creationId xmlns:a16="http://schemas.microsoft.com/office/drawing/2014/main" id="{62170496-4272-4728-807F-7474A320784A}"/>
                </a:ext>
              </a:extLst>
            </p:cNvPr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/>
                <a:t>Example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355D0703-A0BF-48C2-BF9D-93333C445ADE}"/>
                </a:ext>
              </a:extLst>
            </p:cNvPr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6C8946C-4244-47D3-9836-7B0FCA14D53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8023680"/>
                  </p:ext>
                </p:extLst>
              </p:nvPr>
            </p:nvGraphicFramePr>
            <p:xfrm>
              <a:off x="2026568" y="955154"/>
              <a:ext cx="3860730" cy="936104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2268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4905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704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d>
                                  <m:dPr>
                                    <m:ctrlPr>
                                      <a:rPr lang="en-GB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smtClean="0"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  <m:r>
                                      <a:rPr lang="en-GB" sz="2000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GB" sz="20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0.1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0.5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0.4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6C8946C-4244-47D3-9836-7B0FCA14D53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8023680"/>
                  </p:ext>
                </p:extLst>
              </p:nvPr>
            </p:nvGraphicFramePr>
            <p:xfrm>
              <a:off x="2026568" y="955154"/>
              <a:ext cx="3860730" cy="936104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2268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490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98" t="-6757" r="-216418" b="-1121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70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98" t="-97531" r="-216418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0.1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0.5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000" dirty="0"/>
                            <a:t>0.4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071B4E-53F0-492A-BBF1-626CBA8D0255}"/>
                  </a:ext>
                </a:extLst>
              </p:cNvPr>
              <p:cNvSpPr txBox="1"/>
              <p:nvPr/>
            </p:nvSpPr>
            <p:spPr>
              <a:xfrm>
                <a:off x="800253" y="2336830"/>
                <a:ext cx="7265462" cy="120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=0.1+1+1.2=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r>
                  <a:rPr lang="en-GB" sz="2400" b="0" i="1" dirty="0">
                    <a:latin typeface="Cambria Math" panose="02040503050406030204" pitchFamily="18" charset="0"/>
                  </a:rPr>
                  <a:t/>
                </a:r>
                <a:br>
                  <a:rPr lang="en-GB" sz="2400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×0.1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×0.5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×0.4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r>
                  <a:rPr lang="en-GB" sz="2400" b="0" i="1" dirty="0">
                    <a:latin typeface="Cambria Math" panose="02040503050406030204" pitchFamily="18" charset="0"/>
                  </a:rPr>
                  <a:t> 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=5.7−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2.3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𝟒𝟏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071B4E-53F0-492A-BBF1-626CBA8D0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253" y="2336830"/>
                <a:ext cx="7265462" cy="1208664"/>
              </a:xfrm>
              <a:prstGeom prst="rect">
                <a:avLst/>
              </a:prstGeom>
              <a:blipFill>
                <a:blip r:embed="rId3"/>
                <a:stretch>
                  <a:fillRect l="-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685C8CAA-463E-46E4-96B8-F413CE533689}"/>
              </a:ext>
            </a:extLst>
          </p:cNvPr>
          <p:cNvSpPr/>
          <p:nvPr/>
        </p:nvSpPr>
        <p:spPr>
          <a:xfrm>
            <a:off x="1952074" y="2305556"/>
            <a:ext cx="3520852" cy="4694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5B07422-B220-4C2C-A90E-6BDE273F68A8}"/>
                  </a:ext>
                </a:extLst>
              </p:cNvPr>
              <p:cNvSpPr txBox="1"/>
              <p:nvPr/>
            </p:nvSpPr>
            <p:spPr>
              <a:xfrm>
                <a:off x="6685384" y="1109886"/>
                <a:ext cx="1872208" cy="646331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/>
                  <a:t>Always find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first.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5B07422-B220-4C2C-A90E-6BDE273F6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5384" y="1109886"/>
                <a:ext cx="1872208" cy="646331"/>
              </a:xfrm>
              <a:prstGeom prst="rect">
                <a:avLst/>
              </a:prstGeom>
              <a:blipFill>
                <a:blip r:embed="rId4"/>
                <a:stretch>
                  <a:fillRect l="-2251" t="-2727" b="-1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7D6509-559F-4364-A5FC-9A03072943EA}"/>
                  </a:ext>
                </a:extLst>
              </p:cNvPr>
              <p:cNvSpPr txBox="1"/>
              <p:nvPr/>
            </p:nvSpPr>
            <p:spPr>
              <a:xfrm>
                <a:off x="2596780" y="5445224"/>
                <a:ext cx="3672408" cy="1077218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1600" b="1" dirty="0"/>
                  <a:t>Froculator Tip</a:t>
                </a:r>
                <a:r>
                  <a:rPr lang="en-GB" sz="1600" dirty="0"/>
                  <a:t>: You can input the distribution on your calculator using the probabilities instead of the frequencies.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/>
                  <a:t> will be the same as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𝑉𝑎𝑟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7D6509-559F-4364-A5FC-9A0307294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6780" y="5445224"/>
                <a:ext cx="3672408" cy="1077218"/>
              </a:xfrm>
              <a:prstGeom prst="rect">
                <a:avLst/>
              </a:prstGeom>
              <a:blipFill>
                <a:blip r:embed="rId5"/>
                <a:stretch>
                  <a:fillRect l="-660" t="-552" b="-49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A58931D8-2877-4478-85BE-6BCDB6E74DEC}"/>
              </a:ext>
            </a:extLst>
          </p:cNvPr>
          <p:cNvSpPr/>
          <p:nvPr/>
        </p:nvSpPr>
        <p:spPr>
          <a:xfrm>
            <a:off x="2069238" y="2778165"/>
            <a:ext cx="5765887" cy="35874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29542C-89BC-4489-8E93-BBC3B025339A}"/>
              </a:ext>
            </a:extLst>
          </p:cNvPr>
          <p:cNvSpPr/>
          <p:nvPr/>
        </p:nvSpPr>
        <p:spPr>
          <a:xfrm>
            <a:off x="2242387" y="3136910"/>
            <a:ext cx="2639990" cy="4286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92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6480720" cy="2865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" name="Group 2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4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/>
                <a:t>Test Your Understanding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323528" y="836712"/>
            <a:ext cx="266429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Edexcel S1(Old) May 2010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4221088"/>
            <a:ext cx="6048672" cy="2474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95536" y="4653136"/>
            <a:ext cx="261399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Edexcel S1(Old) Jan 2009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547120" y="2632720"/>
                <a:ext cx="108012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7120" y="2632720"/>
                <a:ext cx="1080120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168650" y="3206626"/>
                <a:ext cx="14670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8650" y="3206626"/>
                <a:ext cx="146709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000250" y="3645024"/>
                <a:ext cx="45159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=3.1</m:t>
                    </m:r>
                  </m:oMath>
                </a14:m>
                <a:r>
                  <a:rPr lang="en-GB" dirty="0"/>
                  <a:t>       So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=3.1−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=2.1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250" y="3645024"/>
                <a:ext cx="4515966" cy="369332"/>
              </a:xfrm>
              <a:prstGeom prst="rect">
                <a:avLst/>
              </a:prstGeom>
              <a:blipFill>
                <a:blip r:embed="rId6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084168" y="537321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718050" y="6334720"/>
                <a:ext cx="37941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600" dirty="0"/>
                  <a:t>. So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=2−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050" y="6334720"/>
                <a:ext cx="3794125" cy="338554"/>
              </a:xfrm>
              <a:prstGeom prst="rect">
                <a:avLst/>
              </a:prstGeom>
              <a:blipFill>
                <a:blip r:embed="rId7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3606750" y="2700412"/>
            <a:ext cx="1152128" cy="48728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78150" y="3191768"/>
            <a:ext cx="1152128" cy="3600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22698" y="3562474"/>
            <a:ext cx="4352702" cy="4189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580112" y="5373216"/>
            <a:ext cx="1152128" cy="3600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73724" y="6304007"/>
            <a:ext cx="3234896" cy="3600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1B2F4D-8F94-4C0E-BC04-2FAAF59F5964}"/>
              </a:ext>
            </a:extLst>
          </p:cNvPr>
          <p:cNvCxnSpPr/>
          <p:nvPr/>
        </p:nvCxnSpPr>
        <p:spPr>
          <a:xfrm>
            <a:off x="2778150" y="6005413"/>
            <a:ext cx="11521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99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>
                  <a:latin typeface="+mj-lt"/>
                </a:rPr>
                <a:t>Exercise 1B</a:t>
              </a:r>
              <a:endParaRPr lang="en-GB" sz="3200" dirty="0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395536" y="72584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Pearson Pure Mathematics Year 1/AS</a:t>
            </a:r>
          </a:p>
          <a:p>
            <a:r>
              <a:rPr lang="en-GB" sz="2400" dirty="0"/>
              <a:t>Pages 6-7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739717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9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89026" y="-21192"/>
            <a:ext cx="9143074" cy="599127"/>
            <a:chOff x="0" y="13335"/>
            <a:chExt cx="9144218" cy="599127"/>
          </a:xfrm>
        </p:grpSpPr>
        <p:sp>
          <p:nvSpPr>
            <p:cNvPr id="3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/>
                <a:t>Coding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4953" y="1344191"/>
                <a:ext cx="7560840" cy="2001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Suppose that we have a list of peoples heights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. The mean height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GB" dirty="0"/>
                  <a:t> is 1.5m and the variance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/>
                  <a:t> 0.2m. </a:t>
                </a:r>
              </a:p>
              <a:p>
                <a:r>
                  <a:rPr lang="en-GB" dirty="0"/>
                  <a:t>We use the coding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/>
                      </a:rPr>
                      <m:t>𝒚</m:t>
                    </m:r>
                    <m:r>
                      <a:rPr lang="en-GB" b="1" i="1" dirty="0" smtClean="0">
                        <a:latin typeface="Cambria Math"/>
                      </a:rPr>
                      <m:t> = </m:t>
                    </m:r>
                    <m:r>
                      <a:rPr lang="en-GB" b="1" i="1" dirty="0" smtClean="0">
                        <a:latin typeface="Cambria Math"/>
                      </a:rPr>
                      <m:t>𝟑</m:t>
                    </m:r>
                    <m:r>
                      <a:rPr lang="en-GB" b="1" i="1" dirty="0" smtClean="0">
                        <a:latin typeface="Cambria Math"/>
                      </a:rPr>
                      <m:t>𝒙</m:t>
                    </m:r>
                    <m:r>
                      <a:rPr lang="en-GB" b="1" i="1" dirty="0" smtClean="0">
                        <a:latin typeface="Cambria Math"/>
                      </a:rPr>
                      <m:t> – </m:t>
                    </m:r>
                    <m:r>
                      <a:rPr lang="en-GB" b="1" i="1" dirty="0" smtClean="0">
                        <a:latin typeface="Cambria Math"/>
                      </a:rPr>
                      <m:t>𝟏𝟎</m:t>
                    </m:r>
                    <m:r>
                      <a:rPr lang="en-GB" b="0" i="0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GB" b="1" dirty="0"/>
                  <a:t> </a:t>
                </a:r>
                <a:r>
                  <a:rPr lang="en-GB" dirty="0"/>
                  <a:t>Then:</a:t>
                </a:r>
              </a:p>
              <a:p>
                <a:endParaRPr lang="en-GB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latin typeface="Cambria Math"/>
                            </a:rPr>
                            <m:t>𝑦</m:t>
                          </m:r>
                        </m:e>
                      </m:acc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acc>
                        <m:accPr>
                          <m:chr m:val="̅"/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−10=</m:t>
                      </m:r>
                      <m:r>
                        <a:rPr lang="en-GB" sz="2400" b="0" i="1" smtClean="0">
                          <a:latin typeface="Cambria Math"/>
                        </a:rPr>
                        <m:t>−5.5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400" i="1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GB" sz="2400" i="1">
                              <a:latin typeface="Cambria Math"/>
                            </a:rPr>
                            <m:t>𝑦</m:t>
                          </m:r>
                        </m:sub>
                        <m:sup>
                          <m:r>
                            <a:rPr lang="en-GB" sz="2400" i="1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sSubSup>
                        <m:sSub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/>
                        </a:rPr>
                        <m:t>1.8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953" y="1344191"/>
                <a:ext cx="7560840" cy="2001958"/>
              </a:xfrm>
              <a:prstGeom prst="rect">
                <a:avLst/>
              </a:prstGeom>
              <a:blipFill>
                <a:blip r:embed="rId2"/>
                <a:stretch>
                  <a:fillRect l="-645" t="-18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50243" y="918062"/>
            <a:ext cx="1296144" cy="369332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Recap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4239269"/>
                <a:ext cx="756084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same applies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𝑉𝑎𝑟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:</a:t>
                </a:r>
              </a:p>
              <a:p>
                <a:endParaRPr lang="en-GB" dirty="0"/>
              </a:p>
              <a:p>
                <a:pPr algn="ctr"/>
                <a:r>
                  <a:rPr lang="en-GB" sz="2400" b="0" dirty="0"/>
                  <a:t> 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+10</m:t>
                        </m:r>
                      </m:e>
                    </m:d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dirty="0" smtClean="0">
                        <a:latin typeface="Cambria Math" panose="02040503050406030204" pitchFamily="18" charset="0"/>
                      </a:rPr>
                      <m:t>𝑬</m:t>
                    </m:r>
                    <m:d>
                      <m:dPr>
                        <m:ctrlPr>
                          <a:rPr lang="en-GB" sz="24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1" i="1" dirty="0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</m:d>
                    <m:r>
                      <a:rPr lang="en-GB" sz="2400" b="1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1" i="1" dirty="0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endParaRPr lang="en-GB" sz="2400" b="1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dirty="0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dirty="0" smtClean="0">
                          <a:latin typeface="Cambria Math" panose="02040503050406030204" pitchFamily="18" charset="0"/>
                        </a:rPr>
                        <m:t>𝑬</m:t>
                      </m:r>
                      <m:d>
                        <m:dPr>
                          <m:ctrlPr>
                            <a:rPr lang="en-GB" sz="2400" b="1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dirty="0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𝑽𝒂𝒓</m:t>
                      </m:r>
                      <m:d>
                        <m:dPr>
                          <m:ctrlPr>
                            <a:rPr lang="en-GB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239269"/>
                <a:ext cx="7560840" cy="1754326"/>
              </a:xfrm>
              <a:prstGeom prst="rect">
                <a:avLst/>
              </a:prstGeom>
              <a:blipFill>
                <a:blip r:embed="rId3"/>
                <a:stretch>
                  <a:fillRect l="-726" t="-17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4535637" y="4722065"/>
            <a:ext cx="1470879" cy="45394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95031" y="5177478"/>
            <a:ext cx="1164198" cy="39281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96654" y="5570289"/>
            <a:ext cx="1338718" cy="42330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040073" y="5157192"/>
            <a:ext cx="2780399" cy="523220"/>
            <a:chOff x="6040073" y="5157192"/>
            <a:chExt cx="2780399" cy="523220"/>
          </a:xfrm>
        </p:grpSpPr>
        <p:sp>
          <p:nvSpPr>
            <p:cNvPr id="13" name="TextBox 12"/>
            <p:cNvSpPr txBox="1"/>
            <p:nvPr/>
          </p:nvSpPr>
          <p:spPr>
            <a:xfrm>
              <a:off x="6516216" y="5157192"/>
              <a:ext cx="2304256" cy="52322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GB" sz="1400" dirty="0"/>
                <a:t>Adding 10 to all values adds 10 to the expected value.</a:t>
              </a:r>
            </a:p>
          </p:txBody>
        </p:sp>
        <p:cxnSp>
          <p:nvCxnSpPr>
            <p:cNvPr id="15" name="Straight Arrow Connector 14"/>
            <p:cNvCxnSpPr>
              <a:cxnSpLocks/>
              <a:stCxn id="13" idx="1"/>
            </p:cNvCxnSpPr>
            <p:nvPr/>
          </p:nvCxnSpPr>
          <p:spPr>
            <a:xfrm flipH="1" flipV="1">
              <a:off x="6040073" y="5209563"/>
              <a:ext cx="476143" cy="209239"/>
            </a:xfrm>
            <a:prstGeom prst="straightConnector1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/>
          <p:cNvCxnSpPr/>
          <p:nvPr/>
        </p:nvCxnSpPr>
        <p:spPr>
          <a:xfrm>
            <a:off x="0" y="3933056"/>
            <a:ext cx="9144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305172" y="2396117"/>
            <a:ext cx="2181228" cy="42258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63850" y="2818700"/>
            <a:ext cx="1437323" cy="52011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344A63E-1A69-4DB7-BB4F-2703E46A5EBC}"/>
                  </a:ext>
                </a:extLst>
              </p:cNvPr>
              <p:cNvSpPr txBox="1"/>
              <p:nvPr/>
            </p:nvSpPr>
            <p:spPr>
              <a:xfrm>
                <a:off x="5797659" y="2056970"/>
                <a:ext cx="2592288" cy="646331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1200" dirty="0"/>
                  <a:t>Recall that if modify the values using any of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 panose="02040503050406030204" pitchFamily="18" charset="0"/>
                      </a:rPr>
                      <m:t>+,−,×,÷</m:t>
                    </m:r>
                  </m:oMath>
                </a14:m>
                <a:r>
                  <a:rPr lang="en-GB" sz="1200" dirty="0"/>
                  <a:t>, the mean is affected in the same way.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344A63E-1A69-4DB7-BB4F-2703E46A5E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7659" y="2056970"/>
                <a:ext cx="2592288" cy="646331"/>
              </a:xfrm>
              <a:prstGeom prst="rect">
                <a:avLst/>
              </a:prstGeom>
              <a:blipFill>
                <a:blip r:embed="rId4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D5C9B505-4F01-41FC-8336-8F3DD653D424}"/>
              </a:ext>
            </a:extLst>
          </p:cNvPr>
          <p:cNvSpPr txBox="1"/>
          <p:nvPr/>
        </p:nvSpPr>
        <p:spPr>
          <a:xfrm>
            <a:off x="5796136" y="2914491"/>
            <a:ext cx="2808312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200" dirty="0"/>
              <a:t>Recall that adding and subtracting doesn’t affect the variance, but multiplying or dividing by a constant has this affect using the square of this scale factor.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A3F3B57-467C-45FA-B72C-05591A54C015}"/>
              </a:ext>
            </a:extLst>
          </p:cNvPr>
          <p:cNvCxnSpPr>
            <a:stCxn id="9" idx="1"/>
          </p:cNvCxnSpPr>
          <p:nvPr/>
        </p:nvCxnSpPr>
        <p:spPr>
          <a:xfrm flipH="1">
            <a:off x="5533638" y="2380136"/>
            <a:ext cx="264021" cy="184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403E4CC-EE05-4F37-A3A4-E832D0F1E9E7}"/>
              </a:ext>
            </a:extLst>
          </p:cNvPr>
          <p:cNvCxnSpPr>
            <a:cxnSpLocks/>
          </p:cNvCxnSpPr>
          <p:nvPr/>
        </p:nvCxnSpPr>
        <p:spPr>
          <a:xfrm flipH="1" flipV="1">
            <a:off x="5469622" y="3204594"/>
            <a:ext cx="311904" cy="131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12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8" grpId="0" animBg="1"/>
      <p:bldP spid="19" grpId="0" animBg="1"/>
      <p:bldP spid="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 err="1"/>
                <a:t>Quickfire</a:t>
              </a:r>
              <a:r>
                <a:rPr lang="en-GB" sz="3200" dirty="0"/>
                <a:t> Coding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1520" y="764704"/>
                <a:ext cx="73448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Express these in terms of the original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GB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GB" sz="2000" dirty="0"/>
                  <a:t>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764704"/>
                <a:ext cx="7344816" cy="400110"/>
              </a:xfrm>
              <a:prstGeom prst="rect">
                <a:avLst/>
              </a:prstGeom>
              <a:blipFill rotWithShape="0">
                <a:blip r:embed="rId2"/>
                <a:stretch>
                  <a:fillRect l="-830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99592" y="1330391"/>
                <a:ext cx="4608512" cy="47675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=16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=9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330391"/>
                <a:ext cx="4608512" cy="47675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3419872" y="1330390"/>
            <a:ext cx="2016224" cy="58644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3847" y="1866384"/>
            <a:ext cx="1727381" cy="4849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3131840" y="2351313"/>
            <a:ext cx="1886474" cy="48985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42149" y="2843603"/>
            <a:ext cx="1846279" cy="4874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79340" y="3329211"/>
            <a:ext cx="1584176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82988" y="3767942"/>
            <a:ext cx="1865075" cy="110121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43908" y="4869160"/>
            <a:ext cx="1764196" cy="122881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7956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7F0B97E-E273-44A8-A37A-A29CA0C0A7B7}"/>
              </a:ext>
            </a:extLst>
          </p:cNvPr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>
              <a:extLst>
                <a:ext uri="{FF2B5EF4-FFF2-40B4-BE49-F238E27FC236}">
                  <a16:creationId xmlns:a16="http://schemas.microsoft.com/office/drawing/2014/main" id="{6F53933E-9812-4AFD-944D-352FCF6A61F5}"/>
                </a:ext>
              </a:extLst>
            </p:cNvPr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/>
                <a:t>But this only applies to linear </a:t>
              </a:r>
              <a:r>
                <a:rPr lang="en-GB" sz="3200" dirty="0" err="1"/>
                <a:t>codings</a:t>
              </a:r>
              <a:r>
                <a:rPr lang="en-GB" sz="3200" dirty="0"/>
                <a:t>…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08FBDC2-CB80-425E-ADE8-BA4102A6DC02}"/>
                </a:ext>
              </a:extLst>
            </p:cNvPr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C9A39EF-73D4-4BA2-BD4F-BA1A05510D18}"/>
                  </a:ext>
                </a:extLst>
              </p:cNvPr>
              <p:cNvSpPr txBox="1"/>
              <p:nvPr/>
            </p:nvSpPr>
            <p:spPr>
              <a:xfrm>
                <a:off x="467544" y="980728"/>
                <a:ext cx="770485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You might wonder if applies to all </a:t>
                </a:r>
                <a:r>
                  <a:rPr lang="en-GB" dirty="0" err="1"/>
                  <a:t>codings</a:t>
                </a:r>
                <a:r>
                  <a:rPr lang="en-GB" dirty="0"/>
                  <a:t>, including non-linear ones.</a:t>
                </a:r>
              </a:p>
              <a:p>
                <a:r>
                  <a:rPr lang="en-GB" dirty="0"/>
                  <a:t>Is for example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in the same way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?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C9A39EF-73D4-4BA2-BD4F-BA1A05510D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980728"/>
                <a:ext cx="7704856" cy="646331"/>
              </a:xfrm>
              <a:prstGeom prst="rect">
                <a:avLst/>
              </a:prstGeom>
              <a:blipFill>
                <a:blip r:embed="rId2"/>
                <a:stretch>
                  <a:fillRect l="-712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E13C92A-B0A5-45FB-94B0-823B28A546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4636897"/>
                  </p:ext>
                </p:extLst>
              </p:nvPr>
            </p:nvGraphicFramePr>
            <p:xfrm>
              <a:off x="2986165" y="1924169"/>
              <a:ext cx="2982782" cy="936104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2268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4905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30°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60°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704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d>
                                  <m:dPr>
                                    <m:ctrlPr>
                                      <a:rPr lang="en-GB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smtClean="0"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  <m:r>
                                      <a:rPr lang="en-GB" sz="2000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GB" sz="2000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 dirty="0" smtClean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E13C92A-B0A5-45FB-94B0-823B28A546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4636897"/>
                  </p:ext>
                </p:extLst>
              </p:nvPr>
            </p:nvGraphicFramePr>
            <p:xfrm>
              <a:off x="2986165" y="1924169"/>
              <a:ext cx="2982782" cy="936104"/>
            </p:xfrm>
            <a:graphic>
              <a:graphicData uri="http://schemas.openxmlformats.org/drawingml/2006/table">
                <a:tbl>
                  <a:tblPr firstCol="1" bandRow="1">
                    <a:tableStyleId>{93296810-A885-4BE3-A3E7-6D5BEEA58F35}</a:tableStyleId>
                  </a:tblPr>
                  <a:tblGrid>
                    <a:gridCol w="12268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779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490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95" t="-1351" r="-144059" b="-1121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40972" t="-1351" r="-102083" b="-1121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39310" t="-1351" r="-1379" b="-1121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70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95" t="-92593" r="-144059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40972" t="-92593" r="-102083" b="-2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39310" t="-92593" r="-1379" b="-24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3AE15FA-D582-4741-BA8B-91766797700B}"/>
                  </a:ext>
                </a:extLst>
              </p:cNvPr>
              <p:cNvSpPr txBox="1"/>
              <p:nvPr/>
            </p:nvSpPr>
            <p:spPr>
              <a:xfrm>
                <a:off x="1799303" y="3430403"/>
                <a:ext cx="5356506" cy="1512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0.2×</m:t>
                          </m:r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30°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+(0.8×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60°</m:t>
                              </m:r>
                            </m:e>
                          </m:d>
                        </m:e>
                      </m:func>
                    </m:oMath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                   =0.793…</m:t>
                      </m:r>
                    </m:oMath>
                  </m:oMathPara>
                </a14:m>
                <a:endParaRPr lang="en-GB" dirty="0"/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0.2×30°</m:t>
                                  </m:r>
                                </m:e>
                              </m:d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0.8×60°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                   =0.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81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3AE15FA-D582-4741-BA8B-9176679770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9303" y="3430403"/>
                <a:ext cx="5356506" cy="15129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BE077FE-DB66-4545-85A9-15D92B9D479C}"/>
                  </a:ext>
                </a:extLst>
              </p:cNvPr>
              <p:cNvSpPr txBox="1"/>
              <p:nvPr/>
            </p:nvSpPr>
            <p:spPr>
              <a:xfrm>
                <a:off x="1473938" y="5170495"/>
                <a:ext cx="6242649" cy="1386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So clearly,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16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GB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≠</m:t>
                    </m:r>
                    <m:func>
                      <m:func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6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GB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GB" sz="1600" dirty="0"/>
                  <a:t> in general, and even more generally,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GB" sz="1600" dirty="0"/>
                  <a:t> is not equivalent to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/>
                  <a:t>.</a:t>
                </a:r>
              </a:p>
              <a:p>
                <a:r>
                  <a:rPr lang="en-GB" sz="1600" dirty="0"/>
                  <a:t>We already knew this, as we couldn’t calculate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sz="1600" dirty="0"/>
                  <a:t> earlier in the chapter just by calculating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𝐸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/>
                  <a:t> (otherwise the variance formula would simplify to 0!).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BE077FE-DB66-4545-85A9-15D92B9D47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3938" y="5170495"/>
                <a:ext cx="6242649" cy="1386918"/>
              </a:xfrm>
              <a:prstGeom prst="rect">
                <a:avLst/>
              </a:prstGeom>
              <a:blipFill>
                <a:blip r:embed="rId5"/>
                <a:stretch>
                  <a:fillRect l="-586" b="-48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5A90F127-B11A-4C01-B151-1F3083F8F631}"/>
              </a:ext>
            </a:extLst>
          </p:cNvPr>
          <p:cNvSpPr/>
          <p:nvPr/>
        </p:nvSpPr>
        <p:spPr>
          <a:xfrm>
            <a:off x="3157007" y="3441882"/>
            <a:ext cx="3403184" cy="57644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ADFAF3-5E11-41EE-BCB2-5E1DD3BEDC51}"/>
              </a:ext>
            </a:extLst>
          </p:cNvPr>
          <p:cNvSpPr/>
          <p:nvPr/>
        </p:nvSpPr>
        <p:spPr>
          <a:xfrm>
            <a:off x="3157007" y="4300234"/>
            <a:ext cx="3403184" cy="57644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4395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>
                  <a:latin typeface="+mj-lt"/>
                </a:rPr>
                <a:t>Exercise 1C</a:t>
              </a:r>
              <a:endParaRPr lang="en-GB" sz="3200" dirty="0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395536" y="72584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Pearson Pure Mathematics Year 1/AS</a:t>
            </a:r>
          </a:p>
          <a:p>
            <a:r>
              <a:rPr lang="en-GB" sz="2400" dirty="0"/>
              <a:t>Pages 10-11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739717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943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 smtClean="0">
                  <a:latin typeface="+mj-lt"/>
                </a:rPr>
                <a:t>Problem Solving</a:t>
              </a:r>
              <a:endParaRPr lang="en-GB" sz="3200" dirty="0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92836" y="833905"/>
                <a:ext cx="741682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Provided that a coding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 smtClean="0"/>
                  <a:t> is a one-to-one function, we can determine the original expected value and variance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 smtClean="0"/>
                  <a:t> given the expected value and variance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36" y="833905"/>
                <a:ext cx="7416824" cy="923330"/>
              </a:xfrm>
              <a:prstGeom prst="rect">
                <a:avLst/>
              </a:prstGeom>
              <a:blipFill>
                <a:blip r:embed="rId2"/>
                <a:stretch>
                  <a:fillRect l="-657" t="-3974" b="-9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8128" y="1897400"/>
                <a:ext cx="8422343" cy="938014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 smtClean="0"/>
                  <a:t>[Textbook]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1600" dirty="0" smtClean="0"/>
                  <a:t> is a discrete random variable. The discrete random variable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GB" sz="1600" dirty="0" smtClean="0"/>
                  <a:t> is defined as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−150</m:t>
                        </m:r>
                      </m:num>
                      <m:den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</m:oMath>
                </a14:m>
                <a:endParaRPr lang="en-GB" sz="1600" dirty="0" smtClean="0"/>
              </a:p>
              <a:p>
                <a:r>
                  <a:rPr lang="en-GB" sz="1600" dirty="0" smtClean="0"/>
                  <a:t>Given that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=5.1</m:t>
                    </m:r>
                  </m:oMath>
                </a14:m>
                <a:r>
                  <a:rPr lang="en-GB" sz="16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=2.5</m:t>
                    </m:r>
                  </m:oMath>
                </a14:m>
                <a:r>
                  <a:rPr lang="en-GB" sz="1600" dirty="0" smtClean="0"/>
                  <a:t>, find:</a:t>
                </a:r>
              </a:p>
              <a:p>
                <a:r>
                  <a:rPr lang="en-GB" sz="1600" dirty="0" smtClean="0"/>
                  <a:t>(a)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 smtClean="0"/>
                  <a:t>       (b)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28" y="1897400"/>
                <a:ext cx="8422343" cy="9380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99592" y="3212976"/>
                <a:ext cx="4320480" cy="2083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−150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50</m:t>
                              </m:r>
                            </m:den>
                          </m:f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−150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∴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50×5.1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+150=405</m:t>
                      </m:r>
                    </m:oMath>
                  </m:oMathPara>
                </a14:m>
                <a:endParaRPr lang="en-GB" dirty="0" smtClean="0"/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𝑉𝑎𝑟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50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∴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=2.5×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=6250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212976"/>
                <a:ext cx="4320480" cy="20832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466662" y="3214917"/>
            <a:ext cx="288032" cy="2880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466662" y="4441162"/>
            <a:ext cx="288032" cy="2880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90F127-B11A-4C01-B151-1F3083F8F631}"/>
              </a:ext>
            </a:extLst>
          </p:cNvPr>
          <p:cNvSpPr/>
          <p:nvPr/>
        </p:nvSpPr>
        <p:spPr>
          <a:xfrm>
            <a:off x="761082" y="3212976"/>
            <a:ext cx="4170958" cy="100811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90F127-B11A-4C01-B151-1F3083F8F631}"/>
              </a:ext>
            </a:extLst>
          </p:cNvPr>
          <p:cNvSpPr/>
          <p:nvPr/>
        </p:nvSpPr>
        <p:spPr>
          <a:xfrm>
            <a:off x="761082" y="4441162"/>
            <a:ext cx="4170958" cy="100811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3078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4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 smtClean="0">
                  <a:latin typeface="+mj-lt"/>
                </a:rPr>
                <a:t>Problem Solving</a:t>
              </a:r>
              <a:endParaRPr lang="en-GB" sz="3200" dirty="0"/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23528" y="836712"/>
                <a:ext cx="8422343" cy="2308324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 smtClean="0"/>
                  <a:t>[Textbook] The discrete random variable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1600" dirty="0" smtClean="0"/>
                  <a:t> has a probability distribution given by</a:t>
                </a:r>
              </a:p>
              <a:p>
                <a:endParaRPr lang="en-GB" sz="1600" dirty="0"/>
              </a:p>
              <a:p>
                <a:endParaRPr lang="en-GB" sz="1600" dirty="0" smtClean="0"/>
              </a:p>
              <a:p>
                <a:endParaRPr lang="en-GB" sz="1600" dirty="0"/>
              </a:p>
              <a:p>
                <a:r>
                  <a:rPr lang="en-GB" sz="1600" dirty="0" smtClean="0"/>
                  <a:t>The discrete random variable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GB" sz="1600" dirty="0" smtClean="0"/>
                  <a:t> is defined as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1600" dirty="0" smtClean="0"/>
                  <a:t>.</a:t>
                </a:r>
              </a:p>
              <a:p>
                <a:r>
                  <a:rPr lang="en-GB" sz="1600" dirty="0" smtClean="0"/>
                  <a:t>Given that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=−2.5</m:t>
                    </m:r>
                  </m:oMath>
                </a14:m>
                <a:r>
                  <a:rPr lang="en-GB" sz="16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=13.95</m:t>
                    </m:r>
                  </m:oMath>
                </a14:m>
                <a:r>
                  <a:rPr lang="en-GB" sz="1600" dirty="0" smtClean="0"/>
                  <a:t>, find:</a:t>
                </a:r>
              </a:p>
              <a:p>
                <a:pPr marL="342900" indent="-342900">
                  <a:buAutoNum type="alphaLcParenBoth"/>
                </a:pPr>
                <a:r>
                  <a:rPr lang="en-GB" sz="1600" b="0" dirty="0" smtClean="0"/>
                  <a:t>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GB" sz="1600" dirty="0" smtClean="0"/>
              </a:p>
              <a:p>
                <a:pPr marL="342900" indent="-342900">
                  <a:buAutoNum type="alphaLcParenBoth"/>
                </a:pPr>
                <a:r>
                  <a:rPr lang="en-GB" sz="1600" dirty="0" smtClean="0"/>
                  <a:t> the values of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16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1600" dirty="0" smtClean="0"/>
              </a:p>
              <a:p>
                <a:pPr marL="342900" indent="-342900">
                  <a:buAutoNum type="alphaLcParenBoth"/>
                </a:pPr>
                <a:r>
                  <a:rPr lang="en-GB" sz="1600" dirty="0" smtClean="0"/>
                  <a:t>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836712"/>
                <a:ext cx="8422343" cy="23083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2299571"/>
                  </p:ext>
                </p:extLst>
              </p:nvPr>
            </p:nvGraphicFramePr>
            <p:xfrm>
              <a:off x="2627784" y="1175489"/>
              <a:ext cx="3042791" cy="609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35418">
                      <a:extLst>
                        <a:ext uri="{9D8B030D-6E8A-4147-A177-3AD203B41FA5}">
                          <a16:colId xmlns:a16="http://schemas.microsoft.com/office/drawing/2014/main" val="3656643751"/>
                        </a:ext>
                      </a:extLst>
                    </a:gridCol>
                    <a:gridCol w="455930">
                      <a:extLst>
                        <a:ext uri="{9D8B030D-6E8A-4147-A177-3AD203B41FA5}">
                          <a16:colId xmlns:a16="http://schemas.microsoft.com/office/drawing/2014/main" val="4172204859"/>
                        </a:ext>
                      </a:extLst>
                    </a:gridCol>
                    <a:gridCol w="454342">
                      <a:extLst>
                        <a:ext uri="{9D8B030D-6E8A-4147-A177-3AD203B41FA5}">
                          <a16:colId xmlns:a16="http://schemas.microsoft.com/office/drawing/2014/main" val="611082122"/>
                        </a:ext>
                      </a:extLst>
                    </a:gridCol>
                    <a:gridCol w="554355">
                      <a:extLst>
                        <a:ext uri="{9D8B030D-6E8A-4147-A177-3AD203B41FA5}">
                          <a16:colId xmlns:a16="http://schemas.microsoft.com/office/drawing/2014/main" val="3179682472"/>
                        </a:ext>
                      </a:extLst>
                    </a:gridCol>
                    <a:gridCol w="321754">
                      <a:extLst>
                        <a:ext uri="{9D8B030D-6E8A-4147-A177-3AD203B41FA5}">
                          <a16:colId xmlns:a16="http://schemas.microsoft.com/office/drawing/2014/main" val="3448694977"/>
                        </a:ext>
                      </a:extLst>
                    </a:gridCol>
                    <a:gridCol w="320992">
                      <a:extLst>
                        <a:ext uri="{9D8B030D-6E8A-4147-A177-3AD203B41FA5}">
                          <a16:colId xmlns:a16="http://schemas.microsoft.com/office/drawing/2014/main" val="3703891374"/>
                        </a:ext>
                      </a:extLst>
                    </a:gridCol>
                  </a:tblGrid>
                  <a:tr h="15979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95374544"/>
                      </a:ext>
                    </a:extLst>
                  </a:tr>
                  <a:tr h="22051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GB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332465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2299571"/>
                  </p:ext>
                </p:extLst>
              </p:nvPr>
            </p:nvGraphicFramePr>
            <p:xfrm>
              <a:off x="2627784" y="1175489"/>
              <a:ext cx="3042791" cy="609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35418">
                      <a:extLst>
                        <a:ext uri="{9D8B030D-6E8A-4147-A177-3AD203B41FA5}">
                          <a16:colId xmlns:a16="http://schemas.microsoft.com/office/drawing/2014/main" val="3656643751"/>
                        </a:ext>
                      </a:extLst>
                    </a:gridCol>
                    <a:gridCol w="455930">
                      <a:extLst>
                        <a:ext uri="{9D8B030D-6E8A-4147-A177-3AD203B41FA5}">
                          <a16:colId xmlns:a16="http://schemas.microsoft.com/office/drawing/2014/main" val="4172204859"/>
                        </a:ext>
                      </a:extLst>
                    </a:gridCol>
                    <a:gridCol w="454342">
                      <a:extLst>
                        <a:ext uri="{9D8B030D-6E8A-4147-A177-3AD203B41FA5}">
                          <a16:colId xmlns:a16="http://schemas.microsoft.com/office/drawing/2014/main" val="611082122"/>
                        </a:ext>
                      </a:extLst>
                    </a:gridCol>
                    <a:gridCol w="554355">
                      <a:extLst>
                        <a:ext uri="{9D8B030D-6E8A-4147-A177-3AD203B41FA5}">
                          <a16:colId xmlns:a16="http://schemas.microsoft.com/office/drawing/2014/main" val="3179682472"/>
                        </a:ext>
                      </a:extLst>
                    </a:gridCol>
                    <a:gridCol w="321754">
                      <a:extLst>
                        <a:ext uri="{9D8B030D-6E8A-4147-A177-3AD203B41FA5}">
                          <a16:colId xmlns:a16="http://schemas.microsoft.com/office/drawing/2014/main" val="3448694977"/>
                        </a:ext>
                      </a:extLst>
                    </a:gridCol>
                    <a:gridCol w="320992">
                      <a:extLst>
                        <a:ext uri="{9D8B030D-6E8A-4147-A177-3AD203B41FA5}">
                          <a16:colId xmlns:a16="http://schemas.microsoft.com/office/drawing/2014/main" val="370389137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49" t="-1961" r="-225974" b="-1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667" t="-1961" r="-364000" b="-1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10811" t="-1961" r="-268919" b="-1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34066" t="-1961" r="-118681" b="-1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45283" t="-1961" r="-103774" b="-1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45283" t="-1961" r="-3774" b="-1019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95374544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49" t="-104000" r="-225974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667" t="-104000" r="-364000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10811" t="-104000" r="-268919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34066" t="-104000" r="-118681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45283" t="-104000" r="-103774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45283" t="-104000" r="-3774" b="-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324659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57981" y="3349370"/>
                <a:ext cx="2551226" cy="22031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∴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−2.5+1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=−0.5</m:t>
                      </m:r>
                    </m:oMath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=9 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∴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13.95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=1.55</m:t>
                      </m:r>
                    </m:oMath>
                  </m:oMathPara>
                </a14:m>
                <a:endParaRPr lang="en-GB" sz="1400" dirty="0" smtClean="0"/>
              </a:p>
              <a:p>
                <a:endParaRPr lang="en-GB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∴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  <m:oMath xmlns:m="http://schemas.openxmlformats.org/officeDocument/2006/math">
                      <m:r>
                        <a:rPr lang="en-GB" sz="1400" b="0" i="0" smtClean="0"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 =1.55+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−0.5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=1.8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81" y="3349370"/>
                <a:ext cx="2551226" cy="22031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358770" y="3293297"/>
                <a:ext cx="2808312" cy="2489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 smtClean="0"/>
                  <a:t>Probabilities add to 1: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0.3+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+0.25+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∴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=0.45</m:t>
                      </m:r>
                    </m:oMath>
                  </m:oMathPara>
                </a14:m>
                <a:endParaRPr lang="en-GB" sz="1400" dirty="0" smtClean="0"/>
              </a:p>
              <a:p>
                <a:endParaRPr lang="en-GB" sz="1400" dirty="0"/>
              </a:p>
              <a:p>
                <a:r>
                  <a:rPr lang="en-GB" sz="1400" dirty="0" smtClean="0"/>
                  <a:t>Using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=−0.5</m:t>
                    </m:r>
                  </m:oMath>
                </a14:m>
                <a:r>
                  <a:rPr lang="en-GB" sz="1400" dirty="0" smtClean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−0.6−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=−0.5</m:t>
                      </m:r>
                    </m:oMath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∴−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=0.1</m:t>
                      </m:r>
                    </m:oMath>
                  </m:oMathPara>
                </a14:m>
                <a:endParaRPr lang="en-GB" sz="1400" dirty="0" smtClean="0"/>
              </a:p>
              <a:p>
                <a:endParaRPr lang="en-GB" sz="1400" dirty="0"/>
              </a:p>
              <a:p>
                <a:r>
                  <a:rPr lang="en-GB" sz="1400" dirty="0" smtClean="0"/>
                  <a:t>Using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=1.8</m:t>
                    </m:r>
                  </m:oMath>
                </a14:m>
                <a:r>
                  <a:rPr lang="en-GB" sz="1400" dirty="0" smtClean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×0.3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+…=1.8</m:t>
                      </m:r>
                    </m:oMath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∴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=0.6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8770" y="3293297"/>
                <a:ext cx="2808312" cy="2489912"/>
              </a:xfrm>
              <a:prstGeom prst="rect">
                <a:avLst/>
              </a:prstGeom>
              <a:blipFill>
                <a:blip r:embed="rId5"/>
                <a:stretch>
                  <a:fillRect l="-651" t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151419" y="3241304"/>
                <a:ext cx="2568632" cy="3587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 smtClean="0"/>
                  <a:t>We have 3 simultaneous equations. Either solve using elimination or via matrix inverse.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=0.45      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=0.1   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=0.6      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r>
                  <a:rPr lang="en-GB" sz="1400" b="0" dirty="0" smtClean="0"/>
                  <a:t/>
                </a:r>
                <a:br>
                  <a:rPr lang="en-GB" sz="1400" b="0" dirty="0" smtClean="0"/>
                </a:br>
                <a:endParaRPr lang="en-GB" sz="1400" b="0" dirty="0" smtClean="0"/>
              </a:p>
              <a:p>
                <a:endParaRPr lang="en-GB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:  2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=0.55</m:t>
                      </m:r>
                    </m:oMath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:3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=0.15 </m:t>
                      </m:r>
                    </m:oMath>
                  </m:oMathPara>
                </a14:m>
                <a:endParaRPr lang="en-GB" sz="1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1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=0.2, 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=0.2, 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=0.05</m:t>
                      </m:r>
                    </m:oMath>
                  </m:oMathPara>
                </a14:m>
                <a:endParaRPr lang="en-GB" sz="1400" dirty="0" smtClean="0"/>
              </a:p>
              <a:p>
                <a:endParaRPr lang="en-GB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&gt;3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=0.3+0.2+0.25=0.75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419" y="3241304"/>
                <a:ext cx="2568632" cy="3587649"/>
              </a:xfrm>
              <a:prstGeom prst="rect">
                <a:avLst/>
              </a:prstGeom>
              <a:blipFill>
                <a:blip r:embed="rId6"/>
                <a:stretch>
                  <a:fillRect l="-713" t="-3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140755" y="3291840"/>
            <a:ext cx="216024" cy="22364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3009582" y="3291840"/>
            <a:ext cx="216024" cy="22364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5901715" y="5842058"/>
            <a:ext cx="216024" cy="22364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90F127-B11A-4C01-B151-1F3083F8F631}"/>
              </a:ext>
            </a:extLst>
          </p:cNvPr>
          <p:cNvSpPr/>
          <p:nvPr/>
        </p:nvSpPr>
        <p:spPr>
          <a:xfrm>
            <a:off x="3218421" y="3300153"/>
            <a:ext cx="5410190" cy="244394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90F127-B11A-4C01-B151-1F3083F8F631}"/>
              </a:ext>
            </a:extLst>
          </p:cNvPr>
          <p:cNvSpPr/>
          <p:nvPr/>
        </p:nvSpPr>
        <p:spPr>
          <a:xfrm>
            <a:off x="6117739" y="5833776"/>
            <a:ext cx="2510871" cy="90759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90F127-B11A-4C01-B151-1F3083F8F631}"/>
              </a:ext>
            </a:extLst>
          </p:cNvPr>
          <p:cNvSpPr/>
          <p:nvPr/>
        </p:nvSpPr>
        <p:spPr>
          <a:xfrm>
            <a:off x="356779" y="3291840"/>
            <a:ext cx="2510871" cy="222539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410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3074" cy="599127"/>
            <a:chOff x="0" y="13335"/>
            <a:chExt cx="9144218" cy="599127"/>
          </a:xfrm>
        </p:grpSpPr>
        <p:sp>
          <p:nvSpPr>
            <p:cNvPr id="3" name="TextBox 32"/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dirty="0">
                  <a:latin typeface="+mj-lt"/>
                </a:rPr>
                <a:t>Exercise </a:t>
              </a:r>
              <a:r>
                <a:rPr lang="en-GB" sz="3200" dirty="0" smtClean="0">
                  <a:latin typeface="+mj-lt"/>
                </a:rPr>
                <a:t>1D</a:t>
              </a:r>
              <a:endParaRPr lang="en-GB" sz="3200" dirty="0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395536" y="72584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Pearson Pure Mathematics Year 1/AS</a:t>
            </a:r>
          </a:p>
          <a:p>
            <a:r>
              <a:rPr lang="en-GB" sz="2400" dirty="0"/>
              <a:t>Pages </a:t>
            </a:r>
            <a:r>
              <a:rPr lang="en-GB" sz="2400" dirty="0" smtClean="0"/>
              <a:t>13-14</a:t>
            </a:r>
            <a:endParaRPr lang="en-GB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739717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689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37367</TotalTime>
  <Words>1177</Words>
  <Application>Microsoft Office PowerPoint</Application>
  <PresentationFormat>On-screen Show (4:3)</PresentationFormat>
  <Paragraphs>376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Cambria Math</vt:lpstr>
      <vt:lpstr>Wingdings</vt:lpstr>
      <vt:lpstr>Office Theme</vt:lpstr>
      <vt:lpstr>Further Stats 1 ::  Discrete Random Variables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Frost J</dc:creator>
  <cp:lastModifiedBy>Charles Adegboro</cp:lastModifiedBy>
  <cp:revision>1369</cp:revision>
  <dcterms:created xsi:type="dcterms:W3CDTF">2013-02-28T07:36:55Z</dcterms:created>
  <dcterms:modified xsi:type="dcterms:W3CDTF">2019-03-07T11:25:06Z</dcterms:modified>
</cp:coreProperties>
</file>