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7"/>
  </p:notesMasterIdLst>
  <p:sldIdLst>
    <p:sldId id="256" r:id="rId2"/>
    <p:sldId id="259" r:id="rId3"/>
    <p:sldId id="258" r:id="rId4"/>
    <p:sldId id="26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63" r:id="rId20"/>
    <p:sldId id="264" r:id="rId21"/>
    <p:sldId id="287" r:id="rId22"/>
    <p:sldId id="288" r:id="rId23"/>
    <p:sldId id="289" r:id="rId24"/>
    <p:sldId id="290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265" r:id="rId39"/>
    <p:sldId id="305" r:id="rId40"/>
    <p:sldId id="306" r:id="rId41"/>
    <p:sldId id="310" r:id="rId42"/>
    <p:sldId id="307" r:id="rId43"/>
    <p:sldId id="308" r:id="rId44"/>
    <p:sldId id="309" r:id="rId45"/>
    <p:sldId id="311" r:id="rId46"/>
    <p:sldId id="312" r:id="rId47"/>
    <p:sldId id="313" r:id="rId48"/>
    <p:sldId id="314" r:id="rId49"/>
    <p:sldId id="315" r:id="rId50"/>
    <p:sldId id="317" r:id="rId51"/>
    <p:sldId id="316" r:id="rId52"/>
    <p:sldId id="318" r:id="rId53"/>
    <p:sldId id="319" r:id="rId54"/>
    <p:sldId id="267" r:id="rId55"/>
    <p:sldId id="323" r:id="rId56"/>
    <p:sldId id="268" r:id="rId57"/>
    <p:sldId id="324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269" r:id="rId73"/>
    <p:sldId id="270" r:id="rId74"/>
    <p:sldId id="340" r:id="rId75"/>
    <p:sldId id="341" r:id="rId76"/>
    <p:sldId id="342" r:id="rId77"/>
    <p:sldId id="343" r:id="rId78"/>
    <p:sldId id="344" r:id="rId79"/>
    <p:sldId id="345" r:id="rId80"/>
    <p:sldId id="271" r:id="rId81"/>
    <p:sldId id="272" r:id="rId82"/>
    <p:sldId id="346" r:id="rId83"/>
    <p:sldId id="347" r:id="rId84"/>
    <p:sldId id="348" r:id="rId85"/>
    <p:sldId id="349" r:id="rId86"/>
    <p:sldId id="350" r:id="rId87"/>
    <p:sldId id="351" r:id="rId88"/>
    <p:sldId id="353" r:id="rId89"/>
    <p:sldId id="354" r:id="rId90"/>
    <p:sldId id="355" r:id="rId91"/>
    <p:sldId id="352" r:id="rId92"/>
    <p:sldId id="356" r:id="rId93"/>
    <p:sldId id="357" r:id="rId94"/>
    <p:sldId id="380" r:id="rId95"/>
    <p:sldId id="358" r:id="rId96"/>
    <p:sldId id="359" r:id="rId97"/>
    <p:sldId id="360" r:id="rId98"/>
    <p:sldId id="363" r:id="rId99"/>
    <p:sldId id="362" r:id="rId100"/>
    <p:sldId id="364" r:id="rId101"/>
    <p:sldId id="365" r:id="rId102"/>
    <p:sldId id="366" r:id="rId103"/>
    <p:sldId id="367" r:id="rId104"/>
    <p:sldId id="368" r:id="rId105"/>
    <p:sldId id="369" r:id="rId106"/>
    <p:sldId id="370" r:id="rId107"/>
    <p:sldId id="372" r:id="rId108"/>
    <p:sldId id="373" r:id="rId109"/>
    <p:sldId id="374" r:id="rId110"/>
    <p:sldId id="375" r:id="rId111"/>
    <p:sldId id="371" r:id="rId112"/>
    <p:sldId id="376" r:id="rId113"/>
    <p:sldId id="377" r:id="rId114"/>
    <p:sldId id="378" r:id="rId115"/>
    <p:sldId id="379" r:id="rId1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D4448-2751-49BA-AB45-E64957DD31C1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4D02B-878F-4F9D-8A36-2F7EC41931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54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4D02B-878F-4F9D-8A36-2F7EC4193137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36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4D02B-878F-4F9D-8A36-2F7EC4193137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370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4D02B-878F-4F9D-8A36-2F7EC4193137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767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4D02B-878F-4F9D-8A36-2F7EC4193137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86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7000">
              <a:schemeClr val="accent4">
                <a:lumMod val="20000"/>
                <a:lumOff val="80000"/>
              </a:schemeClr>
            </a:gs>
            <a:gs pos="95000">
              <a:schemeClr val="accent4">
                <a:lumMod val="20000"/>
                <a:lumOff val="80000"/>
              </a:schemeClr>
            </a:gs>
            <a:gs pos="100000">
              <a:schemeClr val="accent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hyperlink" Target="9)%20Example%201.agg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0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30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7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2.png"/><Relationship Id="rId5" Type="http://schemas.openxmlformats.org/officeDocument/2006/relationships/image" Target="../media/image45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4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0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63.png"/><Relationship Id="rId5" Type="http://schemas.openxmlformats.org/officeDocument/2006/relationships/image" Target="../media/image45.png"/><Relationship Id="rId10" Type="http://schemas.openxmlformats.org/officeDocument/2006/relationships/image" Target="../media/image62.png"/><Relationship Id="rId4" Type="http://schemas.openxmlformats.org/officeDocument/2006/relationships/image" Target="../media/image44.png"/><Relationship Id="rId9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30.png"/><Relationship Id="rId21" Type="http://schemas.openxmlformats.org/officeDocument/2006/relationships/image" Target="../media/image80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image" Target="../media/image65.png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70.png"/><Relationship Id="rId5" Type="http://schemas.openxmlformats.org/officeDocument/2006/relationships/image" Target="../media/image45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4" Type="http://schemas.openxmlformats.org/officeDocument/2006/relationships/image" Target="../media/image44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0.png"/><Relationship Id="rId7" Type="http://schemas.openxmlformats.org/officeDocument/2006/relationships/image" Target="../media/image8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85.png"/><Relationship Id="rId5" Type="http://schemas.openxmlformats.org/officeDocument/2006/relationships/image" Target="../media/image45.png"/><Relationship Id="rId10" Type="http://schemas.openxmlformats.org/officeDocument/2006/relationships/image" Target="../media/image84.png"/><Relationship Id="rId4" Type="http://schemas.openxmlformats.org/officeDocument/2006/relationships/image" Target="../media/image44.png"/><Relationship Id="rId9" Type="http://schemas.openxmlformats.org/officeDocument/2006/relationships/image" Target="../media/image8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91.png"/><Relationship Id="rId3" Type="http://schemas.openxmlformats.org/officeDocument/2006/relationships/image" Target="../media/image30.png"/><Relationship Id="rId7" Type="http://schemas.openxmlformats.org/officeDocument/2006/relationships/image" Target="../media/image80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86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89.png"/><Relationship Id="rId5" Type="http://schemas.openxmlformats.org/officeDocument/2006/relationships/image" Target="../media/image45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44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30.png"/><Relationship Id="rId7" Type="http://schemas.openxmlformats.org/officeDocument/2006/relationships/image" Target="../media/image80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image" Target="../media/image96.png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99.png"/><Relationship Id="rId5" Type="http://schemas.openxmlformats.org/officeDocument/2006/relationships/image" Target="../media/image45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4" Type="http://schemas.openxmlformats.org/officeDocument/2006/relationships/image" Target="../media/image44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01.png"/><Relationship Id="rId18" Type="http://schemas.openxmlformats.org/officeDocument/2006/relationships/image" Target="../media/image113.png"/><Relationship Id="rId3" Type="http://schemas.openxmlformats.org/officeDocument/2006/relationships/image" Target="../media/image30.png"/><Relationship Id="rId21" Type="http://schemas.openxmlformats.org/officeDocument/2006/relationships/image" Target="../media/image116.png"/><Relationship Id="rId7" Type="http://schemas.openxmlformats.org/officeDocument/2006/relationships/image" Target="../media/image80.png"/><Relationship Id="rId12" Type="http://schemas.openxmlformats.org/officeDocument/2006/relationships/image" Target="../media/image100.png"/><Relationship Id="rId17" Type="http://schemas.openxmlformats.org/officeDocument/2006/relationships/image" Target="../media/image112.png"/><Relationship Id="rId2" Type="http://schemas.openxmlformats.org/officeDocument/2006/relationships/image" Target="../media/image109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99.png"/><Relationship Id="rId24" Type="http://schemas.openxmlformats.org/officeDocument/2006/relationships/image" Target="../media/image119.png"/><Relationship Id="rId5" Type="http://schemas.openxmlformats.org/officeDocument/2006/relationships/image" Target="../media/image45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10" Type="http://schemas.openxmlformats.org/officeDocument/2006/relationships/image" Target="../media/image98.png"/><Relationship Id="rId19" Type="http://schemas.openxmlformats.org/officeDocument/2006/relationships/image" Target="../media/image114.png"/><Relationship Id="rId4" Type="http://schemas.openxmlformats.org/officeDocument/2006/relationships/image" Target="../media/image44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01.png"/><Relationship Id="rId18" Type="http://schemas.openxmlformats.org/officeDocument/2006/relationships/image" Target="../media/image117.png"/><Relationship Id="rId3" Type="http://schemas.openxmlformats.org/officeDocument/2006/relationships/image" Target="../media/image30.png"/><Relationship Id="rId21" Type="http://schemas.openxmlformats.org/officeDocument/2006/relationships/image" Target="../media/image121.png"/><Relationship Id="rId7" Type="http://schemas.openxmlformats.org/officeDocument/2006/relationships/image" Target="../media/image80.png"/><Relationship Id="rId12" Type="http://schemas.openxmlformats.org/officeDocument/2006/relationships/image" Target="../media/image100.png"/><Relationship Id="rId17" Type="http://schemas.openxmlformats.org/officeDocument/2006/relationships/image" Target="../media/image112.png"/><Relationship Id="rId25" Type="http://schemas.openxmlformats.org/officeDocument/2006/relationships/image" Target="../media/image125.png"/><Relationship Id="rId2" Type="http://schemas.openxmlformats.org/officeDocument/2006/relationships/image" Target="../media/image109.png"/><Relationship Id="rId16" Type="http://schemas.openxmlformats.org/officeDocument/2006/relationships/image" Target="../media/image111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99.png"/><Relationship Id="rId24" Type="http://schemas.openxmlformats.org/officeDocument/2006/relationships/image" Target="../media/image124.png"/><Relationship Id="rId5" Type="http://schemas.openxmlformats.org/officeDocument/2006/relationships/image" Target="../media/image45.png"/><Relationship Id="rId15" Type="http://schemas.openxmlformats.org/officeDocument/2006/relationships/image" Target="../media/image110.png"/><Relationship Id="rId23" Type="http://schemas.openxmlformats.org/officeDocument/2006/relationships/image" Target="../media/image123.png"/><Relationship Id="rId10" Type="http://schemas.openxmlformats.org/officeDocument/2006/relationships/image" Target="../media/image98.png"/><Relationship Id="rId19" Type="http://schemas.openxmlformats.org/officeDocument/2006/relationships/image" Target="../media/image118.png"/><Relationship Id="rId4" Type="http://schemas.openxmlformats.org/officeDocument/2006/relationships/image" Target="../media/image44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01.png"/><Relationship Id="rId18" Type="http://schemas.openxmlformats.org/officeDocument/2006/relationships/image" Target="../media/image117.png"/><Relationship Id="rId3" Type="http://schemas.openxmlformats.org/officeDocument/2006/relationships/image" Target="../media/image30.png"/><Relationship Id="rId21" Type="http://schemas.openxmlformats.org/officeDocument/2006/relationships/image" Target="../media/image127.png"/><Relationship Id="rId7" Type="http://schemas.openxmlformats.org/officeDocument/2006/relationships/image" Target="../media/image80.png"/><Relationship Id="rId12" Type="http://schemas.openxmlformats.org/officeDocument/2006/relationships/image" Target="../media/image100.png"/><Relationship Id="rId17" Type="http://schemas.openxmlformats.org/officeDocument/2006/relationships/image" Target="../media/image112.png"/><Relationship Id="rId25" Type="http://schemas.openxmlformats.org/officeDocument/2006/relationships/image" Target="../media/image131.png"/><Relationship Id="rId2" Type="http://schemas.openxmlformats.org/officeDocument/2006/relationships/image" Target="../media/image109.png"/><Relationship Id="rId16" Type="http://schemas.openxmlformats.org/officeDocument/2006/relationships/image" Target="../media/image111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99.png"/><Relationship Id="rId24" Type="http://schemas.openxmlformats.org/officeDocument/2006/relationships/image" Target="../media/image130.png"/><Relationship Id="rId5" Type="http://schemas.openxmlformats.org/officeDocument/2006/relationships/image" Target="../media/image45.png"/><Relationship Id="rId15" Type="http://schemas.openxmlformats.org/officeDocument/2006/relationships/image" Target="../media/image110.png"/><Relationship Id="rId23" Type="http://schemas.openxmlformats.org/officeDocument/2006/relationships/image" Target="../media/image129.png"/><Relationship Id="rId10" Type="http://schemas.openxmlformats.org/officeDocument/2006/relationships/image" Target="../media/image98.png"/><Relationship Id="rId19" Type="http://schemas.openxmlformats.org/officeDocument/2006/relationships/image" Target="../media/image118.png"/><Relationship Id="rId4" Type="http://schemas.openxmlformats.org/officeDocument/2006/relationships/image" Target="../media/image44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01.png"/><Relationship Id="rId18" Type="http://schemas.openxmlformats.org/officeDocument/2006/relationships/image" Target="../media/image117.png"/><Relationship Id="rId26" Type="http://schemas.openxmlformats.org/officeDocument/2006/relationships/image" Target="../media/image140.png"/><Relationship Id="rId3" Type="http://schemas.openxmlformats.org/officeDocument/2006/relationships/image" Target="../media/image30.png"/><Relationship Id="rId21" Type="http://schemas.openxmlformats.org/officeDocument/2006/relationships/image" Target="../media/image135.png"/><Relationship Id="rId7" Type="http://schemas.openxmlformats.org/officeDocument/2006/relationships/image" Target="../media/image80.png"/><Relationship Id="rId12" Type="http://schemas.openxmlformats.org/officeDocument/2006/relationships/image" Target="../media/image100.png"/><Relationship Id="rId17" Type="http://schemas.openxmlformats.org/officeDocument/2006/relationships/image" Target="../media/image112.png"/><Relationship Id="rId25" Type="http://schemas.openxmlformats.org/officeDocument/2006/relationships/image" Target="../media/image139.png"/><Relationship Id="rId2" Type="http://schemas.openxmlformats.org/officeDocument/2006/relationships/image" Target="../media/image132.png"/><Relationship Id="rId16" Type="http://schemas.openxmlformats.org/officeDocument/2006/relationships/image" Target="../media/image111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99.png"/><Relationship Id="rId24" Type="http://schemas.openxmlformats.org/officeDocument/2006/relationships/image" Target="../media/image138.png"/><Relationship Id="rId5" Type="http://schemas.openxmlformats.org/officeDocument/2006/relationships/image" Target="../media/image45.png"/><Relationship Id="rId15" Type="http://schemas.openxmlformats.org/officeDocument/2006/relationships/image" Target="../media/image110.png"/><Relationship Id="rId23" Type="http://schemas.openxmlformats.org/officeDocument/2006/relationships/image" Target="../media/image137.png"/><Relationship Id="rId10" Type="http://schemas.openxmlformats.org/officeDocument/2006/relationships/image" Target="../media/image133.png"/><Relationship Id="rId19" Type="http://schemas.openxmlformats.org/officeDocument/2006/relationships/image" Target="../media/image118.png"/><Relationship Id="rId4" Type="http://schemas.openxmlformats.org/officeDocument/2006/relationships/image" Target="../media/image44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42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42.png"/><Relationship Id="rId7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61.png"/><Relationship Id="rId10" Type="http://schemas.openxmlformats.org/officeDocument/2006/relationships/image" Target="../media/image160.png"/><Relationship Id="rId4" Type="http://schemas.openxmlformats.org/officeDocument/2006/relationships/image" Target="../media/image147.png"/><Relationship Id="rId9" Type="http://schemas.openxmlformats.org/officeDocument/2006/relationships/image" Target="../media/image1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" Type="http://schemas.openxmlformats.org/officeDocument/2006/relationships/image" Target="../media/image162.png"/><Relationship Id="rId16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1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47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6.png"/><Relationship Id="rId7" Type="http://schemas.openxmlformats.org/officeDocument/2006/relationships/image" Target="../media/image164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" Type="http://schemas.openxmlformats.org/officeDocument/2006/relationships/image" Target="../media/image162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1.png"/><Relationship Id="rId15" Type="http://schemas.openxmlformats.org/officeDocument/2006/relationships/image" Target="../media/image178.png"/><Relationship Id="rId10" Type="http://schemas.openxmlformats.org/officeDocument/2006/relationships/image" Target="../media/image167.png"/><Relationship Id="rId4" Type="http://schemas.openxmlformats.org/officeDocument/2006/relationships/image" Target="../media/image147.png"/><Relationship Id="rId9" Type="http://schemas.openxmlformats.org/officeDocument/2006/relationships/image" Target="../media/image166.png"/><Relationship Id="rId14" Type="http://schemas.openxmlformats.org/officeDocument/2006/relationships/image" Target="../media/image1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7" Type="http://schemas.openxmlformats.org/officeDocument/2006/relationships/image" Target="../media/image183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5" Type="http://schemas.openxmlformats.org/officeDocument/2006/relationships/image" Target="../media/image161.png"/><Relationship Id="rId10" Type="http://schemas.openxmlformats.org/officeDocument/2006/relationships/image" Target="../media/image186.png"/><Relationship Id="rId4" Type="http://schemas.openxmlformats.org/officeDocument/2006/relationships/image" Target="../media/image147.png"/><Relationship Id="rId9" Type="http://schemas.openxmlformats.org/officeDocument/2006/relationships/image" Target="../media/image18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18" Type="http://schemas.openxmlformats.org/officeDocument/2006/relationships/image" Target="../media/image201.png"/><Relationship Id="rId21" Type="http://schemas.openxmlformats.org/officeDocument/2006/relationships/image" Target="../media/image204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17" Type="http://schemas.openxmlformats.org/officeDocument/2006/relationships/image" Target="../media/image200.png"/><Relationship Id="rId2" Type="http://schemas.openxmlformats.org/officeDocument/2006/relationships/image" Target="../media/image188.png"/><Relationship Id="rId16" Type="http://schemas.openxmlformats.org/officeDocument/2006/relationships/image" Target="../media/image199.png"/><Relationship Id="rId20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61.png"/><Relationship Id="rId15" Type="http://schemas.openxmlformats.org/officeDocument/2006/relationships/image" Target="../media/image198.png"/><Relationship Id="rId23" Type="http://schemas.openxmlformats.org/officeDocument/2006/relationships/image" Target="../media/image206.png"/><Relationship Id="rId10" Type="http://schemas.openxmlformats.org/officeDocument/2006/relationships/image" Target="../media/image193.png"/><Relationship Id="rId19" Type="http://schemas.openxmlformats.org/officeDocument/2006/relationships/image" Target="../media/image202.png"/><Relationship Id="rId4" Type="http://schemas.openxmlformats.org/officeDocument/2006/relationships/image" Target="../media/image147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Relationship Id="rId22" Type="http://schemas.openxmlformats.org/officeDocument/2006/relationships/image" Target="../media/image20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10.png"/><Relationship Id="rId7" Type="http://schemas.openxmlformats.org/officeDocument/2006/relationships/image" Target="../media/image190.png"/><Relationship Id="rId12" Type="http://schemas.openxmlformats.org/officeDocument/2006/relationships/image" Target="../media/image20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11" Type="http://schemas.openxmlformats.org/officeDocument/2006/relationships/image" Target="../media/image208.png"/><Relationship Id="rId5" Type="http://schemas.openxmlformats.org/officeDocument/2006/relationships/image" Target="../media/image161.png"/><Relationship Id="rId10" Type="http://schemas.openxmlformats.org/officeDocument/2006/relationships/image" Target="../media/image207.png"/><Relationship Id="rId4" Type="http://schemas.openxmlformats.org/officeDocument/2006/relationships/image" Target="../media/image147.png"/><Relationship Id="rId9" Type="http://schemas.openxmlformats.org/officeDocument/2006/relationships/image" Target="../media/image204.png"/><Relationship Id="rId14" Type="http://schemas.openxmlformats.org/officeDocument/2006/relationships/image" Target="../media/image2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7" Type="http://schemas.openxmlformats.org/officeDocument/2006/relationships/image" Target="../media/image214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161.png"/><Relationship Id="rId4" Type="http://schemas.openxmlformats.org/officeDocument/2006/relationships/image" Target="../media/image147.png"/><Relationship Id="rId9" Type="http://schemas.openxmlformats.org/officeDocument/2006/relationships/image" Target="../media/image2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7" Type="http://schemas.openxmlformats.org/officeDocument/2006/relationships/image" Target="../media/image214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161.png"/><Relationship Id="rId4" Type="http://schemas.openxmlformats.org/officeDocument/2006/relationships/image" Target="../media/image147.png"/><Relationship Id="rId9" Type="http://schemas.openxmlformats.org/officeDocument/2006/relationships/image" Target="../media/image2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227.png"/><Relationship Id="rId7" Type="http://schemas.openxmlformats.org/officeDocument/2006/relationships/image" Target="../media/image221.png"/><Relationship Id="rId12" Type="http://schemas.openxmlformats.org/officeDocument/2006/relationships/image" Target="../media/image226.png"/><Relationship Id="rId16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25.png"/><Relationship Id="rId5" Type="http://schemas.openxmlformats.org/officeDocument/2006/relationships/image" Target="../media/image161.png"/><Relationship Id="rId15" Type="http://schemas.openxmlformats.org/officeDocument/2006/relationships/image" Target="../media/image229.png"/><Relationship Id="rId10" Type="http://schemas.openxmlformats.org/officeDocument/2006/relationships/image" Target="../media/image224.png"/><Relationship Id="rId4" Type="http://schemas.openxmlformats.org/officeDocument/2006/relationships/image" Target="../media/image147.png"/><Relationship Id="rId9" Type="http://schemas.openxmlformats.org/officeDocument/2006/relationships/image" Target="../media/image223.png"/><Relationship Id="rId14" Type="http://schemas.openxmlformats.org/officeDocument/2006/relationships/image" Target="../media/image22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7" Type="http://schemas.openxmlformats.org/officeDocument/2006/relationships/image" Target="../media/image221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5" Type="http://schemas.openxmlformats.org/officeDocument/2006/relationships/image" Target="../media/image161.png"/><Relationship Id="rId4" Type="http://schemas.openxmlformats.org/officeDocument/2006/relationships/image" Target="../media/image147.png"/><Relationship Id="rId9" Type="http://schemas.openxmlformats.org/officeDocument/2006/relationships/image" Target="../media/image2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7" Type="http://schemas.openxmlformats.org/officeDocument/2006/relationships/image" Target="../media/image235.png"/><Relationship Id="rId12" Type="http://schemas.openxmlformats.org/officeDocument/2006/relationships/image" Target="../media/image240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11" Type="http://schemas.openxmlformats.org/officeDocument/2006/relationships/image" Target="../media/image239.png"/><Relationship Id="rId5" Type="http://schemas.openxmlformats.org/officeDocument/2006/relationships/image" Target="../media/image161.png"/><Relationship Id="rId10" Type="http://schemas.openxmlformats.org/officeDocument/2006/relationships/image" Target="../media/image238.png"/><Relationship Id="rId4" Type="http://schemas.openxmlformats.org/officeDocument/2006/relationships/image" Target="../media/image147.png"/><Relationship Id="rId9" Type="http://schemas.openxmlformats.org/officeDocument/2006/relationships/image" Target="../media/image2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7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5" Type="http://schemas.openxmlformats.org/officeDocument/2006/relationships/image" Target="../media/image161.png"/><Relationship Id="rId10" Type="http://schemas.openxmlformats.org/officeDocument/2006/relationships/image" Target="../media/image244.png"/><Relationship Id="rId4" Type="http://schemas.openxmlformats.org/officeDocument/2006/relationships/image" Target="../media/image147.png"/><Relationship Id="rId9" Type="http://schemas.openxmlformats.org/officeDocument/2006/relationships/image" Target="../media/image243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5" Type="http://schemas.openxmlformats.org/officeDocument/2006/relationships/image" Target="../media/image161.png"/><Relationship Id="rId4" Type="http://schemas.openxmlformats.org/officeDocument/2006/relationships/image" Target="../media/image14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3" Type="http://schemas.openxmlformats.org/officeDocument/2006/relationships/image" Target="../media/image246.png"/><Relationship Id="rId7" Type="http://schemas.openxmlformats.org/officeDocument/2006/relationships/image" Target="../media/image248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5" Type="http://schemas.openxmlformats.org/officeDocument/2006/relationships/image" Target="../media/image161.png"/><Relationship Id="rId10" Type="http://schemas.openxmlformats.org/officeDocument/2006/relationships/image" Target="../media/image251.png"/><Relationship Id="rId4" Type="http://schemas.openxmlformats.org/officeDocument/2006/relationships/image" Target="../media/image147.png"/><Relationship Id="rId9" Type="http://schemas.openxmlformats.org/officeDocument/2006/relationships/image" Target="../media/image2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2.png"/><Relationship Id="rId7" Type="http://schemas.openxmlformats.org/officeDocument/2006/relationships/image" Target="../media/image254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161.png"/><Relationship Id="rId10" Type="http://schemas.openxmlformats.org/officeDocument/2006/relationships/hyperlink" Target="9)%20Example%202.agg" TargetMode="External"/><Relationship Id="rId4" Type="http://schemas.openxmlformats.org/officeDocument/2006/relationships/image" Target="../media/image147.png"/><Relationship Id="rId9" Type="http://schemas.openxmlformats.org/officeDocument/2006/relationships/image" Target="../media/image25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etterexplained.com/articles/vector-calculus-understanding-the-dot-product/" TargetMode="External"/><Relationship Id="rId4" Type="http://schemas.openxmlformats.org/officeDocument/2006/relationships/image" Target="../media/image2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80.png"/><Relationship Id="rId4" Type="http://schemas.openxmlformats.org/officeDocument/2006/relationships/image" Target="../media/image257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8" Type="http://schemas.openxmlformats.org/officeDocument/2006/relationships/image" Target="../media/image275.png"/><Relationship Id="rId3" Type="http://schemas.openxmlformats.org/officeDocument/2006/relationships/image" Target="../media/image260.png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4.png"/><Relationship Id="rId2" Type="http://schemas.openxmlformats.org/officeDocument/2006/relationships/image" Target="../media/image2590.png"/><Relationship Id="rId16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5" Type="http://schemas.openxmlformats.org/officeDocument/2006/relationships/image" Target="../media/image262.png"/><Relationship Id="rId15" Type="http://schemas.openxmlformats.org/officeDocument/2006/relationships/image" Target="../media/image272.png"/><Relationship Id="rId10" Type="http://schemas.openxmlformats.org/officeDocument/2006/relationships/image" Target="../media/image267.png"/><Relationship Id="rId19" Type="http://schemas.openxmlformats.org/officeDocument/2006/relationships/image" Target="../media/image257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Relationship Id="rId14" Type="http://schemas.openxmlformats.org/officeDocument/2006/relationships/image" Target="../media/image27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8" Type="http://schemas.openxmlformats.org/officeDocument/2006/relationships/image" Target="../media/image280.png"/><Relationship Id="rId26" Type="http://schemas.openxmlformats.org/officeDocument/2006/relationships/image" Target="../media/image288.png"/><Relationship Id="rId3" Type="http://schemas.openxmlformats.org/officeDocument/2006/relationships/image" Target="../media/image260.png"/><Relationship Id="rId21" Type="http://schemas.openxmlformats.org/officeDocument/2006/relationships/image" Target="../media/image283.png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9.png"/><Relationship Id="rId25" Type="http://schemas.openxmlformats.org/officeDocument/2006/relationships/image" Target="../media/image287.png"/><Relationship Id="rId33" Type="http://schemas.openxmlformats.org/officeDocument/2006/relationships/image" Target="../media/image257.png"/><Relationship Id="rId2" Type="http://schemas.openxmlformats.org/officeDocument/2006/relationships/image" Target="../media/image276.png"/><Relationship Id="rId16" Type="http://schemas.openxmlformats.org/officeDocument/2006/relationships/image" Target="../media/image278.png"/><Relationship Id="rId20" Type="http://schemas.openxmlformats.org/officeDocument/2006/relationships/image" Target="../media/image282.png"/><Relationship Id="rId29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24" Type="http://schemas.openxmlformats.org/officeDocument/2006/relationships/image" Target="../media/image286.png"/><Relationship Id="rId32" Type="http://schemas.openxmlformats.org/officeDocument/2006/relationships/image" Target="../media/image294.png"/><Relationship Id="rId5" Type="http://schemas.openxmlformats.org/officeDocument/2006/relationships/image" Target="../media/image262.png"/><Relationship Id="rId15" Type="http://schemas.openxmlformats.org/officeDocument/2006/relationships/image" Target="../media/image277.png"/><Relationship Id="rId23" Type="http://schemas.openxmlformats.org/officeDocument/2006/relationships/image" Target="../media/image285.png"/><Relationship Id="rId28" Type="http://schemas.openxmlformats.org/officeDocument/2006/relationships/image" Target="../media/image290.png"/><Relationship Id="rId10" Type="http://schemas.openxmlformats.org/officeDocument/2006/relationships/image" Target="../media/image267.png"/><Relationship Id="rId19" Type="http://schemas.openxmlformats.org/officeDocument/2006/relationships/image" Target="../media/image281.png"/><Relationship Id="rId31" Type="http://schemas.openxmlformats.org/officeDocument/2006/relationships/image" Target="../media/image293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Relationship Id="rId14" Type="http://schemas.openxmlformats.org/officeDocument/2006/relationships/image" Target="../media/image271.png"/><Relationship Id="rId22" Type="http://schemas.openxmlformats.org/officeDocument/2006/relationships/image" Target="../media/image284.png"/><Relationship Id="rId27" Type="http://schemas.openxmlformats.org/officeDocument/2006/relationships/image" Target="../media/image289.png"/><Relationship Id="rId30" Type="http://schemas.openxmlformats.org/officeDocument/2006/relationships/image" Target="../media/image29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8" Type="http://schemas.openxmlformats.org/officeDocument/2006/relationships/image" Target="../media/image280.png"/><Relationship Id="rId3" Type="http://schemas.openxmlformats.org/officeDocument/2006/relationships/image" Target="../media/image260.png"/><Relationship Id="rId21" Type="http://schemas.openxmlformats.org/officeDocument/2006/relationships/image" Target="../media/image296.png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9.png"/><Relationship Id="rId2" Type="http://schemas.openxmlformats.org/officeDocument/2006/relationships/image" Target="../media/image276.png"/><Relationship Id="rId16" Type="http://schemas.openxmlformats.org/officeDocument/2006/relationships/image" Target="../media/image278.png"/><Relationship Id="rId20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5" Type="http://schemas.openxmlformats.org/officeDocument/2006/relationships/image" Target="../media/image262.png"/><Relationship Id="rId23" Type="http://schemas.openxmlformats.org/officeDocument/2006/relationships/image" Target="../media/image257.png"/><Relationship Id="rId10" Type="http://schemas.openxmlformats.org/officeDocument/2006/relationships/image" Target="../media/image267.png"/><Relationship Id="rId19" Type="http://schemas.openxmlformats.org/officeDocument/2006/relationships/image" Target="../media/image270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Relationship Id="rId14" Type="http://schemas.openxmlformats.org/officeDocument/2006/relationships/image" Target="../media/image271.png"/><Relationship Id="rId22" Type="http://schemas.openxmlformats.org/officeDocument/2006/relationships/image" Target="../media/image29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8" Type="http://schemas.openxmlformats.org/officeDocument/2006/relationships/image" Target="../media/image298.png"/><Relationship Id="rId3" Type="http://schemas.openxmlformats.org/officeDocument/2006/relationships/image" Target="../media/image260.png"/><Relationship Id="rId21" Type="http://schemas.openxmlformats.org/officeDocument/2006/relationships/image" Target="../media/image301.png"/><Relationship Id="rId7" Type="http://schemas.openxmlformats.org/officeDocument/2006/relationships/image" Target="../media/image264.png"/><Relationship Id="rId12" Type="http://schemas.openxmlformats.org/officeDocument/2006/relationships/image" Target="../media/image269.png"/><Relationship Id="rId17" Type="http://schemas.openxmlformats.org/officeDocument/2006/relationships/image" Target="../media/image279.png"/><Relationship Id="rId2" Type="http://schemas.openxmlformats.org/officeDocument/2006/relationships/image" Target="../media/image276.png"/><Relationship Id="rId16" Type="http://schemas.openxmlformats.org/officeDocument/2006/relationships/image" Target="../media/image278.png"/><Relationship Id="rId20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11" Type="http://schemas.openxmlformats.org/officeDocument/2006/relationships/image" Target="../media/image268.png"/><Relationship Id="rId24" Type="http://schemas.openxmlformats.org/officeDocument/2006/relationships/image" Target="../media/image257.png"/><Relationship Id="rId5" Type="http://schemas.openxmlformats.org/officeDocument/2006/relationships/image" Target="../media/image262.png"/><Relationship Id="rId23" Type="http://schemas.openxmlformats.org/officeDocument/2006/relationships/image" Target="../media/image303.png"/><Relationship Id="rId10" Type="http://schemas.openxmlformats.org/officeDocument/2006/relationships/image" Target="../media/image267.png"/><Relationship Id="rId19" Type="http://schemas.openxmlformats.org/officeDocument/2006/relationships/image" Target="../media/image299.png"/><Relationship Id="rId4" Type="http://schemas.openxmlformats.org/officeDocument/2006/relationships/image" Target="../media/image261.png"/><Relationship Id="rId9" Type="http://schemas.openxmlformats.org/officeDocument/2006/relationships/image" Target="../media/image266.png"/><Relationship Id="rId14" Type="http://schemas.openxmlformats.org/officeDocument/2006/relationships/image" Target="../media/image271.png"/><Relationship Id="rId22" Type="http://schemas.openxmlformats.org/officeDocument/2006/relationships/image" Target="../media/image302.png"/></Relationships>
</file>

<file path=ppt/slides/_rels/slide4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06.png"/><Relationship Id="rId26" Type="http://schemas.openxmlformats.org/officeDocument/2006/relationships/image" Target="../media/image314.png"/><Relationship Id="rId21" Type="http://schemas.openxmlformats.org/officeDocument/2006/relationships/image" Target="../media/image309.png"/><Relationship Id="rId17" Type="http://schemas.openxmlformats.org/officeDocument/2006/relationships/image" Target="../media/image305.png"/><Relationship Id="rId25" Type="http://schemas.openxmlformats.org/officeDocument/2006/relationships/image" Target="../media/image313.png"/><Relationship Id="rId2" Type="http://schemas.openxmlformats.org/officeDocument/2006/relationships/image" Target="../media/image304.png"/><Relationship Id="rId16" Type="http://schemas.openxmlformats.org/officeDocument/2006/relationships/image" Target="../media/image257.png"/><Relationship Id="rId20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12.png"/><Relationship Id="rId15" Type="http://schemas.openxmlformats.org/officeDocument/2006/relationships/image" Target="../media/image303.png"/><Relationship Id="rId23" Type="http://schemas.openxmlformats.org/officeDocument/2006/relationships/image" Target="../media/image311.png"/><Relationship Id="rId19" Type="http://schemas.openxmlformats.org/officeDocument/2006/relationships/image" Target="../media/image307.png"/><Relationship Id="rId14" Type="http://schemas.openxmlformats.org/officeDocument/2006/relationships/image" Target="../media/image271.png"/><Relationship Id="rId22" Type="http://schemas.openxmlformats.org/officeDocument/2006/relationships/image" Target="../media/image310.png"/></Relationships>
</file>

<file path=ppt/slides/_rels/slide4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17.png"/><Relationship Id="rId21" Type="http://schemas.openxmlformats.org/officeDocument/2006/relationships/image" Target="../media/image320.png"/><Relationship Id="rId17" Type="http://schemas.openxmlformats.org/officeDocument/2006/relationships/image" Target="../media/image316.png"/><Relationship Id="rId2" Type="http://schemas.openxmlformats.org/officeDocument/2006/relationships/image" Target="../media/image315.png"/><Relationship Id="rId16" Type="http://schemas.openxmlformats.org/officeDocument/2006/relationships/image" Target="../media/image257.png"/><Relationship Id="rId20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303.png"/><Relationship Id="rId19" Type="http://schemas.openxmlformats.org/officeDocument/2006/relationships/image" Target="../media/image318.png"/><Relationship Id="rId14" Type="http://schemas.openxmlformats.org/officeDocument/2006/relationships/image" Target="../media/image271.png"/><Relationship Id="rId22" Type="http://schemas.openxmlformats.org/officeDocument/2006/relationships/image" Target="../media/image321.png"/></Relationships>
</file>

<file path=ppt/slides/_rels/slide4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4.png"/><Relationship Id="rId26" Type="http://schemas.openxmlformats.org/officeDocument/2006/relationships/image" Target="../media/image332.png"/><Relationship Id="rId21" Type="http://schemas.openxmlformats.org/officeDocument/2006/relationships/image" Target="../media/image327.png"/><Relationship Id="rId17" Type="http://schemas.openxmlformats.org/officeDocument/2006/relationships/image" Target="../media/image323.png"/><Relationship Id="rId25" Type="http://schemas.openxmlformats.org/officeDocument/2006/relationships/image" Target="../media/image331.png"/><Relationship Id="rId2" Type="http://schemas.openxmlformats.org/officeDocument/2006/relationships/image" Target="../media/image322.png"/><Relationship Id="rId16" Type="http://schemas.openxmlformats.org/officeDocument/2006/relationships/image" Target="../media/image257.png"/><Relationship Id="rId20" Type="http://schemas.openxmlformats.org/officeDocument/2006/relationships/image" Target="../media/image326.png"/><Relationship Id="rId29" Type="http://schemas.openxmlformats.org/officeDocument/2006/relationships/image" Target="../media/image335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30.png"/><Relationship Id="rId15" Type="http://schemas.openxmlformats.org/officeDocument/2006/relationships/image" Target="../media/image303.png"/><Relationship Id="rId23" Type="http://schemas.openxmlformats.org/officeDocument/2006/relationships/image" Target="../media/image329.png"/><Relationship Id="rId28" Type="http://schemas.openxmlformats.org/officeDocument/2006/relationships/image" Target="../media/image334.png"/><Relationship Id="rId19" Type="http://schemas.openxmlformats.org/officeDocument/2006/relationships/image" Target="../media/image325.png"/><Relationship Id="rId14" Type="http://schemas.openxmlformats.org/officeDocument/2006/relationships/image" Target="../media/image271.png"/><Relationship Id="rId22" Type="http://schemas.openxmlformats.org/officeDocument/2006/relationships/image" Target="../media/image328.png"/><Relationship Id="rId27" Type="http://schemas.openxmlformats.org/officeDocument/2006/relationships/image" Target="../media/image333.png"/><Relationship Id="rId30" Type="http://schemas.openxmlformats.org/officeDocument/2006/relationships/image" Target="../media/image336.png"/></Relationships>
</file>

<file path=ppt/slides/_rels/slide5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9.png"/><Relationship Id="rId21" Type="http://schemas.openxmlformats.org/officeDocument/2006/relationships/image" Target="../media/image342.png"/><Relationship Id="rId17" Type="http://schemas.openxmlformats.org/officeDocument/2006/relationships/image" Target="../media/image338.png"/><Relationship Id="rId2" Type="http://schemas.openxmlformats.org/officeDocument/2006/relationships/image" Target="../media/image337.png"/><Relationship Id="rId16" Type="http://schemas.openxmlformats.org/officeDocument/2006/relationships/image" Target="../media/image257.png"/><Relationship Id="rId20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303.png"/><Relationship Id="rId19" Type="http://schemas.openxmlformats.org/officeDocument/2006/relationships/image" Target="../media/image340.png"/><Relationship Id="rId14" Type="http://schemas.openxmlformats.org/officeDocument/2006/relationships/image" Target="../media/image271.png"/><Relationship Id="rId22" Type="http://schemas.openxmlformats.org/officeDocument/2006/relationships/hyperlink" Target="9)%20Example%203.agg" TargetMode="External"/></Relationships>
</file>

<file path=ppt/slides/_rels/slide5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44.png"/><Relationship Id="rId26" Type="http://schemas.openxmlformats.org/officeDocument/2006/relationships/image" Target="../media/image352.png"/><Relationship Id="rId21" Type="http://schemas.openxmlformats.org/officeDocument/2006/relationships/image" Target="../media/image347.png"/><Relationship Id="rId17" Type="http://schemas.openxmlformats.org/officeDocument/2006/relationships/image" Target="../media/image343.png"/><Relationship Id="rId25" Type="http://schemas.openxmlformats.org/officeDocument/2006/relationships/image" Target="../media/image351.png"/><Relationship Id="rId2" Type="http://schemas.openxmlformats.org/officeDocument/2006/relationships/image" Target="../media/image3230.png"/><Relationship Id="rId16" Type="http://schemas.openxmlformats.org/officeDocument/2006/relationships/image" Target="../media/image257.png"/><Relationship Id="rId20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50.png"/><Relationship Id="rId15" Type="http://schemas.openxmlformats.org/officeDocument/2006/relationships/image" Target="../media/image303.png"/><Relationship Id="rId23" Type="http://schemas.openxmlformats.org/officeDocument/2006/relationships/image" Target="../media/image349.png"/><Relationship Id="rId19" Type="http://schemas.openxmlformats.org/officeDocument/2006/relationships/image" Target="../media/image345.png"/><Relationship Id="rId14" Type="http://schemas.openxmlformats.org/officeDocument/2006/relationships/image" Target="../media/image271.png"/><Relationship Id="rId22" Type="http://schemas.openxmlformats.org/officeDocument/2006/relationships/image" Target="../media/image348.png"/></Relationships>
</file>

<file path=ppt/slides/_rels/slide5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53.png"/><Relationship Id="rId26" Type="http://schemas.openxmlformats.org/officeDocument/2006/relationships/image" Target="../media/image361.png"/><Relationship Id="rId21" Type="http://schemas.openxmlformats.org/officeDocument/2006/relationships/image" Target="../media/image356.png"/><Relationship Id="rId17" Type="http://schemas.openxmlformats.org/officeDocument/2006/relationships/image" Target="../media/image352.png"/><Relationship Id="rId25" Type="http://schemas.openxmlformats.org/officeDocument/2006/relationships/image" Target="../media/image360.png"/><Relationship Id="rId2" Type="http://schemas.openxmlformats.org/officeDocument/2006/relationships/image" Target="../media/image3230.png"/><Relationship Id="rId16" Type="http://schemas.openxmlformats.org/officeDocument/2006/relationships/image" Target="../media/image257.png"/><Relationship Id="rId20" Type="http://schemas.openxmlformats.org/officeDocument/2006/relationships/image" Target="../media/image355.png"/><Relationship Id="rId29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59.png"/><Relationship Id="rId32" Type="http://schemas.openxmlformats.org/officeDocument/2006/relationships/image" Target="../media/image367.png"/><Relationship Id="rId15" Type="http://schemas.openxmlformats.org/officeDocument/2006/relationships/image" Target="../media/image303.png"/><Relationship Id="rId23" Type="http://schemas.openxmlformats.org/officeDocument/2006/relationships/image" Target="../media/image358.png"/><Relationship Id="rId28" Type="http://schemas.openxmlformats.org/officeDocument/2006/relationships/image" Target="../media/image363.png"/><Relationship Id="rId19" Type="http://schemas.openxmlformats.org/officeDocument/2006/relationships/image" Target="../media/image354.png"/><Relationship Id="rId31" Type="http://schemas.openxmlformats.org/officeDocument/2006/relationships/image" Target="../media/image366.png"/><Relationship Id="rId14" Type="http://schemas.openxmlformats.org/officeDocument/2006/relationships/image" Target="../media/image271.png"/><Relationship Id="rId22" Type="http://schemas.openxmlformats.org/officeDocument/2006/relationships/image" Target="../media/image357.png"/><Relationship Id="rId27" Type="http://schemas.openxmlformats.org/officeDocument/2006/relationships/image" Target="../media/image362.png"/><Relationship Id="rId30" Type="http://schemas.openxmlformats.org/officeDocument/2006/relationships/image" Target="../media/image365.png"/></Relationships>
</file>

<file path=ppt/slides/_rels/slide5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53.png"/><Relationship Id="rId26" Type="http://schemas.openxmlformats.org/officeDocument/2006/relationships/image" Target="../media/image362.png"/><Relationship Id="rId3" Type="http://schemas.openxmlformats.org/officeDocument/2006/relationships/image" Target="../media/image3230.png"/><Relationship Id="rId21" Type="http://schemas.openxmlformats.org/officeDocument/2006/relationships/image" Target="../media/image356.png"/><Relationship Id="rId17" Type="http://schemas.openxmlformats.org/officeDocument/2006/relationships/image" Target="../media/image352.png"/><Relationship Id="rId25" Type="http://schemas.openxmlformats.org/officeDocument/2006/relationships/image" Target="../media/image360.png"/><Relationship Id="rId2" Type="http://schemas.openxmlformats.org/officeDocument/2006/relationships/image" Target="../media/image367.png"/><Relationship Id="rId16" Type="http://schemas.openxmlformats.org/officeDocument/2006/relationships/image" Target="../media/image257.png"/><Relationship Id="rId20" Type="http://schemas.openxmlformats.org/officeDocument/2006/relationships/image" Target="../media/image355.png"/><Relationship Id="rId29" Type="http://schemas.openxmlformats.org/officeDocument/2006/relationships/image" Target="../media/image369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59.png"/><Relationship Id="rId15" Type="http://schemas.openxmlformats.org/officeDocument/2006/relationships/image" Target="../media/image303.png"/><Relationship Id="rId28" Type="http://schemas.openxmlformats.org/officeDocument/2006/relationships/image" Target="../media/image368.png"/><Relationship Id="rId19" Type="http://schemas.openxmlformats.org/officeDocument/2006/relationships/image" Target="../media/image354.png"/><Relationship Id="rId14" Type="http://schemas.openxmlformats.org/officeDocument/2006/relationships/image" Target="../media/image271.png"/><Relationship Id="rId22" Type="http://schemas.openxmlformats.org/officeDocument/2006/relationships/image" Target="../media/image357.png"/><Relationship Id="rId27" Type="http://schemas.openxmlformats.org/officeDocument/2006/relationships/image" Target="../media/image363.png"/><Relationship Id="rId30" Type="http://schemas.openxmlformats.org/officeDocument/2006/relationships/image" Target="../media/image37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3" Type="http://schemas.openxmlformats.org/officeDocument/2006/relationships/image" Target="../media/image372.png"/><Relationship Id="rId7" Type="http://schemas.openxmlformats.org/officeDocument/2006/relationships/image" Target="../media/image376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5.png"/><Relationship Id="rId5" Type="http://schemas.openxmlformats.org/officeDocument/2006/relationships/image" Target="../media/image374.png"/><Relationship Id="rId4" Type="http://schemas.openxmlformats.org/officeDocument/2006/relationships/image" Target="../media/image373.png"/><Relationship Id="rId9" Type="http://schemas.openxmlformats.org/officeDocument/2006/relationships/image" Target="../media/image37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13" Type="http://schemas.openxmlformats.org/officeDocument/2006/relationships/image" Target="../media/image387.png"/><Relationship Id="rId3" Type="http://schemas.openxmlformats.org/officeDocument/2006/relationships/image" Target="../media/image372.png"/><Relationship Id="rId7" Type="http://schemas.openxmlformats.org/officeDocument/2006/relationships/image" Target="../media/image381.png"/><Relationship Id="rId12" Type="http://schemas.openxmlformats.org/officeDocument/2006/relationships/image" Target="../media/image386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11" Type="http://schemas.openxmlformats.org/officeDocument/2006/relationships/image" Target="../media/image385.png"/><Relationship Id="rId5" Type="http://schemas.openxmlformats.org/officeDocument/2006/relationships/image" Target="../media/image377.png"/><Relationship Id="rId15" Type="http://schemas.openxmlformats.org/officeDocument/2006/relationships/image" Target="../media/image378.png"/><Relationship Id="rId10" Type="http://schemas.openxmlformats.org/officeDocument/2006/relationships/image" Target="../media/image384.png"/><Relationship Id="rId4" Type="http://schemas.openxmlformats.org/officeDocument/2006/relationships/image" Target="../media/image373.png"/><Relationship Id="rId9" Type="http://schemas.openxmlformats.org/officeDocument/2006/relationships/image" Target="../media/image383.png"/><Relationship Id="rId14" Type="http://schemas.openxmlformats.org/officeDocument/2006/relationships/image" Target="../media/image38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13" Type="http://schemas.openxmlformats.org/officeDocument/2006/relationships/image" Target="../media/image394.png"/><Relationship Id="rId3" Type="http://schemas.openxmlformats.org/officeDocument/2006/relationships/image" Target="../media/image372.png"/><Relationship Id="rId7" Type="http://schemas.openxmlformats.org/officeDocument/2006/relationships/image" Target="../media/image381.png"/><Relationship Id="rId12" Type="http://schemas.openxmlformats.org/officeDocument/2006/relationships/image" Target="../media/image393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11" Type="http://schemas.openxmlformats.org/officeDocument/2006/relationships/image" Target="../media/image392.png"/><Relationship Id="rId5" Type="http://schemas.openxmlformats.org/officeDocument/2006/relationships/image" Target="../media/image377.png"/><Relationship Id="rId10" Type="http://schemas.openxmlformats.org/officeDocument/2006/relationships/image" Target="../media/image391.png"/><Relationship Id="rId4" Type="http://schemas.openxmlformats.org/officeDocument/2006/relationships/image" Target="../media/image373.png"/><Relationship Id="rId9" Type="http://schemas.openxmlformats.org/officeDocument/2006/relationships/image" Target="../media/image390.png"/><Relationship Id="rId14" Type="http://schemas.openxmlformats.org/officeDocument/2006/relationships/image" Target="../media/image378.png"/></Relationships>
</file>

<file path=ppt/slides/_rels/slide5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96.png"/><Relationship Id="rId21" Type="http://schemas.openxmlformats.org/officeDocument/2006/relationships/image" Target="../media/image3750.png"/><Relationship Id="rId17" Type="http://schemas.openxmlformats.org/officeDocument/2006/relationships/image" Target="../media/image395.png"/><Relationship Id="rId16" Type="http://schemas.openxmlformats.org/officeDocument/2006/relationships/image" Target="../media/image257.png"/><Relationship Id="rId20" Type="http://schemas.openxmlformats.org/officeDocument/2006/relationships/image" Target="../media/image374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78.png"/><Relationship Id="rId15" Type="http://schemas.openxmlformats.org/officeDocument/2006/relationships/image" Target="../media/image303.png"/><Relationship Id="rId23" Type="http://schemas.openxmlformats.org/officeDocument/2006/relationships/image" Target="../media/image3770.png"/><Relationship Id="rId19" Type="http://schemas.openxmlformats.org/officeDocument/2006/relationships/image" Target="../media/image397.png"/><Relationship Id="rId22" Type="http://schemas.openxmlformats.org/officeDocument/2006/relationships/image" Target="../media/image3760.png"/></Relationships>
</file>

<file path=ppt/slides/_rels/slide5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2.png"/><Relationship Id="rId21" Type="http://schemas.openxmlformats.org/officeDocument/2006/relationships/image" Target="../media/image3750.png"/><Relationship Id="rId25" Type="http://schemas.openxmlformats.org/officeDocument/2006/relationships/image" Target="../media/image401.png"/><Relationship Id="rId16" Type="http://schemas.openxmlformats.org/officeDocument/2006/relationships/image" Target="../media/image257.png"/><Relationship Id="rId20" Type="http://schemas.openxmlformats.org/officeDocument/2006/relationships/image" Target="../media/image3740.png"/><Relationship Id="rId29" Type="http://schemas.openxmlformats.org/officeDocument/2006/relationships/image" Target="../media/image397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00.png"/><Relationship Id="rId15" Type="http://schemas.openxmlformats.org/officeDocument/2006/relationships/image" Target="../media/image303.png"/><Relationship Id="rId23" Type="http://schemas.openxmlformats.org/officeDocument/2006/relationships/image" Target="../media/image399.png"/><Relationship Id="rId28" Type="http://schemas.openxmlformats.org/officeDocument/2006/relationships/image" Target="../media/image396.png"/><Relationship Id="rId31" Type="http://schemas.openxmlformats.org/officeDocument/2006/relationships/image" Target="../media/image395.png"/><Relationship Id="rId22" Type="http://schemas.openxmlformats.org/officeDocument/2006/relationships/image" Target="../media/image398.png"/><Relationship Id="rId27" Type="http://schemas.openxmlformats.org/officeDocument/2006/relationships/image" Target="../media/image377.png"/><Relationship Id="rId30" Type="http://schemas.openxmlformats.org/officeDocument/2006/relationships/image" Target="../media/image378.png"/></Relationships>
</file>

<file path=ppt/slides/_rels/slide6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7.png"/><Relationship Id="rId21" Type="http://schemas.openxmlformats.org/officeDocument/2006/relationships/image" Target="../media/image3750.png"/><Relationship Id="rId25" Type="http://schemas.openxmlformats.org/officeDocument/2006/relationships/image" Target="../media/image406.png"/><Relationship Id="rId16" Type="http://schemas.openxmlformats.org/officeDocument/2006/relationships/image" Target="../media/image257.png"/><Relationship Id="rId20" Type="http://schemas.openxmlformats.org/officeDocument/2006/relationships/image" Target="../media/image3740.png"/><Relationship Id="rId29" Type="http://schemas.openxmlformats.org/officeDocument/2006/relationships/image" Target="../media/image397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05.png"/><Relationship Id="rId15" Type="http://schemas.openxmlformats.org/officeDocument/2006/relationships/image" Target="../media/image303.png"/><Relationship Id="rId23" Type="http://schemas.openxmlformats.org/officeDocument/2006/relationships/image" Target="../media/image404.png"/><Relationship Id="rId28" Type="http://schemas.openxmlformats.org/officeDocument/2006/relationships/image" Target="../media/image396.png"/><Relationship Id="rId31" Type="http://schemas.openxmlformats.org/officeDocument/2006/relationships/image" Target="../media/image395.png"/><Relationship Id="rId22" Type="http://schemas.openxmlformats.org/officeDocument/2006/relationships/image" Target="../media/image403.png"/><Relationship Id="rId27" Type="http://schemas.openxmlformats.org/officeDocument/2006/relationships/image" Target="../media/image377.png"/><Relationship Id="rId30" Type="http://schemas.openxmlformats.org/officeDocument/2006/relationships/image" Target="../media/image378.png"/></Relationships>
</file>

<file path=ppt/slides/_rels/slide6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8.png"/><Relationship Id="rId21" Type="http://schemas.openxmlformats.org/officeDocument/2006/relationships/image" Target="../media/image3750.png"/><Relationship Id="rId34" Type="http://schemas.openxmlformats.org/officeDocument/2006/relationships/image" Target="../media/image414.png"/><Relationship Id="rId25" Type="http://schemas.openxmlformats.org/officeDocument/2006/relationships/image" Target="../media/image397.png"/><Relationship Id="rId33" Type="http://schemas.openxmlformats.org/officeDocument/2006/relationships/image" Target="../media/image413.png"/><Relationship Id="rId16" Type="http://schemas.openxmlformats.org/officeDocument/2006/relationships/image" Target="../media/image257.png"/><Relationship Id="rId20" Type="http://schemas.openxmlformats.org/officeDocument/2006/relationships/image" Target="../media/image3740.png"/><Relationship Id="rId29" Type="http://schemas.openxmlformats.org/officeDocument/2006/relationships/image" Target="../media/image409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396.png"/><Relationship Id="rId32" Type="http://schemas.openxmlformats.org/officeDocument/2006/relationships/image" Target="../media/image412.png"/><Relationship Id="rId15" Type="http://schemas.openxmlformats.org/officeDocument/2006/relationships/image" Target="../media/image303.png"/><Relationship Id="rId23" Type="http://schemas.openxmlformats.org/officeDocument/2006/relationships/image" Target="../media/image377.png"/><Relationship Id="rId28" Type="http://schemas.openxmlformats.org/officeDocument/2006/relationships/image" Target="../media/image408.png"/><Relationship Id="rId31" Type="http://schemas.openxmlformats.org/officeDocument/2006/relationships/image" Target="../media/image411.png"/><Relationship Id="rId22" Type="http://schemas.openxmlformats.org/officeDocument/2006/relationships/image" Target="../media/image403.png"/><Relationship Id="rId27" Type="http://schemas.openxmlformats.org/officeDocument/2006/relationships/image" Target="../media/image395.png"/><Relationship Id="rId30" Type="http://schemas.openxmlformats.org/officeDocument/2006/relationships/image" Target="../media/image410.png"/></Relationships>
</file>

<file path=ppt/slides/_rels/slide6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6" Type="http://schemas.openxmlformats.org/officeDocument/2006/relationships/image" Target="../media/image422.png"/><Relationship Id="rId21" Type="http://schemas.openxmlformats.org/officeDocument/2006/relationships/image" Target="../media/image417.png"/><Relationship Id="rId17" Type="http://schemas.openxmlformats.org/officeDocument/2006/relationships/image" Target="../media/image377.png"/><Relationship Id="rId25" Type="http://schemas.openxmlformats.org/officeDocument/2006/relationships/image" Target="../media/image421.png"/><Relationship Id="rId2" Type="http://schemas.openxmlformats.org/officeDocument/2006/relationships/image" Target="../media/image415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20.png"/><Relationship Id="rId15" Type="http://schemas.openxmlformats.org/officeDocument/2006/relationships/image" Target="../media/image303.png"/><Relationship Id="rId23" Type="http://schemas.openxmlformats.org/officeDocument/2006/relationships/image" Target="../media/image419.png"/><Relationship Id="rId19" Type="http://schemas.openxmlformats.org/officeDocument/2006/relationships/image" Target="../media/image413.png"/><Relationship Id="rId22" Type="http://schemas.openxmlformats.org/officeDocument/2006/relationships/image" Target="../media/image418.png"/></Relationships>
</file>

<file path=ppt/slides/_rels/slide6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1" Type="http://schemas.openxmlformats.org/officeDocument/2006/relationships/image" Target="../media/image423.png"/><Relationship Id="rId17" Type="http://schemas.openxmlformats.org/officeDocument/2006/relationships/image" Target="../media/image377.png"/><Relationship Id="rId25" Type="http://schemas.openxmlformats.org/officeDocument/2006/relationships/image" Target="../media/image426.png"/><Relationship Id="rId2" Type="http://schemas.openxmlformats.org/officeDocument/2006/relationships/image" Target="../media/image415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25.png"/><Relationship Id="rId15" Type="http://schemas.openxmlformats.org/officeDocument/2006/relationships/image" Target="../media/image303.png"/><Relationship Id="rId23" Type="http://schemas.openxmlformats.org/officeDocument/2006/relationships/image" Target="../media/image424.png"/><Relationship Id="rId19" Type="http://schemas.openxmlformats.org/officeDocument/2006/relationships/image" Target="../media/image413.png"/><Relationship Id="rId22" Type="http://schemas.openxmlformats.org/officeDocument/2006/relationships/image" Target="../media/image422.png"/></Relationships>
</file>

<file path=ppt/slides/_rels/slide6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1" Type="http://schemas.openxmlformats.org/officeDocument/2006/relationships/image" Target="../media/image428.png"/><Relationship Id="rId17" Type="http://schemas.openxmlformats.org/officeDocument/2006/relationships/image" Target="../media/image377.png"/><Relationship Id="rId2" Type="http://schemas.openxmlformats.org/officeDocument/2006/relationships/image" Target="../media/image427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30.png"/><Relationship Id="rId15" Type="http://schemas.openxmlformats.org/officeDocument/2006/relationships/image" Target="../media/image303.png"/><Relationship Id="rId23" Type="http://schemas.openxmlformats.org/officeDocument/2006/relationships/image" Target="../media/image429.png"/><Relationship Id="rId19" Type="http://schemas.openxmlformats.org/officeDocument/2006/relationships/image" Target="../media/image413.png"/><Relationship Id="rId22" Type="http://schemas.openxmlformats.org/officeDocument/2006/relationships/hyperlink" Target="9)%20Example%204.agg" TargetMode="External"/></Relationships>
</file>

<file path=ppt/slides/_rels/slide6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6" Type="http://schemas.openxmlformats.org/officeDocument/2006/relationships/image" Target="../media/image436.png"/><Relationship Id="rId21" Type="http://schemas.openxmlformats.org/officeDocument/2006/relationships/image" Target="../media/image432.png"/><Relationship Id="rId17" Type="http://schemas.openxmlformats.org/officeDocument/2006/relationships/image" Target="../media/image377.png"/><Relationship Id="rId25" Type="http://schemas.openxmlformats.org/officeDocument/2006/relationships/image" Target="../media/image435.png"/><Relationship Id="rId2" Type="http://schemas.openxmlformats.org/officeDocument/2006/relationships/image" Target="../media/image431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34.png"/><Relationship Id="rId15" Type="http://schemas.openxmlformats.org/officeDocument/2006/relationships/image" Target="../media/image303.png"/><Relationship Id="rId23" Type="http://schemas.openxmlformats.org/officeDocument/2006/relationships/image" Target="../media/image433.png"/><Relationship Id="rId19" Type="http://schemas.openxmlformats.org/officeDocument/2006/relationships/image" Target="../media/image413.png"/><Relationship Id="rId22" Type="http://schemas.openxmlformats.org/officeDocument/2006/relationships/hyperlink" Target="9)%20Example%205.agg" TargetMode="External"/></Relationships>
</file>

<file path=ppt/slides/_rels/slide6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1" Type="http://schemas.openxmlformats.org/officeDocument/2006/relationships/image" Target="../media/image438.png"/><Relationship Id="rId17" Type="http://schemas.openxmlformats.org/officeDocument/2006/relationships/image" Target="../media/image377.png"/><Relationship Id="rId2" Type="http://schemas.openxmlformats.org/officeDocument/2006/relationships/image" Target="../media/image437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41.png"/><Relationship Id="rId15" Type="http://schemas.openxmlformats.org/officeDocument/2006/relationships/image" Target="../media/image303.png"/><Relationship Id="rId23" Type="http://schemas.openxmlformats.org/officeDocument/2006/relationships/image" Target="../media/image440.png"/><Relationship Id="rId19" Type="http://schemas.openxmlformats.org/officeDocument/2006/relationships/image" Target="../media/image413.png"/><Relationship Id="rId22" Type="http://schemas.openxmlformats.org/officeDocument/2006/relationships/image" Target="../media/image439.png"/></Relationships>
</file>

<file path=ppt/slides/_rels/slide6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6" Type="http://schemas.openxmlformats.org/officeDocument/2006/relationships/image" Target="../media/image447.png"/><Relationship Id="rId21" Type="http://schemas.openxmlformats.org/officeDocument/2006/relationships/image" Target="../media/image441.png"/><Relationship Id="rId17" Type="http://schemas.openxmlformats.org/officeDocument/2006/relationships/image" Target="../media/image377.png"/><Relationship Id="rId25" Type="http://schemas.openxmlformats.org/officeDocument/2006/relationships/image" Target="../media/image446.png"/><Relationship Id="rId2" Type="http://schemas.openxmlformats.org/officeDocument/2006/relationships/image" Target="../media/image442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29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45.png"/><Relationship Id="rId15" Type="http://schemas.openxmlformats.org/officeDocument/2006/relationships/image" Target="../media/image303.png"/><Relationship Id="rId23" Type="http://schemas.openxmlformats.org/officeDocument/2006/relationships/image" Target="../media/image444.png"/><Relationship Id="rId28" Type="http://schemas.openxmlformats.org/officeDocument/2006/relationships/image" Target="../media/image449.png"/><Relationship Id="rId19" Type="http://schemas.openxmlformats.org/officeDocument/2006/relationships/image" Target="../media/image413.png"/><Relationship Id="rId22" Type="http://schemas.openxmlformats.org/officeDocument/2006/relationships/image" Target="../media/image443.png"/><Relationship Id="rId27" Type="http://schemas.openxmlformats.org/officeDocument/2006/relationships/image" Target="../media/image448.png"/><Relationship Id="rId30" Type="http://schemas.openxmlformats.org/officeDocument/2006/relationships/image" Target="../media/image451.png"/></Relationships>
</file>

<file path=ppt/slides/_rels/slide6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3" Type="http://schemas.openxmlformats.org/officeDocument/2006/relationships/image" Target="../media/image453.png"/><Relationship Id="rId21" Type="http://schemas.openxmlformats.org/officeDocument/2006/relationships/image" Target="../media/image441.png"/><Relationship Id="rId17" Type="http://schemas.openxmlformats.org/officeDocument/2006/relationships/image" Target="../media/image377.png"/><Relationship Id="rId2" Type="http://schemas.openxmlformats.org/officeDocument/2006/relationships/image" Target="../media/image452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hyperlink" Target="9)%20Example%206.agg" TargetMode="External"/><Relationship Id="rId15" Type="http://schemas.openxmlformats.org/officeDocument/2006/relationships/image" Target="../media/image303.png"/><Relationship Id="rId23" Type="http://schemas.openxmlformats.org/officeDocument/2006/relationships/image" Target="../media/image455.png"/><Relationship Id="rId19" Type="http://schemas.openxmlformats.org/officeDocument/2006/relationships/image" Target="../media/image413.png"/><Relationship Id="rId22" Type="http://schemas.openxmlformats.org/officeDocument/2006/relationships/image" Target="../media/image454.png"/></Relationships>
</file>

<file path=ppt/slides/_rels/slide6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3" Type="http://schemas.openxmlformats.org/officeDocument/2006/relationships/image" Target="../media/image457.png"/><Relationship Id="rId21" Type="http://schemas.openxmlformats.org/officeDocument/2006/relationships/image" Target="../media/image441.png"/><Relationship Id="rId17" Type="http://schemas.openxmlformats.org/officeDocument/2006/relationships/image" Target="../media/image377.png"/><Relationship Id="rId2" Type="http://schemas.openxmlformats.org/officeDocument/2006/relationships/image" Target="../media/image456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hyperlink" Target="9)%20Example%207.agg" TargetMode="External"/><Relationship Id="rId15" Type="http://schemas.openxmlformats.org/officeDocument/2006/relationships/image" Target="../media/image303.png"/><Relationship Id="rId23" Type="http://schemas.openxmlformats.org/officeDocument/2006/relationships/image" Target="../media/image459.png"/><Relationship Id="rId19" Type="http://schemas.openxmlformats.org/officeDocument/2006/relationships/image" Target="../media/image413.png"/><Relationship Id="rId22" Type="http://schemas.openxmlformats.org/officeDocument/2006/relationships/image" Target="../media/image458.png"/></Relationships>
</file>

<file path=ppt/slides/_rels/slide7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6" Type="http://schemas.openxmlformats.org/officeDocument/2006/relationships/image" Target="../media/image465.png"/><Relationship Id="rId21" Type="http://schemas.openxmlformats.org/officeDocument/2006/relationships/image" Target="../media/image441.png"/><Relationship Id="rId17" Type="http://schemas.openxmlformats.org/officeDocument/2006/relationships/image" Target="../media/image377.png"/><Relationship Id="rId25" Type="http://schemas.openxmlformats.org/officeDocument/2006/relationships/image" Target="../media/image464.png"/><Relationship Id="rId2" Type="http://schemas.openxmlformats.org/officeDocument/2006/relationships/image" Target="../media/image460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63.png"/><Relationship Id="rId15" Type="http://schemas.openxmlformats.org/officeDocument/2006/relationships/image" Target="../media/image303.png"/><Relationship Id="rId23" Type="http://schemas.openxmlformats.org/officeDocument/2006/relationships/image" Target="../media/image462.png"/><Relationship Id="rId19" Type="http://schemas.openxmlformats.org/officeDocument/2006/relationships/image" Target="../media/image413.png"/><Relationship Id="rId22" Type="http://schemas.openxmlformats.org/officeDocument/2006/relationships/image" Target="../media/image461.png"/><Relationship Id="rId27" Type="http://schemas.openxmlformats.org/officeDocument/2006/relationships/image" Target="../media/image466.png"/></Relationships>
</file>

<file path=ppt/slides/_rels/slide7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6.png"/><Relationship Id="rId26" Type="http://schemas.openxmlformats.org/officeDocument/2006/relationships/image" Target="../media/image472.png"/><Relationship Id="rId21" Type="http://schemas.openxmlformats.org/officeDocument/2006/relationships/image" Target="../media/image441.png"/><Relationship Id="rId17" Type="http://schemas.openxmlformats.org/officeDocument/2006/relationships/image" Target="../media/image377.png"/><Relationship Id="rId25" Type="http://schemas.openxmlformats.org/officeDocument/2006/relationships/image" Target="../media/image471.png"/><Relationship Id="rId2" Type="http://schemas.openxmlformats.org/officeDocument/2006/relationships/image" Target="../media/image467.png"/><Relationship Id="rId16" Type="http://schemas.openxmlformats.org/officeDocument/2006/relationships/image" Target="../media/image257.png"/><Relationship Id="rId20" Type="http://schemas.openxmlformats.org/officeDocument/2006/relationships/image" Target="../media/image41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70.png"/><Relationship Id="rId15" Type="http://schemas.openxmlformats.org/officeDocument/2006/relationships/image" Target="../media/image303.png"/><Relationship Id="rId23" Type="http://schemas.openxmlformats.org/officeDocument/2006/relationships/image" Target="../media/image469.png"/><Relationship Id="rId28" Type="http://schemas.openxmlformats.org/officeDocument/2006/relationships/image" Target="../media/image474.png"/><Relationship Id="rId19" Type="http://schemas.openxmlformats.org/officeDocument/2006/relationships/image" Target="../media/image413.png"/><Relationship Id="rId22" Type="http://schemas.openxmlformats.org/officeDocument/2006/relationships/image" Target="../media/image468.png"/><Relationship Id="rId27" Type="http://schemas.openxmlformats.org/officeDocument/2006/relationships/image" Target="../media/image47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3" Type="http://schemas.openxmlformats.org/officeDocument/2006/relationships/image" Target="../media/image476.png"/><Relationship Id="rId7" Type="http://schemas.openxmlformats.org/officeDocument/2006/relationships/image" Target="../media/image480.png"/><Relationship Id="rId12" Type="http://schemas.openxmlformats.org/officeDocument/2006/relationships/image" Target="../media/image485.png"/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9.png"/><Relationship Id="rId11" Type="http://schemas.openxmlformats.org/officeDocument/2006/relationships/image" Target="../media/image484.png"/><Relationship Id="rId5" Type="http://schemas.openxmlformats.org/officeDocument/2006/relationships/image" Target="../media/image478.png"/><Relationship Id="rId10" Type="http://schemas.openxmlformats.org/officeDocument/2006/relationships/image" Target="../media/image483.png"/><Relationship Id="rId4" Type="http://schemas.openxmlformats.org/officeDocument/2006/relationships/image" Target="../media/image477.png"/><Relationship Id="rId9" Type="http://schemas.openxmlformats.org/officeDocument/2006/relationships/image" Target="../media/image48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2.png"/><Relationship Id="rId3" Type="http://schemas.openxmlformats.org/officeDocument/2006/relationships/image" Target="../media/image487.png"/><Relationship Id="rId7" Type="http://schemas.openxmlformats.org/officeDocument/2006/relationships/image" Target="../media/image491.png"/><Relationship Id="rId2" Type="http://schemas.openxmlformats.org/officeDocument/2006/relationships/image" Target="../media/image4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489.png"/><Relationship Id="rId10" Type="http://schemas.openxmlformats.org/officeDocument/2006/relationships/image" Target="../media/image494.png"/><Relationship Id="rId4" Type="http://schemas.openxmlformats.org/officeDocument/2006/relationships/image" Target="../media/image488.png"/><Relationship Id="rId9" Type="http://schemas.openxmlformats.org/officeDocument/2006/relationships/image" Target="../media/image49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1.png"/><Relationship Id="rId13" Type="http://schemas.openxmlformats.org/officeDocument/2006/relationships/image" Target="../media/image506.png"/><Relationship Id="rId3" Type="http://schemas.openxmlformats.org/officeDocument/2006/relationships/image" Target="../media/image496.png"/><Relationship Id="rId7" Type="http://schemas.openxmlformats.org/officeDocument/2006/relationships/image" Target="../media/image500.png"/><Relationship Id="rId12" Type="http://schemas.openxmlformats.org/officeDocument/2006/relationships/image" Target="../media/image505.png"/><Relationship Id="rId2" Type="http://schemas.openxmlformats.org/officeDocument/2006/relationships/image" Target="../media/image4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9.png"/><Relationship Id="rId11" Type="http://schemas.openxmlformats.org/officeDocument/2006/relationships/image" Target="../media/image504.png"/><Relationship Id="rId5" Type="http://schemas.openxmlformats.org/officeDocument/2006/relationships/image" Target="../media/image498.png"/><Relationship Id="rId15" Type="http://schemas.openxmlformats.org/officeDocument/2006/relationships/image" Target="../media/image508.png"/><Relationship Id="rId10" Type="http://schemas.openxmlformats.org/officeDocument/2006/relationships/image" Target="../media/image503.png"/><Relationship Id="rId4" Type="http://schemas.openxmlformats.org/officeDocument/2006/relationships/image" Target="../media/image497.png"/><Relationship Id="rId9" Type="http://schemas.openxmlformats.org/officeDocument/2006/relationships/image" Target="../media/image502.png"/><Relationship Id="rId14" Type="http://schemas.openxmlformats.org/officeDocument/2006/relationships/image" Target="../media/image507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image" Target="../media/image515.png"/><Relationship Id="rId3" Type="http://schemas.openxmlformats.org/officeDocument/2006/relationships/image" Target="../media/image496.png"/><Relationship Id="rId7" Type="http://schemas.openxmlformats.org/officeDocument/2006/relationships/image" Target="../media/image509.png"/><Relationship Id="rId12" Type="http://schemas.openxmlformats.org/officeDocument/2006/relationships/image" Target="../media/image514.png"/><Relationship Id="rId17" Type="http://schemas.openxmlformats.org/officeDocument/2006/relationships/image" Target="../media/image519.png"/><Relationship Id="rId2" Type="http://schemas.openxmlformats.org/officeDocument/2006/relationships/image" Target="../media/image495.png"/><Relationship Id="rId16" Type="http://schemas.openxmlformats.org/officeDocument/2006/relationships/image" Target="../media/image5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3.png"/><Relationship Id="rId11" Type="http://schemas.openxmlformats.org/officeDocument/2006/relationships/image" Target="../media/image513.png"/><Relationship Id="rId5" Type="http://schemas.openxmlformats.org/officeDocument/2006/relationships/image" Target="../media/image502.png"/><Relationship Id="rId15" Type="http://schemas.openxmlformats.org/officeDocument/2006/relationships/image" Target="../media/image517.png"/><Relationship Id="rId10" Type="http://schemas.openxmlformats.org/officeDocument/2006/relationships/image" Target="../media/image512.png"/><Relationship Id="rId4" Type="http://schemas.openxmlformats.org/officeDocument/2006/relationships/image" Target="../media/image497.png"/><Relationship Id="rId9" Type="http://schemas.openxmlformats.org/officeDocument/2006/relationships/image" Target="../media/image511.png"/><Relationship Id="rId14" Type="http://schemas.openxmlformats.org/officeDocument/2006/relationships/image" Target="../media/image51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3" Type="http://schemas.openxmlformats.org/officeDocument/2006/relationships/image" Target="../media/image521.png"/><Relationship Id="rId7" Type="http://schemas.openxmlformats.org/officeDocument/2006/relationships/image" Target="../media/image525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4.png"/><Relationship Id="rId5" Type="http://schemas.openxmlformats.org/officeDocument/2006/relationships/image" Target="../media/image523.png"/><Relationship Id="rId10" Type="http://schemas.openxmlformats.org/officeDocument/2006/relationships/image" Target="../media/image528.png"/><Relationship Id="rId4" Type="http://schemas.openxmlformats.org/officeDocument/2006/relationships/image" Target="../media/image522.png"/><Relationship Id="rId9" Type="http://schemas.openxmlformats.org/officeDocument/2006/relationships/image" Target="../media/image52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13" Type="http://schemas.openxmlformats.org/officeDocument/2006/relationships/image" Target="../media/image529.png"/><Relationship Id="rId18" Type="http://schemas.openxmlformats.org/officeDocument/2006/relationships/image" Target="../media/image535.png"/><Relationship Id="rId7" Type="http://schemas.openxmlformats.org/officeDocument/2006/relationships/image" Target="../media/image525.png"/><Relationship Id="rId12" Type="http://schemas.openxmlformats.org/officeDocument/2006/relationships/image" Target="../media/image531.png"/><Relationship Id="rId17" Type="http://schemas.openxmlformats.org/officeDocument/2006/relationships/image" Target="../media/image534.png"/><Relationship Id="rId2" Type="http://schemas.openxmlformats.org/officeDocument/2006/relationships/image" Target="../media/image520.png"/><Relationship Id="rId16" Type="http://schemas.openxmlformats.org/officeDocument/2006/relationships/image" Target="../media/image533.png"/><Relationship Id="rId20" Type="http://schemas.openxmlformats.org/officeDocument/2006/relationships/image" Target="../media/image53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30.png"/><Relationship Id="rId15" Type="http://schemas.openxmlformats.org/officeDocument/2006/relationships/image" Target="../media/image522.png"/><Relationship Id="rId19" Type="http://schemas.openxmlformats.org/officeDocument/2006/relationships/image" Target="../media/image536.png"/><Relationship Id="rId9" Type="http://schemas.openxmlformats.org/officeDocument/2006/relationships/image" Target="../media/image521.png"/><Relationship Id="rId14" Type="http://schemas.openxmlformats.org/officeDocument/2006/relationships/image" Target="../media/image53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3" Type="http://schemas.openxmlformats.org/officeDocument/2006/relationships/image" Target="../media/image539.png"/><Relationship Id="rId7" Type="http://schemas.openxmlformats.org/officeDocument/2006/relationships/image" Target="../media/image543.png"/><Relationship Id="rId2" Type="http://schemas.openxmlformats.org/officeDocument/2006/relationships/image" Target="../media/image5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2.png"/><Relationship Id="rId5" Type="http://schemas.openxmlformats.org/officeDocument/2006/relationships/image" Target="../media/image541.png"/><Relationship Id="rId10" Type="http://schemas.openxmlformats.org/officeDocument/2006/relationships/image" Target="../media/image546.png"/><Relationship Id="rId4" Type="http://schemas.openxmlformats.org/officeDocument/2006/relationships/image" Target="../media/image540.png"/><Relationship Id="rId9" Type="http://schemas.openxmlformats.org/officeDocument/2006/relationships/image" Target="../media/image54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7" Type="http://schemas.openxmlformats.org/officeDocument/2006/relationships/image" Target="../media/image543.png"/><Relationship Id="rId2" Type="http://schemas.openxmlformats.org/officeDocument/2006/relationships/image" Target="../media/image5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2.png"/><Relationship Id="rId11" Type="http://schemas.openxmlformats.org/officeDocument/2006/relationships/image" Target="../media/image549.png"/><Relationship Id="rId10" Type="http://schemas.openxmlformats.org/officeDocument/2006/relationships/image" Target="../media/image548.png"/><Relationship Id="rId9" Type="http://schemas.openxmlformats.org/officeDocument/2006/relationships/image" Target="../media/image545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4.png"/><Relationship Id="rId13" Type="http://schemas.openxmlformats.org/officeDocument/2006/relationships/image" Target="../media/image552.png"/><Relationship Id="rId7" Type="http://schemas.openxmlformats.org/officeDocument/2006/relationships/image" Target="../media/image543.png"/><Relationship Id="rId12" Type="http://schemas.openxmlformats.org/officeDocument/2006/relationships/image" Target="../media/image5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2.png"/><Relationship Id="rId11" Type="http://schemas.openxmlformats.org/officeDocument/2006/relationships/image" Target="../media/image549.png"/><Relationship Id="rId10" Type="http://schemas.openxmlformats.org/officeDocument/2006/relationships/image" Target="../media/image550.png"/><Relationship Id="rId9" Type="http://schemas.openxmlformats.org/officeDocument/2006/relationships/image" Target="../media/image545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9.png"/><Relationship Id="rId13" Type="http://schemas.openxmlformats.org/officeDocument/2006/relationships/image" Target="../media/image564.png"/><Relationship Id="rId3" Type="http://schemas.openxmlformats.org/officeDocument/2006/relationships/image" Target="../media/image554.png"/><Relationship Id="rId7" Type="http://schemas.openxmlformats.org/officeDocument/2006/relationships/image" Target="../media/image558.png"/><Relationship Id="rId12" Type="http://schemas.openxmlformats.org/officeDocument/2006/relationships/image" Target="../media/image563.png"/><Relationship Id="rId2" Type="http://schemas.openxmlformats.org/officeDocument/2006/relationships/image" Target="../media/image5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11" Type="http://schemas.openxmlformats.org/officeDocument/2006/relationships/image" Target="../media/image562.png"/><Relationship Id="rId5" Type="http://schemas.openxmlformats.org/officeDocument/2006/relationships/image" Target="../media/image556.png"/><Relationship Id="rId10" Type="http://schemas.openxmlformats.org/officeDocument/2006/relationships/image" Target="../media/image561.png"/><Relationship Id="rId4" Type="http://schemas.openxmlformats.org/officeDocument/2006/relationships/image" Target="../media/image555.png"/><Relationship Id="rId9" Type="http://schemas.openxmlformats.org/officeDocument/2006/relationships/image" Target="../media/image56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1.png"/><Relationship Id="rId3" Type="http://schemas.openxmlformats.org/officeDocument/2006/relationships/image" Target="../media/image554.png"/><Relationship Id="rId7" Type="http://schemas.openxmlformats.org/officeDocument/2006/relationships/image" Target="../media/image565.png"/><Relationship Id="rId12" Type="http://schemas.openxmlformats.org/officeDocument/2006/relationships/image" Target="../media/image570.png"/><Relationship Id="rId2" Type="http://schemas.openxmlformats.org/officeDocument/2006/relationships/image" Target="../media/image5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11" Type="http://schemas.openxmlformats.org/officeDocument/2006/relationships/image" Target="../media/image569.png"/><Relationship Id="rId5" Type="http://schemas.openxmlformats.org/officeDocument/2006/relationships/image" Target="../media/image556.png"/><Relationship Id="rId15" Type="http://schemas.openxmlformats.org/officeDocument/2006/relationships/image" Target="../media/image573.png"/><Relationship Id="rId10" Type="http://schemas.openxmlformats.org/officeDocument/2006/relationships/image" Target="../media/image568.png"/><Relationship Id="rId4" Type="http://schemas.openxmlformats.org/officeDocument/2006/relationships/image" Target="../media/image555.png"/><Relationship Id="rId9" Type="http://schemas.openxmlformats.org/officeDocument/2006/relationships/image" Target="../media/image567.png"/><Relationship Id="rId14" Type="http://schemas.openxmlformats.org/officeDocument/2006/relationships/image" Target="../media/image572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9.png"/><Relationship Id="rId3" Type="http://schemas.openxmlformats.org/officeDocument/2006/relationships/image" Target="../media/image554.png"/><Relationship Id="rId7" Type="http://schemas.openxmlformats.org/officeDocument/2006/relationships/image" Target="../media/image574.png"/><Relationship Id="rId12" Type="http://schemas.openxmlformats.org/officeDocument/2006/relationships/image" Target="../media/image578.png"/><Relationship Id="rId2" Type="http://schemas.openxmlformats.org/officeDocument/2006/relationships/image" Target="../media/image5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11" Type="http://schemas.openxmlformats.org/officeDocument/2006/relationships/image" Target="../media/image577.png"/><Relationship Id="rId5" Type="http://schemas.openxmlformats.org/officeDocument/2006/relationships/image" Target="../media/image556.png"/><Relationship Id="rId10" Type="http://schemas.openxmlformats.org/officeDocument/2006/relationships/image" Target="../media/image576.png"/><Relationship Id="rId4" Type="http://schemas.openxmlformats.org/officeDocument/2006/relationships/image" Target="../media/image555.png"/><Relationship Id="rId9" Type="http://schemas.openxmlformats.org/officeDocument/2006/relationships/image" Target="../media/image575.png"/><Relationship Id="rId14" Type="http://schemas.openxmlformats.org/officeDocument/2006/relationships/image" Target="../media/image58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592.png"/><Relationship Id="rId18" Type="http://schemas.openxmlformats.org/officeDocument/2006/relationships/image" Target="../media/image597.png"/><Relationship Id="rId3" Type="http://schemas.openxmlformats.org/officeDocument/2006/relationships/image" Target="../media/image582.png"/><Relationship Id="rId21" Type="http://schemas.openxmlformats.org/officeDocument/2006/relationships/image" Target="../media/image600.png"/><Relationship Id="rId7" Type="http://schemas.openxmlformats.org/officeDocument/2006/relationships/image" Target="../media/image586.png"/><Relationship Id="rId12" Type="http://schemas.openxmlformats.org/officeDocument/2006/relationships/image" Target="../media/image591.png"/><Relationship Id="rId17" Type="http://schemas.openxmlformats.org/officeDocument/2006/relationships/image" Target="../media/image596.png"/><Relationship Id="rId2" Type="http://schemas.openxmlformats.org/officeDocument/2006/relationships/image" Target="../media/image581.png"/><Relationship Id="rId16" Type="http://schemas.openxmlformats.org/officeDocument/2006/relationships/image" Target="../media/image595.png"/><Relationship Id="rId20" Type="http://schemas.openxmlformats.org/officeDocument/2006/relationships/image" Target="../media/image5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5.png"/><Relationship Id="rId11" Type="http://schemas.openxmlformats.org/officeDocument/2006/relationships/image" Target="../media/image590.png"/><Relationship Id="rId5" Type="http://schemas.openxmlformats.org/officeDocument/2006/relationships/image" Target="../media/image584.png"/><Relationship Id="rId15" Type="http://schemas.openxmlformats.org/officeDocument/2006/relationships/image" Target="../media/image594.png"/><Relationship Id="rId10" Type="http://schemas.openxmlformats.org/officeDocument/2006/relationships/image" Target="../media/image589.png"/><Relationship Id="rId19" Type="http://schemas.openxmlformats.org/officeDocument/2006/relationships/image" Target="../media/image598.png"/><Relationship Id="rId4" Type="http://schemas.openxmlformats.org/officeDocument/2006/relationships/image" Target="../media/image583.png"/><Relationship Id="rId9" Type="http://schemas.openxmlformats.org/officeDocument/2006/relationships/image" Target="../media/image588.png"/><Relationship Id="rId14" Type="http://schemas.openxmlformats.org/officeDocument/2006/relationships/image" Target="../media/image59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602.png"/><Relationship Id="rId18" Type="http://schemas.openxmlformats.org/officeDocument/2006/relationships/image" Target="../media/image607.png"/><Relationship Id="rId3" Type="http://schemas.openxmlformats.org/officeDocument/2006/relationships/image" Target="../media/image582.png"/><Relationship Id="rId21" Type="http://schemas.openxmlformats.org/officeDocument/2006/relationships/image" Target="../media/image610.png"/><Relationship Id="rId7" Type="http://schemas.openxmlformats.org/officeDocument/2006/relationships/image" Target="../media/image586.png"/><Relationship Id="rId12" Type="http://schemas.openxmlformats.org/officeDocument/2006/relationships/image" Target="../media/image601.png"/><Relationship Id="rId17" Type="http://schemas.openxmlformats.org/officeDocument/2006/relationships/image" Target="../media/image606.png"/><Relationship Id="rId2" Type="http://schemas.openxmlformats.org/officeDocument/2006/relationships/image" Target="../media/image581.png"/><Relationship Id="rId16" Type="http://schemas.openxmlformats.org/officeDocument/2006/relationships/image" Target="../media/image605.png"/><Relationship Id="rId20" Type="http://schemas.openxmlformats.org/officeDocument/2006/relationships/image" Target="../media/image6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5.png"/><Relationship Id="rId11" Type="http://schemas.openxmlformats.org/officeDocument/2006/relationships/image" Target="../media/image591.png"/><Relationship Id="rId5" Type="http://schemas.openxmlformats.org/officeDocument/2006/relationships/image" Target="../media/image584.png"/><Relationship Id="rId15" Type="http://schemas.openxmlformats.org/officeDocument/2006/relationships/image" Target="../media/image604.png"/><Relationship Id="rId10" Type="http://schemas.openxmlformats.org/officeDocument/2006/relationships/image" Target="../media/image590.png"/><Relationship Id="rId19" Type="http://schemas.openxmlformats.org/officeDocument/2006/relationships/image" Target="../media/image608.png"/><Relationship Id="rId4" Type="http://schemas.openxmlformats.org/officeDocument/2006/relationships/image" Target="../media/image583.png"/><Relationship Id="rId9" Type="http://schemas.openxmlformats.org/officeDocument/2006/relationships/image" Target="../media/image589.png"/><Relationship Id="rId14" Type="http://schemas.openxmlformats.org/officeDocument/2006/relationships/image" Target="../media/image603.png"/><Relationship Id="rId22" Type="http://schemas.openxmlformats.org/officeDocument/2006/relationships/image" Target="../media/image611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602.png"/><Relationship Id="rId18" Type="http://schemas.openxmlformats.org/officeDocument/2006/relationships/image" Target="../media/image616.png"/><Relationship Id="rId3" Type="http://schemas.openxmlformats.org/officeDocument/2006/relationships/image" Target="../media/image582.png"/><Relationship Id="rId7" Type="http://schemas.openxmlformats.org/officeDocument/2006/relationships/image" Target="../media/image586.png"/><Relationship Id="rId12" Type="http://schemas.openxmlformats.org/officeDocument/2006/relationships/image" Target="../media/image612.png"/><Relationship Id="rId17" Type="http://schemas.openxmlformats.org/officeDocument/2006/relationships/image" Target="../media/image615.png"/><Relationship Id="rId2" Type="http://schemas.openxmlformats.org/officeDocument/2006/relationships/image" Target="../media/image581.png"/><Relationship Id="rId16" Type="http://schemas.openxmlformats.org/officeDocument/2006/relationships/image" Target="../media/image6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5.png"/><Relationship Id="rId11" Type="http://schemas.openxmlformats.org/officeDocument/2006/relationships/image" Target="../media/image591.png"/><Relationship Id="rId5" Type="http://schemas.openxmlformats.org/officeDocument/2006/relationships/image" Target="../media/image584.png"/><Relationship Id="rId15" Type="http://schemas.openxmlformats.org/officeDocument/2006/relationships/image" Target="../media/image610.png"/><Relationship Id="rId10" Type="http://schemas.openxmlformats.org/officeDocument/2006/relationships/image" Target="../media/image590.png"/><Relationship Id="rId19" Type="http://schemas.openxmlformats.org/officeDocument/2006/relationships/image" Target="../media/image617.png"/><Relationship Id="rId4" Type="http://schemas.openxmlformats.org/officeDocument/2006/relationships/image" Target="../media/image583.png"/><Relationship Id="rId9" Type="http://schemas.openxmlformats.org/officeDocument/2006/relationships/image" Target="../media/image589.png"/><Relationship Id="rId14" Type="http://schemas.openxmlformats.org/officeDocument/2006/relationships/image" Target="../media/image61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7.png"/><Relationship Id="rId13" Type="http://schemas.openxmlformats.org/officeDocument/2006/relationships/image" Target="../media/image602.png"/><Relationship Id="rId18" Type="http://schemas.openxmlformats.org/officeDocument/2006/relationships/image" Target="../media/image620.png"/><Relationship Id="rId3" Type="http://schemas.openxmlformats.org/officeDocument/2006/relationships/image" Target="../media/image582.png"/><Relationship Id="rId7" Type="http://schemas.openxmlformats.org/officeDocument/2006/relationships/image" Target="../media/image586.png"/><Relationship Id="rId12" Type="http://schemas.openxmlformats.org/officeDocument/2006/relationships/image" Target="../media/image612.png"/><Relationship Id="rId17" Type="http://schemas.openxmlformats.org/officeDocument/2006/relationships/image" Target="../media/image619.png"/><Relationship Id="rId2" Type="http://schemas.openxmlformats.org/officeDocument/2006/relationships/image" Target="../media/image581.png"/><Relationship Id="rId16" Type="http://schemas.openxmlformats.org/officeDocument/2006/relationships/image" Target="../media/image6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5.png"/><Relationship Id="rId11" Type="http://schemas.openxmlformats.org/officeDocument/2006/relationships/image" Target="../media/image591.png"/><Relationship Id="rId5" Type="http://schemas.openxmlformats.org/officeDocument/2006/relationships/image" Target="../media/image584.png"/><Relationship Id="rId15" Type="http://schemas.openxmlformats.org/officeDocument/2006/relationships/image" Target="../media/image610.png"/><Relationship Id="rId10" Type="http://schemas.openxmlformats.org/officeDocument/2006/relationships/image" Target="../media/image590.png"/><Relationship Id="rId4" Type="http://schemas.openxmlformats.org/officeDocument/2006/relationships/image" Target="../media/image583.png"/><Relationship Id="rId9" Type="http://schemas.openxmlformats.org/officeDocument/2006/relationships/image" Target="../media/image589.png"/><Relationship Id="rId14" Type="http://schemas.openxmlformats.org/officeDocument/2006/relationships/image" Target="../media/image613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628.png"/><Relationship Id="rId18" Type="http://schemas.openxmlformats.org/officeDocument/2006/relationships/image" Target="../media/image633.png"/><Relationship Id="rId3" Type="http://schemas.openxmlformats.org/officeDocument/2006/relationships/image" Target="../media/image5850.png"/><Relationship Id="rId7" Type="http://schemas.openxmlformats.org/officeDocument/2006/relationships/image" Target="../media/image591.png"/><Relationship Id="rId12" Type="http://schemas.openxmlformats.org/officeDocument/2006/relationships/image" Target="../media/image627.png"/><Relationship Id="rId17" Type="http://schemas.openxmlformats.org/officeDocument/2006/relationships/image" Target="../media/image632.png"/><Relationship Id="rId2" Type="http://schemas.openxmlformats.org/officeDocument/2006/relationships/image" Target="../media/image5840.png"/><Relationship Id="rId16" Type="http://schemas.openxmlformats.org/officeDocument/2006/relationships/image" Target="../media/image631.png"/><Relationship Id="rId20" Type="http://schemas.openxmlformats.org/officeDocument/2006/relationships/image" Target="../media/image6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3.png"/><Relationship Id="rId11" Type="http://schemas.openxmlformats.org/officeDocument/2006/relationships/image" Target="../media/image626.png"/><Relationship Id="rId5" Type="http://schemas.openxmlformats.org/officeDocument/2006/relationships/image" Target="../media/image622.png"/><Relationship Id="rId15" Type="http://schemas.openxmlformats.org/officeDocument/2006/relationships/image" Target="../media/image630.png"/><Relationship Id="rId10" Type="http://schemas.openxmlformats.org/officeDocument/2006/relationships/image" Target="../media/image625.png"/><Relationship Id="rId19" Type="http://schemas.openxmlformats.org/officeDocument/2006/relationships/image" Target="../media/image634.png"/><Relationship Id="rId4" Type="http://schemas.openxmlformats.org/officeDocument/2006/relationships/image" Target="../media/image621.png"/><Relationship Id="rId9" Type="http://schemas.openxmlformats.org/officeDocument/2006/relationships/image" Target="../media/image624.png"/><Relationship Id="rId14" Type="http://schemas.openxmlformats.org/officeDocument/2006/relationships/image" Target="../media/image629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637.png"/><Relationship Id="rId18" Type="http://schemas.openxmlformats.org/officeDocument/2006/relationships/image" Target="../media/image642.png"/><Relationship Id="rId3" Type="http://schemas.openxmlformats.org/officeDocument/2006/relationships/image" Target="../media/image5850.png"/><Relationship Id="rId7" Type="http://schemas.openxmlformats.org/officeDocument/2006/relationships/image" Target="../media/image591.png"/><Relationship Id="rId12" Type="http://schemas.openxmlformats.org/officeDocument/2006/relationships/image" Target="../media/image636.png"/><Relationship Id="rId17" Type="http://schemas.openxmlformats.org/officeDocument/2006/relationships/image" Target="../media/image641.png"/><Relationship Id="rId2" Type="http://schemas.openxmlformats.org/officeDocument/2006/relationships/image" Target="../media/image5840.png"/><Relationship Id="rId16" Type="http://schemas.openxmlformats.org/officeDocument/2006/relationships/image" Target="../media/image640.png"/><Relationship Id="rId20" Type="http://schemas.openxmlformats.org/officeDocument/2006/relationships/image" Target="../media/image6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3.png"/><Relationship Id="rId11" Type="http://schemas.openxmlformats.org/officeDocument/2006/relationships/image" Target="../media/image626.png"/><Relationship Id="rId5" Type="http://schemas.openxmlformats.org/officeDocument/2006/relationships/image" Target="../media/image622.png"/><Relationship Id="rId15" Type="http://schemas.openxmlformats.org/officeDocument/2006/relationships/image" Target="../media/image639.png"/><Relationship Id="rId10" Type="http://schemas.openxmlformats.org/officeDocument/2006/relationships/image" Target="../media/image625.png"/><Relationship Id="rId19" Type="http://schemas.openxmlformats.org/officeDocument/2006/relationships/image" Target="../media/image643.png"/><Relationship Id="rId4" Type="http://schemas.openxmlformats.org/officeDocument/2006/relationships/image" Target="../media/image621.png"/><Relationship Id="rId9" Type="http://schemas.openxmlformats.org/officeDocument/2006/relationships/image" Target="../media/image624.png"/><Relationship Id="rId14" Type="http://schemas.openxmlformats.org/officeDocument/2006/relationships/image" Target="../media/image638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4.png"/><Relationship Id="rId13" Type="http://schemas.openxmlformats.org/officeDocument/2006/relationships/image" Target="../media/image637.png"/><Relationship Id="rId18" Type="http://schemas.openxmlformats.org/officeDocument/2006/relationships/image" Target="../media/image648.png"/><Relationship Id="rId3" Type="http://schemas.openxmlformats.org/officeDocument/2006/relationships/image" Target="../media/image5850.png"/><Relationship Id="rId7" Type="http://schemas.openxmlformats.org/officeDocument/2006/relationships/image" Target="../media/image591.png"/><Relationship Id="rId12" Type="http://schemas.openxmlformats.org/officeDocument/2006/relationships/image" Target="../media/image645.png"/><Relationship Id="rId17" Type="http://schemas.openxmlformats.org/officeDocument/2006/relationships/image" Target="../media/image647.png"/><Relationship Id="rId2" Type="http://schemas.openxmlformats.org/officeDocument/2006/relationships/image" Target="../media/image5840.png"/><Relationship Id="rId16" Type="http://schemas.openxmlformats.org/officeDocument/2006/relationships/image" Target="../media/image6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3.png"/><Relationship Id="rId11" Type="http://schemas.openxmlformats.org/officeDocument/2006/relationships/image" Target="../media/image626.png"/><Relationship Id="rId5" Type="http://schemas.openxmlformats.org/officeDocument/2006/relationships/image" Target="../media/image622.png"/><Relationship Id="rId15" Type="http://schemas.openxmlformats.org/officeDocument/2006/relationships/image" Target="../media/image644.png"/><Relationship Id="rId10" Type="http://schemas.openxmlformats.org/officeDocument/2006/relationships/image" Target="../media/image625.png"/><Relationship Id="rId19" Type="http://schemas.openxmlformats.org/officeDocument/2006/relationships/image" Target="../media/image649.png"/><Relationship Id="rId4" Type="http://schemas.openxmlformats.org/officeDocument/2006/relationships/image" Target="../media/image621.png"/><Relationship Id="rId9" Type="http://schemas.openxmlformats.org/officeDocument/2006/relationships/image" Target="../media/image624.png"/><Relationship Id="rId14" Type="http://schemas.openxmlformats.org/officeDocument/2006/relationships/image" Target="../media/image638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6.png"/><Relationship Id="rId3" Type="http://schemas.openxmlformats.org/officeDocument/2006/relationships/image" Target="../media/image651.png"/><Relationship Id="rId7" Type="http://schemas.openxmlformats.org/officeDocument/2006/relationships/image" Target="../media/image655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.png"/><Relationship Id="rId5" Type="http://schemas.openxmlformats.org/officeDocument/2006/relationships/image" Target="../media/image653.png"/><Relationship Id="rId4" Type="http://schemas.openxmlformats.org/officeDocument/2006/relationships/image" Target="../media/image652.png"/><Relationship Id="rId9" Type="http://schemas.openxmlformats.org/officeDocument/2006/relationships/image" Target="../media/image657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60.png"/><Relationship Id="rId13" Type="http://schemas.openxmlformats.org/officeDocument/2006/relationships/image" Target="../media/image661.png"/><Relationship Id="rId3" Type="http://schemas.openxmlformats.org/officeDocument/2006/relationships/image" Target="../media/image6510.png"/><Relationship Id="rId7" Type="http://schemas.openxmlformats.org/officeDocument/2006/relationships/image" Target="../media/image6550.png"/><Relationship Id="rId12" Type="http://schemas.openxmlformats.org/officeDocument/2006/relationships/image" Target="../media/image660.png"/><Relationship Id="rId2" Type="http://schemas.openxmlformats.org/officeDocument/2006/relationships/image" Target="../media/image6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59.png"/><Relationship Id="rId5" Type="http://schemas.openxmlformats.org/officeDocument/2006/relationships/image" Target="../media/image6530.png"/><Relationship Id="rId10" Type="http://schemas.openxmlformats.org/officeDocument/2006/relationships/image" Target="../media/image658.png"/><Relationship Id="rId4" Type="http://schemas.openxmlformats.org/officeDocument/2006/relationships/image" Target="../media/image6520.png"/><Relationship Id="rId9" Type="http://schemas.openxmlformats.org/officeDocument/2006/relationships/image" Target="../media/image6570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70.png"/><Relationship Id="rId13" Type="http://schemas.openxmlformats.org/officeDocument/2006/relationships/image" Target="../media/image665.png"/><Relationship Id="rId18" Type="http://schemas.openxmlformats.org/officeDocument/2006/relationships/image" Target="../media/image6520.png"/><Relationship Id="rId3" Type="http://schemas.openxmlformats.org/officeDocument/2006/relationships/image" Target="../media/image6510.png"/><Relationship Id="rId7" Type="http://schemas.openxmlformats.org/officeDocument/2006/relationships/image" Target="../media/image6550.png"/><Relationship Id="rId12" Type="http://schemas.openxmlformats.org/officeDocument/2006/relationships/image" Target="../media/image664.png"/><Relationship Id="rId17" Type="http://schemas.openxmlformats.org/officeDocument/2006/relationships/image" Target="../media/image669.png"/><Relationship Id="rId2" Type="http://schemas.openxmlformats.org/officeDocument/2006/relationships/image" Target="../media/image6500.png"/><Relationship Id="rId16" Type="http://schemas.openxmlformats.org/officeDocument/2006/relationships/image" Target="../media/image6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610.png"/><Relationship Id="rId15" Type="http://schemas.openxmlformats.org/officeDocument/2006/relationships/image" Target="../media/image667.png"/><Relationship Id="rId10" Type="http://schemas.openxmlformats.org/officeDocument/2006/relationships/image" Target="../media/image663.png"/><Relationship Id="rId19" Type="http://schemas.openxmlformats.org/officeDocument/2006/relationships/image" Target="../media/image6530.png"/><Relationship Id="rId9" Type="http://schemas.openxmlformats.org/officeDocument/2006/relationships/image" Target="../media/image662.png"/><Relationship Id="rId14" Type="http://schemas.openxmlformats.org/officeDocument/2006/relationships/image" Target="../media/image666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70.png"/><Relationship Id="rId13" Type="http://schemas.openxmlformats.org/officeDocument/2006/relationships/image" Target="../media/image672.png"/><Relationship Id="rId3" Type="http://schemas.openxmlformats.org/officeDocument/2006/relationships/image" Target="../media/image6510.png"/><Relationship Id="rId7" Type="http://schemas.openxmlformats.org/officeDocument/2006/relationships/image" Target="../media/image6550.png"/><Relationship Id="rId12" Type="http://schemas.openxmlformats.org/officeDocument/2006/relationships/image" Target="../media/image671.png"/><Relationship Id="rId17" Type="http://schemas.openxmlformats.org/officeDocument/2006/relationships/image" Target="../media/image663.png"/><Relationship Id="rId2" Type="http://schemas.openxmlformats.org/officeDocument/2006/relationships/image" Target="../media/image6500.png"/><Relationship Id="rId16" Type="http://schemas.openxmlformats.org/officeDocument/2006/relationships/image" Target="../media/image65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70.png"/><Relationship Id="rId15" Type="http://schemas.openxmlformats.org/officeDocument/2006/relationships/image" Target="../media/image6520.png"/><Relationship Id="rId10" Type="http://schemas.openxmlformats.org/officeDocument/2006/relationships/image" Target="../media/image6610.png"/><Relationship Id="rId14" Type="http://schemas.openxmlformats.org/officeDocument/2006/relationships/image" Target="../media/image673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70.png"/><Relationship Id="rId13" Type="http://schemas.openxmlformats.org/officeDocument/2006/relationships/image" Target="../media/image676.png"/><Relationship Id="rId18" Type="http://schemas.openxmlformats.org/officeDocument/2006/relationships/image" Target="../media/image679.png"/><Relationship Id="rId3" Type="http://schemas.openxmlformats.org/officeDocument/2006/relationships/image" Target="../media/image6510.png"/><Relationship Id="rId7" Type="http://schemas.openxmlformats.org/officeDocument/2006/relationships/image" Target="../media/image6550.png"/><Relationship Id="rId12" Type="http://schemas.openxmlformats.org/officeDocument/2006/relationships/image" Target="../media/image675.png"/><Relationship Id="rId17" Type="http://schemas.openxmlformats.org/officeDocument/2006/relationships/image" Target="../media/image678.png"/><Relationship Id="rId2" Type="http://schemas.openxmlformats.org/officeDocument/2006/relationships/image" Target="../media/image6500.png"/><Relationship Id="rId16" Type="http://schemas.openxmlformats.org/officeDocument/2006/relationships/image" Target="../media/image6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74.png"/><Relationship Id="rId15" Type="http://schemas.openxmlformats.org/officeDocument/2006/relationships/image" Target="../media/image6530.png"/><Relationship Id="rId10" Type="http://schemas.openxmlformats.org/officeDocument/2006/relationships/image" Target="../media/image6610.png"/><Relationship Id="rId9" Type="http://schemas.openxmlformats.org/officeDocument/2006/relationships/image" Target="../media/image6600.png"/><Relationship Id="rId14" Type="http://schemas.openxmlformats.org/officeDocument/2006/relationships/image" Target="../media/image6520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684.png"/><Relationship Id="rId7" Type="http://schemas.openxmlformats.org/officeDocument/2006/relationships/image" Target="../media/image6550.png"/><Relationship Id="rId12" Type="http://schemas.openxmlformats.org/officeDocument/2006/relationships/image" Target="../media/image6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2.png"/><Relationship Id="rId15" Type="http://schemas.openxmlformats.org/officeDocument/2006/relationships/image" Target="../media/image686.png"/><Relationship Id="rId10" Type="http://schemas.openxmlformats.org/officeDocument/2006/relationships/image" Target="../media/image679.png"/><Relationship Id="rId9" Type="http://schemas.openxmlformats.org/officeDocument/2006/relationships/image" Target="../media/image681.png"/><Relationship Id="rId14" Type="http://schemas.openxmlformats.org/officeDocument/2006/relationships/image" Target="../media/image685.png"/></Relationships>
</file>

<file path=ppt/slides/_rels/slide10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9.png"/><Relationship Id="rId18" Type="http://schemas.openxmlformats.org/officeDocument/2006/relationships/image" Target="../media/image686.png"/><Relationship Id="rId7" Type="http://schemas.openxmlformats.org/officeDocument/2006/relationships/image" Target="../media/image6550.png"/><Relationship Id="rId12" Type="http://schemas.openxmlformats.org/officeDocument/2006/relationships/image" Target="../media/image688.png"/><Relationship Id="rId17" Type="http://schemas.openxmlformats.org/officeDocument/2006/relationships/image" Target="../media/image685.png"/><Relationship Id="rId16" Type="http://schemas.openxmlformats.org/officeDocument/2006/relationships/image" Target="../media/image6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7.png"/><Relationship Id="rId15" Type="http://schemas.openxmlformats.org/officeDocument/2006/relationships/image" Target="../media/image691.png"/><Relationship Id="rId10" Type="http://schemas.openxmlformats.org/officeDocument/2006/relationships/image" Target="../media/image679.png"/><Relationship Id="rId14" Type="http://schemas.openxmlformats.org/officeDocument/2006/relationships/image" Target="../media/image690.png"/></Relationships>
</file>

<file path=ppt/slides/_rels/slide10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0.png"/><Relationship Id="rId18" Type="http://schemas.openxmlformats.org/officeDocument/2006/relationships/image" Target="../media/image695.png"/><Relationship Id="rId7" Type="http://schemas.openxmlformats.org/officeDocument/2006/relationships/image" Target="../media/image6550.png"/><Relationship Id="rId12" Type="http://schemas.openxmlformats.org/officeDocument/2006/relationships/image" Target="../media/image689.png"/><Relationship Id="rId17" Type="http://schemas.openxmlformats.org/officeDocument/2006/relationships/image" Target="../media/image694.png"/><Relationship Id="rId16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7.png"/><Relationship Id="rId15" Type="http://schemas.openxmlformats.org/officeDocument/2006/relationships/image" Target="../media/image686.png"/><Relationship Id="rId10" Type="http://schemas.openxmlformats.org/officeDocument/2006/relationships/image" Target="../media/image679.png"/><Relationship Id="rId19" Type="http://schemas.openxmlformats.org/officeDocument/2006/relationships/image" Target="../media/image696.png"/><Relationship Id="rId14" Type="http://schemas.openxmlformats.org/officeDocument/2006/relationships/image" Target="../media/image685.png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7.png"/><Relationship Id="rId18" Type="http://schemas.openxmlformats.org/officeDocument/2006/relationships/image" Target="../media/image702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01.png"/><Relationship Id="rId16" Type="http://schemas.openxmlformats.org/officeDocument/2006/relationships/image" Target="../media/image700.png"/><Relationship Id="rId20" Type="http://schemas.openxmlformats.org/officeDocument/2006/relationships/image" Target="../media/image7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15" Type="http://schemas.openxmlformats.org/officeDocument/2006/relationships/image" Target="../media/image699.png"/><Relationship Id="rId10" Type="http://schemas.openxmlformats.org/officeDocument/2006/relationships/image" Target="../media/image679.png"/><Relationship Id="rId19" Type="http://schemas.openxmlformats.org/officeDocument/2006/relationships/image" Target="../media/image703.png"/><Relationship Id="rId14" Type="http://schemas.openxmlformats.org/officeDocument/2006/relationships/image" Target="../media/image698.png"/></Relationships>
</file>

<file path=ppt/slides/_rels/slide10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0.png"/><Relationship Id="rId18" Type="http://schemas.openxmlformats.org/officeDocument/2006/relationships/image" Target="../media/image695.png"/><Relationship Id="rId7" Type="http://schemas.openxmlformats.org/officeDocument/2006/relationships/image" Target="../media/image6550.png"/><Relationship Id="rId12" Type="http://schemas.openxmlformats.org/officeDocument/2006/relationships/image" Target="../media/image689.png"/><Relationship Id="rId17" Type="http://schemas.openxmlformats.org/officeDocument/2006/relationships/image" Target="../media/image694.png"/><Relationship Id="rId16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7.png"/><Relationship Id="rId15" Type="http://schemas.openxmlformats.org/officeDocument/2006/relationships/image" Target="../media/image686.png"/><Relationship Id="rId10" Type="http://schemas.openxmlformats.org/officeDocument/2006/relationships/image" Target="../media/image679.png"/><Relationship Id="rId19" Type="http://schemas.openxmlformats.org/officeDocument/2006/relationships/image" Target="../media/image696.png"/><Relationship Id="rId14" Type="http://schemas.openxmlformats.org/officeDocument/2006/relationships/image" Target="../media/image685.png"/></Relationships>
</file>

<file path=ppt/slides/_rels/slide10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6.png"/><Relationship Id="rId7" Type="http://schemas.openxmlformats.org/officeDocument/2006/relationships/image" Target="../media/image6550.png"/><Relationship Id="rId12" Type="http://schemas.openxmlformats.org/officeDocument/2006/relationships/image" Target="../media/image685.png"/><Relationship Id="rId16" Type="http://schemas.openxmlformats.org/officeDocument/2006/relationships/image" Target="../media/image7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9.png"/><Relationship Id="rId15" Type="http://schemas.openxmlformats.org/officeDocument/2006/relationships/image" Target="../media/image706.png"/><Relationship Id="rId10" Type="http://schemas.openxmlformats.org/officeDocument/2006/relationships/image" Target="../media/image679.png"/><Relationship Id="rId14" Type="http://schemas.openxmlformats.org/officeDocument/2006/relationships/image" Target="../media/image705.png"/></Relationships>
</file>

<file path=ppt/slides/_rels/slide10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12.png"/><Relationship Id="rId2" Type="http://schemas.openxmlformats.org/officeDocument/2006/relationships/image" Target="../media/image708.png"/><Relationship Id="rId16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15" Type="http://schemas.openxmlformats.org/officeDocument/2006/relationships/image" Target="../media/image710.png"/><Relationship Id="rId10" Type="http://schemas.openxmlformats.org/officeDocument/2006/relationships/image" Target="../media/image679.png"/><Relationship Id="rId14" Type="http://schemas.openxmlformats.org/officeDocument/2006/relationships/image" Target="../media/image709.png"/></Relationships>
</file>

<file path=ppt/slides/_rels/slide10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18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17.png"/><Relationship Id="rId2" Type="http://schemas.openxmlformats.org/officeDocument/2006/relationships/image" Target="../media/image713.png"/><Relationship Id="rId16" Type="http://schemas.openxmlformats.org/officeDocument/2006/relationships/image" Target="../media/image7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15" Type="http://schemas.openxmlformats.org/officeDocument/2006/relationships/image" Target="../media/image715.png"/><Relationship Id="rId10" Type="http://schemas.openxmlformats.org/officeDocument/2006/relationships/image" Target="../media/image679.png"/><Relationship Id="rId19" Type="http://schemas.openxmlformats.org/officeDocument/2006/relationships/image" Target="../media/image719.png"/><Relationship Id="rId14" Type="http://schemas.openxmlformats.org/officeDocument/2006/relationships/image" Target="../media/image714.png"/></Relationships>
</file>

<file path=ppt/slides/_rels/slide10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24.png"/><Relationship Id="rId21" Type="http://schemas.openxmlformats.org/officeDocument/2006/relationships/image" Target="../media/image727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23.png"/><Relationship Id="rId2" Type="http://schemas.openxmlformats.org/officeDocument/2006/relationships/image" Target="../media/image720.png"/><Relationship Id="rId16" Type="http://schemas.openxmlformats.org/officeDocument/2006/relationships/image" Target="../media/image722.png"/><Relationship Id="rId20" Type="http://schemas.openxmlformats.org/officeDocument/2006/relationships/image" Target="../media/image7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15" Type="http://schemas.openxmlformats.org/officeDocument/2006/relationships/image" Target="../media/image721.png"/><Relationship Id="rId10" Type="http://schemas.openxmlformats.org/officeDocument/2006/relationships/image" Target="../media/image679.png"/><Relationship Id="rId19" Type="http://schemas.openxmlformats.org/officeDocument/2006/relationships/image" Target="../media/image725.png"/><Relationship Id="rId14" Type="http://schemas.openxmlformats.org/officeDocument/2006/relationships/image" Target="../media/image719.png"/></Relationships>
</file>

<file path=ppt/slides/_rels/slide10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24.png"/><Relationship Id="rId21" Type="http://schemas.openxmlformats.org/officeDocument/2006/relationships/image" Target="../media/image728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23.png"/><Relationship Id="rId25" Type="http://schemas.openxmlformats.org/officeDocument/2006/relationships/image" Target="../media/image732.png"/><Relationship Id="rId2" Type="http://schemas.openxmlformats.org/officeDocument/2006/relationships/image" Target="../media/image720.png"/><Relationship Id="rId16" Type="http://schemas.openxmlformats.org/officeDocument/2006/relationships/image" Target="../media/image722.png"/><Relationship Id="rId20" Type="http://schemas.openxmlformats.org/officeDocument/2006/relationships/image" Target="../media/image7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31.png"/><Relationship Id="rId15" Type="http://schemas.openxmlformats.org/officeDocument/2006/relationships/image" Target="../media/image721.png"/><Relationship Id="rId23" Type="http://schemas.openxmlformats.org/officeDocument/2006/relationships/image" Target="../media/image730.png"/><Relationship Id="rId10" Type="http://schemas.openxmlformats.org/officeDocument/2006/relationships/image" Target="../media/image679.png"/><Relationship Id="rId19" Type="http://schemas.openxmlformats.org/officeDocument/2006/relationships/image" Target="../media/image725.png"/><Relationship Id="rId14" Type="http://schemas.openxmlformats.org/officeDocument/2006/relationships/image" Target="../media/image719.png"/><Relationship Id="rId22" Type="http://schemas.openxmlformats.org/officeDocument/2006/relationships/image" Target="../media/image729.png"/></Relationships>
</file>

<file path=ppt/slides/_rels/slide10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24.png"/><Relationship Id="rId26" Type="http://schemas.openxmlformats.org/officeDocument/2006/relationships/image" Target="../media/image737.png"/><Relationship Id="rId21" Type="http://schemas.openxmlformats.org/officeDocument/2006/relationships/image" Target="../media/image732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23.png"/><Relationship Id="rId25" Type="http://schemas.openxmlformats.org/officeDocument/2006/relationships/image" Target="../media/image736.png"/><Relationship Id="rId2" Type="http://schemas.openxmlformats.org/officeDocument/2006/relationships/image" Target="../media/image720.png"/><Relationship Id="rId16" Type="http://schemas.openxmlformats.org/officeDocument/2006/relationships/image" Target="../media/image722.png"/><Relationship Id="rId20" Type="http://schemas.openxmlformats.org/officeDocument/2006/relationships/image" Target="../media/image726.png"/><Relationship Id="rId29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35.png"/><Relationship Id="rId15" Type="http://schemas.openxmlformats.org/officeDocument/2006/relationships/image" Target="../media/image721.png"/><Relationship Id="rId23" Type="http://schemas.openxmlformats.org/officeDocument/2006/relationships/image" Target="../media/image734.png"/><Relationship Id="rId28" Type="http://schemas.openxmlformats.org/officeDocument/2006/relationships/image" Target="../media/image739.png"/><Relationship Id="rId10" Type="http://schemas.openxmlformats.org/officeDocument/2006/relationships/image" Target="../media/image679.png"/><Relationship Id="rId19" Type="http://schemas.openxmlformats.org/officeDocument/2006/relationships/image" Target="../media/image725.png"/><Relationship Id="rId14" Type="http://schemas.openxmlformats.org/officeDocument/2006/relationships/image" Target="../media/image719.png"/><Relationship Id="rId22" Type="http://schemas.openxmlformats.org/officeDocument/2006/relationships/image" Target="../media/image733.png"/><Relationship Id="rId27" Type="http://schemas.openxmlformats.org/officeDocument/2006/relationships/image" Target="../media/image738.png"/></Relationships>
</file>

<file path=ppt/slides/_rels/slide1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24.png"/><Relationship Id="rId26" Type="http://schemas.openxmlformats.org/officeDocument/2006/relationships/image" Target="../media/image744.png"/><Relationship Id="rId21" Type="http://schemas.openxmlformats.org/officeDocument/2006/relationships/image" Target="../media/image732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23.png"/><Relationship Id="rId25" Type="http://schemas.openxmlformats.org/officeDocument/2006/relationships/image" Target="../media/image743.png"/><Relationship Id="rId2" Type="http://schemas.openxmlformats.org/officeDocument/2006/relationships/image" Target="../media/image720.png"/><Relationship Id="rId16" Type="http://schemas.openxmlformats.org/officeDocument/2006/relationships/image" Target="../media/image722.png"/><Relationship Id="rId20" Type="http://schemas.openxmlformats.org/officeDocument/2006/relationships/image" Target="../media/image7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42.png"/><Relationship Id="rId15" Type="http://schemas.openxmlformats.org/officeDocument/2006/relationships/image" Target="../media/image721.png"/><Relationship Id="rId23" Type="http://schemas.openxmlformats.org/officeDocument/2006/relationships/image" Target="../media/image741.png"/><Relationship Id="rId10" Type="http://schemas.openxmlformats.org/officeDocument/2006/relationships/image" Target="../media/image679.png"/><Relationship Id="rId19" Type="http://schemas.openxmlformats.org/officeDocument/2006/relationships/image" Target="../media/image725.png"/><Relationship Id="rId14" Type="http://schemas.openxmlformats.org/officeDocument/2006/relationships/image" Target="../media/image719.png"/><Relationship Id="rId22" Type="http://schemas.openxmlformats.org/officeDocument/2006/relationships/image" Target="../media/image738.png"/><Relationship Id="rId27" Type="http://schemas.openxmlformats.org/officeDocument/2006/relationships/image" Target="../media/image745.png"/></Relationships>
</file>

<file path=ppt/slides/_rels/slide1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51.png"/><Relationship Id="rId21" Type="http://schemas.openxmlformats.org/officeDocument/2006/relationships/image" Target="../media/image754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50.png"/><Relationship Id="rId2" Type="http://schemas.openxmlformats.org/officeDocument/2006/relationships/image" Target="../media/image746.png"/><Relationship Id="rId16" Type="http://schemas.openxmlformats.org/officeDocument/2006/relationships/image" Target="../media/image749.png"/><Relationship Id="rId20" Type="http://schemas.openxmlformats.org/officeDocument/2006/relationships/image" Target="../media/image7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57.png"/><Relationship Id="rId15" Type="http://schemas.openxmlformats.org/officeDocument/2006/relationships/image" Target="../media/image748.png"/><Relationship Id="rId23" Type="http://schemas.openxmlformats.org/officeDocument/2006/relationships/image" Target="../media/image756.png"/><Relationship Id="rId10" Type="http://schemas.openxmlformats.org/officeDocument/2006/relationships/image" Target="../media/image679.png"/><Relationship Id="rId19" Type="http://schemas.openxmlformats.org/officeDocument/2006/relationships/image" Target="../media/image752.png"/><Relationship Id="rId14" Type="http://schemas.openxmlformats.org/officeDocument/2006/relationships/image" Target="../media/image747.png"/><Relationship Id="rId22" Type="http://schemas.openxmlformats.org/officeDocument/2006/relationships/image" Target="../media/image755.png"/></Relationships>
</file>

<file path=ppt/slides/_rels/slide1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53.png"/><Relationship Id="rId26" Type="http://schemas.openxmlformats.org/officeDocument/2006/relationships/image" Target="../media/image761.png"/><Relationship Id="rId21" Type="http://schemas.openxmlformats.org/officeDocument/2006/relationships/image" Target="../media/image758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52.png"/><Relationship Id="rId25" Type="http://schemas.openxmlformats.org/officeDocument/2006/relationships/image" Target="../media/image760.png"/><Relationship Id="rId33" Type="http://schemas.openxmlformats.org/officeDocument/2006/relationships/image" Target="../media/image75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51.png"/><Relationship Id="rId29" Type="http://schemas.openxmlformats.org/officeDocument/2006/relationships/image" Target="../media/image7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59.png"/><Relationship Id="rId32" Type="http://schemas.openxmlformats.org/officeDocument/2006/relationships/image" Target="../media/image767.png"/><Relationship Id="rId15" Type="http://schemas.openxmlformats.org/officeDocument/2006/relationships/image" Target="../media/image7490.png"/><Relationship Id="rId23" Type="http://schemas.openxmlformats.org/officeDocument/2006/relationships/image" Target="../media/image757.png"/><Relationship Id="rId28" Type="http://schemas.openxmlformats.org/officeDocument/2006/relationships/image" Target="../media/image763.png"/><Relationship Id="rId10" Type="http://schemas.openxmlformats.org/officeDocument/2006/relationships/image" Target="../media/image679.png"/><Relationship Id="rId19" Type="http://schemas.openxmlformats.org/officeDocument/2006/relationships/image" Target="../media/image754.png"/><Relationship Id="rId31" Type="http://schemas.openxmlformats.org/officeDocument/2006/relationships/image" Target="../media/image766.png"/><Relationship Id="rId14" Type="http://schemas.openxmlformats.org/officeDocument/2006/relationships/image" Target="../media/image7480.png"/><Relationship Id="rId22" Type="http://schemas.openxmlformats.org/officeDocument/2006/relationships/image" Target="../media/image747.png"/><Relationship Id="rId27" Type="http://schemas.openxmlformats.org/officeDocument/2006/relationships/image" Target="../media/image762.png"/><Relationship Id="rId30" Type="http://schemas.openxmlformats.org/officeDocument/2006/relationships/image" Target="../media/image765.png"/></Relationships>
</file>

<file path=ppt/slides/_rels/slide1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53.png"/><Relationship Id="rId26" Type="http://schemas.openxmlformats.org/officeDocument/2006/relationships/image" Target="../media/image771.png"/><Relationship Id="rId21" Type="http://schemas.openxmlformats.org/officeDocument/2006/relationships/image" Target="../media/image747.png"/><Relationship Id="rId34" Type="http://schemas.openxmlformats.org/officeDocument/2006/relationships/image" Target="../media/image779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52.png"/><Relationship Id="rId25" Type="http://schemas.openxmlformats.org/officeDocument/2006/relationships/image" Target="../media/image770.png"/><Relationship Id="rId33" Type="http://schemas.openxmlformats.org/officeDocument/2006/relationships/image" Target="../media/image77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51.png"/><Relationship Id="rId29" Type="http://schemas.openxmlformats.org/officeDocument/2006/relationships/image" Target="../media/image7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69.png"/><Relationship Id="rId32" Type="http://schemas.openxmlformats.org/officeDocument/2006/relationships/image" Target="../media/image777.png"/><Relationship Id="rId37" Type="http://schemas.openxmlformats.org/officeDocument/2006/relationships/image" Target="../media/image756.png"/><Relationship Id="rId15" Type="http://schemas.openxmlformats.org/officeDocument/2006/relationships/image" Target="../media/image7490.png"/><Relationship Id="rId23" Type="http://schemas.openxmlformats.org/officeDocument/2006/relationships/image" Target="../media/image768.png"/><Relationship Id="rId28" Type="http://schemas.openxmlformats.org/officeDocument/2006/relationships/image" Target="../media/image773.png"/><Relationship Id="rId36" Type="http://schemas.openxmlformats.org/officeDocument/2006/relationships/image" Target="../media/image767.png"/><Relationship Id="rId10" Type="http://schemas.openxmlformats.org/officeDocument/2006/relationships/image" Target="../media/image679.png"/><Relationship Id="rId19" Type="http://schemas.openxmlformats.org/officeDocument/2006/relationships/image" Target="../media/image754.png"/><Relationship Id="rId31" Type="http://schemas.openxmlformats.org/officeDocument/2006/relationships/image" Target="../media/image776.png"/><Relationship Id="rId14" Type="http://schemas.openxmlformats.org/officeDocument/2006/relationships/image" Target="../media/image7480.png"/><Relationship Id="rId22" Type="http://schemas.openxmlformats.org/officeDocument/2006/relationships/image" Target="../media/image757.png"/><Relationship Id="rId27" Type="http://schemas.openxmlformats.org/officeDocument/2006/relationships/image" Target="../media/image772.png"/><Relationship Id="rId30" Type="http://schemas.openxmlformats.org/officeDocument/2006/relationships/image" Target="../media/image775.png"/><Relationship Id="rId35" Type="http://schemas.openxmlformats.org/officeDocument/2006/relationships/image" Target="../media/image780.png"/></Relationships>
</file>

<file path=ppt/slides/_rels/slide1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53.png"/><Relationship Id="rId26" Type="http://schemas.openxmlformats.org/officeDocument/2006/relationships/image" Target="../media/image756.png"/><Relationship Id="rId21" Type="http://schemas.openxmlformats.org/officeDocument/2006/relationships/image" Target="../media/image747.png"/><Relationship Id="rId34" Type="http://schemas.openxmlformats.org/officeDocument/2006/relationships/image" Target="../media/image786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52.png"/><Relationship Id="rId25" Type="http://schemas.openxmlformats.org/officeDocument/2006/relationships/image" Target="../media/image769.png"/><Relationship Id="rId33" Type="http://schemas.openxmlformats.org/officeDocument/2006/relationships/image" Target="../media/image78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51.png"/><Relationship Id="rId29" Type="http://schemas.openxmlformats.org/officeDocument/2006/relationships/image" Target="../media/image7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67.png"/><Relationship Id="rId32" Type="http://schemas.openxmlformats.org/officeDocument/2006/relationships/image" Target="../media/image784.png"/><Relationship Id="rId15" Type="http://schemas.openxmlformats.org/officeDocument/2006/relationships/image" Target="../media/image7490.png"/><Relationship Id="rId23" Type="http://schemas.openxmlformats.org/officeDocument/2006/relationships/image" Target="../media/image780.png"/><Relationship Id="rId28" Type="http://schemas.openxmlformats.org/officeDocument/2006/relationships/image" Target="../media/image778.png"/><Relationship Id="rId10" Type="http://schemas.openxmlformats.org/officeDocument/2006/relationships/image" Target="../media/image679.png"/><Relationship Id="rId19" Type="http://schemas.openxmlformats.org/officeDocument/2006/relationships/image" Target="../media/image754.png"/><Relationship Id="rId31" Type="http://schemas.openxmlformats.org/officeDocument/2006/relationships/image" Target="../media/image783.png"/><Relationship Id="rId14" Type="http://schemas.openxmlformats.org/officeDocument/2006/relationships/image" Target="../media/image7480.png"/><Relationship Id="rId22" Type="http://schemas.openxmlformats.org/officeDocument/2006/relationships/image" Target="../media/image757.png"/><Relationship Id="rId27" Type="http://schemas.openxmlformats.org/officeDocument/2006/relationships/image" Target="../media/image770.png"/><Relationship Id="rId30" Type="http://schemas.openxmlformats.org/officeDocument/2006/relationships/image" Target="../media/image782.png"/><Relationship Id="rId35" Type="http://schemas.openxmlformats.org/officeDocument/2006/relationships/image" Target="../media/image787.png"/></Relationships>
</file>

<file path=ppt/slides/_rels/slide1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7.png"/><Relationship Id="rId18" Type="http://schemas.openxmlformats.org/officeDocument/2006/relationships/image" Target="../media/image753.png"/><Relationship Id="rId26" Type="http://schemas.openxmlformats.org/officeDocument/2006/relationships/image" Target="../media/image756.png"/><Relationship Id="rId21" Type="http://schemas.openxmlformats.org/officeDocument/2006/relationships/image" Target="../media/image747.png"/><Relationship Id="rId34" Type="http://schemas.openxmlformats.org/officeDocument/2006/relationships/image" Target="../media/image792.png"/><Relationship Id="rId7" Type="http://schemas.openxmlformats.org/officeDocument/2006/relationships/image" Target="../media/image6550.png"/><Relationship Id="rId12" Type="http://schemas.openxmlformats.org/officeDocument/2006/relationships/image" Target="../media/image686.png"/><Relationship Id="rId17" Type="http://schemas.openxmlformats.org/officeDocument/2006/relationships/image" Target="../media/image752.png"/><Relationship Id="rId25" Type="http://schemas.openxmlformats.org/officeDocument/2006/relationships/image" Target="../media/image769.png"/><Relationship Id="rId33" Type="http://schemas.openxmlformats.org/officeDocument/2006/relationships/image" Target="../media/image79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51.png"/><Relationship Id="rId29" Type="http://schemas.openxmlformats.org/officeDocument/2006/relationships/image" Target="../media/image7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40.png"/><Relationship Id="rId11" Type="http://schemas.openxmlformats.org/officeDocument/2006/relationships/image" Target="../media/image685.png"/><Relationship Id="rId24" Type="http://schemas.openxmlformats.org/officeDocument/2006/relationships/image" Target="../media/image767.png"/><Relationship Id="rId32" Type="http://schemas.openxmlformats.org/officeDocument/2006/relationships/image" Target="../media/image790.png"/><Relationship Id="rId15" Type="http://schemas.openxmlformats.org/officeDocument/2006/relationships/image" Target="../media/image7490.png"/><Relationship Id="rId23" Type="http://schemas.openxmlformats.org/officeDocument/2006/relationships/image" Target="../media/image780.png"/><Relationship Id="rId28" Type="http://schemas.openxmlformats.org/officeDocument/2006/relationships/image" Target="../media/image778.png"/><Relationship Id="rId10" Type="http://schemas.openxmlformats.org/officeDocument/2006/relationships/image" Target="../media/image679.png"/><Relationship Id="rId19" Type="http://schemas.openxmlformats.org/officeDocument/2006/relationships/image" Target="../media/image754.png"/><Relationship Id="rId31" Type="http://schemas.openxmlformats.org/officeDocument/2006/relationships/image" Target="../media/image789.png"/><Relationship Id="rId14" Type="http://schemas.openxmlformats.org/officeDocument/2006/relationships/image" Target="../media/image7480.png"/><Relationship Id="rId22" Type="http://schemas.openxmlformats.org/officeDocument/2006/relationships/image" Target="../media/image757.png"/><Relationship Id="rId27" Type="http://schemas.openxmlformats.org/officeDocument/2006/relationships/image" Target="../media/image770.png"/><Relationship Id="rId30" Type="http://schemas.openxmlformats.org/officeDocument/2006/relationships/image" Target="../media/image788.png"/><Relationship Id="rId35" Type="http://schemas.openxmlformats.org/officeDocument/2006/relationships/image" Target="../media/image7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2908837" y="2248250"/>
            <a:ext cx="3397405" cy="183896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1500" b="1" dirty="0" smtClean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Vectors</a:t>
            </a:r>
            <a:endParaRPr lang="ja-JP" altLang="en-US" sz="115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8674" y="1410789"/>
                <a:ext cx="4293326" cy="4766174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rabicParenR"/>
                </a:pPr>
                <a:r>
                  <a:rPr lang="en-US" sz="20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n-US" sz="2000" dirty="0">
                    <a:latin typeface="Comic Sans MS" panose="030F0702030302020204" pitchFamily="66" charset="0"/>
                  </a:rPr>
                  <a:t> if: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𝐶𝐴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2</a:t>
                </a:r>
                <a:r>
                  <a:rPr lang="en-GB" sz="2000" dirty="0">
                    <a:latin typeface="Comic Sans MS" panose="030F0702030302020204" pitchFamily="66" charset="0"/>
                  </a:rPr>
                  <a:t>) Find the exact distance between the points with coordinates: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3,−2</m:t>
                        </m:r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−1,4</m:t>
                        </m:r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(1,3,−2)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(−3,2,−5)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674" y="1410789"/>
                <a:ext cx="4293326" cy="4766174"/>
              </a:xfrm>
              <a:blipFill>
                <a:blip r:embed="rId2"/>
                <a:stretch>
                  <a:fillRect l="-2131" t="-1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D9DAC24C-537D-473A-8613-4067CA6BA6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99992" y="1412776"/>
                <a:ext cx="4464496" cy="47661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3) Given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, find: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</a:t>
                </a:r>
                <a:r>
                  <a:rPr lang="en-GB" sz="2000" dirty="0">
                    <a:latin typeface="Comic Sans MS" panose="030F0702030302020204" pitchFamily="66" charset="0"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b) The unit vector in the direction of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4) 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have equations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respectively. Find the coordinates of the point of intersection.</a:t>
                </a: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D9DAC24C-537D-473A-8613-4067CA6BA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412776"/>
                <a:ext cx="4464496" cy="4766174"/>
              </a:xfrm>
              <a:prstGeom prst="rect">
                <a:avLst/>
              </a:prstGeom>
              <a:blipFill>
                <a:blip r:embed="rId3"/>
                <a:stretch>
                  <a:fillRect l="-1364" t="-1407" r="-21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7034A58-3F02-4BFB-A19C-ECA2AA052E6B}"/>
                  </a:ext>
                </a:extLst>
              </p:cNvPr>
              <p:cNvSpPr txBox="1"/>
              <p:nvPr/>
            </p:nvSpPr>
            <p:spPr>
              <a:xfrm>
                <a:off x="3419872" y="1700808"/>
                <a:ext cx="590226" cy="465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7034A58-3F02-4BFB-A19C-ECA2AA052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700808"/>
                <a:ext cx="590226" cy="4657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E984E15-1A77-42EF-A95B-2EC4AF512627}"/>
                  </a:ext>
                </a:extLst>
              </p:cNvPr>
              <p:cNvSpPr txBox="1"/>
              <p:nvPr/>
            </p:nvSpPr>
            <p:spPr>
              <a:xfrm>
                <a:off x="2555776" y="3068960"/>
                <a:ext cx="645241" cy="7289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E984E15-1A77-42EF-A95B-2EC4AF512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068960"/>
                <a:ext cx="645241" cy="7289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016D0A4-34EB-4C33-8582-709E153CB27D}"/>
                  </a:ext>
                </a:extLst>
              </p:cNvPr>
              <p:cNvSpPr txBox="1"/>
              <p:nvPr/>
            </p:nvSpPr>
            <p:spPr>
              <a:xfrm>
                <a:off x="2843808" y="4941168"/>
                <a:ext cx="783704" cy="309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016D0A4-34EB-4C33-8582-709E153CB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941168"/>
                <a:ext cx="783704" cy="30963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8628BE7-3330-4F78-8A3B-B23620715976}"/>
                  </a:ext>
                </a:extLst>
              </p:cNvPr>
              <p:cNvSpPr txBox="1"/>
              <p:nvPr/>
            </p:nvSpPr>
            <p:spPr>
              <a:xfrm>
                <a:off x="3347864" y="5517232"/>
                <a:ext cx="783704" cy="309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𝟐𝟔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8628BE7-3330-4F78-8A3B-B23620715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5517232"/>
                <a:ext cx="783704" cy="309637"/>
              </a:xfrm>
              <a:prstGeom prst="rect">
                <a:avLst/>
              </a:prstGeom>
              <a:blipFill>
                <a:blip r:embed="rId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B4D0BC8-A5FC-40D0-8B16-8CE57CF18077}"/>
                  </a:ext>
                </a:extLst>
              </p:cNvPr>
              <p:cNvSpPr txBox="1"/>
              <p:nvPr/>
            </p:nvSpPr>
            <p:spPr>
              <a:xfrm>
                <a:off x="5220072" y="1844824"/>
                <a:ext cx="783704" cy="309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𝟐𝟗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B4D0BC8-A5FC-40D0-8B16-8CE57CF18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844824"/>
                <a:ext cx="783704" cy="30963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4F3D906-589A-4CB9-9C9C-295C38F48064}"/>
                  </a:ext>
                </a:extLst>
              </p:cNvPr>
              <p:cNvSpPr txBox="1"/>
              <p:nvPr/>
            </p:nvSpPr>
            <p:spPr>
              <a:xfrm>
                <a:off x="5292080" y="2564904"/>
                <a:ext cx="2016224" cy="5722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𝟐𝟗</m:t>
                              </m:r>
                            </m:e>
                          </m:rad>
                        </m:den>
                      </m:f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4F3D906-589A-4CB9-9C9C-295C38F48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564904"/>
                <a:ext cx="2016224" cy="5722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7A435A7-F908-419C-B558-2280F3D26E18}"/>
                  </a:ext>
                </a:extLst>
              </p:cNvPr>
              <p:cNvSpPr txBox="1"/>
              <p:nvPr/>
            </p:nvSpPr>
            <p:spPr>
              <a:xfrm>
                <a:off x="6156176" y="4941168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7A435A7-F908-419C-B558-2280F3D26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941168"/>
                <a:ext cx="1080120" cy="276999"/>
              </a:xfrm>
              <a:prstGeom prst="rect">
                <a:avLst/>
              </a:prstGeom>
              <a:blipFill>
                <a:blip r:embed="rId10"/>
                <a:stretch>
                  <a:fillRect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9A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1600" b="1" dirty="0">
                <a:latin typeface="Comic Sans MS" panose="030F0702030302020204" pitchFamily="66" charset="0"/>
              </a:rPr>
              <a:t>You need to be able to write the equation of a straight line in three dimensions in vector form</a:t>
            </a: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B414212-27EB-489A-85EE-2B25507121D0}"/>
                  </a:ext>
                </a:extLst>
              </p:cNvPr>
              <p:cNvSpPr txBox="1"/>
              <p:nvPr/>
            </p:nvSpPr>
            <p:spPr>
              <a:xfrm>
                <a:off x="1331640" y="2564904"/>
                <a:ext cx="15936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B414212-27EB-489A-85EE-2B2550712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564904"/>
                <a:ext cx="1593641" cy="369332"/>
              </a:xfrm>
              <a:prstGeom prst="rect">
                <a:avLst/>
              </a:prstGeom>
              <a:blipFill>
                <a:blip r:embed="rId2"/>
                <a:stretch>
                  <a:fillRect l="-4198" r="-152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図 53">
            <a:extLst>
              <a:ext uri="{FF2B5EF4-FFF2-40B4-BE49-F238E27FC236}">
                <a16:creationId xmlns:a16="http://schemas.microsoft.com/office/drawing/2014/main" id="{93E0B19E-3D85-4D83-9A3E-84EB8299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149080"/>
            <a:ext cx="2736304" cy="26361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4F5F1EE-3A01-47A7-A79C-0828CB64FA69}"/>
                  </a:ext>
                </a:extLst>
              </p:cNvPr>
              <p:cNvSpPr txBox="1"/>
              <p:nvPr/>
            </p:nvSpPr>
            <p:spPr>
              <a:xfrm>
                <a:off x="395536" y="3068960"/>
                <a:ext cx="3394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represents a point on the line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4F5F1EE-3A01-47A7-A79C-0828CB64F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068960"/>
                <a:ext cx="3394775" cy="307777"/>
              </a:xfrm>
              <a:prstGeom prst="rect">
                <a:avLst/>
              </a:prstGeom>
              <a:blipFill>
                <a:blip r:embed="rId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37C1ABB-8E6E-42F4-887E-8150AC89A030}"/>
                  </a:ext>
                </a:extLst>
              </p:cNvPr>
              <p:cNvSpPr txBox="1"/>
              <p:nvPr/>
            </p:nvSpPr>
            <p:spPr>
              <a:xfrm>
                <a:off x="539552" y="3356992"/>
                <a:ext cx="31683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represents the direction of the line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37C1ABB-8E6E-42F4-887E-8150AC89A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56992"/>
                <a:ext cx="3168351" cy="523220"/>
              </a:xfrm>
              <a:prstGeom prst="rect">
                <a:avLst/>
              </a:prstGeom>
              <a:blipFill>
                <a:blip r:embed="rId5"/>
                <a:stretch>
                  <a:fillRect t="-2326" r="-385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95FE30C-ED06-4063-9800-06621B43398C}"/>
              </a:ext>
            </a:extLst>
          </p:cNvPr>
          <p:cNvSpPr txBox="1"/>
          <p:nvPr/>
        </p:nvSpPr>
        <p:spPr>
          <a:xfrm>
            <a:off x="1187624" y="2204864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latin typeface="Comic Sans MS" panose="030F0702030302020204" pitchFamily="66" charset="0"/>
              </a:rPr>
              <a:t>Equation of a line</a:t>
            </a:r>
            <a:endParaRPr lang="en-GB" altLang="en-US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8ACEFD5-392D-4360-A8F9-61C6BEA161C1}"/>
                  </a:ext>
                </a:extLst>
              </p:cNvPr>
              <p:cNvSpPr txBox="1"/>
              <p:nvPr/>
            </p:nvSpPr>
            <p:spPr>
              <a:xfrm>
                <a:off x="5940152" y="2564904"/>
                <a:ext cx="15517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8ACEFD5-392D-4360-A8F9-61C6BEA16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564904"/>
                <a:ext cx="1551707" cy="369332"/>
              </a:xfrm>
              <a:prstGeom prst="rect">
                <a:avLst/>
              </a:prstGeom>
              <a:blipFill>
                <a:blip r:embed="rId6"/>
                <a:stretch>
                  <a:fillRect l="-1961" r="-3922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FDDBC840-36F7-48F2-9417-AA5443B623B5}"/>
                  </a:ext>
                </a:extLst>
              </p:cNvPr>
              <p:cNvSpPr txBox="1"/>
              <p:nvPr/>
            </p:nvSpPr>
            <p:spPr>
              <a:xfrm>
                <a:off x="5004048" y="3068960"/>
                <a:ext cx="34665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represents a point on the line (in 3 dimensions)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FDDBC840-36F7-48F2-9417-AA5443B62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068960"/>
                <a:ext cx="3466595" cy="523220"/>
              </a:xfrm>
              <a:prstGeom prst="rect">
                <a:avLst/>
              </a:prstGeom>
              <a:blipFill>
                <a:blip r:embed="rId7"/>
                <a:stretch>
                  <a:fillRect t="-1163" r="-70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557FEDEF-E04C-4A4A-A658-70CA708A08A4}"/>
                  </a:ext>
                </a:extLst>
              </p:cNvPr>
              <p:cNvSpPr txBox="1"/>
              <p:nvPr/>
            </p:nvSpPr>
            <p:spPr>
              <a:xfrm>
                <a:off x="5148064" y="3573016"/>
                <a:ext cx="31683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represents the direction of the line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557FEDEF-E04C-4A4A-A658-70CA708A0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573016"/>
                <a:ext cx="3168351" cy="523220"/>
              </a:xfrm>
              <a:prstGeom prst="rect">
                <a:avLst/>
              </a:prstGeom>
              <a:blipFill>
                <a:blip r:embed="rId8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DA4C4A9-EF41-4F74-9E1A-D58790E23058}"/>
              </a:ext>
            </a:extLst>
          </p:cNvPr>
          <p:cNvSpPr txBox="1"/>
          <p:nvPr/>
        </p:nvSpPr>
        <p:spPr>
          <a:xfrm>
            <a:off x="5508104" y="2096852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latin typeface="Comic Sans MS" panose="030F0702030302020204" pitchFamily="66" charset="0"/>
              </a:rPr>
              <a:t>Vector equation of line:</a:t>
            </a:r>
            <a:endParaRPr lang="en-GB" altLang="en-US" dirty="0">
              <a:latin typeface="Comic Sans MS" pitchFamily="66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2FFC2D9-CEEB-46CD-9811-BDF0FB98B769}"/>
              </a:ext>
            </a:extLst>
          </p:cNvPr>
          <p:cNvSpPr txBox="1"/>
          <p:nvPr/>
        </p:nvSpPr>
        <p:spPr>
          <a:xfrm>
            <a:off x="4644008" y="2132856"/>
            <a:ext cx="100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Position vector</a:t>
            </a:r>
            <a:endParaRPr lang="en-GB" sz="16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838B6F3-F056-4C1F-8395-805C937FCC0F}"/>
              </a:ext>
            </a:extLst>
          </p:cNvPr>
          <p:cNvSpPr txBox="1"/>
          <p:nvPr/>
        </p:nvSpPr>
        <p:spPr>
          <a:xfrm>
            <a:off x="7991872" y="1988840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Direction vector</a:t>
            </a:r>
            <a:endParaRPr lang="en-GB" sz="16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83867B3B-DA2D-4D72-8FBC-C9BAA436FD5C}"/>
              </a:ext>
            </a:extLst>
          </p:cNvPr>
          <p:cNvCxnSpPr>
            <a:cxnSpLocks/>
          </p:cNvCxnSpPr>
          <p:nvPr/>
        </p:nvCxnSpPr>
        <p:spPr>
          <a:xfrm>
            <a:off x="5580112" y="2492896"/>
            <a:ext cx="936104" cy="21602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B6B886C9-4F3C-4200-B376-366859800166}"/>
              </a:ext>
            </a:extLst>
          </p:cNvPr>
          <p:cNvCxnSpPr>
            <a:cxnSpLocks/>
          </p:cNvCxnSpPr>
          <p:nvPr/>
        </p:nvCxnSpPr>
        <p:spPr>
          <a:xfrm flipH="1">
            <a:off x="7452320" y="2348880"/>
            <a:ext cx="648072" cy="36004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/>
          <a:srcRect l="30613" t="21121" r="31526" b="14014"/>
          <a:stretch/>
        </p:blipFill>
        <p:spPr>
          <a:xfrm>
            <a:off x="5508104" y="4149080"/>
            <a:ext cx="2736304" cy="2637028"/>
          </a:xfrm>
          <a:prstGeom prst="rect">
            <a:avLst/>
          </a:prstGeom>
        </p:spPr>
      </p:pic>
      <p:sp>
        <p:nvSpPr>
          <p:cNvPr id="7" name="TextBox 6">
            <a:hlinkClick r:id="rId10" action="ppaction://hlinkfile"/>
          </p:cNvPr>
          <p:cNvSpPr txBox="1"/>
          <p:nvPr/>
        </p:nvSpPr>
        <p:spPr>
          <a:xfrm>
            <a:off x="4499992" y="5085184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74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1600" b="1" dirty="0">
                <a:latin typeface="Comic Sans MS" panose="030F0702030302020204" pitchFamily="66" charset="0"/>
              </a:rPr>
              <a:t>You need to be able to write the equation of a straight line in three dimensions in vector form</a:t>
            </a: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B414212-27EB-489A-85EE-2B25507121D0}"/>
                  </a:ext>
                </a:extLst>
              </p:cNvPr>
              <p:cNvSpPr txBox="1"/>
              <p:nvPr/>
            </p:nvSpPr>
            <p:spPr>
              <a:xfrm>
                <a:off x="1331640" y="2564904"/>
                <a:ext cx="157588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B414212-27EB-489A-85EE-2B2550712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564904"/>
                <a:ext cx="1575880" cy="6938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図 53">
            <a:extLst>
              <a:ext uri="{FF2B5EF4-FFF2-40B4-BE49-F238E27FC236}">
                <a16:creationId xmlns:a16="http://schemas.microsoft.com/office/drawing/2014/main" id="{93E0B19E-3D85-4D83-9A3E-84EB8299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429000"/>
            <a:ext cx="3384376" cy="32604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0613" t="21121" r="31526" b="14014"/>
          <a:stretch/>
        </p:blipFill>
        <p:spPr>
          <a:xfrm>
            <a:off x="5076056" y="3418550"/>
            <a:ext cx="3384376" cy="3261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80112" y="2564904"/>
                <a:ext cx="2072170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564904"/>
                <a:ext cx="2072170" cy="730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56">
            <a:extLst>
              <a:ext uri="{FF2B5EF4-FFF2-40B4-BE49-F238E27FC236}">
                <a16:creationId xmlns:a16="http://schemas.microsoft.com/office/drawing/2014/main" id="{995FE30C-ED06-4063-9800-06621B43398C}"/>
              </a:ext>
            </a:extLst>
          </p:cNvPr>
          <p:cNvSpPr txBox="1"/>
          <p:nvPr/>
        </p:nvSpPr>
        <p:spPr>
          <a:xfrm>
            <a:off x="1187624" y="2204864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latin typeface="Comic Sans MS" panose="030F0702030302020204" pitchFamily="66" charset="0"/>
              </a:rPr>
              <a:t>Equation of a line</a:t>
            </a:r>
            <a:endParaRPr lang="en-GB" altLang="en-US" dirty="0">
              <a:latin typeface="Comic Sans MS" pitchFamily="66" charset="0"/>
            </a:endParaRPr>
          </a:p>
        </p:txBody>
      </p:sp>
      <p:sp>
        <p:nvSpPr>
          <p:cNvPr id="14" name="テキスト ボックス 60">
            <a:extLst>
              <a:ext uri="{FF2B5EF4-FFF2-40B4-BE49-F238E27FC236}">
                <a16:creationId xmlns:a16="http://schemas.microsoft.com/office/drawing/2014/main" id="{BDA4C4A9-EF41-4F74-9E1A-D58790E23058}"/>
              </a:ext>
            </a:extLst>
          </p:cNvPr>
          <p:cNvSpPr txBox="1"/>
          <p:nvPr/>
        </p:nvSpPr>
        <p:spPr>
          <a:xfrm>
            <a:off x="5508104" y="2096852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latin typeface="Comic Sans MS" panose="030F0702030302020204" pitchFamily="66" charset="0"/>
              </a:rPr>
              <a:t>Vector equation of line:</a:t>
            </a:r>
            <a:endParaRPr lang="en-GB" alt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38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1600" b="1" dirty="0">
                <a:latin typeface="Comic Sans MS" panose="030F0702030302020204" pitchFamily="66" charset="0"/>
              </a:rPr>
              <a:t>You need to be able to write the equation of a straight line in three dimensions in vector form</a:t>
            </a: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0613" t="21121" r="31526" b="14014"/>
          <a:stretch/>
        </p:blipFill>
        <p:spPr>
          <a:xfrm>
            <a:off x="179512" y="2348880"/>
            <a:ext cx="4034819" cy="38884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64088" y="1268760"/>
                <a:ext cx="2072170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268760"/>
                <a:ext cx="2072170" cy="730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968" y="2924944"/>
                <a:ext cx="158417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represents an unspecified point on the line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924944"/>
                <a:ext cx="1584176" cy="954107"/>
              </a:xfrm>
              <a:prstGeom prst="rect">
                <a:avLst/>
              </a:prstGeom>
              <a:blipFill>
                <a:blip r:embed="rId4"/>
                <a:stretch>
                  <a:fillRect t="-1282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220072" y="1916832"/>
            <a:ext cx="216024" cy="93610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084168" y="2060848"/>
            <a:ext cx="72008" cy="165618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64088" y="3861048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position vector represents a specific point on the line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452320" y="1844825"/>
            <a:ext cx="288032" cy="14401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668344" y="1988840"/>
            <a:ext cx="1584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direction vector represents the direction the line is moving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20272" y="3501008"/>
                <a:ext cx="158417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symbol represents a scalar quantity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3501008"/>
                <a:ext cx="1584176" cy="738664"/>
              </a:xfrm>
              <a:prstGeom prst="rect">
                <a:avLst/>
              </a:prstGeom>
              <a:blipFill>
                <a:blip r:embed="rId5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H="1" flipV="1">
            <a:off x="6732240" y="1916832"/>
            <a:ext cx="720080" cy="144016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427984" y="2204864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Overall, this tells us that any point on the line is equal to the position vector, plus a multiple of the direction vector…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80112" y="3501008"/>
                <a:ext cx="23042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example, if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501008"/>
                <a:ext cx="2304256" cy="338554"/>
              </a:xfrm>
              <a:prstGeom prst="rect">
                <a:avLst/>
              </a:prstGeom>
              <a:blipFill>
                <a:blip r:embed="rId6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08104" y="3975681"/>
                <a:ext cx="2141933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975681"/>
                <a:ext cx="2141933" cy="730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56176" y="4797152"/>
                <a:ext cx="877933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797152"/>
                <a:ext cx="877933" cy="7325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436096" y="3501008"/>
                <a:ext cx="26642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example, if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501008"/>
                <a:ext cx="2664296" cy="338554"/>
              </a:xfrm>
              <a:prstGeom prst="rect">
                <a:avLst/>
              </a:prstGeom>
              <a:blipFill>
                <a:blip r:embed="rId9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80112" y="3933056"/>
                <a:ext cx="2076209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933056"/>
                <a:ext cx="2076209" cy="730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84168" y="4795666"/>
                <a:ext cx="1051057" cy="731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795666"/>
                <a:ext cx="1051057" cy="7315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389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4" grpId="0"/>
      <p:bldP spid="14" grpId="1"/>
      <p:bldP spid="20" grpId="0"/>
      <p:bldP spid="20" grpId="1"/>
      <p:bldP spid="22" grpId="0"/>
      <p:bldP spid="22" grpId="1"/>
      <p:bldP spid="25" grpId="0"/>
      <p:bldP spid="26" grpId="0"/>
      <p:bldP spid="26" grpId="1"/>
      <p:bldP spid="27" grpId="0"/>
      <p:bldP spid="27" grpId="1"/>
      <p:bldP spid="28" grpId="0"/>
      <p:bldP spid="28" grpId="1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write the equation of a straight line in three dimensions in vector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equation of the straight line that passes through the point A, which has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is parallel to the vector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1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32040" y="1340768"/>
                <a:ext cx="1146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340768"/>
                <a:ext cx="1146404" cy="276999"/>
              </a:xfrm>
              <a:prstGeom prst="rect">
                <a:avLst/>
              </a:prstGeom>
              <a:blipFill>
                <a:blip r:embed="rId4"/>
                <a:stretch>
                  <a:fillRect l="-3191" t="-2222" r="-585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99992" y="1844824"/>
                <a:ext cx="2072170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844824"/>
                <a:ext cx="2072170" cy="730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7944" y="4149080"/>
                <a:ext cx="3271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=(3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149080"/>
                <a:ext cx="3271728" cy="276999"/>
              </a:xfrm>
              <a:prstGeom prst="rect">
                <a:avLst/>
              </a:prstGeom>
              <a:blipFill>
                <a:blip r:embed="rId6"/>
                <a:stretch>
                  <a:fillRect l="-559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51920" y="4797152"/>
                <a:ext cx="35104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4−3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797152"/>
                <a:ext cx="3510448" cy="276999"/>
              </a:xfrm>
              <a:prstGeom prst="rect">
                <a:avLst/>
              </a:prstGeom>
              <a:blipFill>
                <a:blip r:embed="rId7"/>
                <a:stretch>
                  <a:fillRect l="-868" t="-2222" r="-173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60032" y="5373216"/>
                <a:ext cx="1406091" cy="7363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373216"/>
                <a:ext cx="1406091" cy="7363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499992" y="2924944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Alternative forms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6444208" y="1484784"/>
            <a:ext cx="504056" cy="770384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804248" y="1484784"/>
            <a:ext cx="20882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position vector and the direction vector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3284984"/>
            <a:ext cx="2448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can also write the vector in these ways…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68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write the equation of a straight line in three dimensions in vector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a vector equation of the straight line that passes through the points A and B, with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4,5,−1</m:t>
                        </m:r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6,3,2</m:t>
                        </m:r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respectively.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need to use the coordinates to find the direction vector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Subtract one from the other…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55976" y="1340768"/>
                <a:ext cx="1320939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340768"/>
                <a:ext cx="1320939" cy="730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2000" y="2276872"/>
                <a:ext cx="872868" cy="730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76872"/>
                <a:ext cx="872868" cy="730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995936" y="3284984"/>
            <a:ext cx="4392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Now we have the direction vector, we can use either of the position vectors to form the equation…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/>
          <p:cNvSpPr/>
          <p:nvPr/>
        </p:nvSpPr>
        <p:spPr>
          <a:xfrm>
            <a:off x="5580112" y="1772816"/>
            <a:ext cx="504056" cy="770384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012160" y="198884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99992" y="4149080"/>
                <a:ext cx="1146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149080"/>
                <a:ext cx="1146404" cy="276999"/>
              </a:xfrm>
              <a:prstGeom prst="rect">
                <a:avLst/>
              </a:prstGeom>
              <a:blipFill>
                <a:blip r:embed="rId6"/>
                <a:stretch>
                  <a:fillRect l="-3191" t="-2222" r="-585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67944" y="4653136"/>
                <a:ext cx="1908408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653136"/>
                <a:ext cx="1908408" cy="7325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20272" y="4149080"/>
                <a:ext cx="1146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149080"/>
                <a:ext cx="1146404" cy="276999"/>
              </a:xfrm>
              <a:prstGeom prst="rect">
                <a:avLst/>
              </a:prstGeom>
              <a:blipFill>
                <a:blip r:embed="rId8"/>
                <a:stretch>
                  <a:fillRect l="-3191" t="-2222" r="-531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588224" y="4653136"/>
                <a:ext cx="2081532" cy="73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653136"/>
                <a:ext cx="2081532" cy="7325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67944" y="5733256"/>
                <a:ext cx="43924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These will both give the same line, but with a different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each point!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733256"/>
                <a:ext cx="4392488" cy="523220"/>
              </a:xfrm>
              <a:prstGeom prst="rect">
                <a:avLst/>
              </a:prstGeom>
              <a:blipFill>
                <a:blip r:embed="rId10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11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12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13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589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write the equation of a straight line in three dimensions in vector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The straight line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vector equation: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the point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,0)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lies on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rewriting the equation in an alternative form can help!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1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39952" y="1556792"/>
                <a:ext cx="321062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556792"/>
                <a:ext cx="3210623" cy="246221"/>
              </a:xfrm>
              <a:prstGeom prst="rect">
                <a:avLst/>
              </a:prstGeom>
              <a:blipFill>
                <a:blip r:embed="rId7"/>
                <a:stretch>
                  <a:fillRect l="-380" r="-170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39952" y="2060848"/>
                <a:ext cx="1388393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2−6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−5−2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060848"/>
                <a:ext cx="1388393" cy="6512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3940047" y="2924944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know from the question that the final coordinate is 0…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67944" y="3284984"/>
                <a:ext cx="13261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−5−2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284984"/>
                <a:ext cx="132619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499992" y="3645024"/>
                <a:ext cx="9673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−5=2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645024"/>
                <a:ext cx="967316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355976" y="4005064"/>
                <a:ext cx="10089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−2.5=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005064"/>
                <a:ext cx="100899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27984" y="4437112"/>
                <a:ext cx="39604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use this to find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437112"/>
                <a:ext cx="3960440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292080" y="3429000"/>
            <a:ext cx="360040" cy="360040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580112" y="342900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2t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5292080" y="3789040"/>
            <a:ext cx="360040" cy="360040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5652120" y="386104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148064" y="4941168"/>
                <a:ext cx="106349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4941168"/>
                <a:ext cx="106349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292080" y="5373216"/>
                <a:ext cx="8871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0.5=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5373216"/>
                <a:ext cx="887166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60232" y="4941168"/>
                <a:ext cx="11773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2−6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4941168"/>
                <a:ext cx="1177310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804248" y="5373216"/>
                <a:ext cx="8417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17=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5373216"/>
                <a:ext cx="841769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780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29" grpId="0"/>
      <p:bldP spid="8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write the equation of a straight line in three dimensions in vector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The straight line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vector equation: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(6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Show that another vector equation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is: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To do this you will need to show that the position vector of the second is on the original line, and that the direction vector is parallel to the first…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1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83968" y="1340768"/>
                <a:ext cx="1849096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340768"/>
                <a:ext cx="1849096" cy="6512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83968" y="2132856"/>
                <a:ext cx="1853584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132856"/>
                <a:ext cx="1853584" cy="6512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83968" y="2996952"/>
                <a:ext cx="788869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996952"/>
                <a:ext cx="788869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6084168" y="1700808"/>
            <a:ext cx="360040" cy="792088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44208" y="1916832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916832"/>
                <a:ext cx="1080120" cy="307777"/>
              </a:xfrm>
              <a:prstGeom prst="rect">
                <a:avLst/>
              </a:prstGeom>
              <a:blipFill>
                <a:blip r:embed="rId10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>
            <a:off x="6084168" y="2492896"/>
            <a:ext cx="360040" cy="792088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372200" y="2780928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9992" y="3717032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this position vector is on the line!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6296" y="1268760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Check position vector is on the line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6296" y="4221088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Check direction vector is parallel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716016" y="4293096"/>
                <a:ext cx="564257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293096"/>
                <a:ext cx="564257" cy="64960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92080" y="4293096"/>
                <a:ext cx="923138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4293096"/>
                <a:ext cx="923138" cy="6496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788024" y="4293096"/>
            <a:ext cx="432048" cy="6480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724128" y="4293096"/>
            <a:ext cx="432048" cy="6480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2339752" y="3068960"/>
            <a:ext cx="1296144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2339752" y="4293096"/>
            <a:ext cx="115212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572000" y="530120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one is a multiple of the other, they are parallel!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27584" y="4293096"/>
            <a:ext cx="115212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4644008" y="2996952"/>
            <a:ext cx="432048" cy="6480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66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7" grpId="0" animBg="1"/>
      <p:bldP spid="7" grpId="1" animBg="1"/>
      <p:bldP spid="24" grpId="0" animBg="1"/>
      <p:bldP spid="24" grpId="1" animBg="1"/>
      <p:bldP spid="28" grpId="0" animBg="1"/>
      <p:bldP spid="28" grpId="1" animBg="1"/>
      <p:bldP spid="29" grpId="0" animBg="1"/>
      <p:bldP spid="29" grpId="1" animBg="1"/>
      <p:bldP spid="30" grpId="0"/>
      <p:bldP spid="31" grpId="0" animBg="1"/>
      <p:bldP spid="31" grpId="1" animBg="1"/>
      <p:bldP spid="32" grpId="0" animBg="1"/>
      <p:bldP spid="3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also need to be able to write the equation of a straight line in three dimensions in </a:t>
                </a:r>
                <a:r>
                  <a:rPr lang="en-US" altLang="en-US" sz="1600" b="1" dirty="0" err="1">
                    <a:latin typeface="Comic Sans MS" panose="030F0702030302020204" pitchFamily="66" charset="0"/>
                  </a:rPr>
                  <a:t>cartesian</a:t>
                </a:r>
                <a:r>
                  <a:rPr lang="en-US" altLang="en-US" sz="1600" b="1" dirty="0">
                    <a:latin typeface="Comic Sans MS" panose="030F0702030302020204" pitchFamily="66" charset="0"/>
                  </a:rPr>
                  <a:t>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With respect to the fixed origin O, the line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given by the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Prove that a Cartesian form of the equation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is:</a:t>
                </a:r>
              </a:p>
              <a:p>
                <a:pPr marL="342900" indent="-342900" algn="ctr">
                  <a:buAutoNum type="alphaLcParenR"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839" t="-766" r="-1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44158" y="141277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general point on the line can be written algebraically from the equation given in vector form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599" y="2095682"/>
                <a:ext cx="400879" cy="608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599" y="2095682"/>
                <a:ext cx="400879" cy="6086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40152" y="2060848"/>
                <a:ext cx="1485278" cy="670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060848"/>
                <a:ext cx="1485278" cy="670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20165" y="2026012"/>
                <a:ext cx="7994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165" y="2026012"/>
                <a:ext cx="799450" cy="246221"/>
              </a:xfrm>
              <a:prstGeom prst="rect">
                <a:avLst/>
              </a:prstGeom>
              <a:blipFill>
                <a:blip r:embed="rId9"/>
                <a:stretch>
                  <a:fillRect l="-3053" r="-1527" b="-12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15810" y="2256790"/>
                <a:ext cx="8041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810" y="2256790"/>
                <a:ext cx="804195" cy="246221"/>
              </a:xfrm>
              <a:prstGeom prst="rect">
                <a:avLst/>
              </a:prstGeom>
              <a:blipFill>
                <a:blip r:embed="rId10"/>
                <a:stretch>
                  <a:fillRect l="-3030" r="-1515" b="-12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11456" y="2496276"/>
                <a:ext cx="8041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456" y="2496276"/>
                <a:ext cx="804195" cy="246221"/>
              </a:xfrm>
              <a:prstGeom prst="rect">
                <a:avLst/>
              </a:prstGeom>
              <a:blipFill>
                <a:blip r:embed="rId11"/>
                <a:stretch>
                  <a:fillRect l="-3788" r="-1515" b="-12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1463041" y="3326673"/>
            <a:ext cx="1332410" cy="76635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149636" y="3679370"/>
            <a:ext cx="640077" cy="54428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84319" y="3309256"/>
                <a:ext cx="11825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19" y="3309256"/>
                <a:ext cx="1182567" cy="246221"/>
              </a:xfrm>
              <a:prstGeom prst="rect">
                <a:avLst/>
              </a:prstGeom>
              <a:blipFill>
                <a:blip r:embed="rId12"/>
                <a:stretch>
                  <a:fillRect l="-1546" r="-103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58342" y="3722914"/>
                <a:ext cx="988156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342" y="3722914"/>
                <a:ext cx="988156" cy="461986"/>
              </a:xfrm>
              <a:prstGeom prst="rect">
                <a:avLst/>
              </a:prstGeom>
              <a:blipFill>
                <a:blip r:embed="rId13"/>
                <a:stretch>
                  <a:fillRect l="-1852" r="-4321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82640" y="3296193"/>
                <a:ext cx="11957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640" y="3296193"/>
                <a:ext cx="1195777" cy="246221"/>
              </a:xfrm>
              <a:prstGeom prst="rect">
                <a:avLst/>
              </a:prstGeom>
              <a:blipFill>
                <a:blip r:embed="rId14"/>
                <a:stretch>
                  <a:fillRect l="-3571" r="-102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00206" y="3692433"/>
                <a:ext cx="988156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206" y="3692433"/>
                <a:ext cx="988156" cy="461986"/>
              </a:xfrm>
              <a:prstGeom prst="rect">
                <a:avLst/>
              </a:prstGeom>
              <a:blipFill>
                <a:blip r:embed="rId15"/>
                <a:stretch>
                  <a:fillRect l="-4938" t="-2667" r="-4321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54833" y="3291840"/>
                <a:ext cx="11957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4833" y="3291840"/>
                <a:ext cx="1195777" cy="246221"/>
              </a:xfrm>
              <a:prstGeom prst="rect">
                <a:avLst/>
              </a:prstGeom>
              <a:blipFill>
                <a:blip r:embed="rId16"/>
                <a:stretch>
                  <a:fillRect l="-1531" r="-51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72399" y="3688080"/>
                <a:ext cx="988156" cy="46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399" y="3688080"/>
                <a:ext cx="988156" cy="461986"/>
              </a:xfrm>
              <a:prstGeom prst="rect">
                <a:avLst/>
              </a:prstGeom>
              <a:blipFill>
                <a:blip r:embed="rId17"/>
                <a:stretch>
                  <a:fillRect l="-1852" r="-3704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957073" y="2901942"/>
                <a:ext cx="51869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From this, you can form and rearrange equations to give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73" y="2901942"/>
                <a:ext cx="5186927" cy="307777"/>
              </a:xfrm>
              <a:prstGeom prst="rect">
                <a:avLst/>
              </a:prstGeom>
              <a:blipFill>
                <a:blip r:embed="rId18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982790" y="3675016"/>
            <a:ext cx="640077" cy="54428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7754984" y="3670662"/>
            <a:ext cx="640077" cy="54428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57073" y="4478193"/>
                <a:ext cx="51869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3 rearranged expressions all equal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they must be equal to each other…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73" y="4478193"/>
                <a:ext cx="5186927" cy="523220"/>
              </a:xfrm>
              <a:prstGeom prst="rect">
                <a:avLst/>
              </a:prstGeom>
              <a:blipFill>
                <a:blip r:embed="rId19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33999" y="5133703"/>
                <a:ext cx="2276521" cy="463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999" y="5133703"/>
                <a:ext cx="2276521" cy="463268"/>
              </a:xfrm>
              <a:prstGeom prst="rect">
                <a:avLst/>
              </a:prstGeom>
              <a:blipFill>
                <a:blip r:embed="rId20"/>
                <a:stretch>
                  <a:fillRect l="-536" t="-1316" r="-26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3878696" y="5732228"/>
            <a:ext cx="5186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equation of a straight line in 3 dimensions, but given in Cartesian form!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22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81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1" grpId="0"/>
      <p:bldP spid="14" grpId="0"/>
      <p:bldP spid="15" grpId="0"/>
      <p:bldP spid="16" grpId="0"/>
      <p:bldP spid="10" grpId="0" animBg="1"/>
      <p:bldP spid="10" grpId="1" animBg="1"/>
      <p:bldP spid="18" grpId="0" animBg="1"/>
      <p:bldP spid="18" grpId="1" animBg="1"/>
      <p:bldP spid="12" grpId="0"/>
      <p:bldP spid="20" grpId="0"/>
      <p:bldP spid="21" grpId="0"/>
      <p:bldP spid="22" grpId="0"/>
      <p:bldP spid="23" grpId="0"/>
      <p:bldP spid="24" grpId="0"/>
      <p:bldP spid="28" grpId="0"/>
      <p:bldP spid="29" grpId="0" animBg="1"/>
      <p:bldP spid="29" grpId="1" animBg="1"/>
      <p:bldP spid="30" grpId="0" animBg="1"/>
      <p:bldP spid="30" grpId="1" animBg="1"/>
      <p:bldP spid="31" grpId="0"/>
      <p:bldP spid="32" grpId="0"/>
      <p:bldP spid="33" grpId="0"/>
      <p:bldP spid="1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also need to be able to write the equation of a straight line in three dimensions in </a:t>
                </a:r>
                <a:r>
                  <a:rPr lang="en-US" altLang="en-US" sz="1600" b="1" dirty="0" err="1">
                    <a:latin typeface="Comic Sans MS" panose="030F0702030302020204" pitchFamily="66" charset="0"/>
                  </a:rPr>
                  <a:t>cartesian</a:t>
                </a:r>
                <a:r>
                  <a:rPr lang="en-US" altLang="en-US" sz="1600" b="1" dirty="0">
                    <a:latin typeface="Comic Sans MS" panose="030F0702030302020204" pitchFamily="66" charset="0"/>
                  </a:rPr>
                  <a:t> form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a Cartesian equation of the line with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Substitute values into the formula (you are given the formula in the booklet!)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839" t="-766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116284" y="1537063"/>
                <a:ext cx="2276521" cy="463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284" y="1537063"/>
                <a:ext cx="2276521" cy="463268"/>
              </a:xfrm>
              <a:prstGeom prst="rect">
                <a:avLst/>
              </a:prstGeom>
              <a:blipFill>
                <a:blip r:embed="rId9"/>
                <a:stretch>
                  <a:fillRect l="-535"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/>
          <a:srcRect l="15024" t="63305" r="25551" b="20589"/>
          <a:stretch/>
        </p:blipFill>
        <p:spPr>
          <a:xfrm>
            <a:off x="574766" y="5207725"/>
            <a:ext cx="7883124" cy="12017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42558" y="2272937"/>
                <a:ext cx="199599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58" y="2272937"/>
                <a:ext cx="1995996" cy="4626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7364328" y="1778793"/>
            <a:ext cx="360040" cy="792088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573983" y="188394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42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 animBg="1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a) Show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does not line on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86941" y="1372656"/>
                <a:ext cx="50570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should show that there is not a value for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would create the position vector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41" y="1372656"/>
                <a:ext cx="5057059" cy="584775"/>
              </a:xfrm>
              <a:prstGeom prst="rect">
                <a:avLst/>
              </a:prstGeom>
              <a:blipFill>
                <a:blip r:embed="rId9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35731" y="2117323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731" y="2117323"/>
                <a:ext cx="1616725" cy="5683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157726" y="2117493"/>
                <a:ext cx="707630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726" y="2117493"/>
                <a:ext cx="707630" cy="5697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251226" y="3375945"/>
                <a:ext cx="12349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226" y="3375945"/>
                <a:ext cx="1234953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67611" y="3776919"/>
                <a:ext cx="7221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611" y="3776919"/>
                <a:ext cx="722185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596411" y="3377426"/>
                <a:ext cx="119487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411" y="3377426"/>
                <a:ext cx="1194879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068407" y="3760644"/>
                <a:ext cx="72218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407" y="3760644"/>
                <a:ext cx="722184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/>
          <p:cNvSpPr/>
          <p:nvPr/>
        </p:nvSpPr>
        <p:spPr>
          <a:xfrm>
            <a:off x="5523221" y="2090056"/>
            <a:ext cx="390617" cy="22173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6302638" y="2085702"/>
            <a:ext cx="390617" cy="22173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6045735" y="2281645"/>
            <a:ext cx="302813" cy="24384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7521838" y="2094411"/>
            <a:ext cx="302813" cy="24384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7526193" y="2290354"/>
            <a:ext cx="302813" cy="24384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324410" y="2299062"/>
            <a:ext cx="390617" cy="22173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5518866" y="2294708"/>
            <a:ext cx="390617" cy="22173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5300397" y="3546632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5536178" y="3573407"/>
            <a:ext cx="75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Arc 41"/>
          <p:cNvSpPr/>
          <p:nvPr/>
        </p:nvSpPr>
        <p:spPr>
          <a:xfrm>
            <a:off x="7629940" y="3533569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891846" y="3577762"/>
            <a:ext cx="751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81006" y="2908662"/>
                <a:ext cx="37656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Form equations for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the information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006" y="2908662"/>
                <a:ext cx="3765646" cy="307777"/>
              </a:xfrm>
              <a:prstGeom prst="rect">
                <a:avLst/>
              </a:prstGeom>
              <a:blipFill>
                <a:blip r:embed="rId16"/>
                <a:stretch>
                  <a:fillRect l="-485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180114" y="4302034"/>
                <a:ext cx="50267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the values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different,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cannot be on the line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4" y="4302034"/>
                <a:ext cx="5026761" cy="307777"/>
              </a:xfrm>
              <a:prstGeom prst="rect">
                <a:avLst/>
              </a:prstGeom>
              <a:blipFill>
                <a:blip r:embed="rId17"/>
                <a:stretch>
                  <a:fillRect l="-364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0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8" grpId="0"/>
      <p:bldP spid="10" grpId="0"/>
      <p:bldP spid="21" grpId="0"/>
      <p:bldP spid="22" grpId="0"/>
      <p:bldP spid="23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9" grpId="0" animBg="1"/>
      <p:bldP spid="39" grpId="1" animBg="1"/>
      <p:bldP spid="40" grpId="0" animBg="1"/>
      <p:bldP spid="41" grpId="0"/>
      <p:bldP spid="42" grpId="0" animBg="1"/>
      <p:bldP spid="43" grpId="0"/>
      <p:bldP spid="12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a circle, </a:t>
                </a:r>
                <a:r>
                  <a:rPr lang="en-US" altLang="en-US" sz="16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intersects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at points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</a:t>
                </a:r>
              </a:p>
              <a:p>
                <a:pPr marL="0" indent="0" algn="ctr">
                  <a:buNone/>
                </a:pPr>
                <a:r>
                  <a:rPr lang="en-US" altLang="en-US" sz="160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rough sketch will help you put the information together…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>
            <a:spLocks noChangeAspect="1"/>
          </p:cNvSpPr>
          <p:nvPr/>
        </p:nvSpPr>
        <p:spPr>
          <a:xfrm>
            <a:off x="5580480" y="1480456"/>
            <a:ext cx="2760618" cy="276061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6895473" y="2847702"/>
            <a:ext cx="126274" cy="126274"/>
            <a:chOff x="6984274" y="5050971"/>
            <a:chExt cx="126274" cy="12627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988628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(2,1,3)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blipFill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327931" y="1515291"/>
            <a:ext cx="3605348" cy="10363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blipFill>
                <a:blip r:embed="rId12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0,−3,6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3705286" y="1355492"/>
            <a:ext cx="1497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2D sketch is fine – you do not need to try and draw the information in 3D!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630967" y="4356144"/>
                <a:ext cx="551303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need to find ways to form equations that involve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One way is to use the vector equation of the line…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67" y="4356144"/>
                <a:ext cx="5513033" cy="738664"/>
              </a:xfrm>
              <a:prstGeom prst="rect">
                <a:avLst/>
              </a:prstGeom>
              <a:blipFill>
                <a:blip r:embed="rId15"/>
                <a:stretch>
                  <a:fillRect l="-332" t="-1653" r="-221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999390" y="5153487"/>
                <a:ext cx="183056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390" y="5153487"/>
                <a:ext cx="1830565" cy="56836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000870" y="5927324"/>
                <a:ext cx="1347805" cy="572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+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+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870" y="5927324"/>
                <a:ext cx="1347805" cy="572721"/>
              </a:xfrm>
              <a:prstGeom prst="rect">
                <a:avLst/>
              </a:prstGeom>
              <a:blipFill>
                <a:blip r:embed="rId17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5721959" y="5454148"/>
            <a:ext cx="359245" cy="733588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073657" y="5665832"/>
            <a:ext cx="868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41791" y="6112275"/>
                <a:ext cx="9361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791" y="6112275"/>
                <a:ext cx="936154" cy="215444"/>
              </a:xfrm>
              <a:prstGeom prst="rect">
                <a:avLst/>
              </a:prstGeom>
              <a:blipFill>
                <a:blip r:embed="rId18"/>
                <a:stretch>
                  <a:fillRect l="-1948" r="-389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559512" y="6104877"/>
                <a:ext cx="9121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512" y="6104877"/>
                <a:ext cx="912108" cy="215444"/>
              </a:xfrm>
              <a:prstGeom prst="rect">
                <a:avLst/>
              </a:prstGeom>
              <a:blipFill>
                <a:blip r:embed="rId19"/>
                <a:stretch>
                  <a:fillRect l="-4698" r="-402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723966" y="6106357"/>
                <a:ext cx="7902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966" y="6106357"/>
                <a:ext cx="790280" cy="215444"/>
              </a:xfrm>
              <a:prstGeom prst="rect">
                <a:avLst/>
              </a:prstGeom>
              <a:blipFill>
                <a:blip r:embed="rId20"/>
                <a:stretch>
                  <a:fillRect l="-3101" r="-465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79966" y="2394518"/>
            <a:ext cx="1874962" cy="7393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8229600" y="2148396"/>
            <a:ext cx="693938" cy="26781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4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24" grpId="0"/>
      <p:bldP spid="46" grpId="0"/>
      <p:bldP spid="47" grpId="0"/>
      <p:bldP spid="36" grpId="0"/>
      <p:bldP spid="37" grpId="0"/>
      <p:bldP spid="49" grpId="0"/>
      <p:bldP spid="50" grpId="0" animBg="1"/>
      <p:bldP spid="51" grpId="0"/>
      <p:bldP spid="38" grpId="0"/>
      <p:bldP spid="52" grpId="0"/>
      <p:bldP spid="53" grpId="0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a circle, </a:t>
                </a:r>
                <a:r>
                  <a:rPr lang="en-US" altLang="en-US" sz="16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intersects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at points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</a:t>
                </a:r>
              </a:p>
              <a:p>
                <a:pPr marL="0" indent="0" algn="ctr">
                  <a:buNone/>
                </a:pPr>
                <a:r>
                  <a:rPr lang="en-US" altLang="en-US" sz="160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>
            <a:spLocks noChangeAspect="1"/>
          </p:cNvSpPr>
          <p:nvPr/>
        </p:nvSpPr>
        <p:spPr>
          <a:xfrm>
            <a:off x="5580480" y="1480456"/>
            <a:ext cx="2760618" cy="276061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6895473" y="2847702"/>
            <a:ext cx="126274" cy="126274"/>
            <a:chOff x="6984274" y="5050971"/>
            <a:chExt cx="126274" cy="12627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988628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(2,1,3)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blipFill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327931" y="1515291"/>
            <a:ext cx="3605348" cy="10363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blipFill>
                <a:blip r:embed="rId12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0,−3,6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3705286" y="1355492"/>
            <a:ext cx="1497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2D sketch is fine – you do not need to try and draw the information in 3D!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blipFill>
                <a:blip r:embed="rId15"/>
                <a:stretch>
                  <a:fillRect l="-2614" r="-39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blipFill>
                <a:blip r:embed="rId16"/>
                <a:stretch>
                  <a:fillRect l="-4000" r="-4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blipFill>
                <a:blip r:embed="rId17"/>
                <a:stretch>
                  <a:fillRect l="-2308" r="-461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30967" y="4225516"/>
                <a:ext cx="5513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distance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must equal the distance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this is another way we can form an equation using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You can find the distance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by using the 3D version of Pythagoras’ Theorem…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67" y="4225516"/>
                <a:ext cx="5513033" cy="1169551"/>
              </a:xfrm>
              <a:prstGeom prst="rect">
                <a:avLst/>
              </a:prstGeom>
              <a:blipFill>
                <a:blip r:embed="rId18"/>
                <a:stretch>
                  <a:fillRect t="-1042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 flipV="1">
            <a:off x="6148251" y="1750423"/>
            <a:ext cx="809897" cy="1158241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953795" y="2360023"/>
            <a:ext cx="1284514" cy="52686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21532" y="5468982"/>
                <a:ext cx="1707903" cy="3050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532" y="5468982"/>
                <a:ext cx="1707903" cy="305020"/>
              </a:xfrm>
              <a:prstGeom prst="rect">
                <a:avLst/>
              </a:prstGeom>
              <a:blipFill>
                <a:blip r:embed="rId19"/>
                <a:stretch>
                  <a:fillRect r="-2143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228012" y="5865222"/>
                <a:ext cx="3209725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(0−2)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(−3−1)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(6−3)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012" y="5865222"/>
                <a:ext cx="3209725" cy="298159"/>
              </a:xfrm>
              <a:prstGeom prst="rect">
                <a:avLst/>
              </a:prstGeom>
              <a:blipFill>
                <a:blip r:embed="rId20"/>
                <a:stretch>
                  <a:fillRect r="-951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618515" y="6278879"/>
                <a:ext cx="801951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5" y="6278879"/>
                <a:ext cx="801951" cy="275268"/>
              </a:xfrm>
              <a:prstGeom prst="rect">
                <a:avLst/>
              </a:prstGeom>
              <a:blipFill>
                <a:blip r:embed="rId21"/>
                <a:stretch>
                  <a:fillRect r="-53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blipFill>
                <a:blip r:embed="rId22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blipFill>
                <a:blip r:embed="rId23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377391" y="5623626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636178" y="5476229"/>
                <a:ext cx="15078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 (using coordinates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178" y="5476229"/>
                <a:ext cx="1507822" cy="646331"/>
              </a:xfrm>
              <a:prstGeom prst="rect">
                <a:avLst/>
              </a:prstGeom>
              <a:blipFill>
                <a:blip r:embed="rId24"/>
                <a:stretch>
                  <a:fillRect r="-1619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7390454" y="6045992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631824" y="6098892"/>
            <a:ext cx="954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9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1" grpId="0"/>
      <p:bldP spid="42" grpId="0"/>
      <p:bldP spid="43" grpId="0"/>
      <p:bldP spid="44" grpId="0"/>
      <p:bldP spid="45" grpId="0" animBg="1"/>
      <p:bldP spid="56" grpId="0"/>
      <p:bldP spid="57" grpId="0" animBg="1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a circle, </a:t>
                </a:r>
                <a:r>
                  <a:rPr lang="en-US" altLang="en-US" sz="16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intersects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at points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</a:t>
                </a:r>
              </a:p>
              <a:p>
                <a:pPr marL="0" indent="0" algn="ctr">
                  <a:buNone/>
                </a:pPr>
                <a:r>
                  <a:rPr lang="en-US" altLang="en-US" sz="160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>
            <a:spLocks noChangeAspect="1"/>
          </p:cNvSpPr>
          <p:nvPr/>
        </p:nvSpPr>
        <p:spPr>
          <a:xfrm>
            <a:off x="5580480" y="1480456"/>
            <a:ext cx="2760618" cy="276061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6895473" y="2847702"/>
            <a:ext cx="126274" cy="126274"/>
            <a:chOff x="6984274" y="5050971"/>
            <a:chExt cx="126274" cy="12627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988628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(2,1,3)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blipFill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327931" y="1515291"/>
            <a:ext cx="3605348" cy="10363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blipFill>
                <a:blip r:embed="rId12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0,−3,6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3705286" y="1355492"/>
            <a:ext cx="1497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2D sketch is fine – you do not need to try and draw the information in 3D!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blipFill>
                <a:blip r:embed="rId15"/>
                <a:stretch>
                  <a:fillRect l="-2614" r="-39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blipFill>
                <a:blip r:embed="rId16"/>
                <a:stretch>
                  <a:fillRect l="-4000" r="-4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blipFill>
                <a:blip r:embed="rId17"/>
                <a:stretch>
                  <a:fillRect l="-2308" r="-461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 flipV="1">
            <a:off x="6148251" y="1750423"/>
            <a:ext cx="809897" cy="1158241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953795" y="2360023"/>
            <a:ext cx="1284514" cy="52686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blipFill>
                <a:blip r:embed="rId18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blipFill>
                <a:blip r:embed="rId19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630967" y="4303893"/>
                <a:ext cx="5513033" cy="553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can form an equation for the distance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using the information given, knowing that it must equal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29</m:t>
                        </m:r>
                      </m:e>
                    </m:ra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67" y="4303893"/>
                <a:ext cx="5513033" cy="553485"/>
              </a:xfrm>
              <a:prstGeom prst="rect">
                <a:avLst/>
              </a:prstGeom>
              <a:blipFill>
                <a:blip r:embed="rId20"/>
                <a:stretch>
                  <a:fillRect t="-2198" b="-8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354287" y="5399313"/>
                <a:ext cx="3333605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287" y="5399313"/>
                <a:ext cx="3333605" cy="298159"/>
              </a:xfrm>
              <a:prstGeom prst="rect">
                <a:avLst/>
              </a:prstGeom>
              <a:blipFill>
                <a:blip r:embed="rId21"/>
                <a:stretch>
                  <a:fillRect r="-731" b="-26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506688" y="5908766"/>
                <a:ext cx="30464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=29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688" y="5908766"/>
                <a:ext cx="3046411" cy="246221"/>
              </a:xfrm>
              <a:prstGeom prst="rect">
                <a:avLst/>
              </a:prstGeom>
              <a:blipFill>
                <a:blip r:embed="rId22"/>
                <a:stretch>
                  <a:fillRect l="-1800" r="-8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169922" y="6331131"/>
                <a:ext cx="43816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=29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922" y="6331131"/>
                <a:ext cx="4381649" cy="246221"/>
              </a:xfrm>
              <a:prstGeom prst="rect">
                <a:avLst/>
              </a:prstGeom>
              <a:blipFill>
                <a:blip r:embed="rId23"/>
                <a:stretch>
                  <a:fillRect l="-1113" t="-2500" r="-41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7625586" y="5105466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7771161" y="5158366"/>
            <a:ext cx="1372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1" name="Arc 60"/>
          <p:cNvSpPr/>
          <p:nvPr/>
        </p:nvSpPr>
        <p:spPr>
          <a:xfrm>
            <a:off x="7621232" y="5571374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738949" y="4911633"/>
                <a:ext cx="1707903" cy="3050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949" y="4911633"/>
                <a:ext cx="1707903" cy="305020"/>
              </a:xfrm>
              <a:prstGeom prst="rect">
                <a:avLst/>
              </a:prstGeom>
              <a:blipFill>
                <a:blip r:embed="rId24"/>
                <a:stretch>
                  <a:fillRect r="-1779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7634295" y="6037282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7849539" y="5532834"/>
            <a:ext cx="1172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both sides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792933" y="6016160"/>
            <a:ext cx="1351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replace x, y and z!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49338" y="5216094"/>
            <a:ext cx="995988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1464183" y="5220448"/>
            <a:ext cx="995988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2618068" y="5216094"/>
            <a:ext cx="908903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4573143" y="5925842"/>
            <a:ext cx="216572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439646" y="5921487"/>
            <a:ext cx="216572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6323566" y="5925841"/>
            <a:ext cx="216572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3253795" y="6339498"/>
            <a:ext cx="691188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590561" y="6335144"/>
            <a:ext cx="691188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5944744" y="6348207"/>
            <a:ext cx="612810" cy="2354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638697" y="5773783"/>
            <a:ext cx="1785257" cy="348343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960" y="5773784"/>
                <a:ext cx="268224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the difference between the coordinate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and the coordinate 2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" y="5773784"/>
                <a:ext cx="2682240" cy="738664"/>
              </a:xfrm>
              <a:prstGeom prst="rect">
                <a:avLst/>
              </a:prstGeom>
              <a:blipFill>
                <a:blip r:embed="rId25"/>
                <a:stretch>
                  <a:fillRect t="-1653" r="-909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531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4" grpId="0"/>
      <p:bldP spid="59" grpId="0" animBg="1"/>
      <p:bldP spid="60" grpId="0"/>
      <p:bldP spid="61" grpId="0" animBg="1"/>
      <p:bldP spid="63" grpId="0"/>
      <p:bldP spid="64" grpId="0" animBg="1"/>
      <p:bldP spid="65" grpId="0"/>
      <p:bldP spid="66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16" grpId="0"/>
      <p:bldP spid="1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a circle, </a:t>
                </a:r>
                <a:r>
                  <a:rPr lang="en-US" altLang="en-US" sz="16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intersects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at points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</a:t>
                </a:r>
              </a:p>
              <a:p>
                <a:pPr marL="0" indent="0" algn="ctr">
                  <a:buNone/>
                </a:pPr>
                <a:r>
                  <a:rPr lang="en-US" altLang="en-US" sz="160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>
            <a:spLocks noChangeAspect="1"/>
          </p:cNvSpPr>
          <p:nvPr/>
        </p:nvSpPr>
        <p:spPr>
          <a:xfrm>
            <a:off x="5580480" y="1480456"/>
            <a:ext cx="2760618" cy="276061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6895473" y="2847702"/>
            <a:ext cx="126274" cy="126274"/>
            <a:chOff x="6984274" y="5050971"/>
            <a:chExt cx="126274" cy="12627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988628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(2,1,3)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blipFill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327931" y="1515291"/>
            <a:ext cx="3605348" cy="10363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blipFill>
                <a:blip r:embed="rId12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0,−3,6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3705286" y="1355492"/>
            <a:ext cx="1497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2D sketch is fine – you do not need to try and draw the information in 3D!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blipFill>
                <a:blip r:embed="rId15"/>
                <a:stretch>
                  <a:fillRect l="-2614" r="-39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blipFill>
                <a:blip r:embed="rId16"/>
                <a:stretch>
                  <a:fillRect l="-4000" r="-4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blipFill>
                <a:blip r:embed="rId17"/>
                <a:stretch>
                  <a:fillRect l="-2308" r="-461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 flipV="1">
            <a:off x="6148251" y="1750423"/>
            <a:ext cx="809897" cy="1158241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953795" y="2360023"/>
            <a:ext cx="1284514" cy="52686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blipFill>
                <a:blip r:embed="rId18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blipFill>
                <a:blip r:embed="rId19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692435" y="4380412"/>
                <a:ext cx="43816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=29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435" y="4380412"/>
                <a:ext cx="4381649" cy="246221"/>
              </a:xfrm>
              <a:prstGeom prst="rect">
                <a:avLst/>
              </a:prstGeom>
              <a:blipFill>
                <a:blip r:embed="rId20"/>
                <a:stretch>
                  <a:fillRect l="-1253" t="-2500" r="-55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273041" y="4828903"/>
                <a:ext cx="27922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=29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041" y="4828903"/>
                <a:ext cx="2792239" cy="246221"/>
              </a:xfrm>
              <a:prstGeom prst="rect">
                <a:avLst/>
              </a:prstGeom>
              <a:blipFill>
                <a:blip r:embed="rId21"/>
                <a:stretch>
                  <a:fillRect l="-1965" r="-873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270173" y="5251269"/>
                <a:ext cx="16807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−12=0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173" y="5251269"/>
                <a:ext cx="1680781" cy="246221"/>
              </a:xfrm>
              <a:prstGeom prst="rect">
                <a:avLst/>
              </a:prstGeom>
              <a:blipFill>
                <a:blip r:embed="rId22"/>
                <a:stretch>
                  <a:fillRect l="-2545" r="-218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6605453" y="5691053"/>
                <a:ext cx="133934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453" y="5691053"/>
                <a:ext cx="1339341" cy="246221"/>
              </a:xfrm>
              <a:prstGeom prst="rect">
                <a:avLst/>
              </a:prstGeom>
              <a:blipFill>
                <a:blip r:embed="rId23"/>
                <a:stretch>
                  <a:fillRect l="-3196" t="-2500" r="-274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244047" y="6096001"/>
                <a:ext cx="170521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047" y="6096001"/>
                <a:ext cx="1705210" cy="246221"/>
              </a:xfrm>
              <a:prstGeom prst="rect">
                <a:avLst/>
              </a:prstGeom>
              <a:blipFill>
                <a:blip r:embed="rId24"/>
                <a:stretch>
                  <a:fillRect r="-214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561910" y="6474824"/>
                <a:ext cx="119744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910" y="6474824"/>
                <a:ext cx="1197444" cy="246221"/>
              </a:xfrm>
              <a:prstGeom prst="rect">
                <a:avLst/>
              </a:prstGeom>
              <a:blipFill>
                <a:blip r:embed="rId25"/>
                <a:stretch>
                  <a:fillRect l="-3553" r="-304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/>
          <p:nvPr/>
        </p:nvSpPr>
        <p:spPr>
          <a:xfrm>
            <a:off x="7965219" y="4521993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>
            <a:off x="8241424" y="4548766"/>
            <a:ext cx="902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3" name="Arc 72"/>
          <p:cNvSpPr/>
          <p:nvPr/>
        </p:nvSpPr>
        <p:spPr>
          <a:xfrm>
            <a:off x="7943447" y="4953067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Arc 73"/>
          <p:cNvSpPr/>
          <p:nvPr/>
        </p:nvSpPr>
        <p:spPr>
          <a:xfrm>
            <a:off x="7834590" y="5392850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Arc 74"/>
          <p:cNvSpPr/>
          <p:nvPr/>
        </p:nvSpPr>
        <p:spPr>
          <a:xfrm>
            <a:off x="7838945" y="5806507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Arc 75"/>
          <p:cNvSpPr/>
          <p:nvPr/>
        </p:nvSpPr>
        <p:spPr>
          <a:xfrm>
            <a:off x="7834591" y="6228873"/>
            <a:ext cx="290506" cy="424476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8109236" y="4918880"/>
            <a:ext cx="111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and 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075960" y="5454457"/>
            <a:ext cx="1137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6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080316" y="5841988"/>
            <a:ext cx="9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093378" y="6281771"/>
            <a:ext cx="641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7" grpId="0"/>
      <p:bldP spid="68" grpId="0"/>
      <p:bldP spid="69" grpId="0"/>
      <p:bldP spid="70" grpId="0"/>
      <p:bldP spid="71" grpId="0" animBg="1"/>
      <p:bldP spid="72" grpId="0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en-US" sz="1600" b="1" dirty="0">
                    <a:latin typeface="Comic Sans MS" panose="030F0702030302020204" pitchFamily="66" charset="0"/>
                  </a:rPr>
                  <a:t>You need to be able to use vector equations and coordinates in problem solving…</a:t>
                </a: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Given that a circle, </a:t>
                </a:r>
                <a:r>
                  <a:rPr lang="en-US" altLang="en-US" sz="16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intersects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at points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has position vector:</a:t>
                </a:r>
              </a:p>
              <a:p>
                <a:pPr marL="0" indent="0" algn="ctr">
                  <a:buNone/>
                </a:pPr>
                <a:r>
                  <a:rPr lang="en-US" altLang="en-US" sz="1600" i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537280" cy="369332"/>
              </a:xfrm>
              <a:prstGeom prst="rect">
                <a:avLst/>
              </a:prstGeom>
              <a:blipFill>
                <a:blip r:embed="rId3"/>
                <a:stretch>
                  <a:fillRect l="-2372" r="-434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7" y="116632"/>
                <a:ext cx="2280753" cy="369332"/>
              </a:xfrm>
              <a:prstGeom prst="rect">
                <a:avLst/>
              </a:prstGeom>
              <a:blipFill>
                <a:blip r:embed="rId4"/>
                <a:stretch>
                  <a:fillRect l="-1872" r="-454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direction vector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1944216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1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= position vector 2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6672"/>
                <a:ext cx="1944216" cy="523220"/>
              </a:xfrm>
              <a:prstGeom prst="rect">
                <a:avLst/>
              </a:prstGeom>
              <a:blipFill>
                <a:blip r:embed="rId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264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34" y="67056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2439539"/>
                <a:ext cx="1849096" cy="6496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497154" y="5975390"/>
                <a:ext cx="990849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alt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en-US" sz="1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en-US" sz="1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54" y="5975390"/>
                <a:ext cx="990849" cy="651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>
            <a:spLocks noChangeAspect="1"/>
          </p:cNvSpPr>
          <p:nvPr/>
        </p:nvSpPr>
        <p:spPr>
          <a:xfrm>
            <a:off x="5580480" y="1480456"/>
            <a:ext cx="2760618" cy="2760618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6895473" y="2847702"/>
            <a:ext cx="126274" cy="126274"/>
            <a:chOff x="6984274" y="5050971"/>
            <a:chExt cx="126274" cy="12627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988628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(2,1,3)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301" y="2960915"/>
                <a:ext cx="778355" cy="276999"/>
              </a:xfrm>
              <a:prstGeom prst="rect">
                <a:avLst/>
              </a:prstGeom>
              <a:blipFill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327931" y="1515291"/>
            <a:ext cx="3605348" cy="10363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635" y="2474080"/>
                <a:ext cx="132344" cy="276999"/>
              </a:xfrm>
              <a:prstGeom prst="rect">
                <a:avLst/>
              </a:prstGeom>
              <a:blipFill>
                <a:blip r:embed="rId12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0,−3,6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84" y="1645921"/>
                <a:ext cx="918713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16" y="2124892"/>
                <a:ext cx="831894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3705286" y="1355492"/>
            <a:ext cx="1497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2D sketch is fine – you do not need to try and draw the information in 3D!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2" y="5215292"/>
                <a:ext cx="936154" cy="215444"/>
              </a:xfrm>
              <a:prstGeom prst="rect">
                <a:avLst/>
              </a:prstGeom>
              <a:blipFill>
                <a:blip r:embed="rId15"/>
                <a:stretch>
                  <a:fillRect l="-2614" r="-39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843" y="5207894"/>
                <a:ext cx="912108" cy="215444"/>
              </a:xfrm>
              <a:prstGeom prst="rect">
                <a:avLst/>
              </a:prstGeom>
              <a:blipFill>
                <a:blip r:embed="rId16"/>
                <a:stretch>
                  <a:fillRect l="-4000" r="-4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297" y="5209374"/>
                <a:ext cx="790280" cy="215444"/>
              </a:xfrm>
              <a:prstGeom prst="rect">
                <a:avLst/>
              </a:prstGeom>
              <a:blipFill>
                <a:blip r:embed="rId17"/>
                <a:stretch>
                  <a:fillRect l="-2308" r="-461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H="1" flipV="1">
            <a:off x="6148251" y="1750423"/>
            <a:ext cx="809897" cy="1158241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953795" y="2360023"/>
            <a:ext cx="1284514" cy="526869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76" y="2407920"/>
                <a:ext cx="306238" cy="206403"/>
              </a:xfrm>
              <a:prstGeom prst="rect">
                <a:avLst/>
              </a:prstGeom>
              <a:blipFill>
                <a:blip r:embed="rId18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3" y="2682240"/>
                <a:ext cx="306238" cy="206403"/>
              </a:xfrm>
              <a:prstGeom prst="rect">
                <a:avLst/>
              </a:prstGeom>
              <a:blipFill>
                <a:blip r:embed="rId19"/>
                <a:stretch>
                  <a:fillRect r="-120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310641" y="5621384"/>
                <a:ext cx="12407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𝒐𝒓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641" y="5621384"/>
                <a:ext cx="1240724" cy="246221"/>
              </a:xfrm>
              <a:prstGeom prst="rect">
                <a:avLst/>
              </a:prstGeom>
              <a:blipFill>
                <a:blip r:embed="rId20"/>
                <a:stretch>
                  <a:fillRect l="-3431" r="-294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924013" y="4385904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013" y="4385904"/>
                <a:ext cx="1616725" cy="56836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910951" y="5086944"/>
                <a:ext cx="162005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951" y="5086944"/>
                <a:ext cx="1620059" cy="56836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10950" y="5835881"/>
                <a:ext cx="82349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950" y="5835881"/>
                <a:ext cx="823495" cy="56836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5408027" y="4704872"/>
            <a:ext cx="299215" cy="659607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631305" y="4553924"/>
                <a:ext cx="1426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(using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give you point A)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305" y="4553924"/>
                <a:ext cx="1426443" cy="954107"/>
              </a:xfrm>
              <a:prstGeom prst="rect">
                <a:avLst/>
              </a:prstGeom>
              <a:blipFill>
                <a:blip r:embed="rId24"/>
                <a:stretch>
                  <a:fillRect t="-1274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5653751" y="5650401"/>
            <a:ext cx="1002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Arc 57"/>
          <p:cNvSpPr/>
          <p:nvPr/>
        </p:nvSpPr>
        <p:spPr>
          <a:xfrm>
            <a:off x="5394965" y="5449455"/>
            <a:ext cx="299215" cy="659607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197408" y="4683508"/>
                <a:ext cx="201727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 way to make this slightly easier is to change the original vector equation so it uses point A as the position vector (this way one solution will be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) </a:t>
                </a:r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408" y="4683508"/>
                <a:ext cx="2017275" cy="1384995"/>
              </a:xfrm>
              <a:prstGeom prst="rect">
                <a:avLst/>
              </a:prstGeom>
              <a:blipFill>
                <a:blip r:embed="rId25"/>
                <a:stretch>
                  <a:fillRect r="-1813" b="-26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142" y="2439710"/>
                <a:ext cx="809902" cy="65120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48343" y="2333897"/>
            <a:ext cx="1933303" cy="8447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3882797" y="4341223"/>
            <a:ext cx="1685109" cy="66620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52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9" grpId="0"/>
      <p:bldP spid="50" grpId="0"/>
      <p:bldP spid="51" grpId="0"/>
      <p:bldP spid="55" grpId="0" animBg="1"/>
      <p:bldP spid="56" grpId="0"/>
      <p:bldP spid="57" grpId="0"/>
      <p:bldP spid="58" grpId="0" animBg="1"/>
      <p:bldP spid="60" grpId="0"/>
      <p:bldP spid="6" grpId="0" animBg="1"/>
      <p:bldP spid="6" grpId="1" animBg="1"/>
      <p:bldP spid="63" grpId="0" animBg="1"/>
      <p:bldP spid="6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9B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67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A plane is defined as a flat, two-dimensional surface that extends infinitely far…</a:t>
            </a: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3954369" y="195646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4644167" y="2888285"/>
            <a:ext cx="127091" cy="123099"/>
            <a:chOff x="6979103" y="5050971"/>
            <a:chExt cx="127091" cy="123099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87195" y="2164265"/>
            <a:ext cx="128633" cy="123099"/>
            <a:chOff x="6971211" y="5054146"/>
            <a:chExt cx="128633" cy="12309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blipFill>
                <a:blip r:embed="rId2"/>
                <a:stretch>
                  <a:fillRect l="-27273" r="-2727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blipFill>
                <a:blip r:embed="rId3"/>
                <a:stretch>
                  <a:fillRect l="-26471" r="-2352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56080" y="1308145"/>
            <a:ext cx="4670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we have a plane, which we want to find the vector equation of: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66478" y="3429908"/>
                <a:ext cx="521119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a point in the plane (which could be represented by a position vector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a general point somewhere in the plane (which could be represented by position vector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wanted the equation of 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line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we would use the vector form from the previous section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478" y="3429908"/>
                <a:ext cx="5211192" cy="1815882"/>
              </a:xfrm>
              <a:prstGeom prst="rect">
                <a:avLst/>
              </a:prstGeom>
              <a:blipFill>
                <a:blip r:embed="rId4"/>
                <a:stretch>
                  <a:fillRect t="-671" r="-1287" b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6494" y="5210048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494" y="5210048"/>
                <a:ext cx="1155766" cy="276999"/>
              </a:xfrm>
              <a:prstGeom prst="rect">
                <a:avLst/>
              </a:prstGeom>
              <a:blipFill>
                <a:blip r:embed="rId5"/>
                <a:stretch>
                  <a:fillRect l="-2632" t="-2222" r="-526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77028" y="5522503"/>
                <a:ext cx="45187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this would give us any point on 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line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rather than in 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plane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028" y="5522503"/>
                <a:ext cx="4518734" cy="523220"/>
              </a:xfrm>
              <a:prstGeom prst="rect">
                <a:avLst/>
              </a:prstGeom>
              <a:blipFill>
                <a:blip r:embed="rId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34984" y="6082642"/>
            <a:ext cx="4767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account for the fact that it is a plane, we need 2 different non-parallel vectors in the plane…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682240" y="4981303"/>
            <a:ext cx="2960914" cy="33092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3780338"/>
                <a:ext cx="2847975" cy="289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the position vector of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the vector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a scalar value, and determines how far along the line we would go from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to get to a specified point on the line</a:t>
                </a:r>
              </a:p>
              <a:p>
                <a:pPr algn="ctr"/>
                <a:endParaRPr lang="en-US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Note that a capital letter is usually used to represent a point, and a bold lowercase letter represents the position vector of that point!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80338"/>
                <a:ext cx="2847975" cy="2893100"/>
              </a:xfrm>
              <a:prstGeom prst="rect">
                <a:avLst/>
              </a:prstGeom>
              <a:blipFill>
                <a:blip r:embed="rId7"/>
                <a:stretch>
                  <a:fillRect l="-642" t="-421" r="-1713" b="-1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45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4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A plane is defined as a flat, two-dimensional surface that extends infinitely far…</a:t>
            </a: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3954369" y="195646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4644167" y="2888285"/>
            <a:ext cx="127091" cy="123099"/>
            <a:chOff x="6979103" y="5050971"/>
            <a:chExt cx="127091" cy="123099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87195" y="2164265"/>
            <a:ext cx="128633" cy="123099"/>
            <a:chOff x="6971211" y="5054146"/>
            <a:chExt cx="128633" cy="12309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blipFill>
                <a:blip r:embed="rId2"/>
                <a:stretch>
                  <a:fillRect l="-27273" r="-2727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blipFill>
                <a:blip r:embed="rId3"/>
                <a:stretch>
                  <a:fillRect l="-26471" r="-2352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056080" y="1308145"/>
            <a:ext cx="4670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we have a plane, which we want to find the vector equation of: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68699" y="3372076"/>
                <a:ext cx="4896331" cy="2994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2 more points in the plane we are considering…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get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can start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add on a 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a 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It does not matter 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is! As long as it is in the plane, it can be reached with a combination of multiples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plane would be defined (in this case) as the set of points that are position vector a, with multiples of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added 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699" y="3372076"/>
                <a:ext cx="4896331" cy="2994409"/>
              </a:xfrm>
              <a:prstGeom prst="rect">
                <a:avLst/>
              </a:prstGeom>
              <a:blipFill>
                <a:blip r:embed="rId5"/>
                <a:stretch>
                  <a:fillRect t="-407" r="-872" b="-6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6403299" y="2766365"/>
            <a:ext cx="127091" cy="123099"/>
            <a:chOff x="6979103" y="5050971"/>
            <a:chExt cx="127091" cy="12309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75054" y="2670571"/>
                <a:ext cx="211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054" y="2670571"/>
                <a:ext cx="211404" cy="276999"/>
              </a:xfrm>
              <a:prstGeom prst="rect">
                <a:avLst/>
              </a:prstGeom>
              <a:blipFill>
                <a:blip r:embed="rId6"/>
                <a:stretch>
                  <a:fillRect l="-28571" r="-2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5806762" y="2309166"/>
            <a:ext cx="127091" cy="123099"/>
            <a:chOff x="6979103" y="5050971"/>
            <a:chExt cx="127091" cy="123099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78517" y="2213372"/>
                <a:ext cx="2008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517" y="2213372"/>
                <a:ext cx="200889" cy="276999"/>
              </a:xfrm>
              <a:prstGeom prst="rect">
                <a:avLst/>
              </a:prstGeom>
              <a:blipFill>
                <a:blip r:embed="rId7"/>
                <a:stretch>
                  <a:fillRect l="-27273" r="-2424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 flipV="1">
            <a:off x="6315349" y="2211161"/>
            <a:ext cx="1262743" cy="60960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709432" y="2361384"/>
            <a:ext cx="1175657" cy="58347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706166" y="2797357"/>
            <a:ext cx="1767840" cy="139336"/>
          </a:xfrm>
          <a:prstGeom prst="straightConnector1">
            <a:avLst/>
          </a:prstGeom>
          <a:ln w="317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711701" y="2823347"/>
            <a:ext cx="1619907" cy="119878"/>
          </a:xfrm>
          <a:prstGeom prst="straightConnector1">
            <a:avLst/>
          </a:prstGeom>
          <a:ln w="317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21333895">
                <a:off x="4943476" y="2847975"/>
                <a:ext cx="1221104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4943476" y="2847975"/>
                <a:ext cx="1221104" cy="300595"/>
              </a:xfrm>
              <a:prstGeom prst="rect">
                <a:avLst/>
              </a:prstGeom>
              <a:blipFill>
                <a:blip r:embed="rId8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 rot="21333895">
                <a:off x="6928170" y="2400300"/>
                <a:ext cx="1214115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6928170" y="2400300"/>
                <a:ext cx="1214115" cy="300595"/>
              </a:xfrm>
              <a:prstGeom prst="rect">
                <a:avLst/>
              </a:prstGeom>
              <a:blipFill>
                <a:blip r:embed="rId9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21333895">
                <a:off x="5384639" y="2838450"/>
                <a:ext cx="434030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5384639" y="2838450"/>
                <a:ext cx="434030" cy="3005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21333895">
                <a:off x="4988082" y="2381250"/>
                <a:ext cx="427040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4988082" y="2381250"/>
                <a:ext cx="427040" cy="3005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7139533" y="2965544"/>
            <a:ext cx="123870" cy="130266"/>
            <a:chOff x="6975974" y="5045800"/>
            <a:chExt cx="123870" cy="130266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6975974" y="504580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951350" y="2885394"/>
                <a:ext cx="207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350" y="2885394"/>
                <a:ext cx="207108" cy="276999"/>
              </a:xfrm>
              <a:prstGeom prst="rect">
                <a:avLst/>
              </a:prstGeom>
              <a:blipFill>
                <a:blip r:embed="rId12"/>
                <a:stretch>
                  <a:fillRect l="-26471" r="-2352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/>
          <p:nvPr/>
        </p:nvCxnSpPr>
        <p:spPr>
          <a:xfrm flipV="1">
            <a:off x="4687116" y="2714624"/>
            <a:ext cx="3199584" cy="241118"/>
          </a:xfrm>
          <a:prstGeom prst="straightConnector1">
            <a:avLst/>
          </a:prstGeom>
          <a:ln w="317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195457" y="2714624"/>
            <a:ext cx="662668" cy="335008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rot="21333895">
                <a:off x="5610226" y="2524124"/>
                <a:ext cx="1221104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5610226" y="2524124"/>
                <a:ext cx="1221104" cy="300595"/>
              </a:xfrm>
              <a:prstGeom prst="rect">
                <a:avLst/>
              </a:prstGeom>
              <a:blipFill>
                <a:blip r:embed="rId1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 rot="21333895">
                <a:off x="7442520" y="2828924"/>
                <a:ext cx="1214115" cy="300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333895">
                <a:off x="7442520" y="2828924"/>
                <a:ext cx="1214115" cy="300595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395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8" grpId="0"/>
      <p:bldP spid="32" grpId="0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52" grpId="0"/>
      <p:bldP spid="57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</a:rPr>
              <a:t>A plane is defined as a flat, two-dimensional surface that extends infinitely far…</a:t>
            </a: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Parallelogram 4"/>
          <p:cNvSpPr/>
          <p:nvPr/>
        </p:nvSpPr>
        <p:spPr>
          <a:xfrm>
            <a:off x="3954369" y="195646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4644167" y="2888285"/>
            <a:ext cx="127091" cy="123099"/>
            <a:chOff x="6979103" y="5050971"/>
            <a:chExt cx="127091" cy="123099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87195" y="2164265"/>
            <a:ext cx="128633" cy="123099"/>
            <a:chOff x="6971211" y="5054146"/>
            <a:chExt cx="128633" cy="12309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922" y="2792491"/>
                <a:ext cx="201017" cy="276999"/>
              </a:xfrm>
              <a:prstGeom prst="rect">
                <a:avLst/>
              </a:prstGeom>
              <a:blipFill>
                <a:blip r:embed="rId2"/>
                <a:stretch>
                  <a:fillRect l="-27273" r="-2727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675" y="1951944"/>
                <a:ext cx="207108" cy="276999"/>
              </a:xfrm>
              <a:prstGeom prst="rect">
                <a:avLst/>
              </a:prstGeom>
              <a:blipFill>
                <a:blip r:embed="rId3"/>
                <a:stretch>
                  <a:fillRect l="-26471" r="-2352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056080" y="1308145"/>
            <a:ext cx="4670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we have a plane, which we want to find the vector equation of: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403299" y="2766365"/>
            <a:ext cx="127091" cy="123099"/>
            <a:chOff x="6979103" y="5050971"/>
            <a:chExt cx="127091" cy="12309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75054" y="2670571"/>
                <a:ext cx="211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054" y="2670571"/>
                <a:ext cx="211404" cy="276999"/>
              </a:xfrm>
              <a:prstGeom prst="rect">
                <a:avLst/>
              </a:prstGeom>
              <a:blipFill>
                <a:blip r:embed="rId6"/>
                <a:stretch>
                  <a:fillRect l="-28571" r="-2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5806762" y="2309166"/>
            <a:ext cx="127091" cy="123099"/>
            <a:chOff x="6979103" y="5050971"/>
            <a:chExt cx="127091" cy="123099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78517" y="2213372"/>
                <a:ext cx="2008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517" y="2213372"/>
                <a:ext cx="200889" cy="276999"/>
              </a:xfrm>
              <a:prstGeom prst="rect">
                <a:avLst/>
              </a:prstGeom>
              <a:blipFill>
                <a:blip r:embed="rId7"/>
                <a:stretch>
                  <a:fillRect l="-27273" r="-2424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085850" y="5324475"/>
            <a:ext cx="1514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general point in the plane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29219" y="4410075"/>
                <a:ext cx="20988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sz="20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219" y="4410075"/>
                <a:ext cx="2098844" cy="400110"/>
              </a:xfrm>
              <a:prstGeom prst="rect">
                <a:avLst/>
              </a:prstGeom>
              <a:blipFill>
                <a:blip r:embed="rId8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141562" y="3876675"/>
                <a:ext cx="5062604" cy="3138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The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vector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form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of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the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equation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of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a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plane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is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as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follows</m:t>
                    </m:r>
                    <m:r>
                      <m:rPr>
                        <m:nor/>
                      </m:rPr>
                      <a:rPr lang="en-US" altLang="en-US" sz="1400" dirty="0">
                        <a:latin typeface="Comic Sans MS" panose="030F0702030302020204" pitchFamily="66" charset="0"/>
                        <a:sym typeface="Wingdings" panose="05000000000000000000" pitchFamily="2" charset="2"/>
                      </a:rPr>
                      <m:t>:</m:t>
                    </m:r>
                  </m:oMath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562" y="3876675"/>
                <a:ext cx="5062604" cy="313868"/>
              </a:xfrm>
              <a:prstGeom prst="rect">
                <a:avLst/>
              </a:prstGeom>
              <a:blipFill>
                <a:blip r:embed="rId9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2457450" y="5534025"/>
            <a:ext cx="1514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position vector of a point in the plane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2385332" y="4685484"/>
            <a:ext cx="1175657" cy="58347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533775" y="4780734"/>
            <a:ext cx="570139" cy="70566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0" idx="0"/>
          </p:cNvCxnSpPr>
          <p:nvPr/>
        </p:nvCxnSpPr>
        <p:spPr>
          <a:xfrm flipH="1" flipV="1">
            <a:off x="4838700" y="4781550"/>
            <a:ext cx="280988" cy="75247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362450" y="5534025"/>
            <a:ext cx="1514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Two non-parallel, non-zero vectors in the plane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1" name="Straight Arrow Connector 60"/>
          <p:cNvCxnSpPr>
            <a:stCxn id="60" idx="0"/>
          </p:cNvCxnSpPr>
          <p:nvPr/>
        </p:nvCxnSpPr>
        <p:spPr>
          <a:xfrm flipV="1">
            <a:off x="5119688" y="4771210"/>
            <a:ext cx="270103" cy="76281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829300" y="4343400"/>
                <a:ext cx="151447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values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scalar quantities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300" y="4343400"/>
                <a:ext cx="1514475" cy="738664"/>
              </a:xfrm>
              <a:prstGeom prst="rect">
                <a:avLst/>
              </a:prstGeom>
              <a:blipFill>
                <a:blip r:embed="rId10"/>
                <a:stretch>
                  <a:fillRect l="-803" t="-1653" r="-401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6677025" y="5534025"/>
            <a:ext cx="1924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In this form, any position in the plane can be reached!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11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168855" y="4946197"/>
            <a:ext cx="68169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Remember that fundamentally, any equation describes a set of coordinates that follow a rule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equation form above describes a set of coordinates that all lie in the same plane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That plane’s location is determined by the values of the coordinates used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58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43" grpId="0"/>
      <p:bldP spid="44" grpId="0"/>
      <p:bldP spid="44" grpId="1"/>
      <p:bldP spid="60" grpId="0"/>
      <p:bldP spid="60" grpId="1"/>
      <p:bldP spid="62" grpId="0"/>
      <p:bldP spid="62" grpId="1"/>
      <p:bldP spid="63" grpId="0"/>
      <p:bldP spid="63" grpId="1"/>
      <p:bldP spid="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Find, in the form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 equation of the plane that passes through the points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(2,2,−1)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(3,2,−1)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(4,3,5)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To form the equation of the plane, we need to use the position of one of the points, and the vectors between two different pairs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Let’s use the position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and the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arallelogram 35"/>
          <p:cNvSpPr/>
          <p:nvPr/>
        </p:nvSpPr>
        <p:spPr>
          <a:xfrm>
            <a:off x="3935319" y="181359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" name="Group 36"/>
          <p:cNvGrpSpPr/>
          <p:nvPr/>
        </p:nvGrpSpPr>
        <p:grpSpPr>
          <a:xfrm>
            <a:off x="4625117" y="2745410"/>
            <a:ext cx="127091" cy="123099"/>
            <a:chOff x="6979103" y="5050971"/>
            <a:chExt cx="127091" cy="12309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7468145" y="2021390"/>
            <a:ext cx="128633" cy="123099"/>
            <a:chOff x="6971211" y="5054146"/>
            <a:chExt cx="128633" cy="123099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49272" y="2525791"/>
                <a:ext cx="8395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(2,2,−1)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272" y="2525791"/>
                <a:ext cx="839589" cy="215444"/>
              </a:xfrm>
              <a:prstGeom prst="rect">
                <a:avLst/>
              </a:prstGeom>
              <a:blipFill>
                <a:blip r:embed="rId6"/>
                <a:stretch>
                  <a:fillRect l="-4348" r="-724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6384249" y="2623490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5787712" y="2166291"/>
            <a:ext cx="127091" cy="123099"/>
            <a:chOff x="6979103" y="5050971"/>
            <a:chExt cx="127091" cy="123099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13230" y="1250995"/>
                <a:ext cx="48974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the diagram we had before, but with the actual positions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230" y="1250995"/>
                <a:ext cx="4897420" cy="523220"/>
              </a:xfrm>
              <a:prstGeom prst="rect">
                <a:avLst/>
              </a:prstGeom>
              <a:blipFill>
                <a:blip r:embed="rId7"/>
                <a:stretch>
                  <a:fillRect t="-2326" r="-498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416172" y="2744866"/>
                <a:ext cx="8395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(3,2,−1)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172" y="2744866"/>
                <a:ext cx="839589" cy="215444"/>
              </a:xfrm>
              <a:prstGeom prst="rect">
                <a:avLst/>
              </a:prstGeom>
              <a:blipFill>
                <a:blip r:embed="rId8"/>
                <a:stretch>
                  <a:fillRect l="-5109" r="-729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6547" y="1935241"/>
                <a:ext cx="6747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(4,3,5)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547" y="1935241"/>
                <a:ext cx="674735" cy="215444"/>
              </a:xfrm>
              <a:prstGeom prst="rect">
                <a:avLst/>
              </a:prstGeom>
              <a:blipFill>
                <a:blip r:embed="rId9"/>
                <a:stretch>
                  <a:fillRect l="-5455" r="-9091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25847" y="1897141"/>
                <a:ext cx="1591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847" y="1897141"/>
                <a:ext cx="159146" cy="215444"/>
              </a:xfrm>
              <a:prstGeom prst="rect">
                <a:avLst/>
              </a:prstGeom>
              <a:blipFill>
                <a:blip r:embed="rId10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6038850"/>
                <a:ext cx="2503378" cy="660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Position vector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038850"/>
                <a:ext cx="2503378" cy="660694"/>
              </a:xfrm>
              <a:prstGeom prst="rect">
                <a:avLst/>
              </a:prstGeom>
              <a:blipFill>
                <a:blip r:embed="rId11"/>
                <a:stretch>
                  <a:fillRect l="-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3714750" y="3676650"/>
                <a:ext cx="1170513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50" y="3676650"/>
                <a:ext cx="1170513" cy="33534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705225" y="4076700"/>
                <a:ext cx="1854931" cy="660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25" y="4076700"/>
                <a:ext cx="1854931" cy="6606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705225" y="4829175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25" y="4829175"/>
                <a:ext cx="1053045" cy="6621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/>
          <p:cNvSpPr txBox="1"/>
          <p:nvPr/>
        </p:nvSpPr>
        <p:spPr>
          <a:xfrm>
            <a:off x="5491826" y="3907326"/>
            <a:ext cx="1002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Arc 70"/>
          <p:cNvSpPr/>
          <p:nvPr/>
        </p:nvSpPr>
        <p:spPr>
          <a:xfrm>
            <a:off x="5375915" y="3905250"/>
            <a:ext cx="281935" cy="527412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>
            <a:off x="5577551" y="4745526"/>
            <a:ext cx="1002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3" name="Arc 72"/>
          <p:cNvSpPr/>
          <p:nvPr/>
        </p:nvSpPr>
        <p:spPr>
          <a:xfrm>
            <a:off x="5375915" y="4638675"/>
            <a:ext cx="281935" cy="527412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524625" y="3714750"/>
                <a:ext cx="1170513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625" y="3714750"/>
                <a:ext cx="1170513" cy="33534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515100" y="4114800"/>
                <a:ext cx="1712135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100" y="4114800"/>
                <a:ext cx="1712135" cy="66133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515100" y="4867275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100" y="4867275"/>
                <a:ext cx="1053045" cy="66210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/>
          <p:cNvSpPr txBox="1"/>
          <p:nvPr/>
        </p:nvSpPr>
        <p:spPr>
          <a:xfrm>
            <a:off x="8160325" y="3954951"/>
            <a:ext cx="1002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Arc 77"/>
          <p:cNvSpPr/>
          <p:nvPr/>
        </p:nvSpPr>
        <p:spPr>
          <a:xfrm>
            <a:off x="8044414" y="3952875"/>
            <a:ext cx="281935" cy="527412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8246050" y="4793151"/>
            <a:ext cx="1002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0" name="Arc 79"/>
          <p:cNvSpPr/>
          <p:nvPr/>
        </p:nvSpPr>
        <p:spPr>
          <a:xfrm>
            <a:off x="8044414" y="4686300"/>
            <a:ext cx="281935" cy="527412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428875" y="6038850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875" y="6038850"/>
                <a:ext cx="1053045" cy="66210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352800" y="6048375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6048375"/>
                <a:ext cx="1053045" cy="66210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4686300" y="2686050"/>
            <a:ext cx="1771650" cy="1238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4695825" y="2219327"/>
            <a:ext cx="1162050" cy="6000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6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5" grpId="0"/>
      <p:bldP spid="57" grpId="0"/>
      <p:bldP spid="58" grpId="0"/>
      <p:bldP spid="65" grpId="0"/>
      <p:bldP spid="66" grpId="0"/>
      <p:bldP spid="16" grpId="0"/>
      <p:bldP spid="67" grpId="0"/>
      <p:bldP spid="68" grpId="0"/>
      <p:bldP spid="69" grpId="0"/>
      <p:bldP spid="70" grpId="0"/>
      <p:bldP spid="71" grpId="0" animBg="1"/>
      <p:bldP spid="72" grpId="0"/>
      <p:bldP spid="73" grpId="0" animBg="1"/>
      <p:bldP spid="74" grpId="0"/>
      <p:bldP spid="75" grpId="0"/>
      <p:bldP spid="76" grpId="0"/>
      <p:bldP spid="77" grpId="0"/>
      <p:bldP spid="78" grpId="0" animBg="1"/>
      <p:bldP spid="79" grpId="0"/>
      <p:bldP spid="80" grpId="0" animBg="1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Find, in the form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 equation of the plane that passes through the points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(2,2,−1)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(3,2,−1)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(4,3,5)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To form the equation of the plane, we need to use the position of one of the points, and the vectors between two different pairs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Let’s use the position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and the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Parallelogram 35"/>
          <p:cNvSpPr/>
          <p:nvPr/>
        </p:nvSpPr>
        <p:spPr>
          <a:xfrm>
            <a:off x="3935319" y="181359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" name="Group 36"/>
          <p:cNvGrpSpPr/>
          <p:nvPr/>
        </p:nvGrpSpPr>
        <p:grpSpPr>
          <a:xfrm>
            <a:off x="4625117" y="2745410"/>
            <a:ext cx="127091" cy="123099"/>
            <a:chOff x="6979103" y="5050971"/>
            <a:chExt cx="127091" cy="12309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7468145" y="2021390"/>
            <a:ext cx="128633" cy="123099"/>
            <a:chOff x="6971211" y="5054146"/>
            <a:chExt cx="128633" cy="123099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49272" y="2525791"/>
                <a:ext cx="8395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(2,2,−1)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272" y="2525791"/>
                <a:ext cx="839589" cy="215444"/>
              </a:xfrm>
              <a:prstGeom prst="rect">
                <a:avLst/>
              </a:prstGeom>
              <a:blipFill>
                <a:blip r:embed="rId6"/>
                <a:stretch>
                  <a:fillRect l="-4348" r="-724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6384249" y="2623490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5787712" y="2166291"/>
            <a:ext cx="127091" cy="123099"/>
            <a:chOff x="6979103" y="5050971"/>
            <a:chExt cx="127091" cy="123099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13230" y="1250995"/>
                <a:ext cx="48974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the diagram we had before, but with the actual positions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230" y="1250995"/>
                <a:ext cx="4897420" cy="523220"/>
              </a:xfrm>
              <a:prstGeom prst="rect">
                <a:avLst/>
              </a:prstGeom>
              <a:blipFill>
                <a:blip r:embed="rId7"/>
                <a:stretch>
                  <a:fillRect t="-2326" r="-498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416172" y="2744866"/>
                <a:ext cx="8395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(3,2,−1)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172" y="2744866"/>
                <a:ext cx="839589" cy="215444"/>
              </a:xfrm>
              <a:prstGeom prst="rect">
                <a:avLst/>
              </a:prstGeom>
              <a:blipFill>
                <a:blip r:embed="rId8"/>
                <a:stretch>
                  <a:fillRect l="-5109" r="-729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6547" y="1935241"/>
                <a:ext cx="6747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(4,3,5)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547" y="1935241"/>
                <a:ext cx="674735" cy="215444"/>
              </a:xfrm>
              <a:prstGeom prst="rect">
                <a:avLst/>
              </a:prstGeom>
              <a:blipFill>
                <a:blip r:embed="rId9"/>
                <a:stretch>
                  <a:fillRect l="-5455" r="-9091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25847" y="1897141"/>
                <a:ext cx="1591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847" y="1897141"/>
                <a:ext cx="159146" cy="215444"/>
              </a:xfrm>
              <a:prstGeom prst="rect">
                <a:avLst/>
              </a:prstGeom>
              <a:blipFill>
                <a:blip r:embed="rId10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6038850"/>
                <a:ext cx="2503378" cy="660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Position vector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038850"/>
                <a:ext cx="2503378" cy="660694"/>
              </a:xfrm>
              <a:prstGeom prst="rect">
                <a:avLst/>
              </a:prstGeom>
              <a:blipFill>
                <a:blip r:embed="rId11"/>
                <a:stretch>
                  <a:fillRect l="-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428875" y="6038850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875" y="6038850"/>
                <a:ext cx="1053045" cy="6621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352800" y="6048375"/>
                <a:ext cx="1053045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6048375"/>
                <a:ext cx="1053045" cy="6621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91050" y="3552825"/>
                <a:ext cx="17185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050" y="3552825"/>
                <a:ext cx="1718547" cy="338554"/>
              </a:xfrm>
              <a:prstGeom prst="rect">
                <a:avLst/>
              </a:prstGeom>
              <a:blipFill>
                <a:blip r:embed="rId14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543425" y="4048125"/>
                <a:ext cx="2759345" cy="7631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alt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425" y="4048125"/>
                <a:ext cx="2759345" cy="76315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286626" y="3678726"/>
                <a:ext cx="1657350" cy="793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values. 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626" y="3678726"/>
                <a:ext cx="1657350" cy="793807"/>
              </a:xfrm>
              <a:prstGeom prst="rect">
                <a:avLst/>
              </a:prstGeom>
              <a:blipFill>
                <a:blip r:embed="rId16"/>
                <a:stretch>
                  <a:fillRect l="-368" t="-763" r="-3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7063340" y="3781425"/>
            <a:ext cx="261386" cy="660762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724400" y="5448300"/>
                <a:ext cx="37343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GB" alt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5448300"/>
                <a:ext cx="3734356" cy="338554"/>
              </a:xfrm>
              <a:prstGeom prst="rect">
                <a:avLst/>
              </a:prstGeom>
              <a:blipFill>
                <a:blip r:embed="rId1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4410075" y="5040801"/>
            <a:ext cx="439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that other forms are also acceptable!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93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50" grpId="0"/>
      <p:bldP spid="54" grpId="0" animBg="1"/>
      <p:bldP spid="55" grpId="0"/>
      <p:bldP spid="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Find, in the form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alt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an equation of the plane that passes through the points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(2,2,−1)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(3,2,−1)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(4,3,5)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52450" y="3657600"/>
                <a:ext cx="2759345" cy="7631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alt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50" y="3657600"/>
                <a:ext cx="2759345" cy="7631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32475" t="24768" r="27966" b="13411"/>
          <a:stretch/>
        </p:blipFill>
        <p:spPr>
          <a:xfrm>
            <a:off x="3848100" y="1209674"/>
            <a:ext cx="5125105" cy="450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981825" y="1771650"/>
                <a:ext cx="8280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25" y="1771650"/>
                <a:ext cx="828047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19900" y="3333750"/>
                <a:ext cx="9626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900" y="3333750"/>
                <a:ext cx="962699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581775" y="3028950"/>
                <a:ext cx="9626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775" y="3028950"/>
                <a:ext cx="962699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1825" y="5172075"/>
                <a:ext cx="2060115" cy="5807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altLang="en-US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25" y="5172075"/>
                <a:ext cx="2060115" cy="580736"/>
              </a:xfrm>
              <a:prstGeom prst="rect">
                <a:avLst/>
              </a:prstGeom>
              <a:blipFill>
                <a:blip r:embed="rId11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358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3" grpId="0"/>
      <p:bldP spid="59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Verify that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lies in the plane with vector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If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is in the plane, then there will be a pair of values of </a:t>
                </a: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that can be substituted to generate it…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55095" y="1375954"/>
                <a:ext cx="237750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en-US" altLang="en-US" sz="1400" dirty="0">
                          <a:latin typeface="Comic Sans MS" panose="030F0702030302020204" pitchFamily="66" charset="0"/>
                        </a:rPr>
                        <m:t> 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095" y="1375954"/>
                <a:ext cx="2377509" cy="5683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84935" y="1371600"/>
                <a:ext cx="855106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935" y="1371600"/>
                <a:ext cx="855106" cy="5683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83727" y="3024917"/>
                <a:ext cx="13730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727" y="3024917"/>
                <a:ext cx="1373004" cy="246221"/>
              </a:xfrm>
              <a:prstGeom prst="rect">
                <a:avLst/>
              </a:prstGeom>
              <a:blipFill>
                <a:blip r:embed="rId8"/>
                <a:stretch>
                  <a:fillRect l="-2655" r="-2655" b="-19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06686" y="3368907"/>
                <a:ext cx="11680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686" y="3368907"/>
                <a:ext cx="1168012" cy="246221"/>
              </a:xfrm>
              <a:prstGeom prst="rect">
                <a:avLst/>
              </a:prstGeom>
              <a:blipFill>
                <a:blip r:embed="rId9"/>
                <a:stretch>
                  <a:fillRect l="-3125" r="-312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05749" y="3011854"/>
                <a:ext cx="12591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749" y="3011854"/>
                <a:ext cx="1259191" cy="246221"/>
              </a:xfrm>
              <a:prstGeom prst="rect">
                <a:avLst/>
              </a:prstGeom>
              <a:blipFill>
                <a:blip r:embed="rId10"/>
                <a:stretch>
                  <a:fillRect l="-2899" r="-2899" b="-2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71509" y="3377614"/>
                <a:ext cx="90031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509" y="3377614"/>
                <a:ext cx="900310" cy="246221"/>
              </a:xfrm>
              <a:prstGeom prst="rect">
                <a:avLst/>
              </a:prstGeom>
              <a:blipFill>
                <a:blip r:embed="rId11"/>
                <a:stretch>
                  <a:fillRect l="-4730" r="-4054" b="-2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45207" y="3107002"/>
                <a:ext cx="10213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3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207" y="3107002"/>
                <a:ext cx="1021354" cy="430887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5643843" y="3129420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122646" y="3111356"/>
                <a:ext cx="10213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2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2646" y="3111356"/>
                <a:ext cx="1021354" cy="430887"/>
              </a:xfrm>
              <a:prstGeom prst="rect">
                <a:avLst/>
              </a:prstGeom>
              <a:blipFill>
                <a:blip r:embed="rId13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8021282" y="3133774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868091" y="3338426"/>
            <a:ext cx="809898" cy="2699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145383" y="3368906"/>
            <a:ext cx="561704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82194" y="4043821"/>
                <a:ext cx="15184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194" y="4043821"/>
                <a:ext cx="1518493" cy="246221"/>
              </a:xfrm>
              <a:prstGeom prst="rect">
                <a:avLst/>
              </a:prstGeom>
              <a:blipFill>
                <a:blip r:embed="rId14"/>
                <a:stretch>
                  <a:fillRect l="-402" r="-241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48103" y="4422643"/>
                <a:ext cx="8052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103" y="4422643"/>
                <a:ext cx="805220" cy="246221"/>
              </a:xfrm>
              <a:prstGeom prst="rect">
                <a:avLst/>
              </a:prstGeom>
              <a:blipFill>
                <a:blip r:embed="rId15"/>
                <a:stretch>
                  <a:fillRect l="-758" r="-454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43749" y="4801466"/>
                <a:ext cx="6914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49" y="4801466"/>
                <a:ext cx="691408" cy="246221"/>
              </a:xfrm>
              <a:prstGeom prst="rect">
                <a:avLst/>
              </a:prstGeom>
              <a:blipFill>
                <a:blip r:embed="rId16"/>
                <a:stretch>
                  <a:fillRect l="-877" r="-526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142932" y="4169447"/>
                <a:ext cx="10213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2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1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32" y="4169447"/>
                <a:ext cx="1021354" cy="430887"/>
              </a:xfrm>
              <a:prstGeom prst="rect">
                <a:avLst/>
              </a:prstGeom>
              <a:blipFill>
                <a:blip r:embed="rId17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7041568" y="4191865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964407" y="4670189"/>
            <a:ext cx="1021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3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6"/>
          <p:cNvSpPr/>
          <p:nvPr/>
        </p:nvSpPr>
        <p:spPr>
          <a:xfrm>
            <a:off x="6854334" y="4579396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96149" y="5188997"/>
                <a:ext cx="5459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149" y="5188997"/>
                <a:ext cx="545919" cy="246221"/>
              </a:xfrm>
              <a:prstGeom prst="rect">
                <a:avLst/>
              </a:prstGeom>
              <a:blipFill>
                <a:blip r:embed="rId18"/>
                <a:stretch>
                  <a:fillRect l="-7778" r="-6667" b="-19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933927" y="4961926"/>
                <a:ext cx="10213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927" y="4961926"/>
                <a:ext cx="1021354" cy="430887"/>
              </a:xfrm>
              <a:prstGeom prst="rect">
                <a:avLst/>
              </a:prstGeom>
              <a:blipFill>
                <a:blip r:embed="rId19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858688" y="4975636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68195" y="1328057"/>
                <a:ext cx="6914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8195" y="1328057"/>
                <a:ext cx="691408" cy="246221"/>
              </a:xfrm>
              <a:prstGeom prst="rect">
                <a:avLst/>
              </a:prstGeom>
              <a:blipFill>
                <a:blip r:embed="rId20"/>
                <a:stretch>
                  <a:fillRect l="-1770" r="-6195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20595" y="1715588"/>
                <a:ext cx="5459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1=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595" y="1715588"/>
                <a:ext cx="545919" cy="246221"/>
              </a:xfrm>
              <a:prstGeom prst="rect">
                <a:avLst/>
              </a:prstGeom>
              <a:blipFill>
                <a:blip r:embed="rId21"/>
                <a:stretch>
                  <a:fillRect l="-8989" r="-6742" b="-19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61512" y="2257210"/>
                <a:ext cx="548014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Form 2 equations using the ‘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 coordinates and the ‘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 coordinates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512" y="2257210"/>
                <a:ext cx="5480143" cy="584775"/>
              </a:xfrm>
              <a:prstGeom prst="rect">
                <a:avLst/>
              </a:prstGeom>
              <a:blipFill>
                <a:blip r:embed="rId2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762993" y="5632204"/>
                <a:ext cx="548014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now need to use these values and check they also work for the ‘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 coordinate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993" y="5632204"/>
                <a:ext cx="5480143" cy="584775"/>
              </a:xfrm>
              <a:prstGeom prst="rect">
                <a:avLst/>
              </a:prstGeom>
              <a:blipFill>
                <a:blip r:embed="rId23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30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6" grpId="0"/>
      <p:bldP spid="10" grpId="0"/>
      <p:bldP spid="11" grpId="0"/>
      <p:bldP spid="13" grpId="0"/>
      <p:bldP spid="14" grpId="0"/>
      <p:bldP spid="15" grpId="0" animBg="1"/>
      <p:bldP spid="16" grpId="0"/>
      <p:bldP spid="17" grpId="0" animBg="1"/>
      <p:bldP spid="7" grpId="0" animBg="1"/>
      <p:bldP spid="7" grpId="1" animBg="1"/>
      <p:bldP spid="19" grpId="0" animBg="1"/>
      <p:bldP spid="19" grpId="1" animBg="1"/>
      <p:bldP spid="20" grpId="0"/>
      <p:bldP spid="21" grpId="0"/>
      <p:bldP spid="22" grpId="0"/>
      <p:bldP spid="23" grpId="0"/>
      <p:bldP spid="25" grpId="0" animBg="1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  <p:bldP spid="9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Verify that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lies in the plane with vector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</a:rPr>
                  <a:t>If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is in the plane, then there will be a pair of values of </a:t>
                </a: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</a:rPr>
                  <a:t> that can be substituted to generate it…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55095" y="1375954"/>
                <a:ext cx="237750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nor/>
                        </m:rPr>
                        <a:rPr lang="en-US" altLang="en-US" sz="1400" dirty="0">
                          <a:latin typeface="Comic Sans MS" panose="030F0702030302020204" pitchFamily="66" charset="0"/>
                        </a:rPr>
                        <m:t> 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095" y="1375954"/>
                <a:ext cx="2377509" cy="5683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84935" y="1371600"/>
                <a:ext cx="855106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935" y="1371600"/>
                <a:ext cx="855106" cy="5683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68195" y="1328057"/>
                <a:ext cx="6914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8195" y="1328057"/>
                <a:ext cx="691408" cy="246221"/>
              </a:xfrm>
              <a:prstGeom prst="rect">
                <a:avLst/>
              </a:prstGeom>
              <a:blipFill>
                <a:blip r:embed="rId8"/>
                <a:stretch>
                  <a:fillRect l="-1770" r="-6195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20595" y="1715588"/>
                <a:ext cx="5459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1=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595" y="1715588"/>
                <a:ext cx="545919" cy="246221"/>
              </a:xfrm>
              <a:prstGeom prst="rect">
                <a:avLst/>
              </a:prstGeom>
              <a:blipFill>
                <a:blip r:embed="rId9"/>
                <a:stretch>
                  <a:fillRect l="-8989" r="-6742" b="-19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78026" y="2632229"/>
                <a:ext cx="16807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026" y="2632229"/>
                <a:ext cx="1680781" cy="246221"/>
              </a:xfrm>
              <a:prstGeom prst="rect">
                <a:avLst/>
              </a:prstGeom>
              <a:blipFill>
                <a:blip r:embed="rId10"/>
                <a:stretch>
                  <a:fillRect r="-2174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82355" y="3033204"/>
                <a:ext cx="21750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(−1)+2(1)=−1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355" y="3033204"/>
                <a:ext cx="2175083" cy="246221"/>
              </a:xfrm>
              <a:prstGeom prst="rect">
                <a:avLst/>
              </a:prstGeom>
              <a:blipFill>
                <a:blip r:embed="rId11"/>
                <a:stretch>
                  <a:fillRect l="-280" r="-140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906607" y="3425301"/>
                <a:ext cx="8497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07" y="3425301"/>
                <a:ext cx="849784" cy="246221"/>
              </a:xfrm>
              <a:prstGeom prst="rect">
                <a:avLst/>
              </a:prstGeom>
              <a:blipFill>
                <a:blip r:embed="rId12"/>
                <a:stretch>
                  <a:fillRect l="-1439" r="-431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800295" y="2689242"/>
                <a:ext cx="15456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295" y="2689242"/>
                <a:ext cx="1545604" cy="523220"/>
              </a:xfrm>
              <a:prstGeom prst="rect">
                <a:avLst/>
              </a:prstGeom>
              <a:blipFill>
                <a:blip r:embed="rId13"/>
                <a:stretch>
                  <a:fillRect t="-2326" r="-2767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6707768" y="2773974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6718126" y="3192704"/>
            <a:ext cx="173483" cy="383993"/>
          </a:xfrm>
          <a:prstGeom prst="arc">
            <a:avLst>
              <a:gd name="adj1" fmla="val 16200000"/>
              <a:gd name="adj2" fmla="val 547261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863918" y="3241138"/>
            <a:ext cx="96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52910" y="3961709"/>
                <a:ext cx="5291090" cy="660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point P must lie in the plane </a:t>
                </a:r>
                <a14:m>
                  <m:oMath xmlns:m="http://schemas.openxmlformats.org/officeDocument/2006/math">
                    <m:r>
                      <a:rPr lang="en-US" altLang="en-US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alt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alt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alt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alt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910" y="3961709"/>
                <a:ext cx="5291090" cy="66069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534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A way to find the equation of a plane in Cartesian form is to use the normal vector to the plane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It is best to start by learning about this in 2D…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752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ChangeAspect="1"/>
          </p:cNvSpPr>
          <p:nvPr/>
        </p:nvSpPr>
        <p:spPr>
          <a:xfrm rot="18276897">
            <a:off x="7233218" y="2452756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 rot="18276897">
            <a:off x="6337867" y="3750537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Consider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7075986" y="1373506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V="1">
            <a:off x="7132592" y="1482363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023735" y="11209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35" y="1120956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708843" y="29105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843" y="2910568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V="1">
            <a:off x="6013541" y="1443175"/>
            <a:ext cx="2029097" cy="296962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77472" y="1173207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472" y="1173207"/>
                <a:ext cx="893385" cy="215444"/>
              </a:xfrm>
              <a:prstGeom prst="rect">
                <a:avLst/>
              </a:prstGeom>
              <a:blipFill>
                <a:blip r:embed="rId8"/>
                <a:stretch>
                  <a:fillRect l="-4082" r="-3401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5917746" y="1556385"/>
            <a:ext cx="1380308" cy="100584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16409" y="2849608"/>
            <a:ext cx="1380308" cy="100584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38550" y="1225550"/>
            <a:ext cx="22764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The normal vector is the vector which is perpendicular to a line at a given point</a:t>
            </a:r>
          </a:p>
          <a:p>
            <a:pPr algn="ctr"/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For a straight line, this vector will be the same anywhere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454537" y="2342606"/>
            <a:ext cx="29609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7740650" y="1872343"/>
            <a:ext cx="1273" cy="47715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463246" y="2333897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11440" y="200732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>
            <a:off x="6274527" y="2076994"/>
            <a:ext cx="296091" cy="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V="1">
            <a:off x="6630307" y="2024743"/>
            <a:ext cx="1273" cy="477157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196150" y="1955074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87886" y="2255519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19748" y="4659085"/>
                <a:ext cx="4055342" cy="15779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normal vector for the straight line graph above would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(You could also consider it going the opposite way and using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4659085"/>
                <a:ext cx="4055342" cy="1577932"/>
              </a:xfrm>
              <a:prstGeom prst="rect">
                <a:avLst/>
              </a:prstGeom>
              <a:blipFill>
                <a:blip r:embed="rId9"/>
                <a:stretch>
                  <a:fillRect l="-1952" t="-3475" r="-3604" b="-2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9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 animBg="1"/>
      <p:bldP spid="9" grpId="0"/>
      <p:bldP spid="14" grpId="0"/>
      <p:bldP spid="16" grpId="0"/>
      <p:bldP spid="29" grpId="0"/>
      <p:bldP spid="31" grpId="0"/>
      <p:bldP spid="34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ChangeAspect="1"/>
          </p:cNvSpPr>
          <p:nvPr/>
        </p:nvSpPr>
        <p:spPr>
          <a:xfrm rot="17114385">
            <a:off x="6440262" y="3102837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Consider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7075986" y="1373506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V="1">
            <a:off x="7132592" y="1482363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023735" y="11209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35" y="1120956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708843" y="29105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843" y="2910568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5556068" y="2926079"/>
            <a:ext cx="3100252" cy="87956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864112" y="3863067"/>
                <a:ext cx="108792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112" y="3863067"/>
                <a:ext cx="1087927" cy="404726"/>
              </a:xfrm>
              <a:prstGeom prst="rect">
                <a:avLst/>
              </a:prstGeom>
              <a:blipFill>
                <a:blip r:embed="rId8"/>
                <a:stretch>
                  <a:fillRect l="-3352" t="-1515" r="-2793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 flipH="1">
            <a:off x="6427198" y="1680754"/>
            <a:ext cx="443865" cy="149978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363097" y="3439886"/>
            <a:ext cx="542653" cy="102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912100" y="3429363"/>
            <a:ext cx="2544" cy="18378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26588" y="3160667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09560" y="334336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6700838" y="2300288"/>
            <a:ext cx="1135" cy="47720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544765" y="2765610"/>
            <a:ext cx="167185" cy="299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59700" y="2431324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87886" y="2750819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19748" y="4659085"/>
                <a:ext cx="4055342" cy="1312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normal vector for the straight line graph above would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You could also consider it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4659085"/>
                <a:ext cx="4055342" cy="1312090"/>
              </a:xfrm>
              <a:prstGeom prst="rect">
                <a:avLst/>
              </a:prstGeom>
              <a:blipFill>
                <a:blip r:embed="rId9"/>
                <a:stretch>
                  <a:fillRect l="-1952" t="-4167" r="-3604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59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14" grpId="0"/>
      <p:bldP spid="16" grpId="0"/>
      <p:bldP spid="29" grpId="0"/>
      <p:bldP spid="31" grpId="0"/>
      <p:bldP spid="34" grpId="0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ChangeAspect="1"/>
          </p:cNvSpPr>
          <p:nvPr/>
        </p:nvSpPr>
        <p:spPr>
          <a:xfrm rot="17114385">
            <a:off x="6030687" y="4198212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666411" y="2468881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V="1">
            <a:off x="6723017" y="2577738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4160" y="221633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60" y="2216331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299268" y="4005943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9268" y="4005943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5146493" y="4021454"/>
            <a:ext cx="3100252" cy="87956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454537" y="4958442"/>
                <a:ext cx="108792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537" y="4958442"/>
                <a:ext cx="1087927" cy="404726"/>
              </a:xfrm>
              <a:prstGeom prst="rect">
                <a:avLst/>
              </a:prstGeom>
              <a:blipFill>
                <a:blip r:embed="rId8"/>
                <a:stretch>
                  <a:fillRect l="-3933" r="-3371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 flipH="1">
            <a:off x="6017623" y="2776129"/>
            <a:ext cx="443865" cy="149978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>
            <a:spLocks noChangeAspect="1"/>
          </p:cNvSpPr>
          <p:nvPr/>
        </p:nvSpPr>
        <p:spPr>
          <a:xfrm rot="18276897">
            <a:off x="2413568" y="3557656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256336" y="2478406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V="1">
            <a:off x="2312942" y="2587263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04085" y="22258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085" y="2225856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34783" r="-26087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89193" y="40154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193" y="4015468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20833" r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>
          <a:xfrm flipV="1">
            <a:off x="1193891" y="2548075"/>
            <a:ext cx="2029097" cy="296962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257822" y="2278107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7822" y="2278107"/>
                <a:ext cx="893385" cy="215444"/>
              </a:xfrm>
              <a:prstGeom prst="rect">
                <a:avLst/>
              </a:prstGeom>
              <a:blipFill>
                <a:blip r:embed="rId11"/>
                <a:stretch>
                  <a:fillRect l="-4082" r="-340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1098096" y="2661285"/>
            <a:ext cx="1380308" cy="100584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3837" y="5781675"/>
                <a:ext cx="1493999" cy="655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Normal vector: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37" y="5781675"/>
                <a:ext cx="1493999" cy="655244"/>
              </a:xfrm>
              <a:prstGeom prst="rect">
                <a:avLst/>
              </a:prstGeom>
              <a:blipFill>
                <a:blip r:embed="rId12"/>
                <a:stretch>
                  <a:fillRect l="-8571" t="-8333" r="-7347" b="-9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909762" y="5772150"/>
                <a:ext cx="2083904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>
                    <a:latin typeface="Comic Sans MS" panose="030F0702030302020204" pitchFamily="66" charset="0"/>
                  </a:rPr>
                  <a:t>Rearranged equation: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762" y="5772150"/>
                <a:ext cx="2083904" cy="646331"/>
              </a:xfrm>
              <a:prstGeom prst="rect">
                <a:avLst/>
              </a:prstGeom>
              <a:blipFill>
                <a:blip r:embed="rId13"/>
                <a:stretch>
                  <a:fillRect l="-5848" t="-9434" r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957762" y="5772150"/>
                <a:ext cx="1493999" cy="655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Normal vector: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762" y="5772150"/>
                <a:ext cx="1493999" cy="655244"/>
              </a:xfrm>
              <a:prstGeom prst="rect">
                <a:avLst/>
              </a:prstGeom>
              <a:blipFill>
                <a:blip r:embed="rId14"/>
                <a:stretch>
                  <a:fillRect l="-8163" t="-9346" r="-7755" b="-1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691312" y="5762625"/>
                <a:ext cx="2083904" cy="646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>
                    <a:latin typeface="Comic Sans MS" panose="030F0702030302020204" pitchFamily="66" charset="0"/>
                  </a:rPr>
                  <a:t>Rearranged equation: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312" y="5762625"/>
                <a:ext cx="2083904" cy="646331"/>
              </a:xfrm>
              <a:prstGeom prst="rect">
                <a:avLst/>
              </a:prstGeom>
              <a:blipFill>
                <a:blip r:embed="rId15"/>
                <a:stretch>
                  <a:fillRect l="-6140" t="-8491" r="-4971" b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81450" y="1076325"/>
                <a:ext cx="505777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Lets rearrange the equations for both lines into the form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What do you notice when we compare the rearranged equation and the normal vector of the line?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50" y="1076325"/>
                <a:ext cx="5057775" cy="1169551"/>
              </a:xfrm>
              <a:prstGeom prst="rect">
                <a:avLst/>
              </a:prstGeom>
              <a:blipFill>
                <a:blip r:embed="rId16"/>
                <a:stretch>
                  <a:fillRect t="-1047" r="-120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3057525" y="2600325"/>
            <a:ext cx="714375" cy="289560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7743826" y="5372100"/>
            <a:ext cx="38099" cy="295275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42950" y="6029325"/>
            <a:ext cx="457200" cy="4381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2352674" y="6086475"/>
            <a:ext cx="828675" cy="2667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5524500" y="6029325"/>
            <a:ext cx="371476" cy="4191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019925" y="6076950"/>
            <a:ext cx="800100" cy="27622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5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/>
      <p:bldP spid="14" grpId="0"/>
      <p:bldP spid="16" grpId="0"/>
      <p:bldP spid="26" grpId="0" animBg="1"/>
      <p:bldP spid="38" grpId="0"/>
      <p:bldP spid="39" grpId="0"/>
      <p:bldP spid="41" grpId="0"/>
      <p:bldP spid="5" grpId="0"/>
      <p:bldP spid="53" grpId="0"/>
      <p:bldP spid="54" grpId="0"/>
      <p:bldP spid="55" grpId="0"/>
      <p:bldP spid="15" grpId="0" animBg="1"/>
      <p:bldP spid="57" grpId="0" animBg="1"/>
      <p:bldP spid="58" grpId="0" animBg="1"/>
      <p:bldP spid="5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>
            <a:spLocks noChangeAspect="1"/>
          </p:cNvSpPr>
          <p:nvPr/>
        </p:nvSpPr>
        <p:spPr>
          <a:xfrm rot="18276897">
            <a:off x="6506936" y="3681481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you are given the normal vector to a straight line in 2D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then the equation of the line will be: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value of c will determine the ‘height’ of the straight line…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6580686" y="2973706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V="1">
            <a:off x="6637292" y="3082563"/>
            <a:ext cx="0" cy="3117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528435" y="27211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35" y="2721156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33333" r="-2083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213543" y="45107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543" y="4510768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 flipV="1">
            <a:off x="6023066" y="2948125"/>
            <a:ext cx="2029097" cy="296962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175341" y="2833825"/>
            <a:ext cx="2029097" cy="296962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>
            <a:spLocks noChangeAspect="1"/>
          </p:cNvSpPr>
          <p:nvPr/>
        </p:nvSpPr>
        <p:spPr>
          <a:xfrm rot="18276897">
            <a:off x="7118918" y="4129156"/>
            <a:ext cx="85657" cy="85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5803446" y="3232785"/>
            <a:ext cx="1380308" cy="1005840"/>
          </a:xfrm>
          <a:prstGeom prst="line">
            <a:avLst/>
          </a:prstGeom>
          <a:ln w="19050">
            <a:solidFill>
              <a:srgbClr val="0000FF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29101" y="1238250"/>
                <a:ext cx="474345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Both of these lines would have the same normal vector</a:t>
                </a:r>
              </a:p>
              <a:p>
                <a:pPr algn="ctr"/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affects their location on the set of axes…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101" y="1238250"/>
                <a:ext cx="4743450" cy="1323439"/>
              </a:xfrm>
              <a:prstGeom prst="rect">
                <a:avLst/>
              </a:prstGeom>
              <a:blipFill>
                <a:blip r:embed="rId8"/>
                <a:stretch>
                  <a:fillRect t="-922" r="-1157" b="-5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the equation of the straight line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blipFill>
                <a:blip r:embed="rId9"/>
                <a:stretch>
                  <a:fillRect l="-1678" b="-20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65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3" grpId="0"/>
      <p:bldP spid="44" grpId="0"/>
      <p:bldP spid="47" grpId="0" animBg="1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So if we were given the normal vector for a straight line graph, and a coordinate, we could find the equation of the graph itself…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straight line graph has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passes through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(2,3)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the equation of the line.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the equation of the straight line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blipFill>
                <a:blip r:embed="rId6"/>
                <a:stretch>
                  <a:fillRect l="-1678" b="-20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59044" y="1400175"/>
                <a:ext cx="12606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044" y="1400175"/>
                <a:ext cx="1260602" cy="276999"/>
              </a:xfrm>
              <a:prstGeom prst="rect">
                <a:avLst/>
              </a:prstGeom>
              <a:blipFill>
                <a:blip r:embed="rId7"/>
                <a:stretch>
                  <a:fillRect l="-2415" t="-4444" r="-144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10954" y="1867674"/>
                <a:ext cx="13086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954" y="1867674"/>
                <a:ext cx="1308692" cy="276999"/>
              </a:xfrm>
              <a:prstGeom prst="rect">
                <a:avLst/>
              </a:prstGeom>
              <a:blipFill>
                <a:blip r:embed="rId8"/>
                <a:stretch>
                  <a:fillRect l="-935" r="-18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033992" y="2335173"/>
                <a:ext cx="16856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−(2)+4(3)=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992" y="2335173"/>
                <a:ext cx="1685654" cy="276999"/>
              </a:xfrm>
              <a:prstGeom prst="rect">
                <a:avLst/>
              </a:prstGeom>
              <a:blipFill>
                <a:blip r:embed="rId9"/>
                <a:stretch>
                  <a:fillRect l="-362" t="-2174" r="-108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95793" y="2802672"/>
                <a:ext cx="723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793" y="2802672"/>
                <a:ext cx="723853" cy="276999"/>
              </a:xfrm>
              <a:prstGeom prst="rect">
                <a:avLst/>
              </a:prstGeom>
              <a:blipFill>
                <a:blip r:embed="rId10"/>
                <a:stretch>
                  <a:fillRect l="-7627" r="-339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73841" y="3460671"/>
                <a:ext cx="45907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equation of the line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841" y="3460671"/>
                <a:ext cx="4590744" cy="276999"/>
              </a:xfrm>
              <a:prstGeom prst="rect">
                <a:avLst/>
              </a:prstGeom>
              <a:blipFill>
                <a:blip r:embed="rId11"/>
                <a:stretch>
                  <a:fillRect l="-3187" t="-26667" r="-79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c 5"/>
          <p:cNvSpPr/>
          <p:nvPr/>
        </p:nvSpPr>
        <p:spPr>
          <a:xfrm>
            <a:off x="5719646" y="1572746"/>
            <a:ext cx="338020" cy="485428"/>
          </a:xfrm>
          <a:prstGeom prst="arc">
            <a:avLst>
              <a:gd name="adj1" fmla="val 16200000"/>
              <a:gd name="adj2" fmla="val 5501084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719646" y="2040245"/>
            <a:ext cx="338020" cy="485428"/>
          </a:xfrm>
          <a:prstGeom prst="arc">
            <a:avLst>
              <a:gd name="adj1" fmla="val 16200000"/>
              <a:gd name="adj2" fmla="val 5501084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5719646" y="2525673"/>
            <a:ext cx="338020" cy="485428"/>
          </a:xfrm>
          <a:prstGeom prst="arc">
            <a:avLst>
              <a:gd name="adj1" fmla="val 16200000"/>
              <a:gd name="adj2" fmla="val 5501084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089416" y="1547802"/>
                <a:ext cx="2759317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normal vector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416" y="1547802"/>
                <a:ext cx="2759317" cy="492443"/>
              </a:xfrm>
              <a:prstGeom prst="rect">
                <a:avLst/>
              </a:prstGeom>
              <a:blipFill>
                <a:blip r:embed="rId12"/>
                <a:stretch>
                  <a:fillRect l="-2208" t="-12346" b="-246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980628" y="2168452"/>
            <a:ext cx="23889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coordinate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30826" y="2676055"/>
            <a:ext cx="114425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18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6" grpId="0" animBg="1"/>
      <p:bldP spid="25" grpId="0" animBg="1"/>
      <p:bldP spid="26" grpId="0" animBg="1"/>
      <p:bldP spid="27" grpId="0"/>
      <p:bldP spid="28" grpId="0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It is possible to use the same idea in 3D to find the equation of a plane in Cartesian form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normal vector is the vector which is perpendicular to the surface of the plane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We use a similar process as in 2D to find the Cartesian equation of the plane…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the equation of the straight line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blipFill>
                <a:blip r:embed="rId6"/>
                <a:stretch>
                  <a:fillRect l="-1678" b="-20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Parallelogram 29"/>
          <p:cNvSpPr/>
          <p:nvPr/>
        </p:nvSpPr>
        <p:spPr>
          <a:xfrm>
            <a:off x="4011519" y="191519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654800" y="1130300"/>
            <a:ext cx="0" cy="12700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61478" y="76096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478" y="760968"/>
                <a:ext cx="3866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H="1">
            <a:off x="6654800" y="2400300"/>
            <a:ext cx="1016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223000" y="2400300"/>
            <a:ext cx="431800" cy="3683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654800" y="2282825"/>
            <a:ext cx="114300" cy="117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Parallelogram 17"/>
          <p:cNvSpPr/>
          <p:nvPr/>
        </p:nvSpPr>
        <p:spPr>
          <a:xfrm rot="16200000" flipH="1">
            <a:off x="6519073" y="2336008"/>
            <a:ext cx="190497" cy="84138"/>
          </a:xfrm>
          <a:prstGeom prst="parallelogram">
            <a:avLst>
              <a:gd name="adj" fmla="val 8582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737703" y="618093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703" y="618093"/>
                <a:ext cx="585417" cy="7026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3595" y="5638403"/>
                <a:ext cx="3785305" cy="8565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5" y="5638403"/>
                <a:ext cx="3785305" cy="856581"/>
              </a:xfrm>
              <a:prstGeom prst="rect">
                <a:avLst/>
              </a:prstGeom>
              <a:blipFill>
                <a:blip r:embed="rId9"/>
                <a:stretch>
                  <a:fillRect l="-3221" r="-4992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Parallelogram 37"/>
          <p:cNvSpPr/>
          <p:nvPr/>
        </p:nvSpPr>
        <p:spPr>
          <a:xfrm>
            <a:off x="4008344" y="429009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6651625" y="4775200"/>
            <a:ext cx="1016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219825" y="4775200"/>
            <a:ext cx="431800" cy="3683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6651625" y="4657725"/>
            <a:ext cx="114300" cy="117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Parallelogram 42"/>
          <p:cNvSpPr/>
          <p:nvPr/>
        </p:nvSpPr>
        <p:spPr>
          <a:xfrm rot="16200000" flipH="1">
            <a:off x="6515898" y="4710908"/>
            <a:ext cx="190497" cy="84138"/>
          </a:xfrm>
          <a:prstGeom prst="parallelogram">
            <a:avLst>
              <a:gd name="adj" fmla="val 8582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653530" y="1128714"/>
            <a:ext cx="1270" cy="365283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082143" y="5771244"/>
                <a:ext cx="476068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Similar to 2D, multiple planes can have the same normal vector.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determines the exact location of the plane we are considering.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143" y="5771244"/>
                <a:ext cx="4760687" cy="830997"/>
              </a:xfrm>
              <a:prstGeom prst="rect">
                <a:avLst/>
              </a:prstGeom>
              <a:blipFill>
                <a:blip r:embed="rId10"/>
                <a:stretch>
                  <a:fillRect l="-512" t="-1471" r="-1665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57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1" grpId="0"/>
      <p:bldP spid="16" grpId="0" animBg="1"/>
      <p:bldP spid="18" grpId="0" animBg="1"/>
      <p:bldP spid="35" grpId="0"/>
      <p:bldP spid="37" grpId="0"/>
      <p:bldP spid="38" grpId="0" animBg="1"/>
      <p:bldP spid="42" grpId="0" animBg="1"/>
      <p:bldP spid="43" grpId="0" animBg="1"/>
      <p:bldP spid="5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vector and Cartesian forms of the equation of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You will see how to derive the result above in section 9D!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the equation of the straight line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394" y="25003"/>
                <a:ext cx="6544164" cy="323486"/>
              </a:xfrm>
              <a:prstGeom prst="rect">
                <a:avLst/>
              </a:prstGeom>
              <a:blipFill>
                <a:blip r:embed="rId6"/>
                <a:stretch>
                  <a:fillRect l="-1678" b="-207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519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perpendicular to the normal vector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passes through the point P with position vector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a Cartesian equation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600" dirty="0">
                    <a:latin typeface="Comic Sans MS" panose="030F0702030302020204" pitchFamily="66" charset="0"/>
                  </a:rPr>
                  <a:t>The symbol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(capital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) is often used in </a:t>
                </a:r>
                <a:r>
                  <a:rPr lang="en-US" sz="1600" dirty="0" err="1">
                    <a:latin typeface="Comic Sans MS" panose="030F0702030302020204" pitchFamily="66" charset="0"/>
                  </a:rPr>
                  <a:t>maths</a:t>
                </a:r>
                <a:r>
                  <a:rPr lang="en-US" sz="1600" dirty="0">
                    <a:latin typeface="Comic Sans MS" panose="030F0702030302020204" pitchFamily="66" charset="0"/>
                  </a:rPr>
                  <a:t> to represent a plane!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3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107474" y="2760617"/>
            <a:ext cx="1062446" cy="26996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42262" y="1445623"/>
                <a:ext cx="16829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262" y="1445623"/>
                <a:ext cx="1682961" cy="276999"/>
              </a:xfrm>
              <a:prstGeom prst="rect">
                <a:avLst/>
              </a:prstGeom>
              <a:blipFill>
                <a:blip r:embed="rId6"/>
                <a:stretch>
                  <a:fillRect l="-2536" r="-289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80261" y="1902823"/>
                <a:ext cx="24374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3(8)−2(4)+(−7)=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61" y="1902823"/>
                <a:ext cx="2437462" cy="276999"/>
              </a:xfrm>
              <a:prstGeom prst="rect">
                <a:avLst/>
              </a:prstGeom>
              <a:blipFill>
                <a:blip r:embed="rId7"/>
                <a:stretch>
                  <a:fillRect l="-1750" t="-2174" r="-175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87290" y="2377439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290" y="2377439"/>
                <a:ext cx="622863" cy="276999"/>
              </a:xfrm>
              <a:prstGeom prst="rect">
                <a:avLst/>
              </a:prstGeom>
              <a:blipFill>
                <a:blip r:embed="rId8"/>
                <a:stretch>
                  <a:fillRect l="-8824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6599211" y="1624997"/>
            <a:ext cx="338020" cy="485428"/>
          </a:xfrm>
          <a:prstGeom prst="arc">
            <a:avLst>
              <a:gd name="adj1" fmla="val 16200000"/>
              <a:gd name="adj2" fmla="val 5501084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968981" y="1600053"/>
            <a:ext cx="193117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from the coordinate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6603565" y="2082197"/>
            <a:ext cx="338020" cy="485428"/>
          </a:xfrm>
          <a:prstGeom prst="arc">
            <a:avLst>
              <a:gd name="adj1" fmla="val 16200000"/>
              <a:gd name="adj2" fmla="val 5501084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07872" y="2196590"/>
                <a:ext cx="137818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872" y="2196590"/>
                <a:ext cx="1378185" cy="215444"/>
              </a:xfrm>
              <a:prstGeom prst="rect">
                <a:avLst/>
              </a:prstGeom>
              <a:blipFill>
                <a:blip r:embed="rId9"/>
                <a:stretch>
                  <a:fillRect t="-25000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197531" y="2906339"/>
            <a:ext cx="450233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now write the equation of the plane…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547360" y="3265714"/>
                <a:ext cx="16829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360" y="3265714"/>
                <a:ext cx="1682961" cy="276999"/>
              </a:xfrm>
              <a:prstGeom prst="rect">
                <a:avLst/>
              </a:prstGeom>
              <a:blipFill>
                <a:blip r:embed="rId10"/>
                <a:stretch>
                  <a:fillRect l="-2174" r="-253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723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11" grpId="0"/>
      <p:bldP spid="13" grpId="1" animBg="1"/>
      <p:bldP spid="14" grpId="1"/>
      <p:bldP spid="15" grpId="1" animBg="1"/>
      <p:bldP spid="16" grpId="1"/>
      <p:bldP spid="17" grpId="1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0"/>
                <a:ext cx="6680201" cy="5340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vector and Cartesian forms of the equation of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perpendicular to the normal vector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passes through the point P with position vector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a Cartesian equation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3"/>
                <a:stretch>
                  <a:fillRect l="-503" t="-766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4" y="93762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2632" r="-5263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altLang="en-US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300"/>
                <a:ext cx="1906291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45326" y="3892731"/>
                <a:ext cx="16829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326" y="3892731"/>
                <a:ext cx="1682961" cy="276999"/>
              </a:xfrm>
              <a:prstGeom prst="rect">
                <a:avLst/>
              </a:prstGeom>
              <a:blipFill>
                <a:blip r:embed="rId6"/>
                <a:stretch>
                  <a:fillRect l="-2174" r="-289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l="27012" t="18487" r="30218" b="19099"/>
          <a:stretch/>
        </p:blipFill>
        <p:spPr>
          <a:xfrm>
            <a:off x="4162698" y="1104561"/>
            <a:ext cx="4531924" cy="37199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567749" y="3439886"/>
                <a:ext cx="7780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749" y="3439886"/>
                <a:ext cx="778034" cy="215444"/>
              </a:xfrm>
              <a:prstGeom prst="rect">
                <a:avLst/>
              </a:prstGeom>
              <a:blipFill>
                <a:blip r:embed="rId8"/>
                <a:stretch>
                  <a:fillRect l="-7031" r="-781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6240" y="2564674"/>
                <a:ext cx="842730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240" y="2564674"/>
                <a:ext cx="842730" cy="5683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hlinkClick r:id="rId10" action="ppaction://hlinkfile"/>
          </p:cNvPr>
          <p:cNvSpPr txBox="1"/>
          <p:nvPr/>
        </p:nvSpPr>
        <p:spPr>
          <a:xfrm>
            <a:off x="6006575" y="5032932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0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9C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626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the definition of the scalar product of two vectors in 2 or 3 dimensions, and how it can be used to calculate the angle between 2 vectors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 the diagram to the right, the angle between 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is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. The two vectors must be directed away from point X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 the second diagram, vector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is directed towards X. Hence, the angle between the two vectors is 160°.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This comes from re-drawing the diagram with vector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pointing away from point 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15000" y="1447800"/>
            <a:ext cx="1295400" cy="9144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638800" y="1981200"/>
            <a:ext cx="1905000" cy="5334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0" y="213360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8400" y="152400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9776" y="235610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14" name="Arc 13"/>
          <p:cNvSpPr/>
          <p:nvPr/>
        </p:nvSpPr>
        <p:spPr>
          <a:xfrm>
            <a:off x="5410200" y="1676400"/>
            <a:ext cx="914400" cy="914400"/>
          </a:xfrm>
          <a:prstGeom prst="arc">
            <a:avLst>
              <a:gd name="adj1" fmla="val 20304281"/>
              <a:gd name="adj2" fmla="val 3102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324600" y="19050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80176" y="3733800"/>
            <a:ext cx="1676400" cy="8382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065776" y="4419600"/>
            <a:ext cx="2514600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32576" y="441960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1696" y="3761232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00088" y="445008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21" name="Arc 20"/>
          <p:cNvSpPr/>
          <p:nvPr/>
        </p:nvSpPr>
        <p:spPr>
          <a:xfrm>
            <a:off x="5675376" y="3962400"/>
            <a:ext cx="914400" cy="914400"/>
          </a:xfrm>
          <a:prstGeom prst="arc">
            <a:avLst>
              <a:gd name="adj1" fmla="val 20541888"/>
              <a:gd name="adj2" fmla="val 215578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665976" y="41148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20°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715000" y="1746504"/>
            <a:ext cx="859536" cy="615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638800" y="1981200"/>
            <a:ext cx="1164336" cy="323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980176" y="4032504"/>
            <a:ext cx="1078992" cy="5365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742176" y="44196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977128" y="5120640"/>
            <a:ext cx="1676400" cy="83820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5062728" y="5806440"/>
            <a:ext cx="2514600" cy="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129528" y="581558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8648" y="5148072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43144" y="589178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49" name="Arc 48"/>
          <p:cNvSpPr/>
          <p:nvPr/>
        </p:nvSpPr>
        <p:spPr>
          <a:xfrm>
            <a:off x="5672328" y="5349240"/>
            <a:ext cx="914400" cy="914400"/>
          </a:xfrm>
          <a:prstGeom prst="arc">
            <a:avLst>
              <a:gd name="adj1" fmla="val 20541888"/>
              <a:gd name="adj2" fmla="val 215578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662928" y="550164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20°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977128" y="5404104"/>
            <a:ext cx="1109472" cy="551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5394960" y="5806440"/>
            <a:ext cx="21823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rc 58"/>
          <p:cNvSpPr/>
          <p:nvPr/>
        </p:nvSpPr>
        <p:spPr>
          <a:xfrm>
            <a:off x="6172200" y="5641848"/>
            <a:ext cx="493776" cy="554736"/>
          </a:xfrm>
          <a:prstGeom prst="arc">
            <a:avLst>
              <a:gd name="adj1" fmla="val 12490221"/>
              <a:gd name="adj2" fmla="val 178934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5946648" y="5407152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160°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69608" y="583692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 flipH="1">
            <a:off x="6711696" y="580644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01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/>
      <p:bldP spid="18" grpId="0"/>
      <p:bldP spid="19" grpId="0"/>
      <p:bldP spid="20" grpId="0"/>
      <p:bldP spid="21" grpId="0" animBg="1"/>
      <p:bldP spid="22" grpId="0"/>
      <p:bldP spid="46" grpId="0"/>
      <p:bldP spid="47" grpId="0"/>
      <p:bldP spid="48" grpId="0"/>
      <p:bldP spid="49" grpId="0" animBg="1"/>
      <p:bldP spid="49" grpId="1" animBg="1"/>
      <p:bldP spid="50" grpId="0"/>
      <p:bldP spid="50" grpId="1"/>
      <p:bldP spid="59" grpId="0" animBg="1"/>
      <p:bldP spid="60" grpId="0"/>
      <p:bldP spid="61" grpId="0"/>
      <p:bldP spid="61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/>
          <p:cNvCxnSpPr/>
          <p:nvPr/>
        </p:nvCxnSpPr>
        <p:spPr>
          <a:xfrm>
            <a:off x="6705600" y="49530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7432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648200" y="27432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the definition of the scalar product of two vectors in 2 or 3 dimensions, and how it can be used to calculate the angle between 2 vectors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scalar product of two vectors 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is written as </a:t>
            </a:r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.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(‘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 dot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’) and is defined by: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scalar product can be thought of as ‘the effect of one of the two vectors on the other’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75182" y="3602736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182" y="3602736"/>
                <a:ext cx="196316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724400" y="1600200"/>
            <a:ext cx="1931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Vector multiplication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800600" y="2743200"/>
            <a:ext cx="685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800600" y="19812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58000" y="2743200"/>
            <a:ext cx="1066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858000" y="19812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15000" y="3048000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.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= |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||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|</a:t>
            </a:r>
          </a:p>
        </p:txBody>
      </p:sp>
      <p:cxnSp>
        <p:nvCxnSpPr>
          <p:cNvPr id="24" name="Straight Arrow Connector 23"/>
          <p:cNvCxnSpPr>
            <a:endCxn id="22" idx="3"/>
          </p:cNvCxnSpPr>
          <p:nvPr/>
        </p:nvCxnSpPr>
        <p:spPr>
          <a:xfrm flipH="1">
            <a:off x="6845438" y="3200400"/>
            <a:ext cx="317365" cy="148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62800" y="3048000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By multiplication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800600" y="4343400"/>
            <a:ext cx="6096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648200" y="49530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800600" y="41910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858000" y="4953000"/>
            <a:ext cx="1066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6858000" y="41910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953000" y="243840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39000" y="24384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76800" y="434340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39000" y="46482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5105400"/>
            <a:ext cx="266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In this case, the vector 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can be split into a horizontal and vertical component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Here we only consider the horizontal component as this is in the direction of vector 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b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242562" y="5029200"/>
            <a:ext cx="1253238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800600" y="49530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410200" y="4419600"/>
            <a:ext cx="0" cy="5334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5029200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|</a:t>
            </a:r>
            <a:r>
              <a:rPr lang="en-GB" sz="1400" b="1" dirty="0" err="1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|cos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4114800" y="4572000"/>
            <a:ext cx="914400" cy="914400"/>
          </a:xfrm>
          <a:prstGeom prst="arc">
            <a:avLst>
              <a:gd name="adj1" fmla="val 19648950"/>
              <a:gd name="adj2" fmla="val 2109797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4953000" y="4724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4495800" y="5410200"/>
            <a:ext cx="491238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505200" y="5791200"/>
            <a:ext cx="2064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By GCSE trigonometry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91200" y="541020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.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= |</a:t>
            </a:r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|cos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|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|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791200" y="579120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.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= |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||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 err="1">
                <a:latin typeface="Comic Sans MS" pitchFamily="66" charset="0"/>
              </a:rPr>
              <a:t>|cos</a:t>
            </a:r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791200" y="5715000"/>
            <a:ext cx="1524000" cy="3810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7467600" y="5943600"/>
            <a:ext cx="317365" cy="148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391400" y="5334000"/>
            <a:ext cx="1904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This is the formula for the scalar ‘dot’ product of 2 vectors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0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2" grpId="0"/>
      <p:bldP spid="25" grpId="0"/>
      <p:bldP spid="36" grpId="0"/>
      <p:bldP spid="37" grpId="0"/>
      <p:bldP spid="38" grpId="0"/>
      <p:bldP spid="39" grpId="0"/>
      <p:bldP spid="48" grpId="0"/>
      <p:bldP spid="49" grpId="0" animBg="1"/>
      <p:bldP spid="50" grpId="0"/>
      <p:bldP spid="53" grpId="0"/>
      <p:bldP spid="54" grpId="0"/>
      <p:bldP spid="55" grpId="0"/>
      <p:bldP spid="56" grpId="0" animBg="1"/>
      <p:bldP spid="5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/>
          <p:cNvCxnSpPr/>
          <p:nvPr/>
        </p:nvCxnSpPr>
        <p:spPr>
          <a:xfrm>
            <a:off x="7200122" y="3878556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609462" y="3880111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2062" y="3880111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the definition of the scalar product of two vectors in 2 or 3 dimensions, and how it can be used to calculate the angle between 2 vectors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7893" y="2690457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Example 1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04462" y="3880111"/>
            <a:ext cx="685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04462" y="3118111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761862" y="3880111"/>
            <a:ext cx="1066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761862" y="3118111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95122" y="3268956"/>
            <a:ext cx="6096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142722" y="3878556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295122" y="3116556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352522" y="3878556"/>
            <a:ext cx="1066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7352522" y="3116556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56862" y="357531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42862" y="3575311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71322" y="326895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33522" y="3573756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295122" y="3878556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904722" y="3345156"/>
            <a:ext cx="0" cy="5334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218922" y="3908103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|</a:t>
            </a:r>
            <a:r>
              <a:rPr lang="en-GB" sz="1400" b="1" dirty="0" err="1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|cos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4609322" y="3497556"/>
            <a:ext cx="914400" cy="914400"/>
          </a:xfrm>
          <a:prstGeom prst="arc">
            <a:avLst>
              <a:gd name="adj1" fmla="val 19648950"/>
              <a:gd name="adj2" fmla="val 2109797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5447522" y="364995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6323046" y="2693568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Example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31" y="4643409"/>
            <a:ext cx="2340710" cy="17555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631" y="4672533"/>
            <a:ext cx="2967136" cy="166901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2337742" y="4943154"/>
            <a:ext cx="1697" cy="692163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2502017" y="4905549"/>
            <a:ext cx="1697" cy="692163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0" y="4871903"/>
            <a:ext cx="12231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Two vectors in the same direction will have the biggest overall product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015844" y="4774921"/>
            <a:ext cx="11281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If they are not parallel, some of the maximum product is lost (due to Cosine)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TextBox 18">
            <a:hlinkClick r:id="rId5"/>
          </p:cNvPr>
          <p:cNvSpPr txBox="1"/>
          <p:nvPr/>
        </p:nvSpPr>
        <p:spPr>
          <a:xfrm>
            <a:off x="5594888" y="1503334"/>
            <a:ext cx="2428870" cy="400110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Explanation source</a:t>
            </a:r>
            <a:endParaRPr lang="en-GB" sz="2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3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6" grpId="0"/>
      <p:bldP spid="37" grpId="0"/>
      <p:bldP spid="38" grpId="0"/>
      <p:bldP spid="39" grpId="0"/>
      <p:bldP spid="48" grpId="0"/>
      <p:bldP spid="49" grpId="0" animBg="1"/>
      <p:bldP spid="50" grpId="0"/>
      <p:bldP spid="52" grpId="0"/>
      <p:bldP spid="15" grpId="0"/>
      <p:bldP spid="60" grpId="0"/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Arrow Connector 51"/>
          <p:cNvCxnSpPr/>
          <p:nvPr/>
        </p:nvCxnSpPr>
        <p:spPr>
          <a:xfrm flipV="1">
            <a:off x="4800600" y="19812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the definition of the scalar product of two vectors in 2 or 3 dimensions, and how it can be used to calculate the angle between 2 vectors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scalar product of two vectors 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is written as </a:t>
            </a:r>
            <a:r>
              <a:rPr lang="en-GB" sz="1400" b="1" dirty="0" err="1">
                <a:latin typeface="Comic Sans MS" pitchFamily="66" charset="0"/>
              </a:rPr>
              <a:t>a</a:t>
            </a:r>
            <a:r>
              <a:rPr lang="en-GB" sz="1400" dirty="0" err="1">
                <a:latin typeface="Comic Sans MS" pitchFamily="66" charset="0"/>
              </a:rPr>
              <a:t>.</a:t>
            </a:r>
            <a:r>
              <a:rPr lang="en-GB" sz="1400" b="1" dirty="0" err="1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 (‘</a:t>
            </a:r>
            <a:r>
              <a:rPr lang="en-GB" sz="1400" b="1" dirty="0">
                <a:latin typeface="Comic Sans MS" pitchFamily="66" charset="0"/>
              </a:rPr>
              <a:t>a</a:t>
            </a:r>
            <a:r>
              <a:rPr lang="en-GB" sz="1400" dirty="0">
                <a:latin typeface="Comic Sans MS" pitchFamily="66" charset="0"/>
              </a:rPr>
              <a:t> dot </a:t>
            </a:r>
            <a:r>
              <a:rPr lang="en-GB" sz="1400" b="1" dirty="0">
                <a:latin typeface="Comic Sans MS" pitchFamily="66" charset="0"/>
              </a:rPr>
              <a:t>b</a:t>
            </a:r>
            <a:r>
              <a:rPr lang="en-GB" sz="1400" dirty="0">
                <a:latin typeface="Comic Sans MS" pitchFamily="66" charset="0"/>
              </a:rPr>
              <a:t>’) and is defined by: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This formula can be rewritten in order to find the angle between 2 vectors: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75182" y="3602736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182" y="3602736"/>
                <a:ext cx="196316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295400" y="4605292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605292"/>
                <a:ext cx="1603837" cy="665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>
          <a:xfrm>
            <a:off x="6705600" y="27432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648200" y="2743200"/>
            <a:ext cx="14478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800600" y="2133600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858000" y="2743200"/>
            <a:ext cx="1066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6858000" y="1981200"/>
            <a:ext cx="0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495800" y="228600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239000" y="24384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Comic Sans MS" pitchFamily="66" charset="0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0" y="3200400"/>
            <a:ext cx="44957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If two vectors are perpendicular, then the angle between them is 90°. 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As cos90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°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= 0, this will cause the dot product to be 0 as well</a:t>
            </a:r>
          </a:p>
          <a:p>
            <a:pPr marL="285750" indent="-285750">
              <a:buFont typeface="Wingdings"/>
              <a:buChar char="à"/>
            </a:pPr>
            <a:endParaRPr lang="en-GB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Hence, if vectors are perpendicular, the dot product is 0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If the dot product is 0, the vectors are perpendicular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863" y="5508542"/>
            <a:ext cx="8424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This leads to a potential problem though – if we need to find the angle, we need to know the dot product</a:t>
            </a:r>
          </a:p>
          <a:p>
            <a:pPr algn="ctr"/>
            <a:endParaRPr lang="en-US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we must have a way to find the dot product, without using the angle itself…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641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62" grpId="0"/>
      <p:bldP spid="6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Imagine we have two vectors,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and these originate from a point ‘O’, which we can treat as the origin… 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We can draw this as a triangle, with vectors/coordinates labelled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Let the angle between the vectors be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</a:rPr>
                  <a:t>We can also use the vectors to label the third side…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(0,0,0)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blipFill>
                <a:blip r:embed="rId4"/>
                <a:stretch>
                  <a:fillRect l="-6618" r="-735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blipFill>
                <a:blip r:embed="rId5"/>
                <a:stretch>
                  <a:fillRect l="-7246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O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blipFill>
                <a:blip r:embed="rId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285960" y="880204"/>
            <a:ext cx="334993" cy="119291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blipFill>
                <a:blip r:embed="rId8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blipFill>
                <a:blip r:embed="rId9"/>
                <a:stretch>
                  <a:fillRect l="-33333" r="-291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blipFill>
                <a:blip r:embed="rId10"/>
                <a:stretch>
                  <a:fillRect l="-16000" r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blipFill>
                <a:blip r:embed="rId11"/>
                <a:stretch>
                  <a:fillRect l="-8974" r="-38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blipFill>
                <a:blip r:embed="rId12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143419" y="3607546"/>
            <a:ext cx="4734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can use the cosine rule to link the angle to the vectors/sides…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55771" y="4223656"/>
                <a:ext cx="22065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𝑏𝑐𝐶𝑜𝑠𝐴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771" y="4223656"/>
                <a:ext cx="2206565" cy="246221"/>
              </a:xfrm>
              <a:prstGeom prst="rect">
                <a:avLst/>
              </a:prstGeom>
              <a:blipFill>
                <a:blip r:embed="rId15"/>
                <a:stretch>
                  <a:fillRect l="-1105" r="-13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4030207" y="4591614"/>
            <a:ext cx="4734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For this we need the magnitude of each side…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76206" y="4972594"/>
                <a:ext cx="2027414" cy="5010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206" y="4972594"/>
                <a:ext cx="2027414" cy="5010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66411" y="4959531"/>
                <a:ext cx="2027413" cy="5010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6411" y="4959531"/>
                <a:ext cx="2027413" cy="5010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416176" y="5709609"/>
                <a:ext cx="4319324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176" y="5709609"/>
                <a:ext cx="4319324" cy="298159"/>
              </a:xfrm>
              <a:prstGeom prst="rect">
                <a:avLst/>
              </a:prstGeom>
              <a:blipFill>
                <a:blip r:embed="rId18"/>
                <a:stretch>
                  <a:fillRect b="-204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36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24" grpId="0"/>
      <p:bldP spid="15" grpId="0"/>
      <p:bldP spid="16" grpId="0"/>
      <p:bldP spid="32" grpId="0"/>
      <p:bldP spid="26" grpId="0"/>
      <p:bldP spid="27" grpId="0"/>
      <p:bldP spid="28" grpId="0"/>
      <p:bldP spid="29" grpId="0"/>
      <p:bldP spid="11" grpId="0" animBg="1"/>
      <p:bldP spid="30" grpId="0"/>
      <p:bldP spid="12" grpId="0"/>
      <p:bldP spid="13" grpId="0"/>
      <p:bldP spid="36" grpId="0"/>
      <p:bldP spid="21" grpId="0"/>
      <p:bldP spid="38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Imagine we have two vectors,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and these originate from a point ‘O’, which we can treat as the origin…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(0,0,0)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blipFill>
                <a:blip r:embed="rId4"/>
                <a:stretch>
                  <a:fillRect l="-6618" r="-735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blipFill>
                <a:blip r:embed="rId5"/>
                <a:stretch>
                  <a:fillRect l="-7246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O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blipFill>
                <a:blip r:embed="rId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285960" y="880204"/>
            <a:ext cx="334993" cy="119291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blipFill>
                <a:blip r:embed="rId8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blipFill>
                <a:blip r:embed="rId9"/>
                <a:stretch>
                  <a:fillRect l="-33333" r="-291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blipFill>
                <a:blip r:embed="rId10"/>
                <a:stretch>
                  <a:fillRect l="-16000" r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blipFill>
                <a:blip r:embed="rId11"/>
                <a:stretch>
                  <a:fillRect l="-8974" r="-38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blipFill>
                <a:blip r:embed="rId12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68465" y="4180283"/>
                <a:ext cx="151663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𝑏𝑐𝐶𝑜𝑠𝐴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465" y="4180283"/>
                <a:ext cx="1516633" cy="169277"/>
              </a:xfrm>
              <a:prstGeom prst="rect">
                <a:avLst/>
              </a:prstGeom>
              <a:blipFill>
                <a:blip r:embed="rId15"/>
                <a:stretch>
                  <a:fillRect l="-803" t="-3571" r="-2008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97411" y="116676"/>
                <a:ext cx="3859198" cy="2620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411" y="116676"/>
                <a:ext cx="3859198" cy="262059"/>
              </a:xfrm>
              <a:prstGeom prst="rect">
                <a:avLst/>
              </a:prstGeom>
              <a:blipFill>
                <a:blip r:embed="rId18"/>
                <a:stretch>
                  <a:fillRect b="-20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72159" y="4475063"/>
                <a:ext cx="7940251" cy="413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1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1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100" b="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r>
                                <m:rPr>
                                  <m:nor/>
                                </m:rPr>
                                <a:rPr lang="en-GB" sz="1100" dirty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1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1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11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Sup>
                                        <m:sSubSupPr>
                                          <m:ctrlPr>
                                            <a:rPr lang="en-US" sz="11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US" sz="11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59" y="4475063"/>
                <a:ext cx="7940251" cy="4138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37918" y="5080113"/>
                <a:ext cx="222977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18" y="5080113"/>
                <a:ext cx="2229778" cy="169277"/>
              </a:xfrm>
              <a:prstGeom prst="rect">
                <a:avLst/>
              </a:prstGeom>
              <a:blipFill>
                <a:blip r:embed="rId20"/>
                <a:stretch>
                  <a:fillRect r="-548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352699" y="5077097"/>
                <a:ext cx="1070998" cy="171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699" y="5077097"/>
                <a:ext cx="1070998" cy="171585"/>
              </a:xfrm>
              <a:prstGeom prst="rect">
                <a:avLst/>
              </a:prstGeom>
              <a:blipFill>
                <a:blip r:embed="rId21"/>
                <a:stretch>
                  <a:fillRect l="-1705" t="-357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400629" y="5079999"/>
                <a:ext cx="1062278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 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629" y="5079999"/>
                <a:ext cx="1062278" cy="171265"/>
              </a:xfrm>
              <a:prstGeom prst="rect">
                <a:avLst/>
              </a:prstGeom>
              <a:blipFill>
                <a:blip r:embed="rId22"/>
                <a:stretch>
                  <a:fillRect l="-2299" t="-3571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44205" y="4971142"/>
                <a:ext cx="2563651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205" y="4971142"/>
                <a:ext cx="2563651" cy="344518"/>
              </a:xfrm>
              <a:prstGeom prst="rect">
                <a:avLst/>
              </a:prstGeom>
              <a:blipFill>
                <a:blip r:embed="rId23"/>
                <a:stretch>
                  <a:fillRect r="-950"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0960" y="5498854"/>
                <a:ext cx="1019125" cy="171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" y="5498854"/>
                <a:ext cx="1019125" cy="171585"/>
              </a:xfrm>
              <a:prstGeom prst="rect">
                <a:avLst/>
              </a:prstGeom>
              <a:blipFill>
                <a:blip r:embed="rId24"/>
                <a:stretch>
                  <a:fillRect l="-1796" t="-3571" r="-1796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067011" y="5506111"/>
                <a:ext cx="1160639" cy="171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11" y="5506111"/>
                <a:ext cx="1160639" cy="171585"/>
              </a:xfrm>
              <a:prstGeom prst="rect">
                <a:avLst/>
              </a:prstGeom>
              <a:blipFill>
                <a:blip r:embed="rId25"/>
                <a:stretch>
                  <a:fillRect l="-1579" t="-3571" r="-1053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22348" y="5509014"/>
                <a:ext cx="1123834" cy="171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 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348" y="5509014"/>
                <a:ext cx="1123834" cy="171585"/>
              </a:xfrm>
              <a:prstGeom prst="rect">
                <a:avLst/>
              </a:prstGeom>
              <a:blipFill>
                <a:blip r:embed="rId26"/>
                <a:stretch>
                  <a:fillRect l="-2174" t="-7143" r="-108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44303" y="5504661"/>
                <a:ext cx="1899301" cy="1715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1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03" y="5504661"/>
                <a:ext cx="1899301" cy="171585"/>
              </a:xfrm>
              <a:prstGeom prst="rect">
                <a:avLst/>
              </a:prstGeom>
              <a:blipFill>
                <a:blip r:embed="rId27"/>
                <a:stretch>
                  <a:fillRect l="-643" t="-3571" r="-322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235470" y="5401608"/>
                <a:ext cx="2563651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470" y="5401608"/>
                <a:ext cx="2563651" cy="344518"/>
              </a:xfrm>
              <a:prstGeom prst="rect">
                <a:avLst/>
              </a:prstGeom>
              <a:blipFill>
                <a:blip r:embed="rId28"/>
                <a:stretch>
                  <a:fillRect r="-1190"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815737" y="5947345"/>
                <a:ext cx="155747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737" y="5947345"/>
                <a:ext cx="1557478" cy="169277"/>
              </a:xfrm>
              <a:prstGeom prst="rect">
                <a:avLst/>
              </a:prstGeom>
              <a:blipFill>
                <a:blip r:embed="rId29"/>
                <a:stretch>
                  <a:fillRect b="-29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345709" y="5854453"/>
                <a:ext cx="2708627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709" y="5854453"/>
                <a:ext cx="2708627" cy="344518"/>
              </a:xfrm>
              <a:prstGeom prst="rect">
                <a:avLst/>
              </a:prstGeom>
              <a:blipFill>
                <a:blip r:embed="rId30"/>
                <a:stretch>
                  <a:fillRect l="-225" r="-901"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177142" y="6378419"/>
                <a:ext cx="11775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142" y="6378419"/>
                <a:ext cx="1177566" cy="169277"/>
              </a:xfrm>
              <a:prstGeom prst="rect">
                <a:avLst/>
              </a:prstGeom>
              <a:blipFill>
                <a:blip r:embed="rId31"/>
                <a:stretch>
                  <a:fillRect l="-1554" r="-518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354418" y="6298590"/>
                <a:ext cx="2493824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418" y="6298590"/>
                <a:ext cx="2493824" cy="344518"/>
              </a:xfrm>
              <a:prstGeom prst="rect">
                <a:avLst/>
              </a:prstGeom>
              <a:blipFill>
                <a:blip r:embed="rId32"/>
                <a:stretch>
                  <a:fillRect l="-244" r="-978"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8708571" y="1615058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a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866708" y="2995366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b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400797" y="944498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c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67940" y="1959046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A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61" name="Arc 60"/>
          <p:cNvSpPr/>
          <p:nvPr/>
        </p:nvSpPr>
        <p:spPr>
          <a:xfrm>
            <a:off x="8528159" y="4694768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8395062" y="4180114"/>
            <a:ext cx="80989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brackets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Arc 62"/>
          <p:cNvSpPr/>
          <p:nvPr/>
        </p:nvSpPr>
        <p:spPr>
          <a:xfrm>
            <a:off x="7879371" y="5143259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c 63"/>
          <p:cNvSpPr/>
          <p:nvPr/>
        </p:nvSpPr>
        <p:spPr>
          <a:xfrm>
            <a:off x="7674719" y="5600460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64"/>
          <p:cNvSpPr/>
          <p:nvPr/>
        </p:nvSpPr>
        <p:spPr>
          <a:xfrm>
            <a:off x="5954776" y="6031534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8098971" y="5203372"/>
            <a:ext cx="96665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020594" y="5773783"/>
            <a:ext cx="11234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terms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156959" y="6178732"/>
            <a:ext cx="11234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-2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52503" y="4153989"/>
            <a:ext cx="209006" cy="1915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3470366" y="4149635"/>
            <a:ext cx="209006" cy="1915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3796938" y="4153990"/>
            <a:ext cx="209006" cy="1915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4106092" y="4153988"/>
            <a:ext cx="256902" cy="1872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5987143" y="74023"/>
            <a:ext cx="3078480" cy="3439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4397829" y="1071154"/>
            <a:ext cx="1358537" cy="4876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4741817" y="2852057"/>
            <a:ext cx="1358537" cy="4876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801190" y="4493623"/>
            <a:ext cx="2569028" cy="33963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3518263" y="4458790"/>
            <a:ext cx="1245325" cy="41801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4894217" y="4441371"/>
            <a:ext cx="1245325" cy="46155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6374675" y="4497976"/>
            <a:ext cx="966652" cy="3788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7341326" y="4493622"/>
            <a:ext cx="1001485" cy="3788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1153885" y="5055326"/>
            <a:ext cx="648789" cy="2046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1942010" y="5059681"/>
            <a:ext cx="648789" cy="2046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2738844" y="5055327"/>
            <a:ext cx="648789" cy="2046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69667" y="5468984"/>
            <a:ext cx="1001487" cy="22207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1214844" y="5464630"/>
            <a:ext cx="1001487" cy="22207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2351312" y="5468985"/>
            <a:ext cx="1001487" cy="22207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8377" y="5495109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901337" y="5499463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227908" y="5503817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2068285" y="5508172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2377439" y="5503818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3182982" y="5508172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3526971" y="5495110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3836125" y="5499464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V="1">
            <a:off x="4136571" y="5495109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4454434" y="5490755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4772297" y="5495109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5081451" y="5482046"/>
            <a:ext cx="130629" cy="191588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3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1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38" grpId="0"/>
      <p:bldP spid="39" grpId="0"/>
      <p:bldP spid="40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 animBg="1"/>
      <p:bldP spid="62" grpId="0"/>
      <p:bldP spid="63" grpId="0" animBg="1"/>
      <p:bldP spid="64" grpId="0" animBg="1"/>
      <p:bldP spid="65" grpId="0" animBg="1"/>
      <p:bldP spid="66" grpId="0"/>
      <p:bldP spid="67" grpId="0"/>
      <p:bldP spid="68" grpId="0"/>
      <p:bldP spid="2" grpId="0" animBg="1"/>
      <p:bldP spid="2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4" grpId="2" animBg="1"/>
      <p:bldP spid="74" grpId="3" animBg="1"/>
      <p:bldP spid="75" grpId="0" animBg="1"/>
      <p:bldP spid="75" grpId="1" animBg="1"/>
      <p:bldP spid="75" grpId="2" animBg="1"/>
      <p:bldP spid="75" grpId="3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69" grpId="0" animBg="1"/>
      <p:bldP spid="69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Imagine we have two vectors,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and these originate from a point ‘O’, which we can treat as the origin…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(0,0,0)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blipFill>
                <a:blip r:embed="rId4"/>
                <a:stretch>
                  <a:fillRect l="-6618" r="-735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blipFill>
                <a:blip r:embed="rId5"/>
                <a:stretch>
                  <a:fillRect l="-7246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O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blipFill>
                <a:blip r:embed="rId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285960" y="880204"/>
            <a:ext cx="334993" cy="119291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blipFill>
                <a:blip r:embed="rId8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blipFill>
                <a:blip r:embed="rId9"/>
                <a:stretch>
                  <a:fillRect l="-33333" r="-291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blipFill>
                <a:blip r:embed="rId10"/>
                <a:stretch>
                  <a:fillRect l="-16000" r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blipFill>
                <a:blip r:embed="rId11"/>
                <a:stretch>
                  <a:fillRect l="-8974" r="-38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blipFill>
                <a:blip r:embed="rId12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97411" y="116676"/>
                <a:ext cx="3859198" cy="2620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sz="14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411" y="116676"/>
                <a:ext cx="3859198" cy="262059"/>
              </a:xfrm>
              <a:prstGeom prst="rect">
                <a:avLst/>
              </a:prstGeom>
              <a:blipFill>
                <a:blip r:embed="rId18"/>
                <a:stretch>
                  <a:fillRect b="-20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441836" y="4345082"/>
                <a:ext cx="117756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836" y="4345082"/>
                <a:ext cx="1177566" cy="169277"/>
              </a:xfrm>
              <a:prstGeom prst="rect">
                <a:avLst/>
              </a:prstGeom>
              <a:blipFill>
                <a:blip r:embed="rId19"/>
                <a:stretch>
                  <a:fillRect l="-1554" r="-518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619112" y="4265253"/>
                <a:ext cx="2493824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112" y="4265253"/>
                <a:ext cx="2493824" cy="344518"/>
              </a:xfrm>
              <a:prstGeom prst="rect">
                <a:avLst/>
              </a:prstGeom>
              <a:blipFill>
                <a:blip r:embed="rId20"/>
                <a:stretch>
                  <a:fillRect l="-489" r="-978"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8708571" y="1615058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a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866708" y="2995366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b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400797" y="944498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c</a:t>
            </a:r>
            <a:endParaRPr lang="en-GB" sz="2000" b="1" dirty="0">
              <a:solidFill>
                <a:srgbClr val="0000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67940" y="1959046"/>
            <a:ext cx="2438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A</a:t>
            </a:r>
            <a:endParaRPr lang="en-GB" sz="20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1595614" y="4738114"/>
                <a:ext cx="2029530" cy="378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1100" dirty="0"/>
                            <m:t>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GB" sz="1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614" y="4738114"/>
                <a:ext cx="2029530" cy="378565"/>
              </a:xfrm>
              <a:prstGeom prst="rect">
                <a:avLst/>
              </a:prstGeom>
              <a:blipFill>
                <a:blip r:embed="rId21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3627132" y="4802664"/>
                <a:ext cx="49417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𝐶𝑜𝑠𝐴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132" y="4802664"/>
                <a:ext cx="494173" cy="169277"/>
              </a:xfrm>
              <a:prstGeom prst="rect">
                <a:avLst/>
              </a:prstGeom>
              <a:blipFill>
                <a:blip r:embed="rId22"/>
                <a:stretch>
                  <a:fillRect l="-2469" r="-7407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6014934" y="4455398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265244" y="4518375"/>
            <a:ext cx="112340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the square roots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974558" y="5396681"/>
            <a:ext cx="691815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this into our original formula for the dot product…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2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8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 animBg="1"/>
      <p:bldP spid="100" grpId="0"/>
      <p:bldP spid="10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Imagine we have two vectors,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, and these originate from a point ‘O’, which we can treat as the origin…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(0,0,0)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42" y="527036"/>
                <a:ext cx="829201" cy="215444"/>
              </a:xfrm>
              <a:prstGeom prst="rect">
                <a:avLst/>
              </a:prstGeom>
              <a:blipFill>
                <a:blip r:embed="rId4"/>
                <a:stretch>
                  <a:fillRect l="-6618" r="-735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656" y="3209572"/>
                <a:ext cx="841704" cy="215444"/>
              </a:xfrm>
              <a:prstGeom prst="rect">
                <a:avLst/>
              </a:prstGeom>
              <a:blipFill>
                <a:blip r:embed="rId5"/>
                <a:stretch>
                  <a:fillRect l="-7246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O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433004" cy="5691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37171" cy="569195"/>
              </a:xfrm>
              <a:prstGeom prst="rect">
                <a:avLst/>
              </a:prstGeom>
              <a:blipFill>
                <a:blip r:embed="rId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285960" y="880204"/>
            <a:ext cx="334993" cy="119291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638" y="1299209"/>
                <a:ext cx="852477" cy="569195"/>
              </a:xfrm>
              <a:prstGeom prst="rect">
                <a:avLst/>
              </a:prstGeom>
              <a:blipFill>
                <a:blip r:embed="rId8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660" y="2797084"/>
                <a:ext cx="149080" cy="215444"/>
              </a:xfrm>
              <a:prstGeom prst="rect">
                <a:avLst/>
              </a:prstGeom>
              <a:blipFill>
                <a:blip r:embed="rId9"/>
                <a:stretch>
                  <a:fillRect l="-33333" r="-291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37" y="1477736"/>
                <a:ext cx="152285" cy="215444"/>
              </a:xfrm>
              <a:prstGeom prst="rect">
                <a:avLst/>
              </a:prstGeom>
              <a:blipFill>
                <a:blip r:embed="rId10"/>
                <a:stretch>
                  <a:fillRect l="-16000" r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522" y="1943646"/>
                <a:ext cx="475708" cy="215444"/>
              </a:xfrm>
              <a:prstGeom prst="rect">
                <a:avLst/>
              </a:prstGeom>
              <a:blipFill>
                <a:blip r:embed="rId11"/>
                <a:stretch>
                  <a:fillRect l="-8974" r="-38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blipFill>
                <a:blip r:embed="rId12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301" y="1101930"/>
                <a:ext cx="1772345" cy="43839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sz="1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828" y="2882156"/>
                <a:ext cx="1769139" cy="43839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03458" y="4232788"/>
            <a:ext cx="2560739" cy="378565"/>
            <a:chOff x="595174" y="4894525"/>
            <a:chExt cx="2560739" cy="3785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1126383" y="4894525"/>
                  <a:ext cx="2029530" cy="3785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1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GB" sz="1100" dirty="0">
                                <a:solidFill>
                                  <a:schemeClr val="tx1"/>
                                </a:solidFill>
                              </a:rPr>
                              <m:t>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d>
                                  <m:dPr>
                                    <m:ctrlP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rad>
                            <m:rad>
                              <m:radPr>
                                <m:degHide m:val="on"/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d>
                                  <m:dPr>
                                    <m:ctrlP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11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rad>
                          </m:den>
                        </m:f>
                      </m:oMath>
                    </m:oMathPara>
                  </a14:m>
                  <a:endParaRPr lang="en-GB" sz="11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6383" y="4894525"/>
                  <a:ext cx="2029530" cy="378565"/>
                </a:xfrm>
                <a:prstGeom prst="rect">
                  <a:avLst/>
                </a:prstGeom>
                <a:blipFill>
                  <a:blip r:embed="rId18"/>
                  <a:stretch>
                    <a:fillRect b="-112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95174" y="4959075"/>
                  <a:ext cx="494174" cy="1692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𝐶𝑜𝑠</m:t>
                        </m:r>
                        <m:r>
                          <a:rPr lang="en-US" sz="11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GB" sz="11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174" y="4959075"/>
                  <a:ext cx="494174" cy="169277"/>
                </a:xfrm>
                <a:prstGeom prst="rect">
                  <a:avLst/>
                </a:prstGeom>
                <a:blipFill>
                  <a:blip r:embed="rId19"/>
                  <a:stretch>
                    <a:fillRect l="-4938" r="-2469" b="-71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580389" y="4098759"/>
                <a:ext cx="13755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>
                          <a:latin typeface="Cambria Math"/>
                        </a:rPr>
                        <m:t>𝒂</m:t>
                      </m:r>
                      <m:r>
                        <a:rPr lang="en-GB" sz="1200" i="1">
                          <a:latin typeface="Cambria Math"/>
                        </a:rPr>
                        <m:t>.</m:t>
                      </m:r>
                      <m:r>
                        <a:rPr lang="en-GB" sz="1200" b="1" i="1">
                          <a:latin typeface="Cambria Math"/>
                        </a:rPr>
                        <m:t>𝒃</m:t>
                      </m:r>
                      <m:r>
                        <a:rPr lang="en-GB" sz="12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sz="1200" i="1">
                          <a:latin typeface="Cambria Math"/>
                        </a:rPr>
                        <m:t>|</m:t>
                      </m:r>
                      <m:r>
                        <a:rPr lang="en-GB" sz="1200" b="1" i="1">
                          <a:latin typeface="Cambria Math"/>
                        </a:rPr>
                        <m:t>𝒃</m:t>
                      </m:r>
                      <m:r>
                        <a:rPr lang="en-GB" sz="1200" i="1">
                          <a:latin typeface="Cambria Math"/>
                        </a:rPr>
                        <m:t>|</m:t>
                      </m:r>
                      <m:r>
                        <a:rPr lang="en-GB" sz="1200" i="1">
                          <a:latin typeface="Cambria Math"/>
                        </a:rPr>
                        <m:t>𝑐𝑜𝑠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389" y="4098759"/>
                <a:ext cx="1375505" cy="276999"/>
              </a:xfrm>
              <a:prstGeom prst="rect">
                <a:avLst/>
              </a:prstGeom>
              <a:blipFill>
                <a:blip r:embed="rId2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546833" y="4515853"/>
                <a:ext cx="5091842" cy="532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2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2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2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rad>
                        <m:radPr>
                          <m:degHide m:val="on"/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2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  <m:f>
                        <m:f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12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833" y="4515853"/>
                <a:ext cx="5091842" cy="53213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566885" y="5233737"/>
                <a:ext cx="19327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2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2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2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885" y="5233737"/>
                <a:ext cx="1932772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8421250" y="4323051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287928" y="3940860"/>
            <a:ext cx="175981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magnitudes, and cos of the angle…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Arc 44"/>
          <p:cNvSpPr/>
          <p:nvPr/>
        </p:nvSpPr>
        <p:spPr>
          <a:xfrm>
            <a:off x="8405208" y="4836399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8045918" y="5390147"/>
            <a:ext cx="109808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This can be simplified!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126832" y="4511842"/>
            <a:ext cx="2153652" cy="46923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352674" y="4808621"/>
            <a:ext cx="2149642" cy="13635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387066" y="5660467"/>
            <a:ext cx="427843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formula allows us to calculate the dot product without needing the angle itself</a:t>
            </a:r>
          </a:p>
          <a:p>
            <a:pPr marL="171450" indent="-1714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in reverse, it can be used to help find the angle between two vectors!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2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4277514" y="2863859"/>
            <a:ext cx="1870623" cy="541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3948650" y="1055112"/>
            <a:ext cx="1870623" cy="5410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647987" y="4179313"/>
            <a:ext cx="2684760" cy="51300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117093" y="4523874"/>
            <a:ext cx="1140707" cy="4652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219987" y="4531895"/>
            <a:ext cx="1140707" cy="4652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6298818" y="4539916"/>
            <a:ext cx="2243603" cy="4652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4137147" y="4122821"/>
            <a:ext cx="194222" cy="220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4325641" y="4118811"/>
            <a:ext cx="194222" cy="220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4514135" y="4114800"/>
            <a:ext cx="370686" cy="232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2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20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 animBg="1"/>
      <p:bldP spid="44" grpId="0"/>
      <p:bldP spid="45" grpId="0" animBg="1"/>
      <p:bldP spid="46" grpId="0"/>
      <p:bldP spid="52" grpId="0"/>
      <p:bldP spid="53" grpId="0" animBg="1"/>
      <p:bldP spid="53" grpId="1" animBg="1"/>
      <p:bldP spid="54" grpId="0" animBg="1"/>
      <p:bldP spid="54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the angle between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giving your answer in degrees to 1 decimal place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352947" y="1427748"/>
                <a:ext cx="25102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947" y="1427748"/>
                <a:ext cx="2510239" cy="338554"/>
              </a:xfrm>
              <a:prstGeom prst="rect">
                <a:avLst/>
              </a:prstGeom>
              <a:blipFill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348936" y="1929064"/>
                <a:ext cx="34967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(8)(5)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(−5)(4)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(−4)(−1)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36" y="1929064"/>
                <a:ext cx="3496791" cy="338554"/>
              </a:xfrm>
              <a:prstGeom prst="rect">
                <a:avLst/>
              </a:prstGeom>
              <a:blipFill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356957" y="2430381"/>
                <a:ext cx="10702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957" y="2430381"/>
                <a:ext cx="1070229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351421" y="3762110"/>
                <a:ext cx="1447704" cy="6015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421" y="3762110"/>
                <a:ext cx="1447704" cy="6015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148389" y="5334235"/>
                <a:ext cx="2441502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(8)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89" y="5334235"/>
                <a:ext cx="2441502" cy="353238"/>
              </a:xfrm>
              <a:prstGeom prst="rect">
                <a:avLst/>
              </a:prstGeom>
              <a:blipFill>
                <a:blip r:embed="rId21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56410" y="5787424"/>
                <a:ext cx="2303644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(5)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10" y="5787424"/>
                <a:ext cx="2303644" cy="353238"/>
              </a:xfrm>
              <a:prstGeom prst="rect">
                <a:avLst/>
              </a:prstGeom>
              <a:blipFill>
                <a:blip r:embed="rId22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783304" y="5334235"/>
                <a:ext cx="1113895" cy="3375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304" y="5334235"/>
                <a:ext cx="1113895" cy="33752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795336" y="5803467"/>
                <a:ext cx="1011302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42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336" y="5803467"/>
                <a:ext cx="1011302" cy="333168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347411" y="4516088"/>
                <a:ext cx="1771703" cy="602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24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105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42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411" y="4516088"/>
                <a:ext cx="1771703" cy="602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656222" y="5354287"/>
                <a:ext cx="1116844" cy="344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/>
                        </a:rPr>
                        <m:t>8.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8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222" y="5354287"/>
                <a:ext cx="1116844" cy="344133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>
          <a:xfrm>
            <a:off x="7602645" y="1678164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TextBox 73"/>
          <p:cNvSpPr txBox="1"/>
          <p:nvPr/>
        </p:nvSpPr>
        <p:spPr>
          <a:xfrm>
            <a:off x="7838745" y="1509677"/>
            <a:ext cx="13052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from the vectors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Arc 75"/>
          <p:cNvSpPr/>
          <p:nvPr/>
        </p:nvSpPr>
        <p:spPr>
          <a:xfrm>
            <a:off x="5974372" y="4126832"/>
            <a:ext cx="294082" cy="68774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Arc 76"/>
          <p:cNvSpPr/>
          <p:nvPr/>
        </p:nvSpPr>
        <p:spPr>
          <a:xfrm>
            <a:off x="5970362" y="4832684"/>
            <a:ext cx="294082" cy="68774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Arc 77"/>
          <p:cNvSpPr/>
          <p:nvPr/>
        </p:nvSpPr>
        <p:spPr>
          <a:xfrm>
            <a:off x="7586603" y="2155417"/>
            <a:ext cx="311041" cy="46941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7706398" y="2303761"/>
            <a:ext cx="13052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36368" y="4260898"/>
            <a:ext cx="2907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magnitudes of the vectors and substitute in 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332620" y="5087067"/>
            <a:ext cx="11149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Inverse cos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8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5" grpId="0"/>
      <p:bldP spid="69" grpId="0"/>
      <p:bldP spid="70" grpId="0"/>
      <p:bldP spid="71" grpId="0"/>
      <p:bldP spid="72" grpId="0"/>
      <p:bldP spid="73" grpId="0" animBg="1"/>
      <p:bldP spid="74" grpId="0"/>
      <p:bldP spid="76" grpId="0" animBg="1"/>
      <p:bldP spid="77" grpId="0" animBg="1"/>
      <p:bldP spid="78" grpId="0" animBg="1"/>
      <p:bldP spid="79" grpId="0"/>
      <p:bldP spid="80" grpId="0"/>
      <p:bldP spid="8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Given that the vectors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b="1" dirty="0">
                    <a:latin typeface="Comic Sans MS" pitchFamily="66" charset="0"/>
                  </a:rPr>
                  <a:t> </a:t>
                </a:r>
                <a:r>
                  <a:rPr lang="en-US" sz="1400" dirty="0">
                    <a:latin typeface="Comic Sans MS" pitchFamily="66" charset="0"/>
                  </a:rPr>
                  <a:t>are perpendicular, find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400" b="1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1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54579" y="2354179"/>
                <a:ext cx="17768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sz="1600" i="1">
                          <a:latin typeface="Cambria Math"/>
                        </a:rPr>
                        <m:t>|</m:t>
                      </m:r>
                      <m:r>
                        <a:rPr lang="en-GB" sz="1600" b="1" i="1"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latin typeface="Cambria Math"/>
                        </a:rPr>
                        <m:t>|</m:t>
                      </m:r>
                      <m:r>
                        <a:rPr lang="en-GB" sz="1600" i="1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79" y="2354179"/>
                <a:ext cx="1776833" cy="338554"/>
              </a:xfrm>
              <a:prstGeom prst="rect">
                <a:avLst/>
              </a:prstGeom>
              <a:blipFill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50568" y="2855495"/>
                <a:ext cx="9564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568" y="2855495"/>
                <a:ext cx="956416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23084" y="3380874"/>
                <a:ext cx="22949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084" y="3380874"/>
                <a:ext cx="2294924" cy="338554"/>
              </a:xfrm>
              <a:prstGeom prst="rect">
                <a:avLst/>
              </a:prstGeom>
              <a:blipFill>
                <a:blip r:embed="rId1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45304" y="3894220"/>
                <a:ext cx="29692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(2)(5)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(−6)(2)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(1)(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304" y="3894220"/>
                <a:ext cx="2969211" cy="338554"/>
              </a:xfrm>
              <a:prstGeom prst="rect">
                <a:avLst/>
              </a:prstGeom>
              <a:blipFill>
                <a:blip r:embed="rId2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418220" y="4407567"/>
                <a:ext cx="10954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220" y="4407567"/>
                <a:ext cx="1095493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775157" y="4896851"/>
                <a:ext cx="736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157" y="4896851"/>
                <a:ext cx="736612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7149455" y="2510590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4126832" y="1597909"/>
            <a:ext cx="482466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vectors are perpendicular, then the angle between them is 90˚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6363391" y="3035969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6347349" y="3585411"/>
            <a:ext cx="318146" cy="48126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6367401" y="4086727"/>
            <a:ext cx="318146" cy="48126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6387453" y="4612106"/>
            <a:ext cx="318146" cy="48126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507706" y="2632624"/>
            <a:ext cx="9264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Cos90 = 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17370" y="3097846"/>
            <a:ext cx="19852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formula for the dot product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77265" y="3717757"/>
            <a:ext cx="15320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33412" y="4219072"/>
            <a:ext cx="9825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33148" y="4756483"/>
            <a:ext cx="9825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6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find a vector which is perpendicular to both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If we call the required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, then the following must be true: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69668" y="1323703"/>
                <a:ext cx="875753" cy="532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668" y="1323703"/>
                <a:ext cx="875753" cy="53258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0844" y="1946366"/>
                <a:ext cx="1246303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844" y="1946366"/>
                <a:ext cx="1246303" cy="5683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90398" y="2717075"/>
                <a:ext cx="15436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398" y="2717075"/>
                <a:ext cx="1543692" cy="215444"/>
              </a:xfrm>
              <a:prstGeom prst="rect">
                <a:avLst/>
              </a:prstGeom>
              <a:blipFill>
                <a:blip r:embed="rId19"/>
                <a:stretch>
                  <a:fillRect r="-1575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47256" y="1328057"/>
                <a:ext cx="875753" cy="532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256" y="1328057"/>
                <a:ext cx="875753" cy="53258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68432" y="1950720"/>
                <a:ext cx="1246303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8432" y="1950720"/>
                <a:ext cx="1246303" cy="568361"/>
              </a:xfrm>
              <a:prstGeom prst="rect">
                <a:avLst/>
              </a:prstGeom>
              <a:blipFill>
                <a:blip r:embed="rId21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16032" y="2721429"/>
                <a:ext cx="14090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32" y="2721429"/>
                <a:ext cx="1409040" cy="215444"/>
              </a:xfrm>
              <a:prstGeom prst="rect">
                <a:avLst/>
              </a:prstGeom>
              <a:blipFill>
                <a:blip r:embed="rId22"/>
                <a:stretch>
                  <a:fillRect l="-2165" r="-216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5599330" y="1648441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79204" y="1692098"/>
                <a:ext cx="63480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204" y="1692098"/>
                <a:ext cx="634808" cy="430887"/>
              </a:xfrm>
              <a:prstGeom prst="rect">
                <a:avLst/>
              </a:prstGeom>
              <a:blipFill>
                <a:blip r:embed="rId23"/>
                <a:stretch>
                  <a:fillRect l="-6667" t="-14286" r="-16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5603684" y="2279813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848722" y="2332177"/>
            <a:ext cx="64787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8094336" y="1644087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74210" y="1687744"/>
                <a:ext cx="63480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4210" y="1687744"/>
                <a:ext cx="634808" cy="430887"/>
              </a:xfrm>
              <a:prstGeom prst="rect">
                <a:avLst/>
              </a:prstGeom>
              <a:blipFill>
                <a:blip r:embed="rId24"/>
                <a:stretch>
                  <a:fillRect l="-7692" t="-12676" r="-16346" b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8098690" y="2275459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8343728" y="2327823"/>
            <a:ext cx="64787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23657" y="3102885"/>
                <a:ext cx="4624251" cy="10772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At this point we can choose a non-zero value for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find the values of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would make the vector perpendicular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Let z = 1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7" y="3102885"/>
                <a:ext cx="4624251" cy="1077218"/>
              </a:xfrm>
              <a:prstGeom prst="rect">
                <a:avLst/>
              </a:prstGeom>
              <a:blipFill>
                <a:blip r:embed="rId25"/>
                <a:stretch>
                  <a:fillRect l="-1319" t="-5085" r="-2507" b="-9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29586" y="4315098"/>
                <a:ext cx="14540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586" y="4315098"/>
                <a:ext cx="1454052" cy="215444"/>
              </a:xfrm>
              <a:prstGeom prst="rect">
                <a:avLst/>
              </a:prstGeom>
              <a:blipFill>
                <a:blip r:embed="rId26"/>
                <a:stretch>
                  <a:fillRect r="-2101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107769" y="4336870"/>
                <a:ext cx="13193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+5=0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769" y="4336870"/>
                <a:ext cx="1319399" cy="215444"/>
              </a:xfrm>
              <a:prstGeom prst="rect">
                <a:avLst/>
              </a:prstGeom>
              <a:blipFill>
                <a:blip r:embed="rId27"/>
                <a:stretch>
                  <a:fillRect l="-2315" r="-231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5029201" y="4718324"/>
            <a:ext cx="32091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Solving these simultaneously gives: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53884" y="5037911"/>
                <a:ext cx="1267655" cy="3046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884" y="5037911"/>
                <a:ext cx="1267655" cy="304635"/>
              </a:xfrm>
              <a:prstGeom prst="rect">
                <a:avLst/>
              </a:prstGeom>
              <a:blipFill>
                <a:blip r:embed="rId28"/>
                <a:stretch>
                  <a:fillRect l="-3846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963887" y="5462907"/>
            <a:ext cx="32091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a possible vector would be: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158536" y="5738951"/>
                <a:ext cx="1014508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536" y="5738951"/>
                <a:ext cx="1014508" cy="403316"/>
              </a:xfrm>
              <a:prstGeom prst="rect">
                <a:avLst/>
              </a:prstGeom>
              <a:blipFill>
                <a:blip r:embed="rId29"/>
                <a:stretch>
                  <a:fillRect l="-1796" r="-1796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119348" y="6318070"/>
                <a:ext cx="10620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348" y="6318070"/>
                <a:ext cx="1062022" cy="215444"/>
              </a:xfrm>
              <a:prstGeom prst="rect">
                <a:avLst/>
              </a:prstGeom>
              <a:blipFill>
                <a:blip r:embed="rId30"/>
                <a:stretch>
                  <a:fillRect l="-1149" r="-1149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7066726" y="5954832"/>
            <a:ext cx="257184" cy="48951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372722" y="5893984"/>
            <a:ext cx="149260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4 (or any scalar value) for an alternative</a:t>
            </a:r>
            <a:endParaRPr lang="en-GB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6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20" grpId="0"/>
      <p:bldP spid="21" grpId="0" animBg="1"/>
      <p:bldP spid="22" grpId="0"/>
      <p:bldP spid="23" grpId="0" animBg="1"/>
      <p:bldP spid="24" grpId="0"/>
      <p:bldP spid="26" grpId="0"/>
      <p:bldP spid="28" grpId="0"/>
      <p:bldP spid="30" grpId="0"/>
      <p:bldP spid="33" grpId="0"/>
      <p:bldP spid="35" grpId="0"/>
      <p:bldP spid="36" grpId="0"/>
      <p:bldP spid="37" grpId="0"/>
      <p:bldP spid="38" grpId="0" animBg="1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find a vector which is perpendicular to both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643142" y="3644538"/>
                <a:ext cx="10620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142" y="3644538"/>
                <a:ext cx="1062022" cy="215444"/>
              </a:xfrm>
              <a:prstGeom prst="rect">
                <a:avLst/>
              </a:prstGeom>
              <a:blipFill>
                <a:blip r:embed="rId17"/>
                <a:stretch>
                  <a:fillRect l="-1149" r="-114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8"/>
          <a:srcRect l="30902" t="22847" r="29430" b="7058"/>
          <a:stretch/>
        </p:blipFill>
        <p:spPr>
          <a:xfrm>
            <a:off x="4014651" y="1114697"/>
            <a:ext cx="4993910" cy="49638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90011" y="1750424"/>
                <a:ext cx="614335" cy="579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011" y="1750424"/>
                <a:ext cx="614335" cy="579518"/>
              </a:xfrm>
              <a:prstGeom prst="rect">
                <a:avLst/>
              </a:prstGeom>
              <a:blipFill>
                <a:blip r:embed="rId19"/>
                <a:stretch>
                  <a:fillRect b="-2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76948" y="2730138"/>
                <a:ext cx="552995" cy="579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948" y="2730138"/>
                <a:ext cx="552995" cy="579518"/>
              </a:xfrm>
              <a:prstGeom prst="rect">
                <a:avLst/>
              </a:prstGeom>
              <a:blipFill>
                <a:blip r:embed="rId20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358742" y="1968138"/>
                <a:ext cx="552995" cy="579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742" y="1968138"/>
                <a:ext cx="552995" cy="57951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hlinkClick r:id="rId22" action="ppaction://hlinkfile"/>
          </p:cNvPr>
          <p:cNvSpPr txBox="1"/>
          <p:nvPr/>
        </p:nvSpPr>
        <p:spPr>
          <a:xfrm>
            <a:off x="6102369" y="6208590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62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The points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have coordinates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(2,−1,1)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(5,1,7)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(6,−3,1)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respectively.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Hence, or otherwise, find the area of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78066" y="1863550"/>
                <a:ext cx="947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066" y="1863550"/>
                <a:ext cx="947374" cy="243015"/>
              </a:xfrm>
              <a:prstGeom prst="rect">
                <a:avLst/>
              </a:prstGeom>
              <a:blipFill>
                <a:blip r:embed="rId17"/>
                <a:stretch>
                  <a:fillRect l="-3846" r="-192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73712" y="2259790"/>
                <a:ext cx="1497141" cy="573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712" y="2259790"/>
                <a:ext cx="1497141" cy="57336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60649" y="2925995"/>
                <a:ext cx="82990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649" y="2925995"/>
                <a:ext cx="829906" cy="569771"/>
              </a:xfrm>
              <a:prstGeom prst="rect">
                <a:avLst/>
              </a:prstGeom>
              <a:blipFill>
                <a:blip r:embed="rId19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83469" y="1885490"/>
                <a:ext cx="947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469" y="1885490"/>
                <a:ext cx="947374" cy="243015"/>
              </a:xfrm>
              <a:prstGeom prst="rect">
                <a:avLst/>
              </a:prstGeom>
              <a:blipFill>
                <a:blip r:embed="rId20"/>
                <a:stretch>
                  <a:fillRect l="-2581" r="-64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79115" y="2281730"/>
                <a:ext cx="1623650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115" y="2281730"/>
                <a:ext cx="1623650" cy="56900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66052" y="2947935"/>
                <a:ext cx="956416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052" y="2947935"/>
                <a:ext cx="956416" cy="56900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200490" y="1253780"/>
            <a:ext cx="4943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find the vectors from A to B and A to C by considering the coordinates as position vectors…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48561" y="4232491"/>
                <a:ext cx="167539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561" y="4232491"/>
                <a:ext cx="1675395" cy="56977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955091" y="3766160"/>
            <a:ext cx="3167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find the dot product…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27088" y="5015206"/>
                <a:ext cx="22754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+(6)(0)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088" y="5015206"/>
                <a:ext cx="2275431" cy="215444"/>
              </a:xfrm>
              <a:prstGeom prst="rect">
                <a:avLst/>
              </a:prstGeom>
              <a:blipFill>
                <a:blip r:embed="rId24"/>
                <a:stretch>
                  <a:fillRect l="-267" r="-2139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437445" y="5549346"/>
                <a:ext cx="323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445" y="5549346"/>
                <a:ext cx="323998" cy="215444"/>
              </a:xfrm>
              <a:prstGeom prst="rect">
                <a:avLst/>
              </a:prstGeom>
              <a:blipFill>
                <a:blip r:embed="rId25"/>
                <a:stretch>
                  <a:fillRect l="-5660" r="-1132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7659330" y="4573718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8010226" y="4697274"/>
            <a:ext cx="71652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7607544" y="5134491"/>
            <a:ext cx="310123" cy="5334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931806" y="5275802"/>
            <a:ext cx="83045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blipFill>
                <a:blip r:embed="rId26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6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4" grpId="0"/>
      <p:bldP spid="15" grpId="0"/>
      <p:bldP spid="16" grpId="0"/>
      <p:bldP spid="17" grpId="0"/>
      <p:bldP spid="20" grpId="0"/>
      <p:bldP spid="21" grpId="0" animBg="1"/>
      <p:bldP spid="22" grpId="0"/>
      <p:bldP spid="23" grpId="0" animBg="1"/>
      <p:bldP spid="24" grpId="0"/>
      <p:bldP spid="2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The points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have coordinates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(2,−1,1)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(5,1,7)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(6,−3,1)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respectively.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Hence, or otherwise, find the area of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blipFill>
                <a:blip r:embed="rId17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(2,−1,1)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18"/>
                <a:stretch>
                  <a:fillRect l="-11607" r="-116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154968" y="579287"/>
                <a:ext cx="5594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(5,1,7)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968" y="579287"/>
                <a:ext cx="559449" cy="215444"/>
              </a:xfrm>
              <a:prstGeom prst="rect">
                <a:avLst/>
              </a:prstGeom>
              <a:blipFill>
                <a:blip r:embed="rId19"/>
                <a:stretch>
                  <a:fillRect l="-10989" r="-1098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660531" y="324440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(6,−3,1)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0531" y="3244406"/>
                <a:ext cx="724044" cy="215444"/>
              </a:xfrm>
              <a:prstGeom prst="rect">
                <a:avLst/>
              </a:prstGeom>
              <a:blipFill>
                <a:blip r:embed="rId20"/>
                <a:stretch>
                  <a:fillRect l="-8475" r="-847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73115" y="927735"/>
                <a:ext cx="358240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358240" cy="56977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35065" y="2823210"/>
                <a:ext cx="492892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92892" cy="569002"/>
              </a:xfrm>
              <a:prstGeom prst="rect">
                <a:avLst/>
              </a:prstGeom>
              <a:blipFill>
                <a:blip r:embed="rId2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88" y="2126524"/>
                <a:ext cx="146322" cy="215444"/>
              </a:xfrm>
              <a:prstGeom prst="rect">
                <a:avLst/>
              </a:prstGeom>
              <a:blipFill>
                <a:blip r:embed="rId23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6995704" y="682262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B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36229" y="302486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4409" y="3518178"/>
                <a:ext cx="82990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09" y="3518178"/>
                <a:ext cx="829906" cy="56977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030075" y="3513993"/>
                <a:ext cx="956416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075" y="3513993"/>
                <a:ext cx="956416" cy="56900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0772" y="4902926"/>
                <a:ext cx="3563157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need to find the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we can use sine to find the area…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use the dot product we calculated, and one of the formulae above…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72" y="4902926"/>
                <a:ext cx="3563157" cy="1600438"/>
              </a:xfrm>
              <a:prstGeom prst="rect">
                <a:avLst/>
              </a:prstGeom>
              <a:blipFill>
                <a:blip r:embed="rId26"/>
                <a:stretch>
                  <a:fillRect t="-380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97875" y="1442621"/>
                <a:ext cx="6863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875" y="1442621"/>
                <a:ext cx="686342" cy="246221"/>
              </a:xfrm>
              <a:prstGeom prst="rect">
                <a:avLst/>
              </a:prstGeom>
              <a:blipFill>
                <a:blip r:embed="rId27"/>
                <a:stretch>
                  <a:fillRect r="-625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313285" y="2729883"/>
                <a:ext cx="931729" cy="2802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285" y="2729883"/>
                <a:ext cx="931729" cy="280270"/>
              </a:xfrm>
              <a:prstGeom prst="rect">
                <a:avLst/>
              </a:prstGeom>
              <a:blipFill>
                <a:blip r:embed="rId28"/>
                <a:stretch>
                  <a:fillRect r="-526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45368" y="3806303"/>
                <a:ext cx="1288173" cy="537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sz="14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400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sz="14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368" y="3806303"/>
                <a:ext cx="1288173" cy="537840"/>
              </a:xfrm>
              <a:prstGeom prst="rect">
                <a:avLst/>
              </a:prstGeom>
              <a:blipFill>
                <a:blip r:embed="rId29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520215" y="4473607"/>
                <a:ext cx="1514902" cy="537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215" y="4473607"/>
                <a:ext cx="1514902" cy="537327"/>
              </a:xfrm>
              <a:prstGeom prst="rect">
                <a:avLst/>
              </a:prstGeom>
              <a:blipFill>
                <a:blip r:embed="rId30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814657" y="5211934"/>
                <a:ext cx="1276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=75.193…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657" y="5211934"/>
                <a:ext cx="1276632" cy="30777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5892674" y="4147590"/>
            <a:ext cx="259551" cy="59308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196614" y="4315534"/>
            <a:ext cx="11185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Arc 52"/>
          <p:cNvSpPr/>
          <p:nvPr/>
        </p:nvSpPr>
        <p:spPr>
          <a:xfrm>
            <a:off x="6053952" y="4797139"/>
            <a:ext cx="259551" cy="59308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206972" y="5000595"/>
            <a:ext cx="11185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20455" y="2117645"/>
                <a:ext cx="7384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75.193…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455" y="2117645"/>
                <a:ext cx="738472" cy="215444"/>
              </a:xfrm>
              <a:prstGeom prst="rect">
                <a:avLst/>
              </a:prstGeom>
              <a:blipFill>
                <a:blip r:embed="rId32"/>
                <a:stretch>
                  <a:fillRect l="-5785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841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33" grpId="0"/>
      <p:bldP spid="35" grpId="0"/>
      <p:bldP spid="43" grpId="0" animBg="1"/>
      <p:bldP spid="44" grpId="0"/>
      <p:bldP spid="44" grpId="1"/>
      <p:bldP spid="45" grpId="0"/>
      <p:bldP spid="46" grpId="0"/>
      <p:bldP spid="4" grpId="0"/>
      <p:bldP spid="39" grpId="0"/>
      <p:bldP spid="40" grpId="0"/>
      <p:bldP spid="41" grpId="0"/>
      <p:bldP spid="42" grpId="0"/>
      <p:bldP spid="49" grpId="0" animBg="1"/>
      <p:bldP spid="51" grpId="0"/>
      <p:bldP spid="53" grpId="0" animBg="1"/>
      <p:bldP spid="54" grpId="0"/>
      <p:bldP spid="5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20455" y="2117645"/>
                <a:ext cx="7384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75.193…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455" y="2117645"/>
                <a:ext cx="738472" cy="215444"/>
              </a:xfrm>
              <a:prstGeom prst="rect">
                <a:avLst/>
              </a:prstGeom>
              <a:blipFill>
                <a:blip r:embed="rId2"/>
                <a:stretch>
                  <a:fillRect l="-5785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need to know the definition of the scalar product of two vectors in 2 or 3 dimensions, and how it can be used to calculate the angle between 2 vectors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The points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have coordinates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(2,−1,1)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(5,1,7)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(6,−3,1)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respectively.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Hence, or otherwise, find the area of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3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044" y="3979478"/>
                <a:ext cx="418384" cy="276999"/>
              </a:xfrm>
              <a:prstGeom prst="rect">
                <a:avLst/>
              </a:prstGeom>
              <a:blipFill>
                <a:blip r:embed="rId17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5246777" y="867349"/>
            <a:ext cx="2032986" cy="1411549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257135" y="2280378"/>
            <a:ext cx="2670698" cy="90404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(2,−1,1)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725" y="2338080"/>
                <a:ext cx="680715" cy="218430"/>
              </a:xfrm>
              <a:prstGeom prst="rect">
                <a:avLst/>
              </a:prstGeom>
              <a:blipFill>
                <a:blip r:embed="rId18"/>
                <a:stretch>
                  <a:fillRect l="-11607" r="-116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154968" y="579287"/>
                <a:ext cx="5594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(5,1,7)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968" y="579287"/>
                <a:ext cx="559449" cy="215444"/>
              </a:xfrm>
              <a:prstGeom prst="rect">
                <a:avLst/>
              </a:prstGeom>
              <a:blipFill>
                <a:blip r:embed="rId19"/>
                <a:stretch>
                  <a:fillRect l="-10989" r="-1098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660531" y="324440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(6,−3,1)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0531" y="3244406"/>
                <a:ext cx="724044" cy="215444"/>
              </a:xfrm>
              <a:prstGeom prst="rect">
                <a:avLst/>
              </a:prstGeom>
              <a:blipFill>
                <a:blip r:embed="rId20"/>
                <a:stretch>
                  <a:fillRect l="-8475" r="-847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 flipH="1" flipV="1">
            <a:off x="7279765" y="867350"/>
            <a:ext cx="655513" cy="2322573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49190" y="212788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73115" y="927735"/>
                <a:ext cx="358240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15" y="927735"/>
                <a:ext cx="358240" cy="56977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35065" y="2823210"/>
                <a:ext cx="492892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065" y="2823210"/>
                <a:ext cx="492892" cy="569002"/>
              </a:xfrm>
              <a:prstGeom prst="rect">
                <a:avLst/>
              </a:prstGeom>
              <a:blipFill>
                <a:blip r:embed="rId2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5304760" y="2289903"/>
            <a:ext cx="1411318" cy="48568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68278" y="1570673"/>
            <a:ext cx="1002506" cy="68580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4606835" y="1811383"/>
            <a:ext cx="914400" cy="914400"/>
          </a:xfrm>
          <a:prstGeom prst="arc">
            <a:avLst>
              <a:gd name="adj1" fmla="val 20342239"/>
              <a:gd name="adj2" fmla="val 6994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6995704" y="682262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B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36229" y="302486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C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4409" y="3518178"/>
                <a:ext cx="82990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09" y="3518178"/>
                <a:ext cx="829906" cy="56977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030075" y="3513993"/>
                <a:ext cx="956416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075" y="3513993"/>
                <a:ext cx="956416" cy="56900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97875" y="1442621"/>
                <a:ext cx="6863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875" y="1442621"/>
                <a:ext cx="686342" cy="246221"/>
              </a:xfrm>
              <a:prstGeom prst="rect">
                <a:avLst/>
              </a:prstGeom>
              <a:blipFill>
                <a:blip r:embed="rId26"/>
                <a:stretch>
                  <a:fillRect r="-625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313285" y="2729883"/>
                <a:ext cx="931729" cy="2802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285" y="2729883"/>
                <a:ext cx="931729" cy="280270"/>
              </a:xfrm>
              <a:prstGeom prst="rect">
                <a:avLst/>
              </a:prstGeom>
              <a:blipFill>
                <a:blip r:embed="rId27"/>
                <a:stretch>
                  <a:fillRect r="-526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29704" y="3883979"/>
                <a:ext cx="136024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𝑎𝑏𝑆𝑖𝑛𝐶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704" y="3883979"/>
                <a:ext cx="1360244" cy="403316"/>
              </a:xfrm>
              <a:prstGeom prst="rect">
                <a:avLst/>
              </a:prstGeom>
              <a:blipFill>
                <a:blip r:embed="rId28"/>
                <a:stretch>
                  <a:fillRect l="-2679" r="-178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057311" y="4551284"/>
                <a:ext cx="219714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(7)(2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(75.193…)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311" y="4551284"/>
                <a:ext cx="2197140" cy="403316"/>
              </a:xfrm>
              <a:prstGeom prst="rect">
                <a:avLst/>
              </a:prstGeom>
              <a:blipFill>
                <a:blip r:embed="rId29"/>
                <a:stretch>
                  <a:fillRect l="-556" t="-1515" r="-2222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094302" y="5360631"/>
                <a:ext cx="11142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=15.13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(2dp)</a:t>
                </a: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302" y="5360631"/>
                <a:ext cx="1114279" cy="215444"/>
              </a:xfrm>
              <a:prstGeom prst="rect">
                <a:avLst/>
              </a:prstGeom>
              <a:blipFill>
                <a:blip r:embed="rId30"/>
                <a:stretch>
                  <a:fillRect l="-3846" t="-25000" r="-10440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7153303" y="4209734"/>
            <a:ext cx="259551" cy="59308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421732" y="4280024"/>
            <a:ext cx="111858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exact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values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Arc 58"/>
          <p:cNvSpPr/>
          <p:nvPr/>
        </p:nvSpPr>
        <p:spPr>
          <a:xfrm>
            <a:off x="7137028" y="4868162"/>
            <a:ext cx="259551" cy="59308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7361070" y="5071617"/>
            <a:ext cx="100169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8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9D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08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angle between two straight lines, or a straight line and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You have already seen the formula below: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 slight modification will cause it to always give the acute angle between two lines, rather than an obtuse one…</a:t>
            </a:r>
          </a:p>
          <a:p>
            <a:pPr marL="0" indent="0" algn="ctr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7278"/>
                <a:ext cx="1603837" cy="6651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210491" y="3288524"/>
                <a:ext cx="1447704" cy="6015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600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</m:d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en-GB" sz="16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491" y="3288524"/>
                <a:ext cx="1447704" cy="601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02995" y="5020441"/>
                <a:ext cx="158274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995" y="5020441"/>
                <a:ext cx="1582741" cy="6401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Line 46"/>
          <p:cNvSpPr>
            <a:spLocks noChangeShapeType="1"/>
          </p:cNvSpPr>
          <p:nvPr/>
        </p:nvSpPr>
        <p:spPr bwMode="auto">
          <a:xfrm>
            <a:off x="4980758" y="2892334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47"/>
          <p:cNvSpPr>
            <a:spLocks noChangeShapeType="1"/>
          </p:cNvSpPr>
          <p:nvPr/>
        </p:nvSpPr>
        <p:spPr bwMode="auto">
          <a:xfrm>
            <a:off x="5666558" y="281613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Line 48"/>
          <p:cNvSpPr>
            <a:spLocks noChangeShapeType="1"/>
          </p:cNvSpPr>
          <p:nvPr/>
        </p:nvSpPr>
        <p:spPr bwMode="auto">
          <a:xfrm>
            <a:off x="6352358" y="281613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49"/>
          <p:cNvSpPr>
            <a:spLocks noChangeShapeType="1"/>
          </p:cNvSpPr>
          <p:nvPr/>
        </p:nvSpPr>
        <p:spPr bwMode="auto">
          <a:xfrm>
            <a:off x="7038158" y="281613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50"/>
          <p:cNvSpPr>
            <a:spLocks noChangeShapeType="1"/>
          </p:cNvSpPr>
          <p:nvPr/>
        </p:nvSpPr>
        <p:spPr bwMode="auto">
          <a:xfrm>
            <a:off x="7723958" y="2816134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Arc 58"/>
          <p:cNvSpPr>
            <a:spLocks/>
          </p:cNvSpPr>
          <p:nvPr/>
        </p:nvSpPr>
        <p:spPr bwMode="auto">
          <a:xfrm flipH="1">
            <a:off x="7038158" y="2587534"/>
            <a:ext cx="668338" cy="914400"/>
          </a:xfrm>
          <a:custGeom>
            <a:avLst/>
            <a:gdLst>
              <a:gd name="T0" fmla="*/ 0 w 15788"/>
              <a:gd name="T1" fmla="*/ 0 h 21600"/>
              <a:gd name="T2" fmla="*/ 28292100 w 15788"/>
              <a:gd name="T3" fmla="*/ 12292076 h 21600"/>
              <a:gd name="T4" fmla="*/ 0 w 15788"/>
              <a:gd name="T5" fmla="*/ 38709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Arc 59"/>
          <p:cNvSpPr>
            <a:spLocks/>
          </p:cNvSpPr>
          <p:nvPr/>
        </p:nvSpPr>
        <p:spPr bwMode="auto">
          <a:xfrm flipV="1">
            <a:off x="6352358" y="2282734"/>
            <a:ext cx="668338" cy="914400"/>
          </a:xfrm>
          <a:custGeom>
            <a:avLst/>
            <a:gdLst>
              <a:gd name="T0" fmla="*/ 0 w 15788"/>
              <a:gd name="T1" fmla="*/ 0 h 21600"/>
              <a:gd name="T2" fmla="*/ 28292100 w 15788"/>
              <a:gd name="T3" fmla="*/ 12292076 h 21600"/>
              <a:gd name="T4" fmla="*/ 0 w 15788"/>
              <a:gd name="T5" fmla="*/ 38709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Line 71"/>
          <p:cNvSpPr>
            <a:spLocks noChangeShapeType="1"/>
          </p:cNvSpPr>
          <p:nvPr/>
        </p:nvSpPr>
        <p:spPr bwMode="auto">
          <a:xfrm>
            <a:off x="4980758" y="2587534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Text Box 76"/>
          <p:cNvSpPr txBox="1">
            <a:spLocks noChangeArrowheads="1"/>
          </p:cNvSpPr>
          <p:nvPr/>
        </p:nvSpPr>
        <p:spPr bwMode="auto">
          <a:xfrm>
            <a:off x="7876358" y="2739934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y = Cos</a:t>
            </a:r>
            <a:r>
              <a:rPr lang="el-GR" altLang="en-US" sz="1400">
                <a:latin typeface="Comic Sans MS" pitchFamily="66" charset="0"/>
              </a:rPr>
              <a:t>θ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4978582" y="3105150"/>
            <a:ext cx="958668" cy="54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978581" y="2660650"/>
            <a:ext cx="355419" cy="90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c 56"/>
          <p:cNvSpPr>
            <a:spLocks/>
          </p:cNvSpPr>
          <p:nvPr/>
        </p:nvSpPr>
        <p:spPr bwMode="auto">
          <a:xfrm>
            <a:off x="4980758" y="2587534"/>
            <a:ext cx="668338" cy="914400"/>
          </a:xfrm>
          <a:custGeom>
            <a:avLst/>
            <a:gdLst>
              <a:gd name="T0" fmla="*/ 0 w 15788"/>
              <a:gd name="T1" fmla="*/ 0 h 21600"/>
              <a:gd name="T2" fmla="*/ 28292100 w 15788"/>
              <a:gd name="T3" fmla="*/ 12292076 h 21600"/>
              <a:gd name="T4" fmla="*/ 0 w 15788"/>
              <a:gd name="T5" fmla="*/ 38709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57"/>
          <p:cNvSpPr>
            <a:spLocks/>
          </p:cNvSpPr>
          <p:nvPr/>
        </p:nvSpPr>
        <p:spPr bwMode="auto">
          <a:xfrm flipH="1" flipV="1">
            <a:off x="5668146" y="2282734"/>
            <a:ext cx="688975" cy="914400"/>
          </a:xfrm>
          <a:custGeom>
            <a:avLst/>
            <a:gdLst>
              <a:gd name="T0" fmla="*/ 0 w 16272"/>
              <a:gd name="T1" fmla="*/ 8975 h 21600"/>
              <a:gd name="T2" fmla="*/ 29171986 w 16272"/>
              <a:gd name="T3" fmla="*/ 12292076 h 21600"/>
              <a:gd name="T4" fmla="*/ 867697 w 16272"/>
              <a:gd name="T5" fmla="*/ 38709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272" h="21600" fill="none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</a:path>
              <a:path w="16272" h="21600" stroke="0" extrusionOk="0">
                <a:moveTo>
                  <a:pt x="0" y="5"/>
                </a:moveTo>
                <a:cubicBezTo>
                  <a:pt x="161" y="1"/>
                  <a:pt x="322" y="-1"/>
                  <a:pt x="484" y="0"/>
                </a:cubicBezTo>
                <a:cubicBezTo>
                  <a:pt x="6469" y="0"/>
                  <a:pt x="12187" y="2483"/>
                  <a:pt x="16272" y="6858"/>
                </a:cubicBezTo>
                <a:lnTo>
                  <a:pt x="484" y="21600"/>
                </a:lnTo>
                <a:lnTo>
                  <a:pt x="0" y="5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3914775" y="3686175"/>
            <a:ext cx="50387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the value we had for the right side was -0.9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would then get 154.2˚ as the angle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If we used the overall modulus to give 0.9 instead…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would get 25.8˚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These add to 180, so are the obtuse and acute pair between the lines given!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513070" y="1372366"/>
                <a:ext cx="158274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070" y="1372366"/>
                <a:ext cx="1582741" cy="640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/>
          <p:cNvSpPr txBox="1"/>
          <p:nvPr/>
        </p:nvSpPr>
        <p:spPr>
          <a:xfrm>
            <a:off x="4476751" y="2962275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-0.9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505326" y="253365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0.9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9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69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6" grpId="0" animBg="1"/>
      <p:bldP spid="27" grpId="0" animBg="1"/>
      <p:bldP spid="28" grpId="0" animBg="1"/>
      <p:bldP spid="29" grpId="0" animBg="1"/>
      <p:bldP spid="30" grpId="0" animBg="1"/>
      <p:bldP spid="38" grpId="0" animBg="1"/>
      <p:bldP spid="39" grpId="0" animBg="1"/>
      <p:bldP spid="49" grpId="0" animBg="1"/>
      <p:bldP spid="54" grpId="0"/>
      <p:bldP spid="36" grpId="0" animBg="1"/>
      <p:bldP spid="37" grpId="0" animBg="1"/>
      <p:bldP spid="70" grpId="0"/>
      <p:bldP spid="71" grpId="0"/>
      <p:bldP spid="72" grpId="0"/>
      <p:bldP spid="3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have vector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(3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intersect, find the size of the acute angle between the lines, to 1 decimal place.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1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4143375" y="1409700"/>
            <a:ext cx="4695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that to calculate this, we only need the direction vectors…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651116" y="1985962"/>
                <a:ext cx="16268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116" y="1985962"/>
                <a:ext cx="1626856" cy="246221"/>
              </a:xfrm>
              <a:prstGeom prst="rect">
                <a:avLst/>
              </a:prstGeom>
              <a:blipFill>
                <a:blip r:embed="rId6"/>
                <a:stretch>
                  <a:fillRect l="-1124" r="-337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710363" y="1985962"/>
                <a:ext cx="17374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363" y="1985962"/>
                <a:ext cx="1737463" cy="246221"/>
              </a:xfrm>
              <a:prstGeom prst="rect">
                <a:avLst/>
              </a:prstGeom>
              <a:blipFill>
                <a:blip r:embed="rId7"/>
                <a:stretch>
                  <a:fillRect l="-4211" r="-1404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040628" y="2790825"/>
                <a:ext cx="25102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628" y="2790825"/>
                <a:ext cx="2510239" cy="338554"/>
              </a:xfrm>
              <a:prstGeom prst="rect">
                <a:avLst/>
              </a:prstGeom>
              <a:blipFill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031103" y="3257550"/>
                <a:ext cx="33444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+(−1)(3)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103" y="3257550"/>
                <a:ext cx="3344442" cy="338554"/>
              </a:xfrm>
              <a:prstGeom prst="rect">
                <a:avLst/>
              </a:prstGeom>
              <a:blipFill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050153" y="3695700"/>
                <a:ext cx="12241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153" y="3695700"/>
                <a:ext cx="122411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117716" y="4652962"/>
                <a:ext cx="2674899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−8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716" y="4652962"/>
                <a:ext cx="2674899" cy="298159"/>
              </a:xfrm>
              <a:prstGeom prst="rect">
                <a:avLst/>
              </a:prstGeom>
              <a:blipFill>
                <a:blip r:embed="rId11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127241" y="5129212"/>
                <a:ext cx="949362" cy="274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74</m:t>
                          </m:r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241" y="5129212"/>
                <a:ext cx="949362" cy="274370"/>
              </a:xfrm>
              <a:prstGeom prst="rect">
                <a:avLst/>
              </a:prstGeom>
              <a:blipFill>
                <a:blip r:embed="rId12"/>
                <a:stretch>
                  <a:fillRect r="-320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108191" y="5729287"/>
                <a:ext cx="2367123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91" y="5729287"/>
                <a:ext cx="2367123" cy="298159"/>
              </a:xfrm>
              <a:prstGeom prst="rect">
                <a:avLst/>
              </a:prstGeom>
              <a:blipFill>
                <a:blip r:embed="rId13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117716" y="6205537"/>
                <a:ext cx="949362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716" y="6205537"/>
                <a:ext cx="949362" cy="275268"/>
              </a:xfrm>
              <a:prstGeom prst="rect">
                <a:avLst/>
              </a:prstGeom>
              <a:blipFill>
                <a:blip r:embed="rId14"/>
                <a:stretch>
                  <a:fillRect r="-320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/>
          <p:cNvSpPr txBox="1"/>
          <p:nvPr/>
        </p:nvSpPr>
        <p:spPr>
          <a:xfrm>
            <a:off x="4048126" y="243840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the dot product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95725" y="4238625"/>
            <a:ext cx="3428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also need the magnitude of each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15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083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have vector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(3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intersect, find the size of the acute angle between the lines, to 1 decimal place.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168" t="-766" r="-1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4143375" y="1409700"/>
            <a:ext cx="4695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that to calculate this, we only need the direction vectors…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651116" y="1985962"/>
                <a:ext cx="16268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116" y="1985962"/>
                <a:ext cx="1626856" cy="246221"/>
              </a:xfrm>
              <a:prstGeom prst="rect">
                <a:avLst/>
              </a:prstGeom>
              <a:blipFill>
                <a:blip r:embed="rId6"/>
                <a:stretch>
                  <a:fillRect l="-1124" r="-337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710363" y="1985962"/>
                <a:ext cx="17374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363" y="1985962"/>
                <a:ext cx="1737463" cy="246221"/>
              </a:xfrm>
              <a:prstGeom prst="rect">
                <a:avLst/>
              </a:prstGeom>
              <a:blipFill>
                <a:blip r:embed="rId7"/>
                <a:stretch>
                  <a:fillRect l="-4211" r="-1404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564503" y="2390775"/>
                <a:ext cx="12241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1600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sz="1600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503" y="2390775"/>
                <a:ext cx="1224118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6070341" y="2414587"/>
                <a:ext cx="949362" cy="274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74</m:t>
                          </m:r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341" y="2414587"/>
                <a:ext cx="949362" cy="274370"/>
              </a:xfrm>
              <a:prstGeom prst="rect">
                <a:avLst/>
              </a:prstGeom>
              <a:blipFill>
                <a:blip r:embed="rId9"/>
                <a:stretch>
                  <a:fillRect r="-256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7365741" y="2414587"/>
                <a:ext cx="949362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ra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741" y="2414587"/>
                <a:ext cx="949362" cy="275268"/>
              </a:xfrm>
              <a:prstGeom prst="rect">
                <a:avLst/>
              </a:prstGeom>
              <a:blipFill>
                <a:blip r:embed="rId10"/>
                <a:stretch>
                  <a:fillRect r="-320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14800" y="3150003"/>
                <a:ext cx="158274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150003"/>
                <a:ext cx="1582741" cy="6401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095750" y="3978678"/>
                <a:ext cx="1831399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−13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74</m:t>
                                  </m:r>
                                </m:e>
                              </m:rad>
                              <m:rad>
                                <m:radPr>
                                  <m:degHide m:val="on"/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17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50" y="3978678"/>
                <a:ext cx="1831399" cy="6401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19600" y="4912128"/>
                <a:ext cx="1116844" cy="344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/>
                        </a:rPr>
                        <m:t>68.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912128"/>
                <a:ext cx="1116844" cy="34413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848109" y="3512232"/>
            <a:ext cx="214145" cy="80640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127568" y="3721860"/>
            <a:ext cx="13590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5829059" y="4321857"/>
            <a:ext cx="214145" cy="80640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6032318" y="4607685"/>
            <a:ext cx="108285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14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905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6689725" y="796290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9399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angle between two straight lines, or a straight line and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In section 9B, you learnt the following rule linking the normal to a plane and the equation of the plane: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We can now prove this result is true using the scalar product…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vector:</a:t>
                </a:r>
              </a:p>
              <a:p>
                <a:pPr algn="ctr"/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latin typeface="Comic Sans MS" panose="030F0702030302020204" pitchFamily="66" charset="0"/>
                  </a:rPr>
                  <a:t>T</a:t>
                </a:r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he equation of the plane will be: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blipFill>
                <a:blip r:embed="rId17"/>
                <a:stretch>
                  <a:fillRect l="-1048" t="-3344" r="-1048" b="-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Parallelogram 40"/>
          <p:cNvSpPr/>
          <p:nvPr/>
        </p:nvSpPr>
        <p:spPr>
          <a:xfrm>
            <a:off x="4037644" y="185423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oup 61"/>
          <p:cNvGrpSpPr/>
          <p:nvPr/>
        </p:nvGrpSpPr>
        <p:grpSpPr>
          <a:xfrm>
            <a:off x="5269552" y="2832496"/>
            <a:ext cx="127091" cy="123099"/>
            <a:chOff x="6979103" y="5050971"/>
            <a:chExt cx="127091" cy="123099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746820" y="2021390"/>
            <a:ext cx="128633" cy="123099"/>
            <a:chOff x="6971211" y="5054146"/>
            <a:chExt cx="128633" cy="123099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blipFill>
                <a:blip r:embed="rId20"/>
                <a:stretch>
                  <a:fillRect l="-3774" r="-628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blipFill>
                <a:blip r:embed="rId21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H="1">
            <a:off x="5324475" y="2081349"/>
            <a:ext cx="2469697" cy="80790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allelogram 8"/>
          <p:cNvSpPr/>
          <p:nvPr/>
        </p:nvSpPr>
        <p:spPr>
          <a:xfrm rot="16200000" flipH="1">
            <a:off x="6555585" y="2352680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0" name="Group 69"/>
          <p:cNvGrpSpPr/>
          <p:nvPr/>
        </p:nvGrpSpPr>
        <p:grpSpPr>
          <a:xfrm>
            <a:off x="5802952" y="2459116"/>
            <a:ext cx="127091" cy="123099"/>
            <a:chOff x="6979103" y="5050971"/>
            <a:chExt cx="127091" cy="123099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838835" y="2439793"/>
                <a:ext cx="968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835" y="2439793"/>
                <a:ext cx="968021" cy="215444"/>
              </a:xfrm>
              <a:prstGeom prst="rect">
                <a:avLst/>
              </a:prstGeom>
              <a:blipFill>
                <a:blip r:embed="rId22"/>
                <a:stretch>
                  <a:fillRect l="-3774" r="-566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Connector 73"/>
          <p:cNvCxnSpPr/>
          <p:nvPr/>
        </p:nvCxnSpPr>
        <p:spPr>
          <a:xfrm flipH="1">
            <a:off x="5867400" y="2073729"/>
            <a:ext cx="1949633" cy="44801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arallelogram 74"/>
          <p:cNvSpPr/>
          <p:nvPr/>
        </p:nvSpPr>
        <p:spPr>
          <a:xfrm rot="16200000" flipH="1">
            <a:off x="6567490" y="2240759"/>
            <a:ext cx="126212" cy="107156"/>
          </a:xfrm>
          <a:prstGeom prst="parallelogram">
            <a:avLst>
              <a:gd name="adj" fmla="val 2009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10149" y="3143795"/>
                <a:ext cx="5155474" cy="3535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the normal vector to the plane,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a fixed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a variable point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𝐴𝑅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lies in the plane, so by definition, it must be perpendicular to the normal vector</a:t>
                </a: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It does not matter where you put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they will be perpendicular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means that the dot product of the normal vector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𝐴𝑅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0…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149" y="3143795"/>
                <a:ext cx="5155474" cy="3535199"/>
              </a:xfrm>
              <a:prstGeom prst="rect">
                <a:avLst/>
              </a:prstGeom>
              <a:blipFill>
                <a:blip r:embed="rId23"/>
                <a:stretch>
                  <a:fillRect l="-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24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95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/>
      <p:bldP spid="61" grpId="0"/>
      <p:bldP spid="68" grpId="0"/>
      <p:bldP spid="69" grpId="0"/>
      <p:bldP spid="9" grpId="0" animBg="1"/>
      <p:bldP spid="73" grpId="0"/>
      <p:bldP spid="73" grpId="1"/>
      <p:bldP spid="75" grpId="0" animBg="1"/>
      <p:bldP spid="75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6689725" y="796290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9399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angle between two straight lines, or a straight line and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In section 9B, you learnt the following rule linking the normal to a plane and the equation of the plane: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We can now prove this result is true using the scalar product…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Parallelogram 40"/>
          <p:cNvSpPr/>
          <p:nvPr/>
        </p:nvSpPr>
        <p:spPr>
          <a:xfrm>
            <a:off x="4037644" y="185423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/>
        </p:nvGrpSpPr>
        <p:grpSpPr>
          <a:xfrm>
            <a:off x="7746820" y="2021390"/>
            <a:ext cx="128633" cy="123099"/>
            <a:chOff x="6971211" y="5054146"/>
            <a:chExt cx="128633" cy="123099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blipFill>
                <a:blip r:embed="rId20"/>
                <a:stretch>
                  <a:fillRect l="-3774" r="-628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blipFill>
                <a:blip r:embed="rId21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H="1">
            <a:off x="5324475" y="2081349"/>
            <a:ext cx="2469697" cy="80790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allelogram 8"/>
          <p:cNvSpPr/>
          <p:nvPr/>
        </p:nvSpPr>
        <p:spPr>
          <a:xfrm rot="16200000" flipH="1">
            <a:off x="6555585" y="2352680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6548" y="3230880"/>
                <a:ext cx="788999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𝐴𝑅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6548" y="3230880"/>
                <a:ext cx="788999" cy="243015"/>
              </a:xfrm>
              <a:prstGeom prst="rect">
                <a:avLst/>
              </a:prstGeom>
              <a:blipFill>
                <a:blip r:embed="rId22"/>
                <a:stretch>
                  <a:fillRect l="-4615" r="-384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876799" y="3618411"/>
                <a:ext cx="1499513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9" y="3618411"/>
                <a:ext cx="1499513" cy="56919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37907" y="4258491"/>
                <a:ext cx="1332736" cy="5779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𝑐𝑧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907" y="4258491"/>
                <a:ext cx="1332736" cy="57791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67198" y="4924697"/>
                <a:ext cx="2111925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198" y="4924697"/>
                <a:ext cx="2111925" cy="56919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90455" y="5634444"/>
                <a:ext cx="179812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455" y="5634444"/>
                <a:ext cx="1798121" cy="56919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439201" y="3408546"/>
            <a:ext cx="231566" cy="5190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759880" y="3557213"/>
            <a:ext cx="155680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vectors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382596" y="4005084"/>
            <a:ext cx="231566" cy="5190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581355" y="4057957"/>
            <a:ext cx="155680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dot product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378242" y="4627746"/>
            <a:ext cx="231566" cy="5190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6585710" y="4654493"/>
            <a:ext cx="244507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can be re-written as two separate dot products…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7053157" y="5381037"/>
            <a:ext cx="231566" cy="5190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7295460" y="5529704"/>
            <a:ext cx="107347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30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vector:</a:t>
                </a:r>
              </a:p>
              <a:p>
                <a:pPr algn="ctr"/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latin typeface="Comic Sans MS" panose="030F0702030302020204" pitchFamily="66" charset="0"/>
                  </a:rPr>
                  <a:t>T</a:t>
                </a:r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he equation of the plane will be: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blipFill>
                <a:blip r:embed="rId31"/>
                <a:stretch>
                  <a:fillRect l="-1048" t="-3344" r="-1048" b="-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  <p:bldP spid="35" grpId="0"/>
      <p:bldP spid="36" grpId="0" animBg="1"/>
      <p:bldP spid="37" grpId="0"/>
      <p:bldP spid="38" grpId="0" animBg="1"/>
      <p:bldP spid="39" grpId="0"/>
      <p:bldP spid="43" grpId="0" animBg="1"/>
      <p:bldP spid="45" grpId="0"/>
      <p:bldP spid="46" grpId="0" animBg="1"/>
      <p:bldP spid="4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6689725" y="796290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9399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angle between two straight lines, or a straight line and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In section 9B, you learnt the following rule linking the normal to a plane and the equation of the plane: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We can now prove this result is true using the scalar product…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Parallelogram 40"/>
          <p:cNvSpPr/>
          <p:nvPr/>
        </p:nvSpPr>
        <p:spPr>
          <a:xfrm>
            <a:off x="4037644" y="185423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/>
        </p:nvGrpSpPr>
        <p:grpSpPr>
          <a:xfrm>
            <a:off x="7746820" y="2021390"/>
            <a:ext cx="128633" cy="123099"/>
            <a:chOff x="6971211" y="5054146"/>
            <a:chExt cx="128633" cy="123099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blipFill>
                <a:blip r:embed="rId20"/>
                <a:stretch>
                  <a:fillRect l="-3774" r="-628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blipFill>
                <a:blip r:embed="rId21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H="1">
            <a:off x="5324475" y="2081349"/>
            <a:ext cx="2469697" cy="80790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allelogram 8"/>
          <p:cNvSpPr/>
          <p:nvPr/>
        </p:nvSpPr>
        <p:spPr>
          <a:xfrm rot="16200000" flipH="1">
            <a:off x="6555585" y="2352680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62843" y="3378925"/>
                <a:ext cx="179812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3" y="3378925"/>
                <a:ext cx="1798121" cy="56919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6051671" y="3682865"/>
            <a:ext cx="262043" cy="101976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305006" y="3160973"/>
                <a:ext cx="2778034" cy="15959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sz="12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12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12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have numerical values (as point A is fixed and the normal vector will be given), then the answer to this vector will be a constant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can call it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06" y="3160973"/>
                <a:ext cx="2778034" cy="1595950"/>
              </a:xfrm>
              <a:prstGeom prst="rect">
                <a:avLst/>
              </a:prstGeom>
              <a:blipFill>
                <a:blip r:embed="rId23"/>
                <a:stretch>
                  <a:fillRect l="-2851" r="-4386" b="-49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249780" y="4428308"/>
                <a:ext cx="1100879" cy="5340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780" y="4428308"/>
                <a:ext cx="1100879" cy="53405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966752" y="5373187"/>
                <a:ext cx="13874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752" y="5373187"/>
                <a:ext cx="1387496" cy="215444"/>
              </a:xfrm>
              <a:prstGeom prst="rect">
                <a:avLst/>
              </a:prstGeom>
              <a:blipFill>
                <a:blip r:embed="rId25"/>
                <a:stretch>
                  <a:fillRect l="-1762" r="-22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5733809" y="4740957"/>
            <a:ext cx="214145" cy="80640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013268" y="4950585"/>
            <a:ext cx="19115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dot product of the left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119153" y="5756127"/>
                <a:ext cx="4676503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this is the Cartesian form of the equation of a plane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dot product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determines where the plane is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values in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determine its direction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153" y="5756127"/>
                <a:ext cx="4676503" cy="923330"/>
              </a:xfrm>
              <a:prstGeom prst="rect">
                <a:avLst/>
              </a:prstGeom>
              <a:blipFill>
                <a:blip r:embed="rId26"/>
                <a:stretch>
                  <a:fillRect t="-5263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30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vector:</a:t>
                </a:r>
              </a:p>
              <a:p>
                <a:pPr algn="ctr"/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latin typeface="Comic Sans MS" panose="030F0702030302020204" pitchFamily="66" charset="0"/>
                  </a:rPr>
                  <a:t>T</a:t>
                </a:r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he equation of the plane will be: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blipFill>
                <a:blip r:embed="rId31"/>
                <a:stretch>
                  <a:fillRect l="-1048" t="-3344" r="-1048" b="-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10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49" grpId="0"/>
      <p:bldP spid="51" grpId="0" animBg="1"/>
      <p:bldP spid="5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Arrow Connector 41"/>
          <p:cNvCxnSpPr/>
          <p:nvPr/>
        </p:nvCxnSpPr>
        <p:spPr>
          <a:xfrm flipV="1">
            <a:off x="6689725" y="796290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10000" cy="49399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angle between two straight lines, or a straight line and a plane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In section 9B, you learnt the following rule linking the normal to a plane and the equation of the plane: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We can now prove this result is true using the scalar product…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Parallelogram 40"/>
          <p:cNvSpPr/>
          <p:nvPr/>
        </p:nvSpPr>
        <p:spPr>
          <a:xfrm>
            <a:off x="4037644" y="1854233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5" name="Group 64"/>
          <p:cNvGrpSpPr/>
          <p:nvPr/>
        </p:nvGrpSpPr>
        <p:grpSpPr>
          <a:xfrm>
            <a:off x="7746820" y="2021390"/>
            <a:ext cx="128633" cy="123099"/>
            <a:chOff x="6971211" y="5054146"/>
            <a:chExt cx="128633" cy="123099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435" y="2813173"/>
                <a:ext cx="968021" cy="215444"/>
              </a:xfrm>
              <a:prstGeom prst="rect">
                <a:avLst/>
              </a:prstGeom>
              <a:blipFill>
                <a:blip r:embed="rId20"/>
                <a:stretch>
                  <a:fillRect l="-3774" r="-628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522" y="1897141"/>
                <a:ext cx="735586" cy="215444"/>
              </a:xfrm>
              <a:prstGeom prst="rect">
                <a:avLst/>
              </a:prstGeom>
              <a:blipFill>
                <a:blip r:embed="rId21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H="1">
            <a:off x="5324475" y="2081349"/>
            <a:ext cx="2469697" cy="80790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allelogram 8"/>
          <p:cNvSpPr/>
          <p:nvPr/>
        </p:nvSpPr>
        <p:spPr>
          <a:xfrm rot="16200000" flipH="1">
            <a:off x="6555585" y="2352680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62843" y="3378925"/>
                <a:ext cx="179812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3" y="3378925"/>
                <a:ext cx="1798121" cy="56919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878" y="1030208"/>
                <a:ext cx="386644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103" y="887333"/>
                <a:ext cx="585417" cy="70269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05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05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562142"/>
              </a:xfrm>
              <a:prstGeom prst="rect">
                <a:avLst/>
              </a:prstGeom>
              <a:blipFill>
                <a:blip r:embed="rId26"/>
                <a:stretch>
                  <a:fillRect l="-1015" r="-236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vector:</a:t>
                </a:r>
              </a:p>
              <a:p>
                <a:pPr algn="ctr"/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latin typeface="Comic Sans MS" panose="030F0702030302020204" pitchFamily="66" charset="0"/>
                  </a:rPr>
                  <a:t>T</a:t>
                </a:r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he equation of the plane will be:</a:t>
                </a:r>
              </a:p>
              <a:p>
                <a:pPr algn="ctr"/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4" y="3631203"/>
                <a:ext cx="2908663" cy="1826719"/>
              </a:xfrm>
              <a:prstGeom prst="rect">
                <a:avLst/>
              </a:prstGeom>
              <a:blipFill>
                <a:blip r:embed="rId27"/>
                <a:stretch>
                  <a:fillRect l="-1048" t="-3344" r="-1048" b="-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6095759" y="3683682"/>
            <a:ext cx="214145" cy="80640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318067" y="3836160"/>
            <a:ext cx="249255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Sometimes the equation for a plane is written in ‘scalar product form’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700993" y="4436200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993" y="4436200"/>
                <a:ext cx="847348" cy="215444"/>
              </a:xfrm>
              <a:prstGeom prst="rect">
                <a:avLst/>
              </a:prstGeom>
              <a:blipFill>
                <a:blip r:embed="rId28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990975" y="4807710"/>
                <a:ext cx="495299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 this case,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general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), 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normal vector to the plane,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fixed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75" y="4807710"/>
                <a:ext cx="4952999" cy="430887"/>
              </a:xfrm>
              <a:prstGeom prst="rect">
                <a:avLst/>
              </a:prstGeom>
              <a:blipFill>
                <a:blip r:embed="rId29"/>
                <a:stretch>
                  <a:fillRect l="-369" t="-14286" r="-147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681943" y="5979250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943" y="5979250"/>
                <a:ext cx="663515" cy="215444"/>
              </a:xfrm>
              <a:prstGeom prst="rect">
                <a:avLst/>
              </a:prstGeom>
              <a:blipFill>
                <a:blip r:embed="rId30"/>
                <a:stretch>
                  <a:fillRect l="-2752" r="-45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91468" y="5445850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468" y="5445850"/>
                <a:ext cx="847348" cy="215444"/>
              </a:xfrm>
              <a:prstGeom prst="rect">
                <a:avLst/>
              </a:prstGeom>
              <a:blipFill>
                <a:blip r:embed="rId31"/>
                <a:stretch>
                  <a:fillRect l="-2878" r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5552835" y="5569632"/>
            <a:ext cx="181216" cy="55494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43575" y="5655435"/>
                <a:ext cx="319087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give a scalar value, this form can also be used…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575" y="5655435"/>
                <a:ext cx="3190875" cy="430887"/>
              </a:xfrm>
              <a:prstGeom prst="rect">
                <a:avLst/>
              </a:prstGeom>
              <a:blipFill>
                <a:blip r:embed="rId32"/>
                <a:stretch>
                  <a:fillRect l="-1908" t="-14286" r="-305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33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34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43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6" grpId="0"/>
      <p:bldP spid="37" grpId="0"/>
      <p:bldP spid="38" grpId="0"/>
      <p:bldP spid="39" grpId="0"/>
      <p:bldP spid="40" grpId="0" animBg="1"/>
      <p:bldP spid="43" grpId="0"/>
      <p:bldP spid="44" grpId="0"/>
      <p:bldP spid="4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passes through 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is perpendicular to the vector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𝑂𝐴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with O being the origin, find an equation of the plane: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scalar product form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Cartesian form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96218" y="1597750"/>
                <a:ext cx="9710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218" y="1597750"/>
                <a:ext cx="971035" cy="246221"/>
              </a:xfrm>
              <a:prstGeom prst="rect">
                <a:avLst/>
              </a:prstGeom>
              <a:blipFill>
                <a:blip r:embed="rId21"/>
                <a:stretch>
                  <a:fillRect l="-314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205693" y="2054950"/>
                <a:ext cx="2164182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693" y="2054950"/>
                <a:ext cx="2164182" cy="65120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15218" y="2912200"/>
                <a:ext cx="3520451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+(−5)(−1)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218" y="2912200"/>
                <a:ext cx="3520451" cy="64960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234268" y="3721825"/>
                <a:ext cx="1246239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268" y="3721825"/>
                <a:ext cx="1246239" cy="64960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400560" y="1778682"/>
            <a:ext cx="190740" cy="6501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581776" y="1885950"/>
                <a:ext cx="18669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their vectors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776" y="1885950"/>
                <a:ext cx="1866900" cy="430887"/>
              </a:xfrm>
              <a:prstGeom prst="rect">
                <a:avLst/>
              </a:prstGeom>
              <a:blipFill>
                <a:blip r:embed="rId25"/>
                <a:stretch>
                  <a:fillRect l="-1961" t="-12676" r="-4575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7629285" y="2597832"/>
            <a:ext cx="190740" cy="6501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>
            <a:off x="7619760" y="3359832"/>
            <a:ext cx="190740" cy="6501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800976" y="2552700"/>
            <a:ext cx="134302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dot product on the right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62876" y="3562350"/>
            <a:ext cx="98107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38568" y="6017350"/>
                <a:ext cx="1089081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68" y="6017350"/>
                <a:ext cx="1089081" cy="568361"/>
              </a:xfrm>
              <a:prstGeom prst="rect">
                <a:avLst/>
              </a:prstGeom>
              <a:blipFill>
                <a:blip r:embed="rId26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4772024" y="4695825"/>
            <a:ext cx="36290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scalar product form!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 animBg="1"/>
      <p:bldP spid="49" grpId="0"/>
      <p:bldP spid="51" grpId="0" animBg="1"/>
      <p:bldP spid="53" grpId="0" animBg="1"/>
      <p:bldP spid="54" grpId="0"/>
      <p:bldP spid="55" grpId="0"/>
      <p:bldP spid="56" grpId="0"/>
      <p:bldP spid="5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passes through 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is perpendicular to the vector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𝑂𝐴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with O being the origin, find an equation of the plane: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scalar product form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Cartesian form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10493" y="1454875"/>
                <a:ext cx="1246239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493" y="1454875"/>
                <a:ext cx="1246239" cy="64960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38568" y="6017350"/>
                <a:ext cx="1089081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68" y="6017350"/>
                <a:ext cx="1089081" cy="568361"/>
              </a:xfrm>
              <a:prstGeom prst="rect">
                <a:avLst/>
              </a:prstGeom>
              <a:blipFill>
                <a:blip r:embed="rId2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34268" y="2293075"/>
                <a:ext cx="1524199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268" y="2293075"/>
                <a:ext cx="1524199" cy="64960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838584" y="1807257"/>
            <a:ext cx="200265" cy="8025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038850" y="1666875"/>
                <a:ext cx="3000375" cy="9634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get to the Cartesian form, replace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the general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850" y="1666875"/>
                <a:ext cx="3000375" cy="963469"/>
              </a:xfrm>
              <a:prstGeom prst="rect">
                <a:avLst/>
              </a:prstGeom>
              <a:blipFill>
                <a:blip r:embed="rId24"/>
                <a:stretch>
                  <a:fillRect t="-5696" r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72368" y="3340825"/>
                <a:ext cx="14830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368" y="3340825"/>
                <a:ext cx="1483035" cy="246221"/>
              </a:xfrm>
              <a:prstGeom prst="rect">
                <a:avLst/>
              </a:prstGeom>
              <a:blipFill>
                <a:blip r:embed="rId25"/>
                <a:stretch>
                  <a:fillRect l="-2881" r="-2058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848109" y="2664507"/>
            <a:ext cx="200265" cy="8025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953126" y="2867025"/>
            <a:ext cx="18478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dot product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72075" y="3962400"/>
            <a:ext cx="27241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Cartesian form!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62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23" grpId="0"/>
      <p:bldP spid="24" grpId="0" animBg="1"/>
      <p:bldP spid="25" grpId="0"/>
      <p:bldP spid="26" grpId="0"/>
      <p:bldP spid="27" grpId="0" animBg="1"/>
      <p:bldP spid="29" grpId="0"/>
      <p:bldP spid="3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line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and the plane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Lets consider what this situation might look like…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1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1"/>
          <a:srcRect l="31051" t="22882" r="29954" b="11689"/>
          <a:stretch/>
        </p:blipFill>
        <p:spPr>
          <a:xfrm>
            <a:off x="4229100" y="981075"/>
            <a:ext cx="4692894" cy="4429125"/>
          </a:xfrm>
          <a:prstGeom prst="rect">
            <a:avLst/>
          </a:prstGeom>
        </p:spPr>
      </p:pic>
      <p:sp>
        <p:nvSpPr>
          <p:cNvPr id="21" name="TextBox 20">
            <a:hlinkClick r:id="rId22" action="ppaction://hlinkfile"/>
          </p:cNvPr>
          <p:cNvSpPr txBox="1"/>
          <p:nvPr/>
        </p:nvSpPr>
        <p:spPr>
          <a:xfrm>
            <a:off x="6216669" y="5560890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14837" y="4448175"/>
                <a:ext cx="170886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837" y="4448175"/>
                <a:ext cx="1708866" cy="56977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57712" y="1657350"/>
                <a:ext cx="98969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712" y="1657350"/>
                <a:ext cx="989695" cy="56836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9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/>
      <p:bldP spid="3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line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and the plane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Imagine we draw on the normal to the plane as well…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that the angle between the plane and the given line will be: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1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1"/>
          <a:srcRect l="33157" t="20414" r="28760" b="12152"/>
          <a:stretch/>
        </p:blipFill>
        <p:spPr>
          <a:xfrm>
            <a:off x="4057650" y="1028700"/>
            <a:ext cx="4810125" cy="4791075"/>
          </a:xfrm>
          <a:prstGeom prst="rect">
            <a:avLst/>
          </a:prstGeom>
        </p:spPr>
      </p:pic>
      <p:sp>
        <p:nvSpPr>
          <p:cNvPr id="14" name="TextBox 13">
            <a:hlinkClick r:id="rId22" action="ppaction://hlinkfile"/>
          </p:cNvPr>
          <p:cNvSpPr txBox="1"/>
          <p:nvPr/>
        </p:nvSpPr>
        <p:spPr>
          <a:xfrm>
            <a:off x="6140469" y="5913315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0486" y="6248400"/>
                <a:ext cx="5995989" cy="251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𝑎𝑛𝑔𝑙𝑒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𝑏𝑒𝑡𝑤𝑒𝑒𝑛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𝑔𝑖𝑣𝑒𝑛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𝑙𝑖𝑛𝑒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𝑛𝑜𝑟𝑚𝑎𝑙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𝑝𝑙𝑎𝑛𝑒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6" y="6248400"/>
                <a:ext cx="5995989" cy="251800"/>
              </a:xfrm>
              <a:prstGeom prst="rect">
                <a:avLst/>
              </a:prstGeom>
              <a:blipFill>
                <a:blip r:embed="rId23"/>
                <a:stretch>
                  <a:fillRect l="-712" r="-1119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053137" y="1066800"/>
                <a:ext cx="170886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137" y="1066800"/>
                <a:ext cx="1708866" cy="569771"/>
              </a:xfrm>
              <a:prstGeom prst="rect">
                <a:avLst/>
              </a:prstGeom>
              <a:blipFill>
                <a:blip r:embed="rId24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53187" y="4676775"/>
                <a:ext cx="98969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187" y="4676775"/>
                <a:ext cx="989695" cy="568361"/>
              </a:xfrm>
              <a:prstGeom prst="rect">
                <a:avLst/>
              </a:prstGeom>
              <a:blipFill>
                <a:blip r:embed="rId25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96212" y="2219325"/>
                <a:ext cx="500906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0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0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0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212" y="2219325"/>
                <a:ext cx="500906" cy="568361"/>
              </a:xfrm>
              <a:prstGeom prst="rect">
                <a:avLst/>
              </a:prstGeom>
              <a:blipFill>
                <a:blip r:embed="rId26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18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  <p:bldP spid="17" grpId="0"/>
      <p:bldP spid="23" grpId="0"/>
      <p:bldP spid="2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line </a:t>
                </a:r>
                <a14:m>
                  <m:oMath xmlns:m="http://schemas.openxmlformats.org/officeDocument/2006/math">
                    <m:r>
                      <a:rPr lang="en-US" sz="1600" b="1" i="1" dirty="0"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and the plane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So the acute angle between a plane and a straight line can be calculated by: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Finding the acute angle between the normal vector to the plane, and the straight line that is given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Then, subtracting this answer from 90˚.</a:t>
                </a:r>
                <a:endParaRPr lang="en-US" sz="1600" dirty="0">
                  <a:latin typeface="Comic Sans MS" pitchFamily="66" charset="0"/>
                </a:endParaRPr>
              </a:p>
              <a:p>
                <a:endParaRPr lang="en-GB" sz="1600" dirty="0"/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l="-160" t="-741" r="-1920" b="-65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50080" y="1593668"/>
                <a:ext cx="44674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Alternatively, since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90−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can use a different formula…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80" y="1593668"/>
                <a:ext cx="4467498" cy="584775"/>
              </a:xfrm>
              <a:prstGeom prst="rect">
                <a:avLst/>
              </a:prstGeom>
              <a:blipFill>
                <a:blip r:embed="rId21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30537" y="2249755"/>
                <a:ext cx="156671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537" y="2249755"/>
                <a:ext cx="1566711" cy="6401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78510" y="2976811"/>
                <a:ext cx="42370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is the normal vector to the plane</a:t>
                </a:r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is the direction vector of the straight line being considered…</a:t>
                </a:r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510" y="2976811"/>
                <a:ext cx="4237016" cy="830997"/>
              </a:xfrm>
              <a:prstGeom prst="rect">
                <a:avLst/>
              </a:prstGeom>
              <a:blipFill>
                <a:blip r:embed="rId23"/>
                <a:stretch>
                  <a:fillRect t="-1460" r="-1295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904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4" grpId="0"/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line </a:t>
                </a:r>
                <a14:m>
                  <m:oMath xmlns:m="http://schemas.openxmlformats.org/officeDocument/2006/math">
                    <m:r>
                      <a:rPr lang="en-US" sz="1600" b="1" i="1" dirty="0"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>
                        <a:latin typeface="Cambria Math" panose="02040503050406030204" pitchFamily="18" charset="0"/>
                      </a:rPr>
                      <m:t>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and the plane with equation: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600" dirty="0"/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 r="-1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61347" y="1727240"/>
                <a:ext cx="156671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347" y="1727240"/>
                <a:ext cx="1566711" cy="6401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10872" y="5002144"/>
                <a:ext cx="965201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72" y="5002144"/>
                <a:ext cx="965201" cy="64960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51842" y="4997788"/>
                <a:ext cx="1070999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842" y="4997788"/>
                <a:ext cx="1070999" cy="64960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96606" y="5951209"/>
                <a:ext cx="6911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606" y="5951209"/>
                <a:ext cx="691150" cy="246221"/>
              </a:xfrm>
              <a:prstGeom prst="rect">
                <a:avLst/>
              </a:prstGeom>
              <a:blipFill>
                <a:blip r:embed="rId25"/>
                <a:stretch>
                  <a:fillRect r="-619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80169" y="5955733"/>
                <a:ext cx="7969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169" y="5955733"/>
                <a:ext cx="796949" cy="246221"/>
              </a:xfrm>
              <a:prstGeom prst="rect">
                <a:avLst/>
              </a:prstGeom>
              <a:blipFill>
                <a:blip r:embed="rId26"/>
                <a:stretch>
                  <a:fillRect r="-458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4288" y="4365446"/>
                <a:ext cx="39239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normal vector to the plane,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direction vector of the straight line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88" y="4365446"/>
                <a:ext cx="3923930" cy="523220"/>
              </a:xfrm>
              <a:prstGeom prst="rect">
                <a:avLst/>
              </a:prstGeom>
              <a:blipFill>
                <a:blip r:embed="rId27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545071" y="2527709"/>
                <a:ext cx="2387448" cy="1013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−2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−1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−12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(3)(13)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071" y="2527709"/>
                <a:ext cx="2387448" cy="1013611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564306" y="3763185"/>
                <a:ext cx="1728550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(3)(13)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306" y="3763185"/>
                <a:ext cx="1728550" cy="6401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32115" y="4643554"/>
                <a:ext cx="1116844" cy="344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/>
                        </a:rPr>
                        <m:t>14.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15" y="4643554"/>
                <a:ext cx="1116844" cy="344133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6884428" y="2211661"/>
            <a:ext cx="200265" cy="8025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989445" y="2492555"/>
            <a:ext cx="137078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6897491" y="3261043"/>
            <a:ext cx="200265" cy="80259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213868" y="4136256"/>
            <a:ext cx="178223" cy="68829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124429" y="3515812"/>
            <a:ext cx="8787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23389" y="4373607"/>
            <a:ext cx="8787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81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  <p:bldP spid="17" grpId="0"/>
      <p:bldP spid="6" grpId="0"/>
      <p:bldP spid="20" grpId="0"/>
      <p:bldP spid="7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 animBg="1"/>
      <p:bldP spid="29" grpId="0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6835" t="26119" r="35851" b="11958"/>
          <a:stretch/>
        </p:blipFill>
        <p:spPr>
          <a:xfrm>
            <a:off x="4232366" y="1341120"/>
            <a:ext cx="4655282" cy="43455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planes with equations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and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this time we need to find the angle between two planes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find a rule for this by considering the </a:t>
                </a:r>
                <a:r>
                  <a:rPr lang="en-US" sz="16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normals</a:t>
                </a: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to each…</a:t>
                </a: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3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11337" y="953588"/>
                <a:ext cx="989694" cy="5669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337" y="953588"/>
                <a:ext cx="989694" cy="566950"/>
              </a:xfrm>
              <a:prstGeom prst="rect">
                <a:avLst/>
              </a:prstGeom>
              <a:blipFill>
                <a:blip r:embed="rId2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71953" y="4794068"/>
                <a:ext cx="1089081" cy="568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1953" y="4794068"/>
                <a:ext cx="1089081" cy="5682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hlinkClick r:id="rId24" action="ppaction://hlinkfile"/>
          </p:cNvPr>
          <p:cNvSpPr txBox="1"/>
          <p:nvPr/>
        </p:nvSpPr>
        <p:spPr>
          <a:xfrm>
            <a:off x="6140469" y="5913315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06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931" t="25625" r="32899" b="11557"/>
          <a:stretch/>
        </p:blipFill>
        <p:spPr>
          <a:xfrm>
            <a:off x="4188822" y="1410788"/>
            <a:ext cx="4811421" cy="42323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planes with equations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and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Imagine we drew on the </a:t>
                </a:r>
                <a:r>
                  <a:rPr lang="en-US" sz="1600" dirty="0" err="1">
                    <a:latin typeface="Comic Sans MS" panose="030F0702030302020204" pitchFamily="66" charset="0"/>
                  </a:rPr>
                  <a:t>normals</a:t>
                </a:r>
                <a:r>
                  <a:rPr lang="en-US" sz="1600" dirty="0">
                    <a:latin typeface="Comic Sans MS" panose="030F0702030302020204" pitchFamily="66" charset="0"/>
                  </a:rPr>
                  <a:t> to the planes…</a:t>
                </a: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3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45873" y="1484811"/>
                <a:ext cx="989694" cy="5669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873" y="1484811"/>
                <a:ext cx="989694" cy="56695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05599" y="4811485"/>
                <a:ext cx="1089081" cy="568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9" y="4811485"/>
                <a:ext cx="1089081" cy="568232"/>
              </a:xfrm>
              <a:prstGeom prst="rect">
                <a:avLst/>
              </a:prstGeom>
              <a:blipFill>
                <a:blip r:embed="rId23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hlinkClick r:id="rId24" action="ppaction://hlinkfile"/>
          </p:cNvPr>
          <p:cNvSpPr txBox="1"/>
          <p:nvPr/>
        </p:nvSpPr>
        <p:spPr>
          <a:xfrm>
            <a:off x="6140469" y="5913315"/>
            <a:ext cx="857927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CLICK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planes with equations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and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Consider a 2D drawing of the situation…</a:t>
                </a: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5442857" y="1750423"/>
            <a:ext cx="2203268" cy="1828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158445" y="1750423"/>
            <a:ext cx="487680" cy="1872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7393577" y="1184366"/>
            <a:ext cx="914400" cy="914400"/>
          </a:xfrm>
          <a:prstGeom prst="arc">
            <a:avLst>
              <a:gd name="adj1" fmla="val 7768348"/>
              <a:gd name="adj2" fmla="val 983775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/>
          <p:nvPr/>
        </p:nvCxnSpPr>
        <p:spPr>
          <a:xfrm>
            <a:off x="6244049" y="1863637"/>
            <a:ext cx="152398" cy="1867987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 flipV="1">
            <a:off x="6117771" y="1955075"/>
            <a:ext cx="487680" cy="1872342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21274271">
            <a:off x="6130835" y="1593668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Plane 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7111764">
            <a:off x="7158685" y="2643051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Plane 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60380" y="3691013"/>
                <a:ext cx="336559" cy="287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380" y="3691013"/>
                <a:ext cx="336559" cy="2879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32620" y="2484876"/>
                <a:ext cx="336559" cy="287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620" y="2484876"/>
                <a:ext cx="336559" cy="28795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 rot="21324750">
            <a:off x="6248401" y="1859757"/>
            <a:ext cx="90488" cy="952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 rot="858893">
            <a:off x="7198520" y="3024188"/>
            <a:ext cx="90488" cy="952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5633357" y="2609306"/>
            <a:ext cx="914400" cy="914400"/>
          </a:xfrm>
          <a:prstGeom prst="arc">
            <a:avLst>
              <a:gd name="adj1" fmla="val 17968055"/>
              <a:gd name="adj2" fmla="val 206373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6082937" y="2601686"/>
            <a:ext cx="914400" cy="914400"/>
          </a:xfrm>
          <a:prstGeom prst="arc">
            <a:avLst>
              <a:gd name="adj1" fmla="val 12503062"/>
              <a:gd name="adj2" fmla="val 144039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81650" y="2423160"/>
                <a:ext cx="6588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180−</m:t>
                      </m:r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650" y="2423160"/>
                <a:ext cx="658898" cy="215444"/>
              </a:xfrm>
              <a:prstGeom prst="rect">
                <a:avLst/>
              </a:prstGeom>
              <a:blipFill>
                <a:blip r:embed="rId24"/>
                <a:stretch>
                  <a:fillRect l="-5556" r="-463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480810" y="2621280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810" y="2621280"/>
                <a:ext cx="146322" cy="215444"/>
              </a:xfrm>
              <a:prstGeom prst="rect">
                <a:avLst/>
              </a:prstGeom>
              <a:blipFill>
                <a:blip r:embed="rId25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816090" y="1882140"/>
                <a:ext cx="6588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180−</m:t>
                      </m:r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90" y="1882140"/>
                <a:ext cx="658898" cy="215444"/>
              </a:xfrm>
              <a:prstGeom prst="rect">
                <a:avLst/>
              </a:prstGeom>
              <a:blipFill>
                <a:blip r:embed="rId26"/>
                <a:stretch>
                  <a:fillRect l="-5556" r="-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174237" y="4075648"/>
            <a:ext cx="48364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we want to find the acute angle between two planes, their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normals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will produce an obtuse angle</a:t>
            </a:r>
          </a:p>
          <a:p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acute angle between the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planes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will therefore be given by 180 - this angle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However, this is actually the same as the acute angle between the </a:t>
            </a:r>
            <a:r>
              <a:rPr lang="en-US" sz="1400" u="sng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normals</a:t>
            </a:r>
            <a:endParaRPr lang="en-US" sz="1400" u="sng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we can just use the cosine formula from before, using the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normals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to the planes! 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Arc 40"/>
          <p:cNvSpPr/>
          <p:nvPr/>
        </p:nvSpPr>
        <p:spPr>
          <a:xfrm>
            <a:off x="6128657" y="2260056"/>
            <a:ext cx="914400" cy="914400"/>
          </a:xfrm>
          <a:prstGeom prst="arc">
            <a:avLst>
              <a:gd name="adj1" fmla="val 7301134"/>
              <a:gd name="adj2" fmla="val 987283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10910" y="2951480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910" y="2951480"/>
                <a:ext cx="146322" cy="215444"/>
              </a:xfrm>
              <a:prstGeom prst="rect">
                <a:avLst/>
              </a:prstGeom>
              <a:blipFill>
                <a:blip r:embed="rId27"/>
                <a:stretch>
                  <a:fillRect l="-29167" r="-2500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50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29" grpId="0"/>
      <p:bldP spid="30" grpId="0"/>
      <p:bldP spid="33" grpId="0"/>
      <p:bldP spid="15" grpId="0" animBg="1"/>
      <p:bldP spid="34" grpId="0" animBg="1"/>
      <p:bldP spid="35" grpId="0" animBg="1"/>
      <p:bldP spid="37" grpId="0" animBg="1"/>
      <p:bldP spid="16" grpId="0"/>
      <p:bldP spid="39" grpId="0"/>
      <p:bldP spid="40" grpId="0"/>
      <p:bldP spid="41" grpId="0" animBg="1"/>
      <p:bldP spid="4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angle between two straight lines, or a straight line and a plane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acute angle between the planes with equations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and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Let the </a:t>
                </a:r>
                <a:r>
                  <a:rPr lang="en-US" sz="1600" dirty="0" err="1">
                    <a:latin typeface="Comic Sans MS" pitchFamily="66" charset="0"/>
                  </a:rPr>
                  <a:t>normals</a:t>
                </a:r>
                <a:r>
                  <a:rPr lang="en-US" sz="1600" dirty="0">
                    <a:latin typeface="Comic Sans MS" pitchFamily="66" charset="0"/>
                  </a:rPr>
                  <a:t> be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10000" cy="4939937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649954" y="650572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9C</a:t>
            </a: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>
                          <a:solidFill>
                            <a:schemeClr val="tx1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53" y="0"/>
                <a:ext cx="2804357" cy="369332"/>
              </a:xfrm>
              <a:prstGeom prst="rect">
                <a:avLst/>
              </a:prstGeom>
              <a:blipFill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703"/>
                <a:ext cx="1755802" cy="70859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550" y="0"/>
                <a:ext cx="3600450" cy="642484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483325"/>
                <a:ext cx="847348" cy="215444"/>
              </a:xfrm>
              <a:prstGeom prst="rect">
                <a:avLst/>
              </a:prstGeom>
              <a:blipFill>
                <a:blip r:embed="rId19"/>
                <a:stretch>
                  <a:fillRect l="-2158" r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743" y="750025"/>
                <a:ext cx="663515" cy="215444"/>
              </a:xfrm>
              <a:prstGeom prst="rect">
                <a:avLst/>
              </a:prstGeom>
              <a:blipFill>
                <a:blip r:embed="rId20"/>
                <a:stretch>
                  <a:fillRect l="-2752" r="-45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𝒃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610" y="653253"/>
                <a:ext cx="1739772" cy="70859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38237" y="5000625"/>
                <a:ext cx="839524" cy="568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37" y="5000625"/>
                <a:ext cx="839524" cy="5682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76487" y="5000625"/>
                <a:ext cx="839524" cy="568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487" y="5000625"/>
                <a:ext cx="839524" cy="5682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52537" y="5800725"/>
                <a:ext cx="5997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537" y="5800725"/>
                <a:ext cx="599715" cy="215444"/>
              </a:xfrm>
              <a:prstGeom prst="rect">
                <a:avLst/>
              </a:prstGeom>
              <a:blipFill>
                <a:blip r:embed="rId24"/>
                <a:stretch>
                  <a:fillRect r="-505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62212" y="5800725"/>
                <a:ext cx="5997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212" y="5800725"/>
                <a:ext cx="599715" cy="215444"/>
              </a:xfrm>
              <a:prstGeom prst="rect">
                <a:avLst/>
              </a:prstGeom>
              <a:blipFill>
                <a:blip r:embed="rId25"/>
                <a:stretch>
                  <a:fillRect r="-61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00550" y="1683153"/>
                <a:ext cx="1582741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1" i="1"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e>
                              </m:d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  <m:r>
                                <a:rPr lang="en-GB" sz="1600" b="1" i="1"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  <m:r>
                                <a:rPr lang="en-GB" sz="1600" i="1">
                                  <a:latin typeface="Cambria Math"/>
                                  <a:ea typeface="Cambria Math"/>
                                </a:rPr>
                                <m:t>|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1683153"/>
                <a:ext cx="1582741" cy="64017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400550" y="2483253"/>
                <a:ext cx="2220736" cy="1015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𝑐𝑜𝑠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160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−7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7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−4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  <m:t>4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(9)(9)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2483253"/>
                <a:ext cx="2220736" cy="101559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705350" y="3854853"/>
                <a:ext cx="1116844" cy="3441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/>
                        </a:rPr>
                        <m:t>78.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350" y="3854853"/>
                <a:ext cx="1116844" cy="344133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585344" y="2069330"/>
            <a:ext cx="167882" cy="94056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651989" y="2306682"/>
            <a:ext cx="8787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>
            <a:off x="6585344" y="3040880"/>
            <a:ext cx="167882" cy="94056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775814" y="3363957"/>
            <a:ext cx="8787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6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1" grpId="0" animBg="1"/>
      <p:bldP spid="5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9E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8076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6"/>
            <a:ext cx="3630135" cy="36682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determine whether two lines meet or not, and if they do, find their point of intersection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n-US" sz="1600" u="sng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When operating in 2D, two straight lines with different gradients will always intersect somewhere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It is possible that two lines in 3D will not interest at all, but pass by each other (imagine two roads where one passes over the other)</a:t>
            </a:r>
          </a:p>
          <a:p>
            <a:pPr marL="0" indent="0" algn="ctr"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98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have vector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and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𝜇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Show that the lines intersect, and find their point of intersection.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1148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5154" y="1309413"/>
                <a:ext cx="505139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 two lines intersect, then there will be a pair of values for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cause the equations to give the same coordinates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can form simultaneous equations to find these values…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154" y="1309413"/>
                <a:ext cx="5051394" cy="1384995"/>
              </a:xfrm>
              <a:prstGeom prst="rect">
                <a:avLst/>
              </a:prstGeom>
              <a:blipFill>
                <a:blip r:embed="rId3"/>
                <a:stretch>
                  <a:fillRect t="-881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84024" y="2821578"/>
                <a:ext cx="13166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4" y="2821578"/>
                <a:ext cx="1316642" cy="276999"/>
              </a:xfrm>
              <a:prstGeom prst="rect">
                <a:avLst/>
              </a:prstGeom>
              <a:blipFill>
                <a:blip r:embed="rId4"/>
                <a:stretch>
                  <a:fillRect l="-3704" t="-2222" r="-5556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90755" y="2817223"/>
                <a:ext cx="17205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755" y="2817223"/>
                <a:ext cx="1720599" cy="276999"/>
              </a:xfrm>
              <a:prstGeom prst="rect">
                <a:avLst/>
              </a:prstGeom>
              <a:blipFill>
                <a:blip r:embed="rId5"/>
                <a:stretch>
                  <a:fillRect l="-2837" r="-2482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45830" y="2830286"/>
                <a:ext cx="1547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830" y="2830286"/>
                <a:ext cx="1547475" cy="276999"/>
              </a:xfrm>
              <a:prstGeom prst="rect">
                <a:avLst/>
              </a:prstGeom>
              <a:blipFill>
                <a:blip r:embed="rId6"/>
                <a:stretch>
                  <a:fillRect l="-3150" r="-4331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3338" y="3627120"/>
                <a:ext cx="1143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338" y="3627120"/>
                <a:ext cx="1143518" cy="276999"/>
              </a:xfrm>
              <a:prstGeom prst="rect">
                <a:avLst/>
              </a:prstGeom>
              <a:blipFill>
                <a:blip r:embed="rId7"/>
                <a:stretch>
                  <a:fillRect l="-4813" r="-481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53394" y="3640182"/>
                <a:ext cx="13166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394" y="3640182"/>
                <a:ext cx="1316642" cy="276999"/>
              </a:xfrm>
              <a:prstGeom prst="rect">
                <a:avLst/>
              </a:prstGeom>
              <a:blipFill>
                <a:blip r:embed="rId8"/>
                <a:stretch>
                  <a:fillRect l="-4167" t="-2174" r="-3704" b="-3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184983" y="3234008"/>
            <a:ext cx="260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Let’s rearrange the first 2…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4983" y="4043904"/>
            <a:ext cx="2600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Solving these gives…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95405" y="4415245"/>
                <a:ext cx="6067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4415245"/>
                <a:ext cx="606705" cy="276999"/>
              </a:xfrm>
              <a:prstGeom prst="rect">
                <a:avLst/>
              </a:prstGeom>
              <a:blipFill>
                <a:blip r:embed="rId9"/>
                <a:stretch>
                  <a:fillRect l="-9000" r="-9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92239" y="4410891"/>
                <a:ext cx="7884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239" y="4410891"/>
                <a:ext cx="788486" cy="276999"/>
              </a:xfrm>
              <a:prstGeom prst="rect">
                <a:avLst/>
              </a:prstGeom>
              <a:blipFill>
                <a:blip r:embed="rId10"/>
                <a:stretch>
                  <a:fillRect l="-6202" r="-697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880183" y="4818966"/>
            <a:ext cx="3183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these into the third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99612" y="5181601"/>
                <a:ext cx="19123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2=3+4(−1)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612" y="5181601"/>
                <a:ext cx="1912383" cy="276999"/>
              </a:xfrm>
              <a:prstGeom prst="rect">
                <a:avLst/>
              </a:prstGeom>
              <a:blipFill>
                <a:blip r:embed="rId11"/>
                <a:stretch>
                  <a:fillRect l="-2556" t="-2222" r="-4473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383795" y="5949332"/>
            <a:ext cx="424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Since this is true, the lines must intersect…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834744" y="5590904"/>
                <a:ext cx="9569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44" y="5590904"/>
                <a:ext cx="956992" cy="276999"/>
              </a:xfrm>
              <a:prstGeom prst="rect">
                <a:avLst/>
              </a:prstGeom>
              <a:blipFill>
                <a:blip r:embed="rId12"/>
                <a:stretch>
                  <a:fillRect l="-637" r="-573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493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have vector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and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𝜇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Show that the lines intersect, and find their point of intersection.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1148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69989" y="1344247"/>
                <a:ext cx="50513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point of intersection, you can then substitute either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into their corresponding equation…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989" y="1344247"/>
                <a:ext cx="5051394" cy="523220"/>
              </a:xfrm>
              <a:prstGeom prst="rect">
                <a:avLst/>
              </a:prstGeom>
              <a:blipFill>
                <a:blip r:embed="rId3"/>
                <a:stretch>
                  <a:fillRect t="-2353" r="-362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88867" y="6383382"/>
                <a:ext cx="6067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867" y="6383382"/>
                <a:ext cx="606705" cy="276999"/>
              </a:xfrm>
              <a:prstGeom prst="rect">
                <a:avLst/>
              </a:prstGeom>
              <a:blipFill>
                <a:blip r:embed="rId4"/>
                <a:stretch>
                  <a:fillRect l="-9000" r="-9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85701" y="6379028"/>
                <a:ext cx="7884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701" y="6379028"/>
                <a:ext cx="788486" cy="276999"/>
              </a:xfrm>
              <a:prstGeom prst="rect">
                <a:avLst/>
              </a:prstGeom>
              <a:blipFill>
                <a:blip r:embed="rId5"/>
                <a:stretch>
                  <a:fillRect l="-6202" r="-7752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55772" y="2037806"/>
                <a:ext cx="1695208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772" y="2037806"/>
                <a:ext cx="1695208" cy="6496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51417" y="2973978"/>
                <a:ext cx="1695208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17" y="2973978"/>
                <a:ext cx="1695208" cy="6496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338354" y="3892732"/>
                <a:ext cx="942759" cy="6546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354" y="3892732"/>
                <a:ext cx="942759" cy="6546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62468" y="4853801"/>
                <a:ext cx="35061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lines intersect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(5,−3,−1)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468" y="4853801"/>
                <a:ext cx="3506171" cy="307777"/>
              </a:xfrm>
              <a:prstGeom prst="rect">
                <a:avLst/>
              </a:prstGeom>
              <a:blipFill>
                <a:blip r:embed="rId9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7073024" y="2344194"/>
            <a:ext cx="167882" cy="94056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63494" y="2667271"/>
                <a:ext cx="112286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3494" y="2667271"/>
                <a:ext cx="1122860" cy="215444"/>
              </a:xfrm>
              <a:prstGeom prst="rect">
                <a:avLst/>
              </a:prstGeom>
              <a:blipFill>
                <a:blip r:embed="rId10"/>
                <a:stretch>
                  <a:fillRect l="-4348" t="-28571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7059961" y="3297783"/>
            <a:ext cx="167882" cy="94056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250431" y="3620860"/>
            <a:ext cx="87875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4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22" grpId="0"/>
      <p:bldP spid="23" grpId="0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coordinates of the point of intersection of the line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itchFamily="66" charset="0"/>
                    <a:sym typeface="Wingdings" panose="05000000000000000000" pitchFamily="2" charset="2"/>
                  </a:rPr>
                  <a:t>Imagine a diagram…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689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646126" y="772526"/>
            <a:ext cx="696686" cy="101890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rallelogram 5"/>
          <p:cNvSpPr/>
          <p:nvPr/>
        </p:nvSpPr>
        <p:spPr>
          <a:xfrm>
            <a:off x="6049324" y="1311765"/>
            <a:ext cx="2929213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962503" y="1769657"/>
            <a:ext cx="696686" cy="1018902"/>
          </a:xfrm>
          <a:prstGeom prst="straightConnector1">
            <a:avLst/>
          </a:prstGeom>
          <a:ln w="2222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567748" y="1774012"/>
            <a:ext cx="121920" cy="1132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84723" y="1377646"/>
                <a:ext cx="18922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be the point on the line where the line intersects the plane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723" y="1377646"/>
                <a:ext cx="1892296" cy="954107"/>
              </a:xfrm>
              <a:prstGeom prst="rect">
                <a:avLst/>
              </a:prstGeom>
              <a:blipFill>
                <a:blip r:embed="rId3"/>
                <a:stretch>
                  <a:fillRect t="-1274" r="-2903" b="-50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02387" y="1842116"/>
                <a:ext cx="61805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387" y="1842116"/>
                <a:ext cx="618053" cy="215444"/>
              </a:xfrm>
              <a:prstGeom prst="rect">
                <a:avLst/>
              </a:prstGeom>
              <a:blipFill>
                <a:blip r:embed="rId4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305671" y="2858610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For the line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6931" y="2868968"/>
            <a:ext cx="1297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For the plane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79290" y="3271421"/>
                <a:ext cx="1482072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290" y="3271421"/>
                <a:ext cx="1482072" cy="5697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67705" y="4063013"/>
                <a:ext cx="1447191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−5+2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7705" y="4063013"/>
                <a:ext cx="1447191" cy="5777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239741" y="3280299"/>
                <a:ext cx="855041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741" y="3280299"/>
                <a:ext cx="855041" cy="5697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01524" y="4045258"/>
                <a:ext cx="1098827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524" y="4045258"/>
                <a:ext cx="1098827" cy="569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76081" y="563732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6081" y="563732"/>
                <a:ext cx="132344" cy="276999"/>
              </a:xfrm>
              <a:prstGeom prst="rect">
                <a:avLst/>
              </a:prstGeom>
              <a:blipFill>
                <a:blip r:embed="rId9"/>
                <a:stretch>
                  <a:fillRect l="-45455" r="-3636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839199" y="1417468"/>
                <a:ext cx="2083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199" y="1417468"/>
                <a:ext cx="208390" cy="276999"/>
              </a:xfrm>
              <a:prstGeom prst="rect">
                <a:avLst/>
              </a:prstGeom>
              <a:blipFill>
                <a:blip r:embed="rId10"/>
                <a:stretch>
                  <a:fillRect l="-26471" r="-264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055742" y="4767551"/>
            <a:ext cx="4449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therefore substitute the expression from the line, into the expression for the plane…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Arc 23"/>
          <p:cNvSpPr/>
          <p:nvPr/>
        </p:nvSpPr>
        <p:spPr>
          <a:xfrm>
            <a:off x="5515246" y="3564114"/>
            <a:ext cx="184218" cy="83921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696838" y="3683004"/>
                <a:ext cx="109457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combine the vectors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38" y="3683004"/>
                <a:ext cx="1094578" cy="553998"/>
              </a:xfrm>
              <a:prstGeom prst="rect">
                <a:avLst/>
              </a:prstGeom>
              <a:blipFill>
                <a:blip r:embed="rId11"/>
                <a:stretch>
                  <a:fillRect l="-6145" t="-8791" r="-9497"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8091249" y="3547837"/>
            <a:ext cx="184218" cy="83921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192942" y="3764383"/>
                <a:ext cx="80013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2942" y="3764383"/>
                <a:ext cx="800137" cy="369332"/>
              </a:xfrm>
              <a:prstGeom prst="rect">
                <a:avLst/>
              </a:prstGeom>
              <a:blipFill>
                <a:blip r:embed="rId12"/>
                <a:stretch>
                  <a:fillRect t="-1333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32522" y="6042733"/>
                <a:ext cx="1651478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522" y="6042733"/>
                <a:ext cx="1651478" cy="5777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82938" y="5350275"/>
                <a:ext cx="1098827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938" y="5350275"/>
                <a:ext cx="1098827" cy="56977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7027408" y="5626691"/>
            <a:ext cx="163505" cy="72972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235632" y="5807726"/>
                <a:ext cx="152662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vector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632" y="5807726"/>
                <a:ext cx="1526627" cy="369332"/>
              </a:xfrm>
              <a:prstGeom prst="rect">
                <a:avLst/>
              </a:prstGeom>
              <a:blipFill>
                <a:blip r:embed="rId15"/>
                <a:stretch>
                  <a:fillRect l="-6000" t="-13333" r="-88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509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2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9" grpId="0"/>
      <p:bldP spid="31" grpId="0"/>
      <p:bldP spid="32" grpId="0" animBg="1"/>
      <p:bldP spid="3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coordinates of the point of intersection of the line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alt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itchFamily="66" charset="0"/>
                    <a:sym typeface="Wingdings" panose="05000000000000000000" pitchFamily="2" charset="2"/>
                  </a:rPr>
                  <a:t>Imagine a diagram…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689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646126" y="772526"/>
            <a:ext cx="696686" cy="101890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rallelogram 5"/>
          <p:cNvSpPr/>
          <p:nvPr/>
        </p:nvSpPr>
        <p:spPr>
          <a:xfrm>
            <a:off x="6049324" y="1311765"/>
            <a:ext cx="2929213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962503" y="1769657"/>
            <a:ext cx="696686" cy="1018902"/>
          </a:xfrm>
          <a:prstGeom prst="straightConnector1">
            <a:avLst/>
          </a:prstGeom>
          <a:ln w="2222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567748" y="1774012"/>
            <a:ext cx="121920" cy="1132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84723" y="1377646"/>
                <a:ext cx="189229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i="1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be the point on the line where the line intersects the plane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723" y="1377646"/>
                <a:ext cx="1892296" cy="954107"/>
              </a:xfrm>
              <a:prstGeom prst="rect">
                <a:avLst/>
              </a:prstGeom>
              <a:blipFill>
                <a:blip r:embed="rId3"/>
                <a:stretch>
                  <a:fillRect t="-1274" r="-2903" b="-50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02387" y="1842116"/>
                <a:ext cx="61805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387" y="1842116"/>
                <a:ext cx="618053" cy="215444"/>
              </a:xfrm>
              <a:prstGeom prst="rect">
                <a:avLst/>
              </a:prstGeom>
              <a:blipFill>
                <a:blip r:embed="rId4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76081" y="563732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6081" y="563732"/>
                <a:ext cx="132344" cy="276999"/>
              </a:xfrm>
              <a:prstGeom prst="rect">
                <a:avLst/>
              </a:prstGeom>
              <a:blipFill>
                <a:blip r:embed="rId5"/>
                <a:stretch>
                  <a:fillRect l="-45455" r="-3636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839199" y="1417468"/>
                <a:ext cx="2083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199" y="1417468"/>
                <a:ext cx="208390" cy="276999"/>
              </a:xfrm>
              <a:prstGeom prst="rect">
                <a:avLst/>
              </a:prstGeom>
              <a:blipFill>
                <a:blip r:embed="rId6"/>
                <a:stretch>
                  <a:fillRect l="-26471" r="-264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042735" y="3033203"/>
                <a:ext cx="1651478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−5+2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735" y="3033203"/>
                <a:ext cx="1651478" cy="5777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08883" y="3798163"/>
                <a:ext cx="35901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+(−5+2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)(3)=4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883" y="3798163"/>
                <a:ext cx="3590150" cy="215444"/>
              </a:xfrm>
              <a:prstGeom prst="rect">
                <a:avLst/>
              </a:prstGeom>
              <a:blipFill>
                <a:blip r:embed="rId8"/>
                <a:stretch>
                  <a:fillRect r="-67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702642" y="4261281"/>
                <a:ext cx="9825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−14=4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642" y="4261281"/>
                <a:ext cx="982513" cy="215444"/>
              </a:xfrm>
              <a:prstGeom prst="rect">
                <a:avLst/>
              </a:prstGeom>
              <a:blipFill>
                <a:blip r:embed="rId9"/>
                <a:stretch>
                  <a:fillRect l="-4348" r="-372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219025" y="4697766"/>
                <a:ext cx="4699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025" y="4697766"/>
                <a:ext cx="469936" cy="215444"/>
              </a:xfrm>
              <a:prstGeom prst="rect">
                <a:avLst/>
              </a:prstGeom>
              <a:blipFill>
                <a:blip r:embed="rId10"/>
                <a:stretch>
                  <a:fillRect l="-7792" r="-779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964533" y="501588"/>
                <a:ext cx="1166601" cy="447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533" y="501588"/>
                <a:ext cx="1166601" cy="447558"/>
              </a:xfrm>
              <a:prstGeom prst="rect">
                <a:avLst/>
              </a:prstGeom>
              <a:blipFill>
                <a:blip r:embed="rId11"/>
                <a:stretch>
                  <a:fillRect l="-1563" b="-10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384960" y="1673441"/>
                <a:ext cx="673005" cy="4476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960" y="1673441"/>
                <a:ext cx="673005" cy="447623"/>
              </a:xfrm>
              <a:prstGeom prst="rect">
                <a:avLst/>
              </a:prstGeom>
              <a:blipFill>
                <a:blip r:embed="rId12"/>
                <a:stretch>
                  <a:fillRect l="-2703" t="-1370" r="-3604" b="-10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393095" y="4955346"/>
            <a:ext cx="4457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Substitute this into the equation for </a:t>
            </a:r>
            <a:r>
              <a:rPr lang="en-US" sz="1400">
                <a:solidFill>
                  <a:srgbClr val="FF0000"/>
                </a:solidFill>
                <a:latin typeface="Comic Sans MS" panose="030F0702030302020204" pitchFamily="66" charset="0"/>
              </a:rPr>
              <a:t>the line…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67706" y="5332519"/>
                <a:ext cx="1272336" cy="488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7706" y="5332519"/>
                <a:ext cx="1272336" cy="488403"/>
              </a:xfrm>
              <a:prstGeom prst="rect">
                <a:avLst/>
              </a:prstGeom>
              <a:blipFill>
                <a:blip r:embed="rId13"/>
                <a:stretch>
                  <a:fillRect l="-957"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69185" y="5999824"/>
                <a:ext cx="1272336" cy="488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185" y="5999824"/>
                <a:ext cx="1272336" cy="488403"/>
              </a:xfrm>
              <a:prstGeom prst="rect">
                <a:avLst/>
              </a:prstGeom>
              <a:blipFill>
                <a:blip r:embed="rId14"/>
                <a:stretch>
                  <a:fillRect l="-1442" t="-1250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312023" y="5672830"/>
                <a:ext cx="707566" cy="487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3" y="5672830"/>
                <a:ext cx="707566" cy="487185"/>
              </a:xfrm>
              <a:prstGeom prst="rect">
                <a:avLst/>
              </a:prstGeom>
              <a:blipFill>
                <a:blip r:embed="rId15"/>
                <a:stretch>
                  <a:fillRect l="-2564"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5163097" y="5582303"/>
            <a:ext cx="163505" cy="72972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371321" y="5763337"/>
                <a:ext cx="6122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21" y="5763337"/>
                <a:ext cx="612229" cy="369332"/>
              </a:xfrm>
              <a:prstGeom prst="rect">
                <a:avLst/>
              </a:prstGeom>
              <a:blipFill>
                <a:blip r:embed="rId16"/>
                <a:stretch>
                  <a:fillRect l="-1980" t="-13115" r="-7921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986855" y="5667040"/>
                <a:ext cx="20328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line intersects the plane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(1,3,−1)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855" y="5667040"/>
                <a:ext cx="2032858" cy="523220"/>
              </a:xfrm>
              <a:prstGeom prst="rect">
                <a:avLst/>
              </a:prstGeom>
              <a:blipFill>
                <a:blip r:embed="rId17"/>
                <a:stretch>
                  <a:fillRect t="-2353" r="-239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7712467" y="3346611"/>
            <a:ext cx="153149" cy="5773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840792" y="3429990"/>
            <a:ext cx="11611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dot product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7731702" y="3925139"/>
            <a:ext cx="142791" cy="4781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7733182" y="4388257"/>
            <a:ext cx="142791" cy="4781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823038" y="4035150"/>
            <a:ext cx="877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60028" y="4498269"/>
            <a:ext cx="877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1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4" grpId="0"/>
      <p:bldP spid="37" grpId="0"/>
      <p:bldP spid="38" grpId="0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and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respectively.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Prove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are skew.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689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8895" y="5468222"/>
            <a:ext cx="2957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Lines which are ‘skew’ are not parallel, and do not intersect…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2684" y="1188763"/>
            <a:ext cx="49082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compare the direction vectors to show that they are not parallel.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also need to show that the lines do not intersect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Writing the lines as vector equations can help with this…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45619" y="2694206"/>
                <a:ext cx="1474826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619" y="2694206"/>
                <a:ext cx="1474826" cy="5683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785921" y="2695854"/>
                <a:ext cx="1616725" cy="572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921" y="2695854"/>
                <a:ext cx="1616725" cy="5727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56085" y="2352582"/>
                <a:ext cx="662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effectLst/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400" u="sng" dirty="0">
                  <a:effectLst/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085" y="2352582"/>
                <a:ext cx="662425" cy="307777"/>
              </a:xfrm>
              <a:prstGeom prst="rect">
                <a:avLst/>
              </a:prstGeom>
              <a:blipFill>
                <a:blip r:embed="rId5"/>
                <a:stretch>
                  <a:fillRect l="-277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325557" y="2336306"/>
                <a:ext cx="6665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effectLst/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400" u="sng" dirty="0">
                  <a:effectLst/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5557" y="2336306"/>
                <a:ext cx="666593" cy="307777"/>
              </a:xfrm>
              <a:prstGeom prst="rect">
                <a:avLst/>
              </a:prstGeom>
              <a:blipFill>
                <a:blip r:embed="rId6"/>
                <a:stretch>
                  <a:fillRect l="-2752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475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475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39337" y="12192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" y="12192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138058" y="3466012"/>
            <a:ext cx="2853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the direction vectors…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86995" y="3796938"/>
                <a:ext cx="358240" cy="5675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995" y="3796938"/>
                <a:ext cx="358240" cy="5675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44790" y="3792583"/>
                <a:ext cx="492892" cy="572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790" y="3792583"/>
                <a:ext cx="492892" cy="57272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265725" y="3936275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and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15570" y="4484915"/>
            <a:ext cx="4767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these are not scalar multiples of one another, the two lines are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not parallel</a:t>
            </a:r>
            <a:endParaRPr lang="en-GB" sz="14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83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50" grpId="0"/>
      <p:bldP spid="14" grpId="0"/>
      <p:bldP spid="51" grpId="0"/>
      <p:bldP spid="5" grpId="0"/>
      <p:bldP spid="6" grpId="0"/>
      <p:bldP spid="15" grpId="0"/>
      <p:bldP spid="16" grpId="0"/>
      <p:bldP spid="1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determine whether two lines meet or not, and if they do, find their point of intersection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u="sng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and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GB" altLang="en-US" sz="1600" dirty="0">
                    <a:latin typeface="Comic Sans MS" pitchFamily="66" charset="0"/>
                  </a:rPr>
                  <a:t>respectively.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Prove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are skew.</a:t>
                </a: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14134"/>
              </a:xfrm>
              <a:blipFill>
                <a:blip r:embed="rId2"/>
                <a:stretch>
                  <a:fillRect l="-671" t="-689" r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107475" y="0"/>
                <a:ext cx="131068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en-US" sz="1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altLang="en-US" sz="12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475" y="0"/>
                <a:ext cx="1310680" cy="594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39337" y="121920"/>
                <a:ext cx="1708160" cy="3473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" y="121920"/>
                <a:ext cx="1708160" cy="347339"/>
              </a:xfrm>
              <a:prstGeom prst="rect">
                <a:avLst/>
              </a:prstGeom>
              <a:blipFill>
                <a:blip r:embed="rId8"/>
                <a:stretch>
                  <a:fillRect l="-1071" t="-3509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9147" y="4663442"/>
            <a:ext cx="1201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Not parallel</a:t>
            </a:r>
            <a:endParaRPr lang="en-GB" sz="14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8895" y="5468222"/>
            <a:ext cx="2957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Lines which are ‘skew’ are not parallel, and do not intersect…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22684" y="1188763"/>
            <a:ext cx="49082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compare the direction vectors to show that they are not parallel.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also need to show that the lines do not intersect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Writing the lines as vector equations can help with this…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345619" y="2694206"/>
                <a:ext cx="1474826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619" y="2694206"/>
                <a:ext cx="1474826" cy="5683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56085" y="2352582"/>
                <a:ext cx="662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effectLst/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400" u="sng" dirty="0">
                  <a:effectLst/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085" y="2352582"/>
                <a:ext cx="662425" cy="307777"/>
              </a:xfrm>
              <a:prstGeom prst="rect">
                <a:avLst/>
              </a:prstGeom>
              <a:blipFill>
                <a:blip r:embed="rId11"/>
                <a:stretch>
                  <a:fillRect l="-277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325557" y="2336306"/>
                <a:ext cx="6665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effectLst/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400" u="sng" dirty="0">
                  <a:effectLst/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5557" y="2336306"/>
                <a:ext cx="666593" cy="307777"/>
              </a:xfrm>
              <a:prstGeom prst="rect">
                <a:avLst/>
              </a:prstGeom>
              <a:blipFill>
                <a:blip r:embed="rId12"/>
                <a:stretch>
                  <a:fillRect l="-2752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79836" y="3405052"/>
                <a:ext cx="45527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Form and solve simultaneous equations using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836" y="3405052"/>
                <a:ext cx="4552721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6995" y="3753394"/>
                <a:ext cx="143417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=−1+5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995" y="3753394"/>
                <a:ext cx="1434175" cy="215444"/>
              </a:xfrm>
              <a:prstGeom prst="rect">
                <a:avLst/>
              </a:prstGeom>
              <a:blipFill>
                <a:blip r:embed="rId14"/>
                <a:stretch>
                  <a:fillRect l="-2553" r="-340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85921" y="2695854"/>
                <a:ext cx="1616725" cy="572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921" y="2695854"/>
                <a:ext cx="1616725" cy="57272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52012" y="4114800"/>
                <a:ext cx="11203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−3+2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012" y="4114800"/>
                <a:ext cx="1120371" cy="215444"/>
              </a:xfrm>
              <a:prstGeom prst="rect">
                <a:avLst/>
              </a:prstGeom>
              <a:blipFill>
                <a:blip r:embed="rId16"/>
                <a:stretch>
                  <a:fillRect l="-546" r="-491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82790" y="4511040"/>
                <a:ext cx="12001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790" y="4511040"/>
                <a:ext cx="1200137" cy="215444"/>
              </a:xfrm>
              <a:prstGeom prst="rect">
                <a:avLst/>
              </a:prstGeom>
              <a:blipFill>
                <a:blip r:embed="rId17"/>
                <a:stretch>
                  <a:fillRect l="-3046" r="-406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94007" y="4802777"/>
                <a:ext cx="41415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Solving the first pair gives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=−4.5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007" y="4802777"/>
                <a:ext cx="4141519" cy="307777"/>
              </a:xfrm>
              <a:prstGeom prst="rect">
                <a:avLst/>
              </a:prstGeom>
              <a:blipFill>
                <a:blip r:embed="rId1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87145" y="5238205"/>
                <a:ext cx="12001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45" y="5238205"/>
                <a:ext cx="1200137" cy="215444"/>
              </a:xfrm>
              <a:prstGeom prst="rect">
                <a:avLst/>
              </a:prstGeom>
              <a:blipFill>
                <a:blip r:embed="rId17"/>
                <a:stretch>
                  <a:fillRect l="-3046" r="-4061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64779" y="5608320"/>
                <a:ext cx="19007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(−4.5)=4−2(−3)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779" y="5608320"/>
                <a:ext cx="1900777" cy="215444"/>
              </a:xfrm>
              <a:prstGeom prst="rect">
                <a:avLst/>
              </a:prstGeom>
              <a:blipFill>
                <a:blip r:embed="rId19"/>
                <a:stretch>
                  <a:fillRect l="-1603" r="-256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030689" y="5952308"/>
                <a:ext cx="8435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−3.5=10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689" y="5952308"/>
                <a:ext cx="843564" cy="215444"/>
              </a:xfrm>
              <a:prstGeom prst="rect">
                <a:avLst/>
              </a:prstGeom>
              <a:blipFill>
                <a:blip r:embed="rId20"/>
                <a:stretch>
                  <a:fillRect l="-719" r="-359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251808" y="6274526"/>
            <a:ext cx="4791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lines do not intersect, and hence, they are skew.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7489343" y="5320076"/>
            <a:ext cx="130658" cy="392748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7694564" y="5334293"/>
            <a:ext cx="124042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values into the 3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rd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equation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>
            <a:off x="7467572" y="5698898"/>
            <a:ext cx="130658" cy="392748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559582" y="5773782"/>
            <a:ext cx="8877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26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17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E9AF089-E679-4A24-B136-9E36CC62F5F1}"/>
              </a:ext>
            </a:extLst>
          </p:cNvPr>
          <p:cNvSpPr/>
          <p:nvPr/>
        </p:nvSpPr>
        <p:spPr>
          <a:xfrm>
            <a:off x="1916461" y="1875388"/>
            <a:ext cx="53466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Gabriola" panose="04040605051002020D02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9F</a:t>
            </a:r>
            <a:endParaRPr lang="ja-JP" altLang="en-US" sz="9600" b="1" dirty="0">
              <a:ln w="381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latin typeface="Gabriola" panose="04040605051002020D02" pitchFamily="82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247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perpendicular distance will be the shortest distance between the lines/planes/points indicated…</a:t>
            </a: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13418" y="247105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187950" y="247523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14959" y="148045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140234" y="1556657"/>
            <a:ext cx="2247900" cy="771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65668" y="2168434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654709" y="1806688"/>
            <a:ext cx="885" cy="4007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559459" y="1556657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459" y="1556657"/>
                <a:ext cx="155619" cy="215444"/>
              </a:xfrm>
              <a:prstGeom prst="rect">
                <a:avLst/>
              </a:prstGeom>
              <a:blipFill>
                <a:blip r:embed="rId2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52315" y="2199594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2315" y="2199594"/>
                <a:ext cx="163506" cy="215444"/>
              </a:xfrm>
              <a:prstGeom prst="rect">
                <a:avLst/>
              </a:prstGeom>
              <a:blipFill>
                <a:blip r:embed="rId3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Parallelogram 27"/>
          <p:cNvSpPr/>
          <p:nvPr/>
        </p:nvSpPr>
        <p:spPr>
          <a:xfrm rot="16200000" flipH="1" flipV="1">
            <a:off x="6647566" y="2104349"/>
            <a:ext cx="123825" cy="109535"/>
          </a:xfrm>
          <a:prstGeom prst="parallelogram">
            <a:avLst>
              <a:gd name="adj" fmla="val 8749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Parallelogram 29"/>
          <p:cNvSpPr/>
          <p:nvPr/>
        </p:nvSpPr>
        <p:spPr>
          <a:xfrm rot="5400000" flipH="1">
            <a:off x="6638043" y="1794785"/>
            <a:ext cx="147634" cy="109535"/>
          </a:xfrm>
          <a:prstGeom prst="parallelogram">
            <a:avLst>
              <a:gd name="adj" fmla="val 32662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432765" y="141949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765" y="1419496"/>
                <a:ext cx="174791" cy="215444"/>
              </a:xfrm>
              <a:prstGeom prst="rect">
                <a:avLst/>
              </a:prstGeom>
              <a:blipFill>
                <a:blip r:embed="rId4"/>
                <a:stretch>
                  <a:fillRect l="-24138" r="-3448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80959" y="2155370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59" y="2155370"/>
                <a:ext cx="178959" cy="215444"/>
              </a:xfrm>
              <a:prstGeom prst="rect">
                <a:avLst/>
              </a:prstGeom>
              <a:blipFill>
                <a:blip r:embed="rId5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blipFill>
                <a:blip r:embed="rId7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blipFill>
                <a:blip r:embed="rId9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101484" y="3284823"/>
                <a:ext cx="4767308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have two non-intersecting lines,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then there will be a line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which is the shortest distance between the lines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points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respectively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484" y="3284823"/>
                <a:ext cx="4767308" cy="1169551"/>
              </a:xfrm>
              <a:prstGeom prst="rect">
                <a:avLst/>
              </a:prstGeom>
              <a:blipFill>
                <a:blip r:embed="rId10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99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30" grpId="0" animBg="1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perpendicular distance will be the shortest distance between the lines/planes/points indicated…</a:t>
            </a: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13418" y="247105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187950" y="247523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14959" y="148045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65668" y="2168434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80959" y="2155370"/>
                <a:ext cx="1018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59" y="2155370"/>
                <a:ext cx="101887" cy="215444"/>
              </a:xfrm>
              <a:prstGeom prst="rect">
                <a:avLst/>
              </a:prstGeom>
              <a:blipFill>
                <a:blip r:embed="rId2"/>
                <a:stretch>
                  <a:fillRect l="-41176" r="-2941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blipFill>
                <a:blip r:embed="rId7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blipFill>
                <a:blip r:embed="rId9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101484" y="3284823"/>
                <a:ext cx="47673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have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a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then the perpendicular between them will pass through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meet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at a right angle…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484" y="3284823"/>
                <a:ext cx="4767308" cy="954107"/>
              </a:xfrm>
              <a:prstGeom prst="rect">
                <a:avLst/>
              </a:prstGeom>
              <a:blipFill>
                <a:blip r:embed="rId10"/>
                <a:stretch>
                  <a:fillRect t="-1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776358" y="1650275"/>
            <a:ext cx="112122" cy="117565"/>
            <a:chOff x="6562998" y="1566455"/>
            <a:chExt cx="112122" cy="117565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52259" y="1469570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259" y="1469570"/>
                <a:ext cx="160021" cy="215444"/>
              </a:xfrm>
              <a:prstGeom prst="rect">
                <a:avLst/>
              </a:prstGeom>
              <a:blipFill>
                <a:blip r:embed="rId11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 flipH="1">
            <a:off x="6788944" y="1714092"/>
            <a:ext cx="43135" cy="509995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arallelogram 38"/>
          <p:cNvSpPr/>
          <p:nvPr/>
        </p:nvSpPr>
        <p:spPr>
          <a:xfrm rot="16545242" flipH="1" flipV="1">
            <a:off x="6790442" y="2116256"/>
            <a:ext cx="123825" cy="109535"/>
          </a:xfrm>
          <a:prstGeom prst="parallelogram">
            <a:avLst>
              <a:gd name="adj" fmla="val 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1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0"/>
      <p:bldP spid="29" grpId="0"/>
      <p:bldP spid="39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alt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perpendicular distance will be the shortest distance between the lines/planes/points indicated…</a:t>
            </a:r>
            <a:endParaRPr lang="en-GB" alt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b="1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13418" y="247105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187950" y="247523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14959" y="148045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095" y="2939142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65" y="1275805"/>
                <a:ext cx="129714" cy="215444"/>
              </a:xfrm>
              <a:prstGeom prst="rect">
                <a:avLst/>
              </a:prstGeom>
              <a:blipFill>
                <a:blip r:embed="rId7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044" y="2390501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952" y="2329541"/>
                <a:ext cx="166263" cy="215444"/>
              </a:xfrm>
              <a:prstGeom prst="rect">
                <a:avLst/>
              </a:prstGeom>
              <a:blipFill>
                <a:blip r:embed="rId9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101484" y="3284823"/>
                <a:ext cx="47673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have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a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then the perpendicular between them will pass through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be parallel to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normal vector to the plane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484" y="3284823"/>
                <a:ext cx="4767308" cy="954107"/>
              </a:xfrm>
              <a:prstGeom prst="rect">
                <a:avLst/>
              </a:prstGeom>
              <a:blipFill>
                <a:blip r:embed="rId10"/>
                <a:stretch>
                  <a:fillRect t="-1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200294" y="1469966"/>
            <a:ext cx="112122" cy="117565"/>
            <a:chOff x="6562998" y="1566455"/>
            <a:chExt cx="112122" cy="117565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320035" y="1365461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035" y="1365461"/>
                <a:ext cx="160021" cy="215444"/>
              </a:xfrm>
              <a:prstGeom prst="rect">
                <a:avLst/>
              </a:prstGeom>
              <a:blipFill>
                <a:blip r:embed="rId11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arallelogram 4"/>
          <p:cNvSpPr/>
          <p:nvPr/>
        </p:nvSpPr>
        <p:spPr>
          <a:xfrm>
            <a:off x="5252224" y="1973765"/>
            <a:ext cx="2720898" cy="546410"/>
          </a:xfrm>
          <a:prstGeom prst="parallelogram">
            <a:avLst>
              <a:gd name="adj" fmla="val 157927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102615" y="2302721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615" y="2302721"/>
                <a:ext cx="160021" cy="215444"/>
              </a:xfrm>
              <a:prstGeom prst="rect">
                <a:avLst/>
              </a:prstGeom>
              <a:blipFill>
                <a:blip r:embed="rId12"/>
                <a:stretch>
                  <a:fillRect l="-26923" r="-2692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6564539" y="1152797"/>
            <a:ext cx="1" cy="990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7257959" y="1038497"/>
            <a:ext cx="1" cy="990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497075" y="938741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075" y="938741"/>
                <a:ext cx="160021" cy="215444"/>
              </a:xfrm>
              <a:prstGeom prst="rect">
                <a:avLst/>
              </a:prstGeom>
              <a:blipFill>
                <a:blip r:embed="rId13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6562725" y="2062163"/>
            <a:ext cx="71437" cy="762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7262812" y="1947863"/>
            <a:ext cx="71437" cy="762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25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" grpId="0" animBg="1"/>
      <p:bldP spid="23" grpId="0"/>
      <p:bldP spid="27" grpId="0"/>
      <p:bldP spid="28" grpId="0" animBg="1"/>
      <p:bldP spid="3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the shortest distance between the parallel lines with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𝜇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21</m:t>
                        </m:r>
                        <m:rad>
                          <m:radPr>
                            <m:degHide m:val="on"/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5391397" y="1116282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615049" y="1636817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blipFill>
                <a:blip r:embed="rId3"/>
                <a:stretch>
                  <a:fillRect l="-957" t="-250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blipFill>
                <a:blip r:embed="rId4"/>
                <a:stretch>
                  <a:fillRect l="-1579" t="-2469" b="-9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6503225" y="1282140"/>
            <a:ext cx="112122" cy="117565"/>
            <a:chOff x="6562998" y="1566455"/>
            <a:chExt cx="112122" cy="117565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blipFill>
                <a:blip r:embed="rId5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6608000" y="1839724"/>
            <a:ext cx="112122" cy="117565"/>
            <a:chOff x="6562998" y="1566455"/>
            <a:chExt cx="112122" cy="117565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>
            <a:off x="6559550" y="1352550"/>
            <a:ext cx="103188" cy="533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rot="20986033">
            <a:off x="6651625" y="178435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 rot="20986033">
            <a:off x="6565900" y="133350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62205" y="2306216"/>
                <a:ext cx="5048251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the general points on the line, we can write the vector between them,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by calculating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14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shortest distance will be when this vector is perpendicular to the direction vector of the lines (when the dot product is 0)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205" y="2306216"/>
                <a:ext cx="5048251" cy="1431161"/>
              </a:xfrm>
              <a:prstGeom prst="rect">
                <a:avLst/>
              </a:prstGeom>
              <a:blipFill>
                <a:blip r:embed="rId7"/>
                <a:stretch>
                  <a:fillRect l="-362" t="-426" r="-242"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19868" y="3750906"/>
                <a:ext cx="1252714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−1+3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868" y="3750906"/>
                <a:ext cx="1252714" cy="5777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31901" y="3744686"/>
                <a:ext cx="1132490" cy="6129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1+3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901" y="3744686"/>
                <a:ext cx="1132490" cy="6129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37851" y="4596882"/>
                <a:ext cx="947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851" y="4596882"/>
                <a:ext cx="947374" cy="243015"/>
              </a:xfrm>
              <a:prstGeom prst="rect">
                <a:avLst/>
              </a:prstGeom>
              <a:blipFill>
                <a:blip r:embed="rId10"/>
                <a:stretch>
                  <a:fillRect l="-3871" r="-1935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22300" y="4982547"/>
                <a:ext cx="1995996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−1−5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−2−4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1+3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+1−3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300" y="4982547"/>
                <a:ext cx="1995996" cy="6935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16080" y="5816082"/>
                <a:ext cx="1866472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1+5</m:t>
                                </m:r>
                                <m:d>
                                  <m:d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080" y="5816082"/>
                <a:ext cx="1866472" cy="6935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7927654" y="4806176"/>
            <a:ext cx="112375" cy="5825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43666" y="4809502"/>
                <a:ext cx="110033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points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666" y="4809502"/>
                <a:ext cx="1100334" cy="553998"/>
              </a:xfrm>
              <a:prstGeom prst="rect">
                <a:avLst/>
              </a:prstGeom>
              <a:blipFill>
                <a:blip r:embed="rId13"/>
                <a:stretch>
                  <a:fillRect l="-4972" t="-8791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7935088" y="5460381"/>
            <a:ext cx="116092" cy="750848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8099422" y="5690448"/>
            <a:ext cx="7880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/ 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8585" y="3702205"/>
            <a:ext cx="1505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Start with A and B, the general points on the lines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2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3" grpId="0"/>
      <p:bldP spid="42" grpId="0"/>
      <p:bldP spid="46" grpId="0"/>
      <p:bldP spid="16" grpId="0" animBg="1"/>
      <p:bldP spid="48" grpId="0" animBg="1"/>
      <p:bldP spid="5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/>
      <p:bldP spid="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the shortest distance between the parallel lines with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𝜇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21</m:t>
                        </m:r>
                        <m:rad>
                          <m:radPr>
                            <m:degHide m:val="on"/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5391397" y="1116282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615049" y="1636817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blipFill>
                <a:blip r:embed="rId3"/>
                <a:stretch>
                  <a:fillRect l="-957" t="-250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blipFill>
                <a:blip r:embed="rId4"/>
                <a:stretch>
                  <a:fillRect l="-1579" t="-2469" b="-9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6503225" y="1282140"/>
            <a:ext cx="112122" cy="117565"/>
            <a:chOff x="6562998" y="1566455"/>
            <a:chExt cx="112122" cy="117565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blipFill>
                <a:blip r:embed="rId5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6608000" y="1839724"/>
            <a:ext cx="112122" cy="117565"/>
            <a:chOff x="6562998" y="1566455"/>
            <a:chExt cx="112122" cy="117565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>
            <a:off x="6559550" y="1352550"/>
            <a:ext cx="103188" cy="533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rot="20986033">
            <a:off x="6651625" y="178435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 rot="20986033">
            <a:off x="6565900" y="133350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62205" y="2306216"/>
                <a:ext cx="5048251" cy="550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dot product of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direction vector of the lines needs to be 0…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205" y="2306216"/>
                <a:ext cx="5048251" cy="550792"/>
              </a:xfrm>
              <a:prstGeom prst="rect">
                <a:avLst/>
              </a:prstGeom>
              <a:blipFill>
                <a:blip r:embed="rId7"/>
                <a:stretch>
                  <a:fillRect l="-362" b="-9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35029" y="1618550"/>
                <a:ext cx="1470531" cy="544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1+5</m:t>
                                </m:r>
                                <m:d>
                                  <m:dPr>
                                    <m:ctrlPr>
                                      <a:rPr lang="en-US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2+3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029" y="1618550"/>
                <a:ext cx="1470531" cy="5449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138296" y="3077236"/>
                <a:ext cx="1839863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1+5</m:t>
                                </m:r>
                                <m:d>
                                  <m:d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2+3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296" y="3077236"/>
                <a:ext cx="1839863" cy="594522"/>
              </a:xfrm>
              <a:prstGeom prst="rect">
                <a:avLst/>
              </a:prstGeom>
              <a:blipFill>
                <a:blip r:embed="rId9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460410" y="3900196"/>
                <a:ext cx="4568365" cy="208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−1+5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2+4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−2+3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410" y="3900196"/>
                <a:ext cx="4568365" cy="208455"/>
              </a:xfrm>
              <a:prstGeom prst="rect">
                <a:avLst/>
              </a:prstGeom>
              <a:blipFill>
                <a:blip r:embed="rId10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721770" y="4418356"/>
                <a:ext cx="12436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3+50(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770" y="4418356"/>
                <a:ext cx="1243674" cy="184666"/>
              </a:xfrm>
              <a:prstGeom prst="rect">
                <a:avLst/>
              </a:prstGeom>
              <a:blipFill>
                <a:blip r:embed="rId11"/>
                <a:stretch>
                  <a:fillRect l="-2451" t="-6667" r="-2451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283473" y="4814596"/>
                <a:ext cx="902811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473" y="4814596"/>
                <a:ext cx="902811" cy="346890"/>
              </a:xfrm>
              <a:prstGeom prst="rect">
                <a:avLst/>
              </a:prstGeom>
              <a:blipFill>
                <a:blip r:embed="rId12"/>
                <a:stretch>
                  <a:fillRect l="-4054" t="-3509" r="-4054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8061362" y="3405158"/>
            <a:ext cx="111632" cy="61820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8159958" y="3400093"/>
            <a:ext cx="7880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 dot product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>
            <a:off x="8074425" y="4036530"/>
            <a:ext cx="98569" cy="49192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8226825" y="4519856"/>
            <a:ext cx="98569" cy="49192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8159958" y="4040172"/>
            <a:ext cx="7880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left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55901" y="4645418"/>
            <a:ext cx="78809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669415" y="5567889"/>
                <a:ext cx="1068434" cy="11122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112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91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415" y="5567889"/>
                <a:ext cx="1068434" cy="111229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682480" y="4892973"/>
                <a:ext cx="1601849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1+5</m:t>
                                </m:r>
                                <m:d>
                                  <m:d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2+3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2480" y="4892973"/>
                <a:ext cx="1601849" cy="5945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5305098" y="5203479"/>
            <a:ext cx="155175" cy="88381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416758" y="5433544"/>
                <a:ext cx="118433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calculate</a:t>
                </a: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58" y="5433544"/>
                <a:ext cx="1184339" cy="369332"/>
              </a:xfrm>
              <a:prstGeom prst="rect">
                <a:avLst/>
              </a:prstGeom>
              <a:blipFill>
                <a:blip r:embed="rId15"/>
                <a:stretch>
                  <a:fillRect t="-13115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560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49" grpId="0" animBg="1"/>
      <p:bldP spid="50" grpId="0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the shortest distance between the parallel lines with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and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𝒓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𝜇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(5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𝒊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+4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𝒋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alt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𝒌</m:t>
                      </m:r>
                      <m:r>
                        <a:rPr lang="en-US" alt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21</m:t>
                        </m:r>
                        <m:rad>
                          <m:radPr>
                            <m:degHide m:val="on"/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5391397" y="1116282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615049" y="1636817"/>
            <a:ext cx="2351314" cy="4512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324" y="558140"/>
                <a:ext cx="1272336" cy="492186"/>
              </a:xfrm>
              <a:prstGeom prst="rect">
                <a:avLst/>
              </a:prstGeom>
              <a:blipFill>
                <a:blip r:embed="rId3"/>
                <a:stretch>
                  <a:fillRect l="-957" t="-250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603" y="1708067"/>
                <a:ext cx="1156919" cy="492186"/>
              </a:xfrm>
              <a:prstGeom prst="rect">
                <a:avLst/>
              </a:prstGeom>
              <a:blipFill>
                <a:blip r:embed="rId4"/>
                <a:stretch>
                  <a:fillRect l="-1579" t="-2469" b="-9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6503225" y="1282140"/>
            <a:ext cx="112122" cy="117565"/>
            <a:chOff x="6562998" y="1566455"/>
            <a:chExt cx="112122" cy="117565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126" y="1101435"/>
                <a:ext cx="160021" cy="215444"/>
              </a:xfrm>
              <a:prstGeom prst="rect">
                <a:avLst/>
              </a:prstGeom>
              <a:blipFill>
                <a:blip r:embed="rId5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6608000" y="1839724"/>
            <a:ext cx="112122" cy="117565"/>
            <a:chOff x="6562998" y="1566455"/>
            <a:chExt cx="112122" cy="117565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788" y="1859044"/>
                <a:ext cx="160021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>
            <a:off x="6559550" y="1352550"/>
            <a:ext cx="103188" cy="533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rot="20986033">
            <a:off x="6651625" y="178435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 rot="20986033">
            <a:off x="6565900" y="1333500"/>
            <a:ext cx="98425" cy="10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62205" y="2306216"/>
                <a:ext cx="5048251" cy="550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now have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We can use this to find it’s distance…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205" y="2306216"/>
                <a:ext cx="5048251" cy="550792"/>
              </a:xfrm>
              <a:prstGeom prst="rect">
                <a:avLst/>
              </a:prstGeom>
              <a:blipFill>
                <a:blip r:embed="rId7"/>
                <a:stretch>
                  <a:fillRect l="-362" r="-1208" b="-9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35029" y="1618550"/>
                <a:ext cx="1470531" cy="544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1+5</m:t>
                                </m:r>
                                <m:d>
                                  <m:dPr>
                                    <m:ctrlPr>
                                      <a:rPr lang="en-US" sz="1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1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2+4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00" i="1">
                                    <a:latin typeface="Cambria Math" panose="02040503050406030204" pitchFamily="18" charset="0"/>
                                  </a:rPr>
                                  <m:t>2+3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1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029" y="1618550"/>
                <a:ext cx="1470531" cy="5449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991633" y="3024986"/>
                <a:ext cx="1068434" cy="11122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112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91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633" y="3024986"/>
                <a:ext cx="1068434" cy="11122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98068" y="3281181"/>
                <a:ext cx="2368725" cy="545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35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−112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(91)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(50)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068" y="3281181"/>
                <a:ext cx="2368725" cy="5456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419840" y="4034473"/>
                <a:ext cx="1062278" cy="390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22050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840" y="4034473"/>
                <a:ext cx="1062278" cy="390363"/>
              </a:xfrm>
              <a:prstGeom prst="rect">
                <a:avLst/>
              </a:prstGeom>
              <a:blipFill>
                <a:blip r:embed="rId11"/>
                <a:stretch>
                  <a:fillRect r="-4023" b="-1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432902" y="4648428"/>
                <a:ext cx="1248290" cy="390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11025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902" y="4648428"/>
                <a:ext cx="1248290" cy="390363"/>
              </a:xfrm>
              <a:prstGeom prst="rect">
                <a:avLst/>
              </a:prstGeom>
              <a:blipFill>
                <a:blip r:embed="rId12"/>
                <a:stretch>
                  <a:fillRect r="-2439" b="-1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454673" y="5236257"/>
                <a:ext cx="977319" cy="389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05</m:t>
                          </m:r>
                          <m:rad>
                            <m:radPr>
                              <m:degHide m:val="on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73" y="5236257"/>
                <a:ext cx="977319" cy="389081"/>
              </a:xfrm>
              <a:prstGeom prst="rect">
                <a:avLst/>
              </a:prstGeom>
              <a:blipFill>
                <a:blip r:embed="rId13"/>
                <a:stretch>
                  <a:fillRect r="-3750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459027" y="5815376"/>
                <a:ext cx="892360" cy="389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ad>
                            <m:radPr>
                              <m:degHide m:val="on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027" y="5815376"/>
                <a:ext cx="892360" cy="389081"/>
              </a:xfrm>
              <a:prstGeom prst="rect">
                <a:avLst/>
              </a:prstGeom>
              <a:blipFill>
                <a:blip r:embed="rId14"/>
                <a:stretch>
                  <a:fillRect r="-4110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62"/>
          <p:cNvSpPr/>
          <p:nvPr/>
        </p:nvSpPr>
        <p:spPr>
          <a:xfrm>
            <a:off x="7765271" y="3596747"/>
            <a:ext cx="133403" cy="64432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7807261" y="3600391"/>
            <a:ext cx="13367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numerator and denominator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Arc 64"/>
          <p:cNvSpPr/>
          <p:nvPr/>
        </p:nvSpPr>
        <p:spPr>
          <a:xfrm>
            <a:off x="6759431" y="4275908"/>
            <a:ext cx="155175" cy="60524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/>
          <p:cNvSpPr/>
          <p:nvPr/>
        </p:nvSpPr>
        <p:spPr>
          <a:xfrm>
            <a:off x="6755076" y="4881154"/>
            <a:ext cx="155175" cy="60524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rc 66"/>
          <p:cNvSpPr/>
          <p:nvPr/>
        </p:nvSpPr>
        <p:spPr>
          <a:xfrm>
            <a:off x="6742013" y="5477691"/>
            <a:ext cx="155175" cy="60524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6740461" y="4388516"/>
            <a:ext cx="13367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Split the numerator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44815" y="5080848"/>
            <a:ext cx="133673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862382" y="5686094"/>
            <a:ext cx="82728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41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5" grpId="0"/>
      <p:bldP spid="38" grpId="0"/>
      <p:bldP spid="59" grpId="0"/>
      <p:bldP spid="60" grpId="0"/>
      <p:bldP spid="61" grpId="0"/>
      <p:bldP spid="62" grpId="0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/>
      <p:bldP spid="7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shortest distance between these two lines.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 r="-16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7045235" y="2174965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19767" y="2179139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046776" y="1184365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72051" y="1260565"/>
            <a:ext cx="2247900" cy="771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7485" y="1872342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7586526" y="1510596"/>
            <a:ext cx="885" cy="4007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blipFill>
                <a:blip r:embed="rId5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arallelogram 14"/>
          <p:cNvSpPr/>
          <p:nvPr/>
        </p:nvSpPr>
        <p:spPr>
          <a:xfrm rot="16200000" flipH="1" flipV="1">
            <a:off x="7579383" y="1808257"/>
            <a:ext cx="123825" cy="109535"/>
          </a:xfrm>
          <a:prstGeom prst="parallelogram">
            <a:avLst>
              <a:gd name="adj" fmla="val 8749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arallelogram 15"/>
          <p:cNvSpPr/>
          <p:nvPr/>
        </p:nvSpPr>
        <p:spPr>
          <a:xfrm rot="5400000" flipH="1">
            <a:off x="7569860" y="1498693"/>
            <a:ext cx="147634" cy="109535"/>
          </a:xfrm>
          <a:prstGeom prst="parallelogram">
            <a:avLst>
              <a:gd name="adj" fmla="val 32662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blipFill>
                <a:blip r:embed="rId7"/>
                <a:stretch>
                  <a:fillRect l="-24138" r="-344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blipFill>
                <a:blip r:embed="rId8"/>
                <a:stretch>
                  <a:fillRect l="-27586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08912" y="2643050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912" y="2643050"/>
                <a:ext cx="141705" cy="215444"/>
              </a:xfrm>
              <a:prstGeom prst="rect">
                <a:avLst/>
              </a:prstGeom>
              <a:blipFill>
                <a:blip r:embed="rId9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blipFill>
                <a:blip r:embed="rId10"/>
                <a:stretch>
                  <a:fillRect l="-19048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blipFill>
                <a:blip r:embed="rId11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blipFill>
                <a:blip r:embed="rId12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05349" y="1271451"/>
                <a:ext cx="2420982" cy="1223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direction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</a:t>
                </a:r>
                <a:r>
                  <a:rPr lang="en-GB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perpendicular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the direction vectors of both lines</a:t>
                </a: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finding this vector using the general forms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349" y="1271451"/>
                <a:ext cx="2420982" cy="1223925"/>
              </a:xfrm>
              <a:prstGeom prst="rect">
                <a:avLst/>
              </a:prstGeom>
              <a:blipFill>
                <a:blip r:embed="rId13"/>
                <a:stretch>
                  <a:fillRect r="-1256" b="-3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59086" y="2882537"/>
                <a:ext cx="662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086" y="2882537"/>
                <a:ext cx="662425" cy="307777"/>
              </a:xfrm>
              <a:prstGeom prst="rect">
                <a:avLst/>
              </a:prstGeom>
              <a:blipFill>
                <a:blip r:embed="rId14"/>
                <a:stretch>
                  <a:fillRect l="-2752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223760" y="2921725"/>
                <a:ext cx="662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60" y="2921725"/>
                <a:ext cx="662425" cy="307777"/>
              </a:xfrm>
              <a:prstGeom prst="rect">
                <a:avLst/>
              </a:prstGeom>
              <a:blipFill>
                <a:blip r:embed="rId15"/>
                <a:stretch>
                  <a:fillRect l="-2752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72148" y="3248297"/>
                <a:ext cx="708206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148" y="3248297"/>
                <a:ext cx="708206" cy="569771"/>
              </a:xfrm>
              <a:prstGeom prst="rect">
                <a:avLst/>
              </a:prstGeom>
              <a:blipFill>
                <a:blip r:embed="rId16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66561" y="3261360"/>
                <a:ext cx="1267142" cy="609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1" y="3261360"/>
                <a:ext cx="1267142" cy="6093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23451" y="4222414"/>
                <a:ext cx="947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451" y="4222414"/>
                <a:ext cx="947374" cy="243015"/>
              </a:xfrm>
              <a:prstGeom prst="rect">
                <a:avLst/>
              </a:prstGeom>
              <a:blipFill>
                <a:blip r:embed="rId18"/>
                <a:stretch>
                  <a:fillRect l="-3871" r="-193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907900" y="4608079"/>
                <a:ext cx="1720792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900" y="4608079"/>
                <a:ext cx="1720792" cy="69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6691036" y="4440416"/>
            <a:ext cx="112375" cy="5825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807048" y="4443742"/>
                <a:ext cx="110033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points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048" y="4443742"/>
                <a:ext cx="1100334" cy="553998"/>
              </a:xfrm>
              <a:prstGeom prst="rect">
                <a:avLst/>
              </a:prstGeom>
              <a:blipFill>
                <a:blip r:embed="rId20"/>
                <a:stretch>
                  <a:fillRect l="-5556" t="-8791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6698470" y="5094621"/>
            <a:ext cx="116092" cy="750848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862804" y="5324688"/>
            <a:ext cx="7880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/ 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912254" y="5500707"/>
                <a:ext cx="1618072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254" y="5500707"/>
                <a:ext cx="1618072" cy="69358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39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4" grpId="0"/>
      <p:bldP spid="27" grpId="0"/>
      <p:bldP spid="28" grpId="0"/>
      <p:bldP spid="29" grpId="0"/>
      <p:bldP spid="31" grpId="0" animBg="1"/>
      <p:bldP spid="32" grpId="0"/>
      <p:bldP spid="33" grpId="0" animBg="1"/>
      <p:bldP spid="34" grpId="0"/>
      <p:bldP spid="3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shortest distance between these two lines.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 r="-16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7045235" y="2174965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19767" y="2179139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046776" y="1184365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72051" y="1260565"/>
            <a:ext cx="2247900" cy="771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7485" y="1872342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7586526" y="1510596"/>
            <a:ext cx="885" cy="4007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blipFill>
                <a:blip r:embed="rId5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arallelogram 14"/>
          <p:cNvSpPr/>
          <p:nvPr/>
        </p:nvSpPr>
        <p:spPr>
          <a:xfrm rot="16200000" flipH="1" flipV="1">
            <a:off x="7579383" y="1808257"/>
            <a:ext cx="123825" cy="109535"/>
          </a:xfrm>
          <a:prstGeom prst="parallelogram">
            <a:avLst>
              <a:gd name="adj" fmla="val 8749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arallelogram 15"/>
          <p:cNvSpPr/>
          <p:nvPr/>
        </p:nvSpPr>
        <p:spPr>
          <a:xfrm rot="5400000" flipH="1">
            <a:off x="7569860" y="1498693"/>
            <a:ext cx="147634" cy="109535"/>
          </a:xfrm>
          <a:prstGeom prst="parallelogram">
            <a:avLst>
              <a:gd name="adj" fmla="val 32662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blipFill>
                <a:blip r:embed="rId7"/>
                <a:stretch>
                  <a:fillRect l="-24138" r="-344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blipFill>
                <a:blip r:embed="rId8"/>
                <a:stretch>
                  <a:fillRect l="-27586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blipFill>
                <a:blip r:embed="rId9"/>
                <a:stretch>
                  <a:fillRect l="-19048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blipFill>
                <a:blip r:embed="rId11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92435" y="1227908"/>
                <a:ext cx="2151017" cy="1412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perpendicular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the direction vectors of both lines, the dot products of both pairs will be 0...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435" y="1227908"/>
                <a:ext cx="2151017" cy="1412566"/>
              </a:xfrm>
              <a:prstGeom prst="rect">
                <a:avLst/>
              </a:prstGeom>
              <a:blipFill>
                <a:blip r:embed="rId12"/>
                <a:stretch>
                  <a:fillRect r="-850" b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12229" y="2717073"/>
                <a:ext cx="2262222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latin typeface="Comic Sans MS" panose="030F0702030302020204" pitchFamily="66" charset="0"/>
                  </a:rPr>
                  <a:t>Dot product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u="sng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u="sng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29" y="2717073"/>
                <a:ext cx="2262222" cy="335348"/>
              </a:xfrm>
              <a:prstGeom prst="rect">
                <a:avLst/>
              </a:prstGeom>
              <a:blipFill>
                <a:blip r:embed="rId14"/>
                <a:stretch>
                  <a:fillRect l="-806" b="-1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34000" y="3135085"/>
                <a:ext cx="1828321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3135085"/>
                <a:ext cx="1828321" cy="6935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38058" y="3966754"/>
                <a:ext cx="20420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058" y="3966754"/>
                <a:ext cx="2042034" cy="215444"/>
              </a:xfrm>
              <a:prstGeom prst="rect">
                <a:avLst/>
              </a:prstGeom>
              <a:blipFill>
                <a:blip r:embed="rId16"/>
                <a:stretch>
                  <a:fillRect l="-1493" r="-149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396447" y="4380410"/>
                <a:ext cx="7869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447" y="4380410"/>
                <a:ext cx="786946" cy="215444"/>
              </a:xfrm>
              <a:prstGeom prst="rect">
                <a:avLst/>
              </a:prstGeom>
              <a:blipFill>
                <a:blip r:embed="rId17"/>
                <a:stretch>
                  <a:fillRect l="-4651" r="-465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07874" y="4724398"/>
                <a:ext cx="2262222" cy="335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latin typeface="Comic Sans MS" panose="030F0702030302020204" pitchFamily="66" charset="0"/>
                  </a:rPr>
                  <a:t>Dot product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u="sng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400" u="sng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u="sng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874" y="4724398"/>
                <a:ext cx="2262222" cy="335348"/>
              </a:xfrm>
              <a:prstGeom prst="rect">
                <a:avLst/>
              </a:prstGeom>
              <a:blipFill>
                <a:blip r:embed="rId18"/>
                <a:stretch>
                  <a:fillRect l="-809" b="-1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07725" y="5142410"/>
                <a:ext cx="1962973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725" y="5142410"/>
                <a:ext cx="1962973" cy="6935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280263" y="5921827"/>
                <a:ext cx="29068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63" y="5921827"/>
                <a:ext cx="2906886" cy="215444"/>
              </a:xfrm>
              <a:prstGeom prst="rect">
                <a:avLst/>
              </a:prstGeom>
              <a:blipFill>
                <a:blip r:embed="rId20"/>
                <a:stretch>
                  <a:fillRect r="-839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296298" y="6387735"/>
                <a:ext cx="8863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98" y="6387735"/>
                <a:ext cx="886333" cy="215444"/>
              </a:xfrm>
              <a:prstGeom prst="rect">
                <a:avLst/>
              </a:prstGeom>
              <a:blipFill>
                <a:blip r:embed="rId21"/>
                <a:stretch>
                  <a:fillRect l="-6207" r="-413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7255818" y="3474827"/>
            <a:ext cx="181302" cy="61820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489821" y="3469762"/>
                <a:ext cx="13580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Calculate the dot product in terms of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821" y="3469762"/>
                <a:ext cx="1358088" cy="553998"/>
              </a:xfrm>
              <a:prstGeom prst="rect">
                <a:avLst/>
              </a:prstGeom>
              <a:blipFill>
                <a:blip r:embed="rId22"/>
                <a:stretch>
                  <a:fillRect l="-2252" t="-8791" r="-4955"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7260172" y="4097490"/>
            <a:ext cx="168239" cy="43096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7207921" y="5447318"/>
            <a:ext cx="181302" cy="61820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7212275" y="6069981"/>
            <a:ext cx="168239" cy="430967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415799" y="5433545"/>
                <a:ext cx="13580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Calculate the dot product in terms of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799" y="5433545"/>
                <a:ext cx="1358088" cy="553998"/>
              </a:xfrm>
              <a:prstGeom prst="rect">
                <a:avLst/>
              </a:prstGeom>
              <a:blipFill>
                <a:blip r:embed="rId22"/>
                <a:stretch>
                  <a:fillRect l="-2252" t="-8791" r="-4955"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7437570" y="4131614"/>
            <a:ext cx="13580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Some rearranging later…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07090" y="6077980"/>
            <a:ext cx="13580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Some rearranging later…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95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  <p:bldP spid="30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 animBg="1"/>
      <p:bldP spid="47" grpId="0" animBg="1"/>
      <p:bldP spid="48" grpId="0" animBg="1"/>
      <p:bldP spid="49" grpId="0"/>
      <p:bldP spid="50" grpId="0"/>
      <p:bldP spid="51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shortest distance between these two lines.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 r="-16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7045235" y="2174965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19767" y="2179139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046776" y="1184365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72051" y="1260565"/>
            <a:ext cx="2247900" cy="771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7485" y="1872342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7586526" y="1510596"/>
            <a:ext cx="885" cy="4007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blipFill>
                <a:blip r:embed="rId5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arallelogram 14"/>
          <p:cNvSpPr/>
          <p:nvPr/>
        </p:nvSpPr>
        <p:spPr>
          <a:xfrm rot="16200000" flipH="1" flipV="1">
            <a:off x="7579383" y="1808257"/>
            <a:ext cx="123825" cy="109535"/>
          </a:xfrm>
          <a:prstGeom prst="parallelogram">
            <a:avLst>
              <a:gd name="adj" fmla="val 8749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arallelogram 15"/>
          <p:cNvSpPr/>
          <p:nvPr/>
        </p:nvSpPr>
        <p:spPr>
          <a:xfrm rot="5400000" flipH="1">
            <a:off x="7569860" y="1498693"/>
            <a:ext cx="147634" cy="109535"/>
          </a:xfrm>
          <a:prstGeom prst="parallelogram">
            <a:avLst>
              <a:gd name="adj" fmla="val 32662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blipFill>
                <a:blip r:embed="rId7"/>
                <a:stretch>
                  <a:fillRect l="-24138" r="-344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blipFill>
                <a:blip r:embed="rId8"/>
                <a:stretch>
                  <a:fillRect l="-27586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blipFill>
                <a:blip r:embed="rId9"/>
                <a:stretch>
                  <a:fillRect l="-19048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blipFill>
                <a:blip r:embed="rId11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62103" y="2046514"/>
                <a:ext cx="20029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Solving the simultaneous equations above gives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103" y="2046514"/>
                <a:ext cx="2002971" cy="954107"/>
              </a:xfrm>
              <a:prstGeom prst="rect">
                <a:avLst/>
              </a:prstGeom>
              <a:blipFill>
                <a:blip r:embed="rId12"/>
                <a:stretch>
                  <a:fillRect t="-1282" r="-2128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376059" y="1280158"/>
                <a:ext cx="7869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59" y="1280158"/>
                <a:ext cx="786946" cy="215444"/>
              </a:xfrm>
              <a:prstGeom prst="rect">
                <a:avLst/>
              </a:prstGeom>
              <a:blipFill>
                <a:blip r:embed="rId14"/>
                <a:stretch>
                  <a:fillRect l="-5426" r="-465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75910" y="1624146"/>
                <a:ext cx="8863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10" y="1624146"/>
                <a:ext cx="886333" cy="215444"/>
              </a:xfrm>
              <a:prstGeom prst="rect">
                <a:avLst/>
              </a:prstGeom>
              <a:blipFill>
                <a:blip r:embed="rId15"/>
                <a:stretch>
                  <a:fillRect l="-6164" r="-3425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088674" y="3287485"/>
                <a:ext cx="4689566" cy="981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shortest distance from A to B will be given when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Substitute these into the expression for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ac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674" y="3287485"/>
                <a:ext cx="4689566" cy="981679"/>
              </a:xfrm>
              <a:prstGeom prst="rect">
                <a:avLst/>
              </a:prstGeom>
              <a:blipFill>
                <a:blip r:embed="rId16"/>
                <a:stretch>
                  <a:fillRect t="-621" r="-260" b="-5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7168" y="4294570"/>
                <a:ext cx="1618072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168" y="4294570"/>
                <a:ext cx="1618072" cy="69358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582814" y="5117530"/>
                <a:ext cx="1913152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−(0)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−(0)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814" y="5117530"/>
                <a:ext cx="1913152" cy="69358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578461" y="6027574"/>
                <a:ext cx="96455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461" y="6027574"/>
                <a:ext cx="964559" cy="56836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>
            <a:off x="7434344" y="4637421"/>
            <a:ext cx="176947" cy="80543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502886" y="4823944"/>
            <a:ext cx="6918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7429990" y="5469089"/>
            <a:ext cx="176947" cy="80543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7646578" y="5777534"/>
            <a:ext cx="69188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61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5" grpId="0"/>
      <p:bldP spid="56" grpId="0"/>
      <p:bldP spid="57" grpId="0"/>
      <p:bldP spid="58" grpId="0" animBg="1"/>
      <p:bldP spid="59" grpId="0"/>
      <p:bldP spid="60" grpId="0" animBg="1"/>
      <p:bldP spid="6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have equations: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shortest distance between these two lines.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078117"/>
              </a:xfrm>
              <a:blipFill>
                <a:blip r:embed="rId2"/>
                <a:stretch>
                  <a:fillRect t="-720" r="-16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8" y="3892732"/>
                <a:ext cx="1340175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09" y="3892731"/>
                <a:ext cx="1616725" cy="568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7045235" y="2174965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19767" y="2179139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046776" y="1184365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72051" y="1260565"/>
            <a:ext cx="2247900" cy="7715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97485" y="1872342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7586526" y="1510596"/>
            <a:ext cx="885" cy="40073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276" y="1260565"/>
                <a:ext cx="155619" cy="215444"/>
              </a:xfrm>
              <a:prstGeom prst="rect">
                <a:avLst/>
              </a:prstGeom>
              <a:blipFill>
                <a:blip r:embed="rId5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132" y="1903502"/>
                <a:ext cx="163506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arallelogram 14"/>
          <p:cNvSpPr/>
          <p:nvPr/>
        </p:nvSpPr>
        <p:spPr>
          <a:xfrm rot="16200000" flipH="1" flipV="1">
            <a:off x="7579383" y="1808257"/>
            <a:ext cx="123825" cy="109535"/>
          </a:xfrm>
          <a:prstGeom prst="parallelogram">
            <a:avLst>
              <a:gd name="adj" fmla="val 8749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arallelogram 15"/>
          <p:cNvSpPr/>
          <p:nvPr/>
        </p:nvSpPr>
        <p:spPr>
          <a:xfrm rot="5400000" flipH="1">
            <a:off x="7569860" y="1498693"/>
            <a:ext cx="147634" cy="109535"/>
          </a:xfrm>
          <a:prstGeom prst="parallelogram">
            <a:avLst>
              <a:gd name="adj" fmla="val 32662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582" y="1123404"/>
                <a:ext cx="174791" cy="215444"/>
              </a:xfrm>
              <a:prstGeom prst="rect">
                <a:avLst/>
              </a:prstGeom>
              <a:blipFill>
                <a:blip r:embed="rId7"/>
                <a:stretch>
                  <a:fillRect l="-24138" r="-344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776" y="1859278"/>
                <a:ext cx="178959" cy="215444"/>
              </a:xfrm>
              <a:prstGeom prst="rect">
                <a:avLst/>
              </a:prstGeom>
              <a:blipFill>
                <a:blip r:embed="rId8"/>
                <a:stretch>
                  <a:fillRect l="-27586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2" y="979713"/>
                <a:ext cx="129714" cy="215444"/>
              </a:xfrm>
              <a:prstGeom prst="rect">
                <a:avLst/>
              </a:prstGeom>
              <a:blipFill>
                <a:blip r:embed="rId9"/>
                <a:stretch>
                  <a:fillRect l="-19048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861" y="2094409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033449"/>
                <a:ext cx="166263" cy="215444"/>
              </a:xfrm>
              <a:prstGeom prst="rect">
                <a:avLst/>
              </a:prstGeom>
              <a:blipFill>
                <a:blip r:embed="rId11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62103" y="2046514"/>
                <a:ext cx="20029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Solving the simultaneous equations above gives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103" y="2046514"/>
                <a:ext cx="2002971" cy="954107"/>
              </a:xfrm>
              <a:prstGeom prst="rect">
                <a:avLst/>
              </a:prstGeom>
              <a:blipFill>
                <a:blip r:embed="rId12"/>
                <a:stretch>
                  <a:fillRect t="-1282" r="-2128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−1−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408" y="240730"/>
                <a:ext cx="1388650" cy="5945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376059" y="1280158"/>
                <a:ext cx="7869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59" y="1280158"/>
                <a:ext cx="786946" cy="215444"/>
              </a:xfrm>
              <a:prstGeom prst="rect">
                <a:avLst/>
              </a:prstGeom>
              <a:blipFill>
                <a:blip r:embed="rId14"/>
                <a:stretch>
                  <a:fillRect l="-5426" r="-465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75910" y="1624146"/>
                <a:ext cx="8863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10" y="1624146"/>
                <a:ext cx="886333" cy="215444"/>
              </a:xfrm>
              <a:prstGeom prst="rect">
                <a:avLst/>
              </a:prstGeom>
              <a:blipFill>
                <a:blip r:embed="rId15"/>
                <a:stretch>
                  <a:fillRect l="-6164" r="-3425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073363" y="3223413"/>
                <a:ext cx="96455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363" y="3223413"/>
                <a:ext cx="964559" cy="56836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959531" y="3997233"/>
                <a:ext cx="2151550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(−2)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531" y="3997233"/>
                <a:ext cx="2151550" cy="260905"/>
              </a:xfrm>
              <a:prstGeom prst="rect">
                <a:avLst/>
              </a:prstGeom>
              <a:blipFill>
                <a:blip r:embed="rId17"/>
                <a:stretch>
                  <a:fillRect r="-283" b="-25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955176" y="4637313"/>
                <a:ext cx="942053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176" y="4637313"/>
                <a:ext cx="942053" cy="240835"/>
              </a:xfrm>
              <a:prstGeom prst="rect">
                <a:avLst/>
              </a:prstGeom>
              <a:blipFill>
                <a:blip r:embed="rId18"/>
                <a:stretch>
                  <a:fillRect r="-3896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7164378" y="3553097"/>
            <a:ext cx="185656" cy="60089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7302589" y="3648287"/>
            <a:ext cx="1545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Find the magnitude of this vector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39"/>
          <p:cNvSpPr/>
          <p:nvPr/>
        </p:nvSpPr>
        <p:spPr>
          <a:xfrm>
            <a:off x="7168732" y="4158343"/>
            <a:ext cx="185656" cy="60089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7263400" y="4323201"/>
            <a:ext cx="89653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78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8" grpId="0" animBg="1"/>
      <p:bldP spid="39" grpId="0"/>
      <p:bldP spid="40" grpId="0" animBg="1"/>
      <p:bldP spid="4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has coordinates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(1,2,−1)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a Cartesian equation of the line that is perpendicular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passes through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503" t="-684" r="-1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blipFill>
                <a:blip r:embed="rId3"/>
                <a:stretch>
                  <a:fillRect l="-697" r="-139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278882" y="198337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353414" y="198755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280423" y="99277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31132" y="1680754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17391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blipFill>
                <a:blip r:embed="rId5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blipFill>
                <a:blip r:embed="rId7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941822" y="1162595"/>
            <a:ext cx="112122" cy="117565"/>
            <a:chOff x="6562998" y="1566455"/>
            <a:chExt cx="112122" cy="117565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blipFill>
                <a:blip r:embed="rId8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6954408" y="1226412"/>
            <a:ext cx="43135" cy="509995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rallelogram 20"/>
          <p:cNvSpPr/>
          <p:nvPr/>
        </p:nvSpPr>
        <p:spPr>
          <a:xfrm rot="16545242" flipH="1" flipV="1">
            <a:off x="6955906" y="1628576"/>
            <a:ext cx="123825" cy="109535"/>
          </a:xfrm>
          <a:prstGeom prst="parallelogram">
            <a:avLst>
              <a:gd name="adj" fmla="val 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blipFill>
                <a:blip r:embed="rId9"/>
                <a:stretch>
                  <a:fillRect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blipFill>
                <a:blip r:embed="rId10"/>
                <a:stretch>
                  <a:fillRect l="-1322"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770811" y="1114696"/>
                <a:ext cx="2037805" cy="1254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shortest distance will be when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perpendicular to line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need to 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𝐴𝑙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the general form…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811" y="1114696"/>
                <a:ext cx="2037805" cy="1254959"/>
              </a:xfrm>
              <a:prstGeom prst="rect">
                <a:avLst/>
              </a:prstGeom>
              <a:blipFill>
                <a:blip r:embed="rId12"/>
                <a:stretch>
                  <a:fillRect t="-485" b="-2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38205" y="2812869"/>
                <a:ext cx="842475" cy="247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205" y="2812869"/>
                <a:ext cx="842475" cy="247312"/>
              </a:xfrm>
              <a:prstGeom prst="rect">
                <a:avLst/>
              </a:prstGeom>
              <a:blipFill>
                <a:blip r:embed="rId13"/>
                <a:stretch>
                  <a:fillRect l="-4348" r="-2899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33851" y="3278778"/>
                <a:ext cx="1527213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−3−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851" y="3278778"/>
                <a:ext cx="1527213" cy="5777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7898" y="4737461"/>
                <a:ext cx="4868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dot product of this vector and the direction of line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equal to 1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898" y="4737461"/>
                <a:ext cx="4868091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25142" y="5229497"/>
                <a:ext cx="1786130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−1−2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−2−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2" y="5229497"/>
                <a:ext cx="1786130" cy="5741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225143" y="4045132"/>
                <a:ext cx="1312795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3" y="4045132"/>
                <a:ext cx="1312795" cy="5741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07576" y="5974080"/>
                <a:ext cx="1917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6" y="5974080"/>
                <a:ext cx="1917256" cy="215444"/>
              </a:xfrm>
              <a:prstGeom prst="rect">
                <a:avLst/>
              </a:prstGeom>
              <a:blipFill>
                <a:blip r:embed="rId18"/>
                <a:stretch>
                  <a:fillRect l="-1592" r="-159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548844" y="6300653"/>
                <a:ext cx="634533" cy="403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844" y="6300653"/>
                <a:ext cx="634533" cy="403957"/>
              </a:xfrm>
              <a:prstGeom prst="rect">
                <a:avLst/>
              </a:prstGeom>
              <a:blipFill>
                <a:blip r:embed="rId19"/>
                <a:stretch>
                  <a:fillRect l="-5769" t="-1515" r="-576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6733303" y="3008811"/>
            <a:ext cx="185656" cy="60089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93137" y="3121417"/>
                <a:ext cx="167159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general form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137" y="3121417"/>
                <a:ext cx="1671595" cy="369332"/>
              </a:xfrm>
              <a:prstGeom prst="rect">
                <a:avLst/>
              </a:prstGeom>
              <a:blipFill>
                <a:blip r:embed="rId20"/>
                <a:stretch>
                  <a:fillRect t="-13115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737657" y="3762103"/>
            <a:ext cx="185656" cy="60089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962953" y="3944377"/>
            <a:ext cx="7528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7011977" y="5490755"/>
            <a:ext cx="185656" cy="60089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124061" y="5594652"/>
            <a:ext cx="12710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out the dot product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Arc 38"/>
          <p:cNvSpPr/>
          <p:nvPr/>
        </p:nvSpPr>
        <p:spPr>
          <a:xfrm>
            <a:off x="7225336" y="6096001"/>
            <a:ext cx="185657" cy="44413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398381" y="6182481"/>
            <a:ext cx="7528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34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9" grpId="0"/>
      <p:bldP spid="21" grpId="0" animBg="1"/>
      <p:bldP spid="22" grpId="0"/>
      <p:bldP spid="23" grpId="0"/>
      <p:bldP spid="24" grpId="0"/>
      <p:bldP spid="5" grpId="0"/>
      <p:bldP spid="26" grpId="0"/>
      <p:bldP spid="28" grpId="0"/>
      <p:bldP spid="29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has coordinates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(1,2,−1)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a Cartesian equation of the line that is perpendicular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passes through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503" t="-684" r="-1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blipFill>
                <a:blip r:embed="rId3"/>
                <a:stretch>
                  <a:fillRect l="-697" r="-139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278882" y="198337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353414" y="198755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280423" y="99277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31132" y="1680754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17391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blipFill>
                <a:blip r:embed="rId5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blipFill>
                <a:blip r:embed="rId7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941822" y="1162595"/>
            <a:ext cx="112122" cy="117565"/>
            <a:chOff x="6562998" y="1566455"/>
            <a:chExt cx="112122" cy="117565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blipFill>
                <a:blip r:embed="rId8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6954408" y="1226412"/>
            <a:ext cx="43135" cy="509995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rallelogram 20"/>
          <p:cNvSpPr/>
          <p:nvPr/>
        </p:nvSpPr>
        <p:spPr>
          <a:xfrm rot="16545242" flipH="1" flipV="1">
            <a:off x="6955906" y="1628576"/>
            <a:ext cx="123825" cy="109535"/>
          </a:xfrm>
          <a:prstGeom prst="parallelogram">
            <a:avLst>
              <a:gd name="adj" fmla="val 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blipFill>
                <a:blip r:embed="rId9"/>
                <a:stretch>
                  <a:fillRect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blipFill>
                <a:blip r:embed="rId10"/>
                <a:stretch>
                  <a:fillRect l="-1322"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871063" y="2473232"/>
                <a:ext cx="1959429" cy="858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Now we can find the shortest distance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using the value for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calculated…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3" y="2473232"/>
                <a:ext cx="1959429" cy="858312"/>
              </a:xfrm>
              <a:prstGeom prst="rect">
                <a:avLst/>
              </a:prstGeom>
              <a:blipFill>
                <a:blip r:embed="rId12"/>
                <a:stretch>
                  <a:fillRect t="-709" b="-4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988526" y="1319349"/>
                <a:ext cx="1312795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526" y="1319349"/>
                <a:ext cx="1312795" cy="5741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97826" y="2111830"/>
                <a:ext cx="634533" cy="403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826" y="2111830"/>
                <a:ext cx="634533" cy="403957"/>
              </a:xfrm>
              <a:prstGeom prst="rect">
                <a:avLst/>
              </a:prstGeom>
              <a:blipFill>
                <a:blip r:embed="rId14"/>
                <a:stretch>
                  <a:fillRect l="-5714" r="-4762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23954" y="3078481"/>
                <a:ext cx="1312795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954" y="3078481"/>
                <a:ext cx="1312795" cy="5741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419600" y="3875315"/>
                <a:ext cx="1085745" cy="12747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875315"/>
                <a:ext cx="1085745" cy="12747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310743" y="5255624"/>
                <a:ext cx="2887394" cy="6365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14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43" y="5255624"/>
                <a:ext cx="2887394" cy="63652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32012" y="6043749"/>
                <a:ext cx="880433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012" y="6043749"/>
                <a:ext cx="880433" cy="45179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5710046" y="3396343"/>
            <a:ext cx="237908" cy="115824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987592" y="3796332"/>
                <a:ext cx="1092476" cy="2613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592" y="3796332"/>
                <a:ext cx="1092476" cy="261354"/>
              </a:xfrm>
              <a:prstGeom prst="rect">
                <a:avLst/>
              </a:prstGeom>
              <a:blipFill>
                <a:blip r:embed="rId19"/>
                <a:stretch>
                  <a:fillRect l="-3352" t="-4651" b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7238401" y="4641668"/>
            <a:ext cx="233553" cy="97100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7155670" y="5599611"/>
            <a:ext cx="264033" cy="71410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446277" y="4871841"/>
            <a:ext cx="14887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Find the magnitude of this vector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80962" y="5868971"/>
            <a:ext cx="90959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482927" y="5403669"/>
                <a:ext cx="296594" cy="3884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927" y="5403669"/>
                <a:ext cx="296594" cy="388440"/>
              </a:xfrm>
              <a:prstGeom prst="rect">
                <a:avLst/>
              </a:prstGeom>
              <a:blipFill>
                <a:blip r:embed="rId20"/>
                <a:stretch>
                  <a:fillRect r="-1224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8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1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 animBg="1"/>
      <p:bldP spid="49" grpId="0"/>
      <p:bldP spid="50" grpId="0"/>
      <p:bldP spid="5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altLang="en-US" sz="1600" dirty="0">
                    <a:latin typeface="Comic Sans MS" pitchFamily="66" charset="0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has coordinates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(1,2,−1)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a Cartesian equation of the line that is perpendicular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passes through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503" t="-684" r="-1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508" y="3823063"/>
                <a:ext cx="1745671" cy="403316"/>
              </a:xfrm>
              <a:prstGeom prst="rect">
                <a:avLst/>
              </a:prstGeom>
              <a:blipFill>
                <a:blip r:embed="rId3"/>
                <a:stretch>
                  <a:fillRect l="-697" r="-139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278882" y="1983377"/>
            <a:ext cx="1625236" cy="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353414" y="1987551"/>
            <a:ext cx="927464" cy="579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280423" y="992777"/>
            <a:ext cx="1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31132" y="1680754"/>
            <a:ext cx="1498691" cy="1311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59" y="2451462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17391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29" y="788125"/>
                <a:ext cx="129714" cy="215444"/>
              </a:xfrm>
              <a:prstGeom prst="rect">
                <a:avLst/>
              </a:prstGeom>
              <a:blipFill>
                <a:blip r:embed="rId5"/>
                <a:stretch>
                  <a:fillRect l="-18182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508" y="1902821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416" y="1841861"/>
                <a:ext cx="166263" cy="215444"/>
              </a:xfrm>
              <a:prstGeom prst="rect">
                <a:avLst/>
              </a:prstGeom>
              <a:blipFill>
                <a:blip r:embed="rId7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941822" y="1162595"/>
            <a:ext cx="112122" cy="117565"/>
            <a:chOff x="6562998" y="1566455"/>
            <a:chExt cx="112122" cy="117565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6562998" y="1566455"/>
              <a:ext cx="112122" cy="1175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723" y="981890"/>
                <a:ext cx="160021" cy="215444"/>
              </a:xfrm>
              <a:prstGeom prst="rect">
                <a:avLst/>
              </a:prstGeom>
              <a:blipFill>
                <a:blip r:embed="rId8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6954408" y="1226412"/>
            <a:ext cx="43135" cy="509995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rallelogram 20"/>
          <p:cNvSpPr/>
          <p:nvPr/>
        </p:nvSpPr>
        <p:spPr>
          <a:xfrm rot="16545242" flipH="1" flipV="1">
            <a:off x="6955906" y="1628576"/>
            <a:ext cx="123825" cy="109535"/>
          </a:xfrm>
          <a:prstGeom prst="parallelogram">
            <a:avLst>
              <a:gd name="adj" fmla="val 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753" y="915642"/>
                <a:ext cx="423256" cy="487185"/>
              </a:xfrm>
              <a:prstGeom prst="rect">
                <a:avLst/>
              </a:prstGeom>
              <a:blipFill>
                <a:blip r:embed="rId9"/>
                <a:stretch>
                  <a:fillRect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588" y="1433804"/>
                <a:ext cx="1381532" cy="488403"/>
              </a:xfrm>
              <a:prstGeom prst="rect">
                <a:avLst/>
              </a:prstGeom>
              <a:blipFill>
                <a:blip r:embed="rId10"/>
                <a:stretch>
                  <a:fillRect l="-1322" t="-1250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18" y="1746066"/>
                <a:ext cx="226425" cy="215444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701143" y="2708363"/>
                <a:ext cx="5190309" cy="1488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start by finding a vector form of the line perpendicular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passing through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need the direction vector we just calculated for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𝐴𝑙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(using the value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vector equation can use the point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this direction vector…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143" y="2708363"/>
                <a:ext cx="5190309" cy="1488997"/>
              </a:xfrm>
              <a:prstGeom prst="rect">
                <a:avLst/>
              </a:prstGeom>
              <a:blipFill>
                <a:blip r:embed="rId12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988526" y="1319349"/>
                <a:ext cx="1312795" cy="5741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526" y="1319349"/>
                <a:ext cx="1312795" cy="5741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97826" y="2111830"/>
                <a:ext cx="634533" cy="403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826" y="2111830"/>
                <a:ext cx="634533" cy="403957"/>
              </a:xfrm>
              <a:prstGeom prst="rect">
                <a:avLst/>
              </a:prstGeom>
              <a:blipFill>
                <a:blip r:embed="rId14"/>
                <a:stretch>
                  <a:fillRect l="-5714" r="-4762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482927" y="5403669"/>
                <a:ext cx="296594" cy="3884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927" y="5403669"/>
                <a:ext cx="296594" cy="388440"/>
              </a:xfrm>
              <a:prstGeom prst="rect">
                <a:avLst/>
              </a:prstGeom>
              <a:blipFill>
                <a:blip r:embed="rId15"/>
                <a:stretch>
                  <a:fillRect r="-1224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045132" y="1227909"/>
                <a:ext cx="1085745" cy="12747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132" y="1227909"/>
                <a:ext cx="1085745" cy="12747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73336" y="4180114"/>
                <a:ext cx="1537922" cy="1093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num>
                                  <m:den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336" y="4180114"/>
                <a:ext cx="1537922" cy="109376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51565" y="5482045"/>
                <a:ext cx="1357295" cy="487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565" y="5482045"/>
                <a:ext cx="1357295" cy="487185"/>
              </a:xfrm>
              <a:prstGeom prst="rect">
                <a:avLst/>
              </a:prstGeom>
              <a:blipFill>
                <a:blip r:embed="rId18"/>
                <a:stretch>
                  <a:fillRect l="-897" b="-1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6994561" y="4746171"/>
            <a:ext cx="233553" cy="97100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7315649" y="4828299"/>
            <a:ext cx="162805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multiply the direction vector by -9 to simplify it (it will still be the same direction)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64627" y="6148250"/>
                <a:ext cx="1495346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−2=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27" y="6148250"/>
                <a:ext cx="1495346" cy="346890"/>
              </a:xfrm>
              <a:prstGeom prst="rect">
                <a:avLst/>
              </a:prstGeom>
              <a:blipFill>
                <a:blip r:embed="rId19"/>
                <a:stretch>
                  <a:fillRect l="-813" t="-3571" r="-1626" b="-16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6998915" y="5752012"/>
            <a:ext cx="220491" cy="57912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7141478" y="5873327"/>
            <a:ext cx="16280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in Cartesian form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4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7" grpId="0"/>
      <p:bldP spid="5" grpId="0"/>
      <p:bldP spid="39" grpId="0"/>
      <p:bldP spid="40" grpId="0" animBg="1"/>
      <p:bldP spid="52" grpId="0"/>
      <p:bldP spid="53" grpId="0"/>
      <p:bldP spid="54" grpId="0" animBg="1"/>
      <p:bldP spid="55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0956" y="671441"/>
                <a:ext cx="2583592" cy="78316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6" y="671441"/>
                <a:ext cx="2583592" cy="78316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0956" y="3207608"/>
                <a:ext cx="2312560" cy="77033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56" y="3207608"/>
                <a:ext cx="2312560" cy="77033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9129" y="5208750"/>
                <a:ext cx="1125757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29" y="5208750"/>
                <a:ext cx="112575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632" t="-13636" r="-3684" b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8764" y="1869441"/>
                <a:ext cx="838155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If </a:t>
                </a:r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you have a plane with Cartesian equation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and a coordinate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which is not in the plane, then the formula above will give the shortest distance from the point to the plane…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64" y="1869441"/>
                <a:ext cx="8381554" cy="923330"/>
              </a:xfrm>
              <a:prstGeom prst="rect">
                <a:avLst/>
              </a:prstGeom>
              <a:blipFill rotWithShape="0">
                <a:blip r:embed="rId5"/>
                <a:stretch>
                  <a:fillRect t="-8609" r="-655" b="-15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5958" y="4178360"/>
                <a:ext cx="848628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If the coordinate we are using is the origin, then since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are all 0, only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will remain on the numerator</a:t>
                </a:r>
                <a:endParaRPr lang="en-GB" sz="20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58" y="4178360"/>
                <a:ext cx="8486285" cy="615553"/>
              </a:xfrm>
              <a:prstGeom prst="rect">
                <a:avLst/>
              </a:prstGeom>
              <a:blipFill rotWithShape="0">
                <a:blip r:embed="rId6"/>
                <a:stretch>
                  <a:fillRect t="-12871" r="-718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29827" y="3332636"/>
                <a:ext cx="256994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𝑺𝒉𝒐𝒓𝒕𝒆𝒔𝒕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𝒇𝒓𝒐𝒎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𝒐𝒓𝒊𝒈𝒊𝒏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𝒑𝒍𝒂𝒏𝒆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9827" y="3332636"/>
                <a:ext cx="2569945" cy="430887"/>
              </a:xfrm>
              <a:prstGeom prst="rect">
                <a:avLst/>
              </a:prstGeom>
              <a:blipFill rotWithShape="0">
                <a:blip r:embed="rId7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795140" y="745758"/>
                <a:ext cx="457781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𝑺𝒉𝒐𝒓𝒕𝒆𝒔𝒕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𝒇𝒓𝒐𝒎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𝒂𝒏𝒚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𝒑𝒐𝒊𝒏𝒕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𝒕𝒐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𝒑𝒍𝒂𝒏𝒆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140" y="745758"/>
                <a:ext cx="4577812" cy="215444"/>
              </a:xfrm>
              <a:prstGeom prst="rect">
                <a:avLst/>
              </a:prstGeom>
              <a:blipFill rotWithShape="0">
                <a:blip r:embed="rId8"/>
                <a:stretch>
                  <a:fillRect t="-2778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5972" y="5915497"/>
                <a:ext cx="843039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If you are given the vector equation of a plane in this form, then the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the distance from the plane to the origin!</a:t>
                </a:r>
                <a:endParaRPr lang="en-GB" sz="20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72" y="5915497"/>
                <a:ext cx="8430394" cy="615553"/>
              </a:xfrm>
              <a:prstGeom prst="rect">
                <a:avLst/>
              </a:prstGeom>
              <a:blipFill rotWithShape="0">
                <a:blip r:embed="rId9"/>
                <a:stretch>
                  <a:fillRect l="-217" t="-12871" r="-1012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51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567805" y="587285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/>
          <p:cNvSpPr/>
          <p:nvPr/>
        </p:nvSpPr>
        <p:spPr>
          <a:xfrm>
            <a:off x="3915724" y="16452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5277923" y="2544776"/>
            <a:ext cx="127091" cy="123099"/>
            <a:chOff x="6979103" y="5050971"/>
            <a:chExt cx="127091" cy="123099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501494" y="532225"/>
            <a:ext cx="128633" cy="123099"/>
            <a:chOff x="6971211" y="5054146"/>
            <a:chExt cx="128633" cy="123099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blipFill>
                <a:blip r:embed="rId4"/>
                <a:stretch>
                  <a:fillRect l="-5000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blipFill>
                <a:blip r:embed="rId5"/>
                <a:stretch>
                  <a:fillRect l="-4762" r="-714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/>
          <p:nvPr/>
        </p:nvCxnSpPr>
        <p:spPr>
          <a:xfrm flipH="1">
            <a:off x="5347063" y="2238104"/>
            <a:ext cx="1210493" cy="3831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elogram 35"/>
          <p:cNvSpPr/>
          <p:nvPr/>
        </p:nvSpPr>
        <p:spPr>
          <a:xfrm rot="16200000" flipH="1">
            <a:off x="6433665" y="2143675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 flipH="1">
            <a:off x="5342710" y="609600"/>
            <a:ext cx="1223553" cy="199861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8777" y="3274423"/>
                <a:ext cx="3709851" cy="3164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a point which does not lie in 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a point in the plane itself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the normal vector to the plane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length of the normal vector to the plane, from the plane to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7" y="3274423"/>
                <a:ext cx="3709851" cy="3164905"/>
              </a:xfrm>
              <a:prstGeom prst="rect">
                <a:avLst/>
              </a:prstGeom>
              <a:blipFill>
                <a:blip r:embed="rId8"/>
                <a:stretch>
                  <a:fillRect l="-658" t="-385" r="-2303" b="-1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blipFill>
                <a:blip r:embed="rId9"/>
                <a:stretch>
                  <a:fillRect l="-26923" r="-2692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7930697" y="304257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879433" y="834266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433" y="834266"/>
                <a:ext cx="38664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077281" y="682681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81" y="682681"/>
                <a:ext cx="585417" cy="7026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316408" y="3126461"/>
                <a:ext cx="443697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Note that we can form a right-angled triangle using this information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the point where the normal vector meets the plane…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408" y="3126461"/>
                <a:ext cx="4436975" cy="1169551"/>
              </a:xfrm>
              <a:prstGeom prst="rect">
                <a:avLst/>
              </a:prstGeom>
              <a:blipFill>
                <a:blip r:embed="rId12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blipFill>
                <a:blip r:embed="rId13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26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33" grpId="0"/>
      <p:bldP spid="34" grpId="0"/>
      <p:bldP spid="36" grpId="0" animBg="1"/>
      <p:bldP spid="50" grpId="0"/>
      <p:bldP spid="52" grpId="0"/>
      <p:bldP spid="52" grpId="1"/>
      <p:bldP spid="53" grpId="0"/>
      <p:bldP spid="53" grpId="1"/>
      <p:bldP spid="37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567805" y="587285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/>
          <p:cNvSpPr/>
          <p:nvPr/>
        </p:nvSpPr>
        <p:spPr>
          <a:xfrm>
            <a:off x="3915724" y="16452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6501494" y="532225"/>
            <a:ext cx="128633" cy="123099"/>
            <a:chOff x="6971211" y="5054146"/>
            <a:chExt cx="128633" cy="123099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 flipH="1">
            <a:off x="5347063" y="2238104"/>
            <a:ext cx="1210493" cy="3831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elogram 35"/>
          <p:cNvSpPr/>
          <p:nvPr/>
        </p:nvSpPr>
        <p:spPr>
          <a:xfrm rot="16200000" flipH="1">
            <a:off x="6433665" y="2143675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 flipH="1">
            <a:off x="5342710" y="609600"/>
            <a:ext cx="1223553" cy="199861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blipFill>
                <a:blip r:embed="rId8"/>
                <a:stretch>
                  <a:fillRect l="-26923" r="-2692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5277923" y="2544776"/>
            <a:ext cx="127091" cy="123099"/>
            <a:chOff x="6979103" y="5050971"/>
            <a:chExt cx="127091" cy="12309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61787" y="3036162"/>
                <a:ext cx="48237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add the vector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on the diagram…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label the angle at the top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787" y="3036162"/>
                <a:ext cx="4823756" cy="523220"/>
              </a:xfrm>
              <a:prstGeom prst="rect">
                <a:avLst/>
              </a:prstGeom>
              <a:blipFill>
                <a:blip r:embed="rId9"/>
                <a:stretch>
                  <a:fillRect l="-126"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29452" y="980982"/>
                <a:ext cx="1154995" cy="567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452" y="980982"/>
                <a:ext cx="1154995" cy="5677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6195853" y="126063"/>
            <a:ext cx="914400" cy="914400"/>
          </a:xfrm>
          <a:prstGeom prst="arc">
            <a:avLst>
              <a:gd name="adj1" fmla="val 6018289"/>
              <a:gd name="adj2" fmla="val 77085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blipFill>
                <a:blip r:embed="rId11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blipFill>
                <a:blip r:embed="rId11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259977" y="1750423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35782" y="1658984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31918" y="3727268"/>
                <a:ext cx="17048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𝐴𝑑𝑗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𝐻𝑦𝑝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18" y="3727268"/>
                <a:ext cx="1704826" cy="246221"/>
              </a:xfrm>
              <a:prstGeom prst="rect">
                <a:avLst/>
              </a:prstGeom>
              <a:blipFill>
                <a:blip r:embed="rId12"/>
                <a:stretch>
                  <a:fillRect l="-3571" r="-2143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448593" y="4410892"/>
                <a:ext cx="19698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𝐴𝑃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593" y="4410892"/>
                <a:ext cx="1969835" cy="246221"/>
              </a:xfrm>
              <a:prstGeom prst="rect">
                <a:avLst/>
              </a:prstGeom>
              <a:blipFill>
                <a:blip r:embed="rId13"/>
                <a:stretch>
                  <a:fillRect l="-2167" r="-185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452947" y="5033554"/>
                <a:ext cx="2260747" cy="517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e>
                          </m:d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𝐴𝑃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947" y="5033554"/>
                <a:ext cx="2260747" cy="5175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466009" y="5760720"/>
                <a:ext cx="1635961" cy="559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𝐴𝑃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009" y="5760720"/>
                <a:ext cx="1635961" cy="55938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5579418" y="3849188"/>
            <a:ext cx="237908" cy="67926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809066" y="3957440"/>
                <a:ext cx="1837060" cy="3929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hypotenuse is the magnitude of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</m:ac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066" y="3957440"/>
                <a:ext cx="1837060" cy="392928"/>
              </a:xfrm>
              <a:prstGeom prst="rect">
                <a:avLst/>
              </a:prstGeom>
              <a:blipFill>
                <a:blip r:embed="rId16"/>
                <a:stretch>
                  <a:fillRect l="-997" t="-12308" r="-332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5653439" y="4532812"/>
            <a:ext cx="242263" cy="753291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5692629" y="5338355"/>
            <a:ext cx="229200" cy="757646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5935340" y="4562686"/>
            <a:ext cx="318253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the right hand side by the magnitude of the normal vector, and divide it by the magnitude of the normal vector…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883089" y="5529337"/>
                <a:ext cx="1837060" cy="3929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top is just the dot product of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!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089" y="5529337"/>
                <a:ext cx="1837060" cy="392928"/>
              </a:xfrm>
              <a:prstGeom prst="rect">
                <a:avLst/>
              </a:prstGeom>
              <a:blipFill>
                <a:blip r:embed="rId17"/>
                <a:stretch>
                  <a:fillRect t="-12308" r="-1993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836023" y="435429"/>
            <a:ext cx="2534194" cy="4606834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blipFill>
                <a:blip r:embed="rId18"/>
                <a:stretch>
                  <a:fillRect l="-5000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blipFill>
                <a:blip r:embed="rId19"/>
                <a:stretch>
                  <a:fillRect l="-4762" r="-714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17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29" grpId="0"/>
      <p:bldP spid="10" grpId="0"/>
      <p:bldP spid="41" grpId="0"/>
      <p:bldP spid="42" grpId="0"/>
      <p:bldP spid="43" grpId="0"/>
      <p:bldP spid="44" grpId="0" animBg="1"/>
      <p:bldP spid="48" grpId="0"/>
      <p:bldP spid="49" grpId="0" animBg="1"/>
      <p:bldP spid="51" grpId="0" animBg="1"/>
      <p:bldP spid="52" grpId="0"/>
      <p:bldP spid="5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567805" y="587285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/>
          <p:cNvSpPr/>
          <p:nvPr/>
        </p:nvSpPr>
        <p:spPr>
          <a:xfrm>
            <a:off x="3915724" y="16452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6501494" y="532225"/>
            <a:ext cx="128633" cy="123099"/>
            <a:chOff x="6971211" y="5054146"/>
            <a:chExt cx="128633" cy="123099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 flipH="1">
            <a:off x="5347063" y="2238104"/>
            <a:ext cx="1210493" cy="3831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elogram 35"/>
          <p:cNvSpPr/>
          <p:nvPr/>
        </p:nvSpPr>
        <p:spPr>
          <a:xfrm rot="16200000" flipH="1">
            <a:off x="6433665" y="2143675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 flipH="1">
            <a:off x="5342710" y="609600"/>
            <a:ext cx="1223553" cy="199861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blipFill>
                <a:blip r:embed="rId8"/>
                <a:stretch>
                  <a:fillRect l="-26923" r="-2692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5277923" y="2544776"/>
            <a:ext cx="127091" cy="123099"/>
            <a:chOff x="6979103" y="5050971"/>
            <a:chExt cx="127091" cy="12309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Arc 6"/>
          <p:cNvSpPr/>
          <p:nvPr/>
        </p:nvSpPr>
        <p:spPr>
          <a:xfrm>
            <a:off x="6195853" y="126063"/>
            <a:ext cx="914400" cy="914400"/>
          </a:xfrm>
          <a:prstGeom prst="arc">
            <a:avLst>
              <a:gd name="adj1" fmla="val 6018289"/>
              <a:gd name="adj2" fmla="val 77085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blipFill>
                <a:blip r:embed="rId10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blipFill>
                <a:blip r:embed="rId10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259977" y="1750423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35782" y="1658984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553095" y="3008811"/>
                <a:ext cx="1635961" cy="559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𝐴𝑃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095" y="3008811"/>
                <a:ext cx="1635961" cy="5593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548741" y="3701143"/>
                <a:ext cx="2418354" cy="92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741" y="3701143"/>
                <a:ext cx="2418354" cy="92679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561804" y="4863738"/>
                <a:ext cx="3705823" cy="51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𝑐𝑧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804" y="4863738"/>
                <a:ext cx="3705823" cy="5136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574867" y="5660573"/>
                <a:ext cx="3875741" cy="515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867" y="5660573"/>
                <a:ext cx="3875741" cy="5150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5971304" y="3370217"/>
            <a:ext cx="229199" cy="992779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6179179" y="3561200"/>
            <a:ext cx="24597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vectors on the top, and the calculation for the magnitude on the bottom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Arc 58"/>
          <p:cNvSpPr/>
          <p:nvPr/>
        </p:nvSpPr>
        <p:spPr>
          <a:xfrm>
            <a:off x="7456115" y="4406537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7660767" y="5212080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7646573" y="4549622"/>
            <a:ext cx="11577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 the dot product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807681" y="5389999"/>
            <a:ext cx="11577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numerator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blipFill>
                <a:blip r:embed="rId15"/>
                <a:stretch>
                  <a:fillRect l="-5000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blipFill>
                <a:blip r:embed="rId16"/>
                <a:stretch>
                  <a:fillRect l="-4762" r="-714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829452" y="980982"/>
                <a:ext cx="1154995" cy="567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452" y="980982"/>
                <a:ext cx="1154995" cy="5677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88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 animBg="1"/>
      <p:bldP spid="58" grpId="0"/>
      <p:bldP spid="59" grpId="0" animBg="1"/>
      <p:bldP spid="60" grpId="0" animBg="1"/>
      <p:bldP spid="61" grpId="0"/>
      <p:bldP spid="6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6567805" y="587285"/>
            <a:ext cx="725" cy="16484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/>
          <p:cNvSpPr/>
          <p:nvPr/>
        </p:nvSpPr>
        <p:spPr>
          <a:xfrm>
            <a:off x="3915724" y="16452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41" y="1117294"/>
                <a:ext cx="38664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89" y="965709"/>
                <a:ext cx="585417" cy="7026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6501494" y="532225"/>
            <a:ext cx="128633" cy="123099"/>
            <a:chOff x="6971211" y="5054146"/>
            <a:chExt cx="128633" cy="123099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977924" y="5054146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6971211" y="5055325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 flipH="1">
            <a:off x="5347063" y="2238104"/>
            <a:ext cx="1210493" cy="3831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elogram 35"/>
          <p:cNvSpPr/>
          <p:nvPr/>
        </p:nvSpPr>
        <p:spPr>
          <a:xfrm rot="16200000" flipH="1">
            <a:off x="6433665" y="2143675"/>
            <a:ext cx="145258" cy="107156"/>
          </a:xfrm>
          <a:prstGeom prst="parallelogram">
            <a:avLst>
              <a:gd name="adj" fmla="val 33423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 flipH="1">
            <a:off x="5342710" y="609600"/>
            <a:ext cx="1223553" cy="199861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299" y="1705554"/>
                <a:ext cx="161904" cy="215444"/>
              </a:xfrm>
              <a:prstGeom prst="rect">
                <a:avLst/>
              </a:prstGeom>
              <a:blipFill>
                <a:blip r:embed="rId8"/>
                <a:stretch>
                  <a:fillRect l="-26923" r="-2692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5277923" y="2544776"/>
            <a:ext cx="127091" cy="123099"/>
            <a:chOff x="6979103" y="5050971"/>
            <a:chExt cx="127091" cy="123099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29452" y="980982"/>
                <a:ext cx="1222451" cy="569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452" y="980982"/>
                <a:ext cx="1222451" cy="5691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6195853" y="126063"/>
            <a:ext cx="914400" cy="914400"/>
          </a:xfrm>
          <a:prstGeom prst="arc">
            <a:avLst>
              <a:gd name="adj1" fmla="val 6018289"/>
              <a:gd name="adj2" fmla="val 77085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8" y="1010194"/>
                <a:ext cx="146322" cy="215444"/>
              </a:xfrm>
              <a:prstGeom prst="rect">
                <a:avLst/>
              </a:prstGeom>
              <a:blipFill>
                <a:blip r:embed="rId10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882" y="2162753"/>
                <a:ext cx="166263" cy="215444"/>
              </a:xfrm>
              <a:prstGeom prst="rect">
                <a:avLst/>
              </a:prstGeom>
              <a:blipFill>
                <a:blip r:embed="rId10"/>
                <a:stretch>
                  <a:fillRect l="-25926" r="-222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259977" y="1750423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35782" y="1658984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7543" y="844733"/>
            <a:ext cx="1254034" cy="2177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637314" y="3148150"/>
            <a:ext cx="1319350" cy="2307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>
            <a:off x="5884217" y="3426823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174377" y="3299940"/>
                <a:ext cx="296962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key step here is that since point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GB" sz="1200" dirty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is in the specified plane, this part can be replaced with the value of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which would be in the equation for this plane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377" y="3299940"/>
                <a:ext cx="2969623" cy="738664"/>
              </a:xfrm>
              <a:prstGeom prst="rect">
                <a:avLst/>
              </a:prstGeom>
              <a:blipFill>
                <a:blip r:embed="rId11"/>
                <a:stretch>
                  <a:fillRect l="-2875" t="-6557" r="-4107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124889" y="3905796"/>
                <a:ext cx="2681952" cy="51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m:rPr>
                              <m:nor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US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89" y="3905796"/>
                <a:ext cx="2681952" cy="5136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53143" y="5642544"/>
                <a:ext cx="838155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if you have a plane with Cartesian equation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a coordinate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which is not in the plane, then the formula above will give the shortest distance from the point to the plane…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43" y="5642544"/>
                <a:ext cx="8381554" cy="923330"/>
              </a:xfrm>
              <a:prstGeom prst="rect">
                <a:avLst/>
              </a:prstGeom>
              <a:blipFill>
                <a:blip r:embed="rId13"/>
                <a:stretch>
                  <a:fillRect l="-582" t="-8609" r="-1455" b="-15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4571998" y="3892733"/>
            <a:ext cx="235133" cy="2307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023" y="2534499"/>
                <a:ext cx="732060" cy="215444"/>
              </a:xfrm>
              <a:prstGeom prst="rect">
                <a:avLst/>
              </a:prstGeom>
              <a:blipFill>
                <a:blip r:embed="rId14"/>
                <a:stretch>
                  <a:fillRect l="-5000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196" y="373142"/>
                <a:ext cx="762837" cy="215444"/>
              </a:xfrm>
              <a:prstGeom prst="rect">
                <a:avLst/>
              </a:prstGeom>
              <a:blipFill>
                <a:blip r:embed="rId15"/>
                <a:stretch>
                  <a:fillRect l="-4762" r="-714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120535" y="3143796"/>
                <a:ext cx="3875741" cy="515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535" y="3143796"/>
                <a:ext cx="3875741" cy="515077"/>
              </a:xfrm>
              <a:prstGeom prst="rect">
                <a:avLst/>
              </a:prstGeom>
              <a:blipFill>
                <a:blip r:embed="rId16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2111825" y="4728756"/>
                <a:ext cx="2811860" cy="52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𝐷𝑖𝑠𝑡𝑎𝑛𝑐𝑒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25" y="4728756"/>
                <a:ext cx="2811860" cy="522131"/>
              </a:xfrm>
              <a:prstGeom prst="rect">
                <a:avLst/>
              </a:prstGeom>
              <a:blipFill>
                <a:blip r:embed="rId17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4921921" y="4267200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5234298" y="4392865"/>
            <a:ext cx="39097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Since the numerator could be negative, we usually include a modulus sign. This ensures that our answer is positive, which it should be as it is a distance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8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14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0" grpId="0" animBg="1"/>
      <p:bldP spid="40" grpId="1" animBg="1"/>
      <p:bldP spid="41" grpId="0" animBg="1"/>
      <p:bldP spid="42" grpId="0"/>
      <p:bldP spid="44" grpId="0"/>
      <p:bldP spid="48" grpId="0"/>
      <p:bldP spid="51" grpId="0" animBg="1"/>
      <p:bldP spid="51" grpId="1" animBg="1"/>
      <p:bldP spid="54" grpId="0"/>
      <p:bldP spid="55" grpId="0" animBg="1"/>
      <p:bldP spid="57" grpId="0"/>
      <p:bldP spid="5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160810" y="1502228"/>
                <a:ext cx="1944891" cy="5873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810" y="1502228"/>
                <a:ext cx="1944891" cy="5873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391588" y="2368730"/>
                <a:ext cx="1461234" cy="5873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588" y="2368730"/>
                <a:ext cx="1461234" cy="5873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6080161" y="1889760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375121" y="1858671"/>
                <a:ext cx="2507622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 coordinate we are using is the origin, then since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all 0, only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remain on the numerator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121" y="1858671"/>
                <a:ext cx="2507622" cy="861774"/>
              </a:xfrm>
              <a:prstGeom prst="rect">
                <a:avLst/>
              </a:prstGeom>
              <a:blipFill>
                <a:blip r:embed="rId11"/>
                <a:stretch>
                  <a:fillRect l="-2433" t="-6383" r="-5109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6109897" y="2956560"/>
            <a:ext cx="233554" cy="74458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93706" y="3103890"/>
                <a:ext cx="25076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numerator will always be the positive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706" y="3103890"/>
                <a:ext cx="2507622" cy="430887"/>
              </a:xfrm>
              <a:prstGeom prst="rect">
                <a:avLst/>
              </a:prstGeom>
              <a:blipFill>
                <a:blip r:embed="rId12"/>
                <a:stretch>
                  <a:fillRect l="-1703" t="-12676" r="-3893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32477" y="3279413"/>
                <a:ext cx="1461234" cy="5873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477" y="3279413"/>
                <a:ext cx="1461234" cy="5873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4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5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74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7" grpId="0" animBg="1"/>
      <p:bldP spid="58" grpId="0"/>
      <p:bldP spid="12" grpId="0" animBg="1"/>
      <p:bldP spid="13" grpId="0"/>
      <p:bldP spid="20" grpId="0"/>
      <p:bldP spid="51" grpId="0"/>
      <p:bldP spid="5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48100" y="3880246"/>
                <a:ext cx="16613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100" y="3880246"/>
                <a:ext cx="1661361" cy="246221"/>
              </a:xfrm>
              <a:prstGeom prst="rect">
                <a:avLst/>
              </a:prstGeom>
              <a:blipFill>
                <a:blip r:embed="rId12"/>
                <a:stretch>
                  <a:fillRect r="-1465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10000" y="1316598"/>
            <a:ext cx="50927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hopefully remember this formula </a:t>
            </a:r>
            <a:r>
              <a:rPr lang="en-US" sz="1400">
                <a:solidFill>
                  <a:srgbClr val="FF0000"/>
                </a:solidFill>
                <a:latin typeface="Comic Sans MS" panose="030F0702030302020204" pitchFamily="66" charset="0"/>
              </a:rPr>
              <a:t>from a few lessons ago…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32" r="-483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630055" y="20799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what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represents?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blipFill>
                <a:blip r:embed="rId14"/>
                <a:stretch>
                  <a:fillRect l="-2490" t="-12676" r="-5809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920058" y="2715765"/>
            <a:ext cx="19213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dot product for the left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89364" y="3289300"/>
            <a:ext cx="11680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Normal vector to the plane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923008" y="3088374"/>
                <a:ext cx="15804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𝑐𝑧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008" y="3088374"/>
                <a:ext cx="1580433" cy="246221"/>
              </a:xfrm>
              <a:prstGeom prst="rect">
                <a:avLst/>
              </a:prstGeom>
              <a:blipFill>
                <a:blip r:embed="rId15"/>
                <a:stretch>
                  <a:fillRect l="-1544" r="-231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3930464" y="3619500"/>
            <a:ext cx="116806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A general point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4394200" y="2959100"/>
            <a:ext cx="152400" cy="5842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4889500" y="2971800"/>
            <a:ext cx="393700" cy="3302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/>
          <p:cNvSpPr/>
          <p:nvPr/>
        </p:nvSpPr>
        <p:spPr>
          <a:xfrm>
            <a:off x="5630055" y="26895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3913458" y="3541265"/>
            <a:ext cx="32493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this with the form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53358" y="3947665"/>
                <a:ext cx="26778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Essentially,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 the same thing!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358" y="3947665"/>
                <a:ext cx="2677842" cy="430887"/>
              </a:xfrm>
              <a:prstGeom prst="rect">
                <a:avLst/>
              </a:prstGeom>
              <a:blipFill>
                <a:blip r:embed="rId16"/>
                <a:stretch>
                  <a:fillRect l="-455" t="-14286" r="-181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7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8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690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1" grpId="0" animBg="1"/>
      <p:bldP spid="22" grpId="0"/>
      <p:bldP spid="24" grpId="0"/>
      <p:bldP spid="25" grpId="0"/>
      <p:bldP spid="25" grpId="1"/>
      <p:bldP spid="39" grpId="0"/>
      <p:bldP spid="40" grpId="0"/>
      <p:bldP spid="40" grpId="1"/>
      <p:bldP spid="48" grpId="0" animBg="1"/>
      <p:bldP spid="49" grpId="0"/>
      <p:bldP spid="50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10000" y="1316598"/>
            <a:ext cx="50927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hopefully remember this formula </a:t>
            </a:r>
            <a:r>
              <a:rPr lang="en-US" sz="1400">
                <a:solidFill>
                  <a:srgbClr val="FF0000"/>
                </a:solidFill>
                <a:latin typeface="Comic Sans MS" panose="030F0702030302020204" pitchFamily="66" charset="0"/>
              </a:rPr>
              <a:t>from a few lessons ago…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blipFill>
                <a:blip r:embed="rId12"/>
                <a:stretch>
                  <a:fillRect l="-4032" r="-483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630055" y="20799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what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represents?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blipFill>
                <a:blip r:embed="rId13"/>
                <a:stretch>
                  <a:fillRect l="-2490" t="-12676" r="-5809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4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5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65908" y="2974074"/>
                <a:ext cx="1252907" cy="610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908" y="2974074"/>
                <a:ext cx="1252907" cy="61036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630055" y="27022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848814" y="2855465"/>
                <a:ext cx="267288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replace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a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814" y="2855465"/>
                <a:ext cx="2672885" cy="215444"/>
              </a:xfrm>
              <a:prstGeom prst="rect">
                <a:avLst/>
              </a:prstGeom>
              <a:blipFill>
                <a:blip r:embed="rId17"/>
                <a:stretch>
                  <a:fillRect l="-228" t="-25000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582554" y="3378200"/>
            <a:ext cx="300845" cy="10630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59600" y="3541265"/>
                <a:ext cx="1397000" cy="6726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divide both sides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600" y="3541265"/>
                <a:ext cx="1397000" cy="672685"/>
              </a:xfrm>
              <a:prstGeom prst="rect">
                <a:avLst/>
              </a:prstGeom>
              <a:blipFill>
                <a:blip r:embed="rId18"/>
                <a:stretch>
                  <a:fillRect t="-8182" r="-3057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034008" y="3672574"/>
                <a:ext cx="3591496" cy="1519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008" y="3672574"/>
                <a:ext cx="3591496" cy="1519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410200" y="0"/>
            <a:ext cx="1244600" cy="4953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295900" y="4114800"/>
            <a:ext cx="1358900" cy="6731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3581400" y="3657600"/>
            <a:ext cx="1473200" cy="16002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6699064" y="5016500"/>
            <a:ext cx="211473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We can see that this side represents the distance from the origin to the plane…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6248400" y="4940300"/>
            <a:ext cx="393700" cy="3302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873500" y="5359400"/>
            <a:ext cx="127000" cy="2540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698564" y="5702300"/>
            <a:ext cx="211473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But what does this represent??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/>
      <p:bldP spid="30" grpId="0" animBg="1"/>
      <p:bldP spid="31" grpId="0"/>
      <p:bldP spid="32" grpId="0"/>
      <p:bldP spid="5" grpId="0" animBg="1"/>
      <p:bldP spid="5" grpId="1" animBg="1"/>
      <p:bldP spid="33" grpId="0" animBg="1"/>
      <p:bldP spid="33" grpId="1" animBg="1"/>
      <p:bldP spid="34" grpId="0" animBg="1"/>
      <p:bldP spid="35" grpId="0"/>
      <p:bldP spid="35" grpId="1"/>
      <p:bldP spid="38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Triangle 5"/>
          <p:cNvSpPr/>
          <p:nvPr/>
        </p:nvSpPr>
        <p:spPr>
          <a:xfrm flipH="1">
            <a:off x="4749800" y="1917700"/>
            <a:ext cx="2730500" cy="1409700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75350" y="3409950"/>
                <a:ext cx="186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350" y="3409950"/>
                <a:ext cx="186781" cy="276999"/>
              </a:xfrm>
              <a:prstGeom prst="rect">
                <a:avLst/>
              </a:prstGeom>
              <a:blipFill>
                <a:blip r:embed="rId13"/>
                <a:stretch>
                  <a:fillRect l="-19355" r="-12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00950" y="2495550"/>
                <a:ext cx="186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950" y="2495550"/>
                <a:ext cx="186781" cy="276999"/>
              </a:xfrm>
              <a:prstGeom prst="rect">
                <a:avLst/>
              </a:prstGeom>
              <a:blipFill>
                <a:blip r:embed="rId14"/>
                <a:stretch>
                  <a:fillRect l="-29032" r="-2580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54650" y="2139950"/>
                <a:ext cx="980974" cy="3431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50" y="2139950"/>
                <a:ext cx="980974" cy="343107"/>
              </a:xfrm>
              <a:prstGeom prst="rect">
                <a:avLst/>
              </a:prstGeom>
              <a:blipFill>
                <a:blip r:embed="rId15"/>
                <a:stretch>
                  <a:fillRect r="-1242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ight Triangle 40"/>
          <p:cNvSpPr/>
          <p:nvPr/>
        </p:nvSpPr>
        <p:spPr>
          <a:xfrm flipH="1">
            <a:off x="4711700" y="4356100"/>
            <a:ext cx="2730500" cy="1409700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746750" y="5835650"/>
                <a:ext cx="961097" cy="526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750" y="5835650"/>
                <a:ext cx="961097" cy="52623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626350" y="4794250"/>
                <a:ext cx="961097" cy="5777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350" y="4794250"/>
                <a:ext cx="961097" cy="5777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88050" y="4654550"/>
                <a:ext cx="181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050" y="4654550"/>
                <a:ext cx="181140" cy="276999"/>
              </a:xfrm>
              <a:prstGeom prst="rect">
                <a:avLst/>
              </a:prstGeom>
              <a:blipFill>
                <a:blip r:embed="rId18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302500" y="3124200"/>
            <a:ext cx="1905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7264400" y="5575300"/>
            <a:ext cx="1905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 flipH="1">
            <a:off x="4241799" y="3350260"/>
            <a:ext cx="509197" cy="199644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380506" y="4145290"/>
                <a:ext cx="1835894" cy="5879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sides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506" y="4145290"/>
                <a:ext cx="1835894" cy="587918"/>
              </a:xfrm>
              <a:prstGeom prst="rect">
                <a:avLst/>
              </a:prstGeom>
              <a:blipFill>
                <a:blip r:embed="rId19"/>
                <a:stretch>
                  <a:fillRect l="-1661" t="-12500" r="-431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701306" y="1173490"/>
                <a:ext cx="544269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we represent the vector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(in 2 dimensions) using a right angled triangle, and calculate its magnitude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306" y="1173490"/>
                <a:ext cx="5442694" cy="492443"/>
              </a:xfrm>
              <a:prstGeom prst="rect">
                <a:avLst/>
              </a:prstGeom>
              <a:blipFill>
                <a:blip r:embed="rId20"/>
                <a:stretch>
                  <a:fillRect l="-2016" t="-12500" r="-3695" b="-2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526306" y="5339090"/>
            <a:ext cx="332179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second triangle is a unit vector (meaning it has a magnitude of 1), but in the same direction as the original vector…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3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9" grpId="0"/>
      <p:bldP spid="40" grpId="0"/>
      <p:bldP spid="41" grpId="0" animBg="1"/>
      <p:bldP spid="42" grpId="0"/>
      <p:bldP spid="43" grpId="0"/>
      <p:bldP spid="44" grpId="0"/>
      <p:bldP spid="8" grpId="0" animBg="1"/>
      <p:bldP spid="48" grpId="0" animBg="1"/>
      <p:bldP spid="49" grpId="0" animBg="1"/>
      <p:bldP spid="50" grpId="0"/>
      <p:bldP spid="53" grpId="0"/>
      <p:bldP spid="5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208" y="2288274"/>
                <a:ext cx="1252907" cy="6103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10000" y="1316598"/>
            <a:ext cx="50927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hopefully remember this formula </a:t>
            </a:r>
            <a:r>
              <a:rPr lang="en-US" sz="1400">
                <a:solidFill>
                  <a:srgbClr val="FF0000"/>
                </a:solidFill>
                <a:latin typeface="Comic Sans MS" panose="030F0702030302020204" pitchFamily="66" charset="0"/>
              </a:rPr>
              <a:t>from a few lessons ago…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blipFill>
                <a:blip r:embed="rId12"/>
                <a:stretch>
                  <a:fillRect l="-4032" r="-483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630055" y="20799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what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4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represents?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015" y="2093465"/>
                <a:ext cx="1471620" cy="430887"/>
              </a:xfrm>
              <a:prstGeom prst="rect">
                <a:avLst/>
              </a:prstGeom>
              <a:blipFill>
                <a:blip r:embed="rId13"/>
                <a:stretch>
                  <a:fillRect l="-2490" t="-12676" r="-5809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4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5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65908" y="2974074"/>
                <a:ext cx="1252907" cy="610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908" y="2974074"/>
                <a:ext cx="1252907" cy="61036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630055" y="27022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848814" y="2855465"/>
                <a:ext cx="267288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replace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a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814" y="2855465"/>
                <a:ext cx="2672885" cy="215444"/>
              </a:xfrm>
              <a:prstGeom prst="rect">
                <a:avLst/>
              </a:prstGeom>
              <a:blipFill>
                <a:blip r:embed="rId17"/>
                <a:stretch>
                  <a:fillRect l="-228" t="-25000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582554" y="3378200"/>
            <a:ext cx="300845" cy="10630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59600" y="3541265"/>
                <a:ext cx="1397000" cy="6726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divide both sides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600" y="3541265"/>
                <a:ext cx="1397000" cy="672685"/>
              </a:xfrm>
              <a:prstGeom prst="rect">
                <a:avLst/>
              </a:prstGeom>
              <a:blipFill>
                <a:blip r:embed="rId18"/>
                <a:stretch>
                  <a:fillRect t="-8182" r="-3057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034008" y="3672574"/>
                <a:ext cx="3591496" cy="1519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008" y="3672574"/>
                <a:ext cx="3591496" cy="1519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V="1">
            <a:off x="3873500" y="5359400"/>
            <a:ext cx="127000" cy="25400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698564" y="5702300"/>
            <a:ext cx="211473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So this represents the unit vector parallel to the normal to the plane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4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810000" y="1316598"/>
            <a:ext cx="50927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hopefully remember this formula </a:t>
            </a:r>
            <a:r>
              <a:rPr lang="en-US" sz="1400">
                <a:solidFill>
                  <a:srgbClr val="FF0000"/>
                </a:solidFill>
                <a:latin typeface="Comic Sans MS" panose="030F0702030302020204" pitchFamily="66" charset="0"/>
              </a:rPr>
              <a:t>from a few lessons ago…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548" y="1910759"/>
                <a:ext cx="753732" cy="246221"/>
              </a:xfrm>
              <a:prstGeom prst="rect">
                <a:avLst/>
              </a:prstGeom>
              <a:blipFill>
                <a:blip r:embed="rId11"/>
                <a:stretch>
                  <a:fillRect l="-4032" r="-483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2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3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767248" y="24060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248" y="2406059"/>
                <a:ext cx="753732" cy="246221"/>
              </a:xfrm>
              <a:prstGeom prst="rect">
                <a:avLst/>
              </a:prstGeom>
              <a:blipFill>
                <a:blip r:embed="rId14"/>
                <a:stretch>
                  <a:fillRect l="-3226" t="-20000" r="-483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5515755" y="2054552"/>
            <a:ext cx="227712" cy="481732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721814" y="2068065"/>
            <a:ext cx="33332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normal vector is a unit vector, then it is written in this way…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670300" y="2931665"/>
                <a:ext cx="5003800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you are given the vector equation of a plane in this form, then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distance from the plane to the origin!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300" y="2931665"/>
                <a:ext cx="5003800" cy="738664"/>
              </a:xfrm>
              <a:prstGeom prst="rect">
                <a:avLst/>
              </a:prstGeom>
              <a:blipFill>
                <a:blip r:embed="rId15"/>
                <a:stretch>
                  <a:fillRect l="-244" t="-8264" r="-1705" b="-16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6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025900" y="3947665"/>
            <a:ext cx="44069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formulae you have just seen are all given in the booklet and can be used without proof…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40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9" grpId="0"/>
      <p:bldP spid="33" grpId="0"/>
      <p:bldP spid="34" grpId="0"/>
      <p:bldP spid="3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perpendicular distance from the point with coordinates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(3,2,−1)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to the plane with equation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−3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Use the formula to the top right, since the coordinate given is not the origin…</a:t>
                </a: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839" t="-684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30365" y="2222500"/>
                <a:ext cx="3113801" cy="57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(2)(3)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(−3)(2)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(1)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(−1)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(−3)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(1)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365" y="2222500"/>
                <a:ext cx="3113801" cy="57938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43065" y="1409700"/>
                <a:ext cx="1726755" cy="52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065" y="1409700"/>
                <a:ext cx="1726755" cy="5221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43065" y="3022600"/>
                <a:ext cx="654988" cy="5221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14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065" y="3022600"/>
                <a:ext cx="654988" cy="522131"/>
              </a:xfrm>
              <a:prstGeom prst="rect">
                <a:avLst/>
              </a:prstGeom>
              <a:blipFill>
                <a:blip r:embed="rId16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7585855" y="18415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677615" y="2044700"/>
            <a:ext cx="146638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7585855" y="26416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7677615" y="2870200"/>
            <a:ext cx="113618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55765" y="3746500"/>
                <a:ext cx="619785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14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765" y="3746500"/>
                <a:ext cx="619785" cy="508665"/>
              </a:xfrm>
              <a:prstGeom prst="rect">
                <a:avLst/>
              </a:prstGeom>
              <a:blipFill>
                <a:blip r:embed="rId17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185555" y="33528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391615" y="3492500"/>
            <a:ext cx="15044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modulus if necessary…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 animBg="1"/>
      <p:bldP spid="23" grpId="0"/>
      <p:bldP spid="26" grpId="0" animBg="1"/>
      <p:bldP spid="27" grpId="0"/>
      <p:bldP spid="28" grpId="0"/>
      <p:bldP spid="30" grpId="0" animBg="1"/>
      <p:bldP spid="31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coordinates: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As before, use the formula to the top right…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503" t="-684" r="-2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63665" y="1447800"/>
                <a:ext cx="1726755" cy="52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665" y="1447800"/>
                <a:ext cx="1726755" cy="5221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47765" y="2159000"/>
                <a:ext cx="3044873" cy="57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(1)(1)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(2)(3)</m:t>
                              </m:r>
                              <m:r>
                                <m:rPr>
                                  <m:nor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(2)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(−2)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(1)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765" y="2159000"/>
                <a:ext cx="3044873" cy="579389"/>
              </a:xfrm>
              <a:prstGeom prst="rect">
                <a:avLst/>
              </a:prstGeom>
              <a:blipFill>
                <a:blip r:embed="rId15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985865" y="2895600"/>
                <a:ext cx="570028" cy="5221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65" y="2895600"/>
                <a:ext cx="570028" cy="5221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85865" y="36068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65" y="3606800"/>
                <a:ext cx="371192" cy="46262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7001655" y="17526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258515" y="1612900"/>
                <a:ext cx="1885485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</a:t>
                </a: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normal vector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are both in the vector form given…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515" y="1612900"/>
                <a:ext cx="1885485" cy="861774"/>
              </a:xfrm>
              <a:prstGeom prst="rect">
                <a:avLst/>
              </a:prstGeom>
              <a:blipFill>
                <a:blip r:embed="rId18"/>
                <a:stretch>
                  <a:fillRect l="-2265" t="-7092" r="-4854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976255" y="25527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4563255" y="32131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245815" y="2717800"/>
            <a:ext cx="80598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07415" y="3467100"/>
            <a:ext cx="80598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978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/>
      <p:bldP spid="32" grpId="0"/>
      <p:bldP spid="33" grpId="0" animBg="1"/>
      <p:bldP spid="35" grpId="0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coordinates: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reflection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671" t="-684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Parallelogram 21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blipFill>
                <a:blip r:embed="rId15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50000" y="1222286"/>
            <a:ext cx="2630" cy="2486114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blipFill>
                <a:blip r:embed="rId18"/>
                <a:stretch>
                  <a:fillRect l="-4348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6281223" y="2405076"/>
            <a:ext cx="127091" cy="123099"/>
            <a:chOff x="6979103" y="5050971"/>
            <a:chExt cx="127091" cy="123099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81223" y="3675076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6281223" y="1236676"/>
            <a:ext cx="127091" cy="123099"/>
            <a:chOff x="6979103" y="5050971"/>
            <a:chExt cx="127091" cy="12309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sSub>
                        <m:sSubPr>
                          <m:ctrlPr>
                            <a:rPr lang="en-US" sz="1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blipFill>
                <a:blip r:embed="rId20"/>
                <a:stretch>
                  <a:fillRect l="-5732" r="-573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02100" y="4000500"/>
                <a:ext cx="47117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Draw a diagram to represent the problem</a:t>
                </a:r>
              </a:p>
              <a:p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will be the same distance either side of the plane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𝑀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their midpoint, which will lie in the plane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connecting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will be parallel to the normal vector to the plane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100" y="4000500"/>
                <a:ext cx="4711700" cy="2554545"/>
              </a:xfrm>
              <a:prstGeom prst="rect">
                <a:avLst/>
              </a:prstGeom>
              <a:blipFill>
                <a:blip r:embed="rId21"/>
                <a:stretch>
                  <a:fillRect l="-776" t="-477" r="-388" b="-2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139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7" grpId="0"/>
      <p:bldP spid="28" grpId="0"/>
      <p:bldP spid="31" grpId="0"/>
      <p:bldP spid="41" grpId="0"/>
      <p:bldP spid="56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coordinates: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reflection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671" t="-684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Parallelogram 21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blipFill>
                <a:blip r:embed="rId15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50000" y="1222286"/>
            <a:ext cx="2630" cy="2486114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blipFill>
                <a:blip r:embed="rId18"/>
                <a:stretch>
                  <a:fillRect l="-4348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6281223" y="2405076"/>
            <a:ext cx="127091" cy="123099"/>
            <a:chOff x="6979103" y="5050971"/>
            <a:chExt cx="127091" cy="123099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81223" y="3675076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6281223" y="1236676"/>
            <a:ext cx="127091" cy="123099"/>
            <a:chOff x="6979103" y="5050971"/>
            <a:chExt cx="127091" cy="12309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sSub>
                        <m:sSubPr>
                          <m:ctrlPr>
                            <a:rPr lang="en-US" sz="1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blipFill>
                <a:blip r:embed="rId20"/>
                <a:stretch>
                  <a:fillRect l="-5732" r="-573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61785" y="4051300"/>
                <a:ext cx="52822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vector equation for the line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given by: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785" y="4051300"/>
                <a:ext cx="5282215" cy="307777"/>
              </a:xfrm>
              <a:prstGeom prst="rect">
                <a:avLst/>
              </a:prstGeom>
              <a:blipFill>
                <a:blip r:embed="rId21"/>
                <a:stretch>
                  <a:fillRect l="-346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46750" y="4375150"/>
                <a:ext cx="1316707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750" y="4375150"/>
                <a:ext cx="1316707" cy="64960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95185" y="5092700"/>
                <a:ext cx="39737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coordinate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be represented by: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185" y="5092700"/>
                <a:ext cx="3973717" cy="307777"/>
              </a:xfrm>
              <a:prstGeom prst="rect">
                <a:avLst/>
              </a:prstGeom>
              <a:blipFill>
                <a:blip r:embed="rId23"/>
                <a:stretch>
                  <a:fillRect l="-460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73750" y="5492750"/>
                <a:ext cx="1032462" cy="6603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−2+2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750" y="5492750"/>
                <a:ext cx="1032462" cy="66030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5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2" grpId="0"/>
      <p:bldP spid="33" grpId="0"/>
      <p:bldP spid="35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coordinates: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reflection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671" t="-684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Parallelogram 21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blipFill>
                <a:blip r:embed="rId15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50000" y="1222286"/>
            <a:ext cx="2630" cy="2486114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blipFill>
                <a:blip r:embed="rId18"/>
                <a:stretch>
                  <a:fillRect l="-4348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6281223" y="2405076"/>
            <a:ext cx="127091" cy="123099"/>
            <a:chOff x="6979103" y="5050971"/>
            <a:chExt cx="127091" cy="123099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81223" y="3675076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6281223" y="1236676"/>
            <a:ext cx="127091" cy="123099"/>
            <a:chOff x="6979103" y="5050971"/>
            <a:chExt cx="127091" cy="12309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sSub>
                        <m:sSubPr>
                          <m:ctrlPr>
                            <a:rPr lang="en-US" sz="1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blipFill>
                <a:blip r:embed="rId20"/>
                <a:stretch>
                  <a:fillRect l="-5732" r="-573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696685" y="3835400"/>
                <a:ext cx="53203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Coordinate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also in the plane, so should satisfy that equation too (use the coordinate in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we just calculated)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685" y="3835400"/>
                <a:ext cx="5320315" cy="523220"/>
              </a:xfrm>
              <a:prstGeom prst="rect">
                <a:avLst/>
              </a:prstGeom>
              <a:blipFill>
                <a:blip r:embed="rId22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86350" y="4362450"/>
                <a:ext cx="978538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350" y="4362450"/>
                <a:ext cx="978538" cy="64960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84650" y="5073650"/>
                <a:ext cx="1888081" cy="6603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−2+2</m:t>
                                </m:r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650" y="5073650"/>
                <a:ext cx="1888081" cy="66030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060950" y="5886450"/>
                <a:ext cx="101021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950" y="5886450"/>
                <a:ext cx="1010213" cy="246221"/>
              </a:xfrm>
              <a:prstGeom prst="rect">
                <a:avLst/>
              </a:prstGeom>
              <a:blipFill>
                <a:blip r:embed="rId25"/>
                <a:stretch>
                  <a:fillRect l="-3614" r="-421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30850" y="6306473"/>
                <a:ext cx="537519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850" y="6306473"/>
                <a:ext cx="537519" cy="46262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930650" y="1963073"/>
                <a:ext cx="537519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1963073"/>
                <a:ext cx="537519" cy="46262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6061855" y="4724400"/>
            <a:ext cx="186545" cy="656684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311900" y="4724400"/>
                <a:ext cx="2832099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the expression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(since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represents any point in the plane)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900" y="4724400"/>
                <a:ext cx="2832099" cy="646331"/>
              </a:xfrm>
              <a:prstGeom prst="rect">
                <a:avLst/>
              </a:prstGeom>
              <a:blipFill>
                <a:blip r:embed="rId28"/>
                <a:stretch>
                  <a:fillRect t="-8491" r="-1075" b="-16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074555" y="5422900"/>
            <a:ext cx="161145" cy="5842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074555" y="6045200"/>
            <a:ext cx="161145" cy="5842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248401" y="5461000"/>
            <a:ext cx="22225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Find the dot product and 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273801" y="6223000"/>
                <a:ext cx="106679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801" y="6223000"/>
                <a:ext cx="1066799" cy="215444"/>
              </a:xfrm>
              <a:prstGeom prst="rect">
                <a:avLst/>
              </a:prstGeom>
              <a:blipFill>
                <a:blip r:embed="rId29"/>
                <a:stretch>
                  <a:fillRect l="-2857" t="-25714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054100" y="3670300"/>
            <a:ext cx="1841500" cy="3429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067300" y="4343400"/>
            <a:ext cx="990600" cy="6858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91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" grpId="0"/>
      <p:bldP spid="36" grpId="0"/>
      <p:bldP spid="37" grpId="0"/>
      <p:bldP spid="38" grpId="0"/>
      <p:bldP spid="39" grpId="0"/>
      <p:bldP spid="57" grpId="0" animBg="1"/>
      <p:bldP spid="58" grpId="0"/>
      <p:bldP spid="59" grpId="0" animBg="1"/>
      <p:bldP spid="60" grpId="0" animBg="1"/>
      <p:bldP spid="61" grpId="0"/>
      <p:bldP spid="62" grpId="0"/>
      <p:bldP spid="8" grpId="0" animBg="1"/>
      <p:bldP spid="8" grpId="1" animBg="1"/>
      <p:bldP spid="63" grpId="0" animBg="1"/>
      <p:bldP spid="63" grpId="1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d>
                      <m:d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𝒊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𝒋</m:t>
                        </m:r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+2</m:t>
                        </m:r>
                        <m:r>
                          <a:rPr lang="en-US" altLang="en-US" sz="16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𝒌</m:t>
                        </m:r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=5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coordinates: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shortest distance between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The point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reflection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l="-671" t="-684" r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65" y="4953000"/>
                <a:ext cx="371192" cy="4626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Parallelogram 21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599" y="1921454"/>
                <a:ext cx="161904" cy="215444"/>
              </a:xfrm>
              <a:prstGeom prst="rect">
                <a:avLst/>
              </a:prstGeom>
              <a:blipFill>
                <a:blip r:embed="rId15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350000" y="1222286"/>
            <a:ext cx="2630" cy="2486114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341" y="2082494"/>
                <a:ext cx="364202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689" y="1892809"/>
                <a:ext cx="596317" cy="74360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(1,3,−2)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3662442"/>
                <a:ext cx="839012" cy="215444"/>
              </a:xfrm>
              <a:prstGeom prst="rect">
                <a:avLst/>
              </a:prstGeom>
              <a:blipFill>
                <a:blip r:embed="rId18"/>
                <a:stretch>
                  <a:fillRect l="-4348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782" y="239135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6281223" y="2405076"/>
            <a:ext cx="127091" cy="123099"/>
            <a:chOff x="6979103" y="5050971"/>
            <a:chExt cx="127091" cy="123099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81223" y="3675076"/>
            <a:ext cx="127091" cy="123099"/>
            <a:chOff x="6979103" y="5050971"/>
            <a:chExt cx="127091" cy="12309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6281223" y="1236676"/>
            <a:ext cx="127091" cy="123099"/>
            <a:chOff x="6979103" y="5050971"/>
            <a:chExt cx="127091" cy="12309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sSub>
                        <m:sSubPr>
                          <m:ctrlPr>
                            <a:rPr lang="en-US" sz="1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,</m:t>
                      </m:r>
                      <m:sSub>
                        <m:sSubPr>
                          <m:ctrlP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296" y="1173242"/>
                <a:ext cx="956287" cy="215444"/>
              </a:xfrm>
              <a:prstGeom prst="rect">
                <a:avLst/>
              </a:prstGeom>
              <a:blipFill>
                <a:blip r:embed="rId20"/>
                <a:stretch>
                  <a:fillRect l="-5732" r="-573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−2+2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1187450"/>
                <a:ext cx="1293816" cy="57772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930650" y="1963073"/>
                <a:ext cx="537519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50" y="1963073"/>
                <a:ext cx="537519" cy="46262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32250" y="4464050"/>
                <a:ext cx="1545871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250" y="4464050"/>
                <a:ext cx="1545871" cy="56836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044950" y="5213350"/>
                <a:ext cx="1545871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950" y="5213350"/>
                <a:ext cx="1545871" cy="568361"/>
              </a:xfrm>
              <a:prstGeom prst="rect">
                <a:avLst/>
              </a:prstGeom>
              <a:blipFill>
                <a:blip r:embed="rId24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057650" y="6076950"/>
                <a:ext cx="156196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650" y="6076950"/>
                <a:ext cx="1561966" cy="484043"/>
              </a:xfrm>
              <a:prstGeom prst="rect">
                <a:avLst/>
              </a:prstGeom>
              <a:blipFill>
                <a:blip r:embed="rId25"/>
                <a:stretch>
                  <a:fillRect l="-3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12585" y="3937000"/>
                <a:ext cx="48631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position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would be calculated by the following: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585" y="3937000"/>
                <a:ext cx="4863115" cy="523220"/>
              </a:xfrm>
              <a:prstGeom prst="rect">
                <a:avLst/>
              </a:prstGeom>
              <a:blipFill>
                <a:blip r:embed="rId26"/>
                <a:stretch>
                  <a:fillRect t="-2326" r="-251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/>
          <p:cNvSpPr/>
          <p:nvPr/>
        </p:nvSpPr>
        <p:spPr>
          <a:xfrm>
            <a:off x="5642755" y="4762500"/>
            <a:ext cx="135745" cy="7366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42000" y="4787900"/>
                <a:ext cx="330200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double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 distance away from point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compared to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(This works since we have used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the fixed point in the equation)</a:t>
                </a: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0" y="4787900"/>
                <a:ext cx="3302000" cy="553998"/>
              </a:xfrm>
              <a:prstGeom prst="rect">
                <a:avLst/>
              </a:prstGeom>
              <a:blipFill>
                <a:blip r:embed="rId27"/>
                <a:stretch>
                  <a:fillRect l="-923" t="-8791" r="-3137"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68"/>
          <p:cNvSpPr/>
          <p:nvPr/>
        </p:nvSpPr>
        <p:spPr>
          <a:xfrm>
            <a:off x="5655455" y="5575300"/>
            <a:ext cx="135745" cy="73660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5791201" y="5803900"/>
            <a:ext cx="8762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7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find the perpendicular distance between: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Two lines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line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altLang="en-US" sz="16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point and a plane</a:t>
                </a: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</a:t>
                </a:r>
              </a:p>
              <a:p>
                <a:pPr marL="0" indent="0" algn="ctr">
                  <a:buNone/>
                </a:pPr>
                <a:endParaRPr lang="en-US" altLang="en-US" sz="400" i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−2</m:t>
                          </m:r>
                        </m:num>
                        <m:den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−4</m:t>
                          </m:r>
                        </m:num>
                        <m:den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−2</m:t>
                          </m:r>
                        </m:den>
                      </m:f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+6</m:t>
                          </m:r>
                        </m:num>
                        <m:den>
                          <m:r>
                            <a:rPr lang="en-US" alt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equation: </a:t>
                </a:r>
              </a:p>
              <a:p>
                <a:pPr marL="0" indent="0" algn="ctr">
                  <a:buNone/>
                </a:pPr>
                <a:endParaRPr lang="en-US" altLang="en-US" sz="100" b="0" i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altLang="en-US" sz="1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reflection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the plane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a vector equation of the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5348968"/>
              </a:xfrm>
              <a:blipFill>
                <a:blip r:embed="rId2"/>
                <a:stretch>
                  <a:fillRect t="-684" r="-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blipFill>
                <a:blip r:embed="rId1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4110447" y="1297577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307349" y="2368790"/>
            <a:ext cx="127091" cy="123099"/>
            <a:chOff x="6979103" y="5050971"/>
            <a:chExt cx="127091" cy="12309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>
            <a:off x="4045133" y="1301931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blipFill>
                <a:blip r:embed="rId15"/>
                <a:stretch>
                  <a:fillRect l="-28571" r="-714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11878" y="3492626"/>
                <a:ext cx="1789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878" y="3492626"/>
                <a:ext cx="178959" cy="215444"/>
              </a:xfrm>
              <a:prstGeom prst="rect">
                <a:avLst/>
              </a:prstGeom>
              <a:blipFill>
                <a:blip r:embed="rId16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3152503" y="4032069"/>
            <a:ext cx="1472763" cy="11380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083004" y="3612366"/>
            <a:ext cx="2069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in vector form…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702736" y="3894150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736" y="3894150"/>
                <a:ext cx="1616725" cy="569771"/>
              </a:xfrm>
              <a:prstGeom prst="rect">
                <a:avLst/>
              </a:prstGeom>
              <a:blipFill>
                <a:blip r:embed="rId17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7652823" y="2355728"/>
            <a:ext cx="127091" cy="123099"/>
            <a:chOff x="6979103" y="5050971"/>
            <a:chExt cx="127091" cy="12309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/>
          <p:nvPr/>
        </p:nvCxnSpPr>
        <p:spPr>
          <a:xfrm flipV="1">
            <a:off x="7707087" y="1463042"/>
            <a:ext cx="1" cy="203780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blipFill>
                <a:blip r:embed="rId19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39760" y="3004517"/>
            <a:ext cx="127091" cy="123099"/>
            <a:chOff x="6979103" y="5050971"/>
            <a:chExt cx="127091" cy="12309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644115" y="1711294"/>
            <a:ext cx="127091" cy="123099"/>
            <a:chOff x="6979103" y="5050971"/>
            <a:chExt cx="127091" cy="123099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blipFill>
                <a:blip r:embed="rId21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737499" y="4513576"/>
                <a:ext cx="529109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we draw on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will pass through the plane somewhere</a:t>
                </a: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we draw on the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will pass through the same point in the plane…</a:t>
                </a: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need two points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be able to calculate its equation. One will be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meets the plane. The other can be the reflection of a point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(as in the previous example)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499" y="4513576"/>
                <a:ext cx="5291091" cy="2031325"/>
              </a:xfrm>
              <a:prstGeom prst="rect">
                <a:avLst/>
              </a:prstGeom>
              <a:blipFill>
                <a:blip r:embed="rId22"/>
                <a:stretch>
                  <a:fillRect l="-346" t="-299" r="-691" b="-20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2,4,−6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blipFill>
                <a:blip r:embed="rId2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blipFill>
                <a:blip r:embed="rId24"/>
                <a:stretch>
                  <a:fillRect l="-418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67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36" grpId="0"/>
      <p:bldP spid="37" grpId="0"/>
      <p:bldP spid="30" grpId="0"/>
      <p:bldP spid="41" grpId="0"/>
      <p:bldP spid="42" grpId="0"/>
      <p:bldP spid="53" grpId="0"/>
      <p:bldP spid="54" grpId="0"/>
      <p:bldP spid="62" grpId="0"/>
      <p:bldP spid="64" grpId="0"/>
      <p:bldP spid="6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10447" y="1297577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307349" y="2368790"/>
            <a:ext cx="127091" cy="123099"/>
            <a:chOff x="6979103" y="5050971"/>
            <a:chExt cx="127091" cy="12309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>
            <a:off x="4045133" y="1301931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blipFill>
                <a:blip r:embed="rId14"/>
                <a:stretch>
                  <a:fillRect l="-28571" r="-714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blipFill>
                <a:blip r:embed="rId15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7652823" y="2355728"/>
            <a:ext cx="127091" cy="123099"/>
            <a:chOff x="6979103" y="5050971"/>
            <a:chExt cx="127091" cy="12309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/>
          <p:nvPr/>
        </p:nvCxnSpPr>
        <p:spPr>
          <a:xfrm flipV="1">
            <a:off x="7707087" y="1463042"/>
            <a:ext cx="1" cy="203780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blipFill>
                <a:blip r:embed="rId17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39760" y="3004517"/>
            <a:ext cx="127091" cy="123099"/>
            <a:chOff x="6979103" y="5050971"/>
            <a:chExt cx="127091" cy="12309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644115" y="1711294"/>
            <a:ext cx="127091" cy="123099"/>
            <a:chOff x="6979103" y="5050971"/>
            <a:chExt cx="127091" cy="123099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2549" y="3762103"/>
                <a:ext cx="33078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Finding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meets the plane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49" y="3762103"/>
                <a:ext cx="3307893" cy="338554"/>
              </a:xfrm>
              <a:prstGeom prst="rect">
                <a:avLst/>
              </a:prstGeom>
              <a:blipFill>
                <a:blip r:embed="rId21"/>
                <a:stretch>
                  <a:fillRect l="-921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blipFill>
                <a:blip r:embed="rId22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blipFill>
                <a:blip r:embed="rId23"/>
                <a:stretch>
                  <a:fillRect l="-418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blipFill>
                <a:blip r:embed="rId24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23444" y="4443907"/>
                <a:ext cx="376058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be where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meets the plane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can be represented using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from the vector 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44" y="4443907"/>
                <a:ext cx="3760580" cy="954107"/>
              </a:xfrm>
              <a:prstGeom prst="rect">
                <a:avLst/>
              </a:prstGeom>
              <a:blipFill>
                <a:blip r:embed="rId25"/>
                <a:stretch>
                  <a:fillRect l="-162" t="-1274" b="-50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44956" y="5406055"/>
                <a:ext cx="1337995" cy="67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4−2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56" y="5406055"/>
                <a:ext cx="1337995" cy="67005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94404" y="4456971"/>
                <a:ext cx="37605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must also satisfy the equation of the plane…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404" y="4456971"/>
                <a:ext cx="3760580" cy="523220"/>
              </a:xfrm>
              <a:prstGeom prst="rect">
                <a:avLst/>
              </a:prstGeom>
              <a:blipFill>
                <a:blip r:embed="rId27"/>
                <a:stretch>
                  <a:fillRect l="-162"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928929" y="4973809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929" y="4973809"/>
                <a:ext cx="1309654" cy="215444"/>
              </a:xfrm>
              <a:prstGeom prst="rect">
                <a:avLst/>
              </a:prstGeom>
              <a:blipFill>
                <a:blip r:embed="rId23"/>
                <a:stretch>
                  <a:fillRect l="-4673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224803" y="5343924"/>
                <a:ext cx="30197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m:rPr>
                          <m:brk m:alnAt="7"/>
                        </m:rP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4−2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−6+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803" y="5343924"/>
                <a:ext cx="3019737" cy="215444"/>
              </a:xfrm>
              <a:prstGeom prst="rect">
                <a:avLst/>
              </a:prstGeom>
              <a:blipFill>
                <a:blip r:embed="rId28"/>
                <a:stretch>
                  <a:fillRect l="-1414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51679" y="5705329"/>
                <a:ext cx="4827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=2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679" y="5705329"/>
                <a:ext cx="482760" cy="215444"/>
              </a:xfrm>
              <a:prstGeom prst="rect">
                <a:avLst/>
              </a:prstGeom>
              <a:blipFill>
                <a:blip r:embed="rId29"/>
                <a:stretch>
                  <a:fillRect l="-1265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2056190" y="5410409"/>
                <a:ext cx="1027524" cy="660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190" y="5410409"/>
                <a:ext cx="1027524" cy="66069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/>
          <p:cNvSpPr/>
          <p:nvPr/>
        </p:nvSpPr>
        <p:spPr>
          <a:xfrm rot="5400000">
            <a:off x="1828799" y="5399317"/>
            <a:ext cx="330927" cy="1358537"/>
          </a:xfrm>
          <a:prstGeom prst="arc">
            <a:avLst>
              <a:gd name="adj1" fmla="val 16200000"/>
              <a:gd name="adj2" fmla="val 5378516"/>
            </a:avLst>
          </a:prstGeom>
          <a:ln w="25400">
            <a:solidFill>
              <a:srgbClr val="0000F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103159" y="6277062"/>
                <a:ext cx="19100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know that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159" y="6277062"/>
                <a:ext cx="1910008" cy="276999"/>
              </a:xfrm>
              <a:prstGeom prst="rect">
                <a:avLst/>
              </a:prstGeom>
              <a:blipFill>
                <a:blip r:embed="rId31"/>
                <a:stretch>
                  <a:fillRect l="-319"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958149" y="748937"/>
            <a:ext cx="1637211" cy="65314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3122023" y="3087189"/>
            <a:ext cx="1354183" cy="26561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Arc 72"/>
          <p:cNvSpPr/>
          <p:nvPr/>
        </p:nvSpPr>
        <p:spPr>
          <a:xfrm>
            <a:off x="7188164" y="5070203"/>
            <a:ext cx="187996" cy="3987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TextBox 73"/>
          <p:cNvSpPr txBox="1"/>
          <p:nvPr/>
        </p:nvSpPr>
        <p:spPr>
          <a:xfrm>
            <a:off x="7376160" y="5063672"/>
            <a:ext cx="169817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from the expression for A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5" name="Arc 74"/>
          <p:cNvSpPr/>
          <p:nvPr/>
        </p:nvSpPr>
        <p:spPr>
          <a:xfrm>
            <a:off x="7192518" y="5449026"/>
            <a:ext cx="187996" cy="3987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7336972" y="5555707"/>
            <a:ext cx="84037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(6,0,−4)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blipFill>
                <a:blip r:embed="rId32"/>
                <a:stretch>
                  <a:fillRect l="-7563" r="-84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3">
                <a:extLst>
                  <a:ext uri="{FF2B5EF4-FFF2-40B4-BE49-F238E27FC236}">
                    <a16:creationId xmlns:a16="http://schemas.microsoft.com/office/drawing/2014/main" id="{B43F6C75-7E6E-4FC0-8C03-12EFD6E5D311}"/>
                  </a:ext>
                </a:extLst>
              </p:cNvPr>
              <p:cNvSpPr txBox="1"/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2,4,−6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3">
                <a:extLst>
                  <a:ext uri="{FF2B5EF4-FFF2-40B4-BE49-F238E27FC236}">
                    <a16:creationId xmlns:a16="http://schemas.microsoft.com/office/drawing/2014/main" id="{B43F6C75-7E6E-4FC0-8C03-12EFD6E5D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blipFill>
                <a:blip r:embed="rId3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05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7" grpId="0"/>
      <p:bldP spid="66" grpId="0"/>
      <p:bldP spid="67" grpId="0"/>
      <p:bldP spid="68" grpId="0"/>
      <p:bldP spid="69" grpId="0"/>
      <p:bldP spid="70" grpId="0"/>
      <p:bldP spid="8" grpId="0" animBg="1"/>
      <p:bldP spid="71" grpId="0"/>
      <p:bldP spid="9" grpId="0" animBg="1"/>
      <p:bldP spid="9" grpId="1" animBg="1"/>
      <p:bldP spid="72" grpId="0" animBg="1"/>
      <p:bldP spid="72" grpId="1" animBg="1"/>
      <p:bldP spid="73" grpId="0" animBg="1"/>
      <p:bldP spid="74" grpId="0"/>
      <p:bldP spid="75" grpId="0" animBg="1"/>
      <p:bldP spid="76" grpId="0"/>
      <p:bldP spid="77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10447" y="1297577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307349" y="2368790"/>
            <a:ext cx="127091" cy="123099"/>
            <a:chOff x="6979103" y="5050971"/>
            <a:chExt cx="127091" cy="12309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>
            <a:off x="4045133" y="1301931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blipFill>
                <a:blip r:embed="rId14"/>
                <a:stretch>
                  <a:fillRect l="-28571" r="-714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blipFill>
                <a:blip r:embed="rId15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7652823" y="2355728"/>
            <a:ext cx="127091" cy="123099"/>
            <a:chOff x="6979103" y="5050971"/>
            <a:chExt cx="127091" cy="12309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/>
          <p:nvPr/>
        </p:nvCxnSpPr>
        <p:spPr>
          <a:xfrm flipV="1">
            <a:off x="7707087" y="1463042"/>
            <a:ext cx="1" cy="203780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blipFill>
                <a:blip r:embed="rId17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39760" y="3004517"/>
            <a:ext cx="127091" cy="123099"/>
            <a:chOff x="6979103" y="5050971"/>
            <a:chExt cx="127091" cy="12309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644115" y="1711294"/>
            <a:ext cx="127091" cy="123099"/>
            <a:chOff x="6979103" y="5050971"/>
            <a:chExt cx="127091" cy="123099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blipFill>
                <a:blip r:embed="rId21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blipFill>
                <a:blip r:embed="rId22"/>
                <a:stretch>
                  <a:fillRect l="-418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226424" y="3358515"/>
            <a:ext cx="2553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Finding a reflected point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64">
                <a:extLst>
                  <a:ext uri="{FF2B5EF4-FFF2-40B4-BE49-F238E27FC236}">
                    <a16:creationId xmlns:a16="http://schemas.microsoft.com/office/drawing/2014/main" id="{F6C45D47-E7E5-4904-A10D-9CDDDE14B918}"/>
                  </a:ext>
                </a:extLst>
              </p:cNvPr>
              <p:cNvSpPr txBox="1"/>
              <p:nvPr/>
            </p:nvSpPr>
            <p:spPr>
              <a:xfrm>
                <a:off x="180593" y="3881932"/>
                <a:ext cx="4115181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do this as in the previous example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the reflected coordinates on the diagram be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Using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the normal vector, we can form an expression for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64">
                <a:extLst>
                  <a:ext uri="{FF2B5EF4-FFF2-40B4-BE49-F238E27FC236}">
                    <a16:creationId xmlns:a16="http://schemas.microsoft.com/office/drawing/2014/main" id="{F6C45D47-E7E5-4904-A10D-9CDDDE14B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3" y="3881932"/>
                <a:ext cx="4115181" cy="1600438"/>
              </a:xfrm>
              <a:prstGeom prst="rect">
                <a:avLst/>
              </a:prstGeom>
              <a:blipFill>
                <a:blip r:embed="rId23"/>
                <a:stretch>
                  <a:fillRect l="-296" t="-763" r="-889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61">
                <a:extLst>
                  <a:ext uri="{FF2B5EF4-FFF2-40B4-BE49-F238E27FC236}">
                    <a16:creationId xmlns:a16="http://schemas.microsoft.com/office/drawing/2014/main" id="{29F8CAAB-AEC5-4A29-B70B-80ED0116754A}"/>
                  </a:ext>
                </a:extLst>
              </p:cNvPr>
              <p:cNvSpPr txBox="1"/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61">
                <a:extLst>
                  <a:ext uri="{FF2B5EF4-FFF2-40B4-BE49-F238E27FC236}">
                    <a16:creationId xmlns:a16="http://schemas.microsoft.com/office/drawing/2014/main" id="{29F8CAAB-AEC5-4A29-B70B-80ED01167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blipFill>
                <a:blip r:embed="rId24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61">
                <a:extLst>
                  <a:ext uri="{FF2B5EF4-FFF2-40B4-BE49-F238E27FC236}">
                    <a16:creationId xmlns:a16="http://schemas.microsoft.com/office/drawing/2014/main" id="{DD2CE63A-84C2-4EBD-A67B-BC1E574850A5}"/>
                  </a:ext>
                </a:extLst>
              </p:cNvPr>
              <p:cNvSpPr txBox="1"/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61">
                <a:extLst>
                  <a:ext uri="{FF2B5EF4-FFF2-40B4-BE49-F238E27FC236}">
                    <a16:creationId xmlns:a16="http://schemas.microsoft.com/office/drawing/2014/main" id="{DD2CE63A-84C2-4EBD-A67B-BC1E57485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blipFill>
                <a:blip r:embed="rId25"/>
                <a:stretch>
                  <a:fillRect l="-37037" r="-33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">
                <a:extLst>
                  <a:ext uri="{FF2B5EF4-FFF2-40B4-BE49-F238E27FC236}">
                    <a16:creationId xmlns:a16="http://schemas.microsoft.com/office/drawing/2014/main" id="{6AAD12C0-5686-47A0-B469-5B949C0714D3}"/>
                  </a:ext>
                </a:extLst>
              </p:cNvPr>
              <p:cNvSpPr/>
              <p:nvPr/>
            </p:nvSpPr>
            <p:spPr>
              <a:xfrm>
                <a:off x="316381" y="5510830"/>
                <a:ext cx="1861856" cy="662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Rectangle 6">
                <a:extLst>
                  <a:ext uri="{FF2B5EF4-FFF2-40B4-BE49-F238E27FC236}">
                    <a16:creationId xmlns:a16="http://schemas.microsoft.com/office/drawing/2014/main" id="{6AAD12C0-5686-47A0-B469-5B949C0714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81" y="5510830"/>
                <a:ext cx="1861856" cy="66210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4">
            <a:extLst>
              <a:ext uri="{FF2B5EF4-FFF2-40B4-BE49-F238E27FC236}">
                <a16:creationId xmlns:a16="http://schemas.microsoft.com/office/drawing/2014/main" id="{31830DBF-47F3-48FE-BF41-0CD0CD37A933}"/>
              </a:ext>
            </a:extLst>
          </p:cNvPr>
          <p:cNvSpPr txBox="1"/>
          <p:nvPr/>
        </p:nvSpPr>
        <p:spPr>
          <a:xfrm>
            <a:off x="4495419" y="4329607"/>
            <a:ext cx="4115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coordinate M must also lie in the plane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48">
                <a:extLst>
                  <a:ext uri="{FF2B5EF4-FFF2-40B4-BE49-F238E27FC236}">
                    <a16:creationId xmlns:a16="http://schemas.microsoft.com/office/drawing/2014/main" id="{45334DE9-7918-4BE5-A223-5691CA0B36EF}"/>
                  </a:ext>
                </a:extLst>
              </p:cNvPr>
              <p:cNvSpPr txBox="1"/>
              <p:nvPr/>
            </p:nvSpPr>
            <p:spPr>
              <a:xfrm>
                <a:off x="6316733" y="467826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7" name="TextBox 48">
                <a:extLst>
                  <a:ext uri="{FF2B5EF4-FFF2-40B4-BE49-F238E27FC236}">
                    <a16:creationId xmlns:a16="http://schemas.microsoft.com/office/drawing/2014/main" id="{45334DE9-7918-4BE5-A223-5691CA0B3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733" y="4678262"/>
                <a:ext cx="1309654" cy="215444"/>
              </a:xfrm>
              <a:prstGeom prst="rect">
                <a:avLst/>
              </a:prstGeom>
              <a:blipFill>
                <a:blip r:embed="rId27"/>
                <a:stretch>
                  <a:fillRect l="-418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48">
                <a:extLst>
                  <a:ext uri="{FF2B5EF4-FFF2-40B4-BE49-F238E27FC236}">
                    <a16:creationId xmlns:a16="http://schemas.microsoft.com/office/drawing/2014/main" id="{34F505C0-D412-4ADA-8A88-E2B9F0F1E343}"/>
                  </a:ext>
                </a:extLst>
              </p:cNvPr>
              <p:cNvSpPr txBox="1"/>
              <p:nvPr/>
            </p:nvSpPr>
            <p:spPr>
              <a:xfrm>
                <a:off x="4613200" y="5087837"/>
                <a:ext cx="302127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d>
                        <m:dPr>
                          <m:ctrlPr>
                            <a:rPr lang="en-US" alt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2+2</m:t>
                          </m:r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𝜆</m:t>
                          </m:r>
                        </m:e>
                      </m:d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(4−3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)+(−6+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8" name="TextBox 48">
                <a:extLst>
                  <a:ext uri="{FF2B5EF4-FFF2-40B4-BE49-F238E27FC236}">
                    <a16:creationId xmlns:a16="http://schemas.microsoft.com/office/drawing/2014/main" id="{34F505C0-D412-4ADA-8A88-E2B9F0F1E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200" y="5087837"/>
                <a:ext cx="3021275" cy="215444"/>
              </a:xfrm>
              <a:prstGeom prst="rect">
                <a:avLst/>
              </a:prstGeom>
              <a:blipFill>
                <a:blip r:embed="rId28"/>
                <a:stretch>
                  <a:fillRect l="-161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48">
                <a:extLst>
                  <a:ext uri="{FF2B5EF4-FFF2-40B4-BE49-F238E27FC236}">
                    <a16:creationId xmlns:a16="http://schemas.microsoft.com/office/drawing/2014/main" id="{178F4870-A5C0-4922-BF30-95DDF9BBC64D}"/>
                  </a:ext>
                </a:extLst>
              </p:cNvPr>
              <p:cNvSpPr txBox="1"/>
              <p:nvPr/>
            </p:nvSpPr>
            <p:spPr>
              <a:xfrm>
                <a:off x="7147215" y="5411687"/>
                <a:ext cx="582146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𝜆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11</m:t>
                          </m:r>
                        </m:num>
                        <m:den>
                          <m:r>
                            <a:rPr lang="en-US" alt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9" name="TextBox 48">
                <a:extLst>
                  <a:ext uri="{FF2B5EF4-FFF2-40B4-BE49-F238E27FC236}">
                    <a16:creationId xmlns:a16="http://schemas.microsoft.com/office/drawing/2014/main" id="{178F4870-A5C0-4922-BF30-95DDF9BBC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215" y="5411687"/>
                <a:ext cx="582146" cy="403316"/>
              </a:xfrm>
              <a:prstGeom prst="rect">
                <a:avLst/>
              </a:prstGeom>
              <a:blipFill>
                <a:blip r:embed="rId29"/>
                <a:stretch>
                  <a:fillRect l="-9375" t="-151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">
                <a:extLst>
                  <a:ext uri="{FF2B5EF4-FFF2-40B4-BE49-F238E27FC236}">
                    <a16:creationId xmlns:a16="http://schemas.microsoft.com/office/drawing/2014/main" id="{7DC28656-3AF4-45A8-86CD-B26E3D3DE603}"/>
                  </a:ext>
                </a:extLst>
              </p:cNvPr>
              <p:cNvSpPr/>
              <p:nvPr/>
            </p:nvSpPr>
            <p:spPr>
              <a:xfrm>
                <a:off x="316381" y="5520355"/>
                <a:ext cx="1964576" cy="662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Rectangle 6">
                <a:extLst>
                  <a:ext uri="{FF2B5EF4-FFF2-40B4-BE49-F238E27FC236}">
                    <a16:creationId xmlns:a16="http://schemas.microsoft.com/office/drawing/2014/main" id="{7DC28656-3AF4-45A8-86CD-B26E3D3DE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81" y="5520355"/>
                <a:ext cx="1964576" cy="66210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6">
                <a:extLst>
                  <a:ext uri="{FF2B5EF4-FFF2-40B4-BE49-F238E27FC236}">
                    <a16:creationId xmlns:a16="http://schemas.microsoft.com/office/drawing/2014/main" id="{5D50F93C-1973-4C44-B973-058B54BFF2CC}"/>
                  </a:ext>
                </a:extLst>
              </p:cNvPr>
              <p:cNvSpPr/>
              <p:nvPr/>
            </p:nvSpPr>
            <p:spPr>
              <a:xfrm>
                <a:off x="2269006" y="5520355"/>
                <a:ext cx="1935017" cy="662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Rectangle 6">
                <a:extLst>
                  <a:ext uri="{FF2B5EF4-FFF2-40B4-BE49-F238E27FC236}">
                    <a16:creationId xmlns:a16="http://schemas.microsoft.com/office/drawing/2014/main" id="{5D50F93C-1973-4C44-B973-058B54BFF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9006" y="5520355"/>
                <a:ext cx="1935017" cy="662104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6">
                <a:extLst>
                  <a:ext uri="{FF2B5EF4-FFF2-40B4-BE49-F238E27FC236}">
                    <a16:creationId xmlns:a16="http://schemas.microsoft.com/office/drawing/2014/main" id="{958F127A-2FCC-4BEC-8D85-FED45DD15BB9}"/>
                  </a:ext>
                </a:extLst>
              </p:cNvPr>
              <p:cNvSpPr/>
              <p:nvPr/>
            </p:nvSpPr>
            <p:spPr>
              <a:xfrm>
                <a:off x="2259481" y="6158530"/>
                <a:ext cx="1911229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Rectangle 6">
                <a:extLst>
                  <a:ext uri="{FF2B5EF4-FFF2-40B4-BE49-F238E27FC236}">
                    <a16:creationId xmlns:a16="http://schemas.microsoft.com/office/drawing/2014/main" id="{958F127A-2FCC-4BEC-8D85-FED45DD15B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481" y="6158530"/>
                <a:ext cx="1911229" cy="57637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6">
                <a:extLst>
                  <a:ext uri="{FF2B5EF4-FFF2-40B4-BE49-F238E27FC236}">
                    <a16:creationId xmlns:a16="http://schemas.microsoft.com/office/drawing/2014/main" id="{F80E6023-0139-4201-AAF5-7EC95712FF08}"/>
                  </a:ext>
                </a:extLst>
              </p:cNvPr>
              <p:cNvSpPr/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73" name="Rectangle 6">
                <a:extLst>
                  <a:ext uri="{FF2B5EF4-FFF2-40B4-BE49-F238E27FC236}">
                    <a16:creationId xmlns:a16="http://schemas.microsoft.com/office/drawing/2014/main" id="{F80E6023-0139-4201-AAF5-7EC95712FF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1">
            <a:extLst>
              <a:ext uri="{FF2B5EF4-FFF2-40B4-BE49-F238E27FC236}">
                <a16:creationId xmlns:a16="http://schemas.microsoft.com/office/drawing/2014/main" id="{ED3EB839-5C89-4E39-BABD-1FAFAE01C2E6}"/>
              </a:ext>
            </a:extLst>
          </p:cNvPr>
          <p:cNvSpPr/>
          <p:nvPr/>
        </p:nvSpPr>
        <p:spPr>
          <a:xfrm>
            <a:off x="3122023" y="3087189"/>
            <a:ext cx="1354183" cy="26561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1">
            <a:extLst>
              <a:ext uri="{FF2B5EF4-FFF2-40B4-BE49-F238E27FC236}">
                <a16:creationId xmlns:a16="http://schemas.microsoft.com/office/drawing/2014/main" id="{6A7A0037-B482-47BB-8B80-BA253FEA05AA}"/>
              </a:ext>
            </a:extLst>
          </p:cNvPr>
          <p:cNvSpPr/>
          <p:nvPr/>
        </p:nvSpPr>
        <p:spPr>
          <a:xfrm>
            <a:off x="7532098" y="3411038"/>
            <a:ext cx="630827" cy="67518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1">
            <a:extLst>
              <a:ext uri="{FF2B5EF4-FFF2-40B4-BE49-F238E27FC236}">
                <a16:creationId xmlns:a16="http://schemas.microsoft.com/office/drawing/2014/main" id="{50A4D65A-2E31-44FA-9FE7-52DE6E343864}"/>
              </a:ext>
            </a:extLst>
          </p:cNvPr>
          <p:cNvSpPr/>
          <p:nvPr/>
        </p:nvSpPr>
        <p:spPr>
          <a:xfrm>
            <a:off x="6941548" y="1544138"/>
            <a:ext cx="697502" cy="23703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0">
                <a:extLst>
                  <a:ext uri="{FF2B5EF4-FFF2-40B4-BE49-F238E27FC236}">
                    <a16:creationId xmlns:a16="http://schemas.microsoft.com/office/drawing/2014/main" id="{75FC32F7-E971-4169-A299-E619D90ACA1D}"/>
                  </a:ext>
                </a:extLst>
              </p:cNvPr>
              <p:cNvSpPr txBox="1"/>
              <p:nvPr/>
            </p:nvSpPr>
            <p:spPr>
              <a:xfrm>
                <a:off x="541184" y="6205835"/>
                <a:ext cx="16876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is twice the distance from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en-GB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79" name="TextBox 70">
                <a:extLst>
                  <a:ext uri="{FF2B5EF4-FFF2-40B4-BE49-F238E27FC236}">
                    <a16:creationId xmlns:a16="http://schemas.microsoft.com/office/drawing/2014/main" id="{75FC32F7-E971-4169-A299-E619D90AC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84" y="6205835"/>
                <a:ext cx="1687666" cy="461665"/>
              </a:xfrm>
              <a:prstGeom prst="rect">
                <a:avLst/>
              </a:prstGeom>
              <a:blipFill>
                <a:blip r:embed="rId3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/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blipFill>
                <a:blip r:embed="rId35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/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(6,0,−4)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blipFill>
                <a:blip r:embed="rId36"/>
                <a:stretch>
                  <a:fillRect l="-7563" r="-84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63">
                <a:extLst>
                  <a:ext uri="{FF2B5EF4-FFF2-40B4-BE49-F238E27FC236}">
                    <a16:creationId xmlns:a16="http://schemas.microsoft.com/office/drawing/2014/main" id="{004EBC7B-FAD1-4142-BBB0-C3AD861DB427}"/>
                  </a:ext>
                </a:extLst>
              </p:cNvPr>
              <p:cNvSpPr txBox="1"/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2,4,−6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63">
                <a:extLst>
                  <a:ext uri="{FF2B5EF4-FFF2-40B4-BE49-F238E27FC236}">
                    <a16:creationId xmlns:a16="http://schemas.microsoft.com/office/drawing/2014/main" id="{004EBC7B-FAD1-4142-BBB0-C3AD861DB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blipFill>
                <a:blip r:embed="rId3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Arc 72">
            <a:extLst>
              <a:ext uri="{FF2B5EF4-FFF2-40B4-BE49-F238E27FC236}">
                <a16:creationId xmlns:a16="http://schemas.microsoft.com/office/drawing/2014/main" id="{B5BE02D8-0521-4AFD-A627-A0814F082AF3}"/>
              </a:ext>
            </a:extLst>
          </p:cNvPr>
          <p:cNvSpPr/>
          <p:nvPr/>
        </p:nvSpPr>
        <p:spPr>
          <a:xfrm>
            <a:off x="7626314" y="4822553"/>
            <a:ext cx="187996" cy="3987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73">
            <a:extLst>
              <a:ext uri="{FF2B5EF4-FFF2-40B4-BE49-F238E27FC236}">
                <a16:creationId xmlns:a16="http://schemas.microsoft.com/office/drawing/2014/main" id="{DCFCF743-84FC-4757-A9E1-0411C27CE598}"/>
              </a:ext>
            </a:extLst>
          </p:cNvPr>
          <p:cNvSpPr txBox="1"/>
          <p:nvPr/>
        </p:nvSpPr>
        <p:spPr>
          <a:xfrm>
            <a:off x="7833360" y="4701722"/>
            <a:ext cx="12344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from the expression for M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5" name="Arc 74">
            <a:extLst>
              <a:ext uri="{FF2B5EF4-FFF2-40B4-BE49-F238E27FC236}">
                <a16:creationId xmlns:a16="http://schemas.microsoft.com/office/drawing/2014/main" id="{01EA2920-6F26-4D96-A706-6EA1652E6465}"/>
              </a:ext>
            </a:extLst>
          </p:cNvPr>
          <p:cNvSpPr/>
          <p:nvPr/>
        </p:nvSpPr>
        <p:spPr>
          <a:xfrm>
            <a:off x="7630668" y="5201376"/>
            <a:ext cx="187996" cy="39878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75">
            <a:extLst>
              <a:ext uri="{FF2B5EF4-FFF2-40B4-BE49-F238E27FC236}">
                <a16:creationId xmlns:a16="http://schemas.microsoft.com/office/drawing/2014/main" id="{6311CBCF-F624-44DE-AD78-9CE176733A65}"/>
              </a:ext>
            </a:extLst>
          </p:cNvPr>
          <p:cNvSpPr txBox="1"/>
          <p:nvPr/>
        </p:nvSpPr>
        <p:spPr>
          <a:xfrm>
            <a:off x="7803697" y="5403307"/>
            <a:ext cx="84037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3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65" grpId="0"/>
      <p:bldP spid="65" grpId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9" grpId="0"/>
      <p:bldP spid="83" grpId="0" animBg="1"/>
      <p:bldP spid="84" grpId="0"/>
      <p:bldP spid="85" grpId="0" animBg="1"/>
      <p:bldP spid="86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10447" y="1297577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307349" y="2368790"/>
            <a:ext cx="127091" cy="123099"/>
            <a:chOff x="6979103" y="5050971"/>
            <a:chExt cx="127091" cy="12309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>
            <a:off x="4045133" y="1301931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blipFill>
                <a:blip r:embed="rId14"/>
                <a:stretch>
                  <a:fillRect l="-28571" r="-714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blipFill>
                <a:blip r:embed="rId15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7652823" y="2355728"/>
            <a:ext cx="127091" cy="123099"/>
            <a:chOff x="6979103" y="5050971"/>
            <a:chExt cx="127091" cy="12309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/>
          <p:nvPr/>
        </p:nvCxnSpPr>
        <p:spPr>
          <a:xfrm flipV="1">
            <a:off x="7707087" y="1463042"/>
            <a:ext cx="1" cy="203780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blipFill>
                <a:blip r:embed="rId17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39760" y="3004517"/>
            <a:ext cx="127091" cy="123099"/>
            <a:chOff x="6979103" y="5050971"/>
            <a:chExt cx="127091" cy="12309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644115" y="1711294"/>
            <a:ext cx="127091" cy="123099"/>
            <a:chOff x="6979103" y="5050971"/>
            <a:chExt cx="127091" cy="123099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blipFill>
                <a:blip r:embed="rId21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blipFill>
                <a:blip r:embed="rId22"/>
                <a:stretch>
                  <a:fillRect l="-418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/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blipFill>
                <a:blip r:embed="rId23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/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(6,0,−4)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blipFill>
                <a:blip r:embed="rId24"/>
                <a:stretch>
                  <a:fillRect l="-7563" r="-84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61">
                <a:extLst>
                  <a:ext uri="{FF2B5EF4-FFF2-40B4-BE49-F238E27FC236}">
                    <a16:creationId xmlns:a16="http://schemas.microsoft.com/office/drawing/2014/main" id="{AC0D1663-8918-438B-8034-9FB7633298C5}"/>
                  </a:ext>
                </a:extLst>
              </p:cNvPr>
              <p:cNvSpPr txBox="1"/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61">
                <a:extLst>
                  <a:ext uri="{FF2B5EF4-FFF2-40B4-BE49-F238E27FC236}">
                    <a16:creationId xmlns:a16="http://schemas.microsoft.com/office/drawing/2014/main" id="{AC0D1663-8918-438B-8034-9FB763329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blipFill>
                <a:blip r:embed="rId25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63">
                <a:extLst>
                  <a:ext uri="{FF2B5EF4-FFF2-40B4-BE49-F238E27FC236}">
                    <a16:creationId xmlns:a16="http://schemas.microsoft.com/office/drawing/2014/main" id="{1E09E8EF-9C88-480A-B560-6D6AA2F0FD6D}"/>
                  </a:ext>
                </a:extLst>
              </p:cNvPr>
              <p:cNvSpPr txBox="1"/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2,4,−6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63">
                <a:extLst>
                  <a:ext uri="{FF2B5EF4-FFF2-40B4-BE49-F238E27FC236}">
                    <a16:creationId xmlns:a16="http://schemas.microsoft.com/office/drawing/2014/main" id="{1E09E8EF-9C88-480A-B560-6D6AA2F0F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blipFill>
                <a:blip r:embed="rId2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61">
                <a:extLst>
                  <a:ext uri="{FF2B5EF4-FFF2-40B4-BE49-F238E27FC236}">
                    <a16:creationId xmlns:a16="http://schemas.microsoft.com/office/drawing/2014/main" id="{33785E05-C152-402B-BDD5-841B04CDBFC0}"/>
                  </a:ext>
                </a:extLst>
              </p:cNvPr>
              <p:cNvSpPr txBox="1"/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61">
                <a:extLst>
                  <a:ext uri="{FF2B5EF4-FFF2-40B4-BE49-F238E27FC236}">
                    <a16:creationId xmlns:a16="http://schemas.microsoft.com/office/drawing/2014/main" id="{33785E05-C152-402B-BDD5-841B04CDB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blipFill>
                <a:blip r:embed="rId27"/>
                <a:stretch>
                  <a:fillRect l="-37037" r="-33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">
                <a:extLst>
                  <a:ext uri="{FF2B5EF4-FFF2-40B4-BE49-F238E27FC236}">
                    <a16:creationId xmlns:a16="http://schemas.microsoft.com/office/drawing/2014/main" id="{ECEE6D22-9879-42B9-9757-2F9E53A9BB4B}"/>
                  </a:ext>
                </a:extLst>
              </p:cNvPr>
              <p:cNvSpPr/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3" name="Rectangle 6">
                <a:extLst>
                  <a:ext uri="{FF2B5EF4-FFF2-40B4-BE49-F238E27FC236}">
                    <a16:creationId xmlns:a16="http://schemas.microsoft.com/office/drawing/2014/main" id="{ECEE6D22-9879-42B9-9757-2F9E53A9BB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64">
                <a:extLst>
                  <a:ext uri="{FF2B5EF4-FFF2-40B4-BE49-F238E27FC236}">
                    <a16:creationId xmlns:a16="http://schemas.microsoft.com/office/drawing/2014/main" id="{768770FF-70B9-4EC7-A1E4-178FC1428DE1}"/>
                  </a:ext>
                </a:extLst>
              </p:cNvPr>
              <p:cNvSpPr txBox="1"/>
              <p:nvPr/>
            </p:nvSpPr>
            <p:spPr>
              <a:xfrm>
                <a:off x="113919" y="3186607"/>
                <a:ext cx="301028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Finally, to find the equation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first need to find the direction vector from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5" name="TextBox 64">
                <a:extLst>
                  <a:ext uri="{FF2B5EF4-FFF2-40B4-BE49-F238E27FC236}">
                    <a16:creationId xmlns:a16="http://schemas.microsoft.com/office/drawing/2014/main" id="{768770FF-70B9-4EC7-A1E4-178FC1428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19" y="3186607"/>
                <a:ext cx="3010282" cy="738664"/>
              </a:xfrm>
              <a:prstGeom prst="rect">
                <a:avLst/>
              </a:prstGeom>
              <a:blipFill>
                <a:blip r:embed="rId29"/>
                <a:stretch>
                  <a:fillRect l="-405" t="-1653" r="-1619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7057590-DFFA-4257-B854-75D884B4D13C}"/>
                  </a:ext>
                </a:extLst>
              </p:cNvPr>
              <p:cNvSpPr txBox="1"/>
              <p:nvPr/>
            </p:nvSpPr>
            <p:spPr>
              <a:xfrm>
                <a:off x="495300" y="3895725"/>
                <a:ext cx="108645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𝐴𝑄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7057590-DFFA-4257-B854-75D884B4D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3895725"/>
                <a:ext cx="1086451" cy="277768"/>
              </a:xfrm>
              <a:prstGeom prst="rect">
                <a:avLst/>
              </a:prstGeom>
              <a:blipFill>
                <a:blip r:embed="rId30"/>
                <a:stretch>
                  <a:fillRect l="-5056" r="-2809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2504C2EE-A521-4581-9CBE-B4C8BD60733C}"/>
                  </a:ext>
                </a:extLst>
              </p:cNvPr>
              <p:cNvSpPr txBox="1"/>
              <p:nvPr/>
            </p:nvSpPr>
            <p:spPr>
              <a:xfrm>
                <a:off x="495300" y="4686300"/>
                <a:ext cx="532710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𝐴𝑄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2504C2EE-A521-4581-9CBE-B4C8BD607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4686300"/>
                <a:ext cx="532710" cy="277768"/>
              </a:xfrm>
              <a:prstGeom prst="rect">
                <a:avLst/>
              </a:prstGeom>
              <a:blipFill>
                <a:blip r:embed="rId31"/>
                <a:stretch>
                  <a:fillRect l="-11364" r="-227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86C0160B-2937-4CB4-A0E9-A75B3669AC9C}"/>
                  </a:ext>
                </a:extLst>
              </p:cNvPr>
              <p:cNvSpPr txBox="1"/>
              <p:nvPr/>
            </p:nvSpPr>
            <p:spPr>
              <a:xfrm>
                <a:off x="1057275" y="4276725"/>
                <a:ext cx="579646" cy="1095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58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38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86C0160B-2937-4CB4-A0E9-A75B3669A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75" y="4276725"/>
                <a:ext cx="579646" cy="1095428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48E83BB8-A870-4214-AA91-A78BF31698FF}"/>
                  </a:ext>
                </a:extLst>
              </p:cNvPr>
              <p:cNvSpPr txBox="1"/>
              <p:nvPr/>
            </p:nvSpPr>
            <p:spPr>
              <a:xfrm>
                <a:off x="1647825" y="4514850"/>
                <a:ext cx="752322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48E83BB8-A870-4214-AA91-A78BF3169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825" y="4514850"/>
                <a:ext cx="752322" cy="64960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588A6A2A-5821-430E-8054-AE55ADB555FE}"/>
                  </a:ext>
                </a:extLst>
              </p:cNvPr>
              <p:cNvSpPr txBox="1"/>
              <p:nvPr/>
            </p:nvSpPr>
            <p:spPr>
              <a:xfrm>
                <a:off x="514350" y="5886450"/>
                <a:ext cx="532710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𝐴𝑄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588A6A2A-5821-430E-8054-AE55ADB55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0" y="5886450"/>
                <a:ext cx="532710" cy="277768"/>
              </a:xfrm>
              <a:prstGeom prst="rect">
                <a:avLst/>
              </a:prstGeom>
              <a:blipFill>
                <a:blip r:embed="rId34"/>
                <a:stretch>
                  <a:fillRect l="-11364" r="-227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9FDF4725-2F3D-4614-B015-C416294CBD62}"/>
                  </a:ext>
                </a:extLst>
              </p:cNvPr>
              <p:cNvSpPr txBox="1"/>
              <p:nvPr/>
            </p:nvSpPr>
            <p:spPr>
              <a:xfrm>
                <a:off x="1057275" y="5457825"/>
                <a:ext cx="579646" cy="11076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38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9FDF4725-2F3D-4614-B015-C416294CB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75" y="5457825"/>
                <a:ext cx="579646" cy="110761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72">
            <a:extLst>
              <a:ext uri="{FF2B5EF4-FFF2-40B4-BE49-F238E27FC236}">
                <a16:creationId xmlns:a16="http://schemas.microsoft.com/office/drawing/2014/main" id="{396B536F-DB79-401F-8BEA-DA0DB3CAF472}"/>
              </a:ext>
            </a:extLst>
          </p:cNvPr>
          <p:cNvSpPr/>
          <p:nvPr/>
        </p:nvSpPr>
        <p:spPr>
          <a:xfrm>
            <a:off x="2435188" y="4133850"/>
            <a:ext cx="231811" cy="744583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73">
            <a:extLst>
              <a:ext uri="{FF2B5EF4-FFF2-40B4-BE49-F238E27FC236}">
                <a16:creationId xmlns:a16="http://schemas.microsoft.com/office/drawing/2014/main" id="{5D7B2788-3FC3-42E9-AE10-5541B6611C44}"/>
              </a:ext>
            </a:extLst>
          </p:cNvPr>
          <p:cNvSpPr txBox="1"/>
          <p:nvPr/>
        </p:nvSpPr>
        <p:spPr>
          <a:xfrm>
            <a:off x="2623185" y="4225472"/>
            <a:ext cx="123444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coordinates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3" name="Arc 72">
            <a:extLst>
              <a:ext uri="{FF2B5EF4-FFF2-40B4-BE49-F238E27FC236}">
                <a16:creationId xmlns:a16="http://schemas.microsoft.com/office/drawing/2014/main" id="{51B5BE51-613F-49B8-8513-5FDA5E646A3E}"/>
              </a:ext>
            </a:extLst>
          </p:cNvPr>
          <p:cNvSpPr/>
          <p:nvPr/>
        </p:nvSpPr>
        <p:spPr>
          <a:xfrm>
            <a:off x="2311363" y="4924425"/>
            <a:ext cx="231812" cy="103822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73">
            <a:extLst>
              <a:ext uri="{FF2B5EF4-FFF2-40B4-BE49-F238E27FC236}">
                <a16:creationId xmlns:a16="http://schemas.microsoft.com/office/drawing/2014/main" id="{B9D6BB87-8497-4D31-9E8D-287BCADFEE85}"/>
              </a:ext>
            </a:extLst>
          </p:cNvPr>
          <p:cNvSpPr txBox="1"/>
          <p:nvPr/>
        </p:nvSpPr>
        <p:spPr>
          <a:xfrm>
            <a:off x="2508885" y="5353050"/>
            <a:ext cx="98679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5" grpId="0"/>
      <p:bldP spid="86" grpId="0"/>
      <p:bldP spid="87" grpId="0"/>
      <p:bldP spid="88" grpId="0"/>
      <p:bldP spid="89" grpId="0"/>
      <p:bldP spid="90" grpId="0"/>
      <p:bldP spid="91" grpId="0" animBg="1"/>
      <p:bldP spid="92" grpId="0"/>
      <p:bldP spid="93" grpId="0" animBg="1"/>
      <p:bldP spid="94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Vectors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5348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find the perpendicular distance between: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Two lines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line</a:t>
            </a: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altLang="en-US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A point and a plane</a:t>
            </a: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alt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9F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𝒂</m:t>
                      </m:r>
                      <m:r>
                        <a:rPr lang="en-GB" i="1">
                          <a:latin typeface="Cambria Math"/>
                        </a:rPr>
                        <m:t>.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/>
                            </a:rPr>
                            <m:t>𝒂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b="1" i="1">
                          <a:latin typeface="Cambria Math"/>
                        </a:rPr>
                        <m:t>𝒃</m:t>
                      </m:r>
                      <m:r>
                        <a:rPr lang="en-GB" i="1">
                          <a:latin typeface="Cambria Math"/>
                        </a:rPr>
                        <m:t>|</m:t>
                      </m:r>
                      <m:r>
                        <a:rPr lang="en-GB" i="1">
                          <a:latin typeface="Cambria Math"/>
                        </a:rPr>
                        <m:t>𝑐𝑜𝑠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63165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the normal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2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the equation of the plane will be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𝑐𝑧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303"/>
                <a:ext cx="3152502" cy="642484"/>
              </a:xfrm>
              <a:prstGeom prst="rect">
                <a:avLst/>
              </a:prstGeom>
              <a:blipFill>
                <a:blip r:embed="rId7"/>
                <a:stretch>
                  <a:fillRect l="-1161" r="-270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765" y="0"/>
                <a:ext cx="1513235" cy="456792"/>
              </a:xfrm>
              <a:prstGeom prst="rect">
                <a:avLst/>
              </a:prstGeom>
              <a:blipFill>
                <a:blip r:embed="rId10"/>
                <a:stretch>
                  <a:fillRect t="-1333"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𝑆h𝑜𝑟𝑡𝑒𝑠𝑡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𝑜𝑟𝑖𝑔𝑖𝑛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𝑝𝑙𝑎𝑛𝑒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577" y="0"/>
                <a:ext cx="1765123" cy="430887"/>
              </a:xfrm>
              <a:prstGeom prst="rect">
                <a:avLst/>
              </a:prstGeom>
              <a:blipFill>
                <a:blip r:embed="rId11"/>
                <a:stretch>
                  <a:fillRect l="-3806" r="-26990" b="-14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777" y="0"/>
                <a:ext cx="1155523" cy="449290"/>
              </a:xfrm>
              <a:prstGeom prst="rect">
                <a:avLst/>
              </a:prstGeom>
              <a:blipFill>
                <a:blip r:embed="rId12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 </m:t>
                      </m:r>
                      <m:acc>
                        <m:accPr>
                          <m:chr m:val="̂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048" y="107359"/>
                <a:ext cx="753732" cy="246221"/>
              </a:xfrm>
              <a:prstGeom prst="rect">
                <a:avLst/>
              </a:prstGeom>
              <a:blipFill>
                <a:blip r:embed="rId13"/>
                <a:stretch>
                  <a:fillRect l="-4065" t="-20000" r="-569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/>
          <p:cNvSpPr/>
          <p:nvPr/>
        </p:nvSpPr>
        <p:spPr>
          <a:xfrm>
            <a:off x="3903024" y="1861128"/>
            <a:ext cx="4998720" cy="1210492"/>
          </a:xfrm>
          <a:prstGeom prst="parallelogram">
            <a:avLst>
              <a:gd name="adj" fmla="val 13300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10447" y="1297577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307349" y="2368790"/>
            <a:ext cx="127091" cy="123099"/>
            <a:chOff x="6979103" y="5050971"/>
            <a:chExt cx="127091" cy="12309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/>
          <p:cNvCxnSpPr/>
          <p:nvPr/>
        </p:nvCxnSpPr>
        <p:spPr>
          <a:xfrm>
            <a:off x="4045133" y="1301931"/>
            <a:ext cx="4606833" cy="2238103"/>
          </a:xfrm>
          <a:prstGeom prst="straightConnector1">
            <a:avLst/>
          </a:prstGeom>
          <a:ln w="2222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067" y="1145666"/>
                <a:ext cx="174791" cy="215444"/>
              </a:xfrm>
              <a:prstGeom prst="rect">
                <a:avLst/>
              </a:prstGeom>
              <a:blipFill>
                <a:blip r:embed="rId14"/>
                <a:stretch>
                  <a:fillRect l="-28571" r="-714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878" y="3492626"/>
                <a:ext cx="178960" cy="215444"/>
              </a:xfrm>
              <a:prstGeom prst="rect">
                <a:avLst/>
              </a:prstGeom>
              <a:blipFill>
                <a:blip r:embed="rId15"/>
                <a:stretch>
                  <a:fillRect l="-24138" r="-6897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721" y="782865"/>
                <a:ext cx="1616725" cy="56977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7652823" y="2355728"/>
            <a:ext cx="127091" cy="123099"/>
            <a:chOff x="6979103" y="5050971"/>
            <a:chExt cx="127091" cy="12309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/>
          <p:nvPr/>
        </p:nvCxnSpPr>
        <p:spPr>
          <a:xfrm flipV="1">
            <a:off x="7707087" y="1463042"/>
            <a:ext cx="1" cy="203780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361" y="3656694"/>
                <a:ext cx="155491" cy="215444"/>
              </a:xfrm>
              <a:prstGeom prst="rect">
                <a:avLst/>
              </a:prstGeom>
              <a:blipFill>
                <a:blip r:embed="rId17"/>
                <a:stretch>
                  <a:fillRect l="-15385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990" y="3473815"/>
                <a:ext cx="492892" cy="5683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7639760" y="3004517"/>
            <a:ext cx="127091" cy="123099"/>
            <a:chOff x="6979103" y="5050971"/>
            <a:chExt cx="127091" cy="123099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644115" y="1711294"/>
            <a:ext cx="127091" cy="123099"/>
            <a:chOff x="6979103" y="5050971"/>
            <a:chExt cx="127091" cy="123099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984274" y="5050971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979103" y="5052150"/>
              <a:ext cx="121920" cy="1219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622" y="2269433"/>
                <a:ext cx="196721" cy="215444"/>
              </a:xfrm>
              <a:prstGeom prst="rect">
                <a:avLst/>
              </a:prstGeom>
              <a:blipFill>
                <a:blip r:embed="rId19"/>
                <a:stretch>
                  <a:fillRect l="-21875" r="-1875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833" y="2835854"/>
                <a:ext cx="161904" cy="215444"/>
              </a:xfrm>
              <a:prstGeom prst="rect">
                <a:avLst/>
              </a:prstGeom>
              <a:blipFill>
                <a:blip r:embed="rId21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𝑧</m:t>
                      </m:r>
                      <m:r>
                        <a:rPr lang="en-US" alt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=8</m:t>
                      </m:r>
                    </m:oMath>
                  </m:oMathPara>
                </a14:m>
                <a:endParaRPr lang="en-US" alt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58" y="3097112"/>
                <a:ext cx="1309654" cy="215444"/>
              </a:xfrm>
              <a:prstGeom prst="rect">
                <a:avLst/>
              </a:prstGeom>
              <a:blipFill>
                <a:blip r:embed="rId22"/>
                <a:stretch>
                  <a:fillRect l="-418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/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49">
                <a:extLst>
                  <a:ext uri="{FF2B5EF4-FFF2-40B4-BE49-F238E27FC236}">
                    <a16:creationId xmlns:a16="http://schemas.microsoft.com/office/drawing/2014/main" id="{536F7C5A-AD19-46D6-8FA0-8D14F55DD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136" y="2326039"/>
                <a:ext cx="155620" cy="215444"/>
              </a:xfrm>
              <a:prstGeom prst="rect">
                <a:avLst/>
              </a:prstGeom>
              <a:blipFill>
                <a:blip r:embed="rId23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/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(6,0,−4)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76">
                <a:extLst>
                  <a:ext uri="{FF2B5EF4-FFF2-40B4-BE49-F238E27FC236}">
                    <a16:creationId xmlns:a16="http://schemas.microsoft.com/office/drawing/2014/main" id="{85C6020E-6697-41C7-ABE9-7EF8D63A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50" y="2312976"/>
                <a:ext cx="724044" cy="215444"/>
              </a:xfrm>
              <a:prstGeom prst="rect">
                <a:avLst/>
              </a:prstGeom>
              <a:blipFill>
                <a:blip r:embed="rId24"/>
                <a:stretch>
                  <a:fillRect l="-7563" r="-84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61">
                <a:extLst>
                  <a:ext uri="{FF2B5EF4-FFF2-40B4-BE49-F238E27FC236}">
                    <a16:creationId xmlns:a16="http://schemas.microsoft.com/office/drawing/2014/main" id="{AC0D1663-8918-438B-8034-9FB7633298C5}"/>
                  </a:ext>
                </a:extLst>
              </p:cNvPr>
              <p:cNvSpPr txBox="1"/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61">
                <a:extLst>
                  <a:ext uri="{FF2B5EF4-FFF2-40B4-BE49-F238E27FC236}">
                    <a16:creationId xmlns:a16="http://schemas.microsoft.com/office/drawing/2014/main" id="{AC0D1663-8918-438B-8034-9FB763329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372" y="1507433"/>
                <a:ext cx="155042" cy="215444"/>
              </a:xfrm>
              <a:prstGeom prst="rect">
                <a:avLst/>
              </a:prstGeom>
              <a:blipFill>
                <a:blip r:embed="rId25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63">
                <a:extLst>
                  <a:ext uri="{FF2B5EF4-FFF2-40B4-BE49-F238E27FC236}">
                    <a16:creationId xmlns:a16="http://schemas.microsoft.com/office/drawing/2014/main" id="{1E09E8EF-9C88-480A-B560-6D6AA2F0FD6D}"/>
                  </a:ext>
                </a:extLst>
              </p:cNvPr>
              <p:cNvSpPr txBox="1"/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2,4,−6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63">
                <a:extLst>
                  <a:ext uri="{FF2B5EF4-FFF2-40B4-BE49-F238E27FC236}">
                    <a16:creationId xmlns:a16="http://schemas.microsoft.com/office/drawing/2014/main" id="{1E09E8EF-9C88-480A-B560-6D6AA2F0F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923" y="1564098"/>
                <a:ext cx="725583" cy="215444"/>
              </a:xfrm>
              <a:prstGeom prst="rect">
                <a:avLst/>
              </a:prstGeom>
              <a:blipFill>
                <a:blip r:embed="rId2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61">
                <a:extLst>
                  <a:ext uri="{FF2B5EF4-FFF2-40B4-BE49-F238E27FC236}">
                    <a16:creationId xmlns:a16="http://schemas.microsoft.com/office/drawing/2014/main" id="{33785E05-C152-402B-BDD5-841B04CDBFC0}"/>
                  </a:ext>
                </a:extLst>
              </p:cNvPr>
              <p:cNvSpPr txBox="1"/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61">
                <a:extLst>
                  <a:ext uri="{FF2B5EF4-FFF2-40B4-BE49-F238E27FC236}">
                    <a16:creationId xmlns:a16="http://schemas.microsoft.com/office/drawing/2014/main" id="{33785E05-C152-402B-BDD5-841B04CDB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772" y="3040958"/>
                <a:ext cx="167161" cy="215444"/>
              </a:xfrm>
              <a:prstGeom prst="rect">
                <a:avLst/>
              </a:prstGeom>
              <a:blipFill>
                <a:blip r:embed="rId27"/>
                <a:stretch>
                  <a:fillRect l="-37037" r="-33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">
                <a:extLst>
                  <a:ext uri="{FF2B5EF4-FFF2-40B4-BE49-F238E27FC236}">
                    <a16:creationId xmlns:a16="http://schemas.microsoft.com/office/drawing/2014/main" id="{ECEE6D22-9879-42B9-9757-2F9E53A9BB4B}"/>
                  </a:ext>
                </a:extLst>
              </p:cNvPr>
              <p:cNvSpPr/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3" name="Rectangle 6">
                <a:extLst>
                  <a:ext uri="{FF2B5EF4-FFF2-40B4-BE49-F238E27FC236}">
                    <a16:creationId xmlns:a16="http://schemas.microsoft.com/office/drawing/2014/main" id="{ECEE6D22-9879-42B9-9757-2F9E53A9BB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81" y="3120055"/>
                <a:ext cx="1260345" cy="47269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64">
                <a:extLst>
                  <a:ext uri="{FF2B5EF4-FFF2-40B4-BE49-F238E27FC236}">
                    <a16:creationId xmlns:a16="http://schemas.microsoft.com/office/drawing/2014/main" id="{768770FF-70B9-4EC7-A1E4-178FC1428DE1}"/>
                  </a:ext>
                </a:extLst>
              </p:cNvPr>
              <p:cNvSpPr txBox="1"/>
              <p:nvPr/>
            </p:nvSpPr>
            <p:spPr>
              <a:xfrm>
                <a:off x="113919" y="3186607"/>
                <a:ext cx="301028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Finally, to find the equation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first need to find the direction vector from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5" name="TextBox 64">
                <a:extLst>
                  <a:ext uri="{FF2B5EF4-FFF2-40B4-BE49-F238E27FC236}">
                    <a16:creationId xmlns:a16="http://schemas.microsoft.com/office/drawing/2014/main" id="{768770FF-70B9-4EC7-A1E4-178FC1428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19" y="3186607"/>
                <a:ext cx="3010282" cy="738664"/>
              </a:xfrm>
              <a:prstGeom prst="rect">
                <a:avLst/>
              </a:prstGeom>
              <a:blipFill>
                <a:blip r:embed="rId29"/>
                <a:stretch>
                  <a:fillRect l="-405" t="-1653" r="-1619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79E37775-B963-4956-8FDE-EC4B126509E9}"/>
                  </a:ext>
                </a:extLst>
              </p:cNvPr>
              <p:cNvSpPr txBox="1"/>
              <p:nvPr/>
            </p:nvSpPr>
            <p:spPr>
              <a:xfrm>
                <a:off x="447675" y="4419600"/>
                <a:ext cx="532710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𝐴𝑄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79E37775-B963-4956-8FDE-EC4B12650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" y="4419600"/>
                <a:ext cx="532710" cy="277768"/>
              </a:xfrm>
              <a:prstGeom prst="rect">
                <a:avLst/>
              </a:prstGeom>
              <a:blipFill>
                <a:blip r:embed="rId30"/>
                <a:stretch>
                  <a:fillRect l="-11364" r="-2273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F916B5ED-CBDA-4C9B-8B65-3EADAAC87386}"/>
                  </a:ext>
                </a:extLst>
              </p:cNvPr>
              <p:cNvSpPr txBox="1"/>
              <p:nvPr/>
            </p:nvSpPr>
            <p:spPr>
              <a:xfrm>
                <a:off x="990600" y="3990975"/>
                <a:ext cx="579646" cy="11076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38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F916B5ED-CBDA-4C9B-8B65-3EADAAC87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990975"/>
                <a:ext cx="579646" cy="1107611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02B2B96-98AA-4B9C-B15C-1BB2780E22C3}"/>
                  </a:ext>
                </a:extLst>
              </p:cNvPr>
              <p:cNvSpPr txBox="1"/>
              <p:nvPr/>
            </p:nvSpPr>
            <p:spPr>
              <a:xfrm>
                <a:off x="438150" y="5343525"/>
                <a:ext cx="1221296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𝐴𝑄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02B2B96-98AA-4B9C-B15C-1BB2780E2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50" y="5343525"/>
                <a:ext cx="1221296" cy="649601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72">
            <a:extLst>
              <a:ext uri="{FF2B5EF4-FFF2-40B4-BE49-F238E27FC236}">
                <a16:creationId xmlns:a16="http://schemas.microsoft.com/office/drawing/2014/main" id="{D7CCAB7A-BBE7-4BBE-8C85-50C59D2DA1B0}"/>
              </a:ext>
            </a:extLst>
          </p:cNvPr>
          <p:cNvSpPr/>
          <p:nvPr/>
        </p:nvSpPr>
        <p:spPr>
          <a:xfrm>
            <a:off x="1720813" y="4543425"/>
            <a:ext cx="231812" cy="1038225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73">
                <a:extLst>
                  <a:ext uri="{FF2B5EF4-FFF2-40B4-BE49-F238E27FC236}">
                    <a16:creationId xmlns:a16="http://schemas.microsoft.com/office/drawing/2014/main" id="{CFDF1F3B-E764-4DB2-8B48-3B4BD0F3A3BE}"/>
                  </a:ext>
                </a:extLst>
              </p:cNvPr>
              <p:cNvSpPr txBox="1"/>
              <p:nvPr/>
            </p:nvSpPr>
            <p:spPr>
              <a:xfrm>
                <a:off x="1965960" y="4781550"/>
                <a:ext cx="1672590" cy="5189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each value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simplify it</a:t>
                </a:r>
              </a:p>
            </p:txBody>
          </p:sp>
        </mc:Choice>
        <mc:Fallback xmlns="">
          <p:sp>
            <p:nvSpPr>
              <p:cNvPr id="67" name="TextBox 73">
                <a:extLst>
                  <a:ext uri="{FF2B5EF4-FFF2-40B4-BE49-F238E27FC236}">
                    <a16:creationId xmlns:a16="http://schemas.microsoft.com/office/drawing/2014/main" id="{CFDF1F3B-E764-4DB2-8B48-3B4BD0F3A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960" y="4781550"/>
                <a:ext cx="1672590" cy="518925"/>
              </a:xfrm>
              <a:prstGeom prst="rect">
                <a:avLst/>
              </a:prstGeom>
              <a:blipFill>
                <a:blip r:embed="rId33"/>
                <a:stretch>
                  <a:fillRect l="-3650" t="-10465" r="-6569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B785F22B-BEA2-4989-A059-57D0DE464A37}"/>
                  </a:ext>
                </a:extLst>
              </p:cNvPr>
              <p:cNvSpPr txBox="1"/>
              <p:nvPr/>
            </p:nvSpPr>
            <p:spPr>
              <a:xfrm>
                <a:off x="4400550" y="4552950"/>
                <a:ext cx="1954574" cy="649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B785F22B-BEA2-4989-A059-57D0DE464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550" y="4552950"/>
                <a:ext cx="1954574" cy="64960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73">
                <a:extLst>
                  <a:ext uri="{FF2B5EF4-FFF2-40B4-BE49-F238E27FC236}">
                    <a16:creationId xmlns:a16="http://schemas.microsoft.com/office/drawing/2014/main" id="{67450ECF-7465-4F99-A64E-D2720F2F1CAA}"/>
                  </a:ext>
                </a:extLst>
              </p:cNvPr>
              <p:cNvSpPr txBox="1"/>
              <p:nvPr/>
            </p:nvSpPr>
            <p:spPr>
              <a:xfrm>
                <a:off x="4118609" y="4219575"/>
                <a:ext cx="248221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an equation of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is…</a:t>
                </a:r>
              </a:p>
            </p:txBody>
          </p:sp>
        </mc:Choice>
        <mc:Fallback xmlns="">
          <p:sp>
            <p:nvSpPr>
              <p:cNvPr id="69" name="TextBox 73">
                <a:extLst>
                  <a:ext uri="{FF2B5EF4-FFF2-40B4-BE49-F238E27FC236}">
                    <a16:creationId xmlns:a16="http://schemas.microsoft.com/office/drawing/2014/main" id="{67450ECF-7465-4F99-A64E-D2720F2F1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609" y="4219575"/>
                <a:ext cx="2482215" cy="215444"/>
              </a:xfrm>
              <a:prstGeom prst="rect">
                <a:avLst/>
              </a:prstGeom>
              <a:blipFill>
                <a:blip r:embed="rId35"/>
                <a:stretch>
                  <a:fillRect l="-491" t="-25000" r="-246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01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 animBg="1"/>
      <p:bldP spid="67" grpId="0"/>
      <p:bldP spid="68" grpId="0"/>
      <p:bldP spid="69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2731</TotalTime>
  <Words>13070</Words>
  <Application>Microsoft Office PowerPoint</Application>
  <PresentationFormat>On-screen Show (4:3)</PresentationFormat>
  <Paragraphs>2877</Paragraphs>
  <Slides>115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6" baseType="lpstr">
      <vt:lpstr>Arial</vt:lpstr>
      <vt:lpstr>Calibri</vt:lpstr>
      <vt:lpstr>Calibri Light</vt:lpstr>
      <vt:lpstr>Cambria Math</vt:lpstr>
      <vt:lpstr>Comic Sans MS</vt:lpstr>
      <vt:lpstr>Gabriola</vt:lpstr>
      <vt:lpstr>Segoe UI Black</vt:lpstr>
      <vt:lpstr>Wingdings</vt:lpstr>
      <vt:lpstr>游ゴシック</vt:lpstr>
      <vt:lpstr>游ゴシック Light</vt:lpstr>
      <vt:lpstr>Office テーマ</vt:lpstr>
      <vt:lpstr>PowerPoint Presentation</vt:lpstr>
      <vt:lpstr>Prior Knowledge Check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Presentation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525</cp:revision>
  <dcterms:created xsi:type="dcterms:W3CDTF">2017-08-14T15:35:38Z</dcterms:created>
  <dcterms:modified xsi:type="dcterms:W3CDTF">2019-02-15T16:13:48Z</dcterms:modified>
</cp:coreProperties>
</file>