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84" r:id="rId5"/>
    <p:sldId id="285" r:id="rId6"/>
    <p:sldId id="286" r:id="rId7"/>
    <p:sldId id="287" r:id="rId8"/>
    <p:sldId id="288" r:id="rId9"/>
    <p:sldId id="289" r:id="rId10"/>
    <p:sldId id="274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76" r:id="rId21"/>
    <p:sldId id="277" r:id="rId22"/>
    <p:sldId id="299" r:id="rId23"/>
    <p:sldId id="300" r:id="rId24"/>
    <p:sldId id="278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25" r:id="rId34"/>
    <p:sldId id="280" r:id="rId35"/>
    <p:sldId id="281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282" r:id="rId47"/>
    <p:sldId id="319" r:id="rId48"/>
    <p:sldId id="320" r:id="rId49"/>
    <p:sldId id="321" r:id="rId50"/>
    <p:sldId id="322" r:id="rId51"/>
    <p:sldId id="323" r:id="rId52"/>
    <p:sldId id="324" r:id="rId53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FF66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37" autoAdjust="0"/>
  </p:normalViewPr>
  <p:slideViewPr>
    <p:cSldViewPr snapToGrid="0">
      <p:cViewPr varScale="1">
        <p:scale>
          <a:sx n="108" d="100"/>
          <a:sy n="108" d="100"/>
        </p:scale>
        <p:origin x="17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Adegboro" userId="90bcecd6-7ab1-4c6f-a615-f9f0ff8c35e1" providerId="ADAL" clId="{2491829A-CC77-4CD8-BB6A-4021EE22492B}"/>
    <pc:docChg chg="custSel modSld">
      <pc:chgData name="Charles Adegboro" userId="90bcecd6-7ab1-4c6f-a615-f9f0ff8c35e1" providerId="ADAL" clId="{2491829A-CC77-4CD8-BB6A-4021EE22492B}" dt="2022-01-21T11:38:29.520" v="2" actId="478"/>
      <pc:docMkLst>
        <pc:docMk/>
      </pc:docMkLst>
      <pc:sldChg chg="addSp delSp modSp">
        <pc:chgData name="Charles Adegboro" userId="90bcecd6-7ab1-4c6f-a615-f9f0ff8c35e1" providerId="ADAL" clId="{2491829A-CC77-4CD8-BB6A-4021EE22492B}" dt="2022-01-21T11:38:29.520" v="2" actId="478"/>
        <pc:sldMkLst>
          <pc:docMk/>
          <pc:sldMk cId="1400256465" sldId="322"/>
        </pc:sldMkLst>
        <pc:spChg chg="add del mod">
          <ac:chgData name="Charles Adegboro" userId="90bcecd6-7ab1-4c6f-a615-f9f0ff8c35e1" providerId="ADAL" clId="{2491829A-CC77-4CD8-BB6A-4021EE22492B}" dt="2022-01-21T11:38:29.520" v="2" actId="478"/>
          <ac:spMkLst>
            <pc:docMk/>
            <pc:sldMk cId="1400256465" sldId="322"/>
            <ac:spMk id="2" creationId="{D41C9975-1260-41F5-A6FB-28319D55BF1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7000">
              <a:schemeClr val="bg1">
                <a:lumMod val="95000"/>
              </a:schemeClr>
            </a:gs>
            <a:gs pos="9500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21/01/2022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image" Target="../media/image17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16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image" Target="../media/image18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Relationship Id="rId14" Type="http://schemas.openxmlformats.org/officeDocument/2006/relationships/image" Target="../media/image18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99.png"/><Relationship Id="rId7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image" Target="../media/image201.png"/><Relationship Id="rId10" Type="http://schemas.openxmlformats.org/officeDocument/2006/relationships/image" Target="../media/image206.png"/><Relationship Id="rId4" Type="http://schemas.openxmlformats.org/officeDocument/2006/relationships/image" Target="../media/image200.png"/><Relationship Id="rId9" Type="http://schemas.openxmlformats.org/officeDocument/2006/relationships/image" Target="../media/image20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10.png"/><Relationship Id="rId7" Type="http://schemas.openxmlformats.org/officeDocument/2006/relationships/image" Target="../media/image15.png"/><Relationship Id="rId2" Type="http://schemas.openxmlformats.org/officeDocument/2006/relationships/image" Target="../media/image1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2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5" Type="http://schemas.openxmlformats.org/officeDocument/2006/relationships/image" Target="../media/image28.png"/><Relationship Id="rId10" Type="http://schemas.openxmlformats.org/officeDocument/2006/relationships/image" Target="../media/image220.png"/><Relationship Id="rId9" Type="http://schemas.openxmlformats.org/officeDocument/2006/relationships/image" Target="../media/image219.png"/><Relationship Id="rId1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2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235.png"/><Relationship Id="rId3" Type="http://schemas.openxmlformats.org/officeDocument/2006/relationships/image" Target="../media/image30.png"/><Relationship Id="rId7" Type="http://schemas.openxmlformats.org/officeDocument/2006/relationships/image" Target="../media/image229.png"/><Relationship Id="rId12" Type="http://schemas.openxmlformats.org/officeDocument/2006/relationships/image" Target="../media/image2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11" Type="http://schemas.openxmlformats.org/officeDocument/2006/relationships/image" Target="../media/image233.png"/><Relationship Id="rId10" Type="http://schemas.openxmlformats.org/officeDocument/2006/relationships/image" Target="../media/image232.png"/><Relationship Id="rId4" Type="http://schemas.openxmlformats.org/officeDocument/2006/relationships/image" Target="../media/image31.png"/><Relationship Id="rId9" Type="http://schemas.openxmlformats.org/officeDocument/2006/relationships/image" Target="../media/image231.png"/><Relationship Id="rId14" Type="http://schemas.openxmlformats.org/officeDocument/2006/relationships/image" Target="../media/image2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244.png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17" Type="http://schemas.openxmlformats.org/officeDocument/2006/relationships/image" Target="../media/image31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15" Type="http://schemas.openxmlformats.org/officeDocument/2006/relationships/image" Target="../media/image29.png"/><Relationship Id="rId10" Type="http://schemas.openxmlformats.org/officeDocument/2006/relationships/image" Target="../media/image241.png"/><Relationship Id="rId9" Type="http://schemas.openxmlformats.org/officeDocument/2006/relationships/image" Target="../media/image240.png"/><Relationship Id="rId14" Type="http://schemas.openxmlformats.org/officeDocument/2006/relationships/image" Target="../media/image2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81.png"/><Relationship Id="rId7" Type="http://schemas.openxmlformats.org/officeDocument/2006/relationships/image" Target="../media/image7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84.png"/><Relationship Id="rId5" Type="http://schemas.openxmlformats.org/officeDocument/2006/relationships/image" Target="../media/image70.png"/><Relationship Id="rId10" Type="http://schemas.openxmlformats.org/officeDocument/2006/relationships/image" Target="../media/image83.png"/><Relationship Id="rId4" Type="http://schemas.openxmlformats.org/officeDocument/2006/relationships/image" Target="../media/image69.png"/><Relationship Id="rId9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30.png"/><Relationship Id="rId5" Type="http://schemas.openxmlformats.org/officeDocument/2006/relationships/image" Target="../media/image117.png"/><Relationship Id="rId10" Type="http://schemas.openxmlformats.org/officeDocument/2006/relationships/image" Target="../media/image129.png"/><Relationship Id="rId4" Type="http://schemas.openxmlformats.org/officeDocument/2006/relationships/image" Target="../media/image116.png"/><Relationship Id="rId9" Type="http://schemas.openxmlformats.org/officeDocument/2006/relationships/image" Target="../media/image12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1.png"/><Relationship Id="rId5" Type="http://schemas.openxmlformats.org/officeDocument/2006/relationships/image" Target="../media/image320.png"/><Relationship Id="rId4" Type="http://schemas.openxmlformats.org/officeDocument/2006/relationships/image" Target="../media/image3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png"/><Relationship Id="rId13" Type="http://schemas.openxmlformats.org/officeDocument/2006/relationships/image" Target="../media/image331.png"/><Relationship Id="rId7" Type="http://schemas.openxmlformats.org/officeDocument/2006/relationships/image" Target="../media/image325.png"/><Relationship Id="rId1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4.png"/><Relationship Id="rId11" Type="http://schemas.openxmlformats.org/officeDocument/2006/relationships/image" Target="../media/image329.png"/><Relationship Id="rId5" Type="http://schemas.openxmlformats.org/officeDocument/2006/relationships/image" Target="../media/image323.png"/><Relationship Id="rId10" Type="http://schemas.openxmlformats.org/officeDocument/2006/relationships/image" Target="../media/image328.png"/><Relationship Id="rId4" Type="http://schemas.openxmlformats.org/officeDocument/2006/relationships/image" Target="../media/image322.png"/><Relationship Id="rId9" Type="http://schemas.openxmlformats.org/officeDocument/2006/relationships/image" Target="../media/image327.png"/><Relationship Id="rId14" Type="http://schemas.openxmlformats.org/officeDocument/2006/relationships/image" Target="../media/image13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13" Type="http://schemas.openxmlformats.org/officeDocument/2006/relationships/image" Target="../media/image340.png"/><Relationship Id="rId7" Type="http://schemas.openxmlformats.org/officeDocument/2006/relationships/image" Target="../media/image334.png"/><Relationship Id="rId12" Type="http://schemas.openxmlformats.org/officeDocument/2006/relationships/image" Target="../media/image339.png"/><Relationship Id="rId17" Type="http://schemas.openxmlformats.org/officeDocument/2006/relationships/image" Target="../media/image131.png"/><Relationship Id="rId16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3.png"/><Relationship Id="rId11" Type="http://schemas.openxmlformats.org/officeDocument/2006/relationships/image" Target="../media/image338.png"/><Relationship Id="rId5" Type="http://schemas.openxmlformats.org/officeDocument/2006/relationships/image" Target="../media/image332.png"/><Relationship Id="rId15" Type="http://schemas.openxmlformats.org/officeDocument/2006/relationships/image" Target="../media/image342.png"/><Relationship Id="rId10" Type="http://schemas.openxmlformats.org/officeDocument/2006/relationships/image" Target="../media/image337.png"/><Relationship Id="rId4" Type="http://schemas.openxmlformats.org/officeDocument/2006/relationships/image" Target="../media/image322.png"/><Relationship Id="rId9" Type="http://schemas.openxmlformats.org/officeDocument/2006/relationships/image" Target="../media/image336.png"/><Relationship Id="rId14" Type="http://schemas.openxmlformats.org/officeDocument/2006/relationships/image" Target="../media/image34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43.png"/><Relationship Id="rId7" Type="http://schemas.openxmlformats.org/officeDocument/2006/relationships/image" Target="../media/image167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10" Type="http://schemas.openxmlformats.org/officeDocument/2006/relationships/image" Target="../media/image193.png"/><Relationship Id="rId4" Type="http://schemas.openxmlformats.org/officeDocument/2006/relationships/image" Target="../media/image144.png"/><Relationship Id="rId9" Type="http://schemas.openxmlformats.org/officeDocument/2006/relationships/image" Target="../media/image1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375314" y="2526671"/>
            <a:ext cx="8464112" cy="154657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Linear Transformations</a:t>
            </a:r>
            <a:endParaRPr lang="ja-JP" altLang="en-US" sz="96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7384" y="1480456"/>
                <a:ext cx="3155063" cy="4894217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</a:t>
                </a:r>
                <a:r>
                  <a:rPr lang="en-US" sz="1800" dirty="0">
                    <a:latin typeface="Comic Sans MS" panose="030F0702030302020204" pitchFamily="66" charset="0"/>
                  </a:rPr>
                  <a:t> Find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𝑨𝑩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𝑩𝑨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342900" indent="-34290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arenR"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A</a:t>
                </a:r>
                <a:r>
                  <a:rPr lang="en-GB" sz="1800" dirty="0">
                    <a:latin typeface="Comic Sans MS" panose="030F0702030302020204" pitchFamily="66" charset="0"/>
                  </a:rPr>
                  <a:t> matrix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 Find:</a:t>
                </a:r>
              </a:p>
              <a:p>
                <a:pPr marL="0" indent="0">
                  <a:buNone/>
                </a:pPr>
                <a:r>
                  <a:rPr lang="en-GB" sz="1800" dirty="0">
                    <a:latin typeface="Comic Sans MS" panose="030F0702030302020204" pitchFamily="66" charset="0"/>
                  </a:rPr>
                  <a:t>	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	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384" y="1480456"/>
                <a:ext cx="3155063" cy="4894217"/>
              </a:xfrm>
              <a:blipFill>
                <a:blip r:embed="rId2"/>
                <a:stretch>
                  <a:fillRect l="-2317" t="-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38129700-0928-462D-8787-6CC40F0111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59384" y="1444598"/>
                <a:ext cx="3827416" cy="48942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A matrix</a:t>
                </a:r>
                <a:r>
                  <a:rPr lang="en-US" sz="1800" b="1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GB" sz="1800" dirty="0">
                    <a:latin typeface="Comic Sans MS" panose="030F0702030302020204" pitchFamily="66" charset="0"/>
                  </a:rPr>
                  <a:t>Use your calculator to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38129700-0928-462D-8787-6CC40F011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4" y="1444598"/>
                <a:ext cx="3827416" cy="4894217"/>
              </a:xfrm>
              <a:prstGeom prst="rect">
                <a:avLst/>
              </a:prstGeom>
              <a:blipFill>
                <a:blip r:embed="rId3"/>
                <a:stretch>
                  <a:fillRect l="-1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FB7B0C5C-FAA7-4089-9676-A3CBE4D116BF}"/>
                  </a:ext>
                </a:extLst>
              </p:cNvPr>
              <p:cNvSpPr txBox="1"/>
              <p:nvPr/>
            </p:nvSpPr>
            <p:spPr>
              <a:xfrm>
                <a:off x="824754" y="2653552"/>
                <a:ext cx="893513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FB7B0C5C-FAA7-4089-9676-A3CBE4D11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54" y="2653552"/>
                <a:ext cx="893513" cy="554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0BCD809-64F0-44A1-A9E8-FDFB78B7C649}"/>
                  </a:ext>
                </a:extLst>
              </p:cNvPr>
              <p:cNvSpPr txBox="1"/>
              <p:nvPr/>
            </p:nvSpPr>
            <p:spPr>
              <a:xfrm>
                <a:off x="1775012" y="2653552"/>
                <a:ext cx="123976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0BCD809-64F0-44A1-A9E8-FDFB78B7C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012" y="2653552"/>
                <a:ext cx="1239763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87865A4-2D3E-489E-94F1-B452E266A5FA}"/>
                  </a:ext>
                </a:extLst>
              </p:cNvPr>
              <p:cNvSpPr txBox="1"/>
              <p:nvPr/>
            </p:nvSpPr>
            <p:spPr>
              <a:xfrm>
                <a:off x="2223248" y="4159623"/>
                <a:ext cx="66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87865A4-2D3E-489E-94F1-B452E266A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248" y="4159623"/>
                <a:ext cx="66717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2F9921-7119-4A8F-9E72-85005455213C}"/>
                  </a:ext>
                </a:extLst>
              </p:cNvPr>
              <p:cNvSpPr txBox="1"/>
              <p:nvPr/>
            </p:nvSpPr>
            <p:spPr>
              <a:xfrm>
                <a:off x="1290918" y="5020234"/>
                <a:ext cx="17463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2F9921-7119-4A8F-9E72-850054552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918" y="5020234"/>
                <a:ext cx="1746312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772A536-41BD-4C86-A0DF-251D9FE6A75E}"/>
                  </a:ext>
                </a:extLst>
              </p:cNvPr>
              <p:cNvSpPr txBox="1"/>
              <p:nvPr/>
            </p:nvSpPr>
            <p:spPr>
              <a:xfrm>
                <a:off x="5827059" y="2680445"/>
                <a:ext cx="2165786" cy="828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772A536-41BD-4C86-A0DF-251D9FE6A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059" y="2680445"/>
                <a:ext cx="2165786" cy="8286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7A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You will be familiar with transformations from GCSE (reflection, rotation, translation and enlargements)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A transformation moves all points (</a:t>
            </a:r>
            <a:r>
              <a:rPr lang="en-GB" sz="1400" dirty="0" err="1">
                <a:latin typeface="Comic Sans MS" panose="030F0702030302020204" pitchFamily="66" charset="0"/>
              </a:rPr>
              <a:t>x,y</a:t>
            </a:r>
            <a:r>
              <a:rPr lang="en-GB" sz="1400" dirty="0">
                <a:latin typeface="Comic Sans MS" panose="030F0702030302020204" pitchFamily="66" charset="0"/>
              </a:rPr>
              <a:t>) in a plane according to some rule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new points are known as the </a:t>
            </a:r>
            <a:r>
              <a:rPr lang="en-GB" sz="1400" b="1" u="sng" dirty="0">
                <a:latin typeface="Comic Sans MS" panose="030F0702030302020204" pitchFamily="66" charset="0"/>
              </a:rPr>
              <a:t>image</a:t>
            </a:r>
            <a:r>
              <a:rPr lang="en-GB" sz="1400" dirty="0">
                <a:latin typeface="Comic Sans MS" panose="030F0702030302020204" pitchFamily="66" charset="0"/>
              </a:rPr>
              <a:t>.</a:t>
            </a:r>
            <a:endParaRPr lang="en-GB" sz="1400" b="1" dirty="0">
              <a:latin typeface="Comic Sans MS" panose="030F0702030302020204" pitchFamily="66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561F3B-114B-4D89-A995-833FC663F5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18D003F5-D1A0-43A5-B0C7-336BB7C70D08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5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three transformations </a:t>
            </a:r>
            <a:r>
              <a:rPr lang="en-GB" sz="1400" b="1" dirty="0">
                <a:latin typeface="Comic Sans MS" panose="030F0702030302020204" pitchFamily="66" charset="0"/>
              </a:rPr>
              <a:t>S</a:t>
            </a:r>
            <a:r>
              <a:rPr lang="en-GB" sz="1400" dirty="0">
                <a:latin typeface="Comic Sans MS" panose="030F0702030302020204" pitchFamily="66" charset="0"/>
              </a:rPr>
              <a:t>, </a:t>
            </a:r>
            <a:r>
              <a:rPr lang="en-GB" sz="1400" b="1" dirty="0">
                <a:latin typeface="Comic Sans MS" panose="030F0702030302020204" pitchFamily="66" charset="0"/>
              </a:rPr>
              <a:t>T</a:t>
            </a:r>
            <a:r>
              <a:rPr lang="en-GB" sz="1400" dirty="0">
                <a:latin typeface="Comic Sans MS" panose="030F0702030302020204" pitchFamily="66" charset="0"/>
              </a:rPr>
              <a:t> and </a:t>
            </a:r>
            <a:r>
              <a:rPr lang="en-GB" sz="1400" b="1" dirty="0">
                <a:latin typeface="Comic Sans MS" panose="030F0702030302020204" pitchFamily="66" charset="0"/>
              </a:rPr>
              <a:t>U</a:t>
            </a:r>
            <a:r>
              <a:rPr lang="en-GB" sz="1400" dirty="0">
                <a:latin typeface="Comic Sans MS" panose="030F0702030302020204" pitchFamily="66" charset="0"/>
              </a:rPr>
              <a:t> are defined below. Find the image of the point (2,3) under each of these transformations.</a:t>
            </a:r>
            <a:endParaRPr lang="en-GB" sz="14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1000" y="3352800"/>
                <a:ext cx="1624612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352800"/>
                <a:ext cx="1624612" cy="544123"/>
              </a:xfrm>
              <a:prstGeom prst="rect">
                <a:avLst/>
              </a:prstGeom>
              <a:blipFill rotWithShape="1">
                <a:blip r:embed="rId3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09800" y="3352800"/>
                <a:ext cx="1751057" cy="545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3352800"/>
                <a:ext cx="1751057" cy="545021"/>
              </a:xfrm>
              <a:prstGeom prst="rect">
                <a:avLst/>
              </a:prstGeom>
              <a:blipFill rotWithShape="1">
                <a:blip r:embed="rId4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71600" y="3962400"/>
                <a:ext cx="1548051" cy="541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𝑼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962400"/>
                <a:ext cx="1548051" cy="5413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8600" y="4876800"/>
                <a:ext cx="1624612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876800"/>
                <a:ext cx="1624612" cy="544123"/>
              </a:xfrm>
              <a:prstGeom prst="rect">
                <a:avLst/>
              </a:prstGeom>
              <a:blipFill rotWithShape="1">
                <a:blip r:embed="rId3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8600" y="5486400"/>
                <a:ext cx="1608710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486400"/>
                <a:ext cx="1608710" cy="502958"/>
              </a:xfrm>
              <a:prstGeom prst="rect">
                <a:avLst/>
              </a:prstGeom>
              <a:blipFill rotWithShape="1">
                <a:blip r:embed="rId6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8600" y="6096000"/>
                <a:ext cx="70577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6096000"/>
                <a:ext cx="705770" cy="501356"/>
              </a:xfrm>
              <a:prstGeom prst="rect">
                <a:avLst/>
              </a:prstGeom>
              <a:blipFill rotWithShape="1">
                <a:blip r:embed="rId7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14400" y="6172200"/>
                <a:ext cx="970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6,2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172200"/>
                <a:ext cx="970971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1600200" y="5181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209800" y="51054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write the coordinate as a vector (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ie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directions from (0,0))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Sub in values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1600200" y="5867400"/>
            <a:ext cx="609600" cy="5334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00600" y="1676400"/>
                <a:ext cx="1751057" cy="545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1676400"/>
                <a:ext cx="1751057" cy="545021"/>
              </a:xfrm>
              <a:prstGeom prst="rect">
                <a:avLst/>
              </a:prstGeom>
              <a:blipFill rotWithShape="1">
                <a:blip r:embed="rId4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800600" y="2286000"/>
                <a:ext cx="1904047" cy="51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d>
                                  <m:d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2+3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286000"/>
                <a:ext cx="1904047" cy="518219"/>
              </a:xfrm>
              <a:prstGeom prst="rect">
                <a:avLst/>
              </a:prstGeom>
              <a:blipFill rotWithShape="1">
                <a:blip r:embed="rId9"/>
                <a:stretch>
                  <a:fillRect b="-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800600" y="2895600"/>
                <a:ext cx="70577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895600"/>
                <a:ext cx="705770" cy="501356"/>
              </a:xfrm>
              <a:prstGeom prst="rect">
                <a:avLst/>
              </a:prstGeom>
              <a:blipFill rotWithShape="1">
                <a:blip r:embed="rId10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86400" y="2971800"/>
                <a:ext cx="9709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1,5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971800"/>
                <a:ext cx="970971" cy="36933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400800" y="19812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086600" y="19050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write the coordinate as a vector (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ie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directions from (0,0))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Sub in values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6400800" y="2667000"/>
            <a:ext cx="609600" cy="5334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800600" y="4114800"/>
                <a:ext cx="1656672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𝑼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114800"/>
                <a:ext cx="1656672" cy="544123"/>
              </a:xfrm>
              <a:prstGeom prst="rect">
                <a:avLst/>
              </a:prstGeom>
              <a:blipFill rotWithShape="1">
                <a:blip r:embed="rId12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800600" y="4724400"/>
                <a:ext cx="1706429" cy="593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𝑼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(3)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(2)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724400"/>
                <a:ext cx="1706429" cy="59304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800600" y="5334000"/>
                <a:ext cx="859659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334000"/>
                <a:ext cx="859659" cy="501356"/>
              </a:xfrm>
              <a:prstGeom prst="rect">
                <a:avLst/>
              </a:prstGeom>
              <a:blipFill rotWithShape="1">
                <a:blip r:embed="rId14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86400" y="5410200"/>
                <a:ext cx="11825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6,−4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410200"/>
                <a:ext cx="1182568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324600" y="4419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934200" y="43434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You can write the coordinate as a vector (</a:t>
            </a:r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ie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directions from (0,0))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Sub in values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324600" y="5105400"/>
            <a:ext cx="609600" cy="5334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2133600" y="6019800"/>
            <a:ext cx="1066800" cy="28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34200" y="2819400"/>
            <a:ext cx="1066800" cy="28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58000" y="5257800"/>
            <a:ext cx="1066800" cy="284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360A471C-D3D6-4C49-8264-D380ADCA4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3" name="テキスト ボックス 3">
            <a:extLst>
              <a:ext uri="{FF2B5EF4-FFF2-40B4-BE49-F238E27FC236}">
                <a16:creationId xmlns:a16="http://schemas.microsoft.com/office/drawing/2014/main" id="{E5D137D1-9A7F-4DEF-9181-3956E5C67262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53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87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   </a:t>
            </a:r>
            <a:r>
              <a:rPr lang="en-GB" sz="1400" dirty="0">
                <a:latin typeface="Comic Sans MS" panose="030F0702030302020204" pitchFamily="66" charset="0"/>
              </a:rPr>
              <a:t>A </a:t>
            </a:r>
            <a:r>
              <a:rPr lang="en-GB" sz="1400" b="1" u="sng" dirty="0">
                <a:latin typeface="Comic Sans MS" panose="030F0702030302020204" pitchFamily="66" charset="0"/>
              </a:rPr>
              <a:t>linear transformation</a:t>
            </a:r>
            <a:r>
              <a:rPr lang="en-GB" sz="1400" dirty="0">
                <a:latin typeface="Comic Sans MS" panose="030F0702030302020204" pitchFamily="66" charset="0"/>
              </a:rPr>
              <a:t> has two properties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It only involves linear transformations of x and y (so no powers)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The origin, (0,0) is not moved by the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1000" y="2209800"/>
                <a:ext cx="1624612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209800"/>
                <a:ext cx="1624612" cy="544123"/>
              </a:xfrm>
              <a:prstGeom prst="rect">
                <a:avLst/>
              </a:prstGeom>
              <a:blipFill rotWithShape="1">
                <a:blip r:embed="rId3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09800" y="2209800"/>
                <a:ext cx="1751057" cy="545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2209800"/>
                <a:ext cx="1751057" cy="545021"/>
              </a:xfrm>
              <a:prstGeom prst="rect">
                <a:avLst/>
              </a:prstGeom>
              <a:blipFill rotWithShape="1">
                <a:blip r:embed="rId4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71600" y="2819400"/>
                <a:ext cx="1548051" cy="541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𝑼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819400"/>
                <a:ext cx="1548051" cy="5413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48200" y="1524000"/>
                <a:ext cx="1624612" cy="5441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1524000"/>
                <a:ext cx="1624612" cy="544123"/>
              </a:xfrm>
              <a:prstGeom prst="rect">
                <a:avLst/>
              </a:prstGeom>
              <a:blipFill rotWithShape="1">
                <a:blip r:embed="rId6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648200" y="2971800"/>
                <a:ext cx="1751057" cy="545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971800"/>
                <a:ext cx="1751057" cy="545021"/>
              </a:xfrm>
              <a:prstGeom prst="rect">
                <a:avLst/>
              </a:prstGeom>
              <a:blipFill rotWithShape="1">
                <a:blip r:embed="rId4"/>
                <a:stretch>
                  <a:fillRect b="-3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648200" y="4495800"/>
                <a:ext cx="1548051" cy="541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𝑼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495800"/>
                <a:ext cx="1548051" cy="54136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648200" y="2133600"/>
            <a:ext cx="3201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Only involves linear transformations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8200" y="2438400"/>
            <a:ext cx="2125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origin is not moved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48200" y="3581400"/>
            <a:ext cx="3201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Only involves linear transformations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48200" y="3886200"/>
            <a:ext cx="2125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origin is not moved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48200" y="5181600"/>
            <a:ext cx="3201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Only involves linear transformations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48200" y="5486400"/>
            <a:ext cx="2125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origin is not moved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772400" y="1905000"/>
            <a:ext cx="457200" cy="457200"/>
            <a:chOff x="7772400" y="1905000"/>
            <a:chExt cx="457200" cy="4572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7772400" y="2209800"/>
              <a:ext cx="152400" cy="1524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7924800" y="1905000"/>
              <a:ext cx="304800" cy="4572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924800" y="2514600"/>
            <a:ext cx="152400" cy="152400"/>
            <a:chOff x="8001000" y="3048000"/>
            <a:chExt cx="152400" cy="152400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8001000" y="3048000"/>
              <a:ext cx="152400" cy="1524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8001000" y="3048000"/>
              <a:ext cx="152400" cy="1524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7772400" y="3352800"/>
            <a:ext cx="457200" cy="457200"/>
            <a:chOff x="7772400" y="1905000"/>
            <a:chExt cx="457200" cy="457200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7772400" y="2209800"/>
              <a:ext cx="152400" cy="1524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7924800" y="1905000"/>
              <a:ext cx="304800" cy="4572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7772400" y="3657600"/>
            <a:ext cx="457200" cy="457200"/>
            <a:chOff x="7772400" y="1905000"/>
            <a:chExt cx="457200" cy="4572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772400" y="2209800"/>
              <a:ext cx="152400" cy="1524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7924800" y="1905000"/>
              <a:ext cx="304800" cy="4572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772400" y="5257800"/>
            <a:ext cx="457200" cy="457200"/>
            <a:chOff x="7772400" y="1905000"/>
            <a:chExt cx="457200" cy="45720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7772400" y="2209800"/>
              <a:ext cx="152400" cy="1524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7924800" y="1905000"/>
              <a:ext cx="304800" cy="457200"/>
            </a:xfrm>
            <a:prstGeom prst="line">
              <a:avLst/>
            </a:prstGeom>
            <a:ln w="5080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7848600" y="5257800"/>
            <a:ext cx="152400" cy="152400"/>
            <a:chOff x="8001000" y="3048000"/>
            <a:chExt cx="152400" cy="152400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8001000" y="3048000"/>
              <a:ext cx="152400" cy="1524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8001000" y="3048000"/>
              <a:ext cx="152400" cy="1524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/>
          <p:cNvSpPr txBox="1"/>
          <p:nvPr/>
        </p:nvSpPr>
        <p:spPr>
          <a:xfrm>
            <a:off x="4495800" y="6096000"/>
            <a:ext cx="4344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</a:t>
            </a: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is the only linear transformation here!</a:t>
            </a:r>
          </a:p>
        </p:txBody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5A6FCC0A-2F8D-4A3F-9B1D-D1254EB2C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39A04CC2-378D-4728-8B3F-4E7C64A42D26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16" grpId="0"/>
      <p:bldP spid="45" grpId="0"/>
      <p:bldP spid="46" grpId="0"/>
      <p:bldP spid="47" grpId="0"/>
      <p:bldP spid="48" grpId="0"/>
      <p:bldP spid="49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87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linear transformation: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Can be represented by the matrix: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Since:   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matrices to represent these linear transformations: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219200" y="5486400"/>
                <a:ext cx="1745413" cy="5098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486400"/>
                <a:ext cx="1745413" cy="509883"/>
              </a:xfrm>
              <a:prstGeom prst="rect">
                <a:avLst/>
              </a:prstGeom>
              <a:blipFill rotWithShape="1">
                <a:blip r:embed="rId3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219200" y="6096000"/>
                <a:ext cx="1755865" cy="551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𝑽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096000"/>
                <a:ext cx="1755865" cy="551946"/>
              </a:xfrm>
              <a:prstGeom prst="rect">
                <a:avLst/>
              </a:prstGeom>
              <a:blipFill rotWithShape="1">
                <a:blip r:embed="rId4"/>
                <a:stretch>
                  <a:fillRect b="-2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219200" y="2667000"/>
                <a:ext cx="1850443" cy="561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𝑺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𝑏𝑦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𝑐𝑥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𝑑𝑦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667000"/>
                <a:ext cx="1850443" cy="56169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445622" y="3692435"/>
                <a:ext cx="1285673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𝑴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622" y="3692435"/>
                <a:ext cx="1285673" cy="507896"/>
              </a:xfrm>
              <a:prstGeom prst="rect">
                <a:avLst/>
              </a:prstGeom>
              <a:blipFill>
                <a:blip r:embed="rId6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90600" y="4267200"/>
                <a:ext cx="1133259" cy="507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267200"/>
                <a:ext cx="1133259" cy="507896"/>
              </a:xfrm>
              <a:prstGeom prst="rect">
                <a:avLst/>
              </a:prstGeom>
              <a:blipFill rotWithShape="1">
                <a:blip r:embed="rId7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057400" y="4239904"/>
                <a:ext cx="1346138" cy="5616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𝑏𝑦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𝑐𝑥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𝑑𝑦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4239904"/>
                <a:ext cx="1346138" cy="56169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343400" y="1447800"/>
                <a:ext cx="1745413" cy="5098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1447800"/>
                <a:ext cx="1745413" cy="509883"/>
              </a:xfrm>
              <a:prstGeom prst="rect">
                <a:avLst/>
              </a:prstGeom>
              <a:blipFill rotWithShape="1">
                <a:blip r:embed="rId9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343400" y="2133600"/>
                <a:ext cx="1864869" cy="551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+0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133600"/>
                <a:ext cx="1864869" cy="551946"/>
              </a:xfrm>
              <a:prstGeom prst="rect">
                <a:avLst/>
              </a:prstGeom>
              <a:blipFill rotWithShape="1">
                <a:blip r:embed="rId10"/>
                <a:stretch>
                  <a:fillRect b="-54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343400" y="2895600"/>
                <a:ext cx="1229246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𝑻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895600"/>
                <a:ext cx="1229246" cy="502958"/>
              </a:xfrm>
              <a:prstGeom prst="rect">
                <a:avLst/>
              </a:prstGeom>
              <a:blipFill rotWithShape="1">
                <a:blip r:embed="rId11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Arc 73"/>
          <p:cNvSpPr/>
          <p:nvPr/>
        </p:nvSpPr>
        <p:spPr>
          <a:xfrm>
            <a:off x="6096000" y="1752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6629400" y="18288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in the form shown to the right for 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Arc 75"/>
          <p:cNvSpPr/>
          <p:nvPr/>
        </p:nvSpPr>
        <p:spPr>
          <a:xfrm>
            <a:off x="6096000" y="2514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6629400" y="2514600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write the numbers in their respective positions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343400" y="4114800"/>
                <a:ext cx="1755865" cy="551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𝑽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114800"/>
                <a:ext cx="1755865" cy="551946"/>
              </a:xfrm>
              <a:prstGeom prst="rect">
                <a:avLst/>
              </a:prstGeom>
              <a:blipFill rotWithShape="1">
                <a:blip r:embed="rId12"/>
                <a:stretch>
                  <a:fillRect b="-2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343400" y="4800600"/>
                <a:ext cx="1864869" cy="5519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𝑽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−2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00600"/>
                <a:ext cx="1864869" cy="551946"/>
              </a:xfrm>
              <a:prstGeom prst="rect">
                <a:avLst/>
              </a:prstGeom>
              <a:blipFill rotWithShape="1">
                <a:blip r:embed="rId13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343400" y="5562600"/>
                <a:ext cx="1368708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𝑽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562600"/>
                <a:ext cx="1368708" cy="502958"/>
              </a:xfrm>
              <a:prstGeom prst="rect">
                <a:avLst/>
              </a:prstGeom>
              <a:blipFill rotWithShape="1">
                <a:blip r:embed="rId1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/>
          <p:cNvSpPr/>
          <p:nvPr/>
        </p:nvSpPr>
        <p:spPr>
          <a:xfrm>
            <a:off x="6096000" y="4419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6629400" y="44958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in the form shown to the right for 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3" name="Arc 82"/>
          <p:cNvSpPr/>
          <p:nvPr/>
        </p:nvSpPr>
        <p:spPr>
          <a:xfrm>
            <a:off x="6096000" y="5181600"/>
            <a:ext cx="609600" cy="685800"/>
          </a:xfrm>
          <a:prstGeom prst="arc">
            <a:avLst>
              <a:gd name="adj1" fmla="val 16200000"/>
              <a:gd name="adj2" fmla="val 5466102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/>
          <p:cNvSpPr txBox="1"/>
          <p:nvPr/>
        </p:nvSpPr>
        <p:spPr>
          <a:xfrm>
            <a:off x="6629400" y="5181600"/>
            <a:ext cx="2057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write the numbers in their respective positions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7400" y="2667000"/>
            <a:ext cx="914400" cy="533400"/>
          </a:xfrm>
          <a:prstGeom prst="rect">
            <a:avLst/>
          </a:prstGeom>
          <a:noFill/>
          <a:ln w="3492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5F388D97-1817-410E-8FC1-E8B174492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36A3459A-FB3C-4356-8CC7-8CEBC9B970D0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5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/>
      <p:bldP spid="76" grpId="0" animBg="1"/>
      <p:bldP spid="77" grpId="0"/>
      <p:bldP spid="78" grpId="0"/>
      <p:bldP spid="79" grpId="0"/>
      <p:bldP spid="80" grpId="0"/>
      <p:bldP spid="81" grpId="0" animBg="1"/>
      <p:bldP spid="82" grpId="0"/>
      <p:bldP spid="83" grpId="0" animBg="1"/>
      <p:bldP spid="84" grpId="0"/>
      <p:bldP spid="9" grpId="0" animBg="1"/>
      <p:bldP spid="9" grpId="1" animBg="1"/>
      <p:bldP spid="9" grpId="2" animBg="1"/>
      <p:bldP spid="9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876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square S has coordinates (1,1), (3,1), (3,3) and (1,3).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coordinates of the vertices of the image of S after the transformation given by the matrix: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Write the coordinates of the vertices as vectors, and combine them into a 2x4 matrix…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Now multiply the transformation matrix by the coordinates!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71600" y="3810000"/>
                <a:ext cx="142321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𝑴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810000"/>
                <a:ext cx="1423210" cy="501356"/>
              </a:xfrm>
              <a:prstGeom prst="rect">
                <a:avLst/>
              </a:prstGeom>
              <a:blipFill rotWithShape="1">
                <a:blip r:embed="rId3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09800" y="5334000"/>
                <a:ext cx="1676400" cy="502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5334000"/>
                <a:ext cx="1676400" cy="502958"/>
              </a:xfrm>
              <a:prstGeom prst="rect">
                <a:avLst/>
              </a:prstGeom>
              <a:blipFill rotWithShape="1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81000" y="5410200"/>
                <a:ext cx="1981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𝐶𝑜𝑜𝑟𝑑𝑖𝑛𝑎𝑡𝑒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𝑚𝑎𝑡𝑟𝑖𝑥</m:t>
                      </m:r>
                      <m:r>
                        <a:rPr lang="en-GB" sz="1600" b="0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10200"/>
                <a:ext cx="1981200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4495800" y="1524000"/>
            <a:ext cx="2286000" cy="502958"/>
            <a:chOff x="4495800" y="1524000"/>
            <a:chExt cx="2286000" cy="5029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495800" y="1524000"/>
                  <a:ext cx="967764" cy="501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GB" sz="16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5800" y="1524000"/>
                  <a:ext cx="967764" cy="50135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365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105400" y="1524000"/>
                  <a:ext cx="1676400" cy="5029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GB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16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GB" sz="16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5400" y="1524000"/>
                  <a:ext cx="1676400" cy="50295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241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0" name="TextBox 49"/>
          <p:cNvSpPr txBox="1"/>
          <p:nvPr/>
        </p:nvSpPr>
        <p:spPr>
          <a:xfrm>
            <a:off x="4495800" y="220980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2)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10200" y="220980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4)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81600" y="22098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24600" y="220980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(2 x 4)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96000" y="22098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=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495800" y="2743200"/>
                <a:ext cx="96776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743200"/>
                <a:ext cx="967764" cy="501356"/>
              </a:xfrm>
              <a:prstGeom prst="rect">
                <a:avLst/>
              </a:prstGeom>
              <a:blipFill rotWithShape="1">
                <a:blip r:embed="rId6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105400" y="2743200"/>
                <a:ext cx="3429000" cy="5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</m:mr>
                                  <m:mr>
                                    <m:e/>
                                    <m:e/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743200"/>
                <a:ext cx="3429000" cy="522579"/>
              </a:xfrm>
              <a:prstGeom prst="rect">
                <a:avLst/>
              </a:prstGeom>
              <a:blipFill rotWithShape="1">
                <a:blip r:embed="rId7"/>
                <a:stretch>
                  <a:fillRect b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/>
          <p:cNvSpPr/>
          <p:nvPr/>
        </p:nvSpPr>
        <p:spPr>
          <a:xfrm>
            <a:off x="4953000" y="27432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4572000" y="27432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49530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572000" y="2971800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52578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5257800" y="270955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55626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5562600" y="270955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58674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5867400" y="270955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172200" y="2971800"/>
            <a:ext cx="40152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6172200" y="2709558"/>
            <a:ext cx="40152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6200" y="3429000"/>
                <a:ext cx="14728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+(2×1)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429000"/>
                <a:ext cx="1472839" cy="276999"/>
              </a:xfrm>
              <a:prstGeom prst="rect">
                <a:avLst/>
              </a:prstGeom>
              <a:blipFill rotWithShape="1"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181600" y="3429000"/>
                <a:ext cx="14728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+(2×1)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3429000"/>
                <a:ext cx="1472839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6477000" y="3442648"/>
                <a:ext cx="14728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+(2×3)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442648"/>
                <a:ext cx="1472839" cy="276999"/>
              </a:xfrm>
              <a:prstGeom prst="rect">
                <a:avLst/>
              </a:prstGeom>
              <a:blipFill rotWithShape="1">
                <a:blip r:embed="rId10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7772400" y="3456296"/>
                <a:ext cx="14728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−1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+(2×3)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3456296"/>
                <a:ext cx="1472839" cy="276999"/>
              </a:xfrm>
              <a:prstGeom prst="rect">
                <a:avLst/>
              </a:prstGeom>
              <a:blipFill rotWithShape="1">
                <a:blip r:embed="rId11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935105" y="3796352"/>
                <a:ext cx="1357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+(1×1)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105" y="3796352"/>
                <a:ext cx="1357423" cy="276999"/>
              </a:xfrm>
              <a:prstGeom prst="rect">
                <a:avLst/>
              </a:prstGeom>
              <a:blipFill rotWithShape="1">
                <a:blip r:embed="rId1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5249839" y="3796352"/>
                <a:ext cx="1357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+(1×1)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839" y="3796352"/>
                <a:ext cx="1357423" cy="276999"/>
              </a:xfrm>
              <a:prstGeom prst="rect">
                <a:avLst/>
              </a:prstGeom>
              <a:blipFill rotWithShape="1">
                <a:blip r:embed="rId1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6545238" y="3796352"/>
                <a:ext cx="1357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+(1×3)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238" y="3796352"/>
                <a:ext cx="1357423" cy="276999"/>
              </a:xfrm>
              <a:prstGeom prst="rect">
                <a:avLst/>
              </a:prstGeom>
              <a:blipFill rotWithShape="1">
                <a:blip r:embed="rId1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7786577" y="3810000"/>
                <a:ext cx="13574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+(1×3)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6577" y="3810000"/>
                <a:ext cx="1357423" cy="276999"/>
              </a:xfrm>
              <a:prstGeom prst="rect">
                <a:avLst/>
              </a:prstGeom>
              <a:blipFill rotWithShape="1">
                <a:blip r:embed="rId1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3916907" y="3739487"/>
            <a:ext cx="52270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5268036" y="3400567"/>
            <a:ext cx="2274" cy="680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6566848" y="3389194"/>
            <a:ext cx="2274" cy="680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7865660" y="3405116"/>
            <a:ext cx="2274" cy="680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572000" y="4495800"/>
                <a:ext cx="1676400" cy="507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7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9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5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95800"/>
                <a:ext cx="1676400" cy="507960"/>
              </a:xfrm>
              <a:prstGeom prst="rect">
                <a:avLst/>
              </a:prstGeom>
              <a:blipFill rotWithShape="1">
                <a:blip r:embed="rId16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TextBox 98"/>
          <p:cNvSpPr txBox="1"/>
          <p:nvPr/>
        </p:nvSpPr>
        <p:spPr>
          <a:xfrm>
            <a:off x="4038600" y="5257800"/>
            <a:ext cx="27671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the new vertices will be at: 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000" y="5562600"/>
            <a:ext cx="2401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(1,3), (-1,7), (3,9) and (5,5)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1000" y="2286000"/>
            <a:ext cx="3505200" cy="6096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2362200" y="5334000"/>
            <a:ext cx="1371600" cy="533400"/>
          </a:xfrm>
          <a:prstGeom prst="rect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2">
            <a:extLst>
              <a:ext uri="{FF2B5EF4-FFF2-40B4-BE49-F238E27FC236}">
                <a16:creationId xmlns:a16="http://schemas.microsoft.com/office/drawing/2014/main" id="{52578405-9C96-481F-8E89-1AF24D63E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68" name="テキスト ボックス 3">
            <a:extLst>
              <a:ext uri="{FF2B5EF4-FFF2-40B4-BE49-F238E27FC236}">
                <a16:creationId xmlns:a16="http://schemas.microsoft.com/office/drawing/2014/main" id="{15395336-F7C7-44EC-BACE-6421823E9DA0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18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/>
      <p:bldP spid="2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1" grpId="2" animBg="1"/>
      <p:bldP spid="61" grpId="3" animBg="1"/>
      <p:bldP spid="62" grpId="0" animBg="1"/>
      <p:bldP spid="62" grpId="1" animBg="1"/>
      <p:bldP spid="62" grpId="2" animBg="1"/>
      <p:bldP spid="62" grpId="3" animBg="1"/>
      <p:bldP spid="63" grpId="0" animBg="1"/>
      <p:bldP spid="63" grpId="1" animBg="1"/>
      <p:bldP spid="63" grpId="2" animBg="1"/>
      <p:bldP spid="63" grpId="3" animBg="1"/>
      <p:bldP spid="64" grpId="0" animBg="1"/>
      <p:bldP spid="64" grpId="1" animBg="1"/>
      <p:bldP spid="64" grpId="2" animBg="1"/>
      <p:bldP spid="64" grpId="3" animBg="1"/>
      <p:bldP spid="65" grpId="0" animBg="1"/>
      <p:bldP spid="65" grpId="1" animBg="1"/>
      <p:bldP spid="65" grpId="2" animBg="1"/>
      <p:bldP spid="65" grpId="3" animBg="1"/>
      <p:bldP spid="66" grpId="0" animBg="1"/>
      <p:bldP spid="66" grpId="1" animBg="1"/>
      <p:bldP spid="66" grpId="2" animBg="1"/>
      <p:bldP spid="66" grpId="3" animBg="1"/>
      <p:bldP spid="85" grpId="0" animBg="1"/>
      <p:bldP spid="85" grpId="1" animBg="1"/>
      <p:bldP spid="85" grpId="2" animBg="1"/>
      <p:bldP spid="85" grpId="3" animBg="1"/>
      <p:bldP spid="86" grpId="0" animBg="1"/>
      <p:bldP spid="86" grpId="1" animBg="1"/>
      <p:bldP spid="86" grpId="2" animBg="1"/>
      <p:bldP spid="86" grpId="3" animBg="1"/>
      <p:bldP spid="8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7" grpId="0"/>
      <p:bldP spid="99" grpId="0"/>
      <p:bldP spid="14" grpId="0"/>
      <p:bldP spid="15" grpId="0" animBg="1"/>
      <p:bldP spid="15" grpId="1" animBg="1"/>
      <p:bldP spid="100" grpId="0" animBg="1"/>
      <p:bldP spid="10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87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describe linear transformations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676400" y="2286000"/>
            <a:ext cx="1656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itchFamily="66" charset="0"/>
              </a:rPr>
              <a:t>Original Vertices</a:t>
            </a:r>
            <a:endParaRPr lang="en-GB" sz="1400" u="sng" dirty="0">
              <a:latin typeface="Comic Sans MS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91200" y="2286000"/>
            <a:ext cx="1316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>
                <a:latin typeface="Comic Sans MS" pitchFamily="66" charset="0"/>
              </a:rPr>
              <a:t>New Vertices</a:t>
            </a:r>
            <a:endParaRPr lang="en-GB" sz="1400" u="sng" dirty="0"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71600" y="2590800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(1,1), (3,1), (3,3) and (1,3)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91276" y="2590800"/>
            <a:ext cx="2401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(1,3), (-1,7), (3,9) and (5,5)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2000" y="3048000"/>
            <a:ext cx="3505200" cy="3200400"/>
            <a:chOff x="762000" y="3048000"/>
            <a:chExt cx="3505200" cy="3200400"/>
          </a:xfrm>
        </p:grpSpPr>
        <p:pic>
          <p:nvPicPr>
            <p:cNvPr id="68" name="Picture 67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048000"/>
              <a:ext cx="3505200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TextBox 68"/>
            <p:cNvSpPr txBox="1"/>
            <p:nvPr/>
          </p:nvSpPr>
          <p:spPr>
            <a:xfrm>
              <a:off x="3688307" y="4735204"/>
              <a:ext cx="3481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10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92278" y="4728652"/>
              <a:ext cx="4122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-10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484399" y="3310868"/>
              <a:ext cx="3481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10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489778" y="5825788"/>
              <a:ext cx="4122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-10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753155" y="3036498"/>
            <a:ext cx="3505200" cy="3200400"/>
            <a:chOff x="762000" y="3048000"/>
            <a:chExt cx="3505200" cy="3200400"/>
          </a:xfrm>
        </p:grpSpPr>
        <p:pic>
          <p:nvPicPr>
            <p:cNvPr id="75" name="Picture 74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048000"/>
              <a:ext cx="3505200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TextBox 75"/>
            <p:cNvSpPr txBox="1"/>
            <p:nvPr/>
          </p:nvSpPr>
          <p:spPr>
            <a:xfrm>
              <a:off x="3688307" y="4735204"/>
              <a:ext cx="3481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10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92278" y="4728652"/>
              <a:ext cx="4122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-10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484399" y="3310868"/>
              <a:ext cx="3481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10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489778" y="5825788"/>
              <a:ext cx="41229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</a:rPr>
                <a:t>-10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062717" y="3986284"/>
            <a:ext cx="152400" cy="152400"/>
            <a:chOff x="7772400" y="1447800"/>
            <a:chExt cx="152400" cy="1524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6792036" y="3469943"/>
            <a:ext cx="152400" cy="152400"/>
            <a:chOff x="7772400" y="1447800"/>
            <a:chExt cx="152400" cy="152400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6248400" y="3731525"/>
            <a:ext cx="152400" cy="152400"/>
            <a:chOff x="7772400" y="1447800"/>
            <a:chExt cx="152400" cy="152400"/>
          </a:xfrm>
        </p:grpSpPr>
        <p:cxnSp>
          <p:nvCxnSpPr>
            <p:cNvPr id="98" name="Straight Connector 97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509982" y="4225120"/>
            <a:ext cx="152400" cy="152400"/>
            <a:chOff x="7772400" y="1447800"/>
            <a:chExt cx="152400" cy="152400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2803478" y="4237630"/>
            <a:ext cx="152400" cy="152400"/>
            <a:chOff x="7772400" y="1447800"/>
            <a:chExt cx="152400" cy="152400"/>
          </a:xfrm>
        </p:grpSpPr>
        <p:cxnSp>
          <p:nvCxnSpPr>
            <p:cNvPr id="106" name="Straight Connector 105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2532797" y="4239904"/>
            <a:ext cx="152400" cy="152400"/>
            <a:chOff x="7772400" y="1447800"/>
            <a:chExt cx="152400" cy="152400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2794379" y="4501487"/>
            <a:ext cx="152400" cy="152400"/>
            <a:chOff x="7772400" y="1447800"/>
            <a:chExt cx="152400" cy="152400"/>
          </a:xfrm>
        </p:grpSpPr>
        <p:cxnSp>
          <p:nvCxnSpPr>
            <p:cNvPr id="112" name="Straight Connector 111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2537346" y="4503762"/>
            <a:ext cx="152400" cy="152400"/>
            <a:chOff x="7772400" y="1447800"/>
            <a:chExt cx="152400" cy="152400"/>
          </a:xfrm>
        </p:grpSpPr>
        <p:cxnSp>
          <p:nvCxnSpPr>
            <p:cNvPr id="115" name="Straight Connector 114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2620370" y="4326341"/>
            <a:ext cx="259308" cy="259307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/>
          <p:cNvGrpSpPr/>
          <p:nvPr/>
        </p:nvGrpSpPr>
        <p:grpSpPr>
          <a:xfrm>
            <a:off x="6318913" y="3550692"/>
            <a:ext cx="834788" cy="762001"/>
            <a:chOff x="6318913" y="3550692"/>
            <a:chExt cx="834788" cy="762001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6318913" y="3807725"/>
              <a:ext cx="272956" cy="50496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6880745" y="3550692"/>
              <a:ext cx="272956" cy="50496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>
              <a:off x="6619164" y="4053385"/>
              <a:ext cx="532263" cy="2593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H="1">
              <a:off x="6334835" y="3550693"/>
              <a:ext cx="532263" cy="2593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2">
            <a:extLst>
              <a:ext uri="{FF2B5EF4-FFF2-40B4-BE49-F238E27FC236}">
                <a16:creationId xmlns:a16="http://schemas.microsoft.com/office/drawing/2014/main" id="{B12E4F5A-AEC6-40B8-B9F2-0D9FBF941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5" name="テキスト ボックス 3">
            <a:extLst>
              <a:ext uri="{FF2B5EF4-FFF2-40B4-BE49-F238E27FC236}">
                <a16:creationId xmlns:a16="http://schemas.microsoft.com/office/drawing/2014/main" id="{27C6D60A-3D12-4199-A245-B3793334554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6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48" grpId="0"/>
      <p:bldP spid="49" grpId="0"/>
      <p:bldP spid="67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7B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06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are going to look at how to represent reflections, rotations and enlargements using Matrices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Translations are not linear transformations (as the origin would move), so these will not be covered here!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To decide what transformation a matrix performs, you should consider its effect on two simple vectors (you can also think of them as coordinates)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629400" y="1371602"/>
            <a:ext cx="0" cy="274319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V="1">
            <a:off x="6629400" y="1485901"/>
            <a:ext cx="0" cy="2666999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6629400" y="2286000"/>
            <a:ext cx="853" cy="533402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6924818" y="2561089"/>
            <a:ext cx="853" cy="5334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05259" y="2855078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16732" y="2132111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70325" y="4167117"/>
            <a:ext cx="4669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As a Matrix we could represent these coordinates as: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76824" y="4478306"/>
                <a:ext cx="893513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824" y="4478306"/>
                <a:ext cx="893513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>
            <a:extLst>
              <a:ext uri="{FF2B5EF4-FFF2-40B4-BE49-F238E27FC236}">
                <a16:creationId xmlns:a16="http://schemas.microsoft.com/office/drawing/2014/main" id="{63CC56C5-F8EC-4442-AF26-96B2BA2E1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18" name="テキスト ボックス 3">
            <a:extLst>
              <a:ext uri="{FF2B5EF4-FFF2-40B4-BE49-F238E27FC236}">
                <a16:creationId xmlns:a16="http://schemas.microsoft.com/office/drawing/2014/main" id="{852017FB-23B1-44F9-83B7-781956A3D879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4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490686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Describe fully the geometrical transformation represented by this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This is telling us that if the original coordinates are (1,0) and (0,1)…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The new coordinates will be (3,0) and (0,3) (ensure they are in the correct order)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should ALWAYS start with a sketch of (1,0) and (0,1), and then mark on the two new coordinates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After this, consider what transformation has happened…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629400" y="1371602"/>
            <a:ext cx="0" cy="312419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983778" y="3008966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85114" y="313220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32285" y="238047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688163" y="2759530"/>
                <a:ext cx="1046328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163" y="2759530"/>
                <a:ext cx="1046328" cy="5542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003519" y="2894666"/>
            <a:ext cx="175859" cy="228600"/>
            <a:chOff x="6629400" y="4876800"/>
            <a:chExt cx="175859" cy="2286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544953" y="2420063"/>
            <a:ext cx="175859" cy="228600"/>
            <a:chOff x="6629400" y="4876800"/>
            <a:chExt cx="175859" cy="228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001000" y="2896823"/>
            <a:ext cx="175859" cy="228600"/>
            <a:chOff x="6629400" y="4876800"/>
            <a:chExt cx="175859" cy="228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7838212" y="313229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(3,0)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34915" y="1595733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(0,3)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547583" y="1635322"/>
            <a:ext cx="175859" cy="228600"/>
            <a:chOff x="6629400" y="4876800"/>
            <a:chExt cx="175859" cy="2286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502493" y="4648200"/>
            <a:ext cx="4259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The coordinates have stretched outwards…</a:t>
            </a:r>
          </a:p>
          <a:p>
            <a:endParaRPr lang="en-US" sz="16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16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matrix is an </a:t>
            </a:r>
            <a:r>
              <a:rPr lang="en-US" sz="16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enlargement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of scale factor 3, </a:t>
            </a:r>
            <a:r>
              <a:rPr lang="en-US" sz="16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centre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(0,0)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6632882" y="1749621"/>
            <a:ext cx="2" cy="122616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629400" y="3008966"/>
            <a:ext cx="1459529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6632880" y="2473302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629398" y="3001790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2">
            <a:extLst>
              <a:ext uri="{FF2B5EF4-FFF2-40B4-BE49-F238E27FC236}">
                <a16:creationId xmlns:a16="http://schemas.microsoft.com/office/drawing/2014/main" id="{6B654E5A-F6CD-480D-9E61-F5530F2C5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2" name="テキスト ボックス 3">
            <a:extLst>
              <a:ext uri="{FF2B5EF4-FFF2-40B4-BE49-F238E27FC236}">
                <a16:creationId xmlns:a16="http://schemas.microsoft.com/office/drawing/2014/main" id="{FE00EDDE-C0E1-4AB8-8ABE-8E146CC79EF4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95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9" grpId="0"/>
      <p:bldP spid="29" grpId="1"/>
      <p:bldP spid="33" grpId="0"/>
      <p:bldP spid="33" grpId="1"/>
      <p:bldP spid="34" grpId="0"/>
      <p:bldP spid="3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49068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Describe fully the geometrical transformation represented by this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This is telling us that if the original coordinates are (1,0) and (0,1)…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The new coordinates will be (-1,0) and (0,-1) (ensure they are in the correct order)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should ALWAYS start with a sketch of (1,0) and (0,1), and then mark on the two new coordinates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After this, consider what transformation has happened…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629400" y="1371600"/>
            <a:ext cx="0" cy="332270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983778" y="3008966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785114" y="313220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28802" y="2440889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644621" y="2855324"/>
                <a:ext cx="1046328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621" y="2855324"/>
                <a:ext cx="1046328" cy="554254"/>
              </a:xfrm>
              <a:prstGeom prst="rect">
                <a:avLst/>
              </a:prstGeom>
              <a:blipFill>
                <a:blip r:embed="rId2"/>
                <a:stretch>
                  <a:fillRect r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003519" y="2894666"/>
            <a:ext cx="175859" cy="228600"/>
            <a:chOff x="6629400" y="4876800"/>
            <a:chExt cx="175859" cy="2286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541470" y="2440889"/>
            <a:ext cx="175859" cy="228600"/>
            <a:chOff x="6629400" y="4876800"/>
            <a:chExt cx="175859" cy="228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059277" y="2894666"/>
            <a:ext cx="175859" cy="228600"/>
            <a:chOff x="6629400" y="4876800"/>
            <a:chExt cx="175859" cy="228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5240729" y="2635550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(-1,0)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74300" y="3246503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(0,-1)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541469" y="3286092"/>
            <a:ext cx="175859" cy="228600"/>
            <a:chOff x="6629400" y="4876800"/>
            <a:chExt cx="175859" cy="2286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458797" y="4642513"/>
            <a:ext cx="4259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Be careful!</a:t>
            </a:r>
          </a:p>
          <a:p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is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not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 reflection in y = x as the coordinates would not match up…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Both have moved 180˚ round the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centre</a:t>
            </a: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transformation is therefore a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rotation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of 180˚ around (0,0)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983778" y="1295400"/>
            <a:ext cx="3467102" cy="3200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60576" y="987623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y = x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4" name="Arc 13"/>
          <p:cNvSpPr/>
          <p:nvPr/>
        </p:nvSpPr>
        <p:spPr>
          <a:xfrm rot="5400000">
            <a:off x="6353930" y="2564565"/>
            <a:ext cx="528654" cy="914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6486303" y="2573555"/>
            <a:ext cx="462049" cy="826837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6632880" y="2478323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629398" y="3006811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6618256" y="3012262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6156207" y="3007948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2">
            <a:extLst>
              <a:ext uri="{FF2B5EF4-FFF2-40B4-BE49-F238E27FC236}">
                <a16:creationId xmlns:a16="http://schemas.microsoft.com/office/drawing/2014/main" id="{5901DF4F-8110-4BAB-90F9-DF733936EC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2" name="テキスト ボックス 3">
            <a:extLst>
              <a:ext uri="{FF2B5EF4-FFF2-40B4-BE49-F238E27FC236}">
                <a16:creationId xmlns:a16="http://schemas.microsoft.com/office/drawing/2014/main" id="{F7A0F83D-6985-4D95-A3E6-00F75FA6840C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9" grpId="0"/>
      <p:bldP spid="29" grpId="1"/>
      <p:bldP spid="33" grpId="0"/>
      <p:bldP spid="33" grpId="1"/>
      <p:bldP spid="34" grpId="0"/>
      <p:bldP spid="34" grpId="1"/>
      <p:bldP spid="12" grpId="0"/>
      <p:bldP spid="12" grpId="1"/>
      <p:bldP spid="14" grpId="0" animBg="1"/>
      <p:bldP spid="14" grpId="1" animBg="1"/>
      <p:bldP spid="30" grpId="0" animBg="1"/>
      <p:bldP spid="3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490686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Describe fully the geometrical transformation represented by this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This is telling us that if the original coordinates are (1,0) and (0,1)…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The new coordinates will be (0,-1) and (-1,0) (ensure they are in the correct order)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You should ALWAYS start with a sketch of (1,0) and (0,1), and then mark on the two new coordinates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After this, consider what transformation has happened…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609786" y="2750821"/>
                <a:ext cx="1046328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786" y="2750821"/>
                <a:ext cx="1046328" cy="554254"/>
              </a:xfrm>
              <a:prstGeom prst="rect">
                <a:avLst/>
              </a:prstGeom>
              <a:blipFill>
                <a:blip r:embed="rId2"/>
                <a:stretch>
                  <a:fillRect r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 flipV="1">
            <a:off x="6629400" y="1371600"/>
            <a:ext cx="0" cy="332270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983778" y="3008966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023905" y="3123266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44028" y="214470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003519" y="2894666"/>
            <a:ext cx="175859" cy="228600"/>
            <a:chOff x="6629400" y="4876800"/>
            <a:chExt cx="175859" cy="228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541470" y="2440889"/>
            <a:ext cx="175859" cy="228600"/>
            <a:chOff x="6629400" y="4876800"/>
            <a:chExt cx="175859" cy="22860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6541469" y="3325681"/>
            <a:ext cx="175859" cy="228600"/>
            <a:chOff x="6629400" y="4876800"/>
            <a:chExt cx="175859" cy="22860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6555773" y="3526727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(0,-1)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41017" y="2714580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(-1,0)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6059277" y="2894666"/>
            <a:ext cx="175859" cy="228600"/>
            <a:chOff x="6629400" y="4876800"/>
            <a:chExt cx="175859" cy="2286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7" name="Straight Connector 66"/>
          <p:cNvCxnSpPr/>
          <p:nvPr/>
        </p:nvCxnSpPr>
        <p:spPr>
          <a:xfrm flipV="1">
            <a:off x="4983778" y="1295400"/>
            <a:ext cx="3467102" cy="3200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160576" y="987623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y = x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H="1" flipV="1">
            <a:off x="4895847" y="1371600"/>
            <a:ext cx="3467102" cy="3200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458797" y="4908897"/>
            <a:ext cx="42590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A bit like last time, this is not a reflection in y = x as the coordinates do not match up</a:t>
            </a:r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However, they have been reflected in a different way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itchFamily="66" charset="0"/>
              <a:sym typeface="Wingdings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transformation is therefore a </a:t>
            </a:r>
            <a:r>
              <a:rPr lang="en-US" sz="14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reflection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in the line y = -x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268806" y="4572000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y = -x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 flipV="1">
            <a:off x="6627205" y="2484882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6629398" y="3005551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16200000" flipH="1" flipV="1">
            <a:off x="6365670" y="2754488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5400000">
            <a:off x="6383374" y="3238913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2">
            <a:extLst>
              <a:ext uri="{FF2B5EF4-FFF2-40B4-BE49-F238E27FC236}">
                <a16:creationId xmlns:a16="http://schemas.microsoft.com/office/drawing/2014/main" id="{4EB56983-108A-4789-8AC5-8EAD6F6BE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0EECF3D1-1950-4108-BB83-2A721BE07957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2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4" grpId="1"/>
      <p:bldP spid="54" grpId="0"/>
      <p:bldP spid="54" grpId="1"/>
      <p:bldP spid="55" grpId="0"/>
      <p:bldP spid="55" grpId="1"/>
      <p:bldP spid="68" grpId="0"/>
      <p:bldP spid="68" grpId="1"/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509152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will now consider these problems in reverse, finding a matrix for a particular transformation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As you have seen, quick sketches are vital when thinking about these problems…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a matrix to represent the transformation: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     ‘Reflection in the y-axis’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with a sketch as normal and consider where the coordinates will end up…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 reflection in the y-axis will move the (1,0) coordinate across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29400" y="1371600"/>
            <a:ext cx="0" cy="332270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83778" y="3008966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78781" y="3065701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(-1,0)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28802" y="223024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003519" y="2894666"/>
            <a:ext cx="175859" cy="228600"/>
            <a:chOff x="6629400" y="4876800"/>
            <a:chExt cx="175859" cy="2286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6541470" y="2440889"/>
            <a:ext cx="175859" cy="228600"/>
            <a:chOff x="6629400" y="4876800"/>
            <a:chExt cx="175859" cy="2286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052734" y="2894666"/>
            <a:ext cx="175859" cy="228600"/>
            <a:chOff x="6629400" y="4876800"/>
            <a:chExt cx="175859" cy="228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195849" y="4800600"/>
                <a:ext cx="2433551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849" y="4800600"/>
                <a:ext cx="2433551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27296" y="5500812"/>
                <a:ext cx="2171685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𝑁𝑒𝑤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296" y="5500812"/>
                <a:ext cx="2171685" cy="5542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6253137" y="5150706"/>
            <a:ext cx="576666" cy="700212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759672" y="5023758"/>
            <a:ext cx="2389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replace the relevant coordinate in the matrix…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 second coordinate hasn’t changed!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91448" y="3123266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6627207" y="2488297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629400" y="3008966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6165157" y="3007889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00437" y="6550223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matrix will perform a reflection in the y-axis!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5872292" y="6048856"/>
            <a:ext cx="113019" cy="471391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2">
            <a:extLst>
              <a:ext uri="{FF2B5EF4-FFF2-40B4-BE49-F238E27FC236}">
                <a16:creationId xmlns:a16="http://schemas.microsoft.com/office/drawing/2014/main" id="{ABD1D7E5-172F-47C1-9214-3EDD4F812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35" name="テキスト ボックス 3">
            <a:extLst>
              <a:ext uri="{FF2B5EF4-FFF2-40B4-BE49-F238E27FC236}">
                <a16:creationId xmlns:a16="http://schemas.microsoft.com/office/drawing/2014/main" id="{7D3CD809-60E3-4630-AEC0-FE35568BECB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25" grpId="0"/>
      <p:bldP spid="26" grpId="0"/>
      <p:bldP spid="27" grpId="0" animBg="1"/>
      <p:bldP spid="28" grpId="0"/>
      <p:bldP spid="29" grpId="0"/>
      <p:bldP spid="29" grpId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5257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will now consider these problems in reverse, finding a matrix for a particular transformation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As you have seen, sketches are vital when thinking about these problems…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a matrix to represent the transformation: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     ‘Enlargement, </a:t>
            </a:r>
            <a:r>
              <a:rPr lang="en-US" sz="1400" dirty="0" err="1">
                <a:latin typeface="Comic Sans MS" panose="030F0702030302020204" pitchFamily="66" charset="0"/>
                <a:sym typeface="Wingdings" pitchFamily="2" charset="2"/>
              </a:rPr>
              <a:t>centre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(0,0), scale factor 2’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with a sketch as normal and consider where the coordinates will end up…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An enlargement of scale factor 2 will double the values of the x and y coordinates…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29400" y="1371600"/>
            <a:ext cx="0" cy="332270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83778" y="3008966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315200" y="31242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(2,0)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2375338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003519" y="2894666"/>
            <a:ext cx="175859" cy="228600"/>
            <a:chOff x="6629400" y="4876800"/>
            <a:chExt cx="175859" cy="2286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534154" y="2448205"/>
            <a:ext cx="175859" cy="228600"/>
            <a:chOff x="6629400" y="4876800"/>
            <a:chExt cx="175859" cy="2286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7467600" y="2895600"/>
            <a:ext cx="175859" cy="228600"/>
            <a:chOff x="6629400" y="4876800"/>
            <a:chExt cx="175859" cy="2286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781800" y="312420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6629400" y="2555189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629403" y="3011322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629403" y="3007743"/>
            <a:ext cx="926126" cy="357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6534153" y="1951904"/>
            <a:ext cx="175859" cy="228600"/>
            <a:chOff x="6629400" y="4876800"/>
            <a:chExt cx="175859" cy="2286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943600" y="190500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CC"/>
                </a:solidFill>
                <a:latin typeface="Comic Sans MS" pitchFamily="66" charset="0"/>
              </a:rPr>
              <a:t>(0,2)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629398" y="2058889"/>
            <a:ext cx="5" cy="948854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95849" y="4800600"/>
                <a:ext cx="243355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849" y="4800600"/>
                <a:ext cx="2433550" cy="5542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27296" y="5500812"/>
                <a:ext cx="199856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𝑁𝑒𝑤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296" y="5500812"/>
                <a:ext cx="1998560" cy="5542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6253137" y="5150706"/>
            <a:ext cx="576666" cy="700212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743956" y="5156745"/>
            <a:ext cx="23894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replace the coordinates in the matrix…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66158" y="6334780"/>
            <a:ext cx="4578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matrix will enlarge the shape by a scale factor 2, centre (0,0)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6112838" y="5977866"/>
            <a:ext cx="443430" cy="35691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2">
            <a:extLst>
              <a:ext uri="{FF2B5EF4-FFF2-40B4-BE49-F238E27FC236}">
                <a16:creationId xmlns:a16="http://schemas.microsoft.com/office/drawing/2014/main" id="{4FEF347D-19D3-47BD-A299-769C5751D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4A85D256-336E-449B-B4B4-B5F81BAB548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9" grpId="0"/>
      <p:bldP spid="19" grpId="1"/>
      <p:bldP spid="26" grpId="0"/>
      <p:bldP spid="26" grpId="1"/>
      <p:bldP spid="30" grpId="0"/>
      <p:bldP spid="31" grpId="0"/>
      <p:bldP spid="32" grpId="0" animBg="1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4419600" y="24189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>
            <a:off x="4381500" y="24570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781800" y="24189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>
            <a:off x="6743700" y="24570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will now consider these problems in reverse, finding a matrix for a particular transformation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As you have seen, sketches are vital when thinking about these problems…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a matrix to represent the transformation: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     ‘Rotation of 45° anticlockwise about (0,0)’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with a sketch as normal and consider where the coordinates will end up…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7181" y="183307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70143" y="2309875"/>
            <a:ext cx="175859" cy="228600"/>
            <a:chOff x="6629400" y="4876800"/>
            <a:chExt cx="175859" cy="2286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316818" y="1852781"/>
            <a:ext cx="175859" cy="228600"/>
            <a:chOff x="6629400" y="4876800"/>
            <a:chExt cx="175859" cy="2286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5601586" y="2539408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038421" y="1930647"/>
            <a:ext cx="175859" cy="228600"/>
            <a:chOff x="6629400" y="4876800"/>
            <a:chExt cx="175859" cy="2286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356406" y="1930754"/>
            <a:ext cx="175859" cy="228600"/>
            <a:chOff x="6629400" y="4876800"/>
            <a:chExt cx="175859" cy="228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/>
          <p:cNvCxnSpPr/>
          <p:nvPr/>
        </p:nvCxnSpPr>
        <p:spPr>
          <a:xfrm flipH="1" flipV="1">
            <a:off x="5408520" y="1936897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10200" y="2418907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781262" y="2052084"/>
            <a:ext cx="352645" cy="356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7433932" y="2066261"/>
            <a:ext cx="352645" cy="35673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001000" y="165690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(?,?)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10400" y="1656907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(?,?)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35302" y="3530010"/>
            <a:ext cx="4759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We will use 2 separate diagrams here…</a:t>
            </a:r>
          </a:p>
          <a:p>
            <a:pPr marL="171450" indent="-171450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It is not necessarily as obvious this time as to what the new coordinates are….</a:t>
            </a:r>
          </a:p>
          <a:p>
            <a:pPr marL="171450" indent="-171450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Imagine we looked in a bit more detail…</a:t>
            </a:r>
          </a:p>
          <a:p>
            <a:pPr marL="171450" indent="-171450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The new red coordinate will still be a distance of 1 from the origin, as there has been no enlargement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419600" y="6400800"/>
            <a:ext cx="17526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419600" y="4648200"/>
            <a:ext cx="0" cy="1752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5433237" y="5266661"/>
            <a:ext cx="175859" cy="228600"/>
            <a:chOff x="6629400" y="4876800"/>
            <a:chExt cx="175859" cy="228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/>
          <p:cNvCxnSpPr/>
          <p:nvPr/>
        </p:nvCxnSpPr>
        <p:spPr>
          <a:xfrm flipV="1">
            <a:off x="5514753" y="5384505"/>
            <a:ext cx="887" cy="1032244"/>
          </a:xfrm>
          <a:prstGeom prst="straightConnector1">
            <a:avLst/>
          </a:prstGeom>
          <a:ln w="3175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rc 49"/>
          <p:cNvSpPr/>
          <p:nvPr/>
        </p:nvSpPr>
        <p:spPr>
          <a:xfrm>
            <a:off x="3810000" y="5943600"/>
            <a:ext cx="914400" cy="914400"/>
          </a:xfrm>
          <a:prstGeom prst="arc">
            <a:avLst>
              <a:gd name="adj1" fmla="val 19945892"/>
              <a:gd name="adj2" fmla="val 2157441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442637" y="5385391"/>
            <a:ext cx="1082749" cy="10177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433777" y="6404344"/>
            <a:ext cx="1091609" cy="1772"/>
          </a:xfrm>
          <a:prstGeom prst="straightConnector1">
            <a:avLst/>
          </a:prstGeom>
          <a:ln w="31750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610986" y="6140302"/>
            <a:ext cx="415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anose="030F0702030302020204" pitchFamily="66" charset="0"/>
              </a:rPr>
              <a:t>45°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70475" y="5566144"/>
            <a:ext cx="277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440866" y="5300331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anose="030F0702030302020204" pitchFamily="66" charset="0"/>
              </a:rPr>
              <a:t>Hyp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15000" y="5562600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anose="030F0702030302020204" pitchFamily="66" charset="0"/>
              </a:rPr>
              <a:t>Opp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181600" y="6518325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latin typeface="Comic Sans MS" panose="030F0702030302020204" pitchFamily="66" charset="0"/>
              </a:rPr>
              <a:t>Adj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24600" y="4736805"/>
                <a:ext cx="16834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𝑂𝑝𝑝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𝐻𝑦𝑝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736805"/>
                <a:ext cx="168347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324600" y="5041605"/>
                <a:ext cx="15413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𝑂𝑝𝑝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45×1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5041605"/>
                <a:ext cx="1541384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650665" y="5270205"/>
                <a:ext cx="702782" cy="537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665" y="5270205"/>
                <a:ext cx="702782" cy="5373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6324600" y="5804994"/>
                <a:ext cx="16795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𝐴𝑑𝑗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𝐻𝑦𝑝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5804994"/>
                <a:ext cx="1679562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324600" y="6109794"/>
                <a:ext cx="153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𝐴𝑑𝑗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45×1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6109794"/>
                <a:ext cx="1537472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6650665" y="6338394"/>
                <a:ext cx="702782" cy="537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665" y="6338394"/>
                <a:ext cx="702782" cy="53732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/>
          <p:cNvSpPr txBox="1"/>
          <p:nvPr/>
        </p:nvSpPr>
        <p:spPr>
          <a:xfrm>
            <a:off x="4876800" y="63963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√2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486400" y="5715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√2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6400800" y="5791200"/>
            <a:ext cx="259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24800" y="1447800"/>
                <a:ext cx="796885" cy="472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11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1447800"/>
                <a:ext cx="796885" cy="47269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781800" y="1447800"/>
                <a:ext cx="926216" cy="472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11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447800"/>
                <a:ext cx="926216" cy="47269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2">
            <a:extLst>
              <a:ext uri="{FF2B5EF4-FFF2-40B4-BE49-F238E27FC236}">
                <a16:creationId xmlns:a16="http://schemas.microsoft.com/office/drawing/2014/main" id="{DBE41F28-96C1-4C47-A46B-6C1544D32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69" name="テキスト ボックス 3">
            <a:extLst>
              <a:ext uri="{FF2B5EF4-FFF2-40B4-BE49-F238E27FC236}">
                <a16:creationId xmlns:a16="http://schemas.microsoft.com/office/drawing/2014/main" id="{BF081A1B-724C-4437-9FAD-FB50B29C0D09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73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35" grpId="0"/>
      <p:bldP spid="35" grpId="1"/>
      <p:bldP spid="36" grpId="0"/>
      <p:bldP spid="36" grpId="1"/>
      <p:bldP spid="50" grpId="0" animBg="1"/>
      <p:bldP spid="51" grpId="0"/>
      <p:bldP spid="52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70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4419600" y="24189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>
            <a:off x="4381500" y="24570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781800" y="24189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>
            <a:off x="6743700" y="2457007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3657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matrices to represent rotations, reflections and enlargements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We will now consider these problems in reverse, finding a matrix for a particular transformation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As you have seen, sketches are vital when thinking about these problems…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a matrix to represent the transformation:</a:t>
            </a: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      ‘Rotation of 45° anticlockwise about (0,0)’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Start with a sketch as normal and consider where the coordinates will end up…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27181" y="1833077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70143" y="2309875"/>
            <a:ext cx="175859" cy="228600"/>
            <a:chOff x="6629400" y="4876800"/>
            <a:chExt cx="175859" cy="2286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316818" y="1852781"/>
            <a:ext cx="175859" cy="228600"/>
            <a:chOff x="6629400" y="4876800"/>
            <a:chExt cx="175859" cy="2286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5601586" y="2539408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038421" y="1930647"/>
            <a:ext cx="175859" cy="228600"/>
            <a:chOff x="6629400" y="4876800"/>
            <a:chExt cx="175859" cy="2286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356406" y="1930754"/>
            <a:ext cx="175859" cy="228600"/>
            <a:chOff x="6629400" y="4876800"/>
            <a:chExt cx="175859" cy="228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/>
          <p:cNvCxnSpPr/>
          <p:nvPr/>
        </p:nvCxnSpPr>
        <p:spPr>
          <a:xfrm flipH="1" flipV="1">
            <a:off x="5408520" y="1936897"/>
            <a:ext cx="1" cy="495301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10200" y="2418907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781262" y="2052084"/>
            <a:ext cx="352645" cy="356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7433932" y="2066261"/>
            <a:ext cx="352645" cy="35673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235302" y="3589387"/>
            <a:ext cx="4759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Now we can adjust the transformation matrix, based on the new coordinates!</a:t>
            </a: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924800" y="1447800"/>
                <a:ext cx="796885" cy="472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1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11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1447800"/>
                <a:ext cx="796885" cy="47269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781800" y="1447800"/>
                <a:ext cx="926216" cy="472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1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10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r>
                            <a:rPr lang="en-GB" sz="11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1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11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GB" sz="11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0" y="1447800"/>
                <a:ext cx="926216" cy="47269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206419" y="4242460"/>
                <a:ext cx="243355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419" y="4242460"/>
                <a:ext cx="2433550" cy="5542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237866" y="4942672"/>
                <a:ext cx="2250873" cy="11450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𝑁𝑒𝑤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r>
                        <a:rPr lang="en-US" sz="1600" b="0" i="1" smtClean="0">
                          <a:latin typeface="Cambria Math"/>
                        </a:rPr>
                        <m:t>𝑝𝑎𝑖𝑟</m:t>
                      </m:r>
                      <m:r>
                        <a:rPr lang="en-US" sz="1600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866" y="4942672"/>
                <a:ext cx="2250873" cy="114505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6477462" y="4604440"/>
            <a:ext cx="600231" cy="1024463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6754526" y="4788609"/>
            <a:ext cx="23894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replace the coordinates in the matrix…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851097" y="6334780"/>
            <a:ext cx="4578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matrix will rotate the shape 45° anticlockwise about (0,0)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 flipH="1" flipV="1">
            <a:off x="5997039" y="6115792"/>
            <a:ext cx="142287" cy="219694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2">
            <a:extLst>
              <a:ext uri="{FF2B5EF4-FFF2-40B4-BE49-F238E27FC236}">
                <a16:creationId xmlns:a16="http://schemas.microsoft.com/office/drawing/2014/main" id="{75EDD65B-C4F1-42CA-98F9-A2824D1B5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6A7485E8-168A-4C7D-AA12-90634AB783E1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04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7" grpId="0"/>
      <p:bldP spid="69" grpId="0"/>
      <p:bldP spid="72" grpId="0" animBg="1"/>
      <p:bldP spid="73" grpId="0"/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3657600" cy="5257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matrices to represent rotations, reflections and enlargements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As a general rule, the matrix representing a rotation of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anticlockwise about the origin is: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3657600" cy="5257800"/>
              </a:xfrm>
              <a:blipFill>
                <a:blip r:embed="rId2"/>
                <a:stretch>
                  <a:fillRect t="-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2">
            <a:extLst>
              <a:ext uri="{FF2B5EF4-FFF2-40B4-BE49-F238E27FC236}">
                <a16:creationId xmlns:a16="http://schemas.microsoft.com/office/drawing/2014/main" id="{75EDD65B-C4F1-42CA-98F9-A2824D1B5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6A7485E8-168A-4C7D-AA12-90634AB783E1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C169338-CB22-4564-817D-CD46E921D584}"/>
                  </a:ext>
                </a:extLst>
              </p:cNvPr>
              <p:cNvSpPr txBox="1"/>
              <p:nvPr/>
            </p:nvSpPr>
            <p:spPr>
              <a:xfrm>
                <a:off x="1510553" y="3240741"/>
                <a:ext cx="1549463" cy="4624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4C169338-CB22-4564-817D-CD46E921D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553" y="3240741"/>
                <a:ext cx="1549463" cy="462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579DA3-5949-4E0A-ADBD-4ACFFBB412FD}"/>
              </a:ext>
            </a:extLst>
          </p:cNvPr>
          <p:cNvSpPr txBox="1"/>
          <p:nvPr/>
        </p:nvSpPr>
        <p:spPr>
          <a:xfrm>
            <a:off x="5020235" y="2393577"/>
            <a:ext cx="3200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There are also two definitions you should remember:</a:t>
            </a:r>
          </a:p>
          <a:p>
            <a:endParaRPr lang="en-US" sz="1400" dirty="0">
              <a:latin typeface="Comic Sans MS" panose="030F0702030302020204" pitchFamily="66" charset="0"/>
            </a:endParaRPr>
          </a:p>
          <a:p>
            <a:r>
              <a:rPr lang="en-US" sz="1400" b="1" u="sng" dirty="0">
                <a:latin typeface="Comic Sans MS" panose="030F0702030302020204" pitchFamily="66" charset="0"/>
              </a:rPr>
              <a:t>Invariant points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These are points which map onto themselves under a transformation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r>
              <a:rPr lang="en-US" sz="1400" b="1" u="sng" dirty="0">
                <a:latin typeface="Comic Sans MS" panose="030F0702030302020204" pitchFamily="66" charset="0"/>
                <a:sym typeface="Wingdings" panose="05000000000000000000" pitchFamily="2" charset="2"/>
              </a:rPr>
              <a:t>Invariant lines</a:t>
            </a:r>
          </a:p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These are lines which map onto themselves under a transformation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4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7C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642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recognize enlargements and stretches using matrices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image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of the triangle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with vertices (1,1), (1,2) and (2,2) under the transformation represented by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on the same set of coordinate axes.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Describe geometrically the transformation represented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buFontTx/>
                  <a:buNone/>
                  <a:defRPr/>
                </a:pP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525963"/>
              </a:xfrm>
              <a:blipFill>
                <a:blip r:embed="rId2"/>
                <a:stretch>
                  <a:fillRect t="-8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30191" y="2063931"/>
                <a:ext cx="1778372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191" y="2063931"/>
                <a:ext cx="1778372" cy="4619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2260" y="2791096"/>
                <a:ext cx="132119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260" y="2791096"/>
                <a:ext cx="1321195" cy="461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71405" y="1532709"/>
                <a:ext cx="47852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Multiply the matrix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by the set of coordinates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405" y="1532709"/>
                <a:ext cx="4785284" cy="338554"/>
              </a:xfrm>
              <a:prstGeom prst="rect">
                <a:avLst/>
              </a:prstGeom>
              <a:blipFill>
                <a:blip r:embed="rId5"/>
                <a:stretch>
                  <a:fillRect l="-637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054145" y="3413760"/>
            <a:ext cx="5089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new coordinates will be at (3,2), (3,4) and (6,4)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159829" y="3788227"/>
            <a:ext cx="2886892" cy="2786743"/>
            <a:chOff x="762000" y="3048000"/>
            <a:chExt cx="3505200" cy="3200400"/>
          </a:xfrm>
        </p:grpSpPr>
        <p:pic>
          <p:nvPicPr>
            <p:cNvPr id="10" name="Picture 9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3048000"/>
              <a:ext cx="3505200" cy="3200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3677734" y="4725202"/>
              <a:ext cx="323481" cy="2916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Comic Sans MS" panose="030F0702030302020204" pitchFamily="66" charset="0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2278" y="4728652"/>
              <a:ext cx="391601" cy="2916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Comic Sans MS" panose="030F0702030302020204" pitchFamily="66" charset="0"/>
                </a:rPr>
                <a:t>-5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94972" y="3300869"/>
              <a:ext cx="323481" cy="2916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Comic Sans MS" panose="030F0702030302020204" pitchFamily="66" charset="0"/>
                </a:rPr>
                <a:t>5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89779" y="5825789"/>
              <a:ext cx="391601" cy="29160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050" dirty="0">
                  <a:latin typeface="Comic Sans MS" panose="030F0702030302020204" pitchFamily="66" charset="0"/>
                </a:rPr>
                <a:t>-5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13626" y="4934315"/>
            <a:ext cx="152400" cy="152400"/>
            <a:chOff x="7772400" y="1447800"/>
            <a:chExt cx="152400" cy="1524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183173" y="4684041"/>
            <a:ext cx="152400" cy="152400"/>
            <a:chOff x="7772400" y="1447800"/>
            <a:chExt cx="152400" cy="1524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713237" y="4710492"/>
            <a:ext cx="152400" cy="152400"/>
            <a:chOff x="7772400" y="1447800"/>
            <a:chExt cx="152400" cy="1524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6943884" y="4712766"/>
            <a:ext cx="152400" cy="152400"/>
            <a:chOff x="7772400" y="1447800"/>
            <a:chExt cx="152400" cy="1524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ight Triangle 3"/>
          <p:cNvSpPr/>
          <p:nvPr/>
        </p:nvSpPr>
        <p:spPr>
          <a:xfrm rot="5400000">
            <a:off x="6801394" y="4781006"/>
            <a:ext cx="217715" cy="235131"/>
          </a:xfrm>
          <a:prstGeom prst="rtTriangl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7187527" y="4252967"/>
            <a:ext cx="152400" cy="152400"/>
            <a:chOff x="7772400" y="1447800"/>
            <a:chExt cx="152400" cy="15240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7845024" y="4248613"/>
            <a:ext cx="152400" cy="152400"/>
            <a:chOff x="7772400" y="1447800"/>
            <a:chExt cx="152400" cy="1524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ight Triangle 34"/>
          <p:cNvSpPr/>
          <p:nvPr/>
        </p:nvSpPr>
        <p:spPr>
          <a:xfrm rot="5400000">
            <a:off x="7363003" y="4236629"/>
            <a:ext cx="405129" cy="631371"/>
          </a:xfrm>
          <a:prstGeom prst="rtTriangl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05303" y="4511040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303" y="4511040"/>
                <a:ext cx="33611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876904" y="4341222"/>
                <a:ext cx="3908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p>
                          <m:r>
                            <a:rPr lang="en-US" sz="1400" b="1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GB" sz="14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6904" y="4341222"/>
                <a:ext cx="39087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9193" y="5467293"/>
            <a:ext cx="31959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triangle has been stretched by a factor of 3 parallel to the x-axis and a factor of 2 parallel to the y-axis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35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" grpId="0"/>
      <p:bldP spid="8" grpId="0"/>
      <p:bldP spid="4" grpId="0" animBg="1"/>
      <p:bldP spid="35" grpId="0" animBg="1"/>
      <p:bldP spid="5" grpId="0"/>
      <p:bldP spid="37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recognize enlargements and stretches using matrices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a stretch of scale factor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parallel to the x-axis and a factor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parallel to the y-axis.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Note that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then the transformation is an enlargement with scale factor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525963"/>
              </a:xfrm>
              <a:blipFill>
                <a:blip r:embed="rId2"/>
                <a:stretch>
                  <a:fillRect t="-809" r="-17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45915" y="1610663"/>
            <a:ext cx="42059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For any of these stretches, the x and y-axes are invariant lines and the origin is an invariant point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 a stretch parallel to the x-axis only, points on the y-axis are invariant points, and any line parallel to the x-axis is an invariant line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 a stretch parallel to the y-axis only, points on the x-axis are invariant points, and any line parallel to the y-axis is an invariant line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It is important to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realise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that if the stretch is in both directions, then although the x and y-axes are invariant lines, the individual points on the lines are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not</a:t>
            </a:r>
            <a:endParaRPr lang="en-GB" sz="1400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888468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recognize enlargements and stretches using matrices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a linear transformation is represented by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represents the scale factor for the change in area.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determinant is negative, it means that the shape has been reflected</a:t>
                </a:r>
              </a:p>
              <a:p>
                <a:pPr marL="0" indent="0" algn="ctr">
                  <a:buNone/>
                </a:pPr>
                <a:endParaRPr lang="en-US" sz="5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Describe fully the transformation represented by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</m:oMath>
                </a14:m>
                <a:endParaRPr lang="en-US" sz="1400" b="1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vertices at (1,0), (4,0) and (4,2). Find the area of the triangle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Triangle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transformed by using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area of the image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600200"/>
                <a:ext cx="3581400" cy="4888468"/>
              </a:xfrm>
              <a:blipFill>
                <a:blip r:embed="rId2"/>
                <a:stretch>
                  <a:fillRect t="-499" r="-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03329" y="1542643"/>
            <a:ext cx="4312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a) The transformation will be a stretch parallel to the x axis with scale factor 2, and a stretch parallel to the y-axis with scale factor 4.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54386" y="3850291"/>
            <a:ext cx="152400" cy="152400"/>
            <a:chOff x="7772400" y="1447800"/>
            <a:chExt cx="152400" cy="1524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201337" y="3214034"/>
            <a:ext cx="152400" cy="152400"/>
            <a:chOff x="7772400" y="1447800"/>
            <a:chExt cx="152400" cy="152400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7201337" y="3850291"/>
            <a:ext cx="152400" cy="152400"/>
            <a:chOff x="7772400" y="1447800"/>
            <a:chExt cx="152400" cy="15240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7772400" y="1447800"/>
              <a:ext cx="152400" cy="1524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ight Triangle 15"/>
          <p:cNvSpPr/>
          <p:nvPr/>
        </p:nvSpPr>
        <p:spPr>
          <a:xfrm rot="16200000">
            <a:off x="6433879" y="3095586"/>
            <a:ext cx="641905" cy="1045409"/>
          </a:xfrm>
          <a:prstGeom prst="rtTriangl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03669" y="4002691"/>
                <a:ext cx="6538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669" y="4002691"/>
                <a:ext cx="653833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203329" y="2900930"/>
            <a:ext cx="1815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b) A sketch helps!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50620" y="4005245"/>
                <a:ext cx="6538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620" y="4005245"/>
                <a:ext cx="653833" cy="307777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950619" y="2879732"/>
                <a:ext cx="6538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0619" y="2879732"/>
                <a:ext cx="653833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87990" y="3906664"/>
                <a:ext cx="3321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990" y="3906664"/>
                <a:ext cx="33214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272310" y="3449737"/>
                <a:ext cx="3321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310" y="3449737"/>
                <a:ext cx="33214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4203329" y="4425450"/>
            <a:ext cx="373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area is 3 square units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03329" y="5288767"/>
                <a:ext cx="15021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func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329" y="5288767"/>
                <a:ext cx="1502178" cy="307777"/>
              </a:xfrm>
              <a:prstGeom prst="rect">
                <a:avLst/>
              </a:prstGeom>
              <a:blipFill>
                <a:blip r:embed="rId8"/>
                <a:stretch>
                  <a:fillRect l="-1220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203329" y="5596544"/>
            <a:ext cx="3733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area of the new triangle will be 24 square units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43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7D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250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0143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The points A(1,0), B(0,1) and C(2,0) are the vertices of a triangle T. The triangle T is rotated 90° anticlockwise around (0,0) and then the image T’ is reflected in the line y = x to obtain the triangle T’’.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>
                <a:latin typeface="Comic Sans MS" panose="030F0702030302020204" pitchFamily="66" charset="0"/>
              </a:rPr>
              <a:t>On separate diagrams, draw T, T’ and T’’</a:t>
            </a:r>
          </a:p>
          <a:p>
            <a:pPr marL="228600" indent="-228600" algn="ctr">
              <a:buAutoNum type="alphaLcParenR"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 err="1">
                <a:latin typeface="Comic Sans MS" panose="030F0702030302020204" pitchFamily="66" charset="0"/>
              </a:rPr>
              <a:t>i</a:t>
            </a:r>
            <a:r>
              <a:rPr lang="en-GB" sz="1200" dirty="0">
                <a:latin typeface="Comic Sans MS" panose="030F0702030302020204" pitchFamily="66" charset="0"/>
              </a:rPr>
              <a:t>) Find the matrix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(T) = T’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          ii)  Find the matrix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(T’) = T’’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These are asking you what matrix takes you from T to T’ and from T’ to T’’ respectively…</a:t>
            </a:r>
          </a:p>
          <a:p>
            <a:pPr algn="ctr">
              <a:buFont typeface="Wingdings"/>
              <a:buChar char="à"/>
            </a:pPr>
            <a:endParaRPr lang="en-GB" sz="12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Consider coordinate changes…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2672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8674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4676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>
            <a:off x="42672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>
            <a:off x="58674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>
            <a:off x="74676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5029200" y="2133600"/>
            <a:ext cx="609600" cy="228600"/>
            <a:chOff x="5029200" y="2133600"/>
            <a:chExt cx="609600" cy="22860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5029200" y="21336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5029200" y="21336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5257800" y="23622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6200000">
            <a:off x="6210300" y="1943100"/>
            <a:ext cx="609600" cy="228600"/>
            <a:chOff x="5334000" y="2971800"/>
            <a:chExt cx="609600" cy="228600"/>
          </a:xfrm>
        </p:grpSpPr>
        <p:cxnSp>
          <p:nvCxnSpPr>
            <p:cNvPr id="34" name="Straight Connector 33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 flipV="1">
            <a:off x="8229600" y="2362200"/>
            <a:ext cx="609600" cy="228600"/>
            <a:chOff x="5334000" y="2971800"/>
            <a:chExt cx="609600" cy="228600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Arc 42"/>
          <p:cNvSpPr>
            <a:spLocks noChangeAspect="1"/>
          </p:cNvSpPr>
          <p:nvPr/>
        </p:nvSpPr>
        <p:spPr>
          <a:xfrm>
            <a:off x="6477000" y="1905000"/>
            <a:ext cx="457200" cy="457200"/>
          </a:xfrm>
          <a:prstGeom prst="arc">
            <a:avLst/>
          </a:prstGeom>
          <a:ln w="19050">
            <a:solidFill>
              <a:srgbClr val="0000CC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oup 43"/>
          <p:cNvGrpSpPr/>
          <p:nvPr/>
        </p:nvGrpSpPr>
        <p:grpSpPr>
          <a:xfrm>
            <a:off x="6629400" y="2133600"/>
            <a:ext cx="609600" cy="228600"/>
            <a:chOff x="5334000" y="2971800"/>
            <a:chExt cx="609600" cy="228600"/>
          </a:xfrm>
        </p:grpSpPr>
        <p:cxnSp>
          <p:nvCxnSpPr>
            <p:cNvPr id="45" name="Straight Connector 44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 rot="16200000">
            <a:off x="7810500" y="1943100"/>
            <a:ext cx="609600" cy="228600"/>
            <a:chOff x="5334000" y="2971800"/>
            <a:chExt cx="609600" cy="228600"/>
          </a:xfrm>
        </p:grpSpPr>
        <p:cxnSp>
          <p:nvCxnSpPr>
            <p:cNvPr id="49" name="Straight Connector 48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/>
          <p:cNvCxnSpPr/>
          <p:nvPr/>
        </p:nvCxnSpPr>
        <p:spPr>
          <a:xfrm flipV="1">
            <a:off x="7467600" y="1676400"/>
            <a:ext cx="1447800" cy="1447800"/>
          </a:xfrm>
          <a:prstGeom prst="line">
            <a:avLst/>
          </a:prstGeom>
          <a:ln w="19050">
            <a:solidFill>
              <a:srgbClr val="00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638800" y="3200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Rotated 90° anticlockwise about (0,0)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08273" y="33528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Reflected in y = 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57800" y="190500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172200" y="1828800"/>
            <a:ext cx="349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58200" y="2514600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T’’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409584" y="5535559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6200000">
            <a:off x="4371484" y="5573659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806133" y="4949729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803257" y="5426527"/>
            <a:ext cx="175859" cy="228600"/>
            <a:chOff x="6629400" y="4876800"/>
            <a:chExt cx="175859" cy="228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5306802" y="4969433"/>
            <a:ext cx="175859" cy="228600"/>
            <a:chOff x="6629400" y="4876800"/>
            <a:chExt cx="175859" cy="228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591570" y="5656060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4806133" y="5421259"/>
            <a:ext cx="175859" cy="228600"/>
            <a:chOff x="6629400" y="4876800"/>
            <a:chExt cx="175859" cy="2286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5307317" y="4962623"/>
            <a:ext cx="175859" cy="228600"/>
            <a:chOff x="6629400" y="4876800"/>
            <a:chExt cx="175859" cy="228600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/>
          <p:cNvSpPr txBox="1"/>
          <p:nvPr/>
        </p:nvSpPr>
        <p:spPr>
          <a:xfrm>
            <a:off x="5504505" y="4945233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570095" y="5656060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(-1,0)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6817921" y="4787980"/>
                <a:ext cx="1929631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𝑝𝑎𝑖𝑟</m:t>
                      </m:r>
                      <m:r>
                        <a:rPr lang="en-US" sz="1400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921" y="4787980"/>
                <a:ext cx="1929631" cy="4515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6912762" y="5982567"/>
                <a:ext cx="1690335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𝑁𝑒𝑤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𝑝𝑎𝑖𝑟</m:t>
                      </m:r>
                      <m:r>
                        <a:rPr lang="en-US" sz="14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762" y="5982567"/>
                <a:ext cx="1690335" cy="451598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Arrow Connector 94"/>
          <p:cNvCxnSpPr/>
          <p:nvPr/>
        </p:nvCxnSpPr>
        <p:spPr>
          <a:xfrm rot="5400000" flipV="1">
            <a:off x="7556571" y="5584532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836672" y="5321562"/>
            <a:ext cx="1250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</a:t>
            </a:r>
            <a:r>
              <a:rPr lang="en-GB" sz="1200">
                <a:solidFill>
                  <a:srgbClr val="FF0000"/>
                </a:solidFill>
                <a:latin typeface="Comic Sans MS" panose="030F0702030302020204" pitchFamily="66" charset="0"/>
              </a:rPr>
              <a:t>the coordinates!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628650" y="6007852"/>
                <a:ext cx="12182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6007852"/>
                <a:ext cx="1218282" cy="451598"/>
              </a:xfrm>
              <a:prstGeom prst="rect">
                <a:avLst/>
              </a:prstGeom>
              <a:blipFill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/>
          <p:cNvSpPr txBox="1"/>
          <p:nvPr/>
        </p:nvSpPr>
        <p:spPr>
          <a:xfrm>
            <a:off x="4460150" y="396085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latin typeface="Comic Sans MS" panose="030F0702030302020204" pitchFamily="66" charset="0"/>
              </a:rPr>
              <a:t>First transformation, the 90° anticlockwise rotation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111246" y="2362200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768975" y="2020228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490501" y="2369894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608887" y="2024075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608887" y="1676400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265987" y="2351809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312523" y="2147186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668717" y="2154880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980487" y="2463842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9" name="Arc 108"/>
          <p:cNvSpPr>
            <a:spLocks noChangeAspect="1"/>
          </p:cNvSpPr>
          <p:nvPr/>
        </p:nvSpPr>
        <p:spPr>
          <a:xfrm>
            <a:off x="5316231" y="5198860"/>
            <a:ext cx="457200" cy="457200"/>
          </a:xfrm>
          <a:prstGeom prst="arc">
            <a:avLst/>
          </a:prstGeom>
          <a:ln w="190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Arc 109"/>
          <p:cNvSpPr>
            <a:spLocks noChangeAspect="1"/>
          </p:cNvSpPr>
          <p:nvPr/>
        </p:nvSpPr>
        <p:spPr>
          <a:xfrm rot="16200000">
            <a:off x="5009288" y="5196422"/>
            <a:ext cx="457200" cy="457200"/>
          </a:xfrm>
          <a:prstGeom prst="arc">
            <a:avLst/>
          </a:prstGeom>
          <a:ln w="19050">
            <a:solidFill>
              <a:srgbClr val="0000CC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6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4" grpId="0"/>
      <p:bldP spid="55" grpId="0"/>
      <p:bldP spid="56" grpId="0"/>
      <p:bldP spid="57" grpId="0"/>
      <p:bldP spid="58" grpId="0"/>
      <p:bldP spid="63" grpId="0"/>
      <p:bldP spid="63" grpId="1"/>
      <p:bldP spid="70" grpId="0"/>
      <p:bldP spid="70" grpId="1"/>
      <p:bldP spid="91" grpId="0"/>
      <p:bldP spid="92" grpId="0"/>
      <p:bldP spid="93" grpId="0"/>
      <p:bldP spid="94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9" grpId="0" animBg="1"/>
      <p:bldP spid="1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0143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The points A(1,0), B(0,1) and C(2,0) are the vertices of a triangle T. The triangle T is rotated 90° anticlockwise around (0,0) and then the image T’ is reflected in the line y = x to obtain the triangle T’’.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>
                <a:latin typeface="Comic Sans MS" panose="030F0702030302020204" pitchFamily="66" charset="0"/>
              </a:rPr>
              <a:t>On separate diagrams, draw T, T’ and T’’</a:t>
            </a:r>
          </a:p>
          <a:p>
            <a:pPr marL="228600" indent="-228600" algn="ctr">
              <a:buAutoNum type="alphaLcParenR"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 err="1">
                <a:latin typeface="Comic Sans MS" panose="030F0702030302020204" pitchFamily="66" charset="0"/>
              </a:rPr>
              <a:t>i</a:t>
            </a:r>
            <a:r>
              <a:rPr lang="en-GB" sz="1200" dirty="0">
                <a:latin typeface="Comic Sans MS" panose="030F0702030302020204" pitchFamily="66" charset="0"/>
              </a:rPr>
              <a:t>) Find the matrix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(T) = T’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          ii)  Find the matrix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(T’) = T’’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These are asking you what matrix takes you from T to T’ and from T’ to T’’ respectively…</a:t>
            </a:r>
          </a:p>
          <a:p>
            <a:pPr algn="ctr">
              <a:buFont typeface="Wingdings"/>
              <a:buChar char="à"/>
            </a:pPr>
            <a:endParaRPr lang="en-GB" sz="12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Consider coordinate changes…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2672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8674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4676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>
            <a:off x="42672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>
            <a:off x="58674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>
            <a:off x="7467600" y="23622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5029200" y="2133600"/>
            <a:ext cx="609600" cy="228600"/>
            <a:chOff x="5029200" y="2133600"/>
            <a:chExt cx="609600" cy="22860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5029200" y="21336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5029200" y="21336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5257800" y="23622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 rot="16200000">
            <a:off x="6210300" y="1943100"/>
            <a:ext cx="609600" cy="228600"/>
            <a:chOff x="5334000" y="2971800"/>
            <a:chExt cx="609600" cy="228600"/>
          </a:xfrm>
        </p:grpSpPr>
        <p:cxnSp>
          <p:nvCxnSpPr>
            <p:cNvPr id="34" name="Straight Connector 33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 flipV="1">
            <a:off x="8229600" y="2362200"/>
            <a:ext cx="609600" cy="228600"/>
            <a:chOff x="5334000" y="2971800"/>
            <a:chExt cx="609600" cy="228600"/>
          </a:xfrm>
        </p:grpSpPr>
        <p:cxnSp>
          <p:nvCxnSpPr>
            <p:cNvPr id="40" name="Straight Connector 39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Arc 42"/>
          <p:cNvSpPr>
            <a:spLocks noChangeAspect="1"/>
          </p:cNvSpPr>
          <p:nvPr/>
        </p:nvSpPr>
        <p:spPr>
          <a:xfrm>
            <a:off x="6477000" y="1905000"/>
            <a:ext cx="457200" cy="457200"/>
          </a:xfrm>
          <a:prstGeom prst="arc">
            <a:avLst/>
          </a:prstGeom>
          <a:ln w="19050">
            <a:solidFill>
              <a:srgbClr val="0000CC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7467600" y="1676400"/>
            <a:ext cx="1447800" cy="1447800"/>
          </a:xfrm>
          <a:prstGeom prst="line">
            <a:avLst/>
          </a:prstGeom>
          <a:ln w="19050">
            <a:solidFill>
              <a:srgbClr val="00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638800" y="3200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Rotated 90° anticlockwise about (0,0)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08273" y="3352800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Reflected in y = 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57800" y="1905000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172200" y="1828800"/>
            <a:ext cx="349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58200" y="2514600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T’’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409584" y="5535559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6200000">
            <a:off x="4371484" y="5573659"/>
            <a:ext cx="20574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806133" y="4949729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803257" y="5426527"/>
            <a:ext cx="175859" cy="228600"/>
            <a:chOff x="6629400" y="4876800"/>
            <a:chExt cx="175859" cy="228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5306802" y="4969433"/>
            <a:ext cx="175859" cy="228600"/>
            <a:chOff x="6629400" y="4876800"/>
            <a:chExt cx="175859" cy="228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591570" y="5656060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303837" y="4969433"/>
            <a:ext cx="175859" cy="228600"/>
            <a:chOff x="6629400" y="4876800"/>
            <a:chExt cx="175859" cy="228600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Box 90"/>
          <p:cNvSpPr txBox="1"/>
          <p:nvPr/>
        </p:nvSpPr>
        <p:spPr>
          <a:xfrm>
            <a:off x="4801484" y="4951410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591570" y="5656060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6817921" y="4787980"/>
                <a:ext cx="1929631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𝑝𝑎𝑖𝑟</m:t>
                      </m:r>
                      <m:r>
                        <a:rPr lang="en-US" sz="1400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921" y="4787980"/>
                <a:ext cx="1929631" cy="4515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6912762" y="5982567"/>
                <a:ext cx="15556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𝑁𝑒𝑤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𝑝𝑎𝑖𝑟</m:t>
                      </m:r>
                      <m:r>
                        <a:rPr lang="en-US" sz="14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762" y="5982567"/>
                <a:ext cx="1555682" cy="451598"/>
              </a:xfrm>
              <a:prstGeom prst="rect">
                <a:avLst/>
              </a:prstGeom>
              <a:blipFill rotWithShape="1"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Straight Arrow Connector 94"/>
          <p:cNvCxnSpPr/>
          <p:nvPr/>
        </p:nvCxnSpPr>
        <p:spPr>
          <a:xfrm rot="5400000" flipV="1">
            <a:off x="7556571" y="5584532"/>
            <a:ext cx="462050" cy="21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836672" y="5321562"/>
            <a:ext cx="1250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</a:t>
            </a:r>
            <a:r>
              <a:rPr lang="en-GB" sz="1200">
                <a:solidFill>
                  <a:srgbClr val="FF0000"/>
                </a:solidFill>
                <a:latin typeface="Comic Sans MS" panose="030F0702030302020204" pitchFamily="66" charset="0"/>
              </a:rPr>
              <a:t>the coordinates!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077981" y="3898627"/>
            <a:ext cx="2933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latin typeface="Comic Sans MS" panose="030F0702030302020204" pitchFamily="66" charset="0"/>
              </a:rPr>
              <a:t>Second transformation, the reflection in y = x (remember use the standard starting coordinates)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111246" y="2362200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768975" y="2020228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490501" y="2369894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608887" y="2024075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608887" y="1676400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265987" y="2351809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312523" y="2147186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668717" y="2154880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980487" y="2463842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5803256" y="5421259"/>
            <a:ext cx="175859" cy="228600"/>
            <a:chOff x="6629400" y="4876800"/>
            <a:chExt cx="175859" cy="2286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2682871" y="6007852"/>
                <a:ext cx="1100108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871" y="6007852"/>
                <a:ext cx="1100108" cy="451598"/>
              </a:xfrm>
              <a:prstGeom prst="rect">
                <a:avLst/>
              </a:prstGeom>
              <a:blipFill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Connector 77"/>
          <p:cNvCxnSpPr/>
          <p:nvPr/>
        </p:nvCxnSpPr>
        <p:spPr>
          <a:xfrm flipV="1">
            <a:off x="4688750" y="4811167"/>
            <a:ext cx="1447800" cy="1447800"/>
          </a:xfrm>
          <a:prstGeom prst="line">
            <a:avLst/>
          </a:prstGeom>
          <a:ln w="19050">
            <a:solidFill>
              <a:srgbClr val="00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8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628650" y="6007852"/>
                <a:ext cx="12182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6007852"/>
                <a:ext cx="1218282" cy="451598"/>
              </a:xfrm>
              <a:prstGeom prst="rect">
                <a:avLst/>
              </a:prstGeom>
              <a:blipFill>
                <a:blip r:embed="rId6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46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3" grpId="1"/>
      <p:bldP spid="70" grpId="0"/>
      <p:bldP spid="70" grpId="1"/>
      <p:bldP spid="91" grpId="0"/>
      <p:bldP spid="92" grpId="0"/>
      <p:bldP spid="93" grpId="0"/>
      <p:bldP spid="94" grpId="0"/>
      <p:bldP spid="96" grpId="0"/>
      <p:bldP spid="98" grpId="0"/>
      <p:bldP spid="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The points A(1,0), B(0,1) and C(2,0) are the vertices of a triangle T. The triangle T is rotated 90° anticlockwise around (0,0) and then the image T’ is reflected in the line y = x to obtain the triangle T’’.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>
                <a:latin typeface="Comic Sans MS" panose="030F0702030302020204" pitchFamily="66" charset="0"/>
              </a:rPr>
              <a:t>On separate diagrams, draw T, T’ and T’’</a:t>
            </a:r>
          </a:p>
          <a:p>
            <a:pPr marL="228600" indent="-228600" algn="ctr">
              <a:buAutoNum type="alphaLcParenR"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 err="1">
                <a:latin typeface="Comic Sans MS" panose="030F0702030302020204" pitchFamily="66" charset="0"/>
              </a:rPr>
              <a:t>i</a:t>
            </a:r>
            <a:r>
              <a:rPr lang="en-GB" sz="1200" dirty="0">
                <a:latin typeface="Comic Sans MS" panose="030F0702030302020204" pitchFamily="66" charset="0"/>
              </a:rPr>
              <a:t>) Find the matrix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(T) = T’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          ii)  Find the matrix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(T’) = T’’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These are asking you what matrix takes you from T to T’ and from T’ to T’’ respectively…</a:t>
            </a:r>
          </a:p>
          <a:p>
            <a:pPr algn="ctr">
              <a:buFont typeface="Wingdings"/>
              <a:buChar char="à"/>
            </a:pPr>
            <a:endParaRPr lang="en-GB" sz="12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Consider coordinate changes…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c) By finding a matrix product, find the single matrix that will perform a 90° anticlockwise rotation followed by a reflection in y = x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4260" y="1905000"/>
            <a:ext cx="4616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It is important to note that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 acts first, and then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 acts on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</a:p>
          <a:p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 This is written as below…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47495" y="2487421"/>
                <a:ext cx="4796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𝑸𝑷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495" y="2487421"/>
                <a:ext cx="47961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6430371" y="2403144"/>
                <a:ext cx="12182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371" y="2403144"/>
                <a:ext cx="1218282" cy="451598"/>
              </a:xfrm>
              <a:prstGeom prst="rect">
                <a:avLst/>
              </a:prstGeom>
              <a:blipFill rotWithShape="1">
                <a:blip r:embed="rId6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5439771" y="2403144"/>
                <a:ext cx="1100108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771" y="2403144"/>
                <a:ext cx="1100108" cy="451598"/>
              </a:xfrm>
              <a:prstGeom prst="rect">
                <a:avLst/>
              </a:prstGeom>
              <a:blipFill rotWithShape="1">
                <a:blip r:embed="rId7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344526" y="3360886"/>
                <a:ext cx="2283702" cy="468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526" y="3360886"/>
                <a:ext cx="2283702" cy="4687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837236" y="2886457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582953" y="2886457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878306" y="288496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615117" y="288496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910470" y="2883479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89" name="Oval 88"/>
          <p:cNvSpPr/>
          <p:nvPr/>
        </p:nvSpPr>
        <p:spPr>
          <a:xfrm flipV="1">
            <a:off x="4693814" y="3376573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/>
          <p:nvPr/>
        </p:nvSpPr>
        <p:spPr>
          <a:xfrm flipV="1">
            <a:off x="4449266" y="3369364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/>
          <p:nvPr/>
        </p:nvSpPr>
        <p:spPr>
          <a:xfrm flipV="1">
            <a:off x="4693814" y="3594164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/>
          <p:nvPr/>
        </p:nvSpPr>
        <p:spPr>
          <a:xfrm flipV="1">
            <a:off x="4449266" y="3586955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/>
          <p:nvPr/>
        </p:nvSpPr>
        <p:spPr>
          <a:xfrm flipV="1">
            <a:off x="5353078" y="3601495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 flipV="1">
            <a:off x="5353078" y="3362155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 flipV="1">
            <a:off x="4960412" y="3608704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 flipV="1">
            <a:off x="4960412" y="3369364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47495" y="4035622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495" y="4035622"/>
                <a:ext cx="1549207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6006211" y="4034133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×−1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211" y="4034133"/>
                <a:ext cx="1683859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4351372" y="4468098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×0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+(0×1)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372" y="4468098"/>
                <a:ext cx="1549207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6010088" y="4466609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×−1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+(0×0)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088" y="4466609"/>
                <a:ext cx="1683859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4351372" y="4876800"/>
                <a:ext cx="135819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𝑸𝑷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372" y="4876800"/>
                <a:ext cx="1358192" cy="451598"/>
              </a:xfrm>
              <a:prstGeom prst="rect">
                <a:avLst/>
              </a:prstGeom>
              <a:blipFill rotWithShape="1">
                <a:blip r:embed="rId13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3" name="Straight Arrow Connector 122"/>
          <p:cNvCxnSpPr/>
          <p:nvPr/>
        </p:nvCxnSpPr>
        <p:spPr>
          <a:xfrm>
            <a:off x="5966185" y="5781694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16200000">
            <a:off x="5966185" y="5781694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7550523" y="5781693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rot="16200000">
            <a:off x="7550523" y="5781693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/>
          <p:cNvGrpSpPr/>
          <p:nvPr/>
        </p:nvGrpSpPr>
        <p:grpSpPr>
          <a:xfrm>
            <a:off x="7011617" y="5667392"/>
            <a:ext cx="175859" cy="228600"/>
            <a:chOff x="6629400" y="4876800"/>
            <a:chExt cx="175859" cy="228600"/>
          </a:xfrm>
        </p:grpSpPr>
        <p:cxnSp>
          <p:nvCxnSpPr>
            <p:cNvPr id="128" name="Straight Connector 127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TextBox 129"/>
          <p:cNvSpPr txBox="1"/>
          <p:nvPr/>
        </p:nvSpPr>
        <p:spPr>
          <a:xfrm>
            <a:off x="6818709" y="5927463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089493" y="5230826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132" name="Group 131"/>
          <p:cNvGrpSpPr/>
          <p:nvPr/>
        </p:nvGrpSpPr>
        <p:grpSpPr>
          <a:xfrm>
            <a:off x="6642850" y="5281414"/>
            <a:ext cx="175859" cy="228600"/>
            <a:chOff x="6629400" y="4876800"/>
            <a:chExt cx="175859" cy="228600"/>
          </a:xfrm>
        </p:grpSpPr>
        <p:cxnSp>
          <p:nvCxnSpPr>
            <p:cNvPr id="133" name="Straight Connector 13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8632413" y="5667391"/>
            <a:ext cx="175859" cy="228600"/>
            <a:chOff x="6629400" y="4876800"/>
            <a:chExt cx="175859" cy="228600"/>
          </a:xfrm>
        </p:grpSpPr>
        <p:cxnSp>
          <p:nvCxnSpPr>
            <p:cNvPr id="136" name="Straight Connector 13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8" name="TextBox 137"/>
          <p:cNvSpPr txBox="1"/>
          <p:nvPr/>
        </p:nvSpPr>
        <p:spPr>
          <a:xfrm>
            <a:off x="8451690" y="5927462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8224593" y="6029908"/>
            <a:ext cx="175859" cy="228600"/>
            <a:chOff x="6629400" y="4876800"/>
            <a:chExt cx="175859" cy="228600"/>
          </a:xfrm>
        </p:grpSpPr>
        <p:cxnSp>
          <p:nvCxnSpPr>
            <p:cNvPr id="140" name="Straight Connector 139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/>
          <p:cNvSpPr txBox="1"/>
          <p:nvPr/>
        </p:nvSpPr>
        <p:spPr>
          <a:xfrm>
            <a:off x="7664588" y="6029908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(0,-1)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46736" y="5458525"/>
            <a:ext cx="16468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Consider how the original coordinates have moved…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is a reflection in the x-axis!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632492" y="5301025"/>
                <a:ext cx="1100108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492" y="5301025"/>
                <a:ext cx="1100108" cy="451598"/>
              </a:xfrm>
              <a:prstGeom prst="rect">
                <a:avLst/>
              </a:prstGeom>
              <a:blipFill>
                <a:blip r:embed="rId1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78271" y="5301025"/>
                <a:ext cx="12182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71" y="5301025"/>
                <a:ext cx="1218282" cy="451598"/>
              </a:xfrm>
              <a:prstGeom prst="rect">
                <a:avLst/>
              </a:prstGeom>
              <a:blipFill>
                <a:blip r:embed="rId1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41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9" grpId="0"/>
      <p:bldP spid="80" grpId="0"/>
      <p:bldP spid="81" grpId="0"/>
      <p:bldP spid="9" grpId="0"/>
      <p:bldP spid="82" grpId="0"/>
      <p:bldP spid="83" grpId="0"/>
      <p:bldP spid="84" grpId="0"/>
      <p:bldP spid="85" grpId="0"/>
      <p:bldP spid="89" grpId="0" animBg="1"/>
      <p:bldP spid="89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5" grpId="2" animBg="1"/>
      <p:bldP spid="115" grpId="3" animBg="1"/>
      <p:bldP spid="116" grpId="0" animBg="1"/>
      <p:bldP spid="116" grpId="1" animBg="1"/>
      <p:bldP spid="116" grpId="2" animBg="1"/>
      <p:bldP spid="116" grpId="3" animBg="1"/>
      <p:bldP spid="117" grpId="0" animBg="1"/>
      <p:bldP spid="117" grpId="1" animBg="1"/>
      <p:bldP spid="117" grpId="2" animBg="1"/>
      <p:bldP spid="117" grpId="3" animBg="1"/>
      <p:bldP spid="118" grpId="0" animBg="1"/>
      <p:bldP spid="118" grpId="1" animBg="1"/>
      <p:bldP spid="118" grpId="2" animBg="1"/>
      <p:bldP spid="118" grpId="3" animBg="1"/>
      <p:bldP spid="10" grpId="0"/>
      <p:bldP spid="119" grpId="0"/>
      <p:bldP spid="120" grpId="0"/>
      <p:bldP spid="121" grpId="0"/>
      <p:bldP spid="122" grpId="0"/>
      <p:bldP spid="130" grpId="0"/>
      <p:bldP spid="131" grpId="0"/>
      <p:bldP spid="138" grpId="0"/>
      <p:bldP spid="14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4572000" y="1828800"/>
                <a:ext cx="135819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𝑸𝑷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828800"/>
                <a:ext cx="1358192" cy="451598"/>
              </a:xfrm>
              <a:prstGeom prst="rect">
                <a:avLst/>
              </a:prstGeom>
              <a:blipFill rotWithShape="1"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942067" y="1916099"/>
            <a:ext cx="2111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 </a:t>
            </a:r>
            <a:r>
              <a:rPr lang="en-GB" sz="1200" dirty="0">
                <a:latin typeface="Comic Sans MS" panose="030F0702030302020204" pitchFamily="66" charset="0"/>
              </a:rPr>
              <a:t>Reflection in the x-axis!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78464" y="2452300"/>
            <a:ext cx="2749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Think about our original diagrams…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2672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8674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4676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>
            <a:off x="42672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6200000">
            <a:off x="58674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6200000">
            <a:off x="7467600" y="3749922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5029200" y="3521322"/>
            <a:ext cx="609600" cy="228600"/>
            <a:chOff x="5029200" y="2133600"/>
            <a:chExt cx="609600" cy="228600"/>
          </a:xfrm>
        </p:grpSpPr>
        <p:cxnSp>
          <p:nvCxnSpPr>
            <p:cNvPr id="61" name="Straight Connector 60"/>
            <p:cNvCxnSpPr/>
            <p:nvPr/>
          </p:nvCxnSpPr>
          <p:spPr>
            <a:xfrm flipH="1" flipV="1">
              <a:off x="5029200" y="21336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5029200" y="21336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5257800" y="23622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 rot="16200000">
            <a:off x="6210300" y="3330822"/>
            <a:ext cx="609600" cy="228600"/>
            <a:chOff x="5334000" y="2971800"/>
            <a:chExt cx="609600" cy="228600"/>
          </a:xfrm>
        </p:grpSpPr>
        <p:cxnSp>
          <p:nvCxnSpPr>
            <p:cNvPr id="65" name="Straight Connector 64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 flipV="1">
            <a:off x="8229600" y="3749922"/>
            <a:ext cx="609600" cy="228600"/>
            <a:chOff x="5334000" y="2971800"/>
            <a:chExt cx="609600" cy="228600"/>
          </a:xfrm>
        </p:grpSpPr>
        <p:cxnSp>
          <p:nvCxnSpPr>
            <p:cNvPr id="69" name="Straight Connector 68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Arc 71"/>
          <p:cNvSpPr>
            <a:spLocks noChangeAspect="1"/>
          </p:cNvSpPr>
          <p:nvPr/>
        </p:nvSpPr>
        <p:spPr>
          <a:xfrm>
            <a:off x="6477000" y="3292722"/>
            <a:ext cx="457200" cy="457200"/>
          </a:xfrm>
          <a:prstGeom prst="arc">
            <a:avLst/>
          </a:prstGeom>
          <a:ln w="19050">
            <a:solidFill>
              <a:srgbClr val="0000CC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3" name="Group 72"/>
          <p:cNvGrpSpPr/>
          <p:nvPr/>
        </p:nvGrpSpPr>
        <p:grpSpPr>
          <a:xfrm>
            <a:off x="6629400" y="3521322"/>
            <a:ext cx="609600" cy="228600"/>
            <a:chOff x="5334000" y="2971800"/>
            <a:chExt cx="609600" cy="228600"/>
          </a:xfrm>
        </p:grpSpPr>
        <p:cxnSp>
          <p:nvCxnSpPr>
            <p:cNvPr id="74" name="Straight Connector 73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 rot="16200000">
            <a:off x="7810500" y="3330822"/>
            <a:ext cx="609600" cy="228600"/>
            <a:chOff x="5334000" y="2971800"/>
            <a:chExt cx="609600" cy="228600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5334000" y="2971800"/>
              <a:ext cx="228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 flipV="1">
              <a:off x="5334000" y="2971800"/>
              <a:ext cx="609600" cy="22860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5562600" y="3200400"/>
              <a:ext cx="381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0" name="Straight Connector 89"/>
          <p:cNvCxnSpPr/>
          <p:nvPr/>
        </p:nvCxnSpPr>
        <p:spPr>
          <a:xfrm flipV="1">
            <a:off x="7467600" y="3064122"/>
            <a:ext cx="1447800" cy="1447800"/>
          </a:xfrm>
          <a:prstGeom prst="line">
            <a:avLst/>
          </a:prstGeom>
          <a:ln w="19050">
            <a:solidFill>
              <a:srgbClr val="0000C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5638800" y="4588122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Rotated 90° anticlockwise about (0,0)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308273" y="4740522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anose="030F0702030302020204" pitchFamily="66" charset="0"/>
              </a:rPr>
              <a:t>Reflected in y = 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57800" y="3292722"/>
            <a:ext cx="309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72200" y="3216522"/>
            <a:ext cx="349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458200" y="3902322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T’’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111246" y="3749922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768975" y="3407950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490501" y="3757616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608887" y="3411797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608887" y="3064122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65987" y="3739531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312523" y="3534908"/>
            <a:ext cx="287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668717" y="3542602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980487" y="3851564"/>
            <a:ext cx="269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362852" y="5337927"/>
            <a:ext cx="4474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see that the overall effect is as above, a reflection in the x-axis!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8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The points A(1,0), B(0,1) and C(2,0) are the vertices of a triangle T. The triangle T is rotated 90° anticlockwise around (0,0) and then the image T’ is reflected in the line y = x to obtain the triangle T’’.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>
                <a:latin typeface="Comic Sans MS" panose="030F0702030302020204" pitchFamily="66" charset="0"/>
              </a:rPr>
              <a:t>On separate diagrams, draw T, T’ and T’’</a:t>
            </a:r>
          </a:p>
          <a:p>
            <a:pPr marL="228600" indent="-228600" algn="ctr">
              <a:buAutoNum type="alphaLcParenR"/>
            </a:pPr>
            <a:endParaRPr lang="en-GB" sz="1200" dirty="0">
              <a:latin typeface="Comic Sans MS" panose="030F0702030302020204" pitchFamily="66" charset="0"/>
            </a:endParaRPr>
          </a:p>
          <a:p>
            <a:pPr marL="228600" indent="-228600" algn="ctr">
              <a:buAutoNum type="alphaLcParenR"/>
            </a:pPr>
            <a:r>
              <a:rPr lang="en-GB" sz="1200" dirty="0" err="1">
                <a:latin typeface="Comic Sans MS" panose="030F0702030302020204" pitchFamily="66" charset="0"/>
              </a:rPr>
              <a:t>i</a:t>
            </a:r>
            <a:r>
              <a:rPr lang="en-GB" sz="1200" dirty="0">
                <a:latin typeface="Comic Sans MS" panose="030F0702030302020204" pitchFamily="66" charset="0"/>
              </a:rPr>
              <a:t>) Find the matrix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P</a:t>
            </a:r>
            <a:r>
              <a:rPr lang="en-GB" sz="1200" dirty="0">
                <a:latin typeface="Comic Sans MS" panose="030F0702030302020204" pitchFamily="66" charset="0"/>
              </a:rPr>
              <a:t>(T) = T’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</a:rPr>
              <a:t>          ii)  Find the matrix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 such that </a:t>
            </a:r>
            <a:r>
              <a:rPr lang="en-GB" sz="1200" b="1" dirty="0">
                <a:latin typeface="Comic Sans MS" panose="030F0702030302020204" pitchFamily="66" charset="0"/>
              </a:rPr>
              <a:t>Q</a:t>
            </a:r>
            <a:r>
              <a:rPr lang="en-GB" sz="1200" dirty="0">
                <a:latin typeface="Comic Sans MS" panose="030F0702030302020204" pitchFamily="66" charset="0"/>
              </a:rPr>
              <a:t>(T’) = T’’</a:t>
            </a:r>
          </a:p>
          <a:p>
            <a:pPr marL="0" indent="0" algn="ctr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These are asking you what matrix takes you from T to T’ and from T’ to T’’ respectively…</a:t>
            </a:r>
          </a:p>
          <a:p>
            <a:pPr algn="ctr">
              <a:buFont typeface="Wingdings"/>
              <a:buChar char="à"/>
            </a:pPr>
            <a:endParaRPr lang="en-GB" sz="12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Consider coordinate changes…</a:t>
            </a:r>
          </a:p>
          <a:p>
            <a:pPr marL="0" indent="0" algn="ctr">
              <a:buNone/>
            </a:pPr>
            <a:r>
              <a:rPr lang="en-GB" sz="1200" dirty="0">
                <a:latin typeface="Comic Sans MS" panose="030F0702030302020204" pitchFamily="66" charset="0"/>
                <a:sym typeface="Wingdings" panose="05000000000000000000" pitchFamily="2" charset="2"/>
              </a:rPr>
              <a:t>c) By finding a matrix product, find the single matrix that will perform a 90° anticlockwise rotation followed by a reflection in y = x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2632492" y="5301025"/>
                <a:ext cx="1100108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492" y="5301025"/>
                <a:ext cx="1100108" cy="451598"/>
              </a:xfrm>
              <a:prstGeom prst="rect">
                <a:avLst/>
              </a:prstGeom>
              <a:blipFill>
                <a:blip r:embed="rId6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78271" y="5301025"/>
                <a:ext cx="1218282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71" y="5301025"/>
                <a:ext cx="1218282" cy="451598"/>
              </a:xfrm>
              <a:prstGeom prst="rect">
                <a:avLst/>
              </a:prstGeom>
              <a:blipFill>
                <a:blip r:embed="rId7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119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2" grpId="0" animBg="1"/>
      <p:bldP spid="72" grpId="1" animBg="1"/>
      <p:bldP spid="91" grpId="0"/>
      <p:bldP spid="92" grpId="0"/>
      <p:bldP spid="93" grpId="0"/>
      <p:bldP spid="94" grpId="0"/>
      <p:bldP spid="94" grpId="1"/>
      <p:bldP spid="95" grpId="0"/>
      <p:bldP spid="96" grpId="0"/>
      <p:bldP spid="98" grpId="0"/>
      <p:bldP spid="99" grpId="0"/>
      <p:bldP spid="100" grpId="0"/>
      <p:bldP spid="100" grpId="1"/>
      <p:bldP spid="101" grpId="0"/>
      <p:bldP spid="101" grpId="1"/>
      <p:bldP spid="102" grpId="0"/>
      <p:bldP spid="102" grpId="1"/>
      <p:bldP spid="103" grpId="0"/>
      <p:bldP spid="104" grpId="0"/>
      <p:bldP spid="105" grpId="0"/>
      <p:bldP spid="10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1489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2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100" dirty="0">
                <a:latin typeface="Comic Sans MS" panose="030F0702030302020204" pitchFamily="66" charset="0"/>
              </a:rPr>
              <a:t>The following matrices represent three different transformations:</a:t>
            </a: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100" dirty="0">
                <a:latin typeface="Comic Sans MS" panose="030F0702030302020204" pitchFamily="66" charset="0"/>
              </a:rPr>
              <a:t>Find the matrix representing the transformation represented by </a:t>
            </a:r>
            <a:r>
              <a:rPr lang="en-GB" sz="1100" b="1" dirty="0">
                <a:latin typeface="Comic Sans MS" panose="030F0702030302020204" pitchFamily="66" charset="0"/>
              </a:rPr>
              <a:t>R</a:t>
            </a:r>
            <a:r>
              <a:rPr lang="en-GB" sz="1100" dirty="0">
                <a:latin typeface="Comic Sans MS" panose="030F0702030302020204" pitchFamily="66" charset="0"/>
              </a:rPr>
              <a:t>, followed by </a:t>
            </a:r>
            <a:r>
              <a:rPr lang="en-GB" sz="1100" b="1" dirty="0">
                <a:latin typeface="Comic Sans MS" panose="030F0702030302020204" pitchFamily="66" charset="0"/>
              </a:rPr>
              <a:t>Q</a:t>
            </a:r>
            <a:r>
              <a:rPr lang="en-GB" sz="1100" dirty="0">
                <a:latin typeface="Comic Sans MS" panose="030F0702030302020204" pitchFamily="66" charset="0"/>
              </a:rPr>
              <a:t>, followed by </a:t>
            </a:r>
            <a:r>
              <a:rPr lang="en-GB" sz="1100" b="1" dirty="0">
                <a:latin typeface="Comic Sans MS" panose="030F0702030302020204" pitchFamily="66" charset="0"/>
              </a:rPr>
              <a:t>P</a:t>
            </a:r>
            <a:r>
              <a:rPr lang="en-GB" sz="1100" dirty="0">
                <a:latin typeface="Comic Sans MS" panose="030F0702030302020204" pitchFamily="66" charset="0"/>
              </a:rPr>
              <a:t> and give a geometrical interpretation of this transformation.</a:t>
            </a: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Ensure you get the order correct!</a:t>
            </a:r>
          </a:p>
          <a:p>
            <a:pPr algn="ctr">
              <a:buFont typeface="Wingdings"/>
              <a:buChar char="à"/>
            </a:pP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R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acts first, is acted on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Q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which is then acted on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</a:t>
            </a:r>
          </a:p>
          <a:p>
            <a:pPr algn="ctr">
              <a:buFont typeface="Wingdings"/>
              <a:buChar char="à"/>
            </a:pP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PQR</a:t>
            </a: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Let us calculate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PQ 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first, then multiply the answer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R</a:t>
            </a: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GB" sz="11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Remember another option would be to calculate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QR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and multiply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by the answer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21841" y="2775819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41" y="2775819"/>
                <a:ext cx="1092094" cy="451598"/>
              </a:xfrm>
              <a:prstGeom prst="rect">
                <a:avLst/>
              </a:prstGeom>
              <a:blipFill>
                <a:blip r:embed="rId2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1506405" y="2768892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405" y="2768892"/>
                <a:ext cx="1092094" cy="451598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2633135" y="2768892"/>
                <a:ext cx="1363002" cy="450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135" y="2768892"/>
                <a:ext cx="1363002" cy="450188"/>
              </a:xfrm>
              <a:prstGeom prst="rect">
                <a:avLst/>
              </a:prstGeom>
              <a:blipFill>
                <a:blip r:embed="rId4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54236" y="1607127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236" y="1607127"/>
                <a:ext cx="1092094" cy="451598"/>
              </a:xfrm>
              <a:prstGeom prst="rect">
                <a:avLst/>
              </a:prstGeom>
              <a:blipFill rotWithShape="1">
                <a:blip r:embed="rId6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38800" y="1600200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600200"/>
                <a:ext cx="1092094" cy="45159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51778" y="2461115"/>
                <a:ext cx="4796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𝑷𝑸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778" y="2461115"/>
                <a:ext cx="479618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38580" y="2082130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208213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9861" y="2080641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6672" y="208064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2025" y="2079152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06906" y="2830800"/>
                <a:ext cx="2149050" cy="468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906" y="2830800"/>
                <a:ext cx="2149050" cy="46878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/>
          <p:cNvSpPr/>
          <p:nvPr/>
        </p:nvSpPr>
        <p:spPr>
          <a:xfrm flipV="1">
            <a:off x="4751887" y="2847307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 flipV="1">
            <a:off x="4497148" y="2853749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 flipV="1">
            <a:off x="4751887" y="3064898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 flipV="1">
            <a:off x="4497148" y="3071340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 flipV="1">
            <a:off x="5317699" y="3085880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 flipV="1">
            <a:off x="5317699" y="2846540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 flipV="1">
            <a:off x="5051101" y="3079438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 flipV="1">
            <a:off x="5051101" y="2840098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95377" y="3520007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377" y="3520007"/>
                <a:ext cx="1549207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054093" y="3518518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093" y="3518518"/>
                <a:ext cx="1549207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11299" y="3945625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×1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+(3×0)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299" y="3945625"/>
                <a:ext cx="1549207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54092" y="3945626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×2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+(3×1)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092" y="3945626"/>
                <a:ext cx="1549207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51778" y="4419600"/>
                <a:ext cx="1223540" cy="450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𝑷𝑸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778" y="4419600"/>
                <a:ext cx="1223540" cy="450829"/>
              </a:xfrm>
              <a:prstGeom prst="rect">
                <a:avLst/>
              </a:prstGeom>
              <a:blipFill rotWithShape="1">
                <a:blip r:embed="rId14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630447" y="5061775"/>
            <a:ext cx="3616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need to multiply this matrix by </a:t>
            </a:r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</a:p>
        </p:txBody>
      </p:sp>
      <p:sp>
        <p:nvSpPr>
          <p:cNvPr id="33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4" grpId="2" animBg="1"/>
      <p:bldP spid="24" grpId="3" animBg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  <p:bldP spid="27" grpId="3" animBg="1"/>
      <p:bldP spid="28" grpId="0"/>
      <p:bldP spid="29" grpId="0"/>
      <p:bldP spid="30" grpId="0"/>
      <p:bldP spid="31" grpId="0"/>
      <p:bldP spid="32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828449" y="22323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2100" y="223239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30267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2811" y="223026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28164" y="222877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60757" y="1628322"/>
                <a:ext cx="1223540" cy="450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𝑷𝑸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757" y="1628322"/>
                <a:ext cx="1223540" cy="450829"/>
              </a:xfrm>
              <a:prstGeom prst="rect">
                <a:avLst/>
              </a:prstGeom>
              <a:blipFill rotWithShape="1">
                <a:blip r:embed="rId6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584297" y="1628322"/>
                <a:ext cx="1363002" cy="450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297" y="1628322"/>
                <a:ext cx="1363002" cy="450188"/>
              </a:xfrm>
              <a:prstGeom prst="rect">
                <a:avLst/>
              </a:prstGeom>
              <a:blipFill rotWithShape="1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04377" y="2621931"/>
                <a:ext cx="6046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𝑷𝑸𝑹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377" y="2621931"/>
                <a:ext cx="604653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304377" y="2957004"/>
                <a:ext cx="2418354" cy="468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400" i="1"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400" b="0" i="0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377" y="2957004"/>
                <a:ext cx="2418354" cy="46878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/>
          <p:cNvSpPr/>
          <p:nvPr/>
        </p:nvSpPr>
        <p:spPr>
          <a:xfrm flipV="1">
            <a:off x="4640711" y="2949126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 flipV="1">
            <a:off x="4385972" y="2955568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 flipV="1">
            <a:off x="4640711" y="3166717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 flipV="1">
            <a:off x="4385972" y="3173159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 flipV="1">
            <a:off x="5440867" y="3198603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 flipV="1">
            <a:off x="5440867" y="2959263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 flipV="1">
            <a:off x="5014927" y="3198604"/>
            <a:ext cx="266598" cy="232131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 flipV="1">
            <a:off x="5014927" y="2959264"/>
            <a:ext cx="266598" cy="232131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38243" y="3607426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+(3×−1)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243" y="3607426"/>
                <a:ext cx="1683859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996959" y="3605937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+(3×−2)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59" y="3605937"/>
                <a:ext cx="1683859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54165" y="4033044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×3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+(7×−1)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165" y="4033044"/>
                <a:ext cx="1683859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996958" y="4033045"/>
                <a:ext cx="16838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+(7×−2)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958" y="4033045"/>
                <a:ext cx="1683859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354165" y="4543312"/>
                <a:ext cx="1483227" cy="450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latin typeface="Cambria Math"/>
                        </a:rPr>
                        <m:t>𝑷𝑸𝑹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165" y="4543312"/>
                <a:ext cx="1483227" cy="450829"/>
              </a:xfrm>
              <a:prstGeom prst="rect">
                <a:avLst/>
              </a:prstGeom>
              <a:blipFill rotWithShape="1">
                <a:blip r:embed="rId1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>
          <a:xfrm>
            <a:off x="5966185" y="5781694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>
            <a:off x="5966185" y="5781694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7550523" y="5781693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>
            <a:off x="7550523" y="5781693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7011617" y="5667392"/>
            <a:ext cx="175859" cy="228600"/>
            <a:chOff x="6629400" y="4876800"/>
            <a:chExt cx="175859" cy="228600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6818709" y="5927463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89493" y="5230826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(0,1)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6642850" y="5281414"/>
            <a:ext cx="175859" cy="228600"/>
            <a:chOff x="6629400" y="4876800"/>
            <a:chExt cx="175859" cy="228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8632413" y="5667391"/>
            <a:ext cx="175859" cy="228600"/>
            <a:chOff x="6629400" y="4876800"/>
            <a:chExt cx="175859" cy="228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8451690" y="5927462"/>
            <a:ext cx="5533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CC"/>
                </a:solidFill>
                <a:latin typeface="Comic Sans MS" pitchFamily="66" charset="0"/>
              </a:rPr>
              <a:t>(1,0)</a:t>
            </a:r>
            <a:endParaRPr lang="en-GB" sz="12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8224593" y="6029908"/>
            <a:ext cx="175859" cy="228600"/>
            <a:chOff x="6629400" y="4876800"/>
            <a:chExt cx="175859" cy="228600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7664588" y="6029908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Comic Sans MS" pitchFamily="66" charset="0"/>
              </a:rPr>
              <a:t>(0,-1)</a:t>
            </a:r>
            <a:endParaRPr lang="en-GB" sz="1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28616" y="5304401"/>
            <a:ext cx="1345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This is a 90° rotation clockwise around (0,0)</a:t>
            </a:r>
          </a:p>
        </p:txBody>
      </p:sp>
      <p:sp>
        <p:nvSpPr>
          <p:cNvPr id="6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1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886200" cy="51489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200" b="1" dirty="0">
                <a:latin typeface="Comic Sans MS" panose="030F0702030302020204" pitchFamily="66" charset="0"/>
              </a:rPr>
              <a:t>You can use matrix products to represent combinations of transformations</a:t>
            </a:r>
            <a:endParaRPr lang="en-GB" sz="12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100" dirty="0">
                <a:latin typeface="Comic Sans MS" panose="030F0702030302020204" pitchFamily="66" charset="0"/>
              </a:rPr>
              <a:t>The following matrices represent three different transformations:</a:t>
            </a: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1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100" dirty="0">
                <a:latin typeface="Comic Sans MS" panose="030F0702030302020204" pitchFamily="66" charset="0"/>
              </a:rPr>
              <a:t>Find the matrix representing the transformation represented by </a:t>
            </a:r>
            <a:r>
              <a:rPr lang="en-GB" sz="1100" b="1" dirty="0">
                <a:latin typeface="Comic Sans MS" panose="030F0702030302020204" pitchFamily="66" charset="0"/>
              </a:rPr>
              <a:t>R</a:t>
            </a:r>
            <a:r>
              <a:rPr lang="en-GB" sz="1100" dirty="0">
                <a:latin typeface="Comic Sans MS" panose="030F0702030302020204" pitchFamily="66" charset="0"/>
              </a:rPr>
              <a:t>, followed by </a:t>
            </a:r>
            <a:r>
              <a:rPr lang="en-GB" sz="1100" b="1" dirty="0">
                <a:latin typeface="Comic Sans MS" panose="030F0702030302020204" pitchFamily="66" charset="0"/>
              </a:rPr>
              <a:t>Q</a:t>
            </a:r>
            <a:r>
              <a:rPr lang="en-GB" sz="1100" dirty="0">
                <a:latin typeface="Comic Sans MS" panose="030F0702030302020204" pitchFamily="66" charset="0"/>
              </a:rPr>
              <a:t>, followed by </a:t>
            </a:r>
            <a:r>
              <a:rPr lang="en-GB" sz="1100" b="1" dirty="0">
                <a:latin typeface="Comic Sans MS" panose="030F0702030302020204" pitchFamily="66" charset="0"/>
              </a:rPr>
              <a:t>P</a:t>
            </a:r>
            <a:r>
              <a:rPr lang="en-GB" sz="1100" dirty="0">
                <a:latin typeface="Comic Sans MS" panose="030F0702030302020204" pitchFamily="66" charset="0"/>
              </a:rPr>
              <a:t> and give a geometrical interpretation of this transformation.</a:t>
            </a: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Ensure you get the order correct!</a:t>
            </a:r>
          </a:p>
          <a:p>
            <a:pPr algn="ctr">
              <a:buFont typeface="Wingdings"/>
              <a:buChar char="à"/>
            </a:pP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R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acts first, is acted on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Q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which is then acted on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</a:t>
            </a:r>
          </a:p>
          <a:p>
            <a:pPr algn="ctr">
              <a:buFont typeface="Wingdings"/>
              <a:buChar char="à"/>
            </a:pP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PQR</a:t>
            </a: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Let us calculate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PQ 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first, then multiply the answer by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R</a:t>
            </a:r>
            <a:endParaRPr lang="en-GB" sz="11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GB" sz="1100" b="1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Remember another option would be to calculate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QR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and multiply </a:t>
            </a:r>
            <a:r>
              <a:rPr lang="en-GB" sz="1100" b="1" dirty="0">
                <a:latin typeface="Comic Sans MS" panose="030F0702030302020204" pitchFamily="66" charset="0"/>
                <a:sym typeface="Wingdings" panose="05000000000000000000" pitchFamily="2" charset="2"/>
              </a:rPr>
              <a:t>P</a:t>
            </a:r>
            <a:r>
              <a:rPr lang="en-GB" sz="1100" dirty="0">
                <a:latin typeface="Comic Sans MS" panose="030F0702030302020204" pitchFamily="66" charset="0"/>
                <a:sym typeface="Wingdings" panose="05000000000000000000" pitchFamily="2" charset="2"/>
              </a:rPr>
              <a:t> by the answer</a:t>
            </a:r>
            <a:endParaRPr lang="en-GB" sz="11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21841" y="2775819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𝑷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41" y="2775819"/>
                <a:ext cx="1092094" cy="451598"/>
              </a:xfrm>
              <a:prstGeom prst="rect">
                <a:avLst/>
              </a:prstGeom>
              <a:blipFill>
                <a:blip r:embed="rId15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1506405" y="2768892"/>
                <a:ext cx="1092094" cy="4515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𝑸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405" y="2768892"/>
                <a:ext cx="1092094" cy="451598"/>
              </a:xfrm>
              <a:prstGeom prst="rect">
                <a:avLst/>
              </a:prstGeom>
              <a:blipFill>
                <a:blip r:embed="rId16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2633135" y="2768892"/>
                <a:ext cx="1363002" cy="450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135" y="2768892"/>
                <a:ext cx="1363002" cy="450188"/>
              </a:xfrm>
              <a:prstGeom prst="rect">
                <a:avLst/>
              </a:prstGeom>
              <a:blipFill>
                <a:blip r:embed="rId17"/>
                <a:stretch>
                  <a:fillRect b="-4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14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/>
      <p:bldP spid="45" grpId="0"/>
      <p:bldP spid="46" grpId="0"/>
      <p:bldP spid="47" grpId="0"/>
      <p:bldP spid="48" grpId="0"/>
      <p:bldP spid="56" grpId="0"/>
      <p:bldP spid="57" grpId="0"/>
      <p:bldP spid="64" grpId="0"/>
      <p:bldP spid="68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matrix products to represent combinations of transformations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represents an enlargement with scale factor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followed by an anticlockwise rotation through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about the origin. 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  <a:blipFill>
                <a:blip r:embed="rId2"/>
                <a:stretch>
                  <a:fillRect l="-157" t="-711" r="-1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67814" y="1542643"/>
                <a:ext cx="44654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find the area scale factor by calculating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This can then be used to find the scale factor of enlargement.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14" y="1542643"/>
                <a:ext cx="4465469" cy="738664"/>
              </a:xfrm>
              <a:prstGeom prst="rect">
                <a:avLst/>
              </a:prstGeom>
              <a:blipFill>
                <a:blip r:embed="rId3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25838" y="2591207"/>
                <a:ext cx="1171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38" y="2591207"/>
                <a:ext cx="1171026" cy="276999"/>
              </a:xfrm>
              <a:prstGeom prst="rect">
                <a:avLst/>
              </a:prstGeom>
              <a:blipFill>
                <a:blip r:embed="rId4"/>
                <a:stretch>
                  <a:fillRect l="-4688" r="-416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766068" y="3023287"/>
                <a:ext cx="890565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068" y="3023287"/>
                <a:ext cx="890565" cy="309637"/>
              </a:xfrm>
              <a:prstGeom prst="rect">
                <a:avLst/>
              </a:prstGeom>
              <a:blipFill>
                <a:blip r:embed="rId5"/>
                <a:stretch>
                  <a:fillRect r="-5479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4367813" y="3606870"/>
            <a:ext cx="446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So the scale factor of enlargement is 4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blipFill>
                <a:blip r:embed="rId6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547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2" grpId="0"/>
      <p:bldP spid="73" grpId="0"/>
      <p:bldP spid="7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matrix products to represent combinations of transformations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represents an enlargement with scale factor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followed by an anticlockwise rotation through angle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about the origin. 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  <a:blipFill>
                <a:blip r:embed="rId2"/>
                <a:stretch>
                  <a:fillRect l="-157" t="-711" r="-1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67200" y="1680755"/>
                <a:ext cx="3741344" cy="421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𝑜𝑡𝑎𝑡𝑖𝑜𝑛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𝑀𝑎𝑡𝑟𝑖𝑥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𝑛𝑙𝑎𝑟𝑔𝑒𝑚𝑒𝑛𝑡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𝑀𝑎𝑡𝑟𝑖𝑥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𝑣𝑒𝑟𝑎𝑙𝑙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𝑀𝑎𝑡𝑟𝑖𝑥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680755"/>
                <a:ext cx="3741344" cy="421975"/>
              </a:xfrm>
              <a:prstGeom prst="rect">
                <a:avLst/>
              </a:prstGeom>
              <a:blipFill>
                <a:blip r:embed="rId4"/>
                <a:stretch>
                  <a:fillRect t="-434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27862" y="2847704"/>
                <a:ext cx="1549463" cy="4624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862" y="2847704"/>
                <a:ext cx="1549463" cy="4624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656216" y="2843349"/>
                <a:ext cx="925253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216" y="2843349"/>
                <a:ext cx="925253" cy="461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609806" y="2795452"/>
                <a:ext cx="1652632" cy="5479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806" y="2795452"/>
                <a:ext cx="1652632" cy="5479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4763588" y="2255521"/>
            <a:ext cx="95794" cy="4441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204856" y="2225042"/>
            <a:ext cx="47898" cy="45719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541621" y="2220688"/>
            <a:ext cx="87087" cy="49638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003074" y="3653246"/>
                <a:ext cx="3264612" cy="5479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074" y="3653246"/>
                <a:ext cx="3264612" cy="5479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8133805" y="3135086"/>
            <a:ext cx="322217" cy="775063"/>
          </a:xfrm>
          <a:prstGeom prst="arc">
            <a:avLst>
              <a:gd name="adj1" fmla="val 16200000"/>
              <a:gd name="adj2" fmla="val 55382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8155576" y="2068286"/>
            <a:ext cx="322217" cy="775063"/>
          </a:xfrm>
          <a:prstGeom prst="arc">
            <a:avLst>
              <a:gd name="adj1" fmla="val 16200000"/>
              <a:gd name="adj2" fmla="val 55382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8395064" y="2194560"/>
            <a:ext cx="818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each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5394" y="3061062"/>
            <a:ext cx="8186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Work out left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3177" y="3196045"/>
            <a:ext cx="3605349" cy="85207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75759" y="5059678"/>
                <a:ext cx="1364091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759" y="5059678"/>
                <a:ext cx="1364091" cy="275268"/>
              </a:xfrm>
              <a:prstGeom prst="rect">
                <a:avLst/>
              </a:prstGeom>
              <a:blipFill>
                <a:blip r:embed="rId9"/>
                <a:stretch>
                  <a:fillRect l="-2679" r="-223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93325" y="5473335"/>
                <a:ext cx="1170641" cy="5172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325" y="5473335"/>
                <a:ext cx="1170641" cy="5172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167052" y="6244043"/>
                <a:ext cx="1501245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or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052" y="6244043"/>
                <a:ext cx="1501245" cy="251800"/>
              </a:xfrm>
              <a:prstGeom prst="rect">
                <a:avLst/>
              </a:prstGeom>
              <a:blipFill>
                <a:blip r:embed="rId11"/>
                <a:stretch>
                  <a:fillRect l="-4878" t="-21429" r="-1626" b="-47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062651" y="5046616"/>
                <a:ext cx="1189364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2651" y="5046616"/>
                <a:ext cx="1189364" cy="275268"/>
              </a:xfrm>
              <a:prstGeom prst="rect">
                <a:avLst/>
              </a:prstGeom>
              <a:blipFill>
                <a:blip r:embed="rId12"/>
                <a:stretch>
                  <a:fillRect l="-3590" r="-307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180217" y="5460273"/>
                <a:ext cx="961737" cy="5172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217" y="5460273"/>
                <a:ext cx="961737" cy="5172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53944" y="6230981"/>
                <a:ext cx="1387431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or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944" y="6230981"/>
                <a:ext cx="1387431" cy="251800"/>
              </a:xfrm>
              <a:prstGeom prst="rect">
                <a:avLst/>
              </a:prstGeom>
              <a:blipFill>
                <a:blip r:embed="rId14"/>
                <a:stretch>
                  <a:fillRect l="-5263" t="-21951" r="-2193" b="-5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5085806" y="3675017"/>
            <a:ext cx="592183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6892834" y="3688080"/>
            <a:ext cx="592183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085805" y="3918858"/>
            <a:ext cx="592183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884125" y="3940629"/>
            <a:ext cx="592183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193176" y="5055325"/>
            <a:ext cx="1371601" cy="30915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6984273" y="5024845"/>
            <a:ext cx="1371601" cy="30915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4336869" y="4371703"/>
            <a:ext cx="404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sides and form equations. Remember there can sometimes be multiple answers!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52011" y="5804263"/>
                <a:ext cx="1336765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135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011" y="5804263"/>
                <a:ext cx="1336765" cy="3755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blipFill>
                <a:blip r:embed="rId16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61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5" grpId="0"/>
      <p:bldP spid="24" grpId="0"/>
      <p:bldP spid="13" grpId="0" animBg="1"/>
      <p:bldP spid="26" grpId="0" animBg="1"/>
      <p:bldP spid="16" grpId="0"/>
      <p:bldP spid="28" grpId="0"/>
      <p:bldP spid="17" grpId="0" animBg="1"/>
      <p:bldP spid="17" grpId="1" animBg="1"/>
      <p:bldP spid="18" grpId="0"/>
      <p:bldP spid="31" grpId="0"/>
      <p:bldP spid="32" grpId="0"/>
      <p:bldP spid="33" grpId="0"/>
      <p:bldP spid="34" grpId="0"/>
      <p:bldP spid="35" grpId="0"/>
      <p:bldP spid="20" grpId="0" animBg="1"/>
      <p:bldP spid="20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22" grpId="0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matrix products to represent combinations of transformations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𝑴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represents an enlargement with scale factor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followed by an anticlockwise rotation through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about the origin. 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886200" cy="5148943"/>
              </a:xfrm>
              <a:blipFill>
                <a:blip r:embed="rId2"/>
                <a:stretch>
                  <a:fillRect l="-157" t="-711" r="-1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67814" y="1542643"/>
                <a:ext cx="44654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find the area scale factor by calculating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fun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. This can then be used to find the scale factor of enlargement.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14" y="1542643"/>
                <a:ext cx="4465469" cy="738664"/>
              </a:xfrm>
              <a:prstGeom prst="rect">
                <a:avLst/>
              </a:prstGeom>
              <a:blipFill>
                <a:blip r:embed="rId3"/>
                <a:stretch>
                  <a:fillRect t="-1653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25838" y="2591207"/>
                <a:ext cx="1171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838" y="2591207"/>
                <a:ext cx="1171026" cy="276999"/>
              </a:xfrm>
              <a:prstGeom prst="rect">
                <a:avLst/>
              </a:prstGeom>
              <a:blipFill>
                <a:blip r:embed="rId4"/>
                <a:stretch>
                  <a:fillRect l="-4688" r="-416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766068" y="3023287"/>
                <a:ext cx="890565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068" y="3023287"/>
                <a:ext cx="890565" cy="309637"/>
              </a:xfrm>
              <a:prstGeom prst="rect">
                <a:avLst/>
              </a:prstGeom>
              <a:blipFill>
                <a:blip r:embed="rId5"/>
                <a:stretch>
                  <a:fillRect r="-5479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4367813" y="3606870"/>
            <a:ext cx="4465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So the scale factor of enlargement is 4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1355" y="4071571"/>
                <a:ext cx="418384" cy="276999"/>
              </a:xfrm>
              <a:prstGeom prst="rect">
                <a:avLst/>
              </a:prstGeom>
              <a:blipFill>
                <a:blip r:embed="rId6"/>
                <a:stretch>
                  <a:fillRect l="-4348" r="-130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167788" y="4264095"/>
            <a:ext cx="44654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Hang on a moment…</a:t>
            </a:r>
          </a:p>
          <a:p>
            <a:pPr algn="ctr"/>
            <a:endParaRPr lang="en-US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could also have had the answer    -4 above…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dirty="0">
              <a:solidFill>
                <a:srgbClr val="0000FF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What would have happened if we used that? It is ok to do so??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7E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245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600200"/>
                <a:ext cx="3779520" cy="4525963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Any linear transformation in 3 dimensions can be defined by the effect it has on the  unit vectors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transformation represented by the matrix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will map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.</a:t>
                </a:r>
                <a:endParaRPr lang="en-US" sz="14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600200"/>
                <a:ext cx="3779520" cy="4525963"/>
              </a:xfrm>
              <a:blipFill>
                <a:blip r:embed="rId2"/>
                <a:stretch>
                  <a:fillRect r="-53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2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501" y="1623350"/>
            <a:ext cx="3779520" cy="4525963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itchFamily="66" charset="0"/>
              </a:rPr>
              <a:t>You can also apply matrices to perform linear transformations in three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400" b="1" dirty="0">
              <a:latin typeface="Comic Sans MS" pitchFamily="66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988688" y="4190035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566931" y="4826642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568860" y="4805422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96089" y="3842794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89" y="3842794"/>
                <a:ext cx="353751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10129" y="5823994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129" y="5823994"/>
                <a:ext cx="3679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12058" y="4564282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58" y="4564282"/>
                <a:ext cx="367986" cy="369332"/>
              </a:xfrm>
              <a:prstGeom prst="rect">
                <a:avLst/>
              </a:prstGeom>
              <a:blipFill>
                <a:blip r:embed="rId4"/>
                <a:stretch>
                  <a:fillRect b="-666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Parallelogram 11"/>
          <p:cNvSpPr/>
          <p:nvPr/>
        </p:nvSpPr>
        <p:spPr>
          <a:xfrm rot="1423722">
            <a:off x="2956439" y="4494763"/>
            <a:ext cx="4079303" cy="1802291"/>
          </a:xfrm>
          <a:prstGeom prst="parallelogram">
            <a:avLst>
              <a:gd name="adj" fmla="val 91273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67958" y="5845213"/>
                <a:ext cx="783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958" y="5845213"/>
                <a:ext cx="78335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634221" y="5604073"/>
                <a:ext cx="13952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221" y="5604073"/>
                <a:ext cx="1395254" cy="338554"/>
              </a:xfrm>
              <a:prstGeom prst="rect">
                <a:avLst/>
              </a:prstGeom>
              <a:blipFill>
                <a:blip r:embed="rId6"/>
                <a:stretch>
                  <a:fillRect l="-2183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1622385" y="2779851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00628" y="3416458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02557" y="3395238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29786" y="2432610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786" y="2432610"/>
                <a:ext cx="35375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943826" y="4413810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826" y="4413810"/>
                <a:ext cx="36798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945755" y="3154098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755" y="3154098"/>
                <a:ext cx="367986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Parallelogram 33"/>
          <p:cNvSpPr/>
          <p:nvPr/>
        </p:nvSpPr>
        <p:spPr>
          <a:xfrm rot="16200000" flipH="1">
            <a:off x="-88008" y="2763290"/>
            <a:ext cx="3366709" cy="2519358"/>
          </a:xfrm>
          <a:prstGeom prst="parallelogram">
            <a:avLst>
              <a:gd name="adj" fmla="val 43671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2810" y="2698828"/>
                <a:ext cx="7975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10" y="2698828"/>
                <a:ext cx="79759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19073" y="2457688"/>
                <a:ext cx="13856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73" y="2457688"/>
                <a:ext cx="1385636" cy="338554"/>
              </a:xfrm>
              <a:prstGeom prst="rect">
                <a:avLst/>
              </a:prstGeom>
              <a:blipFill>
                <a:blip r:embed="rId11"/>
                <a:stretch>
                  <a:fillRect l="-2643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V="1">
            <a:off x="6613004" y="1716910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191247" y="2353517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193176" y="2332297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0405" y="1369669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405" y="1369669"/>
                <a:ext cx="353751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934445" y="3350869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445" y="3350869"/>
                <a:ext cx="36798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936374" y="2091157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374" y="2091157"/>
                <a:ext cx="367986" cy="369332"/>
              </a:xfrm>
              <a:prstGeom prst="rect">
                <a:avLst/>
              </a:prstGeom>
              <a:blipFill>
                <a:blip r:embed="rId14"/>
                <a:stretch>
                  <a:fillRect b="-655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538977" y="1612737"/>
                <a:ext cx="8009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977" y="1612737"/>
                <a:ext cx="800989" cy="369332"/>
              </a:xfrm>
              <a:prstGeom prst="rect">
                <a:avLst/>
              </a:prstGeom>
              <a:blipFill>
                <a:blip r:embed="rId1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205240" y="1371597"/>
                <a:ext cx="137922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240" y="1371597"/>
                <a:ext cx="1379224" cy="338554"/>
              </a:xfrm>
              <a:prstGeom prst="rect">
                <a:avLst/>
              </a:prstGeom>
              <a:blipFill>
                <a:blip r:embed="rId16"/>
                <a:stretch>
                  <a:fillRect l="-2655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Parallelogram 45"/>
          <p:cNvSpPr/>
          <p:nvPr/>
        </p:nvSpPr>
        <p:spPr>
          <a:xfrm rot="5400000">
            <a:off x="4902610" y="1700350"/>
            <a:ext cx="3366709" cy="2519358"/>
          </a:xfrm>
          <a:prstGeom prst="parallelogram">
            <a:avLst>
              <a:gd name="adj" fmla="val 43671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93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12" grpId="0" animBg="1"/>
      <p:bldP spid="13" grpId="0"/>
      <p:bldP spid="20" grpId="0"/>
      <p:bldP spid="31" grpId="0"/>
      <p:bldP spid="32" grpId="0"/>
      <p:bldP spid="33" grpId="0"/>
      <p:bldP spid="34" grpId="0" animBg="1"/>
      <p:bldP spid="35" grpId="0"/>
      <p:bldP spid="36" grpId="0"/>
      <p:bldP spid="40" grpId="0"/>
      <p:bldP spid="41" grpId="0"/>
      <p:bldP spid="42" grpId="0"/>
      <p:bldP spid="44" grpId="0"/>
      <p:bldP spid="45" grpId="0"/>
      <p:bldP spid="4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1782501"/>
            <a:ext cx="3648456" cy="36144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Please note that when operating in 3D, sometimes axes are labelled in different ways…</a:t>
            </a:r>
          </a:p>
        </p:txBody>
      </p:sp>
      <p:pic>
        <p:nvPicPr>
          <p:cNvPr id="1026" name="Picture 2" descr="https://upload.wikimedia.org/wikipedia/commons/thumb/e/e2/Cartesian_coordinate_system_handedness.svg/400px-Cartesian_coordinate_system_handednes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1465"/>
            <a:ext cx="4262087" cy="261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873691" y="1688802"/>
            <a:ext cx="3230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Sometimes referred to as left handed or right handed!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s://upload.wikimedia.org/wikipedia/commons/b/b2/3D_Cartesian_Coodinate_Handedn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85" y="2438539"/>
            <a:ext cx="4531633" cy="254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9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A transformation U, in three dimensions, represents a reflection in the plane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Write down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matrix that represents this transformation.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−1,2,3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under this transformation</a:t>
                </a: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2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378949" y="1577464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957192" y="2214071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959121" y="2192851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86350" y="1230223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350" y="1230223"/>
                <a:ext cx="3537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00390" y="3211423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390" y="3211423"/>
                <a:ext cx="36798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2319" y="1951711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319" y="1951711"/>
                <a:ext cx="36798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Parallelogram 19"/>
          <p:cNvSpPr/>
          <p:nvPr/>
        </p:nvSpPr>
        <p:spPr>
          <a:xfrm rot="1423722">
            <a:off x="4346700" y="1882192"/>
            <a:ext cx="4079303" cy="1802291"/>
          </a:xfrm>
          <a:prstGeom prst="parallelogram">
            <a:avLst>
              <a:gd name="adj" fmla="val 91273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80538" y="1646437"/>
                <a:ext cx="783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538" y="1646437"/>
                <a:ext cx="78335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46801" y="1405297"/>
                <a:ext cx="13952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801" y="1405297"/>
                <a:ext cx="1395254" cy="338554"/>
              </a:xfrm>
              <a:prstGeom prst="rect">
                <a:avLst/>
              </a:prstGeom>
              <a:blipFill>
                <a:blip r:embed="rId7"/>
                <a:stretch>
                  <a:fillRect l="-2183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6639185" y="2882096"/>
            <a:ext cx="178305" cy="179094"/>
            <a:chOff x="6129898" y="4861367"/>
            <a:chExt cx="178305" cy="179094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629538" y="2571510"/>
            <a:ext cx="178305" cy="179094"/>
            <a:chOff x="6129898" y="4861367"/>
            <a:chExt cx="178305" cy="179094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284227" y="2422969"/>
            <a:ext cx="178305" cy="179094"/>
            <a:chOff x="6129898" y="4861367"/>
            <a:chExt cx="178305" cy="179094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493398" y="321776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(1,0,0)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65717" y="250206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(0,1,0)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35211" y="200627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mic Sans MS" panose="030F0702030302020204" pitchFamily="66" charset="0"/>
              </a:rPr>
              <a:t>(0,0,1)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68" name="Rectangle 7167"/>
              <p:cNvSpPr/>
              <p:nvPr/>
            </p:nvSpPr>
            <p:spPr>
              <a:xfrm>
                <a:off x="4466600" y="4756919"/>
                <a:ext cx="1268104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168" name="Rectangle 7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600" y="4756919"/>
                <a:ext cx="1268104" cy="82490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795040" y="4747274"/>
                <a:ext cx="1441228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040" y="4747274"/>
                <a:ext cx="1441228" cy="82490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466600" y="4754384"/>
                <a:ext cx="1268104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600" y="4754384"/>
                <a:ext cx="1268104" cy="8249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795040" y="4741761"/>
                <a:ext cx="1441228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040" y="4741761"/>
                <a:ext cx="1441228" cy="8249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69" name="TextBox 7168"/>
          <p:cNvSpPr txBox="1"/>
          <p:nvPr/>
        </p:nvSpPr>
        <p:spPr>
          <a:xfrm>
            <a:off x="4375232" y="4166886"/>
            <a:ext cx="143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Original coordinates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17490" y="4166886"/>
            <a:ext cx="143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New coordinates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6286156" y="2980483"/>
            <a:ext cx="178305" cy="179094"/>
            <a:chOff x="6129898" y="4861367"/>
            <a:chExt cx="178305" cy="1790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5434315" y="3154102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mic Sans MS" panose="030F0702030302020204" pitchFamily="66" charset="0"/>
              </a:rPr>
              <a:t>(0,0,-1)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TextBox 7169"/>
              <p:cNvSpPr txBox="1"/>
              <p:nvPr/>
            </p:nvSpPr>
            <p:spPr>
              <a:xfrm>
                <a:off x="670561" y="4405986"/>
                <a:ext cx="297910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 reflection in the 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only move the third point, as shown…</a:t>
                </a:r>
              </a:p>
            </p:txBody>
          </p:sp>
        </mc:Choice>
        <mc:Fallback xmlns="">
          <p:sp>
            <p:nvSpPr>
              <p:cNvPr id="7170" name="TextBox 7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1" y="4405986"/>
                <a:ext cx="2979103" cy="738664"/>
              </a:xfrm>
              <a:prstGeom prst="rect">
                <a:avLst/>
              </a:prstGeom>
              <a:blipFill>
                <a:blip r:embed="rId12"/>
                <a:stretch>
                  <a:fillRect t="-1653" r="-204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00447" y="5350867"/>
                <a:ext cx="3766456" cy="877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matrix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will perform a reflection in the plane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47" y="5350867"/>
                <a:ext cx="3766456" cy="877548"/>
              </a:xfrm>
              <a:prstGeom prst="rect">
                <a:avLst/>
              </a:prstGeom>
              <a:blipFill>
                <a:blip r:embed="rId1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067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 animBg="1"/>
      <p:bldP spid="21" grpId="0"/>
      <p:bldP spid="22" grpId="0"/>
      <p:bldP spid="24" grpId="0"/>
      <p:bldP spid="34" grpId="0"/>
      <p:bldP spid="35" grpId="0"/>
      <p:bldP spid="35" grpId="1"/>
      <p:bldP spid="7168" grpId="0"/>
      <p:bldP spid="7168" grpId="1"/>
      <p:bldP spid="38" grpId="0"/>
      <p:bldP spid="38" grpId="1"/>
      <p:bldP spid="39" grpId="0"/>
      <p:bldP spid="40" grpId="0"/>
      <p:bldP spid="7169" grpId="0"/>
      <p:bldP spid="42" grpId="0"/>
      <p:bldP spid="46" grpId="0"/>
      <p:bldP spid="3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3668662" y="3043590"/>
                <a:ext cx="1159869" cy="662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662" y="3043590"/>
                <a:ext cx="1159869" cy="6621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A transformation U, in three dimensions, represents a reflection in the plane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Write down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matrix that represents this transformation.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−1,2,3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under this transformation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We need to multiply the coordinate matrix by the transformation matrix…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So the image will be 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(−1,2,−3)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3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378949" y="1577464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957192" y="2214071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959121" y="2192851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86350" y="1230223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350" y="1230223"/>
                <a:ext cx="35375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00390" y="3211423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0390" y="3211423"/>
                <a:ext cx="3679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2319" y="1951711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319" y="1951711"/>
                <a:ext cx="367986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Parallelogram 19"/>
          <p:cNvSpPr/>
          <p:nvPr/>
        </p:nvSpPr>
        <p:spPr>
          <a:xfrm rot="1423722">
            <a:off x="4346700" y="1882192"/>
            <a:ext cx="4079303" cy="1802291"/>
          </a:xfrm>
          <a:prstGeom prst="parallelogram">
            <a:avLst>
              <a:gd name="adj" fmla="val 91273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80538" y="1646437"/>
                <a:ext cx="783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538" y="1646437"/>
                <a:ext cx="78335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46801" y="1405297"/>
                <a:ext cx="139525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plane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801" y="1405297"/>
                <a:ext cx="1395254" cy="338554"/>
              </a:xfrm>
              <a:prstGeom prst="rect">
                <a:avLst/>
              </a:prstGeom>
              <a:blipFill>
                <a:blip r:embed="rId8"/>
                <a:stretch>
                  <a:fillRect l="-2183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6639185" y="2882096"/>
            <a:ext cx="178305" cy="179094"/>
            <a:chOff x="6129898" y="4861367"/>
            <a:chExt cx="178305" cy="179094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629538" y="2571510"/>
            <a:ext cx="178305" cy="179094"/>
            <a:chOff x="6129898" y="4861367"/>
            <a:chExt cx="178305" cy="179094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493398" y="321776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(1,0,0)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65717" y="250206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(0,1,0)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6286156" y="2980483"/>
            <a:ext cx="178305" cy="179094"/>
            <a:chOff x="6129898" y="4861367"/>
            <a:chExt cx="178305" cy="1790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5434315" y="3154102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mic Sans MS" panose="030F0702030302020204" pitchFamily="66" charset="0"/>
              </a:rPr>
              <a:t>(0,0,-1)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5558422" y="4376001"/>
                <a:ext cx="1300612" cy="743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422" y="4376001"/>
                <a:ext cx="1300612" cy="7435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6607805" y="4371647"/>
                <a:ext cx="662617" cy="741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805" y="4371647"/>
                <a:ext cx="662617" cy="7419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993850" y="5246859"/>
                <a:ext cx="873509" cy="743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3850" y="5246859"/>
                <a:ext cx="873509" cy="74353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7123610" y="4876800"/>
            <a:ext cx="322217" cy="775063"/>
          </a:xfrm>
          <a:prstGeom prst="arc">
            <a:avLst>
              <a:gd name="adj1" fmla="val 16200000"/>
              <a:gd name="adj2" fmla="val 55382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419702" y="5107576"/>
            <a:ext cx="1018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7" grpId="0"/>
      <p:bldP spid="48" grpId="0"/>
      <p:bldP spid="49" grpId="0" animBg="1"/>
      <p:bldP spid="5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501" y="1623350"/>
            <a:ext cx="3779520" cy="4525963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itchFamily="66" charset="0"/>
              </a:rPr>
              <a:t>You can also apply matrices to perform linear transformations in three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1400" dirty="0">
                <a:latin typeface="Comic Sans MS" pitchFamily="66" charset="0"/>
              </a:rPr>
              <a:t>The reflection matrices you need to know are as follows.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ts val="0"/>
              </a:spcBef>
              <a:buFontTx/>
              <a:buAutoNum type="alphaLcParenR"/>
              <a:defRPr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7315" y="3291841"/>
                <a:ext cx="25080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Reflection in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𝑦𝑧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plane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315" y="3291841"/>
                <a:ext cx="2508069" cy="584775"/>
              </a:xfrm>
              <a:prstGeom prst="rect">
                <a:avLst/>
              </a:prstGeom>
              <a:blipFill>
                <a:blip r:embed="rId2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452950" y="3304903"/>
                <a:ext cx="25080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Reflection in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𝑥𝑧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plane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950" y="3304903"/>
                <a:ext cx="2508069" cy="584775"/>
              </a:xfrm>
              <a:prstGeom prst="rect">
                <a:avLst/>
              </a:prstGeom>
              <a:blipFill>
                <a:blip r:embed="rId3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995853" y="3304903"/>
                <a:ext cx="25080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Reflection in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plane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853" y="3304903"/>
                <a:ext cx="2508069" cy="584775"/>
              </a:xfrm>
              <a:prstGeom prst="rect">
                <a:avLst/>
              </a:prstGeom>
              <a:blipFill>
                <a:blip r:embed="rId4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464113" y="4193121"/>
                <a:ext cx="1580369" cy="906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113" y="4193121"/>
                <a:ext cx="1580369" cy="9062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299930" y="4184413"/>
                <a:ext cx="1580368" cy="906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930" y="4184413"/>
                <a:ext cx="1580368" cy="9062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938627" y="4201830"/>
                <a:ext cx="1580368" cy="906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627" y="4201830"/>
                <a:ext cx="1580368" cy="9062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863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5" grpId="0"/>
      <p:bldP spid="36" grpId="0"/>
      <p:bldP spid="37" grpId="0"/>
      <p:bldP spid="3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A transformation U, in three dimensions, represents a 90˚ anticlockwise rotation around the x-axis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Write down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matrix that represents this transformation.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−1,2,3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under this transformation</a:t>
                </a: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2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6466035" y="1429418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5044278" y="2066025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046207" y="2044805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373436" y="1082177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436" y="1082177"/>
                <a:ext cx="35375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787476" y="3063377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476" y="3063377"/>
                <a:ext cx="36798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789405" y="1803665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405" y="1803665"/>
                <a:ext cx="367986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Parallelogram 75"/>
          <p:cNvSpPr/>
          <p:nvPr/>
        </p:nvSpPr>
        <p:spPr>
          <a:xfrm rot="1423722">
            <a:off x="4433786" y="1734146"/>
            <a:ext cx="4079303" cy="1802291"/>
          </a:xfrm>
          <a:prstGeom prst="parallelogram">
            <a:avLst>
              <a:gd name="adj" fmla="val 91273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5" name="Group 94"/>
          <p:cNvGrpSpPr/>
          <p:nvPr/>
        </p:nvGrpSpPr>
        <p:grpSpPr>
          <a:xfrm>
            <a:off x="6726271" y="2734050"/>
            <a:ext cx="178305" cy="179094"/>
            <a:chOff x="6129898" y="4861367"/>
            <a:chExt cx="178305" cy="179094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6716624" y="2423464"/>
            <a:ext cx="178305" cy="179094"/>
            <a:chOff x="6129898" y="4861367"/>
            <a:chExt cx="178305" cy="179094"/>
          </a:xfrm>
        </p:grpSpPr>
        <p:cxnSp>
          <p:nvCxnSpPr>
            <p:cNvPr id="99" name="Straight Connector 98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6371313" y="2274923"/>
            <a:ext cx="178305" cy="179094"/>
            <a:chOff x="6129898" y="4861367"/>
            <a:chExt cx="178305" cy="179094"/>
          </a:xfrm>
        </p:grpSpPr>
        <p:cxnSp>
          <p:nvCxnSpPr>
            <p:cNvPr id="102" name="Straight Connector 101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TextBox 103"/>
          <p:cNvSpPr txBox="1"/>
          <p:nvPr/>
        </p:nvSpPr>
        <p:spPr>
          <a:xfrm>
            <a:off x="6952803" y="235401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(0,1,0)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422297" y="185823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mic Sans MS" panose="030F0702030302020204" pitchFamily="66" charset="0"/>
              </a:rPr>
              <a:t>(0,0,1)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704496" y="5270724"/>
                <a:ext cx="1268104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96" y="5270724"/>
                <a:ext cx="1268104" cy="8249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704497" y="5268189"/>
                <a:ext cx="1268104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97" y="5268189"/>
                <a:ext cx="1268104" cy="8249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TextBox 107"/>
          <p:cNvSpPr txBox="1"/>
          <p:nvPr/>
        </p:nvSpPr>
        <p:spPr>
          <a:xfrm>
            <a:off x="613128" y="4680691"/>
            <a:ext cx="143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Original coordinates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519524" y="298263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(1,0,0)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6452972" y="4133430"/>
            <a:ext cx="0" cy="24654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V="1">
            <a:off x="5031215" y="4770037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5033144" y="4748817"/>
            <a:ext cx="2787568" cy="121727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6360373" y="3786189"/>
                <a:ext cx="353751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373" y="3786189"/>
                <a:ext cx="35375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7774413" y="5767389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13" y="5767389"/>
                <a:ext cx="36798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776342" y="4507677"/>
                <a:ext cx="367986" cy="369332"/>
              </a:xfrm>
              <a:prstGeom prst="rect">
                <a:avLst/>
              </a:prstGeom>
              <a:noFill/>
              <a:ln w="2222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6342" y="4507677"/>
                <a:ext cx="367986" cy="369332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  <a:ln w="2222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Parallelogram 115"/>
          <p:cNvSpPr/>
          <p:nvPr/>
        </p:nvSpPr>
        <p:spPr>
          <a:xfrm rot="1423722">
            <a:off x="4420723" y="4438158"/>
            <a:ext cx="4079303" cy="1802291"/>
          </a:xfrm>
          <a:prstGeom prst="parallelogram">
            <a:avLst>
              <a:gd name="adj" fmla="val 91273"/>
            </a:avLst>
          </a:prstGeom>
          <a:solidFill>
            <a:srgbClr val="FF0000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7" name="Group 116"/>
          <p:cNvGrpSpPr/>
          <p:nvPr/>
        </p:nvGrpSpPr>
        <p:grpSpPr>
          <a:xfrm>
            <a:off x="6713208" y="5438062"/>
            <a:ext cx="178305" cy="179094"/>
            <a:chOff x="6129898" y="4861367"/>
            <a:chExt cx="178305" cy="179094"/>
          </a:xfrm>
        </p:grpSpPr>
        <p:cxnSp>
          <p:nvCxnSpPr>
            <p:cNvPr id="118" name="Straight Connector 117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/>
          <p:cNvGrpSpPr/>
          <p:nvPr/>
        </p:nvGrpSpPr>
        <p:grpSpPr>
          <a:xfrm>
            <a:off x="6381344" y="5005556"/>
            <a:ext cx="178305" cy="179094"/>
            <a:chOff x="6129898" y="4861367"/>
            <a:chExt cx="178305" cy="179094"/>
          </a:xfrm>
        </p:grpSpPr>
        <p:cxnSp>
          <p:nvCxnSpPr>
            <p:cNvPr id="121" name="Straight Connector 120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6079576" y="5414363"/>
            <a:ext cx="178305" cy="179094"/>
            <a:chOff x="6129898" y="4861367"/>
            <a:chExt cx="178305" cy="179094"/>
          </a:xfrm>
        </p:grpSpPr>
        <p:cxnSp>
          <p:nvCxnSpPr>
            <p:cNvPr id="124" name="Straight Connector 123"/>
            <p:cNvCxnSpPr/>
            <p:nvPr/>
          </p:nvCxnSpPr>
          <p:spPr>
            <a:xfrm flipV="1">
              <a:off x="6139543" y="4861367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 flipV="1">
              <a:off x="6129898" y="4863296"/>
              <a:ext cx="168660" cy="177165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/>
          <p:cNvSpPr txBox="1"/>
          <p:nvPr/>
        </p:nvSpPr>
        <p:spPr>
          <a:xfrm>
            <a:off x="5633455" y="464872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(0,0,1)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137783" y="519797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mic Sans MS" panose="030F0702030302020204" pitchFamily="66" charset="0"/>
              </a:rPr>
              <a:t>(0,-1,0)</a:t>
            </a:r>
            <a:endParaRPr lang="en-GB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6506461" y="568664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(1,0,0)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Arc 1"/>
          <p:cNvSpPr/>
          <p:nvPr/>
        </p:nvSpPr>
        <p:spPr>
          <a:xfrm rot="13901593" flipV="1">
            <a:off x="5947953" y="2316481"/>
            <a:ext cx="914400" cy="914400"/>
          </a:xfrm>
          <a:prstGeom prst="arc">
            <a:avLst>
              <a:gd name="adj1" fmla="val 16200000"/>
              <a:gd name="adj2" fmla="val 18509146"/>
            </a:avLst>
          </a:prstGeom>
          <a:ln w="25400">
            <a:solidFill>
              <a:srgbClr val="0000FF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Arc 128"/>
          <p:cNvSpPr/>
          <p:nvPr/>
        </p:nvSpPr>
        <p:spPr>
          <a:xfrm rot="18594242" flipH="1">
            <a:off x="6213564" y="2251169"/>
            <a:ext cx="914400" cy="914400"/>
          </a:xfrm>
          <a:prstGeom prst="arc">
            <a:avLst>
              <a:gd name="adj1" fmla="val 16200000"/>
              <a:gd name="adj2" fmla="val 18797839"/>
            </a:avLst>
          </a:prstGeom>
          <a:ln w="25400">
            <a:solidFill>
              <a:srgbClr val="008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ectangle 129"/>
              <p:cNvSpPr/>
              <p:nvPr/>
            </p:nvSpPr>
            <p:spPr>
              <a:xfrm>
                <a:off x="2224142" y="5266370"/>
                <a:ext cx="1441228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8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0" name="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142" y="5266370"/>
                <a:ext cx="1441228" cy="82490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>
              <a:xfrm>
                <a:off x="2224144" y="5263835"/>
                <a:ext cx="1441228" cy="82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144" y="5263835"/>
                <a:ext cx="1441228" cy="8249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TextBox 131"/>
          <p:cNvSpPr txBox="1"/>
          <p:nvPr/>
        </p:nvSpPr>
        <p:spPr>
          <a:xfrm>
            <a:off x="2219859" y="4676337"/>
            <a:ext cx="143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New coordinates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91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 animBg="1"/>
      <p:bldP spid="104" grpId="0"/>
      <p:bldP spid="105" grpId="0"/>
      <p:bldP spid="106" grpId="0"/>
      <p:bldP spid="106" grpId="1"/>
      <p:bldP spid="107" grpId="0"/>
      <p:bldP spid="108" grpId="0"/>
      <p:bldP spid="109" grpId="0"/>
      <p:bldP spid="113" grpId="0"/>
      <p:bldP spid="114" grpId="0"/>
      <p:bldP spid="115" grpId="0"/>
      <p:bldP spid="116" grpId="0" animBg="1"/>
      <p:bldP spid="126" grpId="0"/>
      <p:bldP spid="127" grpId="0"/>
      <p:bldP spid="128" grpId="0"/>
      <p:bldP spid="2" grpId="0" animBg="1"/>
      <p:bldP spid="129" grpId="0" animBg="1"/>
      <p:bldP spid="130" grpId="0"/>
      <p:bldP spid="130" grpId="1"/>
      <p:bldP spid="131" grpId="0"/>
      <p:bldP spid="13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>
              <a:xfrm>
                <a:off x="3730726" y="3217321"/>
                <a:ext cx="1300612" cy="743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726" y="3217321"/>
                <a:ext cx="1300612" cy="7435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A transformation U, in three dimensions, represents a 90˚ rotation around the x-axis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Write down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×3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matrix that represents this transformation.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−1,2,3</m:t>
                        </m:r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 under this transformation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We need to multiply the coordinate matrix by the transformation matrix…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  <a:defRPr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So the image will be at </a:t>
                </a:r>
                <a14:m>
                  <m:oMath xmlns:m="http://schemas.openxmlformats.org/officeDocument/2006/math">
                    <m:r>
                      <a:rPr lang="en-US" sz="1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(−1,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,−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400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3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5375542" y="1641510"/>
                <a:ext cx="1300612" cy="743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542" y="1641510"/>
                <a:ext cx="1300612" cy="7435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6424925" y="1637156"/>
                <a:ext cx="662617" cy="741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925" y="1637156"/>
                <a:ext cx="662617" cy="7419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5810970" y="2512368"/>
                <a:ext cx="873509" cy="7435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970" y="2512368"/>
                <a:ext cx="873509" cy="7435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940730" y="2142309"/>
            <a:ext cx="322217" cy="775063"/>
          </a:xfrm>
          <a:prstGeom prst="arc">
            <a:avLst>
              <a:gd name="adj1" fmla="val 16200000"/>
              <a:gd name="adj2" fmla="val 55382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7236822" y="2373085"/>
            <a:ext cx="1018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41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 animBg="1"/>
      <p:bldP spid="6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501" y="1623350"/>
            <a:ext cx="3779520" cy="4525963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itchFamily="66" charset="0"/>
              </a:rPr>
              <a:t>You can also apply matrices to perform linear transformations in three dimensions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US" sz="1400" dirty="0">
                <a:latin typeface="Comic Sans MS" pitchFamily="66" charset="0"/>
              </a:rPr>
              <a:t>The rotation matrices you need to know are as follows.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ts val="0"/>
              </a:spcBef>
              <a:buFontTx/>
              <a:buAutoNum type="alphaLcParenR"/>
              <a:defRPr/>
            </a:pPr>
            <a:endParaRPr lang="en-US" sz="1400" dirty="0">
              <a:latin typeface="Comic Sans MS" pitchFamily="66" charset="0"/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18905" y="3291841"/>
                <a:ext cx="222939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Rotation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anticlockwise</a:t>
                </a: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around the x-axis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905" y="3291841"/>
                <a:ext cx="2229394" cy="830997"/>
              </a:xfrm>
              <a:prstGeom prst="rect">
                <a:avLst/>
              </a:prstGeom>
              <a:blipFill>
                <a:blip r:embed="rId2"/>
                <a:stretch>
                  <a:fillRect t="-1471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592287" y="3287486"/>
                <a:ext cx="22598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Rotation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anticlockwise</a:t>
                </a: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around the y-axis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287" y="3287486"/>
                <a:ext cx="2259873" cy="830997"/>
              </a:xfrm>
              <a:prstGeom prst="rect">
                <a:avLst/>
              </a:prstGeom>
              <a:blipFill>
                <a:blip r:embed="rId3"/>
                <a:stretch>
                  <a:fillRect t="-1460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22277" y="3278777"/>
                <a:ext cx="2164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Comic Sans MS" panose="030F0702030302020204" pitchFamily="66" charset="0"/>
                  </a:rPr>
                  <a:t>Rotation </a:t>
                </a:r>
                <a:r>
                  <a:rPr lang="en-US" sz="1600" u="sng" dirty="0">
                    <a:latin typeface="Comic Sans MS" panose="030F0702030302020204" pitchFamily="66" charset="0"/>
                  </a:rPr>
                  <a:t>anticlockwise</a:t>
                </a:r>
                <a:r>
                  <a:rPr lang="en-US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around the z-axis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277" y="3278777"/>
                <a:ext cx="2164078" cy="830997"/>
              </a:xfrm>
              <a:prstGeom prst="rect">
                <a:avLst/>
              </a:prstGeom>
              <a:blipFill>
                <a:blip r:embed="rId4"/>
                <a:stretch>
                  <a:fillRect t="-1471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159313" y="4349875"/>
                <a:ext cx="2319929" cy="908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313" y="4349875"/>
                <a:ext cx="2319929" cy="9088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86422" y="4358585"/>
                <a:ext cx="2319930" cy="9063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422" y="4358585"/>
                <a:ext cx="2319930" cy="9063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564158" y="4349876"/>
                <a:ext cx="2319930" cy="9089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158" y="4349876"/>
                <a:ext cx="2319930" cy="9089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030656" y="5573486"/>
            <a:ext cx="7468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You do not get given any of these (or any of the reflections either!)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5" grpId="0"/>
      <p:bldP spid="36" grpId="0"/>
      <p:bldP spid="37" grpId="0"/>
      <p:bldP spid="38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Describe the transformation represented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with coordinates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(−1,−2,1)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under the transformation represented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2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92021" y="0"/>
                <a:ext cx="1525674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021" y="0"/>
                <a:ext cx="1525674" cy="5823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018490" y="0"/>
                <a:ext cx="152567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490" y="0"/>
                <a:ext cx="1525674" cy="580736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350901" y="0"/>
                <a:ext cx="1525674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901" y="0"/>
                <a:ext cx="1525674" cy="5823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926947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947" y="0"/>
                <a:ext cx="1039964" cy="580736"/>
              </a:xfrm>
              <a:prstGeom prst="rect">
                <a:avLst/>
              </a:prstGeom>
              <a:blipFill>
                <a:blip r:embed="rId6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0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39964" cy="580736"/>
              </a:xfrm>
              <a:prstGeom prst="rect">
                <a:avLst/>
              </a:prstGeom>
              <a:blipFill>
                <a:blip r:embed="rId7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60295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295" y="0"/>
                <a:ext cx="1039964" cy="580736"/>
              </a:xfrm>
              <a:prstGeom prst="rect">
                <a:avLst/>
              </a:prstGeom>
              <a:blipFill>
                <a:blip r:embed="rId8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 flipV="1">
            <a:off x="6261463" y="635726"/>
            <a:ext cx="809897" cy="109728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75107" y="1731484"/>
            <a:ext cx="4296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pattern that is in the question…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79951" y="2561631"/>
                <a:ext cx="2793714" cy="11142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400" b="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400" b="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400" b="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4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𝑠𝑖𝑛</m:t>
                                </m:r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𝑐𝑜𝑠</m:t>
                                </m:r>
                                <m:r>
                                  <a:rPr lang="en-US" sz="14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9951" y="2561631"/>
                <a:ext cx="2793714" cy="11142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228779" y="2566069"/>
            <a:ext cx="337351" cy="4882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606297" y="2798368"/>
            <a:ext cx="415771" cy="2293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977463" y="2569028"/>
            <a:ext cx="236738" cy="4764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477788" y="2799848"/>
            <a:ext cx="415771" cy="2293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89268" y="4598124"/>
                <a:ext cx="982577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268" y="4598124"/>
                <a:ext cx="982577" cy="5164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11486" y="5347060"/>
                <a:ext cx="1387431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or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330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486" y="5347060"/>
                <a:ext cx="1387431" cy="251800"/>
              </a:xfrm>
              <a:prstGeom prst="rect">
                <a:avLst/>
              </a:prstGeom>
              <a:blipFill>
                <a:blip r:embed="rId11"/>
                <a:stretch>
                  <a:fillRect l="-5263" t="-21951" r="-2193" b="-5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71657" y="4602479"/>
                <a:ext cx="826958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57" y="4602479"/>
                <a:ext cx="826958" cy="4610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67750" y="5342706"/>
                <a:ext cx="1387431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or</a:t>
                </a:r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150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750" y="5342706"/>
                <a:ext cx="1387431" cy="251800"/>
              </a:xfrm>
              <a:prstGeom prst="rect">
                <a:avLst/>
              </a:prstGeom>
              <a:blipFill>
                <a:blip r:embed="rId13"/>
                <a:stretch>
                  <a:fillRect l="-5263" t="-21429" r="-2193" b="-47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4480560" y="4611188"/>
            <a:ext cx="1040676" cy="5355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7193279" y="4580708"/>
            <a:ext cx="949235" cy="51380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4545875" y="3927566"/>
            <a:ext cx="404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sides and form equations. Remember there can sometimes be multiple answers!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187440" y="5778137"/>
                <a:ext cx="133676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440" y="5778137"/>
                <a:ext cx="1336765" cy="4700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457689" y="2001449"/>
            <a:ext cx="4273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Rotation anti-clockwise about the y-axis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1646" y="2490651"/>
            <a:ext cx="1062445" cy="96665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6439989" y="-1"/>
            <a:ext cx="1328057" cy="56605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 animBg="1"/>
      <p:bldP spid="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/>
      <p:bldP spid="25" grpId="0"/>
      <p:bldP spid="26" grpId="0"/>
      <p:bldP spid="28" grpId="0"/>
      <p:bldP spid="29" grpId="0" animBg="1"/>
      <p:bldP spid="29" grpId="1" animBg="1"/>
      <p:bldP spid="30" grpId="0" animBg="1"/>
      <p:bldP spid="30" grpId="1" animBg="1"/>
      <p:bldP spid="31" grpId="0"/>
      <p:bldP spid="32" grpId="0"/>
      <p:bldP spid="34" grpId="0"/>
      <p:bldP spid="9" grpId="0" animBg="1"/>
      <p:bldP spid="9" grpId="1" animBg="1"/>
      <p:bldP spid="39" grpId="0" animBg="1"/>
      <p:bldP spid="39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</p:spPr>
            <p:txBody>
              <a:bodyPr/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can also apply matrices to perform linear transformations in three dimensions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dirty="0">
                    <a:latin typeface="Comic Sans MS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Describe the transformation represented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r>
                  <a:rPr lang="en-US" sz="1400" dirty="0">
                    <a:latin typeface="Comic Sans MS" pitchFamily="66" charset="0"/>
                  </a:rPr>
                  <a:t>Find the image of the point with coordinates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(−1,−2,1) 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under the transformation represented by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,−2,</m:t>
                        </m:r>
                        <m:f>
                          <m:fPr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  <a:defRPr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8501" y="1623350"/>
                <a:ext cx="3779520" cy="4525963"/>
              </a:xfrm>
              <a:blipFill>
                <a:blip r:embed="rId2"/>
                <a:stretch>
                  <a:fillRect t="-135" r="-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7E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92021" y="0"/>
                <a:ext cx="1525674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021" y="0"/>
                <a:ext cx="1525674" cy="5823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018490" y="0"/>
                <a:ext cx="152567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490" y="0"/>
                <a:ext cx="1525674" cy="580736"/>
              </a:xfrm>
              <a:prstGeom prst="rect">
                <a:avLst/>
              </a:prstGeom>
              <a:blipFill>
                <a:blip r:embed="rId4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350901" y="0"/>
                <a:ext cx="1525674" cy="582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  <m:r>
                                  <a:rPr lang="en-US" sz="1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901" y="0"/>
                <a:ext cx="1525674" cy="5823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926947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947" y="0"/>
                <a:ext cx="1039964" cy="580736"/>
              </a:xfrm>
              <a:prstGeom prst="rect">
                <a:avLst/>
              </a:prstGeom>
              <a:blipFill>
                <a:blip r:embed="rId6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0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39964" cy="580736"/>
              </a:xfrm>
              <a:prstGeom prst="rect">
                <a:avLst/>
              </a:prstGeom>
              <a:blipFill>
                <a:blip r:embed="rId7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960295" y="0"/>
                <a:ext cx="1039964" cy="5807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sz="1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295" y="0"/>
                <a:ext cx="1039964" cy="580736"/>
              </a:xfrm>
              <a:prstGeom prst="rect">
                <a:avLst/>
              </a:prstGeom>
              <a:blipFill>
                <a:blip r:embed="rId8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313510" y="4101737"/>
            <a:ext cx="4040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Rotation 30˚ anticlockwise about the y-axis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210079" y="1388961"/>
                <a:ext cx="1449436" cy="1366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079" y="1388961"/>
                <a:ext cx="1449436" cy="13660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451051" y="1689407"/>
                <a:ext cx="707395" cy="741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051" y="1689407"/>
                <a:ext cx="707395" cy="7419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5784844" y="2939088"/>
                <a:ext cx="1193147" cy="13644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844" y="2939088"/>
                <a:ext cx="1193147" cy="13644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6940730" y="2142309"/>
            <a:ext cx="322217" cy="775063"/>
          </a:xfrm>
          <a:prstGeom prst="arc">
            <a:avLst>
              <a:gd name="adj1" fmla="val 16200000"/>
              <a:gd name="adj2" fmla="val 55382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7236822" y="2373085"/>
            <a:ext cx="1018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40" grpId="0"/>
      <p:bldP spid="41" grpId="0" animBg="1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7F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3415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inverse matrices to reverse the effect of a linear transformation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triangle T has vertices at A, B and C. The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transforms T to the triangle T’ with vertices at (4,3), (4,10) and (-4,-3).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the coordinates of the points A, B and C</a:t>
            </a: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Let the coordinates of the original  triangle, T, be given by matrix ‘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’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So the matrix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M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multiplied by the original coordinates,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gives us the new set of coordinates…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𝑴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blipFill>
                <a:blip r:embed="rId2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19600" y="1676400"/>
                <a:ext cx="2057400" cy="501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𝑴𝑿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676400"/>
                <a:ext cx="2057400" cy="501740"/>
              </a:xfrm>
              <a:prstGeom prst="rect">
                <a:avLst/>
              </a:prstGeom>
              <a:blipFill rotWithShape="1">
                <a:blip r:embed="rId4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38600" y="2362200"/>
                <a:ext cx="2808333" cy="501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1" i="1" smtClean="0">
                          <a:latin typeface="Cambria Math"/>
                        </a:rPr>
                        <m:t>𝑴𝑿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362200"/>
                <a:ext cx="2808333" cy="501740"/>
              </a:xfrm>
              <a:prstGeom prst="rect">
                <a:avLst/>
              </a:prstGeom>
              <a:blipFill rotWithShape="1"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48200" y="3048000"/>
                <a:ext cx="2236958" cy="501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048000"/>
                <a:ext cx="2236958" cy="501740"/>
              </a:xfrm>
              <a:prstGeom prst="rect">
                <a:avLst/>
              </a:prstGeom>
              <a:blipFill rotWithShape="1">
                <a:blip r:embed="rId6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5105400" y="27432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14800" y="2743200"/>
            <a:ext cx="3810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191000" y="2590800"/>
            <a:ext cx="533400" cy="0"/>
          </a:xfrm>
          <a:prstGeom prst="line">
            <a:avLst/>
          </a:prstGeom>
          <a:ln w="317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6781800" y="1981200"/>
            <a:ext cx="381000" cy="609600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086600" y="1905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both sides by </a:t>
            </a:r>
            <a:r>
              <a:rPr lang="en-GB" sz="1200" b="1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(as before, ensure it is in the same ‘position’)</a:t>
            </a:r>
          </a:p>
        </p:txBody>
      </p:sp>
      <p:sp>
        <p:nvSpPr>
          <p:cNvPr id="17" name="Arc 16"/>
          <p:cNvSpPr/>
          <p:nvPr/>
        </p:nvSpPr>
        <p:spPr>
          <a:xfrm>
            <a:off x="6781800" y="2667000"/>
            <a:ext cx="381000" cy="609600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7070678" y="2667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200" b="1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is just the identity matrix and can be cancelled out!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3962400"/>
            <a:ext cx="4191000" cy="7386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to find the original set of coordinates, we have to multiply the final set of coordinates by the inverse of the matrix that created them!</a:t>
            </a: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6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8" grpId="0"/>
      <p:bldP spid="9" grpId="0"/>
      <p:bldP spid="15" grpId="0" animBg="1"/>
      <p:bldP spid="16" grpId="0"/>
      <p:bldP spid="17" grpId="0" animBg="1"/>
      <p:bldP spid="18" grpId="0"/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inverse matrices to reverse the effect of a linear transformation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triangle T has vertices at A, B and C. The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transforms T to the triangle T’ with vertices at (4,3), (4,10) and (-4,-3).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the coordinates of the points A, B and C</a:t>
            </a: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Let the coordinates of the original  triangle, T, be given by matrix ‘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’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So the matrix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M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multiplied by the original coordinates,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gives us the new set of coordinates…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55093" y="1525218"/>
                <a:ext cx="2236958" cy="501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093" y="1525218"/>
                <a:ext cx="2236958" cy="501740"/>
              </a:xfrm>
              <a:prstGeom prst="rect">
                <a:avLst/>
              </a:prstGeom>
              <a:blipFill rotWithShape="1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19600" y="1524000"/>
                <a:ext cx="1415387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𝑴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524000"/>
                <a:ext cx="1415387" cy="502958"/>
              </a:xfrm>
              <a:prstGeom prst="rect">
                <a:avLst/>
              </a:prstGeom>
              <a:blipFill rotWithShape="1">
                <a:blip r:embed="rId5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19600" y="2286000"/>
                <a:ext cx="19211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𝑑𝑒𝑡</m:t>
                      </m:r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𝑴</m:t>
                          </m:r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𝑎𝑑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𝑏𝑐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286000"/>
                <a:ext cx="1921103" cy="33855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27293" y="2709446"/>
                <a:ext cx="22641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=(4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×1)</m:t>
                      </m:r>
                      <m:r>
                        <a:rPr lang="en-GB" sz="1600" b="0" i="1" smtClean="0">
                          <a:latin typeface="Cambria Math"/>
                        </a:rPr>
                        <m:t>−(3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×−1)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293" y="2709446"/>
                <a:ext cx="2264107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27294" y="3130202"/>
                <a:ext cx="7076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294" y="3130202"/>
                <a:ext cx="707694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43400" y="4498025"/>
                <a:ext cx="1772088" cy="5575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  <m:e/>
                            </m:mr>
                            <m:mr>
                              <m:e/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498025"/>
                <a:ext cx="1772088" cy="55758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57800" y="4498025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498025"/>
                <a:ext cx="344966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638800" y="4726625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726625"/>
                <a:ext cx="344966" cy="33855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638800" y="4492289"/>
                <a:ext cx="34496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4492289"/>
                <a:ext cx="344966" cy="33855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181600" y="4726625"/>
                <a:ext cx="49885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726625"/>
                <a:ext cx="498855" cy="33855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800600" y="3583625"/>
            <a:ext cx="335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we can fill in the parts of </a:t>
            </a:r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US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Swap a and d around</a:t>
            </a:r>
          </a:p>
          <a:p>
            <a:pPr marL="285750" indent="-285750"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Reverse the signs of b and c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7097772" y="2440624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7250172" y="2516824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values</a:t>
            </a:r>
          </a:p>
        </p:txBody>
      </p:sp>
      <p:sp>
        <p:nvSpPr>
          <p:cNvPr id="22" name="Arc 21"/>
          <p:cNvSpPr/>
          <p:nvPr/>
        </p:nvSpPr>
        <p:spPr>
          <a:xfrm>
            <a:off x="7097772" y="2897824"/>
            <a:ext cx="375249" cy="38597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326372" y="2974024"/>
            <a:ext cx="1295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25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𝑴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blipFill>
                <a:blip r:embed="rId14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18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21" grpId="0"/>
      <p:bldP spid="22" grpId="0" animBg="1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use inverse matrices to reverse the effect of a linear transformation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The triangle T has vertices at A, B and C. The matrix: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transforms T to the triangle T’ with vertices at (4,3), (4,10) and (-4,-3).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AutoNum type="alphaLcParenR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Find the coordinates of the points A, B and C</a:t>
            </a:r>
          </a:p>
          <a:p>
            <a:pPr algn="ctr">
              <a:buAutoNum type="alphaLcParenR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Let the coordinates of the original  triangle, T, be given by matrix ‘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’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So the matrix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M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multiplied by the original coordinates, </a:t>
            </a:r>
            <a:r>
              <a:rPr lang="en-US" sz="1400" b="1" dirty="0">
                <a:latin typeface="Comic Sans MS" panose="030F0702030302020204" pitchFamily="66" charset="0"/>
                <a:sym typeface="Wingdings" pitchFamily="2" charset="2"/>
              </a:rPr>
              <a:t>X</a:t>
            </a:r>
            <a:r>
              <a:rPr lang="en-US" sz="1400" dirty="0">
                <a:latin typeface="Comic Sans MS" panose="030F0702030302020204" pitchFamily="66" charset="0"/>
                <a:sym typeface="Wingdings" pitchFamily="2" charset="2"/>
              </a:rPr>
              <a:t>, gives us the new set of coordinates…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55093" y="1525218"/>
                <a:ext cx="2236958" cy="501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093" y="1525218"/>
                <a:ext cx="2236958" cy="501740"/>
              </a:xfrm>
              <a:prstGeom prst="rect">
                <a:avLst/>
              </a:prstGeom>
              <a:blipFill rotWithShape="1"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103007" y="1499057"/>
                <a:ext cx="1775294" cy="554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07" y="1499057"/>
                <a:ext cx="1775294" cy="55406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059693" y="2206336"/>
                <a:ext cx="2236958" cy="501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latin typeface="Cambria Math"/>
                            </a:rPr>
                            <m:t>𝑴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693" y="2206336"/>
                <a:ext cx="2236958" cy="501740"/>
              </a:xfrm>
              <a:prstGeom prst="rect">
                <a:avLst/>
              </a:prstGeom>
              <a:blipFill rotWithShape="1">
                <a:blip r:embed="rId6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59693" y="2765363"/>
                <a:ext cx="2729914" cy="554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𝑿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693" y="2765363"/>
                <a:ext cx="2729914" cy="55406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6618143" y="2497911"/>
            <a:ext cx="385049" cy="54448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972300" y="2612963"/>
            <a:ext cx="1295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M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3477" y="3397069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2)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88598" y="339344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87023" y="3382198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3)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9439" y="339493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4792" y="3393449"/>
            <a:ext cx="745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(2 x 3)</a:t>
            </a:r>
          </a:p>
        </p:txBody>
      </p:sp>
      <p:sp>
        <p:nvSpPr>
          <p:cNvPr id="34" name="Arc 33"/>
          <p:cNvSpPr/>
          <p:nvPr/>
        </p:nvSpPr>
        <p:spPr>
          <a:xfrm>
            <a:off x="7195934" y="3005417"/>
            <a:ext cx="385049" cy="54448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7475995" y="2930147"/>
            <a:ext cx="18050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Ignore the 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400" baseline="-25000" dirty="0">
                <a:solidFill>
                  <a:srgbClr val="FF0000"/>
                </a:solidFill>
                <a:latin typeface="Comic Sans MS" pitchFamily="66" charset="0"/>
              </a:rPr>
              <a:t>7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 and just multiply the matrices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886200" y="3962400"/>
                <a:ext cx="3938322" cy="57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−4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16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−3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/>
                                    <m:e/>
                                    <m:e/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962400"/>
                <a:ext cx="3938322" cy="57881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/>
          <p:cNvSpPr/>
          <p:nvPr/>
        </p:nvSpPr>
        <p:spPr>
          <a:xfrm flipV="1">
            <a:off x="4219917" y="3951579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 flipV="1">
            <a:off x="4553150" y="3961263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 flipV="1">
            <a:off x="4219917" y="4180179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 flipV="1">
            <a:off x="4553150" y="4189863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 flipV="1">
            <a:off x="4942111" y="3961263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 flipV="1">
            <a:off x="4942111" y="4189863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 flipV="1">
            <a:off x="5276481" y="3961262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 flipV="1">
            <a:off x="5276481" y="4189862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 flipV="1">
            <a:off x="5715484" y="3977185"/>
            <a:ext cx="381000" cy="3048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 flipV="1">
            <a:off x="5715484" y="4205785"/>
            <a:ext cx="381000" cy="304800"/>
          </a:xfrm>
          <a:prstGeom prst="ellipse">
            <a:avLst/>
          </a:prstGeom>
          <a:noFill/>
          <a:ln w="317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31777" y="4724400"/>
                <a:ext cx="15492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777" y="4724400"/>
                <a:ext cx="1549207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555777" y="4724400"/>
                <a:ext cx="16485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777" y="4724400"/>
                <a:ext cx="1648593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187875" y="4724400"/>
                <a:ext cx="18185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×−4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+(1×−3)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7875" y="4724400"/>
                <a:ext cx="1818511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879377" y="5105400"/>
                <a:ext cx="1752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+(4×3)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377" y="5105400"/>
                <a:ext cx="1752600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403377" y="5105400"/>
                <a:ext cx="1828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+(4×10)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377" y="5105400"/>
                <a:ext cx="1828800" cy="307777"/>
              </a:xfrm>
              <a:prstGeom prst="rect">
                <a:avLst/>
              </a:prstGeom>
              <a:blipFill rotWithShape="1">
                <a:blip r:embed="rId1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003577" y="5105400"/>
                <a:ext cx="21335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×−4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+(4×−3)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577" y="5105400"/>
                <a:ext cx="2133599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86200" y="5562600"/>
                <a:ext cx="1954509" cy="554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𝑿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7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14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−7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28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562600"/>
                <a:ext cx="1954509" cy="55406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886200" y="6172200"/>
                <a:ext cx="1742207" cy="502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latin typeface="Cambria Math"/>
                        </a:rPr>
                        <m:t>𝑿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3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GB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e>
                                    <m:e>
                                      <m:r>
                                        <a:rPr lang="en-GB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i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6172200"/>
                <a:ext cx="1742207" cy="502253"/>
              </a:xfrm>
              <a:prstGeom prst="rect">
                <a:avLst/>
              </a:prstGeom>
              <a:blipFill rotWithShape="1">
                <a:blip r:embed="rId1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5665643" y="5904748"/>
            <a:ext cx="385049" cy="544483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019800" y="59436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Multiply all parts of the matrix by 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400" baseline="-25000" dirty="0">
                <a:solidFill>
                  <a:srgbClr val="FF0000"/>
                </a:solidFill>
                <a:latin typeface="Comic Sans MS" pitchFamily="66" charset="0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30628" y="6456700"/>
            <a:ext cx="4380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Original coordinates were: (1,0), (2,4) and (-1,0)</a:t>
            </a:r>
          </a:p>
        </p:txBody>
      </p:sp>
      <p:sp>
        <p:nvSpPr>
          <p:cNvPr id="5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/>
                        </a:rPr>
                        <m:t>𝑴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765" y="2960915"/>
                <a:ext cx="1415387" cy="502958"/>
              </a:xfrm>
              <a:prstGeom prst="rect">
                <a:avLst/>
              </a:prstGeom>
              <a:blipFill>
                <a:blip r:embed="rId17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27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  <p:bldP spid="25" grpId="0"/>
      <p:bldP spid="26" grpId="0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43" grpId="0" animBg="1"/>
      <p:bldP spid="43" grpId="1" animBg="1"/>
      <p:bldP spid="43" grpId="2" animBg="1"/>
      <p:bldP spid="43" grpId="3" animBg="1"/>
      <p:bldP spid="44" grpId="0" animBg="1"/>
      <p:bldP spid="44" grpId="1" animBg="1"/>
      <p:bldP spid="44" grpId="2" animBg="1"/>
      <p:bldP spid="44" grpId="3" animBg="1"/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6" grpId="2" animBg="1"/>
      <p:bldP spid="46" grpId="3" animBg="1"/>
      <p:bldP spid="5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inverse matrices to reverse the effect of a linear transformation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represents a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maps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with coordinates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itchFamily="2" charset="2"/>
                  </a:rPr>
                  <a:t>x,y</a:t>
                </a: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) onto the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’ with coordinates (6,10):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Find the coordinates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  <a:blipFill>
                <a:blip r:embed="rId2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03668" y="1393372"/>
                <a:ext cx="1272592" cy="463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𝑨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668" y="1393372"/>
                <a:ext cx="1272592" cy="4632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016135" y="2103118"/>
                <a:ext cx="2080378" cy="463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𝑨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135" y="2103118"/>
                <a:ext cx="2080378" cy="463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590901" y="2834638"/>
                <a:ext cx="1504964" cy="463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901" y="2834638"/>
                <a:ext cx="1504964" cy="4632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6958435" y="1628503"/>
            <a:ext cx="339349" cy="68864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256702" y="1589362"/>
            <a:ext cx="16782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Multiply both by the inverse of A, at the start</a:t>
            </a:r>
          </a:p>
        </p:txBody>
      </p:sp>
      <p:sp>
        <p:nvSpPr>
          <p:cNvPr id="63" name="Arc 62"/>
          <p:cNvSpPr/>
          <p:nvPr/>
        </p:nvSpPr>
        <p:spPr>
          <a:xfrm>
            <a:off x="6962789" y="2355668"/>
            <a:ext cx="339349" cy="68864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7217513" y="2438447"/>
            <a:ext cx="1351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 left side simplifies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19156" y="3483476"/>
            <a:ext cx="4720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we need to multiply the inverse of A by the coordinate matrix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Find the inverse matrix using your calculator…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29794" y="4319449"/>
                <a:ext cx="1811650" cy="465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794" y="4319449"/>
                <a:ext cx="1811650" cy="4657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625736" y="5037907"/>
                <a:ext cx="1521891" cy="465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36" y="5037907"/>
                <a:ext cx="1521891" cy="4657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969724" y="5799907"/>
                <a:ext cx="888385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724" y="5799907"/>
                <a:ext cx="888385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/>
          <p:cNvSpPr txBox="1"/>
          <p:nvPr/>
        </p:nvSpPr>
        <p:spPr>
          <a:xfrm>
            <a:off x="1515293" y="4223704"/>
            <a:ext cx="114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(35,-16)</a:t>
            </a:r>
          </a:p>
        </p:txBody>
      </p:sp>
      <p:sp>
        <p:nvSpPr>
          <p:cNvPr id="70" name="Arc 69"/>
          <p:cNvSpPr/>
          <p:nvPr/>
        </p:nvSpPr>
        <p:spPr>
          <a:xfrm>
            <a:off x="7054229" y="4572000"/>
            <a:ext cx="339349" cy="68864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7352495" y="4593819"/>
            <a:ext cx="1573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Multiply the inverse by the coordinates</a:t>
            </a:r>
          </a:p>
        </p:txBody>
      </p:sp>
      <p:sp>
        <p:nvSpPr>
          <p:cNvPr id="72" name="Arc 71"/>
          <p:cNvSpPr/>
          <p:nvPr/>
        </p:nvSpPr>
        <p:spPr>
          <a:xfrm>
            <a:off x="7023749" y="5325291"/>
            <a:ext cx="339349" cy="688647"/>
          </a:xfrm>
          <a:prstGeom prst="arc">
            <a:avLst>
              <a:gd name="adj1" fmla="val 16200000"/>
              <a:gd name="adj2" fmla="val 5370364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7322017" y="5512573"/>
            <a:ext cx="1055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140025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8" grpId="0"/>
      <p:bldP spid="60" grpId="0"/>
      <p:bldP spid="61" grpId="0" animBg="1"/>
      <p:bldP spid="62" grpId="0"/>
      <p:bldP spid="63" grpId="0" animBg="1"/>
      <p:bldP spid="64" grpId="0"/>
      <p:bldP spid="66" grpId="0"/>
      <p:bldP spid="67" grpId="0"/>
      <p:bldP spid="68" grpId="0"/>
      <p:bldP spid="69" grpId="0"/>
      <p:bldP spid="70" grpId="0" animBg="1"/>
      <p:bldP spid="71" grpId="0"/>
      <p:bldP spid="72" grpId="0" animBg="1"/>
      <p:bldP spid="7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inverse matrices to reverse the effect of a linear transformation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represents a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maps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with coordinates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itchFamily="2" charset="2"/>
                  </a:rPr>
                  <a:t>x,y</a:t>
                </a: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) onto the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’ with coordinates (6,10):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Find the coordinates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𝑩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represents a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 Given that the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followed by the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is equivalent to a reflection in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b) Find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𝑩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  <a:blipFill>
                <a:blip r:embed="rId2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5293" y="4223704"/>
            <a:ext cx="114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(35,-16)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429103" y="1232263"/>
            <a:ext cx="0" cy="3322703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3481" y="2869629"/>
            <a:ext cx="3467102" cy="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50529" y="2917655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8505" y="2090903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785804" y="2746620"/>
            <a:ext cx="175859" cy="228600"/>
            <a:chOff x="6629400" y="4876800"/>
            <a:chExt cx="175859" cy="2286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323755" y="2284134"/>
            <a:ext cx="175859" cy="228600"/>
            <a:chOff x="6629400" y="4876800"/>
            <a:chExt cx="175859" cy="228600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322700" y="2285067"/>
            <a:ext cx="175859" cy="228600"/>
            <a:chOff x="6629400" y="4876800"/>
            <a:chExt cx="175859" cy="228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6856317" y="2922970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(1,0)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28503" y="208219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omic Sans MS" pitchFamily="66" charset="0"/>
              </a:rPr>
              <a:t>(0,1)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6780956" y="2741336"/>
            <a:ext cx="175859" cy="228600"/>
            <a:chOff x="6629400" y="4876800"/>
            <a:chExt cx="175859" cy="22860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629400" y="4876800"/>
              <a:ext cx="175859" cy="228600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082637" y="4661263"/>
                <a:ext cx="243355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𝑂𝑟𝑖𝑔𝑖𝑛𝑎𝑙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637" y="4661263"/>
                <a:ext cx="2433550" cy="554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114084" y="5361475"/>
                <a:ext cx="199856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𝑁𝑒𝑤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𝑝𝑎𝑖𝑟</m:t>
                      </m:r>
                      <m:r>
                        <a:rPr lang="en-US" b="0" i="1" smtClean="0">
                          <a:latin typeface="Cambria Math"/>
                        </a:rPr>
                        <m:t>: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084" y="5361475"/>
                <a:ext cx="1998560" cy="5542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6263707" y="5011369"/>
            <a:ext cx="576666" cy="700212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754526" y="5017408"/>
            <a:ext cx="19714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Just replace the coordinates in the matrix…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4739938" y="1225731"/>
            <a:ext cx="3467102" cy="32004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916736" y="917954"/>
            <a:ext cx="580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itchFamily="66" charset="0"/>
              </a:rPr>
              <a:t>y = x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62995" y="6149522"/>
                <a:ext cx="40843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this matrix is a reflection in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5" y="6149522"/>
                <a:ext cx="4084320" cy="307777"/>
              </a:xfrm>
              <a:prstGeom prst="rect">
                <a:avLst/>
              </a:prstGeom>
              <a:blipFill>
                <a:blip r:embed="rId5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57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27" grpId="0"/>
      <p:bldP spid="27" grpId="1"/>
      <p:bldP spid="31" grpId="0"/>
      <p:bldP spid="35" grpId="0"/>
      <p:bldP spid="36" grpId="0"/>
      <p:bldP spid="37" grpId="0" animBg="1"/>
      <p:bldP spid="38" grpId="0"/>
      <p:bldP spid="40" grpId="0"/>
      <p:bldP spid="4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inverse matrices to reverse the effect of a linear transformation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represents a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maps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with coordinates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itchFamily="2" charset="2"/>
                  </a:rPr>
                  <a:t>x,y</a:t>
                </a: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) onto the point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’ with coordinates (6,10):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Find the coordinates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342900" indent="-342900" algn="ctr">
                  <a:buAutoNum type="alphaLcParenR"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The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𝑩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represents a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 Given that the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followed by the transformation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 is equivalent to a reflection in the line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b) Find matrix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𝑩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  <a:sym typeface="Wingdings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3581400" cy="5029200"/>
              </a:xfrm>
              <a:blipFill>
                <a:blip r:embed="rId2"/>
                <a:stretch>
                  <a:fillRect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800" dirty="0">
                <a:latin typeface="Comic Sans MS" pitchFamily="66" charset="0"/>
              </a:rPr>
              <a:t>Linear Transformations</a:t>
            </a:r>
          </a:p>
        </p:txBody>
      </p:sp>
      <p:sp>
        <p:nvSpPr>
          <p:cNvPr id="57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7F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5293" y="4223704"/>
            <a:ext cx="114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(35,-16)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616210" y="5701111"/>
                <a:ext cx="21125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𝑅𝑒𝑓𝑙𝑒𝑐𝑡𝑖𝑜𝑛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210" y="5701111"/>
                <a:ext cx="2112543" cy="338554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269353" y="5988493"/>
                <a:ext cx="813876" cy="502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9353" y="5988493"/>
                <a:ext cx="813876" cy="502958"/>
              </a:xfrm>
              <a:prstGeom prst="rect">
                <a:avLst/>
              </a:prstGeom>
              <a:blipFill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27697" y="1591470"/>
                <a:ext cx="41901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</a:rPr>
                  <a:t>So A followed by B equals the matrix for the reflection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697" y="1591470"/>
                <a:ext cx="4190175" cy="523220"/>
              </a:xfrm>
              <a:prstGeom prst="rect">
                <a:avLst/>
              </a:prstGeom>
              <a:blipFill>
                <a:blip r:embed="rId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11444" y="2294877"/>
                <a:ext cx="1329210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𝑩𝑨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444" y="2294877"/>
                <a:ext cx="1329210" cy="461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613429" y="2882283"/>
                <a:ext cx="2136995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𝑩𝑨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429" y="2882283"/>
                <a:ext cx="2136995" cy="4619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138692" y="3531832"/>
                <a:ext cx="1600053" cy="461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692" y="3531832"/>
                <a:ext cx="1600053" cy="461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140172" y="4190259"/>
                <a:ext cx="2220801" cy="465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.5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172" y="4190259"/>
                <a:ext cx="2220801" cy="4657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141652" y="4848686"/>
                <a:ext cx="1523174" cy="4601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2.5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52" y="4848686"/>
                <a:ext cx="1523174" cy="4601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654325" y="2556770"/>
            <a:ext cx="367913" cy="615798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915705" y="2469517"/>
            <a:ext cx="2049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by the inverse of A, at the end</a:t>
            </a:r>
          </a:p>
        </p:txBody>
      </p:sp>
      <p:sp>
        <p:nvSpPr>
          <p:cNvPr id="49" name="Arc 48"/>
          <p:cNvSpPr/>
          <p:nvPr/>
        </p:nvSpPr>
        <p:spPr>
          <a:xfrm>
            <a:off x="6753459" y="3188564"/>
            <a:ext cx="367913" cy="615798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7225455" y="3802603"/>
            <a:ext cx="367913" cy="615798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7226935" y="4452152"/>
            <a:ext cx="367913" cy="615798"/>
          </a:xfrm>
          <a:prstGeom prst="arc">
            <a:avLst>
              <a:gd name="adj1" fmla="val 16200000"/>
              <a:gd name="adj2" fmla="val 5332157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7059227" y="3207843"/>
            <a:ext cx="1356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The left side simplifies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22345" y="3724745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know the inverse of A from part a)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59335" y="4569602"/>
            <a:ext cx="1087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241753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3" grpId="0"/>
      <p:bldP spid="44" grpId="0"/>
      <p:bldP spid="45" grpId="0"/>
      <p:bldP spid="46" grpId="0"/>
      <p:bldP spid="47" grpId="0" animBg="1"/>
      <p:bldP spid="48" grpId="0"/>
      <p:bldP spid="49" grpId="0" animBg="1"/>
      <p:bldP spid="50" grpId="0" animBg="1"/>
      <p:bldP spid="51" grpId="0" animBg="1"/>
      <p:bldP spid="52" grpId="0"/>
      <p:bldP spid="53" grpId="0"/>
      <p:bldP spid="54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1072</TotalTime>
  <Words>5785</Words>
  <Application>Microsoft Office PowerPoint</Application>
  <PresentationFormat>On-screen Show (4:3)</PresentationFormat>
  <Paragraphs>1073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游ゴシック</vt:lpstr>
      <vt:lpstr>游ゴシック Light</vt:lpstr>
      <vt:lpstr>Arial</vt:lpstr>
      <vt:lpstr>Calibri</vt:lpstr>
      <vt:lpstr>Calibri Light</vt:lpstr>
      <vt:lpstr>Cambria Math</vt:lpstr>
      <vt:lpstr>Comic Sans MS</vt:lpstr>
      <vt:lpstr>French Script MT</vt:lpstr>
      <vt:lpstr>Segoe UI Black</vt:lpstr>
      <vt:lpstr>Wingdings</vt:lpstr>
      <vt:lpstr>Office テーマ</vt:lpstr>
      <vt:lpstr>PowerPoint Presentation</vt:lpstr>
      <vt:lpstr>Prior Knowledge Check</vt:lpstr>
      <vt:lpstr>PowerPoint Presentation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PowerPoint Presentation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PowerPoint Presentation</vt:lpstr>
      <vt:lpstr>Linear Transformations</vt:lpstr>
      <vt:lpstr>Linear Transformations</vt:lpstr>
      <vt:lpstr>Linear Transformations</vt:lpstr>
      <vt:lpstr>PowerPoint Presentation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PowerPoint Presentation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  <vt:lpstr>PowerPoint Presentation</vt:lpstr>
      <vt:lpstr>Linear Transformations</vt:lpstr>
      <vt:lpstr>Linear Transformations</vt:lpstr>
      <vt:lpstr>Linear Transformations</vt:lpstr>
      <vt:lpstr>Linear Transformations</vt:lpstr>
      <vt:lpstr>Linear Transformations</vt:lpstr>
      <vt:lpstr>Linear Transformations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172</cp:revision>
  <cp:lastPrinted>2017-11-21T05:26:55Z</cp:lastPrinted>
  <dcterms:created xsi:type="dcterms:W3CDTF">2017-08-14T15:35:38Z</dcterms:created>
  <dcterms:modified xsi:type="dcterms:W3CDTF">2022-01-21T15:14:32Z</dcterms:modified>
</cp:coreProperties>
</file>