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5"/>
  </p:notesMasterIdLst>
  <p:sldIdLst>
    <p:sldId id="256" r:id="rId2"/>
    <p:sldId id="259" r:id="rId3"/>
    <p:sldId id="258" r:id="rId4"/>
    <p:sldId id="273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2" r:id="rId14"/>
    <p:sldId id="291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274" r:id="rId24"/>
    <p:sldId id="275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09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319" r:id="rId41"/>
    <p:sldId id="320" r:id="rId42"/>
    <p:sldId id="321" r:id="rId43"/>
    <p:sldId id="322" r:id="rId44"/>
    <p:sldId id="323" r:id="rId45"/>
    <p:sldId id="324" r:id="rId46"/>
    <p:sldId id="325" r:id="rId47"/>
    <p:sldId id="326" r:id="rId48"/>
    <p:sldId id="276" r:id="rId49"/>
    <p:sldId id="277" r:id="rId50"/>
    <p:sldId id="327" r:id="rId51"/>
    <p:sldId id="328" r:id="rId52"/>
    <p:sldId id="329" r:id="rId53"/>
    <p:sldId id="330" r:id="rId54"/>
    <p:sldId id="331" r:id="rId55"/>
    <p:sldId id="332" r:id="rId56"/>
    <p:sldId id="333" r:id="rId57"/>
    <p:sldId id="334" r:id="rId58"/>
    <p:sldId id="335" r:id="rId59"/>
    <p:sldId id="336" r:id="rId60"/>
    <p:sldId id="337" r:id="rId61"/>
    <p:sldId id="338" r:id="rId62"/>
    <p:sldId id="340" r:id="rId63"/>
    <p:sldId id="339" r:id="rId64"/>
    <p:sldId id="341" r:id="rId65"/>
    <p:sldId id="342" r:id="rId66"/>
    <p:sldId id="343" r:id="rId67"/>
    <p:sldId id="344" r:id="rId68"/>
    <p:sldId id="345" r:id="rId69"/>
    <p:sldId id="278" r:id="rId70"/>
    <p:sldId id="279" r:id="rId71"/>
    <p:sldId id="346" r:id="rId72"/>
    <p:sldId id="347" r:id="rId73"/>
    <p:sldId id="348" r:id="rId74"/>
    <p:sldId id="349" r:id="rId75"/>
    <p:sldId id="350" r:id="rId76"/>
    <p:sldId id="351" r:id="rId77"/>
    <p:sldId id="354" r:id="rId78"/>
    <p:sldId id="355" r:id="rId79"/>
    <p:sldId id="356" r:id="rId80"/>
    <p:sldId id="357" r:id="rId81"/>
    <p:sldId id="358" r:id="rId82"/>
    <p:sldId id="359" r:id="rId83"/>
    <p:sldId id="360" r:id="rId84"/>
    <p:sldId id="361" r:id="rId85"/>
    <p:sldId id="280" r:id="rId86"/>
    <p:sldId id="281" r:id="rId87"/>
    <p:sldId id="362" r:id="rId88"/>
    <p:sldId id="363" r:id="rId89"/>
    <p:sldId id="364" r:id="rId90"/>
    <p:sldId id="365" r:id="rId91"/>
    <p:sldId id="366" r:id="rId92"/>
    <p:sldId id="367" r:id="rId93"/>
    <p:sldId id="368" r:id="rId94"/>
    <p:sldId id="369" r:id="rId95"/>
    <p:sldId id="375" r:id="rId96"/>
    <p:sldId id="370" r:id="rId97"/>
    <p:sldId id="371" r:id="rId98"/>
    <p:sldId id="376" r:id="rId99"/>
    <p:sldId id="372" r:id="rId100"/>
    <p:sldId id="377" r:id="rId101"/>
    <p:sldId id="373" r:id="rId102"/>
    <p:sldId id="374" r:id="rId103"/>
    <p:sldId id="378" r:id="rId10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54" autoAdjust="0"/>
    <p:restoredTop sz="94379" autoAdjust="0"/>
  </p:normalViewPr>
  <p:slideViewPr>
    <p:cSldViewPr snapToGrid="0">
      <p:cViewPr varScale="1">
        <p:scale>
          <a:sx n="108" d="100"/>
          <a:sy n="108" d="100"/>
        </p:scale>
        <p:origin x="2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72753-C8A1-4EBE-963F-559366E40101}" type="datetimeFigureOut">
              <a:rPr lang="en-GB" smtClean="0"/>
              <a:t>26/07/2020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CCA4D-365B-423F-B3B1-B977C82496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124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CCA4D-365B-423F-B3B1-B977C824962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008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CCA4D-365B-423F-B3B1-B977C824962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645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CCA4D-365B-423F-B3B1-B977C824962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228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CCA4D-365B-423F-B3B1-B977C824962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26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CCA4D-365B-423F-B3B1-B977C824962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8659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CCA4D-365B-423F-B3B1-B977C824962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553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CCA4D-365B-423F-B3B1-B977C824962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095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CCA4D-365B-423F-B3B1-B977C824962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378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CCA4D-365B-423F-B3B1-B977C824962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6247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CCA4D-365B-423F-B3B1-B977C824962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815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CCA4D-365B-423F-B3B1-B977C824962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793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CCA4D-365B-423F-B3B1-B977C824962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2925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CCA4D-365B-423F-B3B1-B977C824962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3807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CCA4D-365B-423F-B3B1-B977C824962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9679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CCA4D-365B-423F-B3B1-B977C824962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680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CCA4D-365B-423F-B3B1-B977C824962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9523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CCA4D-365B-423F-B3B1-B977C824962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809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26/07/2020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934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26/07/2020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59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26/07/2020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139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26/07/2020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651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26/07/2020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977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26/07/2020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381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26/07/2020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146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26/07/2020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038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26/07/2020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777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26/07/2020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667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26/07/2020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26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/>
            </a:gs>
            <a:gs pos="7000">
              <a:schemeClr val="accent6">
                <a:lumMod val="20000"/>
                <a:lumOff val="80000"/>
              </a:schemeClr>
            </a:gs>
            <a:gs pos="95000">
              <a:schemeClr val="accent6">
                <a:lumMod val="20000"/>
                <a:lumOff val="80000"/>
              </a:schemeClr>
            </a:gs>
            <a:gs pos="100000">
              <a:schemeClr val="accent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0C350-365A-4F35-859D-17F134836970}" type="datetimeFigureOut">
              <a:rPr lang="en-GB" smtClean="0"/>
              <a:t>26/07/2020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97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k12.org/book/ck-12-algebra-ii-with-trigonometry-concepts/section/10.0/" TargetMode="External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30.png"/><Relationship Id="rId5" Type="http://schemas.openxmlformats.org/officeDocument/2006/relationships/image" Target="../media/image25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23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39.png"/><Relationship Id="rId5" Type="http://schemas.openxmlformats.org/officeDocument/2006/relationships/image" Target="../media/image25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24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16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22.png"/><Relationship Id="rId5" Type="http://schemas.openxmlformats.org/officeDocument/2006/relationships/image" Target="../media/image13.png"/><Relationship Id="rId15" Type="http://schemas.openxmlformats.org/officeDocument/2006/relationships/image" Target="../media/image51.png"/><Relationship Id="rId10" Type="http://schemas.openxmlformats.org/officeDocument/2006/relationships/image" Target="../media/image25.png"/><Relationship Id="rId19" Type="http://schemas.openxmlformats.org/officeDocument/2006/relationships/image" Target="../media/image55.png"/><Relationship Id="rId4" Type="http://schemas.openxmlformats.org/officeDocument/2006/relationships/image" Target="../media/image14.png"/><Relationship Id="rId9" Type="http://schemas.openxmlformats.org/officeDocument/2006/relationships/image" Target="../media/image47.png"/><Relationship Id="rId1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56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57.png"/><Relationship Id="rId9" Type="http://schemas.openxmlformats.org/officeDocument/2006/relationships/image" Target="../media/image6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0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73.png"/><Relationship Id="rId4" Type="http://schemas.openxmlformats.org/officeDocument/2006/relationships/image" Target="../media/image56.png"/><Relationship Id="rId9" Type="http://schemas.openxmlformats.org/officeDocument/2006/relationships/image" Target="../media/image7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4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78.png"/><Relationship Id="rId4" Type="http://schemas.openxmlformats.org/officeDocument/2006/relationships/image" Target="../media/image56.png"/><Relationship Id="rId9" Type="http://schemas.openxmlformats.org/officeDocument/2006/relationships/image" Target="../media/image7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9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83.png"/><Relationship Id="rId4" Type="http://schemas.openxmlformats.org/officeDocument/2006/relationships/image" Target="../media/image56.png"/><Relationship Id="rId9" Type="http://schemas.openxmlformats.org/officeDocument/2006/relationships/image" Target="../media/image8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4.png"/><Relationship Id="rId7" Type="http://schemas.openxmlformats.org/officeDocument/2006/relationships/image" Target="../media/image80.png"/><Relationship Id="rId12" Type="http://schemas.openxmlformats.org/officeDocument/2006/relationships/image" Target="../media/image8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88.png"/><Relationship Id="rId5" Type="http://schemas.openxmlformats.org/officeDocument/2006/relationships/image" Target="../media/image57.png"/><Relationship Id="rId10" Type="http://schemas.openxmlformats.org/officeDocument/2006/relationships/image" Target="../media/image87.png"/><Relationship Id="rId4" Type="http://schemas.openxmlformats.org/officeDocument/2006/relationships/image" Target="../media/image56.png"/><Relationship Id="rId9" Type="http://schemas.openxmlformats.org/officeDocument/2006/relationships/image" Target="../media/image8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18" Type="http://schemas.openxmlformats.org/officeDocument/2006/relationships/image" Target="../media/image101.png"/><Relationship Id="rId3" Type="http://schemas.openxmlformats.org/officeDocument/2006/relationships/image" Target="../media/image90.png"/><Relationship Id="rId21" Type="http://schemas.openxmlformats.org/officeDocument/2006/relationships/image" Target="../media/image104.png"/><Relationship Id="rId7" Type="http://schemas.openxmlformats.org/officeDocument/2006/relationships/image" Target="../media/image70.png"/><Relationship Id="rId12" Type="http://schemas.openxmlformats.org/officeDocument/2006/relationships/image" Target="../media/image95.png"/><Relationship Id="rId17" Type="http://schemas.openxmlformats.org/officeDocument/2006/relationships/image" Target="../media/image100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99.png"/><Relationship Id="rId20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94.png"/><Relationship Id="rId5" Type="http://schemas.openxmlformats.org/officeDocument/2006/relationships/image" Target="../media/image57.png"/><Relationship Id="rId15" Type="http://schemas.openxmlformats.org/officeDocument/2006/relationships/image" Target="../media/image98.png"/><Relationship Id="rId10" Type="http://schemas.openxmlformats.org/officeDocument/2006/relationships/image" Target="../media/image93.png"/><Relationship Id="rId19" Type="http://schemas.openxmlformats.org/officeDocument/2006/relationships/image" Target="../media/image102.png"/><Relationship Id="rId4" Type="http://schemas.openxmlformats.org/officeDocument/2006/relationships/image" Target="../media/image56.png"/><Relationship Id="rId9" Type="http://schemas.openxmlformats.org/officeDocument/2006/relationships/image" Target="../media/image92.png"/><Relationship Id="rId14" Type="http://schemas.openxmlformats.org/officeDocument/2006/relationships/image" Target="../media/image9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3" Type="http://schemas.openxmlformats.org/officeDocument/2006/relationships/image" Target="../media/image105.pn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110.png"/><Relationship Id="rId5" Type="http://schemas.openxmlformats.org/officeDocument/2006/relationships/image" Target="../media/image57.png"/><Relationship Id="rId15" Type="http://schemas.openxmlformats.org/officeDocument/2006/relationships/image" Target="../media/image114.png"/><Relationship Id="rId10" Type="http://schemas.openxmlformats.org/officeDocument/2006/relationships/image" Target="../media/image109.png"/><Relationship Id="rId4" Type="http://schemas.openxmlformats.org/officeDocument/2006/relationships/image" Target="../media/image56.png"/><Relationship Id="rId9" Type="http://schemas.openxmlformats.org/officeDocument/2006/relationships/image" Target="../media/image108.png"/><Relationship Id="rId14" Type="http://schemas.openxmlformats.org/officeDocument/2006/relationships/image" Target="../media/image1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119.png"/><Relationship Id="rId3" Type="http://schemas.openxmlformats.org/officeDocument/2006/relationships/image" Target="../media/image115.png"/><Relationship Id="rId7" Type="http://schemas.openxmlformats.org/officeDocument/2006/relationships/image" Target="../media/image116.png"/><Relationship Id="rId12" Type="http://schemas.openxmlformats.org/officeDocument/2006/relationships/image" Target="../media/image118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110.png"/><Relationship Id="rId5" Type="http://schemas.openxmlformats.org/officeDocument/2006/relationships/image" Target="../media/image57.png"/><Relationship Id="rId15" Type="http://schemas.openxmlformats.org/officeDocument/2006/relationships/image" Target="../media/image120.png"/><Relationship Id="rId10" Type="http://schemas.openxmlformats.org/officeDocument/2006/relationships/image" Target="../media/image109.png"/><Relationship Id="rId4" Type="http://schemas.openxmlformats.org/officeDocument/2006/relationships/image" Target="../media/image56.png"/><Relationship Id="rId9" Type="http://schemas.openxmlformats.org/officeDocument/2006/relationships/image" Target="../media/image108.png"/><Relationship Id="rId14" Type="http://schemas.openxmlformats.org/officeDocument/2006/relationships/image" Target="../media/image1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18" Type="http://schemas.openxmlformats.org/officeDocument/2006/relationships/image" Target="../media/image132.png"/><Relationship Id="rId21" Type="http://schemas.openxmlformats.org/officeDocument/2006/relationships/image" Target="../media/image135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17" Type="http://schemas.openxmlformats.org/officeDocument/2006/relationships/image" Target="../media/image131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30.png"/><Relationship Id="rId20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125.png"/><Relationship Id="rId5" Type="http://schemas.openxmlformats.org/officeDocument/2006/relationships/image" Target="../media/image57.png"/><Relationship Id="rId15" Type="http://schemas.openxmlformats.org/officeDocument/2006/relationships/image" Target="../media/image129.png"/><Relationship Id="rId10" Type="http://schemas.openxmlformats.org/officeDocument/2006/relationships/image" Target="../media/image124.png"/><Relationship Id="rId19" Type="http://schemas.openxmlformats.org/officeDocument/2006/relationships/image" Target="../media/image133.png"/><Relationship Id="rId4" Type="http://schemas.openxmlformats.org/officeDocument/2006/relationships/image" Target="../media/image56.png"/><Relationship Id="rId9" Type="http://schemas.openxmlformats.org/officeDocument/2006/relationships/image" Target="../media/image123.png"/><Relationship Id="rId14" Type="http://schemas.openxmlformats.org/officeDocument/2006/relationships/image" Target="../media/image1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41.png"/><Relationship Id="rId18" Type="http://schemas.openxmlformats.org/officeDocument/2006/relationships/image" Target="../media/image143.png"/><Relationship Id="rId21" Type="http://schemas.openxmlformats.org/officeDocument/2006/relationships/image" Target="../media/image146.png"/><Relationship Id="rId7" Type="http://schemas.openxmlformats.org/officeDocument/2006/relationships/image" Target="../media/image136.png"/><Relationship Id="rId12" Type="http://schemas.openxmlformats.org/officeDocument/2006/relationships/image" Target="../media/image140.png"/><Relationship Id="rId17" Type="http://schemas.openxmlformats.org/officeDocument/2006/relationships/image" Target="../media/image142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28.png"/><Relationship Id="rId20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139.png"/><Relationship Id="rId5" Type="http://schemas.openxmlformats.org/officeDocument/2006/relationships/image" Target="../media/image57.png"/><Relationship Id="rId15" Type="http://schemas.openxmlformats.org/officeDocument/2006/relationships/image" Target="../media/image127.png"/><Relationship Id="rId10" Type="http://schemas.openxmlformats.org/officeDocument/2006/relationships/image" Target="../media/image138.png"/><Relationship Id="rId19" Type="http://schemas.openxmlformats.org/officeDocument/2006/relationships/image" Target="../media/image144.png"/><Relationship Id="rId4" Type="http://schemas.openxmlformats.org/officeDocument/2006/relationships/image" Target="../media/image56.png"/><Relationship Id="rId9" Type="http://schemas.openxmlformats.org/officeDocument/2006/relationships/image" Target="../media/image108.png"/><Relationship Id="rId14" Type="http://schemas.openxmlformats.org/officeDocument/2006/relationships/image" Target="../media/image12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154.png"/><Relationship Id="rId18" Type="http://schemas.openxmlformats.org/officeDocument/2006/relationships/image" Target="../media/image159.png"/><Relationship Id="rId3" Type="http://schemas.openxmlformats.org/officeDocument/2006/relationships/image" Target="../media/image147.png"/><Relationship Id="rId21" Type="http://schemas.openxmlformats.org/officeDocument/2006/relationships/image" Target="../media/image162.png"/><Relationship Id="rId7" Type="http://schemas.openxmlformats.org/officeDocument/2006/relationships/image" Target="../media/image148.png"/><Relationship Id="rId12" Type="http://schemas.openxmlformats.org/officeDocument/2006/relationships/image" Target="../media/image153.png"/><Relationship Id="rId17" Type="http://schemas.openxmlformats.org/officeDocument/2006/relationships/image" Target="../media/image158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57.png"/><Relationship Id="rId20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152.png"/><Relationship Id="rId5" Type="http://schemas.openxmlformats.org/officeDocument/2006/relationships/image" Target="../media/image57.png"/><Relationship Id="rId15" Type="http://schemas.openxmlformats.org/officeDocument/2006/relationships/image" Target="../media/image156.png"/><Relationship Id="rId10" Type="http://schemas.openxmlformats.org/officeDocument/2006/relationships/image" Target="../media/image151.png"/><Relationship Id="rId19" Type="http://schemas.openxmlformats.org/officeDocument/2006/relationships/image" Target="../media/image160.png"/><Relationship Id="rId4" Type="http://schemas.openxmlformats.org/officeDocument/2006/relationships/image" Target="../media/image56.png"/><Relationship Id="rId9" Type="http://schemas.openxmlformats.org/officeDocument/2006/relationships/image" Target="../media/image150.png"/><Relationship Id="rId14" Type="http://schemas.openxmlformats.org/officeDocument/2006/relationships/image" Target="../media/image15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167.png"/><Relationship Id="rId3" Type="http://schemas.openxmlformats.org/officeDocument/2006/relationships/image" Target="../media/image147.png"/><Relationship Id="rId7" Type="http://schemas.openxmlformats.org/officeDocument/2006/relationships/image" Target="../media/image163.png"/><Relationship Id="rId12" Type="http://schemas.openxmlformats.org/officeDocument/2006/relationships/image" Target="../media/image16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165.png"/><Relationship Id="rId5" Type="http://schemas.openxmlformats.org/officeDocument/2006/relationships/image" Target="../media/image57.png"/><Relationship Id="rId15" Type="http://schemas.openxmlformats.org/officeDocument/2006/relationships/image" Target="../media/image169.png"/><Relationship Id="rId10" Type="http://schemas.openxmlformats.org/officeDocument/2006/relationships/image" Target="../media/image164.png"/><Relationship Id="rId4" Type="http://schemas.openxmlformats.org/officeDocument/2006/relationships/image" Target="../media/image56.png"/><Relationship Id="rId9" Type="http://schemas.openxmlformats.org/officeDocument/2006/relationships/image" Target="../media/image150.png"/><Relationship Id="rId14" Type="http://schemas.openxmlformats.org/officeDocument/2006/relationships/image" Target="../media/image16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3" Type="http://schemas.openxmlformats.org/officeDocument/2006/relationships/image" Target="../media/image171.png"/><Relationship Id="rId7" Type="http://schemas.openxmlformats.org/officeDocument/2006/relationships/image" Target="../media/image175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png"/><Relationship Id="rId5" Type="http://schemas.openxmlformats.org/officeDocument/2006/relationships/image" Target="../media/image173.png"/><Relationship Id="rId4" Type="http://schemas.openxmlformats.org/officeDocument/2006/relationships/image" Target="../media/image172.png"/><Relationship Id="rId9" Type="http://schemas.openxmlformats.org/officeDocument/2006/relationships/image" Target="../media/image17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3" Type="http://schemas.openxmlformats.org/officeDocument/2006/relationships/image" Target="../media/image179.png"/><Relationship Id="rId7" Type="http://schemas.openxmlformats.org/officeDocument/2006/relationships/image" Target="../media/image175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5" Type="http://schemas.openxmlformats.org/officeDocument/2006/relationships/image" Target="../media/image181.png"/><Relationship Id="rId4" Type="http://schemas.openxmlformats.org/officeDocument/2006/relationships/image" Target="../media/image180.png"/><Relationship Id="rId9" Type="http://schemas.openxmlformats.org/officeDocument/2006/relationships/image" Target="../media/image17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3" Type="http://schemas.openxmlformats.org/officeDocument/2006/relationships/image" Target="../media/image184.png"/><Relationship Id="rId7" Type="http://schemas.openxmlformats.org/officeDocument/2006/relationships/image" Target="../media/image175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png"/><Relationship Id="rId5" Type="http://schemas.openxmlformats.org/officeDocument/2006/relationships/image" Target="../media/image186.png"/><Relationship Id="rId4" Type="http://schemas.openxmlformats.org/officeDocument/2006/relationships/image" Target="../media/image185.png"/><Relationship Id="rId9" Type="http://schemas.openxmlformats.org/officeDocument/2006/relationships/image" Target="../media/image17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77.png"/><Relationship Id="rId3" Type="http://schemas.openxmlformats.org/officeDocument/2006/relationships/image" Target="../media/image188.png"/><Relationship Id="rId7" Type="http://schemas.openxmlformats.org/officeDocument/2006/relationships/image" Target="../media/image192.png"/><Relationship Id="rId12" Type="http://schemas.openxmlformats.org/officeDocument/2006/relationships/image" Target="../media/image176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11" Type="http://schemas.openxmlformats.org/officeDocument/2006/relationships/image" Target="../media/image175.png"/><Relationship Id="rId5" Type="http://schemas.openxmlformats.org/officeDocument/2006/relationships/image" Target="../media/image190.png"/><Relationship Id="rId10" Type="http://schemas.openxmlformats.org/officeDocument/2006/relationships/image" Target="../media/image195.png"/><Relationship Id="rId4" Type="http://schemas.openxmlformats.org/officeDocument/2006/relationships/image" Target="../media/image189.png"/><Relationship Id="rId9" Type="http://schemas.openxmlformats.org/officeDocument/2006/relationships/image" Target="../media/image19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13" Type="http://schemas.openxmlformats.org/officeDocument/2006/relationships/image" Target="../media/image204.png"/><Relationship Id="rId18" Type="http://schemas.openxmlformats.org/officeDocument/2006/relationships/image" Target="../media/image209.png"/><Relationship Id="rId3" Type="http://schemas.openxmlformats.org/officeDocument/2006/relationships/image" Target="../media/image175.png"/><Relationship Id="rId21" Type="http://schemas.openxmlformats.org/officeDocument/2006/relationships/image" Target="../media/image212.png"/><Relationship Id="rId7" Type="http://schemas.openxmlformats.org/officeDocument/2006/relationships/image" Target="../media/image198.png"/><Relationship Id="rId12" Type="http://schemas.openxmlformats.org/officeDocument/2006/relationships/image" Target="../media/image203.png"/><Relationship Id="rId17" Type="http://schemas.openxmlformats.org/officeDocument/2006/relationships/image" Target="../media/image208.png"/><Relationship Id="rId2" Type="http://schemas.openxmlformats.org/officeDocument/2006/relationships/image" Target="../media/image196.png"/><Relationship Id="rId16" Type="http://schemas.openxmlformats.org/officeDocument/2006/relationships/image" Target="../media/image207.png"/><Relationship Id="rId20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7.png"/><Relationship Id="rId11" Type="http://schemas.openxmlformats.org/officeDocument/2006/relationships/image" Target="../media/image202.png"/><Relationship Id="rId5" Type="http://schemas.openxmlformats.org/officeDocument/2006/relationships/image" Target="../media/image177.png"/><Relationship Id="rId15" Type="http://schemas.openxmlformats.org/officeDocument/2006/relationships/image" Target="../media/image206.png"/><Relationship Id="rId10" Type="http://schemas.openxmlformats.org/officeDocument/2006/relationships/image" Target="../media/image201.png"/><Relationship Id="rId19" Type="http://schemas.openxmlformats.org/officeDocument/2006/relationships/image" Target="../media/image210.png"/><Relationship Id="rId4" Type="http://schemas.openxmlformats.org/officeDocument/2006/relationships/image" Target="../media/image176.png"/><Relationship Id="rId9" Type="http://schemas.openxmlformats.org/officeDocument/2006/relationships/image" Target="../media/image200.png"/><Relationship Id="rId14" Type="http://schemas.openxmlformats.org/officeDocument/2006/relationships/image" Target="../media/image20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png"/><Relationship Id="rId3" Type="http://schemas.openxmlformats.org/officeDocument/2006/relationships/image" Target="../media/image175.png"/><Relationship Id="rId7" Type="http://schemas.openxmlformats.org/officeDocument/2006/relationships/image" Target="../media/image213.png"/><Relationship Id="rId12" Type="http://schemas.openxmlformats.org/officeDocument/2006/relationships/image" Target="../media/image218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7.png"/><Relationship Id="rId11" Type="http://schemas.openxmlformats.org/officeDocument/2006/relationships/image" Target="../media/image217.png"/><Relationship Id="rId5" Type="http://schemas.openxmlformats.org/officeDocument/2006/relationships/image" Target="../media/image177.png"/><Relationship Id="rId10" Type="http://schemas.openxmlformats.org/officeDocument/2006/relationships/image" Target="../media/image216.png"/><Relationship Id="rId4" Type="http://schemas.openxmlformats.org/officeDocument/2006/relationships/image" Target="../media/image176.png"/><Relationship Id="rId9" Type="http://schemas.openxmlformats.org/officeDocument/2006/relationships/image" Target="../media/image21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png"/><Relationship Id="rId3" Type="http://schemas.openxmlformats.org/officeDocument/2006/relationships/image" Target="../media/image175.png"/><Relationship Id="rId7" Type="http://schemas.openxmlformats.org/officeDocument/2006/relationships/image" Target="../media/image213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7.png"/><Relationship Id="rId11" Type="http://schemas.openxmlformats.org/officeDocument/2006/relationships/image" Target="../media/image222.png"/><Relationship Id="rId5" Type="http://schemas.openxmlformats.org/officeDocument/2006/relationships/image" Target="../media/image177.png"/><Relationship Id="rId10" Type="http://schemas.openxmlformats.org/officeDocument/2006/relationships/image" Target="../media/image221.png"/><Relationship Id="rId4" Type="http://schemas.openxmlformats.org/officeDocument/2006/relationships/image" Target="../media/image176.png"/><Relationship Id="rId9" Type="http://schemas.openxmlformats.org/officeDocument/2006/relationships/image" Target="../media/image22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13" Type="http://schemas.openxmlformats.org/officeDocument/2006/relationships/image" Target="../media/image231.png"/><Relationship Id="rId18" Type="http://schemas.openxmlformats.org/officeDocument/2006/relationships/image" Target="../media/image236.png"/><Relationship Id="rId3" Type="http://schemas.openxmlformats.org/officeDocument/2006/relationships/image" Target="../media/image175.png"/><Relationship Id="rId21" Type="http://schemas.openxmlformats.org/officeDocument/2006/relationships/image" Target="../media/image239.png"/><Relationship Id="rId7" Type="http://schemas.openxmlformats.org/officeDocument/2006/relationships/image" Target="../media/image225.png"/><Relationship Id="rId12" Type="http://schemas.openxmlformats.org/officeDocument/2006/relationships/image" Target="../media/image230.png"/><Relationship Id="rId17" Type="http://schemas.openxmlformats.org/officeDocument/2006/relationships/image" Target="../media/image235.png"/><Relationship Id="rId2" Type="http://schemas.openxmlformats.org/officeDocument/2006/relationships/image" Target="../media/image223.png"/><Relationship Id="rId16" Type="http://schemas.openxmlformats.org/officeDocument/2006/relationships/image" Target="../media/image234.png"/><Relationship Id="rId20" Type="http://schemas.openxmlformats.org/officeDocument/2006/relationships/image" Target="../media/image2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4.png"/><Relationship Id="rId11" Type="http://schemas.openxmlformats.org/officeDocument/2006/relationships/image" Target="../media/image229.png"/><Relationship Id="rId5" Type="http://schemas.openxmlformats.org/officeDocument/2006/relationships/image" Target="../media/image177.png"/><Relationship Id="rId15" Type="http://schemas.openxmlformats.org/officeDocument/2006/relationships/image" Target="../media/image233.png"/><Relationship Id="rId10" Type="http://schemas.openxmlformats.org/officeDocument/2006/relationships/image" Target="../media/image228.png"/><Relationship Id="rId19" Type="http://schemas.openxmlformats.org/officeDocument/2006/relationships/image" Target="../media/image237.png"/><Relationship Id="rId4" Type="http://schemas.openxmlformats.org/officeDocument/2006/relationships/image" Target="../media/image176.png"/><Relationship Id="rId9" Type="http://schemas.openxmlformats.org/officeDocument/2006/relationships/image" Target="../media/image227.png"/><Relationship Id="rId14" Type="http://schemas.openxmlformats.org/officeDocument/2006/relationships/image" Target="../media/image23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png"/><Relationship Id="rId13" Type="http://schemas.openxmlformats.org/officeDocument/2006/relationships/image" Target="../media/image246.png"/><Relationship Id="rId3" Type="http://schemas.openxmlformats.org/officeDocument/2006/relationships/image" Target="../media/image175.png"/><Relationship Id="rId7" Type="http://schemas.openxmlformats.org/officeDocument/2006/relationships/image" Target="../media/image240.png"/><Relationship Id="rId12" Type="http://schemas.openxmlformats.org/officeDocument/2006/relationships/image" Target="../media/image245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4.png"/><Relationship Id="rId11" Type="http://schemas.openxmlformats.org/officeDocument/2006/relationships/image" Target="../media/image244.png"/><Relationship Id="rId5" Type="http://schemas.openxmlformats.org/officeDocument/2006/relationships/image" Target="../media/image177.png"/><Relationship Id="rId10" Type="http://schemas.openxmlformats.org/officeDocument/2006/relationships/image" Target="../media/image243.png"/><Relationship Id="rId4" Type="http://schemas.openxmlformats.org/officeDocument/2006/relationships/image" Target="../media/image176.png"/><Relationship Id="rId9" Type="http://schemas.openxmlformats.org/officeDocument/2006/relationships/image" Target="../media/image24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png"/><Relationship Id="rId13" Type="http://schemas.openxmlformats.org/officeDocument/2006/relationships/image" Target="../media/image250.png"/><Relationship Id="rId3" Type="http://schemas.openxmlformats.org/officeDocument/2006/relationships/image" Target="../media/image175.png"/><Relationship Id="rId7" Type="http://schemas.openxmlformats.org/officeDocument/2006/relationships/image" Target="../media/image240.png"/><Relationship Id="rId12" Type="http://schemas.openxmlformats.org/officeDocument/2006/relationships/image" Target="../media/image249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4.png"/><Relationship Id="rId11" Type="http://schemas.openxmlformats.org/officeDocument/2006/relationships/image" Target="../media/image248.png"/><Relationship Id="rId5" Type="http://schemas.openxmlformats.org/officeDocument/2006/relationships/image" Target="../media/image177.png"/><Relationship Id="rId10" Type="http://schemas.openxmlformats.org/officeDocument/2006/relationships/image" Target="../media/image246.png"/><Relationship Id="rId4" Type="http://schemas.openxmlformats.org/officeDocument/2006/relationships/image" Target="../media/image176.png"/><Relationship Id="rId9" Type="http://schemas.openxmlformats.org/officeDocument/2006/relationships/image" Target="../media/image247.png"/><Relationship Id="rId14" Type="http://schemas.openxmlformats.org/officeDocument/2006/relationships/image" Target="../media/image25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2.png"/><Relationship Id="rId13" Type="http://schemas.openxmlformats.org/officeDocument/2006/relationships/image" Target="../media/image256.png"/><Relationship Id="rId3" Type="http://schemas.openxmlformats.org/officeDocument/2006/relationships/image" Target="../media/image175.png"/><Relationship Id="rId7" Type="http://schemas.openxmlformats.org/officeDocument/2006/relationships/image" Target="../media/image240.png"/><Relationship Id="rId12" Type="http://schemas.openxmlformats.org/officeDocument/2006/relationships/image" Target="../media/image189.png"/><Relationship Id="rId2" Type="http://schemas.openxmlformats.org/officeDocument/2006/relationships/image" Target="../media/image223.png"/><Relationship Id="rId16" Type="http://schemas.openxmlformats.org/officeDocument/2006/relationships/image" Target="../media/image2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4.png"/><Relationship Id="rId11" Type="http://schemas.openxmlformats.org/officeDocument/2006/relationships/image" Target="../media/image255.png"/><Relationship Id="rId5" Type="http://schemas.openxmlformats.org/officeDocument/2006/relationships/image" Target="../media/image177.png"/><Relationship Id="rId15" Type="http://schemas.openxmlformats.org/officeDocument/2006/relationships/image" Target="../media/image258.png"/><Relationship Id="rId10" Type="http://schemas.openxmlformats.org/officeDocument/2006/relationships/image" Target="../media/image254.png"/><Relationship Id="rId4" Type="http://schemas.openxmlformats.org/officeDocument/2006/relationships/image" Target="../media/image176.png"/><Relationship Id="rId9" Type="http://schemas.openxmlformats.org/officeDocument/2006/relationships/image" Target="../media/image253.png"/><Relationship Id="rId14" Type="http://schemas.openxmlformats.org/officeDocument/2006/relationships/image" Target="../media/image25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3.png"/><Relationship Id="rId13" Type="http://schemas.openxmlformats.org/officeDocument/2006/relationships/image" Target="../media/image268.png"/><Relationship Id="rId18" Type="http://schemas.openxmlformats.org/officeDocument/2006/relationships/image" Target="../media/image273.png"/><Relationship Id="rId3" Type="http://schemas.openxmlformats.org/officeDocument/2006/relationships/image" Target="../media/image175.png"/><Relationship Id="rId7" Type="http://schemas.openxmlformats.org/officeDocument/2006/relationships/image" Target="../media/image262.png"/><Relationship Id="rId12" Type="http://schemas.openxmlformats.org/officeDocument/2006/relationships/image" Target="../media/image267.png"/><Relationship Id="rId17" Type="http://schemas.openxmlformats.org/officeDocument/2006/relationships/image" Target="../media/image272.png"/><Relationship Id="rId2" Type="http://schemas.openxmlformats.org/officeDocument/2006/relationships/image" Target="../media/image260.png"/><Relationship Id="rId16" Type="http://schemas.openxmlformats.org/officeDocument/2006/relationships/image" Target="../media/image271.png"/><Relationship Id="rId20" Type="http://schemas.openxmlformats.org/officeDocument/2006/relationships/image" Target="../media/image2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1.png"/><Relationship Id="rId11" Type="http://schemas.openxmlformats.org/officeDocument/2006/relationships/image" Target="../media/image266.png"/><Relationship Id="rId5" Type="http://schemas.openxmlformats.org/officeDocument/2006/relationships/image" Target="../media/image177.png"/><Relationship Id="rId15" Type="http://schemas.openxmlformats.org/officeDocument/2006/relationships/image" Target="../media/image270.png"/><Relationship Id="rId10" Type="http://schemas.openxmlformats.org/officeDocument/2006/relationships/image" Target="../media/image265.png"/><Relationship Id="rId19" Type="http://schemas.openxmlformats.org/officeDocument/2006/relationships/image" Target="../media/image274.png"/><Relationship Id="rId4" Type="http://schemas.openxmlformats.org/officeDocument/2006/relationships/image" Target="../media/image176.png"/><Relationship Id="rId9" Type="http://schemas.openxmlformats.org/officeDocument/2006/relationships/image" Target="../media/image264.png"/><Relationship Id="rId14" Type="http://schemas.openxmlformats.org/officeDocument/2006/relationships/image" Target="../media/image26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7.png"/><Relationship Id="rId13" Type="http://schemas.openxmlformats.org/officeDocument/2006/relationships/image" Target="../media/image281.png"/><Relationship Id="rId3" Type="http://schemas.openxmlformats.org/officeDocument/2006/relationships/image" Target="../media/image175.png"/><Relationship Id="rId7" Type="http://schemas.openxmlformats.org/officeDocument/2006/relationships/image" Target="../media/image276.png"/><Relationship Id="rId12" Type="http://schemas.openxmlformats.org/officeDocument/2006/relationships/image" Target="../media/image280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1.png"/><Relationship Id="rId11" Type="http://schemas.openxmlformats.org/officeDocument/2006/relationships/image" Target="../media/image279.png"/><Relationship Id="rId5" Type="http://schemas.openxmlformats.org/officeDocument/2006/relationships/image" Target="../media/image177.png"/><Relationship Id="rId10" Type="http://schemas.openxmlformats.org/officeDocument/2006/relationships/image" Target="../media/image278.png"/><Relationship Id="rId4" Type="http://schemas.openxmlformats.org/officeDocument/2006/relationships/image" Target="../media/image176.png"/><Relationship Id="rId9" Type="http://schemas.openxmlformats.org/officeDocument/2006/relationships/image" Target="../media/image188.png"/><Relationship Id="rId14" Type="http://schemas.openxmlformats.org/officeDocument/2006/relationships/image" Target="../media/image28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6.png"/><Relationship Id="rId3" Type="http://schemas.openxmlformats.org/officeDocument/2006/relationships/image" Target="../media/image175.png"/><Relationship Id="rId7" Type="http://schemas.openxmlformats.org/officeDocument/2006/relationships/image" Target="../media/image285.png"/><Relationship Id="rId12" Type="http://schemas.openxmlformats.org/officeDocument/2006/relationships/image" Target="../media/image290.png"/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4.png"/><Relationship Id="rId11" Type="http://schemas.openxmlformats.org/officeDocument/2006/relationships/image" Target="../media/image289.png"/><Relationship Id="rId5" Type="http://schemas.openxmlformats.org/officeDocument/2006/relationships/image" Target="../media/image177.png"/><Relationship Id="rId10" Type="http://schemas.openxmlformats.org/officeDocument/2006/relationships/image" Target="../media/image288.png"/><Relationship Id="rId4" Type="http://schemas.openxmlformats.org/officeDocument/2006/relationships/image" Target="../media/image176.png"/><Relationship Id="rId9" Type="http://schemas.openxmlformats.org/officeDocument/2006/relationships/image" Target="../media/image28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6.png"/><Relationship Id="rId3" Type="http://schemas.openxmlformats.org/officeDocument/2006/relationships/image" Target="../media/image175.png"/><Relationship Id="rId7" Type="http://schemas.openxmlformats.org/officeDocument/2006/relationships/image" Target="../media/image285.png"/><Relationship Id="rId12" Type="http://schemas.openxmlformats.org/officeDocument/2006/relationships/image" Target="../media/image295.png"/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4.png"/><Relationship Id="rId11" Type="http://schemas.openxmlformats.org/officeDocument/2006/relationships/image" Target="../media/image294.png"/><Relationship Id="rId5" Type="http://schemas.openxmlformats.org/officeDocument/2006/relationships/image" Target="../media/image177.png"/><Relationship Id="rId10" Type="http://schemas.openxmlformats.org/officeDocument/2006/relationships/image" Target="../media/image293.png"/><Relationship Id="rId4" Type="http://schemas.openxmlformats.org/officeDocument/2006/relationships/image" Target="../media/image176.png"/><Relationship Id="rId9" Type="http://schemas.openxmlformats.org/officeDocument/2006/relationships/image" Target="../media/image29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6.png"/><Relationship Id="rId13" Type="http://schemas.openxmlformats.org/officeDocument/2006/relationships/image" Target="../media/image301.png"/><Relationship Id="rId3" Type="http://schemas.openxmlformats.org/officeDocument/2006/relationships/image" Target="../media/image175.png"/><Relationship Id="rId7" Type="http://schemas.openxmlformats.org/officeDocument/2006/relationships/image" Target="../media/image285.png"/><Relationship Id="rId12" Type="http://schemas.openxmlformats.org/officeDocument/2006/relationships/image" Target="../media/image300.png"/><Relationship Id="rId2" Type="http://schemas.openxmlformats.org/officeDocument/2006/relationships/image" Target="../media/image2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4.png"/><Relationship Id="rId11" Type="http://schemas.openxmlformats.org/officeDocument/2006/relationships/image" Target="../media/image299.png"/><Relationship Id="rId5" Type="http://schemas.openxmlformats.org/officeDocument/2006/relationships/image" Target="../media/image177.png"/><Relationship Id="rId10" Type="http://schemas.openxmlformats.org/officeDocument/2006/relationships/image" Target="../media/image298.png"/><Relationship Id="rId4" Type="http://schemas.openxmlformats.org/officeDocument/2006/relationships/image" Target="../media/image176.png"/><Relationship Id="rId9" Type="http://schemas.openxmlformats.org/officeDocument/2006/relationships/image" Target="../media/image297.png"/><Relationship Id="rId14" Type="http://schemas.openxmlformats.org/officeDocument/2006/relationships/image" Target="../media/image30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6.png"/><Relationship Id="rId3" Type="http://schemas.openxmlformats.org/officeDocument/2006/relationships/image" Target="../media/image175.png"/><Relationship Id="rId7" Type="http://schemas.openxmlformats.org/officeDocument/2006/relationships/image" Target="../media/image285.png"/><Relationship Id="rId2" Type="http://schemas.openxmlformats.org/officeDocument/2006/relationships/image" Target="../media/image3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4.png"/><Relationship Id="rId5" Type="http://schemas.openxmlformats.org/officeDocument/2006/relationships/image" Target="../media/image177.png"/><Relationship Id="rId4" Type="http://schemas.openxmlformats.org/officeDocument/2006/relationships/image" Target="../media/image17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13" Type="http://schemas.openxmlformats.org/officeDocument/2006/relationships/image" Target="../media/image315.png"/><Relationship Id="rId18" Type="http://schemas.openxmlformats.org/officeDocument/2006/relationships/image" Target="../media/image320.png"/><Relationship Id="rId26" Type="http://schemas.openxmlformats.org/officeDocument/2006/relationships/image" Target="../media/image328.png"/><Relationship Id="rId3" Type="http://schemas.openxmlformats.org/officeDocument/2006/relationships/image" Target="../media/image305.png"/><Relationship Id="rId21" Type="http://schemas.openxmlformats.org/officeDocument/2006/relationships/image" Target="../media/image323.png"/><Relationship Id="rId7" Type="http://schemas.openxmlformats.org/officeDocument/2006/relationships/image" Target="../media/image309.png"/><Relationship Id="rId12" Type="http://schemas.openxmlformats.org/officeDocument/2006/relationships/image" Target="../media/image314.png"/><Relationship Id="rId17" Type="http://schemas.openxmlformats.org/officeDocument/2006/relationships/image" Target="../media/image319.png"/><Relationship Id="rId25" Type="http://schemas.openxmlformats.org/officeDocument/2006/relationships/image" Target="../media/image327.png"/><Relationship Id="rId2" Type="http://schemas.openxmlformats.org/officeDocument/2006/relationships/image" Target="../media/image304.png"/><Relationship Id="rId16" Type="http://schemas.openxmlformats.org/officeDocument/2006/relationships/image" Target="../media/image318.png"/><Relationship Id="rId20" Type="http://schemas.openxmlformats.org/officeDocument/2006/relationships/image" Target="../media/image3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8.png"/><Relationship Id="rId11" Type="http://schemas.openxmlformats.org/officeDocument/2006/relationships/image" Target="../media/image313.png"/><Relationship Id="rId24" Type="http://schemas.openxmlformats.org/officeDocument/2006/relationships/image" Target="../media/image326.png"/><Relationship Id="rId5" Type="http://schemas.openxmlformats.org/officeDocument/2006/relationships/image" Target="../media/image307.png"/><Relationship Id="rId15" Type="http://schemas.openxmlformats.org/officeDocument/2006/relationships/image" Target="../media/image317.png"/><Relationship Id="rId23" Type="http://schemas.openxmlformats.org/officeDocument/2006/relationships/image" Target="../media/image325.png"/><Relationship Id="rId10" Type="http://schemas.openxmlformats.org/officeDocument/2006/relationships/image" Target="../media/image312.png"/><Relationship Id="rId19" Type="http://schemas.openxmlformats.org/officeDocument/2006/relationships/image" Target="../media/image321.png"/><Relationship Id="rId4" Type="http://schemas.openxmlformats.org/officeDocument/2006/relationships/image" Target="../media/image306.png"/><Relationship Id="rId9" Type="http://schemas.openxmlformats.org/officeDocument/2006/relationships/image" Target="../media/image311.png"/><Relationship Id="rId14" Type="http://schemas.openxmlformats.org/officeDocument/2006/relationships/image" Target="../media/image316.png"/><Relationship Id="rId22" Type="http://schemas.openxmlformats.org/officeDocument/2006/relationships/image" Target="../media/image324.png"/><Relationship Id="rId27" Type="http://schemas.openxmlformats.org/officeDocument/2006/relationships/image" Target="../media/image32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4.png"/><Relationship Id="rId13" Type="http://schemas.openxmlformats.org/officeDocument/2006/relationships/image" Target="../media/image328.png"/><Relationship Id="rId3" Type="http://schemas.openxmlformats.org/officeDocument/2006/relationships/image" Target="../media/image306.png"/><Relationship Id="rId7" Type="http://schemas.openxmlformats.org/officeDocument/2006/relationships/image" Target="../media/image333.png"/><Relationship Id="rId12" Type="http://schemas.openxmlformats.org/officeDocument/2006/relationships/image" Target="../media/image327.png"/><Relationship Id="rId2" Type="http://schemas.openxmlformats.org/officeDocument/2006/relationships/image" Target="../media/image3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2.png"/><Relationship Id="rId11" Type="http://schemas.openxmlformats.org/officeDocument/2006/relationships/image" Target="../media/image326.png"/><Relationship Id="rId5" Type="http://schemas.openxmlformats.org/officeDocument/2006/relationships/image" Target="../media/image331.png"/><Relationship Id="rId10" Type="http://schemas.openxmlformats.org/officeDocument/2006/relationships/image" Target="../media/image325.png"/><Relationship Id="rId4" Type="http://schemas.openxmlformats.org/officeDocument/2006/relationships/image" Target="../media/image330.png"/><Relationship Id="rId9" Type="http://schemas.openxmlformats.org/officeDocument/2006/relationships/image" Target="../media/image324.png"/><Relationship Id="rId14" Type="http://schemas.openxmlformats.org/officeDocument/2006/relationships/image" Target="../media/image32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6.png"/><Relationship Id="rId13" Type="http://schemas.openxmlformats.org/officeDocument/2006/relationships/image" Target="../media/image340.png"/><Relationship Id="rId18" Type="http://schemas.openxmlformats.org/officeDocument/2006/relationships/image" Target="../media/image344.png"/><Relationship Id="rId3" Type="http://schemas.openxmlformats.org/officeDocument/2006/relationships/image" Target="../media/image336.png"/><Relationship Id="rId21" Type="http://schemas.openxmlformats.org/officeDocument/2006/relationships/image" Target="../media/image347.png"/><Relationship Id="rId7" Type="http://schemas.openxmlformats.org/officeDocument/2006/relationships/image" Target="../media/image325.png"/><Relationship Id="rId12" Type="http://schemas.openxmlformats.org/officeDocument/2006/relationships/image" Target="../media/image339.png"/><Relationship Id="rId17" Type="http://schemas.openxmlformats.org/officeDocument/2006/relationships/image" Target="../media/image343.png"/><Relationship Id="rId25" Type="http://schemas.openxmlformats.org/officeDocument/2006/relationships/image" Target="../media/image351.png"/><Relationship Id="rId2" Type="http://schemas.openxmlformats.org/officeDocument/2006/relationships/image" Target="../media/image335.png"/><Relationship Id="rId16" Type="http://schemas.openxmlformats.org/officeDocument/2006/relationships/image" Target="../media/image342.png"/><Relationship Id="rId20" Type="http://schemas.openxmlformats.org/officeDocument/2006/relationships/image" Target="../media/image3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4.png"/><Relationship Id="rId11" Type="http://schemas.openxmlformats.org/officeDocument/2006/relationships/image" Target="../media/image329.png"/><Relationship Id="rId24" Type="http://schemas.openxmlformats.org/officeDocument/2006/relationships/image" Target="../media/image350.png"/><Relationship Id="rId5" Type="http://schemas.openxmlformats.org/officeDocument/2006/relationships/image" Target="../media/image338.png"/><Relationship Id="rId15" Type="http://schemas.openxmlformats.org/officeDocument/2006/relationships/image" Target="../media/image341.png"/><Relationship Id="rId23" Type="http://schemas.openxmlformats.org/officeDocument/2006/relationships/image" Target="../media/image349.png"/><Relationship Id="rId10" Type="http://schemas.openxmlformats.org/officeDocument/2006/relationships/image" Target="../media/image328.png"/><Relationship Id="rId19" Type="http://schemas.openxmlformats.org/officeDocument/2006/relationships/image" Target="../media/image345.png"/><Relationship Id="rId4" Type="http://schemas.openxmlformats.org/officeDocument/2006/relationships/image" Target="../media/image337.png"/><Relationship Id="rId9" Type="http://schemas.openxmlformats.org/officeDocument/2006/relationships/image" Target="../media/image327.png"/><Relationship Id="rId14" Type="http://schemas.openxmlformats.org/officeDocument/2006/relationships/image" Target="../media/image332.png"/><Relationship Id="rId22" Type="http://schemas.openxmlformats.org/officeDocument/2006/relationships/image" Target="../media/image34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2.png"/><Relationship Id="rId13" Type="http://schemas.openxmlformats.org/officeDocument/2006/relationships/image" Target="../media/image357.png"/><Relationship Id="rId18" Type="http://schemas.openxmlformats.org/officeDocument/2006/relationships/image" Target="../media/image362.png"/><Relationship Id="rId3" Type="http://schemas.openxmlformats.org/officeDocument/2006/relationships/image" Target="../media/image325.png"/><Relationship Id="rId21" Type="http://schemas.openxmlformats.org/officeDocument/2006/relationships/image" Target="../media/image365.png"/><Relationship Id="rId7" Type="http://schemas.openxmlformats.org/officeDocument/2006/relationships/image" Target="../media/image329.png"/><Relationship Id="rId12" Type="http://schemas.openxmlformats.org/officeDocument/2006/relationships/image" Target="../media/image356.png"/><Relationship Id="rId17" Type="http://schemas.openxmlformats.org/officeDocument/2006/relationships/image" Target="../media/image361.png"/><Relationship Id="rId2" Type="http://schemas.openxmlformats.org/officeDocument/2006/relationships/image" Target="../media/image324.png"/><Relationship Id="rId16" Type="http://schemas.openxmlformats.org/officeDocument/2006/relationships/image" Target="../media/image360.png"/><Relationship Id="rId20" Type="http://schemas.openxmlformats.org/officeDocument/2006/relationships/image" Target="../media/image3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8.png"/><Relationship Id="rId11" Type="http://schemas.openxmlformats.org/officeDocument/2006/relationships/image" Target="../media/image355.png"/><Relationship Id="rId5" Type="http://schemas.openxmlformats.org/officeDocument/2006/relationships/image" Target="../media/image327.png"/><Relationship Id="rId15" Type="http://schemas.openxmlformats.org/officeDocument/2006/relationships/image" Target="../media/image359.png"/><Relationship Id="rId10" Type="http://schemas.openxmlformats.org/officeDocument/2006/relationships/image" Target="../media/image354.png"/><Relationship Id="rId19" Type="http://schemas.openxmlformats.org/officeDocument/2006/relationships/image" Target="../media/image363.png"/><Relationship Id="rId4" Type="http://schemas.openxmlformats.org/officeDocument/2006/relationships/image" Target="../media/image326.png"/><Relationship Id="rId9" Type="http://schemas.openxmlformats.org/officeDocument/2006/relationships/image" Target="../media/image353.png"/><Relationship Id="rId14" Type="http://schemas.openxmlformats.org/officeDocument/2006/relationships/image" Target="../media/image35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6.png"/><Relationship Id="rId13" Type="http://schemas.openxmlformats.org/officeDocument/2006/relationships/image" Target="../media/image340.png"/><Relationship Id="rId18" Type="http://schemas.openxmlformats.org/officeDocument/2006/relationships/image" Target="../media/image368.png"/><Relationship Id="rId26" Type="http://schemas.openxmlformats.org/officeDocument/2006/relationships/image" Target="../media/image376.png"/><Relationship Id="rId3" Type="http://schemas.openxmlformats.org/officeDocument/2006/relationships/image" Target="../media/image336.png"/><Relationship Id="rId21" Type="http://schemas.openxmlformats.org/officeDocument/2006/relationships/image" Target="../media/image371.png"/><Relationship Id="rId7" Type="http://schemas.openxmlformats.org/officeDocument/2006/relationships/image" Target="../media/image325.png"/><Relationship Id="rId12" Type="http://schemas.openxmlformats.org/officeDocument/2006/relationships/image" Target="../media/image339.png"/><Relationship Id="rId17" Type="http://schemas.openxmlformats.org/officeDocument/2006/relationships/image" Target="../media/image367.png"/><Relationship Id="rId25" Type="http://schemas.openxmlformats.org/officeDocument/2006/relationships/image" Target="../media/image375.png"/><Relationship Id="rId2" Type="http://schemas.openxmlformats.org/officeDocument/2006/relationships/image" Target="../media/image335.png"/><Relationship Id="rId16" Type="http://schemas.openxmlformats.org/officeDocument/2006/relationships/image" Target="../media/image366.png"/><Relationship Id="rId20" Type="http://schemas.openxmlformats.org/officeDocument/2006/relationships/image" Target="../media/image370.png"/><Relationship Id="rId29" Type="http://schemas.openxmlformats.org/officeDocument/2006/relationships/image" Target="../media/image3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4.png"/><Relationship Id="rId11" Type="http://schemas.openxmlformats.org/officeDocument/2006/relationships/image" Target="../media/image329.png"/><Relationship Id="rId24" Type="http://schemas.openxmlformats.org/officeDocument/2006/relationships/image" Target="../media/image374.png"/><Relationship Id="rId32" Type="http://schemas.openxmlformats.org/officeDocument/2006/relationships/image" Target="../media/image382.png"/><Relationship Id="rId5" Type="http://schemas.openxmlformats.org/officeDocument/2006/relationships/image" Target="../media/image338.png"/><Relationship Id="rId15" Type="http://schemas.openxmlformats.org/officeDocument/2006/relationships/image" Target="../media/image347.png"/><Relationship Id="rId23" Type="http://schemas.openxmlformats.org/officeDocument/2006/relationships/image" Target="../media/image373.png"/><Relationship Id="rId28" Type="http://schemas.openxmlformats.org/officeDocument/2006/relationships/image" Target="../media/image378.png"/><Relationship Id="rId10" Type="http://schemas.openxmlformats.org/officeDocument/2006/relationships/image" Target="../media/image328.png"/><Relationship Id="rId19" Type="http://schemas.openxmlformats.org/officeDocument/2006/relationships/image" Target="../media/image369.png"/><Relationship Id="rId31" Type="http://schemas.openxmlformats.org/officeDocument/2006/relationships/image" Target="../media/image381.png"/><Relationship Id="rId4" Type="http://schemas.openxmlformats.org/officeDocument/2006/relationships/image" Target="../media/image337.png"/><Relationship Id="rId9" Type="http://schemas.openxmlformats.org/officeDocument/2006/relationships/image" Target="../media/image327.png"/><Relationship Id="rId14" Type="http://schemas.openxmlformats.org/officeDocument/2006/relationships/image" Target="../media/image332.png"/><Relationship Id="rId22" Type="http://schemas.openxmlformats.org/officeDocument/2006/relationships/image" Target="../media/image372.png"/><Relationship Id="rId27" Type="http://schemas.openxmlformats.org/officeDocument/2006/relationships/image" Target="../media/image377.png"/><Relationship Id="rId30" Type="http://schemas.openxmlformats.org/officeDocument/2006/relationships/image" Target="../media/image38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6.png"/><Relationship Id="rId13" Type="http://schemas.openxmlformats.org/officeDocument/2006/relationships/image" Target="../media/image340.png"/><Relationship Id="rId18" Type="http://schemas.openxmlformats.org/officeDocument/2006/relationships/image" Target="../media/image383.png"/><Relationship Id="rId3" Type="http://schemas.openxmlformats.org/officeDocument/2006/relationships/image" Target="../media/image336.png"/><Relationship Id="rId21" Type="http://schemas.openxmlformats.org/officeDocument/2006/relationships/image" Target="../media/image386.png"/><Relationship Id="rId7" Type="http://schemas.openxmlformats.org/officeDocument/2006/relationships/image" Target="../media/image325.png"/><Relationship Id="rId12" Type="http://schemas.openxmlformats.org/officeDocument/2006/relationships/image" Target="../media/image339.png"/><Relationship Id="rId17" Type="http://schemas.openxmlformats.org/officeDocument/2006/relationships/image" Target="../media/image367.png"/><Relationship Id="rId2" Type="http://schemas.openxmlformats.org/officeDocument/2006/relationships/image" Target="../media/image335.png"/><Relationship Id="rId16" Type="http://schemas.openxmlformats.org/officeDocument/2006/relationships/image" Target="../media/image366.png"/><Relationship Id="rId20" Type="http://schemas.openxmlformats.org/officeDocument/2006/relationships/image" Target="../media/image3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4.png"/><Relationship Id="rId11" Type="http://schemas.openxmlformats.org/officeDocument/2006/relationships/image" Target="../media/image329.png"/><Relationship Id="rId24" Type="http://schemas.openxmlformats.org/officeDocument/2006/relationships/image" Target="../media/image389.png"/><Relationship Id="rId5" Type="http://schemas.openxmlformats.org/officeDocument/2006/relationships/image" Target="../media/image338.png"/><Relationship Id="rId15" Type="http://schemas.openxmlformats.org/officeDocument/2006/relationships/image" Target="../media/image347.png"/><Relationship Id="rId23" Type="http://schemas.openxmlformats.org/officeDocument/2006/relationships/image" Target="../media/image388.png"/><Relationship Id="rId10" Type="http://schemas.openxmlformats.org/officeDocument/2006/relationships/image" Target="../media/image328.png"/><Relationship Id="rId19" Type="http://schemas.openxmlformats.org/officeDocument/2006/relationships/image" Target="../media/image384.png"/><Relationship Id="rId4" Type="http://schemas.openxmlformats.org/officeDocument/2006/relationships/image" Target="../media/image337.png"/><Relationship Id="rId9" Type="http://schemas.openxmlformats.org/officeDocument/2006/relationships/image" Target="../media/image327.png"/><Relationship Id="rId14" Type="http://schemas.openxmlformats.org/officeDocument/2006/relationships/image" Target="../media/image332.png"/><Relationship Id="rId22" Type="http://schemas.openxmlformats.org/officeDocument/2006/relationships/image" Target="../media/image38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6.png"/><Relationship Id="rId3" Type="http://schemas.openxmlformats.org/officeDocument/2006/relationships/image" Target="../media/image391.png"/><Relationship Id="rId7" Type="http://schemas.openxmlformats.org/officeDocument/2006/relationships/image" Target="../media/image395.png"/><Relationship Id="rId12" Type="http://schemas.openxmlformats.org/officeDocument/2006/relationships/image" Target="../media/image3940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4.png"/><Relationship Id="rId11" Type="http://schemas.openxmlformats.org/officeDocument/2006/relationships/image" Target="../media/image3930.png"/><Relationship Id="rId5" Type="http://schemas.openxmlformats.org/officeDocument/2006/relationships/image" Target="../media/image393.png"/><Relationship Id="rId10" Type="http://schemas.openxmlformats.org/officeDocument/2006/relationships/image" Target="../media/image3920.png"/><Relationship Id="rId4" Type="http://schemas.openxmlformats.org/officeDocument/2006/relationships/image" Target="../media/image392.png"/><Relationship Id="rId9" Type="http://schemas.openxmlformats.org/officeDocument/2006/relationships/image" Target="../media/image397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5.png"/><Relationship Id="rId13" Type="http://schemas.openxmlformats.org/officeDocument/2006/relationships/image" Target="../media/image403.png"/><Relationship Id="rId3" Type="http://schemas.openxmlformats.org/officeDocument/2006/relationships/image" Target="../media/image390.png"/><Relationship Id="rId7" Type="http://schemas.openxmlformats.org/officeDocument/2006/relationships/image" Target="../media/image394.png"/><Relationship Id="rId12" Type="http://schemas.openxmlformats.org/officeDocument/2006/relationships/image" Target="../media/image402.png"/><Relationship Id="rId2" Type="http://schemas.openxmlformats.org/officeDocument/2006/relationships/image" Target="../media/image3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3.png"/><Relationship Id="rId11" Type="http://schemas.openxmlformats.org/officeDocument/2006/relationships/image" Target="../media/image401.png"/><Relationship Id="rId5" Type="http://schemas.openxmlformats.org/officeDocument/2006/relationships/image" Target="../media/image392.png"/><Relationship Id="rId10" Type="http://schemas.openxmlformats.org/officeDocument/2006/relationships/image" Target="../media/image400.png"/><Relationship Id="rId4" Type="http://schemas.openxmlformats.org/officeDocument/2006/relationships/image" Target="../media/image391.png"/><Relationship Id="rId9" Type="http://schemas.openxmlformats.org/officeDocument/2006/relationships/image" Target="../media/image399.png"/><Relationship Id="rId14" Type="http://schemas.openxmlformats.org/officeDocument/2006/relationships/image" Target="../media/image40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5.png"/><Relationship Id="rId13" Type="http://schemas.openxmlformats.org/officeDocument/2006/relationships/image" Target="../media/image410.png"/><Relationship Id="rId18" Type="http://schemas.openxmlformats.org/officeDocument/2006/relationships/image" Target="../media/image415.png"/><Relationship Id="rId3" Type="http://schemas.openxmlformats.org/officeDocument/2006/relationships/image" Target="../media/image391.png"/><Relationship Id="rId7" Type="http://schemas.openxmlformats.org/officeDocument/2006/relationships/image" Target="../media/image395.png"/><Relationship Id="rId12" Type="http://schemas.openxmlformats.org/officeDocument/2006/relationships/image" Target="../media/image409.png"/><Relationship Id="rId17" Type="http://schemas.openxmlformats.org/officeDocument/2006/relationships/image" Target="../media/image414.png"/><Relationship Id="rId2" Type="http://schemas.openxmlformats.org/officeDocument/2006/relationships/image" Target="../media/image390.png"/><Relationship Id="rId16" Type="http://schemas.openxmlformats.org/officeDocument/2006/relationships/image" Target="../media/image4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4.png"/><Relationship Id="rId11" Type="http://schemas.openxmlformats.org/officeDocument/2006/relationships/image" Target="../media/image408.png"/><Relationship Id="rId5" Type="http://schemas.openxmlformats.org/officeDocument/2006/relationships/image" Target="../media/image393.png"/><Relationship Id="rId15" Type="http://schemas.openxmlformats.org/officeDocument/2006/relationships/image" Target="../media/image412.png"/><Relationship Id="rId10" Type="http://schemas.openxmlformats.org/officeDocument/2006/relationships/image" Target="../media/image407.png"/><Relationship Id="rId4" Type="http://schemas.openxmlformats.org/officeDocument/2006/relationships/image" Target="../media/image392.png"/><Relationship Id="rId9" Type="http://schemas.openxmlformats.org/officeDocument/2006/relationships/image" Target="../media/image406.png"/><Relationship Id="rId14" Type="http://schemas.openxmlformats.org/officeDocument/2006/relationships/image" Target="../media/image41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6.png"/><Relationship Id="rId13" Type="http://schemas.openxmlformats.org/officeDocument/2006/relationships/image" Target="../media/image421.png"/><Relationship Id="rId3" Type="http://schemas.openxmlformats.org/officeDocument/2006/relationships/image" Target="../media/image391.png"/><Relationship Id="rId7" Type="http://schemas.openxmlformats.org/officeDocument/2006/relationships/image" Target="../media/image395.png"/><Relationship Id="rId12" Type="http://schemas.openxmlformats.org/officeDocument/2006/relationships/image" Target="../media/image420.png"/><Relationship Id="rId17" Type="http://schemas.openxmlformats.org/officeDocument/2006/relationships/image" Target="../media/image425.png"/><Relationship Id="rId2" Type="http://schemas.openxmlformats.org/officeDocument/2006/relationships/image" Target="../media/image390.png"/><Relationship Id="rId16" Type="http://schemas.openxmlformats.org/officeDocument/2006/relationships/image" Target="../media/image4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4.png"/><Relationship Id="rId11" Type="http://schemas.openxmlformats.org/officeDocument/2006/relationships/image" Target="../media/image419.png"/><Relationship Id="rId5" Type="http://schemas.openxmlformats.org/officeDocument/2006/relationships/image" Target="../media/image393.png"/><Relationship Id="rId15" Type="http://schemas.openxmlformats.org/officeDocument/2006/relationships/image" Target="../media/image423.png"/><Relationship Id="rId10" Type="http://schemas.openxmlformats.org/officeDocument/2006/relationships/image" Target="../media/image418.png"/><Relationship Id="rId4" Type="http://schemas.openxmlformats.org/officeDocument/2006/relationships/image" Target="../media/image392.png"/><Relationship Id="rId9" Type="http://schemas.openxmlformats.org/officeDocument/2006/relationships/image" Target="../media/image417.png"/><Relationship Id="rId14" Type="http://schemas.openxmlformats.org/officeDocument/2006/relationships/image" Target="../media/image42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6.png"/><Relationship Id="rId13" Type="http://schemas.openxmlformats.org/officeDocument/2006/relationships/image" Target="../media/image431.png"/><Relationship Id="rId18" Type="http://schemas.openxmlformats.org/officeDocument/2006/relationships/image" Target="../media/image436.png"/><Relationship Id="rId21" Type="http://schemas.openxmlformats.org/officeDocument/2006/relationships/image" Target="../media/image439.png"/><Relationship Id="rId12" Type="http://schemas.openxmlformats.org/officeDocument/2006/relationships/image" Target="../media/image430.png"/><Relationship Id="rId17" Type="http://schemas.openxmlformats.org/officeDocument/2006/relationships/image" Target="../media/image435.png"/><Relationship Id="rId16" Type="http://schemas.openxmlformats.org/officeDocument/2006/relationships/image" Target="../media/image434.png"/><Relationship Id="rId20" Type="http://schemas.openxmlformats.org/officeDocument/2006/relationships/image" Target="../media/image438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429.png"/><Relationship Id="rId15" Type="http://schemas.openxmlformats.org/officeDocument/2006/relationships/image" Target="../media/image433.png"/><Relationship Id="rId10" Type="http://schemas.openxmlformats.org/officeDocument/2006/relationships/image" Target="../media/image428.png"/><Relationship Id="rId19" Type="http://schemas.openxmlformats.org/officeDocument/2006/relationships/image" Target="../media/image437.png"/><Relationship Id="rId9" Type="http://schemas.openxmlformats.org/officeDocument/2006/relationships/image" Target="../media/image427.png"/><Relationship Id="rId14" Type="http://schemas.openxmlformats.org/officeDocument/2006/relationships/image" Target="../media/image432.png"/></Relationships>
</file>

<file path=ppt/slides/_rels/slide5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8.png"/><Relationship Id="rId12" Type="http://schemas.openxmlformats.org/officeDocument/2006/relationships/image" Target="../media/image437.png"/><Relationship Id="rId2" Type="http://schemas.openxmlformats.org/officeDocument/2006/relationships/image" Target="../media/image434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436.png"/><Relationship Id="rId10" Type="http://schemas.openxmlformats.org/officeDocument/2006/relationships/image" Target="../media/image440.png"/><Relationship Id="rId9" Type="http://schemas.openxmlformats.org/officeDocument/2006/relationships/image" Target="../media/image4350.png"/><Relationship Id="rId14" Type="http://schemas.openxmlformats.org/officeDocument/2006/relationships/image" Target="../media/image43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5.png"/><Relationship Id="rId3" Type="http://schemas.openxmlformats.org/officeDocument/2006/relationships/image" Target="../media/image442.png"/><Relationship Id="rId7" Type="http://schemas.openxmlformats.org/officeDocument/2006/relationships/image" Target="../media/image434.png"/><Relationship Id="rId12" Type="http://schemas.openxmlformats.org/officeDocument/2006/relationships/image" Target="../media/image439.png"/><Relationship Id="rId2" Type="http://schemas.openxmlformats.org/officeDocument/2006/relationships/image" Target="../media/image4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5.png"/><Relationship Id="rId11" Type="http://schemas.openxmlformats.org/officeDocument/2006/relationships/image" Target="../media/image438.png"/><Relationship Id="rId5" Type="http://schemas.openxmlformats.org/officeDocument/2006/relationships/image" Target="../media/image444.png"/><Relationship Id="rId10" Type="http://schemas.openxmlformats.org/officeDocument/2006/relationships/image" Target="../media/image437.png"/><Relationship Id="rId4" Type="http://schemas.openxmlformats.org/officeDocument/2006/relationships/image" Target="../media/image443.png"/><Relationship Id="rId9" Type="http://schemas.openxmlformats.org/officeDocument/2006/relationships/image" Target="../media/image43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2.png"/><Relationship Id="rId13" Type="http://schemas.openxmlformats.org/officeDocument/2006/relationships/image" Target="../media/image436.png"/><Relationship Id="rId3" Type="http://schemas.openxmlformats.org/officeDocument/2006/relationships/image" Target="../media/image447.png"/><Relationship Id="rId7" Type="http://schemas.openxmlformats.org/officeDocument/2006/relationships/image" Target="../media/image451.png"/><Relationship Id="rId12" Type="http://schemas.openxmlformats.org/officeDocument/2006/relationships/image" Target="../media/image435.png"/><Relationship Id="rId2" Type="http://schemas.openxmlformats.org/officeDocument/2006/relationships/image" Target="../media/image446.png"/><Relationship Id="rId16" Type="http://schemas.openxmlformats.org/officeDocument/2006/relationships/image" Target="../media/image4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Relationship Id="rId11" Type="http://schemas.openxmlformats.org/officeDocument/2006/relationships/image" Target="../media/image434.png"/><Relationship Id="rId5" Type="http://schemas.openxmlformats.org/officeDocument/2006/relationships/image" Target="../media/image449.png"/><Relationship Id="rId15" Type="http://schemas.openxmlformats.org/officeDocument/2006/relationships/image" Target="../media/image438.png"/><Relationship Id="rId10" Type="http://schemas.openxmlformats.org/officeDocument/2006/relationships/image" Target="../media/image453.png"/><Relationship Id="rId4" Type="http://schemas.openxmlformats.org/officeDocument/2006/relationships/image" Target="../media/image448.png"/><Relationship Id="rId9" Type="http://schemas.openxmlformats.org/officeDocument/2006/relationships/image" Target="../media/image150.png"/><Relationship Id="rId14" Type="http://schemas.openxmlformats.org/officeDocument/2006/relationships/image" Target="../media/image43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5.png"/><Relationship Id="rId3" Type="http://schemas.openxmlformats.org/officeDocument/2006/relationships/image" Target="../media/image455.png"/><Relationship Id="rId7" Type="http://schemas.openxmlformats.org/officeDocument/2006/relationships/image" Target="../media/image434.png"/><Relationship Id="rId12" Type="http://schemas.openxmlformats.org/officeDocument/2006/relationships/image" Target="../media/image439.png"/><Relationship Id="rId2" Type="http://schemas.openxmlformats.org/officeDocument/2006/relationships/image" Target="../media/image4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8.png"/><Relationship Id="rId11" Type="http://schemas.openxmlformats.org/officeDocument/2006/relationships/image" Target="../media/image438.png"/><Relationship Id="rId5" Type="http://schemas.openxmlformats.org/officeDocument/2006/relationships/image" Target="../media/image457.png"/><Relationship Id="rId10" Type="http://schemas.openxmlformats.org/officeDocument/2006/relationships/image" Target="../media/image437.png"/><Relationship Id="rId4" Type="http://schemas.openxmlformats.org/officeDocument/2006/relationships/image" Target="../media/image456.png"/><Relationship Id="rId9" Type="http://schemas.openxmlformats.org/officeDocument/2006/relationships/image" Target="../media/image43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5.png"/><Relationship Id="rId3" Type="http://schemas.openxmlformats.org/officeDocument/2006/relationships/image" Target="../media/image460.png"/><Relationship Id="rId7" Type="http://schemas.openxmlformats.org/officeDocument/2006/relationships/image" Target="../media/image434.png"/><Relationship Id="rId12" Type="http://schemas.openxmlformats.org/officeDocument/2006/relationships/image" Target="../media/image439.png"/><Relationship Id="rId2" Type="http://schemas.openxmlformats.org/officeDocument/2006/relationships/image" Target="../media/image4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3.png"/><Relationship Id="rId11" Type="http://schemas.openxmlformats.org/officeDocument/2006/relationships/image" Target="../media/image438.png"/><Relationship Id="rId5" Type="http://schemas.openxmlformats.org/officeDocument/2006/relationships/image" Target="../media/image462.png"/><Relationship Id="rId10" Type="http://schemas.openxmlformats.org/officeDocument/2006/relationships/image" Target="../media/image437.png"/><Relationship Id="rId4" Type="http://schemas.openxmlformats.org/officeDocument/2006/relationships/image" Target="../media/image461.png"/><Relationship Id="rId9" Type="http://schemas.openxmlformats.org/officeDocument/2006/relationships/image" Target="../media/image43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8.png"/><Relationship Id="rId13" Type="http://schemas.openxmlformats.org/officeDocument/2006/relationships/image" Target="../media/image469.png"/><Relationship Id="rId18" Type="http://schemas.openxmlformats.org/officeDocument/2006/relationships/image" Target="../media/image474.png"/><Relationship Id="rId3" Type="http://schemas.openxmlformats.org/officeDocument/2006/relationships/image" Target="../media/image465.png"/><Relationship Id="rId7" Type="http://schemas.openxmlformats.org/officeDocument/2006/relationships/image" Target="../media/image437.png"/><Relationship Id="rId12" Type="http://schemas.openxmlformats.org/officeDocument/2006/relationships/image" Target="../media/image468.png"/><Relationship Id="rId17" Type="http://schemas.openxmlformats.org/officeDocument/2006/relationships/image" Target="../media/image473.png"/><Relationship Id="rId2" Type="http://schemas.openxmlformats.org/officeDocument/2006/relationships/image" Target="../media/image464.png"/><Relationship Id="rId16" Type="http://schemas.openxmlformats.org/officeDocument/2006/relationships/image" Target="../media/image4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6.png"/><Relationship Id="rId11" Type="http://schemas.openxmlformats.org/officeDocument/2006/relationships/image" Target="../media/image467.png"/><Relationship Id="rId5" Type="http://schemas.openxmlformats.org/officeDocument/2006/relationships/image" Target="../media/image435.png"/><Relationship Id="rId15" Type="http://schemas.openxmlformats.org/officeDocument/2006/relationships/image" Target="../media/image471.png"/><Relationship Id="rId10" Type="http://schemas.openxmlformats.org/officeDocument/2006/relationships/image" Target="../media/image466.png"/><Relationship Id="rId19" Type="http://schemas.openxmlformats.org/officeDocument/2006/relationships/image" Target="../media/image475.png"/><Relationship Id="rId4" Type="http://schemas.openxmlformats.org/officeDocument/2006/relationships/image" Target="../media/image434.png"/><Relationship Id="rId9" Type="http://schemas.openxmlformats.org/officeDocument/2006/relationships/image" Target="../media/image439.png"/><Relationship Id="rId14" Type="http://schemas.openxmlformats.org/officeDocument/2006/relationships/image" Target="../media/image47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9.png"/><Relationship Id="rId13" Type="http://schemas.openxmlformats.org/officeDocument/2006/relationships/image" Target="../media/image481.png"/><Relationship Id="rId18" Type="http://schemas.openxmlformats.org/officeDocument/2006/relationships/image" Target="../media/image486.png"/><Relationship Id="rId3" Type="http://schemas.openxmlformats.org/officeDocument/2006/relationships/image" Target="../media/image434.png"/><Relationship Id="rId21" Type="http://schemas.openxmlformats.org/officeDocument/2006/relationships/image" Target="../media/image489.png"/><Relationship Id="rId7" Type="http://schemas.openxmlformats.org/officeDocument/2006/relationships/image" Target="../media/image438.png"/><Relationship Id="rId12" Type="http://schemas.openxmlformats.org/officeDocument/2006/relationships/image" Target="../media/image480.png"/><Relationship Id="rId17" Type="http://schemas.openxmlformats.org/officeDocument/2006/relationships/image" Target="../media/image485.png"/><Relationship Id="rId2" Type="http://schemas.openxmlformats.org/officeDocument/2006/relationships/image" Target="../media/image476.png"/><Relationship Id="rId16" Type="http://schemas.openxmlformats.org/officeDocument/2006/relationships/image" Target="../media/image484.png"/><Relationship Id="rId20" Type="http://schemas.openxmlformats.org/officeDocument/2006/relationships/image" Target="../media/image4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7.png"/><Relationship Id="rId11" Type="http://schemas.openxmlformats.org/officeDocument/2006/relationships/image" Target="../media/image479.png"/><Relationship Id="rId5" Type="http://schemas.openxmlformats.org/officeDocument/2006/relationships/image" Target="../media/image436.png"/><Relationship Id="rId15" Type="http://schemas.openxmlformats.org/officeDocument/2006/relationships/image" Target="../media/image483.png"/><Relationship Id="rId10" Type="http://schemas.openxmlformats.org/officeDocument/2006/relationships/image" Target="../media/image478.png"/><Relationship Id="rId19" Type="http://schemas.openxmlformats.org/officeDocument/2006/relationships/image" Target="../media/image487.png"/><Relationship Id="rId4" Type="http://schemas.openxmlformats.org/officeDocument/2006/relationships/image" Target="../media/image435.png"/><Relationship Id="rId9" Type="http://schemas.openxmlformats.org/officeDocument/2006/relationships/image" Target="../media/image477.png"/><Relationship Id="rId14" Type="http://schemas.openxmlformats.org/officeDocument/2006/relationships/image" Target="../media/image48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9.png"/><Relationship Id="rId13" Type="http://schemas.openxmlformats.org/officeDocument/2006/relationships/image" Target="../media/image495.png"/><Relationship Id="rId18" Type="http://schemas.openxmlformats.org/officeDocument/2006/relationships/image" Target="../media/image500.png"/><Relationship Id="rId3" Type="http://schemas.openxmlformats.org/officeDocument/2006/relationships/image" Target="../media/image434.png"/><Relationship Id="rId21" Type="http://schemas.openxmlformats.org/officeDocument/2006/relationships/image" Target="../media/image503.png"/><Relationship Id="rId7" Type="http://schemas.openxmlformats.org/officeDocument/2006/relationships/image" Target="../media/image438.png"/><Relationship Id="rId12" Type="http://schemas.openxmlformats.org/officeDocument/2006/relationships/image" Target="../media/image494.png"/><Relationship Id="rId17" Type="http://schemas.openxmlformats.org/officeDocument/2006/relationships/image" Target="../media/image499.png"/><Relationship Id="rId2" Type="http://schemas.openxmlformats.org/officeDocument/2006/relationships/image" Target="../media/image490.png"/><Relationship Id="rId16" Type="http://schemas.openxmlformats.org/officeDocument/2006/relationships/image" Target="../media/image498.png"/><Relationship Id="rId20" Type="http://schemas.openxmlformats.org/officeDocument/2006/relationships/image" Target="../media/image5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7.png"/><Relationship Id="rId11" Type="http://schemas.openxmlformats.org/officeDocument/2006/relationships/image" Target="../media/image493.png"/><Relationship Id="rId5" Type="http://schemas.openxmlformats.org/officeDocument/2006/relationships/image" Target="../media/image436.png"/><Relationship Id="rId15" Type="http://schemas.openxmlformats.org/officeDocument/2006/relationships/image" Target="../media/image497.png"/><Relationship Id="rId10" Type="http://schemas.openxmlformats.org/officeDocument/2006/relationships/image" Target="../media/image492.png"/><Relationship Id="rId19" Type="http://schemas.openxmlformats.org/officeDocument/2006/relationships/image" Target="../media/image501.png"/><Relationship Id="rId4" Type="http://schemas.openxmlformats.org/officeDocument/2006/relationships/image" Target="../media/image435.png"/><Relationship Id="rId9" Type="http://schemas.openxmlformats.org/officeDocument/2006/relationships/image" Target="../media/image491.png"/><Relationship Id="rId14" Type="http://schemas.openxmlformats.org/officeDocument/2006/relationships/image" Target="../media/image496.png"/><Relationship Id="rId22" Type="http://schemas.openxmlformats.org/officeDocument/2006/relationships/image" Target="../media/image504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9.png"/><Relationship Id="rId13" Type="http://schemas.openxmlformats.org/officeDocument/2006/relationships/image" Target="../media/image509.png"/><Relationship Id="rId3" Type="http://schemas.openxmlformats.org/officeDocument/2006/relationships/image" Target="../media/image434.png"/><Relationship Id="rId7" Type="http://schemas.openxmlformats.org/officeDocument/2006/relationships/image" Target="../media/image438.png"/><Relationship Id="rId12" Type="http://schemas.openxmlformats.org/officeDocument/2006/relationships/image" Target="../media/image508.png"/><Relationship Id="rId2" Type="http://schemas.openxmlformats.org/officeDocument/2006/relationships/image" Target="../media/image505.png"/><Relationship Id="rId16" Type="http://schemas.openxmlformats.org/officeDocument/2006/relationships/image" Target="../media/image5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7.png"/><Relationship Id="rId11" Type="http://schemas.openxmlformats.org/officeDocument/2006/relationships/image" Target="../media/image507.png"/><Relationship Id="rId5" Type="http://schemas.openxmlformats.org/officeDocument/2006/relationships/image" Target="../media/image436.png"/><Relationship Id="rId15" Type="http://schemas.openxmlformats.org/officeDocument/2006/relationships/image" Target="../media/image511.png"/><Relationship Id="rId10" Type="http://schemas.openxmlformats.org/officeDocument/2006/relationships/image" Target="../media/image189.png"/><Relationship Id="rId4" Type="http://schemas.openxmlformats.org/officeDocument/2006/relationships/image" Target="../media/image435.png"/><Relationship Id="rId9" Type="http://schemas.openxmlformats.org/officeDocument/2006/relationships/image" Target="../media/image506.png"/><Relationship Id="rId14" Type="http://schemas.openxmlformats.org/officeDocument/2006/relationships/image" Target="../media/image51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9.png"/><Relationship Id="rId13" Type="http://schemas.openxmlformats.org/officeDocument/2006/relationships/image" Target="../media/image518.png"/><Relationship Id="rId3" Type="http://schemas.openxmlformats.org/officeDocument/2006/relationships/image" Target="../media/image434.png"/><Relationship Id="rId7" Type="http://schemas.openxmlformats.org/officeDocument/2006/relationships/image" Target="../media/image438.png"/><Relationship Id="rId12" Type="http://schemas.openxmlformats.org/officeDocument/2006/relationships/image" Target="../media/image517.png"/><Relationship Id="rId2" Type="http://schemas.openxmlformats.org/officeDocument/2006/relationships/image" Target="../media/image5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7.png"/><Relationship Id="rId11" Type="http://schemas.openxmlformats.org/officeDocument/2006/relationships/image" Target="../media/image516.png"/><Relationship Id="rId5" Type="http://schemas.openxmlformats.org/officeDocument/2006/relationships/image" Target="../media/image436.png"/><Relationship Id="rId10" Type="http://schemas.openxmlformats.org/officeDocument/2006/relationships/image" Target="../media/image515.png"/><Relationship Id="rId4" Type="http://schemas.openxmlformats.org/officeDocument/2006/relationships/image" Target="../media/image435.png"/><Relationship Id="rId9" Type="http://schemas.openxmlformats.org/officeDocument/2006/relationships/image" Target="../media/image514.png"/><Relationship Id="rId14" Type="http://schemas.openxmlformats.org/officeDocument/2006/relationships/image" Target="../media/image519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9.png"/><Relationship Id="rId13" Type="http://schemas.openxmlformats.org/officeDocument/2006/relationships/image" Target="../media/image524.png"/><Relationship Id="rId18" Type="http://schemas.openxmlformats.org/officeDocument/2006/relationships/image" Target="../media/image529.png"/><Relationship Id="rId3" Type="http://schemas.openxmlformats.org/officeDocument/2006/relationships/image" Target="../media/image434.png"/><Relationship Id="rId21" Type="http://schemas.openxmlformats.org/officeDocument/2006/relationships/image" Target="../media/image532.png"/><Relationship Id="rId7" Type="http://schemas.openxmlformats.org/officeDocument/2006/relationships/image" Target="../media/image438.png"/><Relationship Id="rId12" Type="http://schemas.openxmlformats.org/officeDocument/2006/relationships/image" Target="../media/image523.png"/><Relationship Id="rId17" Type="http://schemas.openxmlformats.org/officeDocument/2006/relationships/image" Target="../media/image528.png"/><Relationship Id="rId25" Type="http://schemas.openxmlformats.org/officeDocument/2006/relationships/image" Target="../media/image536.png"/><Relationship Id="rId16" Type="http://schemas.openxmlformats.org/officeDocument/2006/relationships/image" Target="../media/image527.png"/><Relationship Id="rId20" Type="http://schemas.openxmlformats.org/officeDocument/2006/relationships/image" Target="../media/image5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7.png"/><Relationship Id="rId11" Type="http://schemas.openxmlformats.org/officeDocument/2006/relationships/image" Target="../media/image522.png"/><Relationship Id="rId24" Type="http://schemas.openxmlformats.org/officeDocument/2006/relationships/image" Target="../media/image535.png"/><Relationship Id="rId5" Type="http://schemas.openxmlformats.org/officeDocument/2006/relationships/image" Target="../media/image436.png"/><Relationship Id="rId15" Type="http://schemas.openxmlformats.org/officeDocument/2006/relationships/image" Target="../media/image526.png"/><Relationship Id="rId23" Type="http://schemas.openxmlformats.org/officeDocument/2006/relationships/image" Target="../media/image534.png"/><Relationship Id="rId10" Type="http://schemas.openxmlformats.org/officeDocument/2006/relationships/image" Target="../media/image521.png"/><Relationship Id="rId19" Type="http://schemas.openxmlformats.org/officeDocument/2006/relationships/image" Target="../media/image530.png"/><Relationship Id="rId4" Type="http://schemas.openxmlformats.org/officeDocument/2006/relationships/image" Target="../media/image435.png"/><Relationship Id="rId9" Type="http://schemas.openxmlformats.org/officeDocument/2006/relationships/image" Target="../media/image520.png"/><Relationship Id="rId14" Type="http://schemas.openxmlformats.org/officeDocument/2006/relationships/image" Target="../media/image525.png"/><Relationship Id="rId22" Type="http://schemas.openxmlformats.org/officeDocument/2006/relationships/image" Target="../media/image53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9.png"/><Relationship Id="rId13" Type="http://schemas.openxmlformats.org/officeDocument/2006/relationships/image" Target="../media/image541.png"/><Relationship Id="rId18" Type="http://schemas.openxmlformats.org/officeDocument/2006/relationships/image" Target="../media/image546.png"/><Relationship Id="rId3" Type="http://schemas.openxmlformats.org/officeDocument/2006/relationships/image" Target="../media/image434.png"/><Relationship Id="rId7" Type="http://schemas.openxmlformats.org/officeDocument/2006/relationships/image" Target="../media/image438.png"/><Relationship Id="rId12" Type="http://schemas.openxmlformats.org/officeDocument/2006/relationships/image" Target="../media/image540.png"/><Relationship Id="rId17" Type="http://schemas.openxmlformats.org/officeDocument/2006/relationships/image" Target="../media/image545.png"/><Relationship Id="rId16" Type="http://schemas.openxmlformats.org/officeDocument/2006/relationships/image" Target="../media/image544.png"/><Relationship Id="rId20" Type="http://schemas.openxmlformats.org/officeDocument/2006/relationships/image" Target="../media/image5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7.png"/><Relationship Id="rId11" Type="http://schemas.openxmlformats.org/officeDocument/2006/relationships/image" Target="../media/image539.png"/><Relationship Id="rId5" Type="http://schemas.openxmlformats.org/officeDocument/2006/relationships/image" Target="../media/image436.png"/><Relationship Id="rId15" Type="http://schemas.openxmlformats.org/officeDocument/2006/relationships/image" Target="../media/image543.png"/><Relationship Id="rId10" Type="http://schemas.openxmlformats.org/officeDocument/2006/relationships/image" Target="../media/image538.png"/><Relationship Id="rId19" Type="http://schemas.openxmlformats.org/officeDocument/2006/relationships/image" Target="../media/image547.png"/><Relationship Id="rId4" Type="http://schemas.openxmlformats.org/officeDocument/2006/relationships/image" Target="../media/image435.png"/><Relationship Id="rId9" Type="http://schemas.openxmlformats.org/officeDocument/2006/relationships/image" Target="../media/image537.png"/><Relationship Id="rId14" Type="http://schemas.openxmlformats.org/officeDocument/2006/relationships/image" Target="../media/image542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9.png"/><Relationship Id="rId13" Type="http://schemas.openxmlformats.org/officeDocument/2006/relationships/image" Target="../media/image551.png"/><Relationship Id="rId18" Type="http://schemas.openxmlformats.org/officeDocument/2006/relationships/image" Target="../media/image554.png"/><Relationship Id="rId3" Type="http://schemas.openxmlformats.org/officeDocument/2006/relationships/image" Target="../media/image434.png"/><Relationship Id="rId21" Type="http://schemas.openxmlformats.org/officeDocument/2006/relationships/image" Target="../media/image548.png"/><Relationship Id="rId7" Type="http://schemas.openxmlformats.org/officeDocument/2006/relationships/image" Target="../media/image438.png"/><Relationship Id="rId12" Type="http://schemas.openxmlformats.org/officeDocument/2006/relationships/image" Target="../media/image550.png"/><Relationship Id="rId17" Type="http://schemas.openxmlformats.org/officeDocument/2006/relationships/image" Target="../media/image545.png"/><Relationship Id="rId16" Type="http://schemas.openxmlformats.org/officeDocument/2006/relationships/image" Target="../media/image544.png"/><Relationship Id="rId20" Type="http://schemas.openxmlformats.org/officeDocument/2006/relationships/image" Target="../media/image5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7.png"/><Relationship Id="rId11" Type="http://schemas.openxmlformats.org/officeDocument/2006/relationships/image" Target="../media/image549.png"/><Relationship Id="rId5" Type="http://schemas.openxmlformats.org/officeDocument/2006/relationships/image" Target="../media/image436.png"/><Relationship Id="rId15" Type="http://schemas.openxmlformats.org/officeDocument/2006/relationships/image" Target="../media/image553.png"/><Relationship Id="rId10" Type="http://schemas.openxmlformats.org/officeDocument/2006/relationships/image" Target="../media/image538.png"/><Relationship Id="rId19" Type="http://schemas.openxmlformats.org/officeDocument/2006/relationships/image" Target="../media/image555.png"/><Relationship Id="rId4" Type="http://schemas.openxmlformats.org/officeDocument/2006/relationships/image" Target="../media/image435.png"/><Relationship Id="rId9" Type="http://schemas.openxmlformats.org/officeDocument/2006/relationships/image" Target="../media/image537.png"/><Relationship Id="rId14" Type="http://schemas.openxmlformats.org/officeDocument/2006/relationships/image" Target="../media/image55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9.png"/><Relationship Id="rId13" Type="http://schemas.openxmlformats.org/officeDocument/2006/relationships/image" Target="../media/image557.png"/><Relationship Id="rId18" Type="http://schemas.openxmlformats.org/officeDocument/2006/relationships/image" Target="../media/image562.png"/><Relationship Id="rId3" Type="http://schemas.openxmlformats.org/officeDocument/2006/relationships/image" Target="../media/image434.png"/><Relationship Id="rId7" Type="http://schemas.openxmlformats.org/officeDocument/2006/relationships/image" Target="../media/image438.png"/><Relationship Id="rId12" Type="http://schemas.openxmlformats.org/officeDocument/2006/relationships/image" Target="../media/image548.png"/><Relationship Id="rId17" Type="http://schemas.openxmlformats.org/officeDocument/2006/relationships/image" Target="../media/image561.png"/><Relationship Id="rId16" Type="http://schemas.openxmlformats.org/officeDocument/2006/relationships/image" Target="../media/image560.png"/><Relationship Id="rId20" Type="http://schemas.openxmlformats.org/officeDocument/2006/relationships/image" Target="../media/image5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7.png"/><Relationship Id="rId11" Type="http://schemas.openxmlformats.org/officeDocument/2006/relationships/image" Target="../media/image556.png"/><Relationship Id="rId5" Type="http://schemas.openxmlformats.org/officeDocument/2006/relationships/image" Target="../media/image436.png"/><Relationship Id="rId15" Type="http://schemas.openxmlformats.org/officeDocument/2006/relationships/image" Target="../media/image559.png"/><Relationship Id="rId10" Type="http://schemas.openxmlformats.org/officeDocument/2006/relationships/image" Target="../media/image538.png"/><Relationship Id="rId19" Type="http://schemas.openxmlformats.org/officeDocument/2006/relationships/image" Target="../media/image563.png"/><Relationship Id="rId4" Type="http://schemas.openxmlformats.org/officeDocument/2006/relationships/image" Target="../media/image435.png"/><Relationship Id="rId9" Type="http://schemas.openxmlformats.org/officeDocument/2006/relationships/image" Target="../media/image537.png"/><Relationship Id="rId14" Type="http://schemas.openxmlformats.org/officeDocument/2006/relationships/image" Target="../media/image558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9.png"/><Relationship Id="rId13" Type="http://schemas.openxmlformats.org/officeDocument/2006/relationships/image" Target="../media/image565.png"/><Relationship Id="rId18" Type="http://schemas.openxmlformats.org/officeDocument/2006/relationships/image" Target="../media/image570.png"/><Relationship Id="rId3" Type="http://schemas.openxmlformats.org/officeDocument/2006/relationships/image" Target="../media/image434.png"/><Relationship Id="rId21" Type="http://schemas.openxmlformats.org/officeDocument/2006/relationships/image" Target="../media/image573.png"/><Relationship Id="rId7" Type="http://schemas.openxmlformats.org/officeDocument/2006/relationships/image" Target="../media/image438.png"/><Relationship Id="rId12" Type="http://schemas.openxmlformats.org/officeDocument/2006/relationships/image" Target="../media/image548.png"/><Relationship Id="rId17" Type="http://schemas.openxmlformats.org/officeDocument/2006/relationships/image" Target="../media/image569.png"/><Relationship Id="rId16" Type="http://schemas.openxmlformats.org/officeDocument/2006/relationships/image" Target="../media/image568.png"/><Relationship Id="rId20" Type="http://schemas.openxmlformats.org/officeDocument/2006/relationships/image" Target="../media/image5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7.png"/><Relationship Id="rId11" Type="http://schemas.openxmlformats.org/officeDocument/2006/relationships/image" Target="../media/image556.png"/><Relationship Id="rId24" Type="http://schemas.openxmlformats.org/officeDocument/2006/relationships/image" Target="../media/image576.png"/><Relationship Id="rId5" Type="http://schemas.openxmlformats.org/officeDocument/2006/relationships/image" Target="../media/image436.png"/><Relationship Id="rId15" Type="http://schemas.openxmlformats.org/officeDocument/2006/relationships/image" Target="../media/image567.png"/><Relationship Id="rId23" Type="http://schemas.openxmlformats.org/officeDocument/2006/relationships/image" Target="../media/image575.png"/><Relationship Id="rId10" Type="http://schemas.openxmlformats.org/officeDocument/2006/relationships/image" Target="../media/image538.png"/><Relationship Id="rId19" Type="http://schemas.openxmlformats.org/officeDocument/2006/relationships/image" Target="../media/image571.png"/><Relationship Id="rId4" Type="http://schemas.openxmlformats.org/officeDocument/2006/relationships/image" Target="../media/image435.png"/><Relationship Id="rId9" Type="http://schemas.openxmlformats.org/officeDocument/2006/relationships/image" Target="../media/image537.png"/><Relationship Id="rId14" Type="http://schemas.openxmlformats.org/officeDocument/2006/relationships/image" Target="../media/image566.png"/><Relationship Id="rId22" Type="http://schemas.openxmlformats.org/officeDocument/2006/relationships/image" Target="../media/image574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9.png"/><Relationship Id="rId13" Type="http://schemas.openxmlformats.org/officeDocument/2006/relationships/image" Target="../media/image579.png"/><Relationship Id="rId3" Type="http://schemas.openxmlformats.org/officeDocument/2006/relationships/image" Target="../media/image434.png"/><Relationship Id="rId7" Type="http://schemas.openxmlformats.org/officeDocument/2006/relationships/image" Target="../media/image438.png"/><Relationship Id="rId12" Type="http://schemas.openxmlformats.org/officeDocument/2006/relationships/image" Target="../media/image5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7.png"/><Relationship Id="rId11" Type="http://schemas.openxmlformats.org/officeDocument/2006/relationships/image" Target="../media/image565.png"/><Relationship Id="rId5" Type="http://schemas.openxmlformats.org/officeDocument/2006/relationships/image" Target="../media/image436.png"/><Relationship Id="rId10" Type="http://schemas.openxmlformats.org/officeDocument/2006/relationships/image" Target="../media/image577.png"/><Relationship Id="rId4" Type="http://schemas.openxmlformats.org/officeDocument/2006/relationships/image" Target="../media/image435.png"/><Relationship Id="rId9" Type="http://schemas.openxmlformats.org/officeDocument/2006/relationships/image" Target="../media/image566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6.png"/><Relationship Id="rId3" Type="http://schemas.openxmlformats.org/officeDocument/2006/relationships/image" Target="../media/image581.png"/><Relationship Id="rId7" Type="http://schemas.openxmlformats.org/officeDocument/2006/relationships/image" Target="../media/image585.png"/><Relationship Id="rId12" Type="http://schemas.openxmlformats.org/officeDocument/2006/relationships/image" Target="../media/image590.png"/><Relationship Id="rId2" Type="http://schemas.openxmlformats.org/officeDocument/2006/relationships/image" Target="../media/image5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4.png"/><Relationship Id="rId11" Type="http://schemas.openxmlformats.org/officeDocument/2006/relationships/image" Target="../media/image589.png"/><Relationship Id="rId5" Type="http://schemas.openxmlformats.org/officeDocument/2006/relationships/image" Target="../media/image583.png"/><Relationship Id="rId10" Type="http://schemas.openxmlformats.org/officeDocument/2006/relationships/image" Target="../media/image588.png"/><Relationship Id="rId4" Type="http://schemas.openxmlformats.org/officeDocument/2006/relationships/image" Target="../media/image582.png"/><Relationship Id="rId9" Type="http://schemas.openxmlformats.org/officeDocument/2006/relationships/image" Target="../media/image58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4.png"/><Relationship Id="rId3" Type="http://schemas.openxmlformats.org/officeDocument/2006/relationships/image" Target="../media/image581.png"/><Relationship Id="rId7" Type="http://schemas.openxmlformats.org/officeDocument/2006/relationships/image" Target="../media/image5930.png"/><Relationship Id="rId12" Type="http://schemas.openxmlformats.org/officeDocument/2006/relationships/image" Target="../media/image591.png"/><Relationship Id="rId2" Type="http://schemas.openxmlformats.org/officeDocument/2006/relationships/image" Target="../media/image59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20.png"/><Relationship Id="rId11" Type="http://schemas.openxmlformats.org/officeDocument/2006/relationships/image" Target="../media/image590.png"/><Relationship Id="rId5" Type="http://schemas.openxmlformats.org/officeDocument/2006/relationships/image" Target="../media/image583.png"/><Relationship Id="rId10" Type="http://schemas.openxmlformats.org/officeDocument/2006/relationships/image" Target="../media/image596.png"/><Relationship Id="rId4" Type="http://schemas.openxmlformats.org/officeDocument/2006/relationships/image" Target="../media/image582.png"/><Relationship Id="rId9" Type="http://schemas.openxmlformats.org/officeDocument/2006/relationships/image" Target="../media/image595.png"/></Relationships>
</file>

<file path=ppt/slides/_rels/slide7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04.png"/><Relationship Id="rId18" Type="http://schemas.openxmlformats.org/officeDocument/2006/relationships/image" Target="../media/image609.png"/><Relationship Id="rId3" Type="http://schemas.openxmlformats.org/officeDocument/2006/relationships/image" Target="../media/image581.png"/><Relationship Id="rId21" Type="http://schemas.openxmlformats.org/officeDocument/2006/relationships/image" Target="../media/image612.png"/><Relationship Id="rId7" Type="http://schemas.openxmlformats.org/officeDocument/2006/relationships/image" Target="../media/image590.png"/><Relationship Id="rId12" Type="http://schemas.openxmlformats.org/officeDocument/2006/relationships/image" Target="../media/image603.png"/><Relationship Id="rId17" Type="http://schemas.openxmlformats.org/officeDocument/2006/relationships/image" Target="../media/image608.png"/><Relationship Id="rId2" Type="http://schemas.openxmlformats.org/officeDocument/2006/relationships/image" Target="../media/image598.png"/><Relationship Id="rId16" Type="http://schemas.openxmlformats.org/officeDocument/2006/relationships/image" Target="../media/image607.png"/><Relationship Id="rId20" Type="http://schemas.openxmlformats.org/officeDocument/2006/relationships/image" Target="../media/image6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9.png"/><Relationship Id="rId11" Type="http://schemas.openxmlformats.org/officeDocument/2006/relationships/image" Target="../media/image602.png"/><Relationship Id="rId24" Type="http://schemas.openxmlformats.org/officeDocument/2006/relationships/image" Target="../media/image591.png"/><Relationship Id="rId5" Type="http://schemas.openxmlformats.org/officeDocument/2006/relationships/image" Target="../media/image583.png"/><Relationship Id="rId15" Type="http://schemas.openxmlformats.org/officeDocument/2006/relationships/image" Target="../media/image606.png"/><Relationship Id="rId23" Type="http://schemas.openxmlformats.org/officeDocument/2006/relationships/image" Target="../media/image592.png"/><Relationship Id="rId10" Type="http://schemas.openxmlformats.org/officeDocument/2006/relationships/image" Target="../media/image601.png"/><Relationship Id="rId19" Type="http://schemas.openxmlformats.org/officeDocument/2006/relationships/image" Target="../media/image610.png"/><Relationship Id="rId4" Type="http://schemas.openxmlformats.org/officeDocument/2006/relationships/image" Target="../media/image582.png"/><Relationship Id="rId9" Type="http://schemas.openxmlformats.org/officeDocument/2006/relationships/image" Target="../media/image600.png"/><Relationship Id="rId14" Type="http://schemas.openxmlformats.org/officeDocument/2006/relationships/image" Target="../media/image605.png"/><Relationship Id="rId22" Type="http://schemas.openxmlformats.org/officeDocument/2006/relationships/image" Target="../media/image613.png"/></Relationships>
</file>

<file path=ppt/slides/_rels/slide7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91.png"/><Relationship Id="rId3" Type="http://schemas.openxmlformats.org/officeDocument/2006/relationships/image" Target="../media/image581.png"/><Relationship Id="rId12" Type="http://schemas.openxmlformats.org/officeDocument/2006/relationships/image" Target="../media/image592.png"/><Relationship Id="rId2" Type="http://schemas.openxmlformats.org/officeDocument/2006/relationships/image" Target="../media/image615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593.png"/><Relationship Id="rId5" Type="http://schemas.openxmlformats.org/officeDocument/2006/relationships/image" Target="../media/image583.png"/><Relationship Id="rId10" Type="http://schemas.openxmlformats.org/officeDocument/2006/relationships/image" Target="../media/image617.png"/><Relationship Id="rId4" Type="http://schemas.openxmlformats.org/officeDocument/2006/relationships/image" Target="../media/image582.png"/><Relationship Id="rId9" Type="http://schemas.openxmlformats.org/officeDocument/2006/relationships/image" Target="../media/image616.png"/></Relationships>
</file>

<file path=ppt/slides/_rels/slide7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93.png"/><Relationship Id="rId3" Type="http://schemas.openxmlformats.org/officeDocument/2006/relationships/image" Target="../media/image581.png"/><Relationship Id="rId12" Type="http://schemas.openxmlformats.org/officeDocument/2006/relationships/image" Target="../media/image621.png"/><Relationship Id="rId2" Type="http://schemas.openxmlformats.org/officeDocument/2006/relationships/image" Target="../media/image616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620.png"/><Relationship Id="rId5" Type="http://schemas.openxmlformats.org/officeDocument/2006/relationships/image" Target="../media/image583.png"/><Relationship Id="rId15" Type="http://schemas.openxmlformats.org/officeDocument/2006/relationships/image" Target="../media/image591.png"/><Relationship Id="rId10" Type="http://schemas.openxmlformats.org/officeDocument/2006/relationships/image" Target="../media/image619.png"/><Relationship Id="rId4" Type="http://schemas.openxmlformats.org/officeDocument/2006/relationships/image" Target="../media/image582.png"/><Relationship Id="rId9" Type="http://schemas.openxmlformats.org/officeDocument/2006/relationships/image" Target="../media/image618.png"/><Relationship Id="rId14" Type="http://schemas.openxmlformats.org/officeDocument/2006/relationships/image" Target="../media/image592.png"/></Relationships>
</file>

<file path=ppt/slides/_rels/slide7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26.png"/><Relationship Id="rId3" Type="http://schemas.openxmlformats.org/officeDocument/2006/relationships/image" Target="../media/image581.png"/><Relationship Id="rId12" Type="http://schemas.openxmlformats.org/officeDocument/2006/relationships/image" Target="../media/image625.png"/><Relationship Id="rId2" Type="http://schemas.openxmlformats.org/officeDocument/2006/relationships/image" Target="../media/image6170.png"/><Relationship Id="rId16" Type="http://schemas.openxmlformats.org/officeDocument/2006/relationships/image" Target="../media/image59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624.png"/><Relationship Id="rId5" Type="http://schemas.openxmlformats.org/officeDocument/2006/relationships/image" Target="../media/image583.png"/><Relationship Id="rId15" Type="http://schemas.openxmlformats.org/officeDocument/2006/relationships/image" Target="../media/image592.png"/><Relationship Id="rId10" Type="http://schemas.openxmlformats.org/officeDocument/2006/relationships/image" Target="../media/image623.png"/><Relationship Id="rId4" Type="http://schemas.openxmlformats.org/officeDocument/2006/relationships/image" Target="../media/image582.png"/><Relationship Id="rId9" Type="http://schemas.openxmlformats.org/officeDocument/2006/relationships/image" Target="../media/image622.png"/><Relationship Id="rId14" Type="http://schemas.openxmlformats.org/officeDocument/2006/relationships/image" Target="../media/image593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8.png"/><Relationship Id="rId13" Type="http://schemas.openxmlformats.org/officeDocument/2006/relationships/image" Target="../media/image633.png"/><Relationship Id="rId18" Type="http://schemas.openxmlformats.org/officeDocument/2006/relationships/image" Target="../media/image638.png"/><Relationship Id="rId3" Type="http://schemas.openxmlformats.org/officeDocument/2006/relationships/image" Target="../media/image581.png"/><Relationship Id="rId21" Type="http://schemas.openxmlformats.org/officeDocument/2006/relationships/image" Target="../media/image641.png"/><Relationship Id="rId7" Type="http://schemas.openxmlformats.org/officeDocument/2006/relationships/image" Target="../media/image627.png"/><Relationship Id="rId12" Type="http://schemas.openxmlformats.org/officeDocument/2006/relationships/image" Target="../media/image632.png"/><Relationship Id="rId17" Type="http://schemas.openxmlformats.org/officeDocument/2006/relationships/image" Target="../media/image637.png"/><Relationship Id="rId25" Type="http://schemas.openxmlformats.org/officeDocument/2006/relationships/image" Target="../media/image591.png"/><Relationship Id="rId2" Type="http://schemas.openxmlformats.org/officeDocument/2006/relationships/image" Target="../media/image597.png"/><Relationship Id="rId16" Type="http://schemas.openxmlformats.org/officeDocument/2006/relationships/image" Target="../media/image636.png"/><Relationship Id="rId20" Type="http://schemas.openxmlformats.org/officeDocument/2006/relationships/image" Target="../media/image6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4.png"/><Relationship Id="rId11" Type="http://schemas.openxmlformats.org/officeDocument/2006/relationships/image" Target="../media/image631.png"/><Relationship Id="rId24" Type="http://schemas.openxmlformats.org/officeDocument/2006/relationships/image" Target="../media/image592.png"/><Relationship Id="rId5" Type="http://schemas.openxmlformats.org/officeDocument/2006/relationships/image" Target="../media/image583.png"/><Relationship Id="rId15" Type="http://schemas.openxmlformats.org/officeDocument/2006/relationships/image" Target="../media/image635.png"/><Relationship Id="rId23" Type="http://schemas.openxmlformats.org/officeDocument/2006/relationships/image" Target="../media/image593.png"/><Relationship Id="rId10" Type="http://schemas.openxmlformats.org/officeDocument/2006/relationships/image" Target="../media/image630.png"/><Relationship Id="rId19" Type="http://schemas.openxmlformats.org/officeDocument/2006/relationships/image" Target="../media/image639.png"/><Relationship Id="rId4" Type="http://schemas.openxmlformats.org/officeDocument/2006/relationships/image" Target="../media/image582.png"/><Relationship Id="rId9" Type="http://schemas.openxmlformats.org/officeDocument/2006/relationships/image" Target="../media/image629.png"/><Relationship Id="rId14" Type="http://schemas.openxmlformats.org/officeDocument/2006/relationships/image" Target="../media/image634.png"/><Relationship Id="rId22" Type="http://schemas.openxmlformats.org/officeDocument/2006/relationships/image" Target="../media/image642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5.png"/><Relationship Id="rId3" Type="http://schemas.openxmlformats.org/officeDocument/2006/relationships/image" Target="../media/image640.png"/><Relationship Id="rId7" Type="http://schemas.openxmlformats.org/officeDocument/2006/relationships/image" Target="../media/image644.png"/><Relationship Id="rId2" Type="http://schemas.openxmlformats.org/officeDocument/2006/relationships/image" Target="../media/image6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3.png"/><Relationship Id="rId11" Type="http://schemas.openxmlformats.org/officeDocument/2006/relationships/image" Target="../media/image591.png"/><Relationship Id="rId5" Type="http://schemas.openxmlformats.org/officeDocument/2006/relationships/image" Target="../media/image642.png"/><Relationship Id="rId10" Type="http://schemas.openxmlformats.org/officeDocument/2006/relationships/image" Target="../media/image592.png"/><Relationship Id="rId4" Type="http://schemas.openxmlformats.org/officeDocument/2006/relationships/image" Target="../media/image641.png"/><Relationship Id="rId9" Type="http://schemas.openxmlformats.org/officeDocument/2006/relationships/image" Target="../media/image593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8.png"/><Relationship Id="rId13" Type="http://schemas.openxmlformats.org/officeDocument/2006/relationships/image" Target="../media/image592.png"/><Relationship Id="rId3" Type="http://schemas.openxmlformats.org/officeDocument/2006/relationships/image" Target="../media/image640.png"/><Relationship Id="rId7" Type="http://schemas.openxmlformats.org/officeDocument/2006/relationships/image" Target="../media/image647.png"/><Relationship Id="rId12" Type="http://schemas.openxmlformats.org/officeDocument/2006/relationships/image" Target="../media/image593.png"/><Relationship Id="rId2" Type="http://schemas.openxmlformats.org/officeDocument/2006/relationships/image" Target="../media/image62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6.png"/><Relationship Id="rId11" Type="http://schemas.openxmlformats.org/officeDocument/2006/relationships/image" Target="../media/image651.png"/><Relationship Id="rId5" Type="http://schemas.openxmlformats.org/officeDocument/2006/relationships/image" Target="../media/image642.png"/><Relationship Id="rId10" Type="http://schemas.openxmlformats.org/officeDocument/2006/relationships/image" Target="../media/image650.png"/><Relationship Id="rId4" Type="http://schemas.openxmlformats.org/officeDocument/2006/relationships/image" Target="../media/image641.png"/><Relationship Id="rId9" Type="http://schemas.openxmlformats.org/officeDocument/2006/relationships/image" Target="../media/image649.png"/><Relationship Id="rId14" Type="http://schemas.openxmlformats.org/officeDocument/2006/relationships/image" Target="../media/image591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1.png"/><Relationship Id="rId13" Type="http://schemas.openxmlformats.org/officeDocument/2006/relationships/image" Target="../media/image657.png"/><Relationship Id="rId3" Type="http://schemas.openxmlformats.org/officeDocument/2006/relationships/image" Target="../media/image640.png"/><Relationship Id="rId7" Type="http://schemas.openxmlformats.org/officeDocument/2006/relationships/image" Target="../media/image592.png"/><Relationship Id="rId12" Type="http://schemas.openxmlformats.org/officeDocument/2006/relationships/image" Target="../media/image656.png"/><Relationship Id="rId2" Type="http://schemas.openxmlformats.org/officeDocument/2006/relationships/image" Target="../media/image652.png"/><Relationship Id="rId16" Type="http://schemas.openxmlformats.org/officeDocument/2006/relationships/image" Target="../media/image6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3.png"/><Relationship Id="rId11" Type="http://schemas.openxmlformats.org/officeDocument/2006/relationships/image" Target="../media/image655.png"/><Relationship Id="rId5" Type="http://schemas.openxmlformats.org/officeDocument/2006/relationships/image" Target="../media/image642.png"/><Relationship Id="rId15" Type="http://schemas.openxmlformats.org/officeDocument/2006/relationships/image" Target="../media/image659.png"/><Relationship Id="rId10" Type="http://schemas.openxmlformats.org/officeDocument/2006/relationships/image" Target="../media/image654.png"/><Relationship Id="rId4" Type="http://schemas.openxmlformats.org/officeDocument/2006/relationships/image" Target="../media/image641.png"/><Relationship Id="rId9" Type="http://schemas.openxmlformats.org/officeDocument/2006/relationships/image" Target="../media/image653.png"/><Relationship Id="rId14" Type="http://schemas.openxmlformats.org/officeDocument/2006/relationships/image" Target="../media/image658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7.png"/><Relationship Id="rId13" Type="http://schemas.openxmlformats.org/officeDocument/2006/relationships/image" Target="../media/image672.png"/><Relationship Id="rId3" Type="http://schemas.openxmlformats.org/officeDocument/2006/relationships/image" Target="../media/image662.png"/><Relationship Id="rId7" Type="http://schemas.openxmlformats.org/officeDocument/2006/relationships/image" Target="../media/image666.png"/><Relationship Id="rId12" Type="http://schemas.openxmlformats.org/officeDocument/2006/relationships/image" Target="../media/image671.png"/><Relationship Id="rId2" Type="http://schemas.openxmlformats.org/officeDocument/2006/relationships/image" Target="../media/image6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5.png"/><Relationship Id="rId11" Type="http://schemas.openxmlformats.org/officeDocument/2006/relationships/image" Target="../media/image670.png"/><Relationship Id="rId5" Type="http://schemas.openxmlformats.org/officeDocument/2006/relationships/image" Target="../media/image664.png"/><Relationship Id="rId10" Type="http://schemas.openxmlformats.org/officeDocument/2006/relationships/image" Target="../media/image669.png"/><Relationship Id="rId4" Type="http://schemas.openxmlformats.org/officeDocument/2006/relationships/image" Target="../media/image663.png"/><Relationship Id="rId9" Type="http://schemas.openxmlformats.org/officeDocument/2006/relationships/image" Target="../media/image668.png"/><Relationship Id="rId14" Type="http://schemas.openxmlformats.org/officeDocument/2006/relationships/image" Target="../media/image673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5.png"/><Relationship Id="rId13" Type="http://schemas.openxmlformats.org/officeDocument/2006/relationships/image" Target="../media/image680.png"/><Relationship Id="rId3" Type="http://schemas.openxmlformats.org/officeDocument/2006/relationships/image" Target="../media/image662.png"/><Relationship Id="rId7" Type="http://schemas.openxmlformats.org/officeDocument/2006/relationships/image" Target="../media/image674.png"/><Relationship Id="rId12" Type="http://schemas.openxmlformats.org/officeDocument/2006/relationships/image" Target="../media/image679.png"/><Relationship Id="rId17" Type="http://schemas.openxmlformats.org/officeDocument/2006/relationships/image" Target="../media/image684.png"/><Relationship Id="rId2" Type="http://schemas.openxmlformats.org/officeDocument/2006/relationships/image" Target="../media/image661.png"/><Relationship Id="rId16" Type="http://schemas.openxmlformats.org/officeDocument/2006/relationships/image" Target="../media/image6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5.png"/><Relationship Id="rId11" Type="http://schemas.openxmlformats.org/officeDocument/2006/relationships/image" Target="../media/image678.png"/><Relationship Id="rId5" Type="http://schemas.openxmlformats.org/officeDocument/2006/relationships/image" Target="../media/image664.png"/><Relationship Id="rId15" Type="http://schemas.openxmlformats.org/officeDocument/2006/relationships/image" Target="../media/image682.png"/><Relationship Id="rId10" Type="http://schemas.openxmlformats.org/officeDocument/2006/relationships/image" Target="../media/image677.png"/><Relationship Id="rId4" Type="http://schemas.openxmlformats.org/officeDocument/2006/relationships/image" Target="../media/image663.png"/><Relationship Id="rId9" Type="http://schemas.openxmlformats.org/officeDocument/2006/relationships/image" Target="../media/image676.png"/><Relationship Id="rId14" Type="http://schemas.openxmlformats.org/officeDocument/2006/relationships/image" Target="../media/image681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8.png"/><Relationship Id="rId3" Type="http://schemas.openxmlformats.org/officeDocument/2006/relationships/image" Target="../media/image662.png"/><Relationship Id="rId7" Type="http://schemas.openxmlformats.org/officeDocument/2006/relationships/image" Target="../media/image687.png"/><Relationship Id="rId12" Type="http://schemas.openxmlformats.org/officeDocument/2006/relationships/image" Target="../media/image692.png"/><Relationship Id="rId2" Type="http://schemas.openxmlformats.org/officeDocument/2006/relationships/image" Target="../media/image6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6.png"/><Relationship Id="rId11" Type="http://schemas.openxmlformats.org/officeDocument/2006/relationships/image" Target="../media/image691.png"/><Relationship Id="rId5" Type="http://schemas.openxmlformats.org/officeDocument/2006/relationships/image" Target="../media/image664.png"/><Relationship Id="rId10" Type="http://schemas.openxmlformats.org/officeDocument/2006/relationships/image" Target="../media/image690.png"/><Relationship Id="rId4" Type="http://schemas.openxmlformats.org/officeDocument/2006/relationships/image" Target="../media/image663.png"/><Relationship Id="rId9" Type="http://schemas.openxmlformats.org/officeDocument/2006/relationships/image" Target="../media/image689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6.png"/><Relationship Id="rId3" Type="http://schemas.openxmlformats.org/officeDocument/2006/relationships/image" Target="../media/image662.png"/><Relationship Id="rId7" Type="http://schemas.openxmlformats.org/officeDocument/2006/relationships/image" Target="../media/image695.png"/><Relationship Id="rId2" Type="http://schemas.openxmlformats.org/officeDocument/2006/relationships/image" Target="../media/image6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4.png"/><Relationship Id="rId5" Type="http://schemas.openxmlformats.org/officeDocument/2006/relationships/image" Target="../media/image664.png"/><Relationship Id="rId10" Type="http://schemas.openxmlformats.org/officeDocument/2006/relationships/image" Target="../media/image698.png"/><Relationship Id="rId4" Type="http://schemas.openxmlformats.org/officeDocument/2006/relationships/image" Target="../media/image663.png"/><Relationship Id="rId9" Type="http://schemas.openxmlformats.org/officeDocument/2006/relationships/image" Target="../media/image697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1.png"/><Relationship Id="rId13" Type="http://schemas.openxmlformats.org/officeDocument/2006/relationships/image" Target="../media/image706.png"/><Relationship Id="rId3" Type="http://schemas.openxmlformats.org/officeDocument/2006/relationships/image" Target="../media/image662.png"/><Relationship Id="rId7" Type="http://schemas.openxmlformats.org/officeDocument/2006/relationships/image" Target="../media/image700.png"/><Relationship Id="rId12" Type="http://schemas.openxmlformats.org/officeDocument/2006/relationships/image" Target="../media/image705.png"/><Relationship Id="rId2" Type="http://schemas.openxmlformats.org/officeDocument/2006/relationships/image" Target="../media/image6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4.png"/><Relationship Id="rId11" Type="http://schemas.openxmlformats.org/officeDocument/2006/relationships/image" Target="../media/image704.png"/><Relationship Id="rId5" Type="http://schemas.openxmlformats.org/officeDocument/2006/relationships/image" Target="../media/image664.png"/><Relationship Id="rId10" Type="http://schemas.openxmlformats.org/officeDocument/2006/relationships/image" Target="../media/image703.png"/><Relationship Id="rId4" Type="http://schemas.openxmlformats.org/officeDocument/2006/relationships/image" Target="../media/image663.png"/><Relationship Id="rId9" Type="http://schemas.openxmlformats.org/officeDocument/2006/relationships/image" Target="../media/image702.png"/><Relationship Id="rId14" Type="http://schemas.openxmlformats.org/officeDocument/2006/relationships/image" Target="../media/image707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9.png"/><Relationship Id="rId7" Type="http://schemas.openxmlformats.org/officeDocument/2006/relationships/image" Target="../media/image713.png"/><Relationship Id="rId2" Type="http://schemas.openxmlformats.org/officeDocument/2006/relationships/image" Target="../media/image7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2.png"/><Relationship Id="rId5" Type="http://schemas.openxmlformats.org/officeDocument/2006/relationships/image" Target="../media/image711.png"/><Relationship Id="rId4" Type="http://schemas.openxmlformats.org/officeDocument/2006/relationships/image" Target="../media/image710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4.png"/><Relationship Id="rId3" Type="http://schemas.openxmlformats.org/officeDocument/2006/relationships/image" Target="../media/image709.png"/><Relationship Id="rId7" Type="http://schemas.openxmlformats.org/officeDocument/2006/relationships/image" Target="../media/image713.png"/><Relationship Id="rId2" Type="http://schemas.openxmlformats.org/officeDocument/2006/relationships/image" Target="../media/image7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2.png"/><Relationship Id="rId11" Type="http://schemas.openxmlformats.org/officeDocument/2006/relationships/image" Target="../media/image717.png"/><Relationship Id="rId5" Type="http://schemas.openxmlformats.org/officeDocument/2006/relationships/image" Target="../media/image711.png"/><Relationship Id="rId10" Type="http://schemas.openxmlformats.org/officeDocument/2006/relationships/image" Target="../media/image716.png"/><Relationship Id="rId4" Type="http://schemas.openxmlformats.org/officeDocument/2006/relationships/image" Target="../media/image710.png"/><Relationship Id="rId9" Type="http://schemas.openxmlformats.org/officeDocument/2006/relationships/image" Target="../media/image715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8.png"/><Relationship Id="rId13" Type="http://schemas.openxmlformats.org/officeDocument/2006/relationships/image" Target="../media/image723.png"/><Relationship Id="rId18" Type="http://schemas.openxmlformats.org/officeDocument/2006/relationships/image" Target="../media/image728.png"/><Relationship Id="rId3" Type="http://schemas.openxmlformats.org/officeDocument/2006/relationships/image" Target="../media/image709.png"/><Relationship Id="rId7" Type="http://schemas.openxmlformats.org/officeDocument/2006/relationships/image" Target="../media/image713.png"/><Relationship Id="rId12" Type="http://schemas.openxmlformats.org/officeDocument/2006/relationships/image" Target="../media/image722.png"/><Relationship Id="rId17" Type="http://schemas.openxmlformats.org/officeDocument/2006/relationships/image" Target="../media/image727.png"/><Relationship Id="rId2" Type="http://schemas.openxmlformats.org/officeDocument/2006/relationships/image" Target="../media/image708.png"/><Relationship Id="rId16" Type="http://schemas.openxmlformats.org/officeDocument/2006/relationships/image" Target="../media/image7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2.png"/><Relationship Id="rId11" Type="http://schemas.openxmlformats.org/officeDocument/2006/relationships/image" Target="../media/image721.png"/><Relationship Id="rId5" Type="http://schemas.openxmlformats.org/officeDocument/2006/relationships/image" Target="../media/image711.png"/><Relationship Id="rId15" Type="http://schemas.openxmlformats.org/officeDocument/2006/relationships/image" Target="../media/image725.png"/><Relationship Id="rId10" Type="http://schemas.openxmlformats.org/officeDocument/2006/relationships/image" Target="../media/image720.png"/><Relationship Id="rId4" Type="http://schemas.openxmlformats.org/officeDocument/2006/relationships/image" Target="../media/image710.png"/><Relationship Id="rId9" Type="http://schemas.openxmlformats.org/officeDocument/2006/relationships/image" Target="../media/image719.png"/><Relationship Id="rId14" Type="http://schemas.openxmlformats.org/officeDocument/2006/relationships/image" Target="../media/image724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3.png"/><Relationship Id="rId13" Type="http://schemas.openxmlformats.org/officeDocument/2006/relationships/image" Target="../media/image733.png"/><Relationship Id="rId3" Type="http://schemas.openxmlformats.org/officeDocument/2006/relationships/image" Target="../media/image708.png"/><Relationship Id="rId7" Type="http://schemas.openxmlformats.org/officeDocument/2006/relationships/image" Target="../media/image712.png"/><Relationship Id="rId12" Type="http://schemas.openxmlformats.org/officeDocument/2006/relationships/image" Target="../media/image732.png"/><Relationship Id="rId2" Type="http://schemas.openxmlformats.org/officeDocument/2006/relationships/image" Target="../media/image7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1.png"/><Relationship Id="rId11" Type="http://schemas.openxmlformats.org/officeDocument/2006/relationships/image" Target="../media/image731.png"/><Relationship Id="rId5" Type="http://schemas.openxmlformats.org/officeDocument/2006/relationships/image" Target="../media/image710.png"/><Relationship Id="rId15" Type="http://schemas.openxmlformats.org/officeDocument/2006/relationships/image" Target="../media/image735.png"/><Relationship Id="rId10" Type="http://schemas.openxmlformats.org/officeDocument/2006/relationships/image" Target="../media/image730.png"/><Relationship Id="rId4" Type="http://schemas.openxmlformats.org/officeDocument/2006/relationships/image" Target="../media/image709.png"/><Relationship Id="rId9" Type="http://schemas.openxmlformats.org/officeDocument/2006/relationships/image" Target="../media/image7160.png"/><Relationship Id="rId14" Type="http://schemas.openxmlformats.org/officeDocument/2006/relationships/image" Target="../media/image734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70.png"/><Relationship Id="rId13" Type="http://schemas.openxmlformats.org/officeDocument/2006/relationships/image" Target="../media/image740.png"/><Relationship Id="rId3" Type="http://schemas.openxmlformats.org/officeDocument/2006/relationships/image" Target="../media/image709.png"/><Relationship Id="rId7" Type="http://schemas.openxmlformats.org/officeDocument/2006/relationships/image" Target="../media/image713.png"/><Relationship Id="rId12" Type="http://schemas.openxmlformats.org/officeDocument/2006/relationships/image" Target="../media/image739.png"/><Relationship Id="rId2" Type="http://schemas.openxmlformats.org/officeDocument/2006/relationships/image" Target="../media/image7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2.png"/><Relationship Id="rId11" Type="http://schemas.openxmlformats.org/officeDocument/2006/relationships/image" Target="../media/image738.png"/><Relationship Id="rId5" Type="http://schemas.openxmlformats.org/officeDocument/2006/relationships/image" Target="../media/image711.png"/><Relationship Id="rId10" Type="http://schemas.openxmlformats.org/officeDocument/2006/relationships/image" Target="../media/image737.png"/><Relationship Id="rId4" Type="http://schemas.openxmlformats.org/officeDocument/2006/relationships/image" Target="../media/image710.png"/><Relationship Id="rId9" Type="http://schemas.openxmlformats.org/officeDocument/2006/relationships/image" Target="../media/image736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80.png"/><Relationship Id="rId13" Type="http://schemas.openxmlformats.org/officeDocument/2006/relationships/image" Target="../media/image744.png"/><Relationship Id="rId18" Type="http://schemas.openxmlformats.org/officeDocument/2006/relationships/image" Target="../media/image749.png"/><Relationship Id="rId3" Type="http://schemas.openxmlformats.org/officeDocument/2006/relationships/image" Target="../media/image709.png"/><Relationship Id="rId7" Type="http://schemas.openxmlformats.org/officeDocument/2006/relationships/image" Target="../media/image713.png"/><Relationship Id="rId12" Type="http://schemas.openxmlformats.org/officeDocument/2006/relationships/image" Target="../media/image743.png"/><Relationship Id="rId17" Type="http://schemas.openxmlformats.org/officeDocument/2006/relationships/image" Target="../media/image748.png"/><Relationship Id="rId2" Type="http://schemas.openxmlformats.org/officeDocument/2006/relationships/image" Target="../media/image708.png"/><Relationship Id="rId16" Type="http://schemas.openxmlformats.org/officeDocument/2006/relationships/image" Target="../media/image7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2.png"/><Relationship Id="rId11" Type="http://schemas.openxmlformats.org/officeDocument/2006/relationships/image" Target="../media/image742.png"/><Relationship Id="rId5" Type="http://schemas.openxmlformats.org/officeDocument/2006/relationships/image" Target="../media/image711.png"/><Relationship Id="rId15" Type="http://schemas.openxmlformats.org/officeDocument/2006/relationships/image" Target="../media/image746.png"/><Relationship Id="rId10" Type="http://schemas.openxmlformats.org/officeDocument/2006/relationships/image" Target="../media/image741.png"/><Relationship Id="rId19" Type="http://schemas.openxmlformats.org/officeDocument/2006/relationships/image" Target="../media/image750.png"/><Relationship Id="rId4" Type="http://schemas.openxmlformats.org/officeDocument/2006/relationships/image" Target="../media/image710.png"/><Relationship Id="rId9" Type="http://schemas.openxmlformats.org/officeDocument/2006/relationships/image" Target="../media/image7400.png"/><Relationship Id="rId14" Type="http://schemas.openxmlformats.org/officeDocument/2006/relationships/image" Target="../media/image745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90.png"/><Relationship Id="rId13" Type="http://schemas.openxmlformats.org/officeDocument/2006/relationships/image" Target="../media/image755.png"/><Relationship Id="rId3" Type="http://schemas.openxmlformats.org/officeDocument/2006/relationships/image" Target="../media/image709.png"/><Relationship Id="rId7" Type="http://schemas.openxmlformats.org/officeDocument/2006/relationships/image" Target="../media/image713.png"/><Relationship Id="rId12" Type="http://schemas.openxmlformats.org/officeDocument/2006/relationships/image" Target="../media/image754.png"/><Relationship Id="rId2" Type="http://schemas.openxmlformats.org/officeDocument/2006/relationships/image" Target="../media/image7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2.png"/><Relationship Id="rId11" Type="http://schemas.openxmlformats.org/officeDocument/2006/relationships/image" Target="../media/image753.png"/><Relationship Id="rId5" Type="http://schemas.openxmlformats.org/officeDocument/2006/relationships/image" Target="../media/image711.png"/><Relationship Id="rId10" Type="http://schemas.openxmlformats.org/officeDocument/2006/relationships/image" Target="../media/image752.png"/><Relationship Id="rId4" Type="http://schemas.openxmlformats.org/officeDocument/2006/relationships/image" Target="../media/image710.png"/><Relationship Id="rId9" Type="http://schemas.openxmlformats.org/officeDocument/2006/relationships/image" Target="../media/image751.png"/><Relationship Id="rId14" Type="http://schemas.openxmlformats.org/officeDocument/2006/relationships/image" Target="../media/image756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3.png"/><Relationship Id="rId13" Type="http://schemas.openxmlformats.org/officeDocument/2006/relationships/image" Target="../media/image761.png"/><Relationship Id="rId3" Type="http://schemas.openxmlformats.org/officeDocument/2006/relationships/image" Target="../media/image708.png"/><Relationship Id="rId7" Type="http://schemas.openxmlformats.org/officeDocument/2006/relationships/image" Target="../media/image712.png"/><Relationship Id="rId12" Type="http://schemas.openxmlformats.org/officeDocument/2006/relationships/image" Target="../media/image760.png"/><Relationship Id="rId2" Type="http://schemas.openxmlformats.org/officeDocument/2006/relationships/image" Target="../media/image757.png"/><Relationship Id="rId16" Type="http://schemas.openxmlformats.org/officeDocument/2006/relationships/image" Target="../media/image7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1.png"/><Relationship Id="rId11" Type="http://schemas.openxmlformats.org/officeDocument/2006/relationships/image" Target="../media/image759.png"/><Relationship Id="rId5" Type="http://schemas.openxmlformats.org/officeDocument/2006/relationships/image" Target="../media/image710.png"/><Relationship Id="rId15" Type="http://schemas.openxmlformats.org/officeDocument/2006/relationships/image" Target="../media/image763.png"/><Relationship Id="rId10" Type="http://schemas.openxmlformats.org/officeDocument/2006/relationships/image" Target="../media/image758.png"/><Relationship Id="rId4" Type="http://schemas.openxmlformats.org/officeDocument/2006/relationships/image" Target="../media/image709.png"/><Relationship Id="rId9" Type="http://schemas.openxmlformats.org/officeDocument/2006/relationships/image" Target="../media/image7200.png"/><Relationship Id="rId14" Type="http://schemas.openxmlformats.org/officeDocument/2006/relationships/image" Target="../media/image762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5.png"/><Relationship Id="rId13" Type="http://schemas.openxmlformats.org/officeDocument/2006/relationships/image" Target="../media/image770.png"/><Relationship Id="rId18" Type="http://schemas.openxmlformats.org/officeDocument/2006/relationships/image" Target="../media/image775.png"/><Relationship Id="rId3" Type="http://schemas.openxmlformats.org/officeDocument/2006/relationships/image" Target="../media/image709.png"/><Relationship Id="rId21" Type="http://schemas.openxmlformats.org/officeDocument/2006/relationships/image" Target="../media/image778.png"/><Relationship Id="rId7" Type="http://schemas.openxmlformats.org/officeDocument/2006/relationships/image" Target="../media/image713.png"/><Relationship Id="rId12" Type="http://schemas.openxmlformats.org/officeDocument/2006/relationships/image" Target="../media/image769.png"/><Relationship Id="rId17" Type="http://schemas.openxmlformats.org/officeDocument/2006/relationships/image" Target="../media/image774.png"/><Relationship Id="rId25" Type="http://schemas.openxmlformats.org/officeDocument/2006/relationships/image" Target="../media/image782.png"/><Relationship Id="rId2" Type="http://schemas.openxmlformats.org/officeDocument/2006/relationships/image" Target="../media/image708.png"/><Relationship Id="rId16" Type="http://schemas.openxmlformats.org/officeDocument/2006/relationships/image" Target="../media/image773.png"/><Relationship Id="rId20" Type="http://schemas.openxmlformats.org/officeDocument/2006/relationships/image" Target="../media/image7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2.png"/><Relationship Id="rId11" Type="http://schemas.openxmlformats.org/officeDocument/2006/relationships/image" Target="../media/image768.png"/><Relationship Id="rId24" Type="http://schemas.openxmlformats.org/officeDocument/2006/relationships/image" Target="../media/image781.png"/><Relationship Id="rId5" Type="http://schemas.openxmlformats.org/officeDocument/2006/relationships/image" Target="../media/image711.png"/><Relationship Id="rId15" Type="http://schemas.openxmlformats.org/officeDocument/2006/relationships/image" Target="../media/image772.png"/><Relationship Id="rId23" Type="http://schemas.openxmlformats.org/officeDocument/2006/relationships/image" Target="../media/image780.png"/><Relationship Id="rId10" Type="http://schemas.openxmlformats.org/officeDocument/2006/relationships/image" Target="../media/image767.png"/><Relationship Id="rId19" Type="http://schemas.openxmlformats.org/officeDocument/2006/relationships/image" Target="../media/image776.png"/><Relationship Id="rId4" Type="http://schemas.openxmlformats.org/officeDocument/2006/relationships/image" Target="../media/image710.png"/><Relationship Id="rId9" Type="http://schemas.openxmlformats.org/officeDocument/2006/relationships/image" Target="../media/image766.png"/><Relationship Id="rId14" Type="http://schemas.openxmlformats.org/officeDocument/2006/relationships/image" Target="../media/image771.png"/><Relationship Id="rId22" Type="http://schemas.openxmlformats.org/officeDocument/2006/relationships/image" Target="../media/image779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3.png"/><Relationship Id="rId7" Type="http://schemas.openxmlformats.org/officeDocument/2006/relationships/image" Target="../media/image712.png"/><Relationship Id="rId12" Type="http://schemas.openxmlformats.org/officeDocument/2006/relationships/image" Target="../media/image7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1.png"/><Relationship Id="rId11" Type="http://schemas.openxmlformats.org/officeDocument/2006/relationships/image" Target="../media/image785.png"/><Relationship Id="rId10" Type="http://schemas.openxmlformats.org/officeDocument/2006/relationships/image" Target="../media/image784.png"/><Relationship Id="rId9" Type="http://schemas.openxmlformats.org/officeDocument/2006/relationships/image" Target="../media/image783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20.png"/><Relationship Id="rId13" Type="http://schemas.openxmlformats.org/officeDocument/2006/relationships/image" Target="../media/image789.png"/><Relationship Id="rId18" Type="http://schemas.openxmlformats.org/officeDocument/2006/relationships/image" Target="../media/image794.png"/><Relationship Id="rId7" Type="http://schemas.openxmlformats.org/officeDocument/2006/relationships/image" Target="../media/image713.png"/><Relationship Id="rId12" Type="http://schemas.openxmlformats.org/officeDocument/2006/relationships/image" Target="../media/image788.png"/><Relationship Id="rId17" Type="http://schemas.openxmlformats.org/officeDocument/2006/relationships/image" Target="../media/image793.png"/><Relationship Id="rId16" Type="http://schemas.openxmlformats.org/officeDocument/2006/relationships/image" Target="../media/image7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2.png"/><Relationship Id="rId11" Type="http://schemas.openxmlformats.org/officeDocument/2006/relationships/image" Target="../media/image787.png"/><Relationship Id="rId5" Type="http://schemas.openxmlformats.org/officeDocument/2006/relationships/image" Target="../media/image711.png"/><Relationship Id="rId15" Type="http://schemas.openxmlformats.org/officeDocument/2006/relationships/image" Target="../media/image791.png"/><Relationship Id="rId10" Type="http://schemas.openxmlformats.org/officeDocument/2006/relationships/image" Target="../media/image786.png"/><Relationship Id="rId9" Type="http://schemas.openxmlformats.org/officeDocument/2006/relationships/image" Target="../media/image785.png"/><Relationship Id="rId14" Type="http://schemas.openxmlformats.org/officeDocument/2006/relationships/image" Target="../media/image790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30.png"/><Relationship Id="rId13" Type="http://schemas.openxmlformats.org/officeDocument/2006/relationships/image" Target="../media/image799.png"/><Relationship Id="rId18" Type="http://schemas.openxmlformats.org/officeDocument/2006/relationships/image" Target="../media/image804.png"/><Relationship Id="rId3" Type="http://schemas.openxmlformats.org/officeDocument/2006/relationships/image" Target="../media/image709.png"/><Relationship Id="rId21" Type="http://schemas.openxmlformats.org/officeDocument/2006/relationships/image" Target="../media/image807.png"/><Relationship Id="rId7" Type="http://schemas.openxmlformats.org/officeDocument/2006/relationships/image" Target="../media/image713.png"/><Relationship Id="rId12" Type="http://schemas.openxmlformats.org/officeDocument/2006/relationships/image" Target="../media/image798.png"/><Relationship Id="rId17" Type="http://schemas.openxmlformats.org/officeDocument/2006/relationships/image" Target="../media/image803.png"/><Relationship Id="rId2" Type="http://schemas.openxmlformats.org/officeDocument/2006/relationships/image" Target="../media/image708.png"/><Relationship Id="rId16" Type="http://schemas.openxmlformats.org/officeDocument/2006/relationships/image" Target="../media/image802.png"/><Relationship Id="rId20" Type="http://schemas.openxmlformats.org/officeDocument/2006/relationships/image" Target="../media/image8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2.png"/><Relationship Id="rId11" Type="http://schemas.openxmlformats.org/officeDocument/2006/relationships/image" Target="../media/image797.png"/><Relationship Id="rId5" Type="http://schemas.openxmlformats.org/officeDocument/2006/relationships/image" Target="../media/image711.png"/><Relationship Id="rId15" Type="http://schemas.openxmlformats.org/officeDocument/2006/relationships/image" Target="../media/image801.png"/><Relationship Id="rId10" Type="http://schemas.openxmlformats.org/officeDocument/2006/relationships/image" Target="../media/image796.png"/><Relationship Id="rId19" Type="http://schemas.openxmlformats.org/officeDocument/2006/relationships/image" Target="../media/image805.png"/><Relationship Id="rId4" Type="http://schemas.openxmlformats.org/officeDocument/2006/relationships/image" Target="../media/image710.png"/><Relationship Id="rId9" Type="http://schemas.openxmlformats.org/officeDocument/2006/relationships/image" Target="../media/image795.png"/><Relationship Id="rId14" Type="http://schemas.openxmlformats.org/officeDocument/2006/relationships/image" Target="../media/image800.png"/><Relationship Id="rId22" Type="http://schemas.openxmlformats.org/officeDocument/2006/relationships/image" Target="../media/image808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30.png"/><Relationship Id="rId13" Type="http://schemas.openxmlformats.org/officeDocument/2006/relationships/image" Target="../media/image802.png"/><Relationship Id="rId18" Type="http://schemas.openxmlformats.org/officeDocument/2006/relationships/image" Target="../media/image814.png"/><Relationship Id="rId3" Type="http://schemas.openxmlformats.org/officeDocument/2006/relationships/image" Target="../media/image709.png"/><Relationship Id="rId21" Type="http://schemas.openxmlformats.org/officeDocument/2006/relationships/image" Target="../media/image817.png"/><Relationship Id="rId7" Type="http://schemas.openxmlformats.org/officeDocument/2006/relationships/image" Target="../media/image713.png"/><Relationship Id="rId12" Type="http://schemas.openxmlformats.org/officeDocument/2006/relationships/image" Target="../media/image800.png"/><Relationship Id="rId17" Type="http://schemas.openxmlformats.org/officeDocument/2006/relationships/image" Target="../media/image813.png"/><Relationship Id="rId2" Type="http://schemas.openxmlformats.org/officeDocument/2006/relationships/image" Target="../media/image708.png"/><Relationship Id="rId16" Type="http://schemas.openxmlformats.org/officeDocument/2006/relationships/image" Target="../media/image812.png"/><Relationship Id="rId20" Type="http://schemas.openxmlformats.org/officeDocument/2006/relationships/image" Target="../media/image8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2.png"/><Relationship Id="rId11" Type="http://schemas.openxmlformats.org/officeDocument/2006/relationships/image" Target="../media/image810.png"/><Relationship Id="rId5" Type="http://schemas.openxmlformats.org/officeDocument/2006/relationships/image" Target="../media/image711.png"/><Relationship Id="rId15" Type="http://schemas.openxmlformats.org/officeDocument/2006/relationships/image" Target="../media/image807.png"/><Relationship Id="rId10" Type="http://schemas.openxmlformats.org/officeDocument/2006/relationships/image" Target="../media/image809.png"/><Relationship Id="rId19" Type="http://schemas.openxmlformats.org/officeDocument/2006/relationships/image" Target="../media/image815.png"/><Relationship Id="rId4" Type="http://schemas.openxmlformats.org/officeDocument/2006/relationships/image" Target="../media/image710.png"/><Relationship Id="rId9" Type="http://schemas.openxmlformats.org/officeDocument/2006/relationships/image" Target="../media/image797.png"/><Relationship Id="rId14" Type="http://schemas.openxmlformats.org/officeDocument/2006/relationships/image" Target="../media/image811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40.png"/><Relationship Id="rId13" Type="http://schemas.openxmlformats.org/officeDocument/2006/relationships/image" Target="../media/image822.png"/><Relationship Id="rId18" Type="http://schemas.openxmlformats.org/officeDocument/2006/relationships/image" Target="../media/image827.png"/><Relationship Id="rId3" Type="http://schemas.openxmlformats.org/officeDocument/2006/relationships/image" Target="../media/image709.png"/><Relationship Id="rId21" Type="http://schemas.openxmlformats.org/officeDocument/2006/relationships/image" Target="../media/image830.png"/><Relationship Id="rId7" Type="http://schemas.openxmlformats.org/officeDocument/2006/relationships/image" Target="../media/image713.png"/><Relationship Id="rId12" Type="http://schemas.openxmlformats.org/officeDocument/2006/relationships/image" Target="../media/image821.png"/><Relationship Id="rId17" Type="http://schemas.openxmlformats.org/officeDocument/2006/relationships/image" Target="../media/image826.png"/><Relationship Id="rId25" Type="http://schemas.openxmlformats.org/officeDocument/2006/relationships/image" Target="../media/image834.png"/><Relationship Id="rId2" Type="http://schemas.openxmlformats.org/officeDocument/2006/relationships/image" Target="../media/image708.png"/><Relationship Id="rId16" Type="http://schemas.openxmlformats.org/officeDocument/2006/relationships/image" Target="../media/image825.png"/><Relationship Id="rId20" Type="http://schemas.openxmlformats.org/officeDocument/2006/relationships/image" Target="../media/image8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2.png"/><Relationship Id="rId11" Type="http://schemas.openxmlformats.org/officeDocument/2006/relationships/image" Target="../media/image820.png"/><Relationship Id="rId24" Type="http://schemas.openxmlformats.org/officeDocument/2006/relationships/image" Target="../media/image833.png"/><Relationship Id="rId5" Type="http://schemas.openxmlformats.org/officeDocument/2006/relationships/image" Target="../media/image711.png"/><Relationship Id="rId15" Type="http://schemas.openxmlformats.org/officeDocument/2006/relationships/image" Target="../media/image824.png"/><Relationship Id="rId23" Type="http://schemas.openxmlformats.org/officeDocument/2006/relationships/image" Target="../media/image832.png"/><Relationship Id="rId10" Type="http://schemas.openxmlformats.org/officeDocument/2006/relationships/image" Target="../media/image819.png"/><Relationship Id="rId19" Type="http://schemas.openxmlformats.org/officeDocument/2006/relationships/image" Target="../media/image828.png"/><Relationship Id="rId4" Type="http://schemas.openxmlformats.org/officeDocument/2006/relationships/image" Target="../media/image710.png"/><Relationship Id="rId9" Type="http://schemas.openxmlformats.org/officeDocument/2006/relationships/image" Target="../media/image818.png"/><Relationship Id="rId14" Type="http://schemas.openxmlformats.org/officeDocument/2006/relationships/image" Target="../media/image823.png"/><Relationship Id="rId22" Type="http://schemas.openxmlformats.org/officeDocument/2006/relationships/image" Target="../media/image831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40.png"/><Relationship Id="rId13" Type="http://schemas.openxmlformats.org/officeDocument/2006/relationships/image" Target="../media/image838.png"/><Relationship Id="rId18" Type="http://schemas.openxmlformats.org/officeDocument/2006/relationships/image" Target="../media/image843.png"/><Relationship Id="rId3" Type="http://schemas.openxmlformats.org/officeDocument/2006/relationships/image" Target="../media/image709.png"/><Relationship Id="rId21" Type="http://schemas.openxmlformats.org/officeDocument/2006/relationships/image" Target="../media/image846.png"/><Relationship Id="rId7" Type="http://schemas.openxmlformats.org/officeDocument/2006/relationships/image" Target="../media/image713.png"/><Relationship Id="rId12" Type="http://schemas.openxmlformats.org/officeDocument/2006/relationships/image" Target="../media/image837.png"/><Relationship Id="rId17" Type="http://schemas.openxmlformats.org/officeDocument/2006/relationships/image" Target="../media/image842.png"/><Relationship Id="rId2" Type="http://schemas.openxmlformats.org/officeDocument/2006/relationships/image" Target="../media/image708.png"/><Relationship Id="rId16" Type="http://schemas.openxmlformats.org/officeDocument/2006/relationships/image" Target="../media/image841.png"/><Relationship Id="rId20" Type="http://schemas.openxmlformats.org/officeDocument/2006/relationships/image" Target="../media/image8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2.png"/><Relationship Id="rId11" Type="http://schemas.openxmlformats.org/officeDocument/2006/relationships/image" Target="../media/image836.png"/><Relationship Id="rId5" Type="http://schemas.openxmlformats.org/officeDocument/2006/relationships/image" Target="../media/image711.png"/><Relationship Id="rId15" Type="http://schemas.openxmlformats.org/officeDocument/2006/relationships/image" Target="../media/image840.png"/><Relationship Id="rId23" Type="http://schemas.openxmlformats.org/officeDocument/2006/relationships/image" Target="../media/image848.png"/><Relationship Id="rId10" Type="http://schemas.openxmlformats.org/officeDocument/2006/relationships/image" Target="../media/image835.png"/><Relationship Id="rId19" Type="http://schemas.openxmlformats.org/officeDocument/2006/relationships/image" Target="../media/image844.png"/><Relationship Id="rId4" Type="http://schemas.openxmlformats.org/officeDocument/2006/relationships/image" Target="../media/image710.png"/><Relationship Id="rId9" Type="http://schemas.openxmlformats.org/officeDocument/2006/relationships/image" Target="../media/image818.png"/><Relationship Id="rId14" Type="http://schemas.openxmlformats.org/officeDocument/2006/relationships/image" Target="../media/image839.png"/><Relationship Id="rId22" Type="http://schemas.openxmlformats.org/officeDocument/2006/relationships/image" Target="../media/image847.pn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9.png"/><Relationship Id="rId13" Type="http://schemas.openxmlformats.org/officeDocument/2006/relationships/image" Target="../media/image854.png"/><Relationship Id="rId18" Type="http://schemas.openxmlformats.org/officeDocument/2006/relationships/image" Target="../media/image859.png"/><Relationship Id="rId21" Type="http://schemas.openxmlformats.org/officeDocument/2006/relationships/image" Target="../media/image862.png"/><Relationship Id="rId7" Type="http://schemas.openxmlformats.org/officeDocument/2006/relationships/image" Target="../media/image713.png"/><Relationship Id="rId12" Type="http://schemas.openxmlformats.org/officeDocument/2006/relationships/image" Target="../media/image853.png"/><Relationship Id="rId17" Type="http://schemas.openxmlformats.org/officeDocument/2006/relationships/image" Target="../media/image858.png"/><Relationship Id="rId25" Type="http://schemas.openxmlformats.org/officeDocument/2006/relationships/image" Target="../media/image866.png"/><Relationship Id="rId16" Type="http://schemas.openxmlformats.org/officeDocument/2006/relationships/image" Target="../media/image857.png"/><Relationship Id="rId20" Type="http://schemas.openxmlformats.org/officeDocument/2006/relationships/image" Target="../media/image8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2.png"/><Relationship Id="rId11" Type="http://schemas.openxmlformats.org/officeDocument/2006/relationships/image" Target="../media/image852.png"/><Relationship Id="rId24" Type="http://schemas.openxmlformats.org/officeDocument/2006/relationships/image" Target="../media/image865.png"/><Relationship Id="rId5" Type="http://schemas.openxmlformats.org/officeDocument/2006/relationships/image" Target="../media/image711.png"/><Relationship Id="rId15" Type="http://schemas.openxmlformats.org/officeDocument/2006/relationships/image" Target="../media/image856.png"/><Relationship Id="rId23" Type="http://schemas.openxmlformats.org/officeDocument/2006/relationships/image" Target="../media/image864.png"/><Relationship Id="rId10" Type="http://schemas.openxmlformats.org/officeDocument/2006/relationships/image" Target="../media/image851.png"/><Relationship Id="rId19" Type="http://schemas.openxmlformats.org/officeDocument/2006/relationships/image" Target="../media/image860.png"/><Relationship Id="rId9" Type="http://schemas.openxmlformats.org/officeDocument/2006/relationships/image" Target="../media/image850.png"/><Relationship Id="rId14" Type="http://schemas.openxmlformats.org/officeDocument/2006/relationships/image" Target="../media/image855.png"/><Relationship Id="rId22" Type="http://schemas.openxmlformats.org/officeDocument/2006/relationships/image" Target="../media/image863.png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3.png"/><Relationship Id="rId13" Type="http://schemas.openxmlformats.org/officeDocument/2006/relationships/image" Target="../media/image872.png"/><Relationship Id="rId18" Type="http://schemas.openxmlformats.org/officeDocument/2006/relationships/image" Target="../media/image877.png"/><Relationship Id="rId3" Type="http://schemas.openxmlformats.org/officeDocument/2006/relationships/image" Target="../media/image708.png"/><Relationship Id="rId7" Type="http://schemas.openxmlformats.org/officeDocument/2006/relationships/image" Target="../media/image712.png"/><Relationship Id="rId12" Type="http://schemas.openxmlformats.org/officeDocument/2006/relationships/image" Target="../media/image871.png"/><Relationship Id="rId17" Type="http://schemas.openxmlformats.org/officeDocument/2006/relationships/image" Target="../media/image876.png"/><Relationship Id="rId2" Type="http://schemas.openxmlformats.org/officeDocument/2006/relationships/image" Target="../media/image867.png"/><Relationship Id="rId16" Type="http://schemas.openxmlformats.org/officeDocument/2006/relationships/image" Target="../media/image875.png"/><Relationship Id="rId20" Type="http://schemas.openxmlformats.org/officeDocument/2006/relationships/image" Target="../media/image8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1.png"/><Relationship Id="rId11" Type="http://schemas.openxmlformats.org/officeDocument/2006/relationships/image" Target="../media/image870.png"/><Relationship Id="rId5" Type="http://schemas.openxmlformats.org/officeDocument/2006/relationships/image" Target="../media/image710.png"/><Relationship Id="rId15" Type="http://schemas.openxmlformats.org/officeDocument/2006/relationships/image" Target="../media/image874.png"/><Relationship Id="rId10" Type="http://schemas.openxmlformats.org/officeDocument/2006/relationships/image" Target="../media/image869.png"/><Relationship Id="rId19" Type="http://schemas.openxmlformats.org/officeDocument/2006/relationships/image" Target="../media/image878.png"/><Relationship Id="rId4" Type="http://schemas.openxmlformats.org/officeDocument/2006/relationships/image" Target="../media/image709.png"/><Relationship Id="rId9" Type="http://schemas.openxmlformats.org/officeDocument/2006/relationships/image" Target="../media/image868.png"/><Relationship Id="rId14" Type="http://schemas.openxmlformats.org/officeDocument/2006/relationships/image" Target="../media/image873.png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3.png"/><Relationship Id="rId13" Type="http://schemas.openxmlformats.org/officeDocument/2006/relationships/image" Target="../media/image883.png"/><Relationship Id="rId18" Type="http://schemas.openxmlformats.org/officeDocument/2006/relationships/image" Target="../media/image888.png"/><Relationship Id="rId3" Type="http://schemas.openxmlformats.org/officeDocument/2006/relationships/image" Target="../media/image708.png"/><Relationship Id="rId7" Type="http://schemas.openxmlformats.org/officeDocument/2006/relationships/image" Target="../media/image712.png"/><Relationship Id="rId12" Type="http://schemas.openxmlformats.org/officeDocument/2006/relationships/image" Target="../media/image882.png"/><Relationship Id="rId17" Type="http://schemas.openxmlformats.org/officeDocument/2006/relationships/image" Target="../media/image887.png"/><Relationship Id="rId2" Type="http://schemas.openxmlformats.org/officeDocument/2006/relationships/image" Target="../media/image867.png"/><Relationship Id="rId16" Type="http://schemas.openxmlformats.org/officeDocument/2006/relationships/image" Target="../media/image886.png"/><Relationship Id="rId20" Type="http://schemas.openxmlformats.org/officeDocument/2006/relationships/image" Target="../media/image8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1.png"/><Relationship Id="rId11" Type="http://schemas.openxmlformats.org/officeDocument/2006/relationships/image" Target="../media/image881.png"/><Relationship Id="rId5" Type="http://schemas.openxmlformats.org/officeDocument/2006/relationships/image" Target="../media/image710.png"/><Relationship Id="rId15" Type="http://schemas.openxmlformats.org/officeDocument/2006/relationships/image" Target="../media/image885.png"/><Relationship Id="rId10" Type="http://schemas.openxmlformats.org/officeDocument/2006/relationships/image" Target="../media/image880.png"/><Relationship Id="rId19" Type="http://schemas.openxmlformats.org/officeDocument/2006/relationships/image" Target="../media/image889.png"/><Relationship Id="rId4" Type="http://schemas.openxmlformats.org/officeDocument/2006/relationships/image" Target="../media/image709.png"/><Relationship Id="rId9" Type="http://schemas.openxmlformats.org/officeDocument/2006/relationships/image" Target="../media/image868.png"/><Relationship Id="rId14" Type="http://schemas.openxmlformats.org/officeDocument/2006/relationships/image" Target="../media/image8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51BC11E-75C5-4612-8041-02DDC84458DD}"/>
              </a:ext>
            </a:extLst>
          </p:cNvPr>
          <p:cNvSpPr/>
          <p:nvPr/>
        </p:nvSpPr>
        <p:spPr>
          <a:xfrm>
            <a:off x="1163758" y="1251984"/>
            <a:ext cx="7008970" cy="302390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9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Hyperbolic </a:t>
            </a:r>
          </a:p>
          <a:p>
            <a:pPr algn="ctr"/>
            <a:r>
              <a:rPr lang="en-US" altLang="ja-JP" sz="9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Functions</a:t>
            </a:r>
            <a:endParaRPr lang="ja-JP" altLang="en-US" sz="80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7030A0"/>
              </a:solidFill>
              <a:latin typeface="Kristen ITC" panose="03050502040202030202" pitchFamily="66" charset="0"/>
              <a:cs typeface="Segoe UI Black" panose="020B0A02040204020203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D70DD23-DBB1-48AE-BCF2-1500DD51E942}"/>
              </a:ext>
            </a:extLst>
          </p:cNvPr>
          <p:cNvSpPr txBox="1"/>
          <p:nvPr/>
        </p:nvSpPr>
        <p:spPr>
          <a:xfrm>
            <a:off x="2229429" y="4600826"/>
            <a:ext cx="4720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Arial Black" panose="020B0A04020102020204" pitchFamily="34" charset="0"/>
              </a:rPr>
              <a:t>Twitter: @Owen134866</a:t>
            </a:r>
          </a:p>
          <a:p>
            <a:pPr algn="ctr"/>
            <a:endParaRPr lang="en-US" dirty="0">
              <a:latin typeface="Arial Black" panose="020B0A04020102020204" pitchFamily="34" charset="0"/>
            </a:endParaRPr>
          </a:p>
          <a:p>
            <a:pPr algn="ctr"/>
            <a:r>
              <a:rPr lang="en-US" dirty="0">
                <a:latin typeface="Arial Black" panose="020B0A04020102020204" pitchFamily="34" charset="0"/>
              </a:rPr>
              <a:t>www.mathsfreeresourcelibrary.com</a:t>
            </a:r>
            <a:endParaRPr lang="en-GB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763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107" y="235132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Prior Knowledge Check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1CBB80C0-17E6-44ED-AB45-3CD510617A0D}"/>
                  </a:ext>
                </a:extLst>
              </p:cNvPr>
              <p:cNvSpPr txBox="1"/>
              <p:nvPr/>
            </p:nvSpPr>
            <p:spPr>
              <a:xfrm>
                <a:off x="506027" y="1677880"/>
                <a:ext cx="235994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AutoNum type="arabi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Solve the equation:</a:t>
                </a:r>
              </a:p>
              <a:p>
                <a:endParaRPr lang="en-US" sz="1600" dirty="0">
                  <a:latin typeface="Comic Sans MS" panose="030F0702030302020204" pitchFamily="66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1CBB80C0-17E6-44ED-AB45-3CD510617A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027" y="1677880"/>
                <a:ext cx="2359941" cy="830997"/>
              </a:xfrm>
              <a:prstGeom prst="rect">
                <a:avLst/>
              </a:prstGeom>
              <a:blipFill>
                <a:blip r:embed="rId2"/>
                <a:stretch>
                  <a:fillRect l="-2067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6648FB7-63CB-427E-9506-D52C7FE1AC0D}"/>
              </a:ext>
            </a:extLst>
          </p:cNvPr>
          <p:cNvSpPr txBox="1"/>
          <p:nvPr/>
        </p:nvSpPr>
        <p:spPr>
          <a:xfrm>
            <a:off x="461638" y="3666477"/>
            <a:ext cx="14943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2) Show that: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EB43C7DA-3DEC-4C19-A4AE-99EB402AF941}"/>
                  </a:ext>
                </a:extLst>
              </p:cNvPr>
              <p:cNvSpPr txBox="1"/>
              <p:nvPr/>
            </p:nvSpPr>
            <p:spPr>
              <a:xfrm>
                <a:off x="989860" y="4065973"/>
                <a:ext cx="1717906" cy="4626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𝑡𝑎𝑛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EB43C7DA-3DEC-4C19-A4AE-99EB402AF9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860" y="4065973"/>
                <a:ext cx="1717906" cy="4626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4956EEE-BE16-4AF5-9E52-EEF26AFCA67C}"/>
              </a:ext>
            </a:extLst>
          </p:cNvPr>
          <p:cNvSpPr txBox="1"/>
          <p:nvPr/>
        </p:nvSpPr>
        <p:spPr>
          <a:xfrm>
            <a:off x="4502458" y="1688236"/>
            <a:ext cx="14943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3) Show that: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1AE865AE-3704-4675-8028-0755700B937D}"/>
                  </a:ext>
                </a:extLst>
              </p:cNvPr>
              <p:cNvSpPr txBox="1"/>
              <p:nvPr/>
            </p:nvSpPr>
            <p:spPr>
              <a:xfrm>
                <a:off x="5162365" y="2059620"/>
                <a:ext cx="2374753" cy="5320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GB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𝑠𝑖𝑛𝑥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1AE865AE-3704-4675-8028-0755700B93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2365" y="2059620"/>
                <a:ext cx="2374753" cy="532069"/>
              </a:xfrm>
              <a:prstGeom prst="rect">
                <a:avLst/>
              </a:prstGeom>
              <a:blipFill>
                <a:blip r:embed="rId4"/>
                <a:stretch>
                  <a:fillRect b="-11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FCC59CC-7B5C-4934-8F27-1231442A50A0}"/>
                  </a:ext>
                </a:extLst>
              </p:cNvPr>
              <p:cNvSpPr txBox="1"/>
              <p:nvPr/>
            </p:nvSpPr>
            <p:spPr>
              <a:xfrm>
                <a:off x="2055181" y="2778710"/>
                <a:ext cx="872803" cy="5164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𝑙𝑛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FCC59CC-7B5C-4934-8F27-1231442A5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5181" y="2778710"/>
                <a:ext cx="872803" cy="5164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327E3EA-8C90-4077-A45F-2615BDEFD22C}"/>
              </a:ext>
            </a:extLst>
          </p:cNvPr>
          <p:cNvSpPr txBox="1"/>
          <p:nvPr/>
        </p:nvSpPr>
        <p:spPr>
          <a:xfrm>
            <a:off x="1842117" y="4811696"/>
            <a:ext cx="159017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Correctly shown!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7DDD102-C564-41B3-BAE4-214CB902A588}"/>
              </a:ext>
            </a:extLst>
          </p:cNvPr>
          <p:cNvSpPr txBox="1"/>
          <p:nvPr/>
        </p:nvSpPr>
        <p:spPr>
          <a:xfrm>
            <a:off x="5899212" y="2840853"/>
            <a:ext cx="159017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Correctly shown!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59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534ED17-D63C-4126-B40A-2040C05E6301}"/>
              </a:ext>
            </a:extLst>
          </p:cNvPr>
          <p:cNvSpPr/>
          <p:nvPr/>
        </p:nvSpPr>
        <p:spPr>
          <a:xfrm>
            <a:off x="1493882" y="2319273"/>
            <a:ext cx="6138540" cy="210057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6A</a:t>
            </a:r>
            <a:endParaRPr lang="ja-JP" altLang="en-US" sz="66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7030A0"/>
              </a:solidFill>
              <a:latin typeface="Kristen ITC" panose="03050502040202030202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122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can define hyperbolic functions using trigonometry and exponential functions</a:t>
            </a: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Hyperbolic functions are part of the ‘conic sections’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Unfortunately, this chapter does not give a wide picture of this area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US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If you would like to learn more about these and fill in some of the gaps, I suggest the Further Pure 1 textbook, Chapter 3!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84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can define hyperbolic functions using trigonometry and exponential functions</a:t>
            </a: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Hyperbolic functions are part of the ‘conic sections’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The ‘conic sections’ arise from the idea of a plane intersecting one or two ‘nappes’ of a cone (each ‘side’ is called a ‘nappe’)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US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You will be familiar with some of the shapes formed (in each case, the cone is vertical)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US" sz="1400" dirty="0">
              <a:latin typeface="Comic Sans MS" panose="030F0702030302020204" pitchFamily="66" charset="0"/>
            </a:endParaRPr>
          </a:p>
        </p:txBody>
      </p:sp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 descr="Conic Sections | CK-12 Foundation">
            <a:extLst>
              <a:ext uri="{FF2B5EF4-FFF2-40B4-BE49-F238E27FC236}">
                <a16:creationId xmlns:a16="http://schemas.microsoft.com/office/drawing/2014/main" id="{E2FC76EB-63D8-4EED-B10C-7EF23F4BD1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575" b="11448"/>
          <a:stretch/>
        </p:blipFill>
        <p:spPr bwMode="auto">
          <a:xfrm>
            <a:off x="3489569" y="3542189"/>
            <a:ext cx="1259983" cy="173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0D7F2E6-0E71-4FD4-BC50-35BBD67C9321}"/>
              </a:ext>
            </a:extLst>
          </p:cNvPr>
          <p:cNvSpPr txBox="1"/>
          <p:nvPr/>
        </p:nvSpPr>
        <p:spPr>
          <a:xfrm>
            <a:off x="0" y="0"/>
            <a:ext cx="2583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>
                <a:latin typeface="Comic Sans MS" panose="030F0702030302020204" pitchFamily="66" charset="0"/>
                <a:hlinkClick r:id="rId3"/>
              </a:rPr>
              <a:t>https://www.ck12.org/book/ck-12-algebra-ii-with-trigonometry-concepts/section/10.0/</a:t>
            </a:r>
            <a:endParaRPr lang="en-GB" sz="900" dirty="0">
              <a:latin typeface="Comic Sans MS" panose="030F0702030302020204" pitchFamily="66" charset="0"/>
            </a:endParaRPr>
          </a:p>
        </p:txBody>
      </p:sp>
      <p:pic>
        <p:nvPicPr>
          <p:cNvPr id="7" name="Picture 4" descr="Conic Sections | CK-12 Foundation">
            <a:extLst>
              <a:ext uri="{FF2B5EF4-FFF2-40B4-BE49-F238E27FC236}">
                <a16:creationId xmlns:a16="http://schemas.microsoft.com/office/drawing/2014/main" id="{E8D0A997-3729-4248-94B1-F47EF29833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1" t="-2725" r="46764" b="14173"/>
          <a:stretch/>
        </p:blipFill>
        <p:spPr bwMode="auto">
          <a:xfrm>
            <a:off x="3553191" y="1270986"/>
            <a:ext cx="1259983" cy="173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onic Sections | CK-12 Foundation">
            <a:extLst>
              <a:ext uri="{FF2B5EF4-FFF2-40B4-BE49-F238E27FC236}">
                <a16:creationId xmlns:a16="http://schemas.microsoft.com/office/drawing/2014/main" id="{EAFD19EF-0505-40A5-84BE-0CFEB94C88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78" t="-2802" r="434" b="9180"/>
          <a:stretch/>
        </p:blipFill>
        <p:spPr bwMode="auto">
          <a:xfrm>
            <a:off x="6482824" y="3524436"/>
            <a:ext cx="876765" cy="183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onic Sections | CK-12 Foundation">
            <a:extLst>
              <a:ext uri="{FF2B5EF4-FFF2-40B4-BE49-F238E27FC236}">
                <a16:creationId xmlns:a16="http://schemas.microsoft.com/office/drawing/2014/main" id="{E964E398-1EF7-407F-B981-DCB496BAC5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97" t="-909" r="18278" b="12357"/>
          <a:stretch/>
        </p:blipFill>
        <p:spPr bwMode="auto">
          <a:xfrm>
            <a:off x="6287514" y="1359762"/>
            <a:ext cx="1259983" cy="173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79C5E9A-8058-46B7-978D-DD4CF5D358A1}"/>
              </a:ext>
            </a:extLst>
          </p:cNvPr>
          <p:cNvSpPr txBox="1"/>
          <p:nvPr/>
        </p:nvSpPr>
        <p:spPr>
          <a:xfrm>
            <a:off x="4651898" y="1757779"/>
            <a:ext cx="1518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latin typeface="Comic Sans MS" panose="030F0702030302020204" pitchFamily="66" charset="0"/>
              </a:rPr>
              <a:t>Circle</a:t>
            </a:r>
          </a:p>
          <a:p>
            <a:pPr algn="ctr"/>
            <a:r>
              <a:rPr lang="en-US" sz="1200" dirty="0">
                <a:latin typeface="Comic Sans MS" panose="030F0702030302020204" pitchFamily="66" charset="0"/>
                <a:sym typeface="Wingdings" panose="05000000000000000000" pitchFamily="2" charset="2"/>
              </a:rPr>
              <a:t> If the plane is horizontal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8D1D08A-BA42-4DFE-AC61-0850A47BFD29}"/>
              </a:ext>
            </a:extLst>
          </p:cNvPr>
          <p:cNvSpPr txBox="1"/>
          <p:nvPr/>
        </p:nvSpPr>
        <p:spPr>
          <a:xfrm>
            <a:off x="7217544" y="1615736"/>
            <a:ext cx="1926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latin typeface="Comic Sans MS" panose="030F0702030302020204" pitchFamily="66" charset="0"/>
              </a:rPr>
              <a:t>Ellipse (FP1 CH3)</a:t>
            </a:r>
          </a:p>
          <a:p>
            <a:pPr algn="ctr"/>
            <a:r>
              <a:rPr lang="en-US" sz="1200" dirty="0">
                <a:latin typeface="Comic Sans MS" panose="030F0702030302020204" pitchFamily="66" charset="0"/>
                <a:sym typeface="Wingdings" panose="05000000000000000000" pitchFamily="2" charset="2"/>
              </a:rPr>
              <a:t> If the plane is tilted but still intersects the cone on both sides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1B1C403-FC45-4F9F-96CA-ED43CF3726AA}"/>
              </a:ext>
            </a:extLst>
          </p:cNvPr>
          <p:cNvSpPr txBox="1"/>
          <p:nvPr/>
        </p:nvSpPr>
        <p:spPr>
          <a:xfrm>
            <a:off x="4724399" y="3952043"/>
            <a:ext cx="15180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latin typeface="Comic Sans MS" panose="030F0702030302020204" pitchFamily="66" charset="0"/>
              </a:rPr>
              <a:t>Parabola</a:t>
            </a:r>
          </a:p>
          <a:p>
            <a:pPr algn="ctr"/>
            <a:r>
              <a:rPr lang="en-US" sz="1200" dirty="0">
                <a:latin typeface="Comic Sans MS" panose="030F0702030302020204" pitchFamily="66" charset="0"/>
                <a:sym typeface="Wingdings" panose="05000000000000000000" pitchFamily="2" charset="2"/>
              </a:rPr>
              <a:t> If the plane is parallel to the slope of the cone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235D188-59B7-4E8D-AA6C-6637CDE38978}"/>
              </a:ext>
            </a:extLst>
          </p:cNvPr>
          <p:cNvSpPr txBox="1"/>
          <p:nvPr/>
        </p:nvSpPr>
        <p:spPr>
          <a:xfrm>
            <a:off x="7217544" y="3978676"/>
            <a:ext cx="1926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latin typeface="Comic Sans MS" panose="030F0702030302020204" pitchFamily="66" charset="0"/>
              </a:rPr>
              <a:t>Hyperbola</a:t>
            </a:r>
          </a:p>
          <a:p>
            <a:pPr algn="ctr"/>
            <a:r>
              <a:rPr lang="en-US" sz="1200" dirty="0">
                <a:latin typeface="Comic Sans MS" panose="030F0702030302020204" pitchFamily="66" charset="0"/>
                <a:sym typeface="Wingdings" panose="05000000000000000000" pitchFamily="2" charset="2"/>
              </a:rPr>
              <a:t> If the plane is vertical or tilted so it intersects both sides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0070BA8D-3E56-4705-A090-5F046214DC87}"/>
                  </a:ext>
                </a:extLst>
              </p:cNvPr>
              <p:cNvSpPr txBox="1"/>
              <p:nvPr/>
            </p:nvSpPr>
            <p:spPr>
              <a:xfrm>
                <a:off x="4715520" y="4724400"/>
                <a:ext cx="151808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200" dirty="0" err="1">
                    <a:latin typeface="Comic Sans MS" panose="030F0702030302020204" pitchFamily="66" charset="0"/>
                    <a:sym typeface="Wingdings" panose="05000000000000000000" pitchFamily="2" charset="2"/>
                  </a:rPr>
                  <a:t>eg</a:t>
                </a:r>
                <a:r>
                  <a:rPr lang="en-US" sz="12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)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</m:oMath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0070BA8D-3E56-4705-A090-5F046214DC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5520" y="4724400"/>
                <a:ext cx="1518081" cy="276999"/>
              </a:xfrm>
              <a:prstGeom prst="rect">
                <a:avLst/>
              </a:prstGeom>
              <a:blipFill>
                <a:blip r:embed="rId4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6FCB36D1-524F-4121-8319-35BE825138E4}"/>
                  </a:ext>
                </a:extLst>
              </p:cNvPr>
              <p:cNvSpPr txBox="1"/>
              <p:nvPr/>
            </p:nvSpPr>
            <p:spPr>
              <a:xfrm>
                <a:off x="4635622" y="2318551"/>
                <a:ext cx="151808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200" dirty="0" err="1">
                    <a:latin typeface="Comic Sans MS" panose="030F0702030302020204" pitchFamily="66" charset="0"/>
                    <a:sym typeface="Wingdings" panose="05000000000000000000" pitchFamily="2" charset="2"/>
                  </a:rPr>
                  <a:t>eg</a:t>
                </a:r>
                <a:r>
                  <a:rPr lang="en-US" sz="12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</m:t>
                    </m:r>
                  </m:oMath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6FCB36D1-524F-4121-8319-35BE82513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5622" y="2318551"/>
                <a:ext cx="1518081" cy="276999"/>
              </a:xfrm>
              <a:prstGeom prst="rect">
                <a:avLst/>
              </a:prstGeom>
              <a:blipFill>
                <a:blip r:embed="rId5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C25B641C-4F82-42B6-B64E-288B0D01522C}"/>
                  </a:ext>
                </a:extLst>
              </p:cNvPr>
              <p:cNvSpPr txBox="1"/>
              <p:nvPr/>
            </p:nvSpPr>
            <p:spPr>
              <a:xfrm>
                <a:off x="7618519" y="4724400"/>
                <a:ext cx="1054965" cy="353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200" dirty="0" err="1">
                    <a:latin typeface="Comic Sans MS" panose="030F0702030302020204" pitchFamily="66" charset="0"/>
                    <a:sym typeface="Wingdings" panose="05000000000000000000" pitchFamily="2" charset="2"/>
                  </a:rPr>
                  <a:t>eg</a:t>
                </a:r>
                <a:r>
                  <a:rPr lang="en-US" sz="12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)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den>
                    </m:f>
                  </m:oMath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C25B641C-4F82-42B6-B64E-288B0D0152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8519" y="4724400"/>
                <a:ext cx="1054965" cy="353110"/>
              </a:xfrm>
              <a:prstGeom prst="rect">
                <a:avLst/>
              </a:prstGeom>
              <a:blipFill>
                <a:blip r:embed="rId6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08F78089-232D-472B-8E36-1CCC7B2ECAA3}"/>
                  </a:ext>
                </a:extLst>
              </p:cNvPr>
              <p:cNvSpPr txBox="1"/>
              <p:nvPr/>
            </p:nvSpPr>
            <p:spPr>
              <a:xfrm>
                <a:off x="7423209" y="2362940"/>
                <a:ext cx="1516604" cy="3804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200" dirty="0" err="1">
                    <a:latin typeface="Comic Sans MS" panose="030F0702030302020204" pitchFamily="66" charset="0"/>
                    <a:sym typeface="Wingdings" panose="05000000000000000000" pitchFamily="2" charset="2"/>
                  </a:rPr>
                  <a:t>eg</a:t>
                </a:r>
                <a:r>
                  <a:rPr lang="en-US" sz="12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20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9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20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=2</m:t>
                    </m:r>
                  </m:oMath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08F78089-232D-472B-8E36-1CCC7B2ECA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3209" y="2362940"/>
                <a:ext cx="1516604" cy="380489"/>
              </a:xfrm>
              <a:prstGeom prst="rect">
                <a:avLst/>
              </a:prstGeom>
              <a:blipFill>
                <a:blip r:embed="rId7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204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can define hyperbolic functions using trigonometry and exponential functions</a:t>
            </a: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BDE5CC51-15AC-4124-AA8F-9AFEDE02D4DB}"/>
              </a:ext>
            </a:extLst>
          </p:cNvPr>
          <p:cNvCxnSpPr>
            <a:cxnSpLocks/>
          </p:cNvCxnSpPr>
          <p:nvPr/>
        </p:nvCxnSpPr>
        <p:spPr>
          <a:xfrm flipV="1">
            <a:off x="1882066" y="2503504"/>
            <a:ext cx="0" cy="25478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9134139A-4094-4196-86AD-E5268ED56D3F}"/>
              </a:ext>
            </a:extLst>
          </p:cNvPr>
          <p:cNvCxnSpPr>
            <a:cxnSpLocks/>
          </p:cNvCxnSpPr>
          <p:nvPr/>
        </p:nvCxnSpPr>
        <p:spPr>
          <a:xfrm rot="5400000" flipV="1">
            <a:off x="1954568" y="2611517"/>
            <a:ext cx="0" cy="25478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DB6F4067-7E4A-406C-9681-D7DCE07911CF}"/>
              </a:ext>
            </a:extLst>
          </p:cNvPr>
          <p:cNvCxnSpPr>
            <a:cxnSpLocks/>
          </p:cNvCxnSpPr>
          <p:nvPr/>
        </p:nvCxnSpPr>
        <p:spPr>
          <a:xfrm flipV="1">
            <a:off x="6499936" y="2487229"/>
            <a:ext cx="0" cy="25478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00E31AEA-439D-426A-BB60-600496B9B7CB}"/>
              </a:ext>
            </a:extLst>
          </p:cNvPr>
          <p:cNvCxnSpPr>
            <a:cxnSpLocks/>
          </p:cNvCxnSpPr>
          <p:nvPr/>
        </p:nvCxnSpPr>
        <p:spPr>
          <a:xfrm rot="5400000" flipV="1">
            <a:off x="6572438" y="2595242"/>
            <a:ext cx="0" cy="25478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506F2829-C997-41B2-813B-D0167AD2D45B}"/>
                  </a:ext>
                </a:extLst>
              </p:cNvPr>
              <p:cNvSpPr txBox="1"/>
              <p:nvPr/>
            </p:nvSpPr>
            <p:spPr>
              <a:xfrm>
                <a:off x="2077374" y="3883979"/>
                <a:ext cx="47939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506F2829-C997-41B2-813B-D0167AD2D4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7374" y="3883979"/>
                <a:ext cx="479395" cy="215444"/>
              </a:xfrm>
              <a:prstGeom prst="rect">
                <a:avLst/>
              </a:prstGeom>
              <a:blipFill>
                <a:blip r:embed="rId3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451E4759-44A6-440C-973F-FFB92C6D44F4}"/>
                  </a:ext>
                </a:extLst>
              </p:cNvPr>
              <p:cNvSpPr txBox="1"/>
              <p:nvPr/>
            </p:nvSpPr>
            <p:spPr>
              <a:xfrm>
                <a:off x="1864311" y="2277123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451E4759-44A6-440C-973F-FFB92C6D44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4311" y="2277123"/>
                <a:ext cx="144142" cy="215444"/>
              </a:xfrm>
              <a:prstGeom prst="rect">
                <a:avLst/>
              </a:prstGeom>
              <a:blipFill>
                <a:blip r:embed="rId4"/>
                <a:stretch>
                  <a:fillRect l="-34783" r="-2608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31989B1B-8738-4C0C-B349-0B42F570CFE9}"/>
                  </a:ext>
                </a:extLst>
              </p:cNvPr>
              <p:cNvSpPr txBox="1"/>
              <p:nvPr/>
            </p:nvSpPr>
            <p:spPr>
              <a:xfrm>
                <a:off x="7902605" y="3734539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31989B1B-8738-4C0C-B349-0B42F570CF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2605" y="3734539"/>
                <a:ext cx="141705" cy="215444"/>
              </a:xfrm>
              <a:prstGeom prst="rect">
                <a:avLst/>
              </a:prstGeom>
              <a:blipFill>
                <a:blip r:embed="rId5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A81B6CA7-609B-423D-BDBD-1C43B49FB560}"/>
                  </a:ext>
                </a:extLst>
              </p:cNvPr>
              <p:cNvSpPr txBox="1"/>
              <p:nvPr/>
            </p:nvSpPr>
            <p:spPr>
              <a:xfrm>
                <a:off x="6464423" y="2234214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A81B6CA7-609B-423D-BDBD-1C43B49FB5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4423" y="2234214"/>
                <a:ext cx="144142" cy="215444"/>
              </a:xfrm>
              <a:prstGeom prst="rect">
                <a:avLst/>
              </a:prstGeom>
              <a:blipFill>
                <a:blip r:embed="rId6"/>
                <a:stretch>
                  <a:fillRect l="-29167" r="-2500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楕円 22">
            <a:extLst>
              <a:ext uri="{FF2B5EF4-FFF2-40B4-BE49-F238E27FC236}">
                <a16:creationId xmlns:a16="http://schemas.microsoft.com/office/drawing/2014/main" id="{97C6CE41-9692-46E7-B167-CD55D0C2ECF2}"/>
              </a:ext>
            </a:extLst>
          </p:cNvPr>
          <p:cNvSpPr>
            <a:spLocks noChangeAspect="1"/>
          </p:cNvSpPr>
          <p:nvPr/>
        </p:nvSpPr>
        <p:spPr>
          <a:xfrm>
            <a:off x="1012054" y="3018407"/>
            <a:ext cx="1775534" cy="177553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91249FB7-C0E2-4BA3-9D2C-2876A497B3C7}"/>
                  </a:ext>
                </a:extLst>
              </p:cNvPr>
              <p:cNvSpPr txBox="1"/>
              <p:nvPr/>
            </p:nvSpPr>
            <p:spPr>
              <a:xfrm>
                <a:off x="461639" y="2925193"/>
                <a:ext cx="979884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91249FB7-C0E2-4BA3-9D2C-2876A497B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39" y="2925193"/>
                <a:ext cx="979884" cy="220253"/>
              </a:xfrm>
              <a:prstGeom prst="rect">
                <a:avLst/>
              </a:prstGeom>
              <a:blipFill>
                <a:blip r:embed="rId7"/>
                <a:stretch>
                  <a:fillRect l="-2500" t="-2778" r="-375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E31ED549-0952-41A3-ABA8-A0B4041DD2F3}"/>
              </a:ext>
            </a:extLst>
          </p:cNvPr>
          <p:cNvCxnSpPr/>
          <p:nvPr/>
        </p:nvCxnSpPr>
        <p:spPr>
          <a:xfrm flipV="1">
            <a:off x="1890944" y="3382392"/>
            <a:ext cx="719091" cy="49715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FAB48E7C-D1A7-4AF3-B8B8-0EA33617EB0E}"/>
              </a:ext>
            </a:extLst>
          </p:cNvPr>
          <p:cNvCxnSpPr>
            <a:cxnSpLocks/>
          </p:cNvCxnSpPr>
          <p:nvPr/>
        </p:nvCxnSpPr>
        <p:spPr>
          <a:xfrm flipV="1">
            <a:off x="2620392" y="3383872"/>
            <a:ext cx="0" cy="49567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円弧 35">
            <a:extLst>
              <a:ext uri="{FF2B5EF4-FFF2-40B4-BE49-F238E27FC236}">
                <a16:creationId xmlns:a16="http://schemas.microsoft.com/office/drawing/2014/main" id="{7F8B04B7-9654-4742-8103-0DEBDFE8F248}"/>
              </a:ext>
            </a:extLst>
          </p:cNvPr>
          <p:cNvSpPr/>
          <p:nvPr/>
        </p:nvSpPr>
        <p:spPr>
          <a:xfrm>
            <a:off x="1189607" y="3462292"/>
            <a:ext cx="914400" cy="914400"/>
          </a:xfrm>
          <a:prstGeom prst="arc">
            <a:avLst>
              <a:gd name="adj1" fmla="val 20363050"/>
              <a:gd name="adj2" fmla="val 2130482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50EC78BC-9567-436C-BCCF-AA515366FD81}"/>
                  </a:ext>
                </a:extLst>
              </p:cNvPr>
              <p:cNvSpPr txBox="1"/>
              <p:nvPr/>
            </p:nvSpPr>
            <p:spPr>
              <a:xfrm>
                <a:off x="2104008" y="3715305"/>
                <a:ext cx="12631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50EC78BC-9567-436C-BCCF-AA515366F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4008" y="3715305"/>
                <a:ext cx="126317" cy="184666"/>
              </a:xfrm>
              <a:prstGeom prst="rect">
                <a:avLst/>
              </a:prstGeom>
              <a:blipFill>
                <a:blip r:embed="rId8"/>
                <a:stretch>
                  <a:fillRect l="-28571" r="-23810" b="-3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41F4B494-FDB8-4B87-87B6-0D4A2D6C6FE7}"/>
                  </a:ext>
                </a:extLst>
              </p:cNvPr>
              <p:cNvSpPr txBox="1"/>
              <p:nvPr/>
            </p:nvSpPr>
            <p:spPr>
              <a:xfrm>
                <a:off x="2601156" y="3537750"/>
                <a:ext cx="47939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41F4B494-FDB8-4B87-87B6-0D4A2D6C6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1156" y="3537750"/>
                <a:ext cx="479395" cy="215444"/>
              </a:xfrm>
              <a:prstGeom prst="rect">
                <a:avLst/>
              </a:prstGeom>
              <a:blipFill>
                <a:blip r:embed="rId9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06A8A7BA-FD0A-4B1B-B93B-90D5FF114986}"/>
                  </a:ext>
                </a:extLst>
              </p:cNvPr>
              <p:cNvSpPr txBox="1"/>
              <p:nvPr/>
            </p:nvSpPr>
            <p:spPr>
              <a:xfrm>
                <a:off x="2076486" y="3420861"/>
                <a:ext cx="21306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06A8A7BA-FD0A-4B1B-B93B-90D5FF1149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486" y="3420861"/>
                <a:ext cx="213065" cy="215444"/>
              </a:xfrm>
              <a:prstGeom prst="rect">
                <a:avLst/>
              </a:prstGeom>
              <a:blipFill>
                <a:blip r:embed="rId10"/>
                <a:stretch>
                  <a:fillRect l="-2857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574B0BBC-419F-486E-BD98-9A2A055AAA17}"/>
                  </a:ext>
                </a:extLst>
              </p:cNvPr>
              <p:cNvSpPr txBox="1"/>
              <p:nvPr/>
            </p:nvSpPr>
            <p:spPr>
              <a:xfrm>
                <a:off x="0" y="5105400"/>
                <a:ext cx="370522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Comic Sans MS" panose="030F0702030302020204" pitchFamily="66" charset="0"/>
                  </a:rPr>
                  <a:t>For the unit circle with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, mathematicians found they could describe it parametrically using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2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574B0BBC-419F-486E-BD98-9A2A055AAA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05400"/>
                <a:ext cx="3705226" cy="646331"/>
              </a:xfrm>
              <a:prstGeom prst="rect">
                <a:avLst/>
              </a:prstGeom>
              <a:blipFill>
                <a:blip r:embed="rId11"/>
                <a:stretch>
                  <a:fillRect t="-943" b="-5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CDF65809-F54D-4EDD-8B22-54CDD975221B}"/>
                  </a:ext>
                </a:extLst>
              </p:cNvPr>
              <p:cNvSpPr txBox="1"/>
              <p:nvPr/>
            </p:nvSpPr>
            <p:spPr>
              <a:xfrm>
                <a:off x="95250" y="5829300"/>
                <a:ext cx="35433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Comic Sans MS" panose="030F0702030302020204" pitchFamily="66" charset="0"/>
                  </a:rPr>
                  <a:t>A natural follow on question was whether the same could be done for the hyperbolic shape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CDF65809-F54D-4EDD-8B22-54CDD97522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50" y="5829300"/>
                <a:ext cx="3543300" cy="64633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フリーフォーム: 図形 38">
            <a:extLst>
              <a:ext uri="{FF2B5EF4-FFF2-40B4-BE49-F238E27FC236}">
                <a16:creationId xmlns:a16="http://schemas.microsoft.com/office/drawing/2014/main" id="{75EAE663-89BC-4F58-86A5-240E62C95C59}"/>
              </a:ext>
            </a:extLst>
          </p:cNvPr>
          <p:cNvSpPr/>
          <p:nvPr/>
        </p:nvSpPr>
        <p:spPr>
          <a:xfrm>
            <a:off x="6723273" y="2743201"/>
            <a:ext cx="934179" cy="2263775"/>
          </a:xfrm>
          <a:custGeom>
            <a:avLst/>
            <a:gdLst>
              <a:gd name="connsiteX0" fmla="*/ 938388 w 938388"/>
              <a:gd name="connsiteY0" fmla="*/ 0 h 2247900"/>
              <a:gd name="connsiteX1" fmla="*/ 214488 w 938388"/>
              <a:gd name="connsiteY1" fmla="*/ 590550 h 2247900"/>
              <a:gd name="connsiteX2" fmla="*/ 4938 w 938388"/>
              <a:gd name="connsiteY2" fmla="*/ 1133475 h 2247900"/>
              <a:gd name="connsiteX3" fmla="*/ 138288 w 938388"/>
              <a:gd name="connsiteY3" fmla="*/ 1657350 h 2247900"/>
              <a:gd name="connsiteX4" fmla="*/ 871713 w 938388"/>
              <a:gd name="connsiteY4" fmla="*/ 2247900 h 2247900"/>
              <a:gd name="connsiteX0" fmla="*/ 934179 w 934179"/>
              <a:gd name="connsiteY0" fmla="*/ 0 h 2247900"/>
              <a:gd name="connsiteX1" fmla="*/ 210279 w 934179"/>
              <a:gd name="connsiteY1" fmla="*/ 590550 h 2247900"/>
              <a:gd name="connsiteX2" fmla="*/ 729 w 934179"/>
              <a:gd name="connsiteY2" fmla="*/ 1133475 h 2247900"/>
              <a:gd name="connsiteX3" fmla="*/ 172179 w 934179"/>
              <a:gd name="connsiteY3" fmla="*/ 1657350 h 2247900"/>
              <a:gd name="connsiteX4" fmla="*/ 867504 w 934179"/>
              <a:gd name="connsiteY4" fmla="*/ 2247900 h 2247900"/>
              <a:gd name="connsiteX0" fmla="*/ 934179 w 934179"/>
              <a:gd name="connsiteY0" fmla="*/ 0 h 2263775"/>
              <a:gd name="connsiteX1" fmla="*/ 210279 w 934179"/>
              <a:gd name="connsiteY1" fmla="*/ 590550 h 2263775"/>
              <a:gd name="connsiteX2" fmla="*/ 729 w 934179"/>
              <a:gd name="connsiteY2" fmla="*/ 1133475 h 2263775"/>
              <a:gd name="connsiteX3" fmla="*/ 172179 w 934179"/>
              <a:gd name="connsiteY3" fmla="*/ 1657350 h 2263775"/>
              <a:gd name="connsiteX4" fmla="*/ 883379 w 934179"/>
              <a:gd name="connsiteY4" fmla="*/ 2263775 h 226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4179" h="2263775">
                <a:moveTo>
                  <a:pt x="934179" y="0"/>
                </a:moveTo>
                <a:cubicBezTo>
                  <a:pt x="650016" y="200818"/>
                  <a:pt x="365854" y="401637"/>
                  <a:pt x="210279" y="590550"/>
                </a:cubicBezTo>
                <a:cubicBezTo>
                  <a:pt x="54704" y="779463"/>
                  <a:pt x="7079" y="955675"/>
                  <a:pt x="729" y="1133475"/>
                </a:cubicBezTo>
                <a:cubicBezTo>
                  <a:pt x="-5621" y="1311275"/>
                  <a:pt x="27717" y="1471613"/>
                  <a:pt x="172179" y="1657350"/>
                </a:cubicBezTo>
                <a:cubicBezTo>
                  <a:pt x="316641" y="1843087"/>
                  <a:pt x="588897" y="2061368"/>
                  <a:pt x="883379" y="2263775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フリーフォーム: 図形 45">
            <a:extLst>
              <a:ext uri="{FF2B5EF4-FFF2-40B4-BE49-F238E27FC236}">
                <a16:creationId xmlns:a16="http://schemas.microsoft.com/office/drawing/2014/main" id="{E75C1A19-7551-4043-83FB-72AE4C4A9C85}"/>
              </a:ext>
            </a:extLst>
          </p:cNvPr>
          <p:cNvSpPr/>
          <p:nvPr/>
        </p:nvSpPr>
        <p:spPr>
          <a:xfrm flipH="1">
            <a:off x="5348713" y="2744679"/>
            <a:ext cx="934179" cy="2263775"/>
          </a:xfrm>
          <a:custGeom>
            <a:avLst/>
            <a:gdLst>
              <a:gd name="connsiteX0" fmla="*/ 938388 w 938388"/>
              <a:gd name="connsiteY0" fmla="*/ 0 h 2247900"/>
              <a:gd name="connsiteX1" fmla="*/ 214488 w 938388"/>
              <a:gd name="connsiteY1" fmla="*/ 590550 h 2247900"/>
              <a:gd name="connsiteX2" fmla="*/ 4938 w 938388"/>
              <a:gd name="connsiteY2" fmla="*/ 1133475 h 2247900"/>
              <a:gd name="connsiteX3" fmla="*/ 138288 w 938388"/>
              <a:gd name="connsiteY3" fmla="*/ 1657350 h 2247900"/>
              <a:gd name="connsiteX4" fmla="*/ 871713 w 938388"/>
              <a:gd name="connsiteY4" fmla="*/ 2247900 h 2247900"/>
              <a:gd name="connsiteX0" fmla="*/ 934179 w 934179"/>
              <a:gd name="connsiteY0" fmla="*/ 0 h 2247900"/>
              <a:gd name="connsiteX1" fmla="*/ 210279 w 934179"/>
              <a:gd name="connsiteY1" fmla="*/ 590550 h 2247900"/>
              <a:gd name="connsiteX2" fmla="*/ 729 w 934179"/>
              <a:gd name="connsiteY2" fmla="*/ 1133475 h 2247900"/>
              <a:gd name="connsiteX3" fmla="*/ 172179 w 934179"/>
              <a:gd name="connsiteY3" fmla="*/ 1657350 h 2247900"/>
              <a:gd name="connsiteX4" fmla="*/ 867504 w 934179"/>
              <a:gd name="connsiteY4" fmla="*/ 2247900 h 2247900"/>
              <a:gd name="connsiteX0" fmla="*/ 934179 w 934179"/>
              <a:gd name="connsiteY0" fmla="*/ 0 h 2263775"/>
              <a:gd name="connsiteX1" fmla="*/ 210279 w 934179"/>
              <a:gd name="connsiteY1" fmla="*/ 590550 h 2263775"/>
              <a:gd name="connsiteX2" fmla="*/ 729 w 934179"/>
              <a:gd name="connsiteY2" fmla="*/ 1133475 h 2263775"/>
              <a:gd name="connsiteX3" fmla="*/ 172179 w 934179"/>
              <a:gd name="connsiteY3" fmla="*/ 1657350 h 2263775"/>
              <a:gd name="connsiteX4" fmla="*/ 883379 w 934179"/>
              <a:gd name="connsiteY4" fmla="*/ 2263775 h 226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4179" h="2263775">
                <a:moveTo>
                  <a:pt x="934179" y="0"/>
                </a:moveTo>
                <a:cubicBezTo>
                  <a:pt x="650016" y="200818"/>
                  <a:pt x="365854" y="401637"/>
                  <a:pt x="210279" y="590550"/>
                </a:cubicBezTo>
                <a:cubicBezTo>
                  <a:pt x="54704" y="779463"/>
                  <a:pt x="7079" y="955675"/>
                  <a:pt x="729" y="1133475"/>
                </a:cubicBezTo>
                <a:cubicBezTo>
                  <a:pt x="-5621" y="1311275"/>
                  <a:pt x="27717" y="1471613"/>
                  <a:pt x="172179" y="1657350"/>
                </a:cubicBezTo>
                <a:cubicBezTo>
                  <a:pt x="316641" y="1843087"/>
                  <a:pt x="588897" y="2061368"/>
                  <a:pt x="883379" y="2263775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5608747E-D988-4A2F-AF0F-16A670FC18D2}"/>
                  </a:ext>
                </a:extLst>
              </p:cNvPr>
              <p:cNvSpPr txBox="1"/>
              <p:nvPr/>
            </p:nvSpPr>
            <p:spPr>
              <a:xfrm>
                <a:off x="4856086" y="2348145"/>
                <a:ext cx="979884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5608747E-D988-4A2F-AF0F-16A670FC18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6086" y="2348145"/>
                <a:ext cx="979884" cy="220253"/>
              </a:xfrm>
              <a:prstGeom prst="rect">
                <a:avLst/>
              </a:prstGeom>
              <a:blipFill>
                <a:blip r:embed="rId13"/>
                <a:stretch>
                  <a:fillRect l="-2500" t="-2778" r="-3750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D2B8FCF1-94FB-411C-BB05-F61A78C40277}"/>
              </a:ext>
            </a:extLst>
          </p:cNvPr>
          <p:cNvGrpSpPr/>
          <p:nvPr/>
        </p:nvGrpSpPr>
        <p:grpSpPr>
          <a:xfrm>
            <a:off x="2547892" y="3302493"/>
            <a:ext cx="143522" cy="161277"/>
            <a:chOff x="3710866" y="2831977"/>
            <a:chExt cx="143522" cy="161277"/>
          </a:xfrm>
        </p:grpSpPr>
        <p:cxnSp>
          <p:nvCxnSpPr>
            <p:cNvPr id="45" name="直線コネクタ 44">
              <a:extLst>
                <a:ext uri="{FF2B5EF4-FFF2-40B4-BE49-F238E27FC236}">
                  <a16:creationId xmlns:a16="http://schemas.microsoft.com/office/drawing/2014/main" id="{4A702E0C-9538-42FC-9120-D07DC7E49643}"/>
                </a:ext>
              </a:extLst>
            </p:cNvPr>
            <p:cNvCxnSpPr>
              <a:cxnSpLocks/>
            </p:cNvCxnSpPr>
            <p:nvPr/>
          </p:nvCxnSpPr>
          <p:spPr>
            <a:xfrm>
              <a:off x="3710866" y="2831977"/>
              <a:ext cx="142043" cy="15979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コネクタ 51">
              <a:extLst>
                <a:ext uri="{FF2B5EF4-FFF2-40B4-BE49-F238E27FC236}">
                  <a16:creationId xmlns:a16="http://schemas.microsoft.com/office/drawing/2014/main" id="{4BF23ECE-31ED-4DD1-AB54-F96416BCEB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12345" y="2833456"/>
              <a:ext cx="142043" cy="15979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89317A28-217F-4196-9D9A-5D49F80D70B7}"/>
              </a:ext>
            </a:extLst>
          </p:cNvPr>
          <p:cNvGrpSpPr/>
          <p:nvPr/>
        </p:nvGrpSpPr>
        <p:grpSpPr>
          <a:xfrm>
            <a:off x="6968971" y="3133818"/>
            <a:ext cx="143522" cy="161277"/>
            <a:chOff x="3710866" y="2831977"/>
            <a:chExt cx="143522" cy="161277"/>
          </a:xfrm>
        </p:grpSpPr>
        <p:cxnSp>
          <p:nvCxnSpPr>
            <p:cNvPr id="54" name="直線コネクタ 53">
              <a:extLst>
                <a:ext uri="{FF2B5EF4-FFF2-40B4-BE49-F238E27FC236}">
                  <a16:creationId xmlns:a16="http://schemas.microsoft.com/office/drawing/2014/main" id="{6FB38E0E-3B8B-4BB1-B81D-E16A195BB85C}"/>
                </a:ext>
              </a:extLst>
            </p:cNvPr>
            <p:cNvCxnSpPr>
              <a:cxnSpLocks/>
            </p:cNvCxnSpPr>
            <p:nvPr/>
          </p:nvCxnSpPr>
          <p:spPr>
            <a:xfrm>
              <a:off x="3710866" y="2831977"/>
              <a:ext cx="142043" cy="15979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線コネクタ 54">
              <a:extLst>
                <a:ext uri="{FF2B5EF4-FFF2-40B4-BE49-F238E27FC236}">
                  <a16:creationId xmlns:a16="http://schemas.microsoft.com/office/drawing/2014/main" id="{DBC19117-AFAB-4FF6-9206-6A89F78373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12345" y="2833456"/>
              <a:ext cx="142043" cy="15979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6FA057D6-EAAB-41DC-A1CD-F1BB2DCE0512}"/>
                  </a:ext>
                </a:extLst>
              </p:cNvPr>
              <p:cNvSpPr txBox="1"/>
              <p:nvPr/>
            </p:nvSpPr>
            <p:spPr>
              <a:xfrm>
                <a:off x="6906827" y="2916315"/>
                <a:ext cx="31959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GB" sz="14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6FA057D6-EAAB-41DC-A1CD-F1BB2DCE0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827" y="2916315"/>
                <a:ext cx="319595" cy="215444"/>
              </a:xfrm>
              <a:prstGeom prst="rect">
                <a:avLst/>
              </a:prstGeom>
              <a:blipFill>
                <a:blip r:embed="rId14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D076791-5DA0-4C98-9BFC-E517C060DBE4}"/>
              </a:ext>
            </a:extLst>
          </p:cNvPr>
          <p:cNvSpPr txBox="1"/>
          <p:nvPr/>
        </p:nvSpPr>
        <p:spPr>
          <a:xfrm>
            <a:off x="4782660" y="5110209"/>
            <a:ext cx="3543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So we are going to try and describe points on this curve parametrically…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7537790B-36D0-4935-964C-04572238C868}"/>
                  </a:ext>
                </a:extLst>
              </p:cNvPr>
              <p:cNvSpPr txBox="1"/>
              <p:nvPr/>
            </p:nvSpPr>
            <p:spPr>
              <a:xfrm>
                <a:off x="3268461" y="3778927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7537790B-36D0-4935-964C-04572238C8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8461" y="3778927"/>
                <a:ext cx="141705" cy="215444"/>
              </a:xfrm>
              <a:prstGeom prst="rect">
                <a:avLst/>
              </a:prstGeom>
              <a:blipFill>
                <a:blip r:embed="rId5"/>
                <a:stretch>
                  <a:fillRect l="-17391" r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A1E21FB5-F884-480B-B616-01D1B2BB8434}"/>
                  </a:ext>
                </a:extLst>
              </p:cNvPr>
              <p:cNvSpPr txBox="1"/>
              <p:nvPr/>
            </p:nvSpPr>
            <p:spPr>
              <a:xfrm>
                <a:off x="2485747" y="3093868"/>
                <a:ext cx="31959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GB" sz="14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A1E21FB5-F884-480B-B616-01D1B2BB84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5747" y="3093868"/>
                <a:ext cx="319595" cy="215444"/>
              </a:xfrm>
              <a:prstGeom prst="rect">
                <a:avLst/>
              </a:prstGeom>
              <a:blipFill>
                <a:blip r:embed="rId14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CFF8E050-4B04-4C27-8FA6-2CD7946E9654}"/>
              </a:ext>
            </a:extLst>
          </p:cNvPr>
          <p:cNvCxnSpPr>
            <a:cxnSpLocks/>
          </p:cNvCxnSpPr>
          <p:nvPr/>
        </p:nvCxnSpPr>
        <p:spPr>
          <a:xfrm flipH="1">
            <a:off x="1894606" y="3880304"/>
            <a:ext cx="730899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94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0" grpId="0"/>
      <p:bldP spid="31" grpId="0"/>
      <p:bldP spid="32" grpId="0"/>
      <p:bldP spid="23" grpId="0" animBg="1"/>
      <p:bldP spid="34" grpId="0"/>
      <p:bldP spid="36" grpId="0" animBg="1"/>
      <p:bldP spid="40" grpId="0"/>
      <p:bldP spid="41" grpId="0"/>
      <p:bldP spid="42" grpId="0"/>
      <p:bldP spid="39" grpId="0" animBg="1"/>
      <p:bldP spid="46" grpId="0" animBg="1"/>
      <p:bldP spid="47" grpId="0"/>
      <p:bldP spid="56" grpId="0"/>
      <p:bldP spid="57" grpId="0"/>
      <p:bldP spid="58" grpId="0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can define hyperbolic functions using trigonometry and exponential functions</a:t>
            </a: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DB6F4067-7E4A-406C-9681-D7DCE07911CF}"/>
              </a:ext>
            </a:extLst>
          </p:cNvPr>
          <p:cNvCxnSpPr>
            <a:cxnSpLocks/>
          </p:cNvCxnSpPr>
          <p:nvPr/>
        </p:nvCxnSpPr>
        <p:spPr>
          <a:xfrm flipV="1">
            <a:off x="1909829" y="2686405"/>
            <a:ext cx="0" cy="25478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00E31AEA-439D-426A-BB60-600496B9B7CB}"/>
              </a:ext>
            </a:extLst>
          </p:cNvPr>
          <p:cNvCxnSpPr>
            <a:cxnSpLocks/>
          </p:cNvCxnSpPr>
          <p:nvPr/>
        </p:nvCxnSpPr>
        <p:spPr>
          <a:xfrm rot="5400000" flipV="1">
            <a:off x="1982331" y="2794418"/>
            <a:ext cx="0" cy="25478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31989B1B-8738-4C0C-B349-0B42F570CFE9}"/>
                  </a:ext>
                </a:extLst>
              </p:cNvPr>
              <p:cNvSpPr txBox="1"/>
              <p:nvPr/>
            </p:nvSpPr>
            <p:spPr>
              <a:xfrm>
                <a:off x="3312498" y="3933715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31989B1B-8738-4C0C-B349-0B42F570CF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498" y="3933715"/>
                <a:ext cx="141705" cy="215444"/>
              </a:xfrm>
              <a:prstGeom prst="rect">
                <a:avLst/>
              </a:prstGeom>
              <a:blipFill>
                <a:blip r:embed="rId3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A81B6CA7-609B-423D-BDBD-1C43B49FB560}"/>
                  </a:ext>
                </a:extLst>
              </p:cNvPr>
              <p:cNvSpPr txBox="1"/>
              <p:nvPr/>
            </p:nvSpPr>
            <p:spPr>
              <a:xfrm>
                <a:off x="1874316" y="243339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A81B6CA7-609B-423D-BDBD-1C43B49FB5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316" y="2433390"/>
                <a:ext cx="144142" cy="215444"/>
              </a:xfrm>
              <a:prstGeom prst="rect">
                <a:avLst/>
              </a:prstGeom>
              <a:blipFill>
                <a:blip r:embed="rId4"/>
                <a:stretch>
                  <a:fillRect l="-29167" r="-2500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フリーフォーム: 図形 38">
            <a:extLst>
              <a:ext uri="{FF2B5EF4-FFF2-40B4-BE49-F238E27FC236}">
                <a16:creationId xmlns:a16="http://schemas.microsoft.com/office/drawing/2014/main" id="{75EAE663-89BC-4F58-86A5-240E62C95C59}"/>
              </a:ext>
            </a:extLst>
          </p:cNvPr>
          <p:cNvSpPr/>
          <p:nvPr/>
        </p:nvSpPr>
        <p:spPr>
          <a:xfrm>
            <a:off x="2133166" y="2942377"/>
            <a:ext cx="934179" cy="2263775"/>
          </a:xfrm>
          <a:custGeom>
            <a:avLst/>
            <a:gdLst>
              <a:gd name="connsiteX0" fmla="*/ 938388 w 938388"/>
              <a:gd name="connsiteY0" fmla="*/ 0 h 2247900"/>
              <a:gd name="connsiteX1" fmla="*/ 214488 w 938388"/>
              <a:gd name="connsiteY1" fmla="*/ 590550 h 2247900"/>
              <a:gd name="connsiteX2" fmla="*/ 4938 w 938388"/>
              <a:gd name="connsiteY2" fmla="*/ 1133475 h 2247900"/>
              <a:gd name="connsiteX3" fmla="*/ 138288 w 938388"/>
              <a:gd name="connsiteY3" fmla="*/ 1657350 h 2247900"/>
              <a:gd name="connsiteX4" fmla="*/ 871713 w 938388"/>
              <a:gd name="connsiteY4" fmla="*/ 2247900 h 2247900"/>
              <a:gd name="connsiteX0" fmla="*/ 934179 w 934179"/>
              <a:gd name="connsiteY0" fmla="*/ 0 h 2247900"/>
              <a:gd name="connsiteX1" fmla="*/ 210279 w 934179"/>
              <a:gd name="connsiteY1" fmla="*/ 590550 h 2247900"/>
              <a:gd name="connsiteX2" fmla="*/ 729 w 934179"/>
              <a:gd name="connsiteY2" fmla="*/ 1133475 h 2247900"/>
              <a:gd name="connsiteX3" fmla="*/ 172179 w 934179"/>
              <a:gd name="connsiteY3" fmla="*/ 1657350 h 2247900"/>
              <a:gd name="connsiteX4" fmla="*/ 867504 w 934179"/>
              <a:gd name="connsiteY4" fmla="*/ 2247900 h 2247900"/>
              <a:gd name="connsiteX0" fmla="*/ 934179 w 934179"/>
              <a:gd name="connsiteY0" fmla="*/ 0 h 2263775"/>
              <a:gd name="connsiteX1" fmla="*/ 210279 w 934179"/>
              <a:gd name="connsiteY1" fmla="*/ 590550 h 2263775"/>
              <a:gd name="connsiteX2" fmla="*/ 729 w 934179"/>
              <a:gd name="connsiteY2" fmla="*/ 1133475 h 2263775"/>
              <a:gd name="connsiteX3" fmla="*/ 172179 w 934179"/>
              <a:gd name="connsiteY3" fmla="*/ 1657350 h 2263775"/>
              <a:gd name="connsiteX4" fmla="*/ 883379 w 934179"/>
              <a:gd name="connsiteY4" fmla="*/ 2263775 h 226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4179" h="2263775">
                <a:moveTo>
                  <a:pt x="934179" y="0"/>
                </a:moveTo>
                <a:cubicBezTo>
                  <a:pt x="650016" y="200818"/>
                  <a:pt x="365854" y="401637"/>
                  <a:pt x="210279" y="590550"/>
                </a:cubicBezTo>
                <a:cubicBezTo>
                  <a:pt x="54704" y="779463"/>
                  <a:pt x="7079" y="955675"/>
                  <a:pt x="729" y="1133475"/>
                </a:cubicBezTo>
                <a:cubicBezTo>
                  <a:pt x="-5621" y="1311275"/>
                  <a:pt x="27717" y="1471613"/>
                  <a:pt x="172179" y="1657350"/>
                </a:cubicBezTo>
                <a:cubicBezTo>
                  <a:pt x="316641" y="1843087"/>
                  <a:pt x="588897" y="2061368"/>
                  <a:pt x="883379" y="2263775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フリーフォーム: 図形 45">
            <a:extLst>
              <a:ext uri="{FF2B5EF4-FFF2-40B4-BE49-F238E27FC236}">
                <a16:creationId xmlns:a16="http://schemas.microsoft.com/office/drawing/2014/main" id="{E75C1A19-7551-4043-83FB-72AE4C4A9C85}"/>
              </a:ext>
            </a:extLst>
          </p:cNvPr>
          <p:cNvSpPr/>
          <p:nvPr/>
        </p:nvSpPr>
        <p:spPr>
          <a:xfrm flipH="1">
            <a:off x="758606" y="2943855"/>
            <a:ext cx="934179" cy="2263775"/>
          </a:xfrm>
          <a:custGeom>
            <a:avLst/>
            <a:gdLst>
              <a:gd name="connsiteX0" fmla="*/ 938388 w 938388"/>
              <a:gd name="connsiteY0" fmla="*/ 0 h 2247900"/>
              <a:gd name="connsiteX1" fmla="*/ 214488 w 938388"/>
              <a:gd name="connsiteY1" fmla="*/ 590550 h 2247900"/>
              <a:gd name="connsiteX2" fmla="*/ 4938 w 938388"/>
              <a:gd name="connsiteY2" fmla="*/ 1133475 h 2247900"/>
              <a:gd name="connsiteX3" fmla="*/ 138288 w 938388"/>
              <a:gd name="connsiteY3" fmla="*/ 1657350 h 2247900"/>
              <a:gd name="connsiteX4" fmla="*/ 871713 w 938388"/>
              <a:gd name="connsiteY4" fmla="*/ 2247900 h 2247900"/>
              <a:gd name="connsiteX0" fmla="*/ 934179 w 934179"/>
              <a:gd name="connsiteY0" fmla="*/ 0 h 2247900"/>
              <a:gd name="connsiteX1" fmla="*/ 210279 w 934179"/>
              <a:gd name="connsiteY1" fmla="*/ 590550 h 2247900"/>
              <a:gd name="connsiteX2" fmla="*/ 729 w 934179"/>
              <a:gd name="connsiteY2" fmla="*/ 1133475 h 2247900"/>
              <a:gd name="connsiteX3" fmla="*/ 172179 w 934179"/>
              <a:gd name="connsiteY3" fmla="*/ 1657350 h 2247900"/>
              <a:gd name="connsiteX4" fmla="*/ 867504 w 934179"/>
              <a:gd name="connsiteY4" fmla="*/ 2247900 h 2247900"/>
              <a:gd name="connsiteX0" fmla="*/ 934179 w 934179"/>
              <a:gd name="connsiteY0" fmla="*/ 0 h 2263775"/>
              <a:gd name="connsiteX1" fmla="*/ 210279 w 934179"/>
              <a:gd name="connsiteY1" fmla="*/ 590550 h 2263775"/>
              <a:gd name="connsiteX2" fmla="*/ 729 w 934179"/>
              <a:gd name="connsiteY2" fmla="*/ 1133475 h 2263775"/>
              <a:gd name="connsiteX3" fmla="*/ 172179 w 934179"/>
              <a:gd name="connsiteY3" fmla="*/ 1657350 h 2263775"/>
              <a:gd name="connsiteX4" fmla="*/ 883379 w 934179"/>
              <a:gd name="connsiteY4" fmla="*/ 2263775 h 226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4179" h="2263775">
                <a:moveTo>
                  <a:pt x="934179" y="0"/>
                </a:moveTo>
                <a:cubicBezTo>
                  <a:pt x="650016" y="200818"/>
                  <a:pt x="365854" y="401637"/>
                  <a:pt x="210279" y="590550"/>
                </a:cubicBezTo>
                <a:cubicBezTo>
                  <a:pt x="54704" y="779463"/>
                  <a:pt x="7079" y="955675"/>
                  <a:pt x="729" y="1133475"/>
                </a:cubicBezTo>
                <a:cubicBezTo>
                  <a:pt x="-5621" y="1311275"/>
                  <a:pt x="27717" y="1471613"/>
                  <a:pt x="172179" y="1657350"/>
                </a:cubicBezTo>
                <a:cubicBezTo>
                  <a:pt x="316641" y="1843087"/>
                  <a:pt x="588897" y="2061368"/>
                  <a:pt x="883379" y="2263775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5608747E-D988-4A2F-AF0F-16A670FC18D2}"/>
                  </a:ext>
                </a:extLst>
              </p:cNvPr>
              <p:cNvSpPr txBox="1"/>
              <p:nvPr/>
            </p:nvSpPr>
            <p:spPr>
              <a:xfrm>
                <a:off x="265979" y="2547321"/>
                <a:ext cx="979884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5608747E-D988-4A2F-AF0F-16A670FC18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979" y="2547321"/>
                <a:ext cx="979884" cy="220253"/>
              </a:xfrm>
              <a:prstGeom prst="rect">
                <a:avLst/>
              </a:prstGeom>
              <a:blipFill>
                <a:blip r:embed="rId5"/>
                <a:stretch>
                  <a:fillRect l="-2500" t="-2778" r="-375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89317A28-217F-4196-9D9A-5D49F80D70B7}"/>
              </a:ext>
            </a:extLst>
          </p:cNvPr>
          <p:cNvGrpSpPr/>
          <p:nvPr/>
        </p:nvGrpSpPr>
        <p:grpSpPr>
          <a:xfrm>
            <a:off x="2378864" y="3332994"/>
            <a:ext cx="143522" cy="161277"/>
            <a:chOff x="3710866" y="2831977"/>
            <a:chExt cx="143522" cy="161277"/>
          </a:xfrm>
        </p:grpSpPr>
        <p:cxnSp>
          <p:nvCxnSpPr>
            <p:cNvPr id="54" name="直線コネクタ 53">
              <a:extLst>
                <a:ext uri="{FF2B5EF4-FFF2-40B4-BE49-F238E27FC236}">
                  <a16:creationId xmlns:a16="http://schemas.microsoft.com/office/drawing/2014/main" id="{6FB38E0E-3B8B-4BB1-B81D-E16A195BB85C}"/>
                </a:ext>
              </a:extLst>
            </p:cNvPr>
            <p:cNvCxnSpPr>
              <a:cxnSpLocks/>
            </p:cNvCxnSpPr>
            <p:nvPr/>
          </p:nvCxnSpPr>
          <p:spPr>
            <a:xfrm>
              <a:off x="3710866" y="2831977"/>
              <a:ext cx="142043" cy="15979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線コネクタ 54">
              <a:extLst>
                <a:ext uri="{FF2B5EF4-FFF2-40B4-BE49-F238E27FC236}">
                  <a16:creationId xmlns:a16="http://schemas.microsoft.com/office/drawing/2014/main" id="{DBC19117-AFAB-4FF6-9206-6A89F78373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12345" y="2833456"/>
              <a:ext cx="142043" cy="15979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6FA057D6-EAAB-41DC-A1CD-F1BB2DCE0512}"/>
                  </a:ext>
                </a:extLst>
              </p:cNvPr>
              <p:cNvSpPr txBox="1"/>
              <p:nvPr/>
            </p:nvSpPr>
            <p:spPr>
              <a:xfrm>
                <a:off x="2316720" y="3115491"/>
                <a:ext cx="31959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GB" sz="14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6FA057D6-EAAB-41DC-A1CD-F1BB2DCE0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6720" y="3115491"/>
                <a:ext cx="319595" cy="215444"/>
              </a:xfrm>
              <a:prstGeom prst="rect">
                <a:avLst/>
              </a:prstGeom>
              <a:blipFill>
                <a:blip r:embed="rId6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D076791-5DA0-4C98-9BFC-E517C060DBE4}"/>
              </a:ext>
            </a:extLst>
          </p:cNvPr>
          <p:cNvSpPr txBox="1"/>
          <p:nvPr/>
        </p:nvSpPr>
        <p:spPr>
          <a:xfrm>
            <a:off x="192553" y="5309385"/>
            <a:ext cx="3543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So we are going to try and describe points on this curve parametrically…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01982B7D-C0CE-447F-A654-EAFDB8281D53}"/>
                  </a:ext>
                </a:extLst>
              </p:cNvPr>
              <p:cNvSpPr txBox="1"/>
              <p:nvPr/>
            </p:nvSpPr>
            <p:spPr>
              <a:xfrm>
                <a:off x="4427144" y="1575303"/>
                <a:ext cx="14828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01982B7D-C0CE-447F-A654-EAFDB8281D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144" y="1575303"/>
                <a:ext cx="1482842" cy="215444"/>
              </a:xfrm>
              <a:prstGeom prst="rect">
                <a:avLst/>
              </a:prstGeom>
              <a:blipFill>
                <a:blip r:embed="rId7"/>
                <a:stretch>
                  <a:fillRect l="-1235" r="-2469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D83C22C9-8B8D-4AE5-8D4C-F5B049481387}"/>
                  </a:ext>
                </a:extLst>
              </p:cNvPr>
              <p:cNvSpPr txBox="1"/>
              <p:nvPr/>
            </p:nvSpPr>
            <p:spPr>
              <a:xfrm>
                <a:off x="4751560" y="1999306"/>
                <a:ext cx="150720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D83C22C9-8B8D-4AE5-8D4C-F5B049481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1560" y="1999306"/>
                <a:ext cx="1507207" cy="215444"/>
              </a:xfrm>
              <a:prstGeom prst="rect">
                <a:avLst/>
              </a:prstGeom>
              <a:blipFill>
                <a:blip r:embed="rId8"/>
                <a:stretch>
                  <a:fillRect l="-2419" r="-1613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B869A338-AD9E-47D5-8381-8A8B590C04AC}"/>
                  </a:ext>
                </a:extLst>
              </p:cNvPr>
              <p:cNvSpPr txBox="1"/>
              <p:nvPr/>
            </p:nvSpPr>
            <p:spPr>
              <a:xfrm>
                <a:off x="5439623" y="2451980"/>
                <a:ext cx="150720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B869A338-AD9E-47D5-8381-8A8B590C04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623" y="2451980"/>
                <a:ext cx="1507207" cy="215444"/>
              </a:xfrm>
              <a:prstGeom prst="rect">
                <a:avLst/>
              </a:prstGeom>
              <a:blipFill>
                <a:blip r:embed="rId9"/>
                <a:stretch>
                  <a:fillRect l="-2419" r="-1613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93CBFAA1-3AD6-4FB7-AB5C-FF985065CC55}"/>
                  </a:ext>
                </a:extLst>
              </p:cNvPr>
              <p:cNvSpPr txBox="1"/>
              <p:nvPr/>
            </p:nvSpPr>
            <p:spPr>
              <a:xfrm>
                <a:off x="5447169" y="2857877"/>
                <a:ext cx="96962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93CBFAA1-3AD6-4FB7-AB5C-FF985065C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169" y="2857877"/>
                <a:ext cx="969624" cy="215444"/>
              </a:xfrm>
              <a:prstGeom prst="rect">
                <a:avLst/>
              </a:prstGeom>
              <a:blipFill>
                <a:blip r:embed="rId10"/>
                <a:stretch>
                  <a:fillRect l="-3774" r="-629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円弧 3">
            <a:extLst>
              <a:ext uri="{FF2B5EF4-FFF2-40B4-BE49-F238E27FC236}">
                <a16:creationId xmlns:a16="http://schemas.microsoft.com/office/drawing/2014/main" id="{755F472D-DA93-4698-9E2C-ECF4456F6F79}"/>
              </a:ext>
            </a:extLst>
          </p:cNvPr>
          <p:cNvSpPr/>
          <p:nvPr/>
        </p:nvSpPr>
        <p:spPr>
          <a:xfrm>
            <a:off x="6165411" y="1692998"/>
            <a:ext cx="307817" cy="425512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円弧 60">
            <a:extLst>
              <a:ext uri="{FF2B5EF4-FFF2-40B4-BE49-F238E27FC236}">
                <a16:creationId xmlns:a16="http://schemas.microsoft.com/office/drawing/2014/main" id="{440A8FE8-CC7E-4A67-BFD6-838163EC92DD}"/>
              </a:ext>
            </a:extLst>
          </p:cNvPr>
          <p:cNvSpPr/>
          <p:nvPr/>
        </p:nvSpPr>
        <p:spPr>
          <a:xfrm>
            <a:off x="6826314" y="2145671"/>
            <a:ext cx="307817" cy="425512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円弧 61">
            <a:extLst>
              <a:ext uri="{FF2B5EF4-FFF2-40B4-BE49-F238E27FC236}">
                <a16:creationId xmlns:a16="http://schemas.microsoft.com/office/drawing/2014/main" id="{360EDD48-8EED-4E0C-9A21-5590A37503D9}"/>
              </a:ext>
            </a:extLst>
          </p:cNvPr>
          <p:cNvSpPr/>
          <p:nvPr/>
        </p:nvSpPr>
        <p:spPr>
          <a:xfrm>
            <a:off x="6808207" y="2580237"/>
            <a:ext cx="307817" cy="425512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0E07410-6FF0-420A-8B18-8E53660C2AD3}"/>
                  </a:ext>
                </a:extLst>
              </p:cNvPr>
              <p:cNvSpPr txBox="1"/>
              <p:nvPr/>
            </p:nvSpPr>
            <p:spPr>
              <a:xfrm>
                <a:off x="6446068" y="1720158"/>
                <a:ext cx="17126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all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0E07410-6FF0-420A-8B18-8E53660C2A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6068" y="1720158"/>
                <a:ext cx="1712648" cy="307777"/>
              </a:xfrm>
              <a:prstGeom prst="rect">
                <a:avLst/>
              </a:prstGeom>
              <a:blipFill>
                <a:blip r:embed="rId11"/>
                <a:stretch>
                  <a:fillRect l="-1068"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1BC87131-4BF2-4969-8148-F29AD55DFF87}"/>
                  </a:ext>
                </a:extLst>
              </p:cNvPr>
              <p:cNvSpPr txBox="1"/>
              <p:nvPr/>
            </p:nvSpPr>
            <p:spPr>
              <a:xfrm>
                <a:off x="7116024" y="2172831"/>
                <a:ext cx="14668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Subtract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𝑡𝑎𝑛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1BC87131-4BF2-4969-8148-F29AD55DFF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6024" y="2172831"/>
                <a:ext cx="1466812" cy="307777"/>
              </a:xfrm>
              <a:prstGeom prst="rect">
                <a:avLst/>
              </a:prstGeom>
              <a:blipFill>
                <a:blip r:embed="rId12"/>
                <a:stretch>
                  <a:fillRect l="-1245"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78E95AE2-69C8-421E-9FC0-66E8AEC6AAE5}"/>
                  </a:ext>
                </a:extLst>
              </p:cNvPr>
              <p:cNvSpPr txBox="1"/>
              <p:nvPr/>
            </p:nvSpPr>
            <p:spPr>
              <a:xfrm>
                <a:off x="7143185" y="2534969"/>
                <a:ext cx="126748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𝑠𝑒𝑐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𝑡𝑎𝑛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78E95AE2-69C8-421E-9FC0-66E8AEC6AA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3185" y="2534969"/>
                <a:ext cx="1267485" cy="523220"/>
              </a:xfrm>
              <a:prstGeom prst="rect">
                <a:avLst/>
              </a:prstGeom>
              <a:blipFill>
                <a:blip r:embed="rId13"/>
                <a:stretch>
                  <a:fillRect l="-481"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DE91F19D-E765-4643-AA08-D4B13B8EAEB7}"/>
                  </a:ext>
                </a:extLst>
              </p:cNvPr>
              <p:cNvSpPr txBox="1"/>
              <p:nvPr/>
            </p:nvSpPr>
            <p:spPr>
              <a:xfrm>
                <a:off x="4264183" y="3371944"/>
                <a:ext cx="438187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curve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can be described with parametric equations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𝑠𝑒𝑐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𝑡𝑎𝑛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DE91F19D-E765-4643-AA08-D4B13B8EAE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4183" y="3371944"/>
                <a:ext cx="4381876" cy="523220"/>
              </a:xfrm>
              <a:prstGeom prst="rect">
                <a:avLst/>
              </a:prstGeom>
              <a:blipFill>
                <a:blip r:embed="rId14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B0C2A670-458C-4CEC-8910-54DF99C4C53A}"/>
              </a:ext>
            </a:extLst>
          </p:cNvPr>
          <p:cNvSpPr txBox="1"/>
          <p:nvPr/>
        </p:nvSpPr>
        <p:spPr>
          <a:xfrm>
            <a:off x="4300395" y="5798273"/>
            <a:ext cx="43818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This way is the simplest to derive, but is not the way that is used in this chapter though!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(this method is used in FP1 Chapter 3)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08B1DCA3-431B-473C-A4BD-361A0EE6FC18}"/>
                  </a:ext>
                </a:extLst>
              </p:cNvPr>
              <p:cNvSpPr txBox="1"/>
              <p:nvPr/>
            </p:nvSpPr>
            <p:spPr>
              <a:xfrm>
                <a:off x="4246076" y="4096221"/>
                <a:ext cx="4381876" cy="1600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It is really important to note that for this,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does </a:t>
                </a:r>
                <a:r>
                  <a:rPr lang="en-GB" sz="14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not</a:t>
                </a: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represent the angle of the point from the origin, as for the unit circle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It is basically just a third parameter, used in the same was we use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for parametric equations…</a:t>
                </a:r>
              </a:p>
            </p:txBody>
          </p:sp>
        </mc:Choice>
        <mc:Fallback xmlns="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08B1DCA3-431B-473C-A4BD-361A0EE6F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6076" y="4096221"/>
                <a:ext cx="4381876" cy="1600438"/>
              </a:xfrm>
              <a:prstGeom prst="rect">
                <a:avLst/>
              </a:prstGeom>
              <a:blipFill>
                <a:blip r:embed="rId15"/>
                <a:stretch>
                  <a:fillRect t="-763" r="-1532" b="-3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102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3" grpId="0"/>
      <p:bldP spid="49" grpId="0"/>
      <p:bldP spid="60" grpId="0"/>
      <p:bldP spid="4" grpId="0" animBg="1"/>
      <p:bldP spid="61" grpId="0" animBg="1"/>
      <p:bldP spid="62" grpId="0" animBg="1"/>
      <p:bldP spid="5" grpId="0"/>
      <p:bldP spid="63" grpId="0"/>
      <p:bldP spid="64" grpId="0"/>
      <p:bldP spid="65" grpId="0"/>
      <p:bldP spid="6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can define hyperbolic functions using trigonometry and exponential functions</a:t>
            </a: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DB6F4067-7E4A-406C-9681-D7DCE07911CF}"/>
              </a:ext>
            </a:extLst>
          </p:cNvPr>
          <p:cNvCxnSpPr>
            <a:cxnSpLocks/>
          </p:cNvCxnSpPr>
          <p:nvPr/>
        </p:nvCxnSpPr>
        <p:spPr>
          <a:xfrm flipV="1">
            <a:off x="1909829" y="2686405"/>
            <a:ext cx="0" cy="25478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00E31AEA-439D-426A-BB60-600496B9B7CB}"/>
              </a:ext>
            </a:extLst>
          </p:cNvPr>
          <p:cNvCxnSpPr>
            <a:cxnSpLocks/>
          </p:cNvCxnSpPr>
          <p:nvPr/>
        </p:nvCxnSpPr>
        <p:spPr>
          <a:xfrm rot="5400000" flipV="1">
            <a:off x="1982331" y="2794418"/>
            <a:ext cx="0" cy="25478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31989B1B-8738-4C0C-B349-0B42F570CFE9}"/>
                  </a:ext>
                </a:extLst>
              </p:cNvPr>
              <p:cNvSpPr txBox="1"/>
              <p:nvPr/>
            </p:nvSpPr>
            <p:spPr>
              <a:xfrm>
                <a:off x="3312498" y="3933715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31989B1B-8738-4C0C-B349-0B42F570CF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498" y="3933715"/>
                <a:ext cx="141705" cy="215444"/>
              </a:xfrm>
              <a:prstGeom prst="rect">
                <a:avLst/>
              </a:prstGeom>
              <a:blipFill>
                <a:blip r:embed="rId3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A81B6CA7-609B-423D-BDBD-1C43B49FB560}"/>
                  </a:ext>
                </a:extLst>
              </p:cNvPr>
              <p:cNvSpPr txBox="1"/>
              <p:nvPr/>
            </p:nvSpPr>
            <p:spPr>
              <a:xfrm>
                <a:off x="1874316" y="243339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A81B6CA7-609B-423D-BDBD-1C43B49FB5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316" y="2433390"/>
                <a:ext cx="144142" cy="215444"/>
              </a:xfrm>
              <a:prstGeom prst="rect">
                <a:avLst/>
              </a:prstGeom>
              <a:blipFill>
                <a:blip r:embed="rId4"/>
                <a:stretch>
                  <a:fillRect l="-29167" r="-2500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フリーフォーム: 図形 38">
            <a:extLst>
              <a:ext uri="{FF2B5EF4-FFF2-40B4-BE49-F238E27FC236}">
                <a16:creationId xmlns:a16="http://schemas.microsoft.com/office/drawing/2014/main" id="{75EAE663-89BC-4F58-86A5-240E62C95C59}"/>
              </a:ext>
            </a:extLst>
          </p:cNvPr>
          <p:cNvSpPr/>
          <p:nvPr/>
        </p:nvSpPr>
        <p:spPr>
          <a:xfrm>
            <a:off x="2133166" y="2942377"/>
            <a:ext cx="934179" cy="2263775"/>
          </a:xfrm>
          <a:custGeom>
            <a:avLst/>
            <a:gdLst>
              <a:gd name="connsiteX0" fmla="*/ 938388 w 938388"/>
              <a:gd name="connsiteY0" fmla="*/ 0 h 2247900"/>
              <a:gd name="connsiteX1" fmla="*/ 214488 w 938388"/>
              <a:gd name="connsiteY1" fmla="*/ 590550 h 2247900"/>
              <a:gd name="connsiteX2" fmla="*/ 4938 w 938388"/>
              <a:gd name="connsiteY2" fmla="*/ 1133475 h 2247900"/>
              <a:gd name="connsiteX3" fmla="*/ 138288 w 938388"/>
              <a:gd name="connsiteY3" fmla="*/ 1657350 h 2247900"/>
              <a:gd name="connsiteX4" fmla="*/ 871713 w 938388"/>
              <a:gd name="connsiteY4" fmla="*/ 2247900 h 2247900"/>
              <a:gd name="connsiteX0" fmla="*/ 934179 w 934179"/>
              <a:gd name="connsiteY0" fmla="*/ 0 h 2247900"/>
              <a:gd name="connsiteX1" fmla="*/ 210279 w 934179"/>
              <a:gd name="connsiteY1" fmla="*/ 590550 h 2247900"/>
              <a:gd name="connsiteX2" fmla="*/ 729 w 934179"/>
              <a:gd name="connsiteY2" fmla="*/ 1133475 h 2247900"/>
              <a:gd name="connsiteX3" fmla="*/ 172179 w 934179"/>
              <a:gd name="connsiteY3" fmla="*/ 1657350 h 2247900"/>
              <a:gd name="connsiteX4" fmla="*/ 867504 w 934179"/>
              <a:gd name="connsiteY4" fmla="*/ 2247900 h 2247900"/>
              <a:gd name="connsiteX0" fmla="*/ 934179 w 934179"/>
              <a:gd name="connsiteY0" fmla="*/ 0 h 2263775"/>
              <a:gd name="connsiteX1" fmla="*/ 210279 w 934179"/>
              <a:gd name="connsiteY1" fmla="*/ 590550 h 2263775"/>
              <a:gd name="connsiteX2" fmla="*/ 729 w 934179"/>
              <a:gd name="connsiteY2" fmla="*/ 1133475 h 2263775"/>
              <a:gd name="connsiteX3" fmla="*/ 172179 w 934179"/>
              <a:gd name="connsiteY3" fmla="*/ 1657350 h 2263775"/>
              <a:gd name="connsiteX4" fmla="*/ 883379 w 934179"/>
              <a:gd name="connsiteY4" fmla="*/ 2263775 h 226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4179" h="2263775">
                <a:moveTo>
                  <a:pt x="934179" y="0"/>
                </a:moveTo>
                <a:cubicBezTo>
                  <a:pt x="650016" y="200818"/>
                  <a:pt x="365854" y="401637"/>
                  <a:pt x="210279" y="590550"/>
                </a:cubicBezTo>
                <a:cubicBezTo>
                  <a:pt x="54704" y="779463"/>
                  <a:pt x="7079" y="955675"/>
                  <a:pt x="729" y="1133475"/>
                </a:cubicBezTo>
                <a:cubicBezTo>
                  <a:pt x="-5621" y="1311275"/>
                  <a:pt x="27717" y="1471613"/>
                  <a:pt x="172179" y="1657350"/>
                </a:cubicBezTo>
                <a:cubicBezTo>
                  <a:pt x="316641" y="1843087"/>
                  <a:pt x="588897" y="2061368"/>
                  <a:pt x="883379" y="2263775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フリーフォーム: 図形 45">
            <a:extLst>
              <a:ext uri="{FF2B5EF4-FFF2-40B4-BE49-F238E27FC236}">
                <a16:creationId xmlns:a16="http://schemas.microsoft.com/office/drawing/2014/main" id="{E75C1A19-7551-4043-83FB-72AE4C4A9C85}"/>
              </a:ext>
            </a:extLst>
          </p:cNvPr>
          <p:cNvSpPr/>
          <p:nvPr/>
        </p:nvSpPr>
        <p:spPr>
          <a:xfrm flipH="1">
            <a:off x="758606" y="2943855"/>
            <a:ext cx="934179" cy="2263775"/>
          </a:xfrm>
          <a:custGeom>
            <a:avLst/>
            <a:gdLst>
              <a:gd name="connsiteX0" fmla="*/ 938388 w 938388"/>
              <a:gd name="connsiteY0" fmla="*/ 0 h 2247900"/>
              <a:gd name="connsiteX1" fmla="*/ 214488 w 938388"/>
              <a:gd name="connsiteY1" fmla="*/ 590550 h 2247900"/>
              <a:gd name="connsiteX2" fmla="*/ 4938 w 938388"/>
              <a:gd name="connsiteY2" fmla="*/ 1133475 h 2247900"/>
              <a:gd name="connsiteX3" fmla="*/ 138288 w 938388"/>
              <a:gd name="connsiteY3" fmla="*/ 1657350 h 2247900"/>
              <a:gd name="connsiteX4" fmla="*/ 871713 w 938388"/>
              <a:gd name="connsiteY4" fmla="*/ 2247900 h 2247900"/>
              <a:gd name="connsiteX0" fmla="*/ 934179 w 934179"/>
              <a:gd name="connsiteY0" fmla="*/ 0 h 2247900"/>
              <a:gd name="connsiteX1" fmla="*/ 210279 w 934179"/>
              <a:gd name="connsiteY1" fmla="*/ 590550 h 2247900"/>
              <a:gd name="connsiteX2" fmla="*/ 729 w 934179"/>
              <a:gd name="connsiteY2" fmla="*/ 1133475 h 2247900"/>
              <a:gd name="connsiteX3" fmla="*/ 172179 w 934179"/>
              <a:gd name="connsiteY3" fmla="*/ 1657350 h 2247900"/>
              <a:gd name="connsiteX4" fmla="*/ 867504 w 934179"/>
              <a:gd name="connsiteY4" fmla="*/ 2247900 h 2247900"/>
              <a:gd name="connsiteX0" fmla="*/ 934179 w 934179"/>
              <a:gd name="connsiteY0" fmla="*/ 0 h 2263775"/>
              <a:gd name="connsiteX1" fmla="*/ 210279 w 934179"/>
              <a:gd name="connsiteY1" fmla="*/ 590550 h 2263775"/>
              <a:gd name="connsiteX2" fmla="*/ 729 w 934179"/>
              <a:gd name="connsiteY2" fmla="*/ 1133475 h 2263775"/>
              <a:gd name="connsiteX3" fmla="*/ 172179 w 934179"/>
              <a:gd name="connsiteY3" fmla="*/ 1657350 h 2263775"/>
              <a:gd name="connsiteX4" fmla="*/ 883379 w 934179"/>
              <a:gd name="connsiteY4" fmla="*/ 2263775 h 226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4179" h="2263775">
                <a:moveTo>
                  <a:pt x="934179" y="0"/>
                </a:moveTo>
                <a:cubicBezTo>
                  <a:pt x="650016" y="200818"/>
                  <a:pt x="365854" y="401637"/>
                  <a:pt x="210279" y="590550"/>
                </a:cubicBezTo>
                <a:cubicBezTo>
                  <a:pt x="54704" y="779463"/>
                  <a:pt x="7079" y="955675"/>
                  <a:pt x="729" y="1133475"/>
                </a:cubicBezTo>
                <a:cubicBezTo>
                  <a:pt x="-5621" y="1311275"/>
                  <a:pt x="27717" y="1471613"/>
                  <a:pt x="172179" y="1657350"/>
                </a:cubicBezTo>
                <a:cubicBezTo>
                  <a:pt x="316641" y="1843087"/>
                  <a:pt x="588897" y="2061368"/>
                  <a:pt x="883379" y="2263775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5608747E-D988-4A2F-AF0F-16A670FC18D2}"/>
                  </a:ext>
                </a:extLst>
              </p:cNvPr>
              <p:cNvSpPr txBox="1"/>
              <p:nvPr/>
            </p:nvSpPr>
            <p:spPr>
              <a:xfrm>
                <a:off x="265979" y="2547321"/>
                <a:ext cx="979884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5608747E-D988-4A2F-AF0F-16A670FC18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979" y="2547321"/>
                <a:ext cx="979884" cy="220253"/>
              </a:xfrm>
              <a:prstGeom prst="rect">
                <a:avLst/>
              </a:prstGeom>
              <a:blipFill>
                <a:blip r:embed="rId5"/>
                <a:stretch>
                  <a:fillRect l="-2500" t="-2778" r="-375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89317A28-217F-4196-9D9A-5D49F80D70B7}"/>
              </a:ext>
            </a:extLst>
          </p:cNvPr>
          <p:cNvGrpSpPr/>
          <p:nvPr/>
        </p:nvGrpSpPr>
        <p:grpSpPr>
          <a:xfrm>
            <a:off x="2378864" y="3332994"/>
            <a:ext cx="143522" cy="161277"/>
            <a:chOff x="3710866" y="2831977"/>
            <a:chExt cx="143522" cy="161277"/>
          </a:xfrm>
        </p:grpSpPr>
        <p:cxnSp>
          <p:nvCxnSpPr>
            <p:cNvPr id="54" name="直線コネクタ 53">
              <a:extLst>
                <a:ext uri="{FF2B5EF4-FFF2-40B4-BE49-F238E27FC236}">
                  <a16:creationId xmlns:a16="http://schemas.microsoft.com/office/drawing/2014/main" id="{6FB38E0E-3B8B-4BB1-B81D-E16A195BB85C}"/>
                </a:ext>
              </a:extLst>
            </p:cNvPr>
            <p:cNvCxnSpPr>
              <a:cxnSpLocks/>
            </p:cNvCxnSpPr>
            <p:nvPr/>
          </p:nvCxnSpPr>
          <p:spPr>
            <a:xfrm>
              <a:off x="3710866" y="2831977"/>
              <a:ext cx="142043" cy="15979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線コネクタ 54">
              <a:extLst>
                <a:ext uri="{FF2B5EF4-FFF2-40B4-BE49-F238E27FC236}">
                  <a16:creationId xmlns:a16="http://schemas.microsoft.com/office/drawing/2014/main" id="{DBC19117-AFAB-4FF6-9206-6A89F78373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12345" y="2833456"/>
              <a:ext cx="142043" cy="15979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6FA057D6-EAAB-41DC-A1CD-F1BB2DCE0512}"/>
                  </a:ext>
                </a:extLst>
              </p:cNvPr>
              <p:cNvSpPr txBox="1"/>
              <p:nvPr/>
            </p:nvSpPr>
            <p:spPr>
              <a:xfrm>
                <a:off x="2316720" y="3115491"/>
                <a:ext cx="31959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GB" sz="14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6FA057D6-EAAB-41DC-A1CD-F1BB2DCE0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6720" y="3115491"/>
                <a:ext cx="319595" cy="215444"/>
              </a:xfrm>
              <a:prstGeom prst="rect">
                <a:avLst/>
              </a:prstGeom>
              <a:blipFill>
                <a:blip r:embed="rId6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D076791-5DA0-4C98-9BFC-E517C060DBE4}"/>
              </a:ext>
            </a:extLst>
          </p:cNvPr>
          <p:cNvSpPr txBox="1"/>
          <p:nvPr/>
        </p:nvSpPr>
        <p:spPr>
          <a:xfrm>
            <a:off x="192553" y="5309385"/>
            <a:ext cx="3543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So we are going to try and describe points on this curve parametrically…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4A3614E2-2554-4CF4-9D3D-7C57604CED1A}"/>
                  </a:ext>
                </a:extLst>
              </p:cNvPr>
              <p:cNvSpPr txBox="1"/>
              <p:nvPr/>
            </p:nvSpPr>
            <p:spPr>
              <a:xfrm>
                <a:off x="5981324" y="1436482"/>
                <a:ext cx="96962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4A3614E2-2554-4CF4-9D3D-7C57604CED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1324" y="1436482"/>
                <a:ext cx="969624" cy="215444"/>
              </a:xfrm>
              <a:prstGeom prst="rect">
                <a:avLst/>
              </a:prstGeom>
              <a:blipFill>
                <a:blip r:embed="rId7"/>
                <a:stretch>
                  <a:fillRect l="-1887" r="-3774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4C641583-64F7-4699-A21F-7F61946A9A44}"/>
                  </a:ext>
                </a:extLst>
              </p:cNvPr>
              <p:cNvSpPr txBox="1"/>
              <p:nvPr/>
            </p:nvSpPr>
            <p:spPr>
              <a:xfrm>
                <a:off x="4422618" y="1851433"/>
                <a:ext cx="2533194" cy="5282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GB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4C641583-64F7-4699-A21F-7F61946A9A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2618" y="1851433"/>
                <a:ext cx="2533194" cy="5282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62D4B28-9926-4E35-98FD-34B5D7E798D7}"/>
                  </a:ext>
                </a:extLst>
              </p:cNvPr>
              <p:cNvSpPr txBox="1"/>
              <p:nvPr/>
            </p:nvSpPr>
            <p:spPr>
              <a:xfrm>
                <a:off x="3723992" y="2610415"/>
                <a:ext cx="3172214" cy="4308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62D4B28-9926-4E35-98FD-34B5D7E798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3992" y="2610415"/>
                <a:ext cx="3172214" cy="430824"/>
              </a:xfrm>
              <a:prstGeom prst="rect">
                <a:avLst/>
              </a:prstGeom>
              <a:blipFill>
                <a:blip r:embed="rId9"/>
                <a:stretch>
                  <a:fillRect l="-385" r="-769" b="-112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5254B207-497C-49F6-A733-7C4CF526297B}"/>
                  </a:ext>
                </a:extLst>
              </p:cNvPr>
              <p:cNvSpPr txBox="1"/>
              <p:nvPr/>
            </p:nvSpPr>
            <p:spPr>
              <a:xfrm>
                <a:off x="4084622" y="3260755"/>
                <a:ext cx="2884700" cy="4308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+2+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5254B207-497C-49F6-A733-7C4CF52629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4622" y="3260755"/>
                <a:ext cx="2884700" cy="430824"/>
              </a:xfrm>
              <a:prstGeom prst="rect">
                <a:avLst/>
              </a:prstGeom>
              <a:blipFill>
                <a:blip r:embed="rId10"/>
                <a:stretch>
                  <a:fillRect b="-112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54D348BF-BDA5-4FD5-9808-5F047403B377}"/>
                  </a:ext>
                </a:extLst>
              </p:cNvPr>
              <p:cNvSpPr txBox="1"/>
              <p:nvPr/>
            </p:nvSpPr>
            <p:spPr>
              <a:xfrm>
                <a:off x="4084622" y="3894498"/>
                <a:ext cx="2886303" cy="4308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+2+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+2−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54D348BF-BDA5-4FD5-9808-5F047403B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4622" y="3894498"/>
                <a:ext cx="2886303" cy="430824"/>
              </a:xfrm>
              <a:prstGeom prst="rect">
                <a:avLst/>
              </a:prstGeom>
              <a:blipFill>
                <a:blip r:embed="rId11"/>
                <a:stretch>
                  <a:fillRect b="-112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B7D9E4AF-E503-480D-B7BD-646450F27E1B}"/>
                  </a:ext>
                </a:extLst>
              </p:cNvPr>
              <p:cNvSpPr txBox="1"/>
              <p:nvPr/>
            </p:nvSpPr>
            <p:spPr>
              <a:xfrm>
                <a:off x="6466211" y="4544238"/>
                <a:ext cx="473271" cy="402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B7D9E4AF-E503-480D-B7BD-646450F27E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6211" y="4544238"/>
                <a:ext cx="473271" cy="402546"/>
              </a:xfrm>
              <a:prstGeom prst="rect">
                <a:avLst/>
              </a:prstGeom>
              <a:blipFill>
                <a:blip r:embed="rId12"/>
                <a:stretch>
                  <a:fillRect l="-7792" r="-9091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円弧 36">
            <a:extLst>
              <a:ext uri="{FF2B5EF4-FFF2-40B4-BE49-F238E27FC236}">
                <a16:creationId xmlns:a16="http://schemas.microsoft.com/office/drawing/2014/main" id="{FB3B46A5-A844-4289-B28E-BD2808E0A4BE}"/>
              </a:ext>
            </a:extLst>
          </p:cNvPr>
          <p:cNvSpPr/>
          <p:nvPr/>
        </p:nvSpPr>
        <p:spPr>
          <a:xfrm>
            <a:off x="6901027" y="1540494"/>
            <a:ext cx="245497" cy="57239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3EC137BC-77C0-4EBD-81A0-A35FDE451925}"/>
                  </a:ext>
                </a:extLst>
              </p:cNvPr>
              <p:cNvSpPr txBox="1"/>
              <p:nvPr/>
            </p:nvSpPr>
            <p:spPr>
              <a:xfrm>
                <a:off x="7108115" y="1423416"/>
                <a:ext cx="1538735" cy="7708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num>
                      <m:den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num>
                      <m:den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3EC137BC-77C0-4EBD-81A0-A35FDE4519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8115" y="1423416"/>
                <a:ext cx="1538735" cy="770852"/>
              </a:xfrm>
              <a:prstGeom prst="rect">
                <a:avLst/>
              </a:prstGeom>
              <a:blipFill>
                <a:blip r:embed="rId13"/>
                <a:stretch>
                  <a:fillRect b="-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円弧 39">
            <a:extLst>
              <a:ext uri="{FF2B5EF4-FFF2-40B4-BE49-F238E27FC236}">
                <a16:creationId xmlns:a16="http://schemas.microsoft.com/office/drawing/2014/main" id="{C3B2CBE4-AFCD-487D-9199-ED903F3D8C2C}"/>
              </a:ext>
            </a:extLst>
          </p:cNvPr>
          <p:cNvSpPr/>
          <p:nvPr/>
        </p:nvSpPr>
        <p:spPr>
          <a:xfrm>
            <a:off x="6920262" y="2207799"/>
            <a:ext cx="245497" cy="57239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円弧 40">
            <a:extLst>
              <a:ext uri="{FF2B5EF4-FFF2-40B4-BE49-F238E27FC236}">
                <a16:creationId xmlns:a16="http://schemas.microsoft.com/office/drawing/2014/main" id="{D53E4630-490E-4B4A-8912-5FC2E05C242E}"/>
              </a:ext>
            </a:extLst>
          </p:cNvPr>
          <p:cNvSpPr/>
          <p:nvPr/>
        </p:nvSpPr>
        <p:spPr>
          <a:xfrm>
            <a:off x="6938018" y="2873624"/>
            <a:ext cx="245497" cy="57239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円弧 41">
            <a:extLst>
              <a:ext uri="{FF2B5EF4-FFF2-40B4-BE49-F238E27FC236}">
                <a16:creationId xmlns:a16="http://schemas.microsoft.com/office/drawing/2014/main" id="{0EAC62E6-D4CA-4557-8961-7E22EB5DE0D1}"/>
              </a:ext>
            </a:extLst>
          </p:cNvPr>
          <p:cNvSpPr/>
          <p:nvPr/>
        </p:nvSpPr>
        <p:spPr>
          <a:xfrm>
            <a:off x="6946895" y="3530571"/>
            <a:ext cx="245497" cy="57239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円弧 43">
            <a:extLst>
              <a:ext uri="{FF2B5EF4-FFF2-40B4-BE49-F238E27FC236}">
                <a16:creationId xmlns:a16="http://schemas.microsoft.com/office/drawing/2014/main" id="{B75D0E5A-594D-4E7D-8297-096622C23AE2}"/>
              </a:ext>
            </a:extLst>
          </p:cNvPr>
          <p:cNvSpPr/>
          <p:nvPr/>
        </p:nvSpPr>
        <p:spPr>
          <a:xfrm>
            <a:off x="6946895" y="4187519"/>
            <a:ext cx="245497" cy="57239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656FB31-BB85-47DE-A10C-5C0B48571C03}"/>
              </a:ext>
            </a:extLst>
          </p:cNvPr>
          <p:cNvSpPr txBox="1"/>
          <p:nvPr/>
        </p:nvSpPr>
        <p:spPr>
          <a:xfrm>
            <a:off x="7214649" y="2222405"/>
            <a:ext cx="828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brackets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281B4B4C-4FE9-40A9-A363-8BF603441C43}"/>
                  </a:ext>
                </a:extLst>
              </p:cNvPr>
              <p:cNvSpPr txBox="1"/>
              <p:nvPr/>
            </p:nvSpPr>
            <p:spPr>
              <a:xfrm>
                <a:off x="7152506" y="3012518"/>
                <a:ext cx="82852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281B4B4C-4FE9-40A9-A363-8BF603441C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2506" y="3012518"/>
                <a:ext cx="828521" cy="27699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2ECCCAA-A9CA-4845-AA37-09751030C862}"/>
              </a:ext>
            </a:extLst>
          </p:cNvPr>
          <p:cNvSpPr txBox="1"/>
          <p:nvPr/>
        </p:nvSpPr>
        <p:spPr>
          <a:xfrm>
            <a:off x="7116995" y="3580688"/>
            <a:ext cx="2027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Write as a single fraction (careful with the signs)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65251544-6A17-4231-BCA9-560FA48BE004}"/>
              </a:ext>
            </a:extLst>
          </p:cNvPr>
          <p:cNvSpPr txBox="1"/>
          <p:nvPr/>
        </p:nvSpPr>
        <p:spPr>
          <a:xfrm>
            <a:off x="7099239" y="4344168"/>
            <a:ext cx="16541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 left side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4CE9C5E-91CC-4789-937F-48A540009E96}"/>
              </a:ext>
            </a:extLst>
          </p:cNvPr>
          <p:cNvSpPr/>
          <p:nvPr/>
        </p:nvSpPr>
        <p:spPr>
          <a:xfrm>
            <a:off x="5956916" y="1402672"/>
            <a:ext cx="284086" cy="2574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7882BF54-4F3D-4C89-BE52-BC3FC48BE28A}"/>
              </a:ext>
            </a:extLst>
          </p:cNvPr>
          <p:cNvSpPr/>
          <p:nvPr/>
        </p:nvSpPr>
        <p:spPr>
          <a:xfrm>
            <a:off x="6357890" y="1404152"/>
            <a:ext cx="284086" cy="2574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2F6B65B8-2C07-47E7-A7BA-025393BA7159}"/>
              </a:ext>
            </a:extLst>
          </p:cNvPr>
          <p:cNvSpPr/>
          <p:nvPr/>
        </p:nvSpPr>
        <p:spPr>
          <a:xfrm>
            <a:off x="7602244" y="1447060"/>
            <a:ext cx="920319" cy="37286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A4B87422-0AFB-4903-BC0D-DE981CE9E51C}"/>
              </a:ext>
            </a:extLst>
          </p:cNvPr>
          <p:cNvSpPr/>
          <p:nvPr/>
        </p:nvSpPr>
        <p:spPr>
          <a:xfrm>
            <a:off x="5632880" y="1824361"/>
            <a:ext cx="972105" cy="61699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CCD4B8B3-D9F2-41B7-8642-C03D40A54F7E}"/>
              </a:ext>
            </a:extLst>
          </p:cNvPr>
          <p:cNvSpPr/>
          <p:nvPr/>
        </p:nvSpPr>
        <p:spPr>
          <a:xfrm>
            <a:off x="4435874" y="1816963"/>
            <a:ext cx="997259" cy="62439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BDF32D83-BAAB-4A3C-B275-455A1FD17D79}"/>
              </a:ext>
            </a:extLst>
          </p:cNvPr>
          <p:cNvSpPr/>
          <p:nvPr/>
        </p:nvSpPr>
        <p:spPr>
          <a:xfrm>
            <a:off x="7621479" y="1777013"/>
            <a:ext cx="920319" cy="37286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5F1E7E57-2BF2-42D3-854F-FD01B70A2485}"/>
              </a:ext>
            </a:extLst>
          </p:cNvPr>
          <p:cNvCxnSpPr>
            <a:cxnSpLocks/>
          </p:cNvCxnSpPr>
          <p:nvPr/>
        </p:nvCxnSpPr>
        <p:spPr>
          <a:xfrm flipV="1">
            <a:off x="4083727" y="3879542"/>
            <a:ext cx="292964" cy="23082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70">
            <a:extLst>
              <a:ext uri="{FF2B5EF4-FFF2-40B4-BE49-F238E27FC236}">
                <a16:creationId xmlns:a16="http://schemas.microsoft.com/office/drawing/2014/main" id="{1DED54DE-3CD6-4AB2-A83A-3732DC3FFFF5}"/>
              </a:ext>
            </a:extLst>
          </p:cNvPr>
          <p:cNvCxnSpPr>
            <a:cxnSpLocks/>
          </p:cNvCxnSpPr>
          <p:nvPr/>
        </p:nvCxnSpPr>
        <p:spPr>
          <a:xfrm flipV="1">
            <a:off x="5424255" y="3888420"/>
            <a:ext cx="292964" cy="23082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コネクタ 71">
            <a:extLst>
              <a:ext uri="{FF2B5EF4-FFF2-40B4-BE49-F238E27FC236}">
                <a16:creationId xmlns:a16="http://schemas.microsoft.com/office/drawing/2014/main" id="{1AB68950-D5E2-40FB-8867-3D1C74B1DB21}"/>
              </a:ext>
            </a:extLst>
          </p:cNvPr>
          <p:cNvCxnSpPr>
            <a:cxnSpLocks/>
          </p:cNvCxnSpPr>
          <p:nvPr/>
        </p:nvCxnSpPr>
        <p:spPr>
          <a:xfrm flipV="1">
            <a:off x="4891595" y="3897298"/>
            <a:ext cx="292964" cy="23082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コネクタ 72">
            <a:extLst>
              <a:ext uri="{FF2B5EF4-FFF2-40B4-BE49-F238E27FC236}">
                <a16:creationId xmlns:a16="http://schemas.microsoft.com/office/drawing/2014/main" id="{910533C2-E44F-48F4-A485-188556CFFAF2}"/>
              </a:ext>
            </a:extLst>
          </p:cNvPr>
          <p:cNvCxnSpPr>
            <a:cxnSpLocks/>
          </p:cNvCxnSpPr>
          <p:nvPr/>
        </p:nvCxnSpPr>
        <p:spPr>
          <a:xfrm flipV="1">
            <a:off x="6258756" y="3897298"/>
            <a:ext cx="292964" cy="23082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0C2483EF-757E-4EA9-80EB-08AB7A1193C4}"/>
                  </a:ext>
                </a:extLst>
              </p:cNvPr>
              <p:cNvSpPr txBox="1"/>
              <p:nvPr/>
            </p:nvSpPr>
            <p:spPr>
              <a:xfrm>
                <a:off x="3965421" y="5205303"/>
                <a:ext cx="4645918" cy="7243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original relationship can also be written parametrically using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num>
                      <m:den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num>
                      <m:den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 </a:t>
                </a:r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0C2483EF-757E-4EA9-80EB-08AB7A1193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5421" y="5205303"/>
                <a:ext cx="4645918" cy="724301"/>
              </a:xfrm>
              <a:prstGeom prst="rect">
                <a:avLst/>
              </a:prstGeom>
              <a:blipFill>
                <a:blip r:embed="rId15"/>
                <a:stretch>
                  <a:fillRect l="-131" t="-1681" r="-1573" b="-33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048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3" grpId="0"/>
      <p:bldP spid="34" grpId="0"/>
      <p:bldP spid="35" grpId="0"/>
      <p:bldP spid="36" grpId="0"/>
      <p:bldP spid="37" grpId="0" animBg="1"/>
      <p:bldP spid="38" grpId="0"/>
      <p:bldP spid="40" grpId="0" animBg="1"/>
      <p:bldP spid="41" grpId="0" animBg="1"/>
      <p:bldP spid="42" grpId="0" animBg="1"/>
      <p:bldP spid="44" grpId="0" animBg="1"/>
      <p:bldP spid="45" grpId="0"/>
      <p:bldP spid="48" grpId="0"/>
      <p:bldP spid="52" grpId="0"/>
      <p:bldP spid="58" grpId="0"/>
      <p:bldP spid="6" grpId="0" animBg="1"/>
      <p:bldP spid="6" grpId="1" animBg="1"/>
      <p:bldP spid="59" grpId="0" animBg="1"/>
      <p:bldP spid="59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can define hyperbolic functions using trigonometry and exponential functions</a:t>
            </a: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E7DD7A79-43BC-49CF-8EB0-B4652691F942}"/>
              </a:ext>
            </a:extLst>
          </p:cNvPr>
          <p:cNvCxnSpPr>
            <a:cxnSpLocks/>
          </p:cNvCxnSpPr>
          <p:nvPr/>
        </p:nvCxnSpPr>
        <p:spPr>
          <a:xfrm flipV="1">
            <a:off x="6244516" y="1255729"/>
            <a:ext cx="0" cy="25478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11ADE9F6-3917-463A-844D-9A7DAD786ECE}"/>
              </a:ext>
            </a:extLst>
          </p:cNvPr>
          <p:cNvCxnSpPr>
            <a:cxnSpLocks/>
          </p:cNvCxnSpPr>
          <p:nvPr/>
        </p:nvCxnSpPr>
        <p:spPr>
          <a:xfrm rot="5400000" flipV="1">
            <a:off x="6317018" y="1363742"/>
            <a:ext cx="0" cy="25478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E65CCBC0-6F0C-42E8-A890-2A46A6E4134B}"/>
              </a:ext>
            </a:extLst>
          </p:cNvPr>
          <p:cNvCxnSpPr>
            <a:cxnSpLocks/>
          </p:cNvCxnSpPr>
          <p:nvPr/>
        </p:nvCxnSpPr>
        <p:spPr>
          <a:xfrm flipV="1">
            <a:off x="6261811" y="4081078"/>
            <a:ext cx="0" cy="25478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F57F712E-6C88-4ECA-9CAA-0C1E16447336}"/>
              </a:ext>
            </a:extLst>
          </p:cNvPr>
          <p:cNvCxnSpPr>
            <a:cxnSpLocks/>
          </p:cNvCxnSpPr>
          <p:nvPr/>
        </p:nvCxnSpPr>
        <p:spPr>
          <a:xfrm rot="5400000" flipV="1">
            <a:off x="6334313" y="4189091"/>
            <a:ext cx="0" cy="25478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15911649-7A9D-4C9F-A9C3-48A12ACAB500}"/>
                  </a:ext>
                </a:extLst>
              </p:cNvPr>
              <p:cNvSpPr txBox="1"/>
              <p:nvPr/>
            </p:nvSpPr>
            <p:spPr>
              <a:xfrm>
                <a:off x="6439824" y="2636204"/>
                <a:ext cx="47939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15911649-7A9D-4C9F-A9C3-48A12ACAB5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9824" y="2636204"/>
                <a:ext cx="479395" cy="215444"/>
              </a:xfrm>
              <a:prstGeom prst="rect">
                <a:avLst/>
              </a:prstGeom>
              <a:blipFill>
                <a:blip r:embed="rId3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69192E7E-437C-42F2-BCC7-A44241D171C5}"/>
                  </a:ext>
                </a:extLst>
              </p:cNvPr>
              <p:cNvSpPr txBox="1"/>
              <p:nvPr/>
            </p:nvSpPr>
            <p:spPr>
              <a:xfrm>
                <a:off x="6226761" y="1029348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69192E7E-437C-42F2-BCC7-A44241D171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6761" y="1029348"/>
                <a:ext cx="144142" cy="215444"/>
              </a:xfrm>
              <a:prstGeom prst="rect">
                <a:avLst/>
              </a:prstGeom>
              <a:blipFill>
                <a:blip r:embed="rId4"/>
                <a:stretch>
                  <a:fillRect l="-29167" r="-2500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BB2A3291-1307-4FC5-9E84-B1FBED0435F8}"/>
                  </a:ext>
                </a:extLst>
              </p:cNvPr>
              <p:cNvSpPr txBox="1"/>
              <p:nvPr/>
            </p:nvSpPr>
            <p:spPr>
              <a:xfrm>
                <a:off x="7664480" y="5328388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BB2A3291-1307-4FC5-9E84-B1FBED043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480" y="5328388"/>
                <a:ext cx="141705" cy="215444"/>
              </a:xfrm>
              <a:prstGeom prst="rect">
                <a:avLst/>
              </a:prstGeom>
              <a:blipFill>
                <a:blip r:embed="rId5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6B70BC5C-D56D-49AC-A7CA-59088C2E7FF8}"/>
                  </a:ext>
                </a:extLst>
              </p:cNvPr>
              <p:cNvSpPr txBox="1"/>
              <p:nvPr/>
            </p:nvSpPr>
            <p:spPr>
              <a:xfrm>
                <a:off x="6226298" y="3828063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6B70BC5C-D56D-49AC-A7CA-59088C2E7F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6298" y="3828063"/>
                <a:ext cx="144142" cy="215444"/>
              </a:xfrm>
              <a:prstGeom prst="rect">
                <a:avLst/>
              </a:prstGeom>
              <a:blipFill>
                <a:blip r:embed="rId4"/>
                <a:stretch>
                  <a:fillRect l="-29167" r="-2500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楕円 74">
            <a:extLst>
              <a:ext uri="{FF2B5EF4-FFF2-40B4-BE49-F238E27FC236}">
                <a16:creationId xmlns:a16="http://schemas.microsoft.com/office/drawing/2014/main" id="{B18F0FB4-4FD9-4BFD-9090-06C88B2E3EEF}"/>
              </a:ext>
            </a:extLst>
          </p:cNvPr>
          <p:cNvSpPr>
            <a:spLocks noChangeAspect="1"/>
          </p:cNvSpPr>
          <p:nvPr/>
        </p:nvSpPr>
        <p:spPr>
          <a:xfrm>
            <a:off x="5374504" y="1770632"/>
            <a:ext cx="1775534" cy="177553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C481C9B5-FE56-481F-8F67-BFA8310F7E6D}"/>
                  </a:ext>
                </a:extLst>
              </p:cNvPr>
              <p:cNvSpPr txBox="1"/>
              <p:nvPr/>
            </p:nvSpPr>
            <p:spPr>
              <a:xfrm>
                <a:off x="4824089" y="1677418"/>
                <a:ext cx="979884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C481C9B5-FE56-481F-8F67-BFA8310F7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4089" y="1677418"/>
                <a:ext cx="979884" cy="220253"/>
              </a:xfrm>
              <a:prstGeom prst="rect">
                <a:avLst/>
              </a:prstGeom>
              <a:blipFill>
                <a:blip r:embed="rId6"/>
                <a:stretch>
                  <a:fillRect l="-1863" t="-2778" r="-3106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7" name="直線コネクタ 76">
            <a:extLst>
              <a:ext uri="{FF2B5EF4-FFF2-40B4-BE49-F238E27FC236}">
                <a16:creationId xmlns:a16="http://schemas.microsoft.com/office/drawing/2014/main" id="{217D8C74-BB8A-4ADF-906B-3326C26AB7AA}"/>
              </a:ext>
            </a:extLst>
          </p:cNvPr>
          <p:cNvCxnSpPr/>
          <p:nvPr/>
        </p:nvCxnSpPr>
        <p:spPr>
          <a:xfrm flipV="1">
            <a:off x="6253394" y="2134617"/>
            <a:ext cx="719091" cy="49715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コネクタ 77">
            <a:extLst>
              <a:ext uri="{FF2B5EF4-FFF2-40B4-BE49-F238E27FC236}">
                <a16:creationId xmlns:a16="http://schemas.microsoft.com/office/drawing/2014/main" id="{765A4C86-8DD8-4AEC-B0E5-9CE9D37A87ED}"/>
              </a:ext>
            </a:extLst>
          </p:cNvPr>
          <p:cNvCxnSpPr>
            <a:cxnSpLocks/>
          </p:cNvCxnSpPr>
          <p:nvPr/>
        </p:nvCxnSpPr>
        <p:spPr>
          <a:xfrm flipV="1">
            <a:off x="6982842" y="2136097"/>
            <a:ext cx="0" cy="49567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円弧 78">
            <a:extLst>
              <a:ext uri="{FF2B5EF4-FFF2-40B4-BE49-F238E27FC236}">
                <a16:creationId xmlns:a16="http://schemas.microsoft.com/office/drawing/2014/main" id="{C6D64D3B-ABE5-458A-B39F-4AA38F8174ED}"/>
              </a:ext>
            </a:extLst>
          </p:cNvPr>
          <p:cNvSpPr/>
          <p:nvPr/>
        </p:nvSpPr>
        <p:spPr>
          <a:xfrm>
            <a:off x="5552057" y="2214517"/>
            <a:ext cx="914400" cy="914400"/>
          </a:xfrm>
          <a:prstGeom prst="arc">
            <a:avLst>
              <a:gd name="adj1" fmla="val 20363050"/>
              <a:gd name="adj2" fmla="val 2140526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5944D593-6C75-4921-8DFF-418FF99F04A0}"/>
                  </a:ext>
                </a:extLst>
              </p:cNvPr>
              <p:cNvSpPr txBox="1"/>
              <p:nvPr/>
            </p:nvSpPr>
            <p:spPr>
              <a:xfrm>
                <a:off x="6466458" y="2467530"/>
                <a:ext cx="12631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5944D593-6C75-4921-8DFF-418FF99F04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6458" y="2467530"/>
                <a:ext cx="126317" cy="184666"/>
              </a:xfrm>
              <a:prstGeom prst="rect">
                <a:avLst/>
              </a:prstGeom>
              <a:blipFill>
                <a:blip r:embed="rId7"/>
                <a:stretch>
                  <a:fillRect l="-30000" r="-3000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2C1F200B-7D24-46CF-B0C2-57E43067689D}"/>
                  </a:ext>
                </a:extLst>
              </p:cNvPr>
              <p:cNvSpPr txBox="1"/>
              <p:nvPr/>
            </p:nvSpPr>
            <p:spPr>
              <a:xfrm>
                <a:off x="6963606" y="2289975"/>
                <a:ext cx="47939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2C1F200B-7D24-46CF-B0C2-57E430676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3606" y="2289975"/>
                <a:ext cx="479395" cy="215444"/>
              </a:xfrm>
              <a:prstGeom prst="rect">
                <a:avLst/>
              </a:prstGeom>
              <a:blipFill>
                <a:blip r:embed="rId8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4903B0E0-0C1E-4981-93A0-89A789F3E802}"/>
                  </a:ext>
                </a:extLst>
              </p:cNvPr>
              <p:cNvSpPr txBox="1"/>
              <p:nvPr/>
            </p:nvSpPr>
            <p:spPr>
              <a:xfrm>
                <a:off x="6438936" y="2173086"/>
                <a:ext cx="21306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4903B0E0-0C1E-4981-93A0-89A789F3E8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8936" y="2173086"/>
                <a:ext cx="213065" cy="215444"/>
              </a:xfrm>
              <a:prstGeom prst="rect">
                <a:avLst/>
              </a:prstGeom>
              <a:blipFill>
                <a:blip r:embed="rId9"/>
                <a:stretch>
                  <a:fillRect l="-2857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フリーフォーム: 図形 82">
            <a:extLst>
              <a:ext uri="{FF2B5EF4-FFF2-40B4-BE49-F238E27FC236}">
                <a16:creationId xmlns:a16="http://schemas.microsoft.com/office/drawing/2014/main" id="{648903EE-5FCB-4912-86A3-D53FF0C856D6}"/>
              </a:ext>
            </a:extLst>
          </p:cNvPr>
          <p:cNvSpPr/>
          <p:nvPr/>
        </p:nvSpPr>
        <p:spPr>
          <a:xfrm>
            <a:off x="6485148" y="4337050"/>
            <a:ext cx="934179" cy="2263775"/>
          </a:xfrm>
          <a:custGeom>
            <a:avLst/>
            <a:gdLst>
              <a:gd name="connsiteX0" fmla="*/ 938388 w 938388"/>
              <a:gd name="connsiteY0" fmla="*/ 0 h 2247900"/>
              <a:gd name="connsiteX1" fmla="*/ 214488 w 938388"/>
              <a:gd name="connsiteY1" fmla="*/ 590550 h 2247900"/>
              <a:gd name="connsiteX2" fmla="*/ 4938 w 938388"/>
              <a:gd name="connsiteY2" fmla="*/ 1133475 h 2247900"/>
              <a:gd name="connsiteX3" fmla="*/ 138288 w 938388"/>
              <a:gd name="connsiteY3" fmla="*/ 1657350 h 2247900"/>
              <a:gd name="connsiteX4" fmla="*/ 871713 w 938388"/>
              <a:gd name="connsiteY4" fmla="*/ 2247900 h 2247900"/>
              <a:gd name="connsiteX0" fmla="*/ 934179 w 934179"/>
              <a:gd name="connsiteY0" fmla="*/ 0 h 2247900"/>
              <a:gd name="connsiteX1" fmla="*/ 210279 w 934179"/>
              <a:gd name="connsiteY1" fmla="*/ 590550 h 2247900"/>
              <a:gd name="connsiteX2" fmla="*/ 729 w 934179"/>
              <a:gd name="connsiteY2" fmla="*/ 1133475 h 2247900"/>
              <a:gd name="connsiteX3" fmla="*/ 172179 w 934179"/>
              <a:gd name="connsiteY3" fmla="*/ 1657350 h 2247900"/>
              <a:gd name="connsiteX4" fmla="*/ 867504 w 934179"/>
              <a:gd name="connsiteY4" fmla="*/ 2247900 h 2247900"/>
              <a:gd name="connsiteX0" fmla="*/ 934179 w 934179"/>
              <a:gd name="connsiteY0" fmla="*/ 0 h 2263775"/>
              <a:gd name="connsiteX1" fmla="*/ 210279 w 934179"/>
              <a:gd name="connsiteY1" fmla="*/ 590550 h 2263775"/>
              <a:gd name="connsiteX2" fmla="*/ 729 w 934179"/>
              <a:gd name="connsiteY2" fmla="*/ 1133475 h 2263775"/>
              <a:gd name="connsiteX3" fmla="*/ 172179 w 934179"/>
              <a:gd name="connsiteY3" fmla="*/ 1657350 h 2263775"/>
              <a:gd name="connsiteX4" fmla="*/ 883379 w 934179"/>
              <a:gd name="connsiteY4" fmla="*/ 2263775 h 226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4179" h="2263775">
                <a:moveTo>
                  <a:pt x="934179" y="0"/>
                </a:moveTo>
                <a:cubicBezTo>
                  <a:pt x="650016" y="200818"/>
                  <a:pt x="365854" y="401637"/>
                  <a:pt x="210279" y="590550"/>
                </a:cubicBezTo>
                <a:cubicBezTo>
                  <a:pt x="54704" y="779463"/>
                  <a:pt x="7079" y="955675"/>
                  <a:pt x="729" y="1133475"/>
                </a:cubicBezTo>
                <a:cubicBezTo>
                  <a:pt x="-5621" y="1311275"/>
                  <a:pt x="27717" y="1471613"/>
                  <a:pt x="172179" y="1657350"/>
                </a:cubicBezTo>
                <a:cubicBezTo>
                  <a:pt x="316641" y="1843087"/>
                  <a:pt x="588897" y="2061368"/>
                  <a:pt x="883379" y="2263775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フリーフォーム: 図形 83">
            <a:extLst>
              <a:ext uri="{FF2B5EF4-FFF2-40B4-BE49-F238E27FC236}">
                <a16:creationId xmlns:a16="http://schemas.microsoft.com/office/drawing/2014/main" id="{DA51A306-9EE5-4970-ACA2-404E0EED3C3C}"/>
              </a:ext>
            </a:extLst>
          </p:cNvPr>
          <p:cNvSpPr/>
          <p:nvPr/>
        </p:nvSpPr>
        <p:spPr>
          <a:xfrm flipH="1">
            <a:off x="5110588" y="4338528"/>
            <a:ext cx="934179" cy="2263775"/>
          </a:xfrm>
          <a:custGeom>
            <a:avLst/>
            <a:gdLst>
              <a:gd name="connsiteX0" fmla="*/ 938388 w 938388"/>
              <a:gd name="connsiteY0" fmla="*/ 0 h 2247900"/>
              <a:gd name="connsiteX1" fmla="*/ 214488 w 938388"/>
              <a:gd name="connsiteY1" fmla="*/ 590550 h 2247900"/>
              <a:gd name="connsiteX2" fmla="*/ 4938 w 938388"/>
              <a:gd name="connsiteY2" fmla="*/ 1133475 h 2247900"/>
              <a:gd name="connsiteX3" fmla="*/ 138288 w 938388"/>
              <a:gd name="connsiteY3" fmla="*/ 1657350 h 2247900"/>
              <a:gd name="connsiteX4" fmla="*/ 871713 w 938388"/>
              <a:gd name="connsiteY4" fmla="*/ 2247900 h 2247900"/>
              <a:gd name="connsiteX0" fmla="*/ 934179 w 934179"/>
              <a:gd name="connsiteY0" fmla="*/ 0 h 2247900"/>
              <a:gd name="connsiteX1" fmla="*/ 210279 w 934179"/>
              <a:gd name="connsiteY1" fmla="*/ 590550 h 2247900"/>
              <a:gd name="connsiteX2" fmla="*/ 729 w 934179"/>
              <a:gd name="connsiteY2" fmla="*/ 1133475 h 2247900"/>
              <a:gd name="connsiteX3" fmla="*/ 172179 w 934179"/>
              <a:gd name="connsiteY3" fmla="*/ 1657350 h 2247900"/>
              <a:gd name="connsiteX4" fmla="*/ 867504 w 934179"/>
              <a:gd name="connsiteY4" fmla="*/ 2247900 h 2247900"/>
              <a:gd name="connsiteX0" fmla="*/ 934179 w 934179"/>
              <a:gd name="connsiteY0" fmla="*/ 0 h 2263775"/>
              <a:gd name="connsiteX1" fmla="*/ 210279 w 934179"/>
              <a:gd name="connsiteY1" fmla="*/ 590550 h 2263775"/>
              <a:gd name="connsiteX2" fmla="*/ 729 w 934179"/>
              <a:gd name="connsiteY2" fmla="*/ 1133475 h 2263775"/>
              <a:gd name="connsiteX3" fmla="*/ 172179 w 934179"/>
              <a:gd name="connsiteY3" fmla="*/ 1657350 h 2263775"/>
              <a:gd name="connsiteX4" fmla="*/ 883379 w 934179"/>
              <a:gd name="connsiteY4" fmla="*/ 2263775 h 226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4179" h="2263775">
                <a:moveTo>
                  <a:pt x="934179" y="0"/>
                </a:moveTo>
                <a:cubicBezTo>
                  <a:pt x="650016" y="200818"/>
                  <a:pt x="365854" y="401637"/>
                  <a:pt x="210279" y="590550"/>
                </a:cubicBezTo>
                <a:cubicBezTo>
                  <a:pt x="54704" y="779463"/>
                  <a:pt x="7079" y="955675"/>
                  <a:pt x="729" y="1133475"/>
                </a:cubicBezTo>
                <a:cubicBezTo>
                  <a:pt x="-5621" y="1311275"/>
                  <a:pt x="27717" y="1471613"/>
                  <a:pt x="172179" y="1657350"/>
                </a:cubicBezTo>
                <a:cubicBezTo>
                  <a:pt x="316641" y="1843087"/>
                  <a:pt x="588897" y="2061368"/>
                  <a:pt x="883379" y="2263775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FB4D20F2-8E8D-48D4-A197-4635F32571B0}"/>
                  </a:ext>
                </a:extLst>
              </p:cNvPr>
              <p:cNvSpPr txBox="1"/>
              <p:nvPr/>
            </p:nvSpPr>
            <p:spPr>
              <a:xfrm>
                <a:off x="4617961" y="3941994"/>
                <a:ext cx="979884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FB4D20F2-8E8D-48D4-A197-4635F32571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7961" y="3941994"/>
                <a:ext cx="979884" cy="220253"/>
              </a:xfrm>
              <a:prstGeom prst="rect">
                <a:avLst/>
              </a:prstGeom>
              <a:blipFill>
                <a:blip r:embed="rId10"/>
                <a:stretch>
                  <a:fillRect l="-2500" t="-2778" r="-375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B798BDA7-A90F-482A-9B28-594527A31906}"/>
              </a:ext>
            </a:extLst>
          </p:cNvPr>
          <p:cNvGrpSpPr/>
          <p:nvPr/>
        </p:nvGrpSpPr>
        <p:grpSpPr>
          <a:xfrm>
            <a:off x="6910342" y="2054718"/>
            <a:ext cx="143522" cy="161277"/>
            <a:chOff x="3710866" y="2831977"/>
            <a:chExt cx="143522" cy="161277"/>
          </a:xfrm>
        </p:grpSpPr>
        <p:cxnSp>
          <p:nvCxnSpPr>
            <p:cNvPr id="87" name="直線コネクタ 86">
              <a:extLst>
                <a:ext uri="{FF2B5EF4-FFF2-40B4-BE49-F238E27FC236}">
                  <a16:creationId xmlns:a16="http://schemas.microsoft.com/office/drawing/2014/main" id="{A62CAE62-3D49-4FB3-A711-76B48FD06AFB}"/>
                </a:ext>
              </a:extLst>
            </p:cNvPr>
            <p:cNvCxnSpPr>
              <a:cxnSpLocks/>
            </p:cNvCxnSpPr>
            <p:nvPr/>
          </p:nvCxnSpPr>
          <p:spPr>
            <a:xfrm>
              <a:off x="3710866" y="2831977"/>
              <a:ext cx="142043" cy="15979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線コネクタ 87">
              <a:extLst>
                <a:ext uri="{FF2B5EF4-FFF2-40B4-BE49-F238E27FC236}">
                  <a16:creationId xmlns:a16="http://schemas.microsoft.com/office/drawing/2014/main" id="{ADF63FF7-DC8F-440D-A560-27B93A3EA5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12345" y="2833456"/>
              <a:ext cx="142043" cy="15979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5816DB94-C4A9-4149-AD22-80B9F5866D11}"/>
              </a:ext>
            </a:extLst>
          </p:cNvPr>
          <p:cNvGrpSpPr/>
          <p:nvPr/>
        </p:nvGrpSpPr>
        <p:grpSpPr>
          <a:xfrm>
            <a:off x="6730846" y="4727667"/>
            <a:ext cx="143522" cy="161277"/>
            <a:chOff x="3710866" y="2831977"/>
            <a:chExt cx="143522" cy="161277"/>
          </a:xfrm>
        </p:grpSpPr>
        <p:cxnSp>
          <p:nvCxnSpPr>
            <p:cNvPr id="90" name="直線コネクタ 89">
              <a:extLst>
                <a:ext uri="{FF2B5EF4-FFF2-40B4-BE49-F238E27FC236}">
                  <a16:creationId xmlns:a16="http://schemas.microsoft.com/office/drawing/2014/main" id="{026B38D1-37EA-48AF-BC15-FD92725C0071}"/>
                </a:ext>
              </a:extLst>
            </p:cNvPr>
            <p:cNvCxnSpPr>
              <a:cxnSpLocks/>
            </p:cNvCxnSpPr>
            <p:nvPr/>
          </p:nvCxnSpPr>
          <p:spPr>
            <a:xfrm>
              <a:off x="3710866" y="2831977"/>
              <a:ext cx="142043" cy="15979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線コネクタ 90">
              <a:extLst>
                <a:ext uri="{FF2B5EF4-FFF2-40B4-BE49-F238E27FC236}">
                  <a16:creationId xmlns:a16="http://schemas.microsoft.com/office/drawing/2014/main" id="{15F70119-D3B4-4E26-AEC3-6EC4570000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12345" y="2833456"/>
              <a:ext cx="142043" cy="15979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8327449D-37AC-41F6-8802-7C11FCDCE82D}"/>
                  </a:ext>
                </a:extLst>
              </p:cNvPr>
              <p:cNvSpPr txBox="1"/>
              <p:nvPr/>
            </p:nvSpPr>
            <p:spPr>
              <a:xfrm>
                <a:off x="6668702" y="4510164"/>
                <a:ext cx="31959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GB" sz="14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8327449D-37AC-41F6-8802-7C11FCDCE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8702" y="4510164"/>
                <a:ext cx="319595" cy="215444"/>
              </a:xfrm>
              <a:prstGeom prst="rect">
                <a:avLst/>
              </a:prstGeom>
              <a:blipFill>
                <a:blip r:embed="rId11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21A67544-401F-4CD6-9522-8D0FA3052DBD}"/>
                  </a:ext>
                </a:extLst>
              </p:cNvPr>
              <p:cNvSpPr txBox="1"/>
              <p:nvPr/>
            </p:nvSpPr>
            <p:spPr>
              <a:xfrm>
                <a:off x="7630911" y="2531152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21A67544-401F-4CD6-9522-8D0FA3052D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911" y="2531152"/>
                <a:ext cx="141705" cy="215444"/>
              </a:xfrm>
              <a:prstGeom prst="rect">
                <a:avLst/>
              </a:prstGeom>
              <a:blipFill>
                <a:blip r:embed="rId12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5C50242C-D8B3-4EA4-B6D0-710A4B2CF501}"/>
                  </a:ext>
                </a:extLst>
              </p:cNvPr>
              <p:cNvSpPr txBox="1"/>
              <p:nvPr/>
            </p:nvSpPr>
            <p:spPr>
              <a:xfrm>
                <a:off x="6848197" y="1846093"/>
                <a:ext cx="31959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GB" sz="14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5C50242C-D8B3-4EA4-B6D0-710A4B2CF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197" y="1846093"/>
                <a:ext cx="319595" cy="215444"/>
              </a:xfrm>
              <a:prstGeom prst="rect">
                <a:avLst/>
              </a:prstGeom>
              <a:blipFill>
                <a:blip r:embed="rId13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5" name="直線コネクタ 94">
            <a:extLst>
              <a:ext uri="{FF2B5EF4-FFF2-40B4-BE49-F238E27FC236}">
                <a16:creationId xmlns:a16="http://schemas.microsoft.com/office/drawing/2014/main" id="{547F86DD-616C-4B4B-9390-995623ADE2E7}"/>
              </a:ext>
            </a:extLst>
          </p:cNvPr>
          <p:cNvCxnSpPr>
            <a:cxnSpLocks/>
          </p:cNvCxnSpPr>
          <p:nvPr/>
        </p:nvCxnSpPr>
        <p:spPr>
          <a:xfrm flipH="1">
            <a:off x="6257056" y="2632529"/>
            <a:ext cx="730899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コネクタ 95">
            <a:extLst>
              <a:ext uri="{FF2B5EF4-FFF2-40B4-BE49-F238E27FC236}">
                <a16:creationId xmlns:a16="http://schemas.microsoft.com/office/drawing/2014/main" id="{8C0A84DC-898F-49BF-A46A-B78EBCB3769E}"/>
              </a:ext>
            </a:extLst>
          </p:cNvPr>
          <p:cNvCxnSpPr>
            <a:cxnSpLocks/>
          </p:cNvCxnSpPr>
          <p:nvPr/>
        </p:nvCxnSpPr>
        <p:spPr>
          <a:xfrm flipV="1">
            <a:off x="6799962" y="4797381"/>
            <a:ext cx="0" cy="65409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コネクタ 96">
            <a:extLst>
              <a:ext uri="{FF2B5EF4-FFF2-40B4-BE49-F238E27FC236}">
                <a16:creationId xmlns:a16="http://schemas.microsoft.com/office/drawing/2014/main" id="{32FAA1E9-F5BC-4F8A-AE19-BCB79ACB560E}"/>
              </a:ext>
            </a:extLst>
          </p:cNvPr>
          <p:cNvCxnSpPr>
            <a:cxnSpLocks/>
          </p:cNvCxnSpPr>
          <p:nvPr/>
        </p:nvCxnSpPr>
        <p:spPr>
          <a:xfrm flipH="1">
            <a:off x="6261502" y="5462088"/>
            <a:ext cx="542523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テキスト ボックス 97">
                <a:extLst>
                  <a:ext uri="{FF2B5EF4-FFF2-40B4-BE49-F238E27FC236}">
                    <a16:creationId xmlns:a16="http://schemas.microsoft.com/office/drawing/2014/main" id="{A20DC012-4338-445A-9E2D-32FBE22AD1C5}"/>
                  </a:ext>
                </a:extLst>
              </p:cNvPr>
              <p:cNvSpPr txBox="1"/>
              <p:nvPr/>
            </p:nvSpPr>
            <p:spPr>
              <a:xfrm>
                <a:off x="6319809" y="5462588"/>
                <a:ext cx="47939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8" name="テキスト ボックス 97">
                <a:extLst>
                  <a:ext uri="{FF2B5EF4-FFF2-40B4-BE49-F238E27FC236}">
                    <a16:creationId xmlns:a16="http://schemas.microsoft.com/office/drawing/2014/main" id="{A20DC012-4338-445A-9E2D-32FBE22AD1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9809" y="5462588"/>
                <a:ext cx="479395" cy="215444"/>
              </a:xfrm>
              <a:prstGeom prst="rect">
                <a:avLst/>
              </a:prstGeom>
              <a:blipFill>
                <a:blip r:embed="rId14"/>
                <a:stretch>
                  <a:fillRect l="-12821" r="-8974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テキスト ボックス 98">
                <a:extLst>
                  <a:ext uri="{FF2B5EF4-FFF2-40B4-BE49-F238E27FC236}">
                    <a16:creationId xmlns:a16="http://schemas.microsoft.com/office/drawing/2014/main" id="{49673E80-60DC-4332-B1D4-587F02E8BC0F}"/>
                  </a:ext>
                </a:extLst>
              </p:cNvPr>
              <p:cNvSpPr txBox="1"/>
              <p:nvPr/>
            </p:nvSpPr>
            <p:spPr>
              <a:xfrm>
                <a:off x="6835971" y="4994439"/>
                <a:ext cx="47939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9" name="テキスト ボックス 98">
                <a:extLst>
                  <a:ext uri="{FF2B5EF4-FFF2-40B4-BE49-F238E27FC236}">
                    <a16:creationId xmlns:a16="http://schemas.microsoft.com/office/drawing/2014/main" id="{49673E80-60DC-4332-B1D4-587F02E8BC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971" y="4994439"/>
                <a:ext cx="479395" cy="215444"/>
              </a:xfrm>
              <a:prstGeom prst="rect">
                <a:avLst/>
              </a:prstGeom>
              <a:blipFill>
                <a:blip r:embed="rId15"/>
                <a:stretch>
                  <a:fillRect l="-8861" r="-7595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テキスト ボックス 102">
                <a:extLst>
                  <a:ext uri="{FF2B5EF4-FFF2-40B4-BE49-F238E27FC236}">
                    <a16:creationId xmlns:a16="http://schemas.microsoft.com/office/drawing/2014/main" id="{AD339174-8095-4959-A8BF-2E00EE09DFEC}"/>
                  </a:ext>
                </a:extLst>
              </p:cNvPr>
              <p:cNvSpPr txBox="1"/>
              <p:nvPr/>
            </p:nvSpPr>
            <p:spPr>
              <a:xfrm>
                <a:off x="123825" y="2695575"/>
                <a:ext cx="3971925" cy="2379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Similar to the unit circle, the horizontal distances are described using sine and cosine, but in this case </a:t>
                </a:r>
                <a:r>
                  <a:rPr lang="en-US" sz="1400" dirty="0" err="1">
                    <a:latin typeface="Comic Sans MS" panose="030F0702030302020204" pitchFamily="66" charset="0"/>
                    <a:sym typeface="Wingdings" panose="05000000000000000000" pitchFamily="2" charset="2"/>
                  </a:rPr>
                  <a:t>sinh</a:t>
                </a: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:r>
                  <a:rPr lang="en-US" sz="1400" dirty="0" err="1">
                    <a:latin typeface="Comic Sans MS" panose="030F0702030302020204" pitchFamily="66" charset="0"/>
                    <a:sym typeface="Wingdings" panose="05000000000000000000" pitchFamily="2" charset="2"/>
                  </a:rPr>
                  <a:t>cosh</a:t>
                </a: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(</a:t>
                </a:r>
                <a:r>
                  <a:rPr lang="en-US" sz="1400" dirty="0" err="1">
                    <a:latin typeface="Comic Sans MS" panose="030F0702030302020204" pitchFamily="66" charset="0"/>
                    <a:sym typeface="Wingdings" panose="05000000000000000000" pitchFamily="2" charset="2"/>
                  </a:rPr>
                  <a:t>sinh</a:t>
                </a: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means ‘hyperbolic sine’)</a:t>
                </a:r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</a:rPr>
                  <a:t>We also just saw that the horizontal and vertical distances can be described using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p>
                        </m:sSup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p>
                        </m:sSup>
                      </m:num>
                      <m:den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p>
                        </m:sSup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p>
                        </m:sSup>
                      </m:num>
                      <m:den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latin typeface="Comic Sans MS" panose="030F0702030302020204" pitchFamily="66" charset="0"/>
                  </a:rPr>
                  <a:t>It therefore follows that:</a:t>
                </a:r>
              </a:p>
            </p:txBody>
          </p:sp>
        </mc:Choice>
        <mc:Fallback xmlns="">
          <p:sp>
            <p:nvSpPr>
              <p:cNvPr id="103" name="テキスト ボックス 102">
                <a:extLst>
                  <a:ext uri="{FF2B5EF4-FFF2-40B4-BE49-F238E27FC236}">
                    <a16:creationId xmlns:a16="http://schemas.microsoft.com/office/drawing/2014/main" id="{AD339174-8095-4959-A8BF-2E00EE09D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825" y="2695575"/>
                <a:ext cx="3971925" cy="2379113"/>
              </a:xfrm>
              <a:prstGeom prst="rect">
                <a:avLst/>
              </a:prstGeom>
              <a:blipFill>
                <a:blip r:embed="rId16"/>
                <a:stretch>
                  <a:fillRect t="-513" r="-460" b="-17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/>
              <p:nvPr/>
            </p:nvSpPr>
            <p:spPr>
              <a:xfrm>
                <a:off x="395287" y="5381625"/>
                <a:ext cx="1419363" cy="4409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287" y="5381625"/>
                <a:ext cx="1419363" cy="44095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/>
              <p:nvPr/>
            </p:nvSpPr>
            <p:spPr>
              <a:xfrm>
                <a:off x="2462212" y="5372100"/>
                <a:ext cx="1440202" cy="4409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2212" y="5372100"/>
                <a:ext cx="1440202" cy="44095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A3B9153A-89E4-403E-8253-ADA4CFCB0E04}"/>
              </a:ext>
            </a:extLst>
          </p:cNvPr>
          <p:cNvSpPr txBox="1"/>
          <p:nvPr/>
        </p:nvSpPr>
        <p:spPr>
          <a:xfrm>
            <a:off x="2014537" y="5524500"/>
            <a:ext cx="29174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and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テキスト ボックス 106">
                <a:extLst>
                  <a:ext uri="{FF2B5EF4-FFF2-40B4-BE49-F238E27FC236}">
                    <a16:creationId xmlns:a16="http://schemas.microsoft.com/office/drawing/2014/main" id="{02E54D12-4614-41E9-800A-C62F51C815D1}"/>
                  </a:ext>
                </a:extLst>
              </p:cNvPr>
              <p:cNvSpPr txBox="1"/>
              <p:nvPr/>
            </p:nvSpPr>
            <p:spPr>
              <a:xfrm>
                <a:off x="669771" y="5919678"/>
                <a:ext cx="30926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(Remember that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just being used as a third parameter now, not an angle)</a:t>
                </a:r>
              </a:p>
            </p:txBody>
          </p:sp>
        </mc:Choice>
        <mc:Fallback xmlns="">
          <p:sp>
            <p:nvSpPr>
              <p:cNvPr id="107" name="テキスト ボックス 106">
                <a:extLst>
                  <a:ext uri="{FF2B5EF4-FFF2-40B4-BE49-F238E27FC236}">
                    <a16:creationId xmlns:a16="http://schemas.microsoft.com/office/drawing/2014/main" id="{02E54D12-4614-41E9-800A-C62F51C815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771" y="5919678"/>
                <a:ext cx="3092604" cy="461665"/>
              </a:xfrm>
              <a:prstGeom prst="rect">
                <a:avLst/>
              </a:prstGeom>
              <a:blipFill>
                <a:blip r:embed="rId19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208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99" grpId="0"/>
      <p:bldP spid="10" grpId="0"/>
      <p:bldP spid="105" grpId="0"/>
      <p:bldP spid="106" grpId="0"/>
      <p:bldP spid="10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can define hyperbolic functions using trigonometry and exponential functions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You can then use the above to describe hyperbolic tan…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4EB6531A-0856-423B-BA8B-18F1D529BCF7}"/>
                  </a:ext>
                </a:extLst>
              </p:cNvPr>
              <p:cNvSpPr txBox="1"/>
              <p:nvPr/>
            </p:nvSpPr>
            <p:spPr>
              <a:xfrm>
                <a:off x="4081462" y="1547812"/>
                <a:ext cx="1211934" cy="4090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𝑠𝑖𝑛h𝑥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𝑐𝑜𝑠h𝑥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4EB6531A-0856-423B-BA8B-18F1D529BC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462" y="1547812"/>
                <a:ext cx="1211934" cy="409086"/>
              </a:xfrm>
              <a:prstGeom prst="rect">
                <a:avLst/>
              </a:prstGeom>
              <a:blipFill>
                <a:blip r:embed="rId5"/>
                <a:stretch>
                  <a:fillRect l="-3535" t="-1493" r="-2525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4C9365A7-CB9A-4783-81EA-59ADF290A331}"/>
                  </a:ext>
                </a:extLst>
              </p:cNvPr>
              <p:cNvSpPr txBox="1"/>
              <p:nvPr/>
            </p:nvSpPr>
            <p:spPr>
              <a:xfrm>
                <a:off x="4595812" y="2205037"/>
                <a:ext cx="930448" cy="7248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4C9365A7-CB9A-4783-81EA-59ADF290A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5812" y="2205037"/>
                <a:ext cx="930448" cy="7248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89AF42A0-22E6-4837-A13A-200CDBADC620}"/>
                  </a:ext>
                </a:extLst>
              </p:cNvPr>
              <p:cNvSpPr txBox="1"/>
              <p:nvPr/>
            </p:nvSpPr>
            <p:spPr>
              <a:xfrm>
                <a:off x="4595812" y="3109912"/>
                <a:ext cx="912494" cy="4183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89AF42A0-22E6-4837-A13A-200CDBADC6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5812" y="3109912"/>
                <a:ext cx="912494" cy="418320"/>
              </a:xfrm>
              <a:prstGeom prst="rect">
                <a:avLst/>
              </a:prstGeom>
              <a:blipFill>
                <a:blip r:embed="rId7"/>
                <a:stretch>
                  <a:fillRect l="-2000"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34BE094F-B20F-47D3-9941-686F060213AC}"/>
                  </a:ext>
                </a:extLst>
              </p:cNvPr>
              <p:cNvSpPr txBox="1"/>
              <p:nvPr/>
            </p:nvSpPr>
            <p:spPr>
              <a:xfrm>
                <a:off x="4614862" y="3814762"/>
                <a:ext cx="801117" cy="4358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34BE094F-B20F-47D3-9941-686F060213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4862" y="3814762"/>
                <a:ext cx="801117" cy="4358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円弧 46">
            <a:extLst>
              <a:ext uri="{FF2B5EF4-FFF2-40B4-BE49-F238E27FC236}">
                <a16:creationId xmlns:a16="http://schemas.microsoft.com/office/drawing/2014/main" id="{0AF47330-C1C6-492B-8527-93D5F22532C6}"/>
              </a:ext>
            </a:extLst>
          </p:cNvPr>
          <p:cNvSpPr/>
          <p:nvPr/>
        </p:nvSpPr>
        <p:spPr>
          <a:xfrm>
            <a:off x="5527671" y="1847850"/>
            <a:ext cx="244480" cy="711785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8D2AC7F-238C-44C4-AAE8-7BE4C336F296}"/>
              </a:ext>
            </a:extLst>
          </p:cNvPr>
          <p:cNvSpPr txBox="1"/>
          <p:nvPr/>
        </p:nvSpPr>
        <p:spPr>
          <a:xfrm>
            <a:off x="5756214" y="1924818"/>
            <a:ext cx="1606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using the relationships above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2" name="円弧 51">
            <a:extLst>
              <a:ext uri="{FF2B5EF4-FFF2-40B4-BE49-F238E27FC236}">
                <a16:creationId xmlns:a16="http://schemas.microsoft.com/office/drawing/2014/main" id="{61769329-12D2-45B8-BEF4-8F67935EF7BC}"/>
              </a:ext>
            </a:extLst>
          </p:cNvPr>
          <p:cNvSpPr/>
          <p:nvPr/>
        </p:nvSpPr>
        <p:spPr>
          <a:xfrm>
            <a:off x="5537196" y="2609850"/>
            <a:ext cx="244480" cy="711785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円弧 52">
            <a:extLst>
              <a:ext uri="{FF2B5EF4-FFF2-40B4-BE49-F238E27FC236}">
                <a16:creationId xmlns:a16="http://schemas.microsoft.com/office/drawing/2014/main" id="{00C2F29F-04F4-489B-A093-D20145A2704B}"/>
              </a:ext>
            </a:extLst>
          </p:cNvPr>
          <p:cNvSpPr/>
          <p:nvPr/>
        </p:nvSpPr>
        <p:spPr>
          <a:xfrm>
            <a:off x="5537196" y="3371850"/>
            <a:ext cx="244480" cy="711785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8933F2F-8E2F-412E-A737-9E49DC23BCDC}"/>
              </a:ext>
            </a:extLst>
          </p:cNvPr>
          <p:cNvSpPr txBox="1"/>
          <p:nvPr/>
        </p:nvSpPr>
        <p:spPr>
          <a:xfrm>
            <a:off x="5765739" y="2667768"/>
            <a:ext cx="1797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numerator and denominator by 2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3EDDBD23-40C4-4DA7-82DC-4C22AB28D878}"/>
                  </a:ext>
                </a:extLst>
              </p:cNvPr>
              <p:cNvSpPr txBox="1"/>
              <p:nvPr/>
            </p:nvSpPr>
            <p:spPr>
              <a:xfrm>
                <a:off x="5832415" y="3467868"/>
                <a:ext cx="1501836" cy="477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Multiply all terms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3EDDBD23-40C4-4DA7-82DC-4C22AB28D8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415" y="3467868"/>
                <a:ext cx="1501836" cy="477503"/>
              </a:xfrm>
              <a:prstGeom prst="rect">
                <a:avLst/>
              </a:prstGeom>
              <a:blipFill>
                <a:blip r:embed="rId9"/>
                <a:stretch>
                  <a:fillRect t="-1282" r="-813" b="-6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E276FF58-8A00-4791-87A5-8B5FC3C3C01B}"/>
              </a:ext>
            </a:extLst>
          </p:cNvPr>
          <p:cNvSpPr/>
          <p:nvPr/>
        </p:nvSpPr>
        <p:spPr>
          <a:xfrm>
            <a:off x="4788299" y="2169388"/>
            <a:ext cx="717151" cy="39283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763F55CF-B118-4BF1-8BD5-F8E064EF18DD}"/>
              </a:ext>
            </a:extLst>
          </p:cNvPr>
          <p:cNvSpPr/>
          <p:nvPr/>
        </p:nvSpPr>
        <p:spPr>
          <a:xfrm>
            <a:off x="4778774" y="2569438"/>
            <a:ext cx="717151" cy="39283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8DDD43F1-0E80-4EF0-8D31-1B3DB22DA284}"/>
              </a:ext>
            </a:extLst>
          </p:cNvPr>
          <p:cNvSpPr/>
          <p:nvPr/>
        </p:nvSpPr>
        <p:spPr>
          <a:xfrm>
            <a:off x="4778775" y="1769338"/>
            <a:ext cx="536176" cy="24043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06EA0D8B-43E1-4BB3-9DF2-55151497529C}"/>
              </a:ext>
            </a:extLst>
          </p:cNvPr>
          <p:cNvSpPr/>
          <p:nvPr/>
        </p:nvSpPr>
        <p:spPr>
          <a:xfrm>
            <a:off x="4769250" y="1512163"/>
            <a:ext cx="536176" cy="24043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A9DD21F4-6541-4863-A06F-927EFC95BACC}"/>
              </a:ext>
            </a:extLst>
          </p:cNvPr>
          <p:cNvSpPr/>
          <p:nvPr/>
        </p:nvSpPr>
        <p:spPr>
          <a:xfrm>
            <a:off x="0" y="0"/>
            <a:ext cx="1409700" cy="4095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E765D1C6-F9DD-488C-A068-950C419F319C}"/>
              </a:ext>
            </a:extLst>
          </p:cNvPr>
          <p:cNvSpPr/>
          <p:nvPr/>
        </p:nvSpPr>
        <p:spPr>
          <a:xfrm>
            <a:off x="-1" y="419100"/>
            <a:ext cx="1438275" cy="4095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70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4" grpId="0"/>
      <p:bldP spid="45" grpId="0"/>
      <p:bldP spid="46" grpId="0"/>
      <p:bldP spid="47" grpId="0" animBg="1"/>
      <p:bldP spid="48" grpId="0"/>
      <p:bldP spid="52" grpId="0" animBg="1"/>
      <p:bldP spid="53" grpId="0" animBg="1"/>
      <p:bldP spid="54" grpId="0"/>
      <p:bldP spid="55" grpId="0"/>
      <p:bldP spid="56" grpId="0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can define hyperbolic functions using trigonometry and exponential functions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Make sure you know how to say them!</a:t>
            </a: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(although if you check online you will find a variety of different ways that are used…)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D56A35BB-B82A-433F-815C-591DC10120B9}"/>
                  </a:ext>
                </a:extLst>
              </p:cNvPr>
              <p:cNvSpPr txBox="1"/>
              <p:nvPr/>
            </p:nvSpPr>
            <p:spPr>
              <a:xfrm>
                <a:off x="2181225" y="4057650"/>
                <a:ext cx="1405449" cy="41331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D56A35BB-B82A-433F-815C-591DC10120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1225" y="4057650"/>
                <a:ext cx="1405449" cy="413318"/>
              </a:xfrm>
              <a:prstGeom prst="rect">
                <a:avLst/>
              </a:prstGeom>
              <a:blipFill>
                <a:blip r:embed="rId6"/>
                <a:stretch>
                  <a:fillRect l="-3043" b="-1492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8B8C1BDF-7F12-4068-8F36-DD141B16BB46}"/>
                  </a:ext>
                </a:extLst>
              </p:cNvPr>
              <p:cNvSpPr txBox="1"/>
              <p:nvPr/>
            </p:nvSpPr>
            <p:spPr>
              <a:xfrm>
                <a:off x="2171700" y="4800600"/>
                <a:ext cx="1426288" cy="41331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8B8C1BDF-7F12-4068-8F36-DD141B16B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700" y="4800600"/>
                <a:ext cx="1426288" cy="413318"/>
              </a:xfrm>
              <a:prstGeom prst="rect">
                <a:avLst/>
              </a:prstGeom>
              <a:blipFill>
                <a:blip r:embed="rId7"/>
                <a:stretch>
                  <a:fillRect l="-2564" b="-1343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38A6B69F-2CEA-4A90-AC15-B55B17A5B576}"/>
                  </a:ext>
                </a:extLst>
              </p:cNvPr>
              <p:cNvSpPr txBox="1"/>
              <p:nvPr/>
            </p:nvSpPr>
            <p:spPr>
              <a:xfrm>
                <a:off x="2181225" y="5519737"/>
                <a:ext cx="1324530" cy="43582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38A6B69F-2CEA-4A90-AC15-B55B17A5B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1225" y="5519737"/>
                <a:ext cx="1324530" cy="4358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37FFC5-D7F0-4D78-B9DE-1C7E7F8F9D1E}"/>
              </a:ext>
            </a:extLst>
          </p:cNvPr>
          <p:cNvSpPr txBox="1"/>
          <p:nvPr/>
        </p:nvSpPr>
        <p:spPr>
          <a:xfrm>
            <a:off x="1114425" y="4029075"/>
            <a:ext cx="933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(Shine or </a:t>
            </a:r>
            <a:r>
              <a:rPr lang="en-US" sz="1400" dirty="0" err="1">
                <a:latin typeface="Comic Sans MS" panose="030F0702030302020204" pitchFamily="66" charset="0"/>
              </a:rPr>
              <a:t>sinch</a:t>
            </a:r>
            <a:r>
              <a:rPr lang="en-US" sz="1400" dirty="0">
                <a:latin typeface="Comic Sans MS" panose="030F0702030302020204" pitchFamily="66" charset="0"/>
              </a:rPr>
              <a:t>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3995AF6-F16E-406C-A7C5-B84B82BEBFE1}"/>
              </a:ext>
            </a:extLst>
          </p:cNvPr>
          <p:cNvSpPr txBox="1"/>
          <p:nvPr/>
        </p:nvSpPr>
        <p:spPr>
          <a:xfrm>
            <a:off x="1152525" y="4895850"/>
            <a:ext cx="933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(</a:t>
            </a:r>
            <a:r>
              <a:rPr lang="en-US" sz="1400" dirty="0" err="1">
                <a:latin typeface="Comic Sans MS" panose="030F0702030302020204" pitchFamily="66" charset="0"/>
              </a:rPr>
              <a:t>cosh</a:t>
            </a:r>
            <a:r>
              <a:rPr lang="en-US" sz="1400" dirty="0">
                <a:latin typeface="Comic Sans MS" panose="030F0702030302020204" pitchFamily="66" charset="0"/>
              </a:rPr>
              <a:t>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7E725BD-7556-43A8-948F-DAFA824FAB5F}"/>
              </a:ext>
            </a:extLst>
          </p:cNvPr>
          <p:cNvSpPr txBox="1"/>
          <p:nvPr/>
        </p:nvSpPr>
        <p:spPr>
          <a:xfrm>
            <a:off x="1152525" y="5610225"/>
            <a:ext cx="933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(</a:t>
            </a:r>
            <a:r>
              <a:rPr lang="en-US" sz="1400" dirty="0" err="1">
                <a:latin typeface="Comic Sans MS" panose="030F0702030302020204" pitchFamily="66" charset="0"/>
              </a:rPr>
              <a:t>tanch</a:t>
            </a:r>
            <a:r>
              <a:rPr lang="en-US" sz="1400" dirty="0">
                <a:latin typeface="Comic Sans MS" panose="030F0702030302020204" pitchFamily="66" charset="0"/>
              </a:rPr>
              <a:t>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88D45218-73BC-4A4E-8C54-DF33C02D5B3E}"/>
                  </a:ext>
                </a:extLst>
              </p:cNvPr>
              <p:cNvSpPr txBox="1"/>
              <p:nvPr/>
            </p:nvSpPr>
            <p:spPr>
              <a:xfrm>
                <a:off x="6019800" y="4048125"/>
                <a:ext cx="1595245" cy="40472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𝑐𝑜𝑠𝑒𝑐h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88D45218-73BC-4A4E-8C54-DF33C02D5B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800" y="4048125"/>
                <a:ext cx="1595245" cy="404726"/>
              </a:xfrm>
              <a:prstGeom prst="rect">
                <a:avLst/>
              </a:prstGeom>
              <a:blipFill>
                <a:blip r:embed="rId9"/>
                <a:stretch>
                  <a:fillRect l="-2682" b="-1060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4AD7525C-D4A8-45F4-8DE1-7FB58EDFAD6E}"/>
                  </a:ext>
                </a:extLst>
              </p:cNvPr>
              <p:cNvSpPr txBox="1"/>
              <p:nvPr/>
            </p:nvSpPr>
            <p:spPr>
              <a:xfrm>
                <a:off x="6181725" y="4791075"/>
                <a:ext cx="1415709" cy="40831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𝑠𝑒𝑐h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4AD7525C-D4A8-45F4-8DE1-7FB58EDFA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1725" y="4791075"/>
                <a:ext cx="1415709" cy="408317"/>
              </a:xfrm>
              <a:prstGeom prst="rect">
                <a:avLst/>
              </a:prstGeom>
              <a:blipFill>
                <a:blip r:embed="rId10"/>
                <a:stretch>
                  <a:fillRect l="-2586" b="-1194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A8E6BB4B-2BD2-4A98-AFF6-0663FA28D1E7}"/>
                  </a:ext>
                </a:extLst>
              </p:cNvPr>
              <p:cNvSpPr txBox="1"/>
              <p:nvPr/>
            </p:nvSpPr>
            <p:spPr>
              <a:xfrm>
                <a:off x="6191250" y="5510212"/>
                <a:ext cx="1302088" cy="43582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𝑐𝑜𝑡h𝑥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A8E6BB4B-2BD2-4A98-AFF6-0663FA28D1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1250" y="5510212"/>
                <a:ext cx="1302088" cy="43582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829F68A-9882-4E97-8A45-E87913E800D7}"/>
              </a:ext>
            </a:extLst>
          </p:cNvPr>
          <p:cNvSpPr txBox="1"/>
          <p:nvPr/>
        </p:nvSpPr>
        <p:spPr>
          <a:xfrm>
            <a:off x="4943475" y="4133850"/>
            <a:ext cx="1028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(</a:t>
            </a:r>
            <a:r>
              <a:rPr lang="en-US" sz="1400" dirty="0" err="1">
                <a:latin typeface="Comic Sans MS" panose="030F0702030302020204" pitchFamily="66" charset="0"/>
              </a:rPr>
              <a:t>cosetch</a:t>
            </a:r>
            <a:r>
              <a:rPr lang="en-US" sz="1400" dirty="0">
                <a:latin typeface="Comic Sans MS" panose="030F0702030302020204" pitchFamily="66" charset="0"/>
              </a:rPr>
              <a:t>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08BFDBD-0D15-48C6-8D58-17ACA3D65FB2}"/>
              </a:ext>
            </a:extLst>
          </p:cNvPr>
          <p:cNvSpPr txBox="1"/>
          <p:nvPr/>
        </p:nvSpPr>
        <p:spPr>
          <a:xfrm>
            <a:off x="4991100" y="4857750"/>
            <a:ext cx="933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(</a:t>
            </a:r>
            <a:r>
              <a:rPr lang="en-US" sz="1400" dirty="0" err="1">
                <a:latin typeface="Comic Sans MS" panose="030F0702030302020204" pitchFamily="66" charset="0"/>
              </a:rPr>
              <a:t>setch</a:t>
            </a:r>
            <a:r>
              <a:rPr lang="en-US" sz="1400" dirty="0">
                <a:latin typeface="Comic Sans MS" panose="030F0702030302020204" pitchFamily="66" charset="0"/>
              </a:rPr>
              <a:t>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B17CF8A-939F-488D-A1EA-345B1EFEBEBC}"/>
              </a:ext>
            </a:extLst>
          </p:cNvPr>
          <p:cNvSpPr txBox="1"/>
          <p:nvPr/>
        </p:nvSpPr>
        <p:spPr>
          <a:xfrm>
            <a:off x="4991100" y="5600700"/>
            <a:ext cx="933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(</a:t>
            </a:r>
            <a:r>
              <a:rPr lang="en-US" sz="1400" dirty="0" err="1">
                <a:latin typeface="Comic Sans MS" panose="030F0702030302020204" pitchFamily="66" charset="0"/>
              </a:rPr>
              <a:t>coth</a:t>
            </a:r>
            <a:r>
              <a:rPr lang="en-US" sz="1400" dirty="0">
                <a:latin typeface="Comic Sans MS" panose="030F0702030302020204" pitchFamily="66" charset="0"/>
              </a:rPr>
              <a:t>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97CF20B-B7C1-4500-BA77-E8126C1A1A0F}"/>
              </a:ext>
            </a:extLst>
          </p:cNvPr>
          <p:cNvSpPr/>
          <p:nvPr/>
        </p:nvSpPr>
        <p:spPr>
          <a:xfrm>
            <a:off x="5019675" y="4000501"/>
            <a:ext cx="2667000" cy="199072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9AF64F7-5AED-4C79-8659-C908E6C1CE76}"/>
              </a:ext>
            </a:extLst>
          </p:cNvPr>
          <p:cNvSpPr txBox="1"/>
          <p:nvPr/>
        </p:nvSpPr>
        <p:spPr>
          <a:xfrm>
            <a:off x="3924301" y="3352800"/>
            <a:ext cx="4743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You will not need these directly in this chapter or for your exam, but if you are confident you can use them!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B7F4684-2C9A-46CF-800F-404C0B38C56D}"/>
              </a:ext>
            </a:extLst>
          </p:cNvPr>
          <p:cNvSpPr txBox="1"/>
          <p:nvPr/>
        </p:nvSpPr>
        <p:spPr>
          <a:xfrm>
            <a:off x="923648" y="6078245"/>
            <a:ext cx="2955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You do not get given these in the formula booklet…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11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4" grpId="0"/>
      <p:bldP spid="28" grpId="0"/>
      <p:bldP spid="29" grpId="0"/>
      <p:bldP spid="36" grpId="0"/>
      <p:bldP spid="37" grpId="0"/>
      <p:bldP spid="38" grpId="0"/>
      <p:bldP spid="39" grpId="0"/>
      <p:bldP spid="40" grpId="0"/>
      <p:bldP spid="41" grpId="0"/>
      <p:bldP spid="5" grpId="0" animBg="1"/>
      <p:bldP spid="6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define hyperbolic functions using trigonometry and exponential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Find, to 2 decimal places, the value of: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func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  <a:blipFill>
                <a:blip r:embed="rId3"/>
                <a:stretch>
                  <a:fillRect t="-809" r="-2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4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5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43EDCA6-91EF-4FA8-B0D4-2826BDA20589}"/>
                  </a:ext>
                </a:extLst>
              </p:cNvPr>
              <p:cNvSpPr txBox="1"/>
              <p:nvPr/>
            </p:nvSpPr>
            <p:spPr>
              <a:xfrm>
                <a:off x="4040820" y="1697115"/>
                <a:ext cx="1405449" cy="41331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43EDCA6-91EF-4FA8-B0D4-2826BDA205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0820" y="1697115"/>
                <a:ext cx="1405449" cy="413318"/>
              </a:xfrm>
              <a:prstGeom prst="rect">
                <a:avLst/>
              </a:prstGeom>
              <a:blipFill>
                <a:blip r:embed="rId7"/>
                <a:stretch>
                  <a:fillRect l="-3043" b="-132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7EBC3EAE-20A1-4C62-99D3-FC188C420B3F}"/>
                  </a:ext>
                </a:extLst>
              </p:cNvPr>
              <p:cNvSpPr txBox="1"/>
              <p:nvPr/>
            </p:nvSpPr>
            <p:spPr>
              <a:xfrm>
                <a:off x="4042300" y="2399930"/>
                <a:ext cx="1404294" cy="43082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7EBC3EAE-20A1-4C62-99D3-FC188C420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2300" y="2399930"/>
                <a:ext cx="1404294" cy="430824"/>
              </a:xfrm>
              <a:prstGeom prst="rect">
                <a:avLst/>
              </a:prstGeom>
              <a:blipFill>
                <a:blip r:embed="rId8"/>
                <a:stretch>
                  <a:fillRect l="-2609" r="-435" b="-12857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BC94BDA-23CE-4582-BF3E-AC4B508BB028}"/>
                  </a:ext>
                </a:extLst>
              </p:cNvPr>
              <p:cNvSpPr txBox="1"/>
              <p:nvPr/>
            </p:nvSpPr>
            <p:spPr>
              <a:xfrm>
                <a:off x="4548328" y="3252186"/>
                <a:ext cx="659027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0.02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BC94BDA-23CE-4582-BF3E-AC4B508BB0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328" y="3252186"/>
                <a:ext cx="659027" cy="215444"/>
              </a:xfrm>
              <a:prstGeom prst="rect">
                <a:avLst/>
              </a:prstGeom>
              <a:blipFill>
                <a:blip r:embed="rId9"/>
                <a:stretch>
                  <a:fillRect l="-1852" r="-5556" b="-277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円弧 11">
            <a:extLst>
              <a:ext uri="{FF2B5EF4-FFF2-40B4-BE49-F238E27FC236}">
                <a16:creationId xmlns:a16="http://schemas.microsoft.com/office/drawing/2014/main" id="{81E616C6-FD89-4E4E-BFAB-EB9A39AF319E}"/>
              </a:ext>
            </a:extLst>
          </p:cNvPr>
          <p:cNvSpPr/>
          <p:nvPr/>
        </p:nvSpPr>
        <p:spPr>
          <a:xfrm>
            <a:off x="5492808" y="1942545"/>
            <a:ext cx="244480" cy="711785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97949E73-BF81-46E9-BC08-77A7A272CBE5}"/>
                  </a:ext>
                </a:extLst>
              </p:cNvPr>
              <p:cNvSpPr txBox="1"/>
              <p:nvPr/>
            </p:nvSpPr>
            <p:spPr>
              <a:xfrm>
                <a:off x="5619351" y="2145096"/>
                <a:ext cx="125196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97949E73-BF81-46E9-BC08-77A7A272CB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9351" y="2145096"/>
                <a:ext cx="1251965" cy="276999"/>
              </a:xfrm>
              <a:prstGeom prst="rect">
                <a:avLst/>
              </a:prstGeom>
              <a:blipFill>
                <a:blip r:embed="rId10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円弧 13">
            <a:extLst>
              <a:ext uri="{FF2B5EF4-FFF2-40B4-BE49-F238E27FC236}">
                <a16:creationId xmlns:a16="http://schemas.microsoft.com/office/drawing/2014/main" id="{C15835AF-A756-4186-89C6-D319C9DCB070}"/>
              </a:ext>
            </a:extLst>
          </p:cNvPr>
          <p:cNvSpPr/>
          <p:nvPr/>
        </p:nvSpPr>
        <p:spPr>
          <a:xfrm>
            <a:off x="5404031" y="2661636"/>
            <a:ext cx="244480" cy="711785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BE38EF2-EDB2-452A-AEC7-03048268EC22}"/>
              </a:ext>
            </a:extLst>
          </p:cNvPr>
          <p:cNvSpPr txBox="1"/>
          <p:nvPr/>
        </p:nvSpPr>
        <p:spPr>
          <a:xfrm>
            <a:off x="5557208" y="2864187"/>
            <a:ext cx="12519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 animBg="1"/>
      <p:bldP spid="13" grpId="0"/>
      <p:bldP spid="14" grpId="0" animBg="1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define hyperbolic functions using trigonometry and exponential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Find, to 2 decimal places, the value of: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func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  <a:blipFill>
                <a:blip r:embed="rId3"/>
                <a:stretch>
                  <a:fillRect t="-809" r="-2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4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5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43EDCA6-91EF-4FA8-B0D4-2826BDA20589}"/>
                  </a:ext>
                </a:extLst>
              </p:cNvPr>
              <p:cNvSpPr txBox="1"/>
              <p:nvPr/>
            </p:nvSpPr>
            <p:spPr>
              <a:xfrm>
                <a:off x="4040820" y="1697115"/>
                <a:ext cx="1426288" cy="41331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43EDCA6-91EF-4FA8-B0D4-2826BDA205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0820" y="1697115"/>
                <a:ext cx="1426288" cy="413318"/>
              </a:xfrm>
              <a:prstGeom prst="rect">
                <a:avLst/>
              </a:prstGeom>
              <a:blipFill>
                <a:blip r:embed="rId7"/>
                <a:stretch>
                  <a:fillRect l="-1709" b="-132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7EBC3EAE-20A1-4C62-99D3-FC188C420B3F}"/>
                  </a:ext>
                </a:extLst>
              </p:cNvPr>
              <p:cNvSpPr txBox="1"/>
              <p:nvPr/>
            </p:nvSpPr>
            <p:spPr>
              <a:xfrm>
                <a:off x="4042300" y="2399930"/>
                <a:ext cx="1422890" cy="43037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7EBC3EAE-20A1-4C62-99D3-FC188C420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2300" y="2399930"/>
                <a:ext cx="1422890" cy="430374"/>
              </a:xfrm>
              <a:prstGeom prst="rect">
                <a:avLst/>
              </a:prstGeom>
              <a:blipFill>
                <a:blip r:embed="rId8"/>
                <a:stretch>
                  <a:fillRect l="-2564" r="-427" b="-12857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BC94BDA-23CE-4582-BF3E-AC4B508BB028}"/>
                  </a:ext>
                </a:extLst>
              </p:cNvPr>
              <p:cNvSpPr txBox="1"/>
              <p:nvPr/>
            </p:nvSpPr>
            <p:spPr>
              <a:xfrm>
                <a:off x="4548328" y="3252186"/>
                <a:ext cx="559640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.54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BC94BDA-23CE-4582-BF3E-AC4B508BB0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328" y="3252186"/>
                <a:ext cx="559640" cy="215444"/>
              </a:xfrm>
              <a:prstGeom prst="rect">
                <a:avLst/>
              </a:prstGeom>
              <a:blipFill>
                <a:blip r:embed="rId9"/>
                <a:stretch>
                  <a:fillRect l="-2174" r="-7609" b="-555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円弧 11">
            <a:extLst>
              <a:ext uri="{FF2B5EF4-FFF2-40B4-BE49-F238E27FC236}">
                <a16:creationId xmlns:a16="http://schemas.microsoft.com/office/drawing/2014/main" id="{81E616C6-FD89-4E4E-BFAB-EB9A39AF319E}"/>
              </a:ext>
            </a:extLst>
          </p:cNvPr>
          <p:cNvSpPr/>
          <p:nvPr/>
        </p:nvSpPr>
        <p:spPr>
          <a:xfrm>
            <a:off x="5492808" y="1942545"/>
            <a:ext cx="244480" cy="711785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97949E73-BF81-46E9-BC08-77A7A272CBE5}"/>
                  </a:ext>
                </a:extLst>
              </p:cNvPr>
              <p:cNvSpPr txBox="1"/>
              <p:nvPr/>
            </p:nvSpPr>
            <p:spPr>
              <a:xfrm>
                <a:off x="5619351" y="2145096"/>
                <a:ext cx="125196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97949E73-BF81-46E9-BC08-77A7A272CB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9351" y="2145096"/>
                <a:ext cx="1251965" cy="276999"/>
              </a:xfrm>
              <a:prstGeom prst="rect">
                <a:avLst/>
              </a:prstGeom>
              <a:blipFill>
                <a:blip r:embed="rId10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円弧 13">
            <a:extLst>
              <a:ext uri="{FF2B5EF4-FFF2-40B4-BE49-F238E27FC236}">
                <a16:creationId xmlns:a16="http://schemas.microsoft.com/office/drawing/2014/main" id="{C15835AF-A756-4186-89C6-D319C9DCB070}"/>
              </a:ext>
            </a:extLst>
          </p:cNvPr>
          <p:cNvSpPr/>
          <p:nvPr/>
        </p:nvSpPr>
        <p:spPr>
          <a:xfrm>
            <a:off x="5404031" y="2661636"/>
            <a:ext cx="244480" cy="711785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BE38EF2-EDB2-452A-AEC7-03048268EC22}"/>
              </a:ext>
            </a:extLst>
          </p:cNvPr>
          <p:cNvSpPr txBox="1"/>
          <p:nvPr/>
        </p:nvSpPr>
        <p:spPr>
          <a:xfrm>
            <a:off x="5557208" y="2864187"/>
            <a:ext cx="12519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29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 animBg="1"/>
      <p:bldP spid="13" grpId="0"/>
      <p:bldP spid="14" grpId="0" animBg="1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define hyperbolic functions using trigonometry and exponential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Find, to 2 decimal places, the value of: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0.8</m:t>
                          </m:r>
                        </m:e>
                      </m:func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  <a:blipFill>
                <a:blip r:embed="rId3"/>
                <a:stretch>
                  <a:fillRect t="-809" r="-2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4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5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43EDCA6-91EF-4FA8-B0D4-2826BDA20589}"/>
                  </a:ext>
                </a:extLst>
              </p:cNvPr>
              <p:cNvSpPr txBox="1"/>
              <p:nvPr/>
            </p:nvSpPr>
            <p:spPr>
              <a:xfrm>
                <a:off x="4040820" y="1697115"/>
                <a:ext cx="1324530" cy="43582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43EDCA6-91EF-4FA8-B0D4-2826BDA205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0820" y="1697115"/>
                <a:ext cx="1324530" cy="4358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7EBC3EAE-20A1-4C62-99D3-FC188C420B3F}"/>
                  </a:ext>
                </a:extLst>
              </p:cNvPr>
              <p:cNvSpPr txBox="1"/>
              <p:nvPr/>
            </p:nvSpPr>
            <p:spPr>
              <a:xfrm>
                <a:off x="3900257" y="2399930"/>
                <a:ext cx="1672509" cy="44903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0.8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(0.8)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(0.8)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7EBC3EAE-20A1-4C62-99D3-FC188C420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257" y="2399930"/>
                <a:ext cx="1672509" cy="449034"/>
              </a:xfrm>
              <a:prstGeom prst="rect">
                <a:avLst/>
              </a:prstGeom>
              <a:blipFill>
                <a:blip r:embed="rId8"/>
                <a:stretch>
                  <a:fillRect b="-137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BC94BDA-23CE-4582-BF3E-AC4B508BB028}"/>
                  </a:ext>
                </a:extLst>
              </p:cNvPr>
              <p:cNvSpPr txBox="1"/>
              <p:nvPr/>
            </p:nvSpPr>
            <p:spPr>
              <a:xfrm>
                <a:off x="4548328" y="3252186"/>
                <a:ext cx="559640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.66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BC94BDA-23CE-4582-BF3E-AC4B508BB0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328" y="3252186"/>
                <a:ext cx="559640" cy="215444"/>
              </a:xfrm>
              <a:prstGeom prst="rect">
                <a:avLst/>
              </a:prstGeom>
              <a:blipFill>
                <a:blip r:embed="rId9"/>
                <a:stretch>
                  <a:fillRect l="-2174" r="-6522" b="-277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円弧 11">
            <a:extLst>
              <a:ext uri="{FF2B5EF4-FFF2-40B4-BE49-F238E27FC236}">
                <a16:creationId xmlns:a16="http://schemas.microsoft.com/office/drawing/2014/main" id="{81E616C6-FD89-4E4E-BFAB-EB9A39AF319E}"/>
              </a:ext>
            </a:extLst>
          </p:cNvPr>
          <p:cNvSpPr/>
          <p:nvPr/>
        </p:nvSpPr>
        <p:spPr>
          <a:xfrm>
            <a:off x="5670361" y="1951423"/>
            <a:ext cx="244480" cy="711785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97949E73-BF81-46E9-BC08-77A7A272CBE5}"/>
                  </a:ext>
                </a:extLst>
              </p:cNvPr>
              <p:cNvSpPr txBox="1"/>
              <p:nvPr/>
            </p:nvSpPr>
            <p:spPr>
              <a:xfrm>
                <a:off x="5796904" y="2153974"/>
                <a:ext cx="125196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=0.8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97949E73-BF81-46E9-BC08-77A7A272CB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904" y="2153974"/>
                <a:ext cx="1251965" cy="276999"/>
              </a:xfrm>
              <a:prstGeom prst="rect">
                <a:avLst/>
              </a:prstGeom>
              <a:blipFill>
                <a:blip r:embed="rId10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円弧 13">
            <a:extLst>
              <a:ext uri="{FF2B5EF4-FFF2-40B4-BE49-F238E27FC236}">
                <a16:creationId xmlns:a16="http://schemas.microsoft.com/office/drawing/2014/main" id="{C15835AF-A756-4186-89C6-D319C9DCB070}"/>
              </a:ext>
            </a:extLst>
          </p:cNvPr>
          <p:cNvSpPr/>
          <p:nvPr/>
        </p:nvSpPr>
        <p:spPr>
          <a:xfrm>
            <a:off x="5581584" y="2670514"/>
            <a:ext cx="244480" cy="711785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BE38EF2-EDB2-452A-AEC7-03048268EC22}"/>
              </a:ext>
            </a:extLst>
          </p:cNvPr>
          <p:cNvSpPr txBox="1"/>
          <p:nvPr/>
        </p:nvSpPr>
        <p:spPr>
          <a:xfrm>
            <a:off x="5734761" y="2873065"/>
            <a:ext cx="12519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40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 animBg="1"/>
      <p:bldP spid="13" grpId="0"/>
      <p:bldP spid="14" grpId="0" animBg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define hyperbolic functions using trigonometry and exponential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exact value of: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𝑙𝑛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  <a:blipFill>
                <a:blip r:embed="rId3"/>
                <a:stretch>
                  <a:fillRect t="-809" r="-2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4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5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89239FB4-3695-4984-9B60-2C9CDB27AC69}"/>
                  </a:ext>
                </a:extLst>
              </p:cNvPr>
              <p:cNvSpPr txBox="1"/>
              <p:nvPr/>
            </p:nvSpPr>
            <p:spPr>
              <a:xfrm>
                <a:off x="4040820" y="1697115"/>
                <a:ext cx="1324530" cy="43582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89239FB4-3695-4984-9B60-2C9CDB27AC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0820" y="1697115"/>
                <a:ext cx="1324530" cy="4358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AAF13E86-424F-4386-B1B8-7570C3810BF2}"/>
                  </a:ext>
                </a:extLst>
              </p:cNvPr>
              <p:cNvSpPr txBox="1"/>
              <p:nvPr/>
            </p:nvSpPr>
            <p:spPr>
              <a:xfrm>
                <a:off x="3749336" y="2399930"/>
                <a:ext cx="1733873" cy="44031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𝑙𝑛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d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𝑙𝑛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𝑙𝑛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AAF13E86-424F-4386-B1B8-7570C3810B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9336" y="2399930"/>
                <a:ext cx="1733873" cy="4403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円弧 18">
            <a:extLst>
              <a:ext uri="{FF2B5EF4-FFF2-40B4-BE49-F238E27FC236}">
                <a16:creationId xmlns:a16="http://schemas.microsoft.com/office/drawing/2014/main" id="{783A2FF3-F5C3-4142-B404-8EAFA88C3763}"/>
              </a:ext>
            </a:extLst>
          </p:cNvPr>
          <p:cNvSpPr/>
          <p:nvPr/>
        </p:nvSpPr>
        <p:spPr>
          <a:xfrm>
            <a:off x="5670361" y="1951423"/>
            <a:ext cx="244480" cy="711785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AAB6F1CE-BBC5-465C-A9CB-09DDED7DBDF4}"/>
                  </a:ext>
                </a:extLst>
              </p:cNvPr>
              <p:cNvSpPr txBox="1"/>
              <p:nvPr/>
            </p:nvSpPr>
            <p:spPr>
              <a:xfrm>
                <a:off x="5867925" y="2038564"/>
                <a:ext cx="8169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𝑙𝑛</m:t>
                    </m:r>
                    <m:r>
                      <a:rPr lang="en-US" sz="1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AAB6F1CE-BBC5-465C-A9CB-09DDED7DB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925" y="2038564"/>
                <a:ext cx="816959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円弧 20">
            <a:extLst>
              <a:ext uri="{FF2B5EF4-FFF2-40B4-BE49-F238E27FC236}">
                <a16:creationId xmlns:a16="http://schemas.microsoft.com/office/drawing/2014/main" id="{77786BEF-837B-4BCD-BE98-5E70F5A04F72}"/>
              </a:ext>
            </a:extLst>
          </p:cNvPr>
          <p:cNvSpPr/>
          <p:nvPr/>
        </p:nvSpPr>
        <p:spPr>
          <a:xfrm>
            <a:off x="5581584" y="2670514"/>
            <a:ext cx="244480" cy="711785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2709E97-7E00-42D9-8F97-4FB1F7912F4C}"/>
              </a:ext>
            </a:extLst>
          </p:cNvPr>
          <p:cNvSpPr txBox="1"/>
          <p:nvPr/>
        </p:nvSpPr>
        <p:spPr>
          <a:xfrm>
            <a:off x="5770271" y="2784288"/>
            <a:ext cx="994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Use the power law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EE7E6B12-281E-402D-9D05-A39CF5A43322}"/>
                  </a:ext>
                </a:extLst>
              </p:cNvPr>
              <p:cNvSpPr txBox="1"/>
              <p:nvPr/>
            </p:nvSpPr>
            <p:spPr>
              <a:xfrm>
                <a:off x="4557203" y="3074633"/>
                <a:ext cx="928010" cy="48160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𝑙𝑛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𝑙𝑛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EE7E6B12-281E-402D-9D05-A39CF5A433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7203" y="3074633"/>
                <a:ext cx="928010" cy="481607"/>
              </a:xfrm>
              <a:prstGeom prst="rect">
                <a:avLst/>
              </a:prstGeom>
              <a:blipFill>
                <a:blip r:embed="rId10"/>
                <a:stretch>
                  <a:fillRect b="-126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CA61E81A-8195-47A5-B081-F32DFD34F0AE}"/>
                  </a:ext>
                </a:extLst>
              </p:cNvPr>
              <p:cNvSpPr txBox="1"/>
              <p:nvPr/>
            </p:nvSpPr>
            <p:spPr>
              <a:xfrm>
                <a:off x="4548326" y="3784846"/>
                <a:ext cx="720582" cy="43582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CA61E81A-8195-47A5-B081-F32DFD34F0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326" y="3784846"/>
                <a:ext cx="720582" cy="43582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64F6DA4E-2076-4917-8821-8D0E6C1E76B5}"/>
                  </a:ext>
                </a:extLst>
              </p:cNvPr>
              <p:cNvSpPr txBox="1"/>
              <p:nvPr/>
            </p:nvSpPr>
            <p:spPr>
              <a:xfrm>
                <a:off x="4548326" y="4503937"/>
                <a:ext cx="423386" cy="40767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64F6DA4E-2076-4917-8821-8D0E6C1E76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326" y="4503937"/>
                <a:ext cx="423386" cy="407676"/>
              </a:xfrm>
              <a:prstGeom prst="rect">
                <a:avLst/>
              </a:prstGeom>
              <a:blipFill>
                <a:blip r:embed="rId12"/>
                <a:stretch>
                  <a:fillRect l="-2857" t="-1493" r="-8571" b="-1343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円弧 25">
            <a:extLst>
              <a:ext uri="{FF2B5EF4-FFF2-40B4-BE49-F238E27FC236}">
                <a16:creationId xmlns:a16="http://schemas.microsoft.com/office/drawing/2014/main" id="{EE1B3BDC-0FA8-40E9-9EA7-BCD57BC02D54}"/>
              </a:ext>
            </a:extLst>
          </p:cNvPr>
          <p:cNvSpPr/>
          <p:nvPr/>
        </p:nvSpPr>
        <p:spPr>
          <a:xfrm>
            <a:off x="5458776" y="3373330"/>
            <a:ext cx="240688" cy="683766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円弧 26">
            <a:extLst>
              <a:ext uri="{FF2B5EF4-FFF2-40B4-BE49-F238E27FC236}">
                <a16:creationId xmlns:a16="http://schemas.microsoft.com/office/drawing/2014/main" id="{E184D658-8F40-4A32-8F6A-34F3A53FE66D}"/>
              </a:ext>
            </a:extLst>
          </p:cNvPr>
          <p:cNvSpPr/>
          <p:nvPr/>
        </p:nvSpPr>
        <p:spPr>
          <a:xfrm>
            <a:off x="5245712" y="4056911"/>
            <a:ext cx="205177" cy="674888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2B326DC-088C-46E2-AC79-E88414EF73AB}"/>
              </a:ext>
            </a:extLst>
          </p:cNvPr>
          <p:cNvSpPr txBox="1"/>
          <p:nvPr/>
        </p:nvSpPr>
        <p:spPr>
          <a:xfrm>
            <a:off x="5574963" y="3547768"/>
            <a:ext cx="994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BA0400C-A32A-447B-808B-FDDE51062A51}"/>
              </a:ext>
            </a:extLst>
          </p:cNvPr>
          <p:cNvSpPr txBox="1"/>
          <p:nvPr/>
        </p:nvSpPr>
        <p:spPr>
          <a:xfrm>
            <a:off x="5432920" y="4275738"/>
            <a:ext cx="994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E76EC82E-2D65-4289-B2AD-98EB34E70670}"/>
              </a:ext>
            </a:extLst>
          </p:cNvPr>
          <p:cNvCxnSpPr>
            <a:cxnSpLocks/>
            <a:endCxn id="23" idx="0"/>
          </p:cNvCxnSpPr>
          <p:nvPr/>
        </p:nvCxnSpPr>
        <p:spPr>
          <a:xfrm flipV="1">
            <a:off x="4758431" y="3074633"/>
            <a:ext cx="262777" cy="201228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FB7BCCF9-4BB0-487A-AA19-5D2E9B9CDE01}"/>
              </a:ext>
            </a:extLst>
          </p:cNvPr>
          <p:cNvCxnSpPr>
            <a:cxnSpLocks/>
          </p:cNvCxnSpPr>
          <p:nvPr/>
        </p:nvCxnSpPr>
        <p:spPr>
          <a:xfrm flipV="1">
            <a:off x="4742155" y="3369076"/>
            <a:ext cx="262777" cy="201228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165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 animBg="1"/>
      <p:bldP spid="20" grpId="0"/>
      <p:bldP spid="21" grpId="0" animBg="1"/>
      <p:bldP spid="22" grpId="0"/>
      <p:bldP spid="23" grpId="0"/>
      <p:bldP spid="24" grpId="0"/>
      <p:bldP spid="25" grpId="0"/>
      <p:bldP spid="26" grpId="0" animBg="1"/>
      <p:bldP spid="27" grpId="0" animBg="1"/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define hyperbolic functions using trigonometry and exponential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for which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. Give your answer to 2 decimal places.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  <a:blipFill>
                <a:blip r:embed="rId3"/>
                <a:stretch>
                  <a:fillRect t="-809" r="-2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4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5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809A54E5-AD37-4551-9488-139E5F3813BA}"/>
                  </a:ext>
                </a:extLst>
              </p:cNvPr>
              <p:cNvSpPr txBox="1"/>
              <p:nvPr/>
            </p:nvSpPr>
            <p:spPr>
              <a:xfrm>
                <a:off x="3943167" y="1368641"/>
                <a:ext cx="1405449" cy="41331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809A54E5-AD37-4551-9488-139E5F381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167" y="1368641"/>
                <a:ext cx="1405449" cy="413318"/>
              </a:xfrm>
              <a:prstGeom prst="rect">
                <a:avLst/>
              </a:prstGeom>
              <a:blipFill>
                <a:blip r:embed="rId7"/>
                <a:stretch>
                  <a:fillRect l="-3043" b="-1492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D63D8684-52D2-4FA5-83DA-C418F81D3482}"/>
                  </a:ext>
                </a:extLst>
              </p:cNvPr>
              <p:cNvSpPr txBox="1"/>
              <p:nvPr/>
            </p:nvSpPr>
            <p:spPr>
              <a:xfrm>
                <a:off x="4289396" y="1990078"/>
                <a:ext cx="1061765" cy="41331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D63D8684-52D2-4FA5-83DA-C418F81D34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9396" y="1990078"/>
                <a:ext cx="1061765" cy="413318"/>
              </a:xfrm>
              <a:prstGeom prst="rect">
                <a:avLst/>
              </a:prstGeom>
              <a:blipFill>
                <a:blip r:embed="rId8"/>
                <a:stretch>
                  <a:fillRect l="-4023" b="-132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777D17A7-E1F9-4210-8682-63FE845E85E0}"/>
                  </a:ext>
                </a:extLst>
              </p:cNvPr>
              <p:cNvSpPr txBox="1"/>
              <p:nvPr/>
            </p:nvSpPr>
            <p:spPr>
              <a:xfrm>
                <a:off x="4191741" y="2673659"/>
                <a:ext cx="1161152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777D17A7-E1F9-4210-8682-63FE845E85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741" y="2673659"/>
                <a:ext cx="1161152" cy="215444"/>
              </a:xfrm>
              <a:prstGeom prst="rect">
                <a:avLst/>
              </a:prstGeom>
              <a:blipFill>
                <a:blip r:embed="rId9"/>
                <a:stretch>
                  <a:fillRect l="-3158" b="-5714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C21569EC-C3A4-4940-BA47-23CE78E68DB6}"/>
                  </a:ext>
                </a:extLst>
              </p:cNvPr>
              <p:cNvSpPr txBox="1"/>
              <p:nvPr/>
            </p:nvSpPr>
            <p:spPr>
              <a:xfrm>
                <a:off x="4005310" y="3197441"/>
                <a:ext cx="1241301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C21569EC-C3A4-4940-BA47-23CE78E68D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5310" y="3197441"/>
                <a:ext cx="1241301" cy="215444"/>
              </a:xfrm>
              <a:prstGeom prst="rect">
                <a:avLst/>
              </a:prstGeom>
              <a:blipFill>
                <a:blip r:embed="rId10"/>
                <a:stretch>
                  <a:fillRect l="-2941" r="-2451" b="-8571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D0F71590-5B46-47A8-BD8C-7A32EEDB4F24}"/>
                  </a:ext>
                </a:extLst>
              </p:cNvPr>
              <p:cNvSpPr txBox="1"/>
              <p:nvPr/>
            </p:nvSpPr>
            <p:spPr>
              <a:xfrm>
                <a:off x="4308630" y="3740458"/>
                <a:ext cx="1555106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0=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D0F71590-5B46-47A8-BD8C-7A32EEDB4F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630" y="3740458"/>
                <a:ext cx="1555106" cy="215444"/>
              </a:xfrm>
              <a:prstGeom prst="rect">
                <a:avLst/>
              </a:prstGeom>
              <a:blipFill>
                <a:blip r:embed="rId11"/>
                <a:stretch>
                  <a:fillRect l="-2353" r="-1961" b="-8571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958DEBC0-ABE0-4CFB-8715-7E0DA9B52C4D}"/>
                  </a:ext>
                </a:extLst>
              </p:cNvPr>
              <p:cNvSpPr txBox="1"/>
              <p:nvPr/>
            </p:nvSpPr>
            <p:spPr>
              <a:xfrm>
                <a:off x="4327865" y="4292353"/>
                <a:ext cx="1397498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0=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958DEBC0-ABE0-4CFB-8715-7E0DA9B52C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7865" y="4292353"/>
                <a:ext cx="1397498" cy="215444"/>
              </a:xfrm>
              <a:prstGeom prst="rect">
                <a:avLst/>
              </a:prstGeom>
              <a:blipFill>
                <a:blip r:embed="rId12"/>
                <a:stretch>
                  <a:fillRect l="-2620" r="-2620" b="-28571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円弧 36">
            <a:extLst>
              <a:ext uri="{FF2B5EF4-FFF2-40B4-BE49-F238E27FC236}">
                <a16:creationId xmlns:a16="http://schemas.microsoft.com/office/drawing/2014/main" id="{42C91306-6565-422C-8298-F9E322344833}"/>
              </a:ext>
            </a:extLst>
          </p:cNvPr>
          <p:cNvSpPr/>
          <p:nvPr/>
        </p:nvSpPr>
        <p:spPr>
          <a:xfrm>
            <a:off x="5343365" y="1588920"/>
            <a:ext cx="320588" cy="550599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A619D700-1F6F-49A3-852B-E231C2CC334C}"/>
                  </a:ext>
                </a:extLst>
              </p:cNvPr>
              <p:cNvSpPr txBox="1"/>
              <p:nvPr/>
            </p:nvSpPr>
            <p:spPr>
              <a:xfrm>
                <a:off x="5708127" y="1665703"/>
                <a:ext cx="134962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A619D700-1F6F-49A3-852B-E231C2CC33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8127" y="1665703"/>
                <a:ext cx="1349621" cy="276999"/>
              </a:xfrm>
              <a:prstGeom prst="rect">
                <a:avLst/>
              </a:prstGeom>
              <a:blipFill>
                <a:blip r:embed="rId13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円弧 38">
            <a:extLst>
              <a:ext uri="{FF2B5EF4-FFF2-40B4-BE49-F238E27FC236}">
                <a16:creationId xmlns:a16="http://schemas.microsoft.com/office/drawing/2014/main" id="{6F559763-152C-434C-9A5F-9F1A46E974B0}"/>
              </a:ext>
            </a:extLst>
          </p:cNvPr>
          <p:cNvSpPr/>
          <p:nvPr/>
        </p:nvSpPr>
        <p:spPr>
          <a:xfrm>
            <a:off x="5307854" y="2228112"/>
            <a:ext cx="320588" cy="550599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円弧 39">
            <a:extLst>
              <a:ext uri="{FF2B5EF4-FFF2-40B4-BE49-F238E27FC236}">
                <a16:creationId xmlns:a16="http://schemas.microsoft.com/office/drawing/2014/main" id="{BCFB2865-10C1-40E5-8BFA-49D11E820BE4}"/>
              </a:ext>
            </a:extLst>
          </p:cNvPr>
          <p:cNvSpPr/>
          <p:nvPr/>
        </p:nvSpPr>
        <p:spPr>
          <a:xfrm>
            <a:off x="5236833" y="2796283"/>
            <a:ext cx="320588" cy="550599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円弧 40">
            <a:extLst>
              <a:ext uri="{FF2B5EF4-FFF2-40B4-BE49-F238E27FC236}">
                <a16:creationId xmlns:a16="http://schemas.microsoft.com/office/drawing/2014/main" id="{DBB67BA2-2CE1-48A7-B10F-28A732D6B712}"/>
              </a:ext>
            </a:extLst>
          </p:cNvPr>
          <p:cNvSpPr/>
          <p:nvPr/>
        </p:nvSpPr>
        <p:spPr>
          <a:xfrm>
            <a:off x="5733982" y="3302310"/>
            <a:ext cx="320588" cy="550599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円弧 41">
            <a:extLst>
              <a:ext uri="{FF2B5EF4-FFF2-40B4-BE49-F238E27FC236}">
                <a16:creationId xmlns:a16="http://schemas.microsoft.com/office/drawing/2014/main" id="{92AFC686-52BE-4D74-97D4-D9C402F27D78}"/>
              </a:ext>
            </a:extLst>
          </p:cNvPr>
          <p:cNvSpPr/>
          <p:nvPr/>
        </p:nvSpPr>
        <p:spPr>
          <a:xfrm>
            <a:off x="5716227" y="3879359"/>
            <a:ext cx="320588" cy="550599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0ECBAA9-E4FC-46EF-8D71-8364FBD9F599}"/>
              </a:ext>
            </a:extLst>
          </p:cNvPr>
          <p:cNvSpPr txBox="1"/>
          <p:nvPr/>
        </p:nvSpPr>
        <p:spPr>
          <a:xfrm>
            <a:off x="5574963" y="2358161"/>
            <a:ext cx="20065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both sides by 2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C3421C60-C720-4EF5-8C11-9F2BF9AF9239}"/>
                  </a:ext>
                </a:extLst>
              </p:cNvPr>
              <p:cNvSpPr txBox="1"/>
              <p:nvPr/>
            </p:nvSpPr>
            <p:spPr>
              <a:xfrm>
                <a:off x="5486187" y="2935210"/>
                <a:ext cx="21130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Multiply both sides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C3421C60-C720-4EF5-8C11-9F2BF9AF92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187" y="2935210"/>
                <a:ext cx="2113099" cy="276999"/>
              </a:xfrm>
              <a:prstGeom prst="rect">
                <a:avLst/>
              </a:prstGeom>
              <a:blipFill>
                <a:blip r:embed="rId14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DD20B0CF-9F8B-4838-BD54-F19A2C644280}"/>
                  </a:ext>
                </a:extLst>
              </p:cNvPr>
              <p:cNvSpPr txBox="1"/>
              <p:nvPr/>
            </p:nvSpPr>
            <p:spPr>
              <a:xfrm>
                <a:off x="6080992" y="3432359"/>
                <a:ext cx="123421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Subtract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DD20B0CF-9F8B-4838-BD54-F19A2C6442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0992" y="3432359"/>
                <a:ext cx="1234210" cy="276999"/>
              </a:xfrm>
              <a:prstGeom prst="rect">
                <a:avLst/>
              </a:prstGeom>
              <a:blipFill>
                <a:blip r:embed="rId15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0DE47988-13C0-4833-A0D4-9CEDF1EA402A}"/>
                  </a:ext>
                </a:extLst>
              </p:cNvPr>
              <p:cNvSpPr txBox="1"/>
              <p:nvPr/>
            </p:nvSpPr>
            <p:spPr>
              <a:xfrm>
                <a:off x="6036603" y="4000530"/>
                <a:ext cx="95012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0DE47988-13C0-4833-A0D4-9CEDF1EA40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6603" y="4000530"/>
                <a:ext cx="950123" cy="276999"/>
              </a:xfrm>
              <a:prstGeom prst="rect">
                <a:avLst/>
              </a:prstGeom>
              <a:blipFill>
                <a:blip r:embed="rId16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7EA4320D-3A8A-4BE5-A128-4D5F1F09838B}"/>
                  </a:ext>
                </a:extLst>
              </p:cNvPr>
              <p:cNvSpPr txBox="1"/>
              <p:nvPr/>
            </p:nvSpPr>
            <p:spPr>
              <a:xfrm>
                <a:off x="4311589" y="4773227"/>
                <a:ext cx="1009059" cy="24083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=5±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26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7EA4320D-3A8A-4BE5-A128-4D5F1F0983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1589" y="4773227"/>
                <a:ext cx="1009059" cy="240835"/>
              </a:xfrm>
              <a:prstGeom prst="rect">
                <a:avLst/>
              </a:prstGeom>
              <a:blipFill>
                <a:blip r:embed="rId17"/>
                <a:stretch>
                  <a:fillRect l="-3614" r="-3012" b="-22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円弧 47">
            <a:extLst>
              <a:ext uri="{FF2B5EF4-FFF2-40B4-BE49-F238E27FC236}">
                <a16:creationId xmlns:a16="http://schemas.microsoft.com/office/drawing/2014/main" id="{1B3B70FB-B77E-4C3F-85A2-554651C85130}"/>
              </a:ext>
            </a:extLst>
          </p:cNvPr>
          <p:cNvSpPr/>
          <p:nvPr/>
        </p:nvSpPr>
        <p:spPr>
          <a:xfrm>
            <a:off x="5602297" y="4422377"/>
            <a:ext cx="283598" cy="469220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029D53A9-121B-4DD7-B7B7-68CB2BC9A1CB}"/>
              </a:ext>
            </a:extLst>
          </p:cNvPr>
          <p:cNvSpPr txBox="1"/>
          <p:nvPr/>
        </p:nvSpPr>
        <p:spPr>
          <a:xfrm>
            <a:off x="5805783" y="4382270"/>
            <a:ext cx="2787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Solve using your preferred method (or one which you do not prefer…)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AC10C6B5-C79C-463D-8860-B71D2C7BFBE2}"/>
                  </a:ext>
                </a:extLst>
              </p:cNvPr>
              <p:cNvSpPr txBox="1"/>
              <p:nvPr/>
            </p:nvSpPr>
            <p:spPr>
              <a:xfrm>
                <a:off x="4224292" y="5289611"/>
                <a:ext cx="1096519" cy="24083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=5+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26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AC10C6B5-C79C-463D-8860-B71D2C7BFB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292" y="5289611"/>
                <a:ext cx="1096519" cy="240835"/>
              </a:xfrm>
              <a:prstGeom prst="rect">
                <a:avLst/>
              </a:prstGeom>
              <a:blipFill>
                <a:blip r:embed="rId18"/>
                <a:stretch>
                  <a:fillRect l="-2222" r="-2778" b="-769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円弧 52">
            <a:extLst>
              <a:ext uri="{FF2B5EF4-FFF2-40B4-BE49-F238E27FC236}">
                <a16:creationId xmlns:a16="http://schemas.microsoft.com/office/drawing/2014/main" id="{1DFC324B-BA48-44BF-AFCA-DE38C00230B2}"/>
              </a:ext>
            </a:extLst>
          </p:cNvPr>
          <p:cNvSpPr/>
          <p:nvPr/>
        </p:nvSpPr>
        <p:spPr>
          <a:xfrm>
            <a:off x="5337446" y="4929884"/>
            <a:ext cx="283598" cy="469220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B928FE67-2438-4A31-9F1D-09A9154F2893}"/>
                  </a:ext>
                </a:extLst>
              </p:cNvPr>
              <p:cNvSpPr txBox="1"/>
              <p:nvPr/>
            </p:nvSpPr>
            <p:spPr>
              <a:xfrm>
                <a:off x="5566087" y="4923808"/>
                <a:ext cx="2086465" cy="477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Remember there is only a solution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positive</a:t>
                </a:r>
              </a:p>
            </p:txBody>
          </p:sp>
        </mc:Choice>
        <mc:Fallback xmlns="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B928FE67-2438-4A31-9F1D-09A9154F28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6087" y="4923808"/>
                <a:ext cx="2086465" cy="477503"/>
              </a:xfrm>
              <a:prstGeom prst="rect">
                <a:avLst/>
              </a:prstGeom>
              <a:blipFill>
                <a:blip r:embed="rId19"/>
                <a:stretch>
                  <a:fillRect t="-1282" b="-6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58A81599-4EDE-44E9-80B8-EA278042FF11}"/>
                  </a:ext>
                </a:extLst>
              </p:cNvPr>
              <p:cNvSpPr txBox="1"/>
              <p:nvPr/>
            </p:nvSpPr>
            <p:spPr>
              <a:xfrm>
                <a:off x="4323427" y="5752729"/>
                <a:ext cx="1329723" cy="25808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26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58A81599-4EDE-44E9-80B8-EA278042FF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3427" y="5752729"/>
                <a:ext cx="1329723" cy="258084"/>
              </a:xfrm>
              <a:prstGeom prst="rect">
                <a:avLst/>
              </a:prstGeom>
              <a:blipFill>
                <a:blip r:embed="rId20"/>
                <a:stretch>
                  <a:fillRect l="-1376" b="-2381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F6929315-BC49-4E02-9C66-339F461E5014}"/>
                  </a:ext>
                </a:extLst>
              </p:cNvPr>
              <p:cNvSpPr txBox="1"/>
              <p:nvPr/>
            </p:nvSpPr>
            <p:spPr>
              <a:xfrm>
                <a:off x="4342662" y="6269113"/>
                <a:ext cx="711157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=2.31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F6929315-BC49-4E02-9C66-339F461E50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662" y="6269113"/>
                <a:ext cx="711157" cy="215444"/>
              </a:xfrm>
              <a:prstGeom prst="rect">
                <a:avLst/>
              </a:prstGeom>
              <a:blipFill>
                <a:blip r:embed="rId21"/>
                <a:stretch>
                  <a:fillRect l="-2564" r="-4274" b="-277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円弧 57">
            <a:extLst>
              <a:ext uri="{FF2B5EF4-FFF2-40B4-BE49-F238E27FC236}">
                <a16:creationId xmlns:a16="http://schemas.microsoft.com/office/drawing/2014/main" id="{3D321595-2ED1-47FC-B9D4-5AFAF009A028}"/>
              </a:ext>
            </a:extLst>
          </p:cNvPr>
          <p:cNvSpPr/>
          <p:nvPr/>
        </p:nvSpPr>
        <p:spPr>
          <a:xfrm>
            <a:off x="5569745" y="5393003"/>
            <a:ext cx="283598" cy="469220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円弧 58">
            <a:extLst>
              <a:ext uri="{FF2B5EF4-FFF2-40B4-BE49-F238E27FC236}">
                <a16:creationId xmlns:a16="http://schemas.microsoft.com/office/drawing/2014/main" id="{3600C781-D772-47EB-8A2C-9060F53F1203}"/>
              </a:ext>
            </a:extLst>
          </p:cNvPr>
          <p:cNvSpPr/>
          <p:nvPr/>
        </p:nvSpPr>
        <p:spPr>
          <a:xfrm>
            <a:off x="5507601" y="5890152"/>
            <a:ext cx="283598" cy="469220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066D0356-0FD1-4278-9B94-BEC242A59A5F}"/>
              </a:ext>
            </a:extLst>
          </p:cNvPr>
          <p:cNvSpPr txBox="1"/>
          <p:nvPr/>
        </p:nvSpPr>
        <p:spPr>
          <a:xfrm>
            <a:off x="5761396" y="5509734"/>
            <a:ext cx="2086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Take natural logarithms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BDA8E681-3F4A-4107-91B5-B240CDC57307}"/>
              </a:ext>
            </a:extLst>
          </p:cNvPr>
          <p:cNvSpPr txBox="1"/>
          <p:nvPr/>
        </p:nvSpPr>
        <p:spPr>
          <a:xfrm>
            <a:off x="5734762" y="5980252"/>
            <a:ext cx="8613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22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3" grpId="0"/>
      <p:bldP spid="34" grpId="0"/>
      <p:bldP spid="35" grpId="0"/>
      <p:bldP spid="36" grpId="0"/>
      <p:bldP spid="37" grpId="0" animBg="1"/>
      <p:bldP spid="38" grpId="0"/>
      <p:bldP spid="39" grpId="0" animBg="1"/>
      <p:bldP spid="40" grpId="0" animBg="1"/>
      <p:bldP spid="41" grpId="0" animBg="1"/>
      <p:bldP spid="42" grpId="0" animBg="1"/>
      <p:bldP spid="43" grpId="0"/>
      <p:bldP spid="44" grpId="0"/>
      <p:bldP spid="45" grpId="0"/>
      <p:bldP spid="46" grpId="0"/>
      <p:bldP spid="47" grpId="0"/>
      <p:bldP spid="48" grpId="0" animBg="1"/>
      <p:bldP spid="49" grpId="0"/>
      <p:bldP spid="52" grpId="0"/>
      <p:bldP spid="53" grpId="0" animBg="1"/>
      <p:bldP spid="54" grpId="0"/>
      <p:bldP spid="55" grpId="0"/>
      <p:bldP spid="57" grpId="0"/>
      <p:bldP spid="58" grpId="0" animBg="1"/>
      <p:bldP spid="59" grpId="0" animBg="1"/>
      <p:bldP spid="60" grpId="0"/>
      <p:bldP spid="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define hyperbolic functions using trigonometry and exponential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You can also sketch hyperbolic functions…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Starting with the function for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sinh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</m:func>
                  </m:oMath>
                </a14:m>
                <a:endParaRPr lang="en-US" sz="1400" b="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You can think of this as the mean of the graphs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sup>
                    </m:sSup>
                  </m:oMath>
                </a14:m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  <a:blipFill>
                <a:blip r:embed="rId3"/>
                <a:stretch>
                  <a:fillRect t="-809" r="-2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4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5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608A958E-1825-4FE9-A047-C46BB78874D6}"/>
                  </a:ext>
                </a:extLst>
              </p:cNvPr>
              <p:cNvSpPr txBox="1"/>
              <p:nvPr/>
            </p:nvSpPr>
            <p:spPr>
              <a:xfrm>
                <a:off x="1182211" y="4049697"/>
                <a:ext cx="1066446" cy="41331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608A958E-1825-4FE9-A047-C46BB78874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211" y="4049697"/>
                <a:ext cx="1066446" cy="413318"/>
              </a:xfrm>
              <a:prstGeom prst="rect">
                <a:avLst/>
              </a:prstGeom>
              <a:blipFill>
                <a:blip r:embed="rId7"/>
                <a:stretch>
                  <a:fillRect l="-4000" b="-132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1FB9F2F-2375-4183-87C7-F2DC1D2648D4}"/>
                  </a:ext>
                </a:extLst>
              </p:cNvPr>
              <p:cNvSpPr txBox="1"/>
              <p:nvPr/>
            </p:nvSpPr>
            <p:spPr>
              <a:xfrm>
                <a:off x="1192568" y="4663736"/>
                <a:ext cx="1499128" cy="41671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1FB9F2F-2375-4183-87C7-F2DC1D2648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568" y="4663736"/>
                <a:ext cx="1499128" cy="416717"/>
              </a:xfrm>
              <a:prstGeom prst="rect">
                <a:avLst/>
              </a:prstGeom>
              <a:blipFill>
                <a:blip r:embed="rId8"/>
                <a:stretch>
                  <a:fillRect l="-2846" b="-132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円弧 10">
            <a:extLst>
              <a:ext uri="{FF2B5EF4-FFF2-40B4-BE49-F238E27FC236}">
                <a16:creationId xmlns:a16="http://schemas.microsoft.com/office/drawing/2014/main" id="{3FE9D36A-FC17-4FFD-BA4A-A9D9D7FD750D}"/>
              </a:ext>
            </a:extLst>
          </p:cNvPr>
          <p:cNvSpPr/>
          <p:nvPr/>
        </p:nvSpPr>
        <p:spPr>
          <a:xfrm>
            <a:off x="2684501" y="4314548"/>
            <a:ext cx="262885" cy="588886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A9F97B5-7C1E-4981-86D5-A018DBF90C12}"/>
              </a:ext>
            </a:extLst>
          </p:cNvPr>
          <p:cNvSpPr txBox="1"/>
          <p:nvPr/>
        </p:nvSpPr>
        <p:spPr>
          <a:xfrm>
            <a:off x="2893908" y="4337883"/>
            <a:ext cx="1198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Write differently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DBB628F2-3B5D-447A-A25A-D217488FD912}"/>
              </a:ext>
            </a:extLst>
          </p:cNvPr>
          <p:cNvCxnSpPr>
            <a:cxnSpLocks/>
          </p:cNvCxnSpPr>
          <p:nvPr/>
        </p:nvCxnSpPr>
        <p:spPr>
          <a:xfrm flipV="1">
            <a:off x="6173035" y="1604209"/>
            <a:ext cx="0" cy="25478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AD010D61-2E17-4AB4-A575-C18C2C865213}"/>
              </a:ext>
            </a:extLst>
          </p:cNvPr>
          <p:cNvCxnSpPr>
            <a:cxnSpLocks/>
          </p:cNvCxnSpPr>
          <p:nvPr/>
        </p:nvCxnSpPr>
        <p:spPr>
          <a:xfrm rot="5400000" flipV="1">
            <a:off x="6245537" y="1712222"/>
            <a:ext cx="0" cy="25478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AA0D41FA-9677-4130-9727-0C23EBC3F051}"/>
                  </a:ext>
                </a:extLst>
              </p:cNvPr>
              <p:cNvSpPr txBox="1"/>
              <p:nvPr/>
            </p:nvSpPr>
            <p:spPr>
              <a:xfrm>
                <a:off x="7575704" y="2851519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AA0D41FA-9677-4130-9727-0C23EBC3F0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5704" y="2851519"/>
                <a:ext cx="141705" cy="215444"/>
              </a:xfrm>
              <a:prstGeom prst="rect">
                <a:avLst/>
              </a:prstGeom>
              <a:blipFill>
                <a:blip r:embed="rId9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3065434E-88EB-4590-BF1E-6F30D894EC94}"/>
                  </a:ext>
                </a:extLst>
              </p:cNvPr>
              <p:cNvSpPr txBox="1"/>
              <p:nvPr/>
            </p:nvSpPr>
            <p:spPr>
              <a:xfrm>
                <a:off x="6137522" y="1351194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3065434E-88EB-4590-BF1E-6F30D894EC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7522" y="1351194"/>
                <a:ext cx="144142" cy="215444"/>
              </a:xfrm>
              <a:prstGeom prst="rect">
                <a:avLst/>
              </a:prstGeom>
              <a:blipFill>
                <a:blip r:embed="rId10"/>
                <a:stretch>
                  <a:fillRect l="-34783" r="-2608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円弧 1">
            <a:extLst>
              <a:ext uri="{FF2B5EF4-FFF2-40B4-BE49-F238E27FC236}">
                <a16:creationId xmlns:a16="http://schemas.microsoft.com/office/drawing/2014/main" id="{91846692-1B93-48CD-BD18-8D0F8982786A}"/>
              </a:ext>
            </a:extLst>
          </p:cNvPr>
          <p:cNvSpPr/>
          <p:nvPr/>
        </p:nvSpPr>
        <p:spPr>
          <a:xfrm rot="5400000">
            <a:off x="2787588" y="-1961967"/>
            <a:ext cx="4767309" cy="4998129"/>
          </a:xfrm>
          <a:prstGeom prst="arc">
            <a:avLst>
              <a:gd name="adj1" fmla="val 17753620"/>
              <a:gd name="adj2" fmla="val 225488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円弧 16">
            <a:extLst>
              <a:ext uri="{FF2B5EF4-FFF2-40B4-BE49-F238E27FC236}">
                <a16:creationId xmlns:a16="http://schemas.microsoft.com/office/drawing/2014/main" id="{9BE4F897-2B04-40CB-BCB7-366764F08C44}"/>
              </a:ext>
            </a:extLst>
          </p:cNvPr>
          <p:cNvSpPr/>
          <p:nvPr/>
        </p:nvSpPr>
        <p:spPr>
          <a:xfrm rot="16200000">
            <a:off x="4881033" y="2938580"/>
            <a:ext cx="4767309" cy="4998129"/>
          </a:xfrm>
          <a:prstGeom prst="arc">
            <a:avLst>
              <a:gd name="adj1" fmla="val 17753620"/>
              <a:gd name="adj2" fmla="val 225488"/>
            </a:avLst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E3E4A4FE-D56E-4C25-B5D5-2D4AD4DBBDD0}"/>
                  </a:ext>
                </a:extLst>
              </p:cNvPr>
              <p:cNvSpPr txBox="1"/>
              <p:nvPr/>
            </p:nvSpPr>
            <p:spPr>
              <a:xfrm>
                <a:off x="7251827" y="1281995"/>
                <a:ext cx="95061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𝒆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E3E4A4FE-D56E-4C25-B5D5-2D4AD4DBBD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1827" y="1281995"/>
                <a:ext cx="950613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4E07E25D-448A-47B3-AEC3-8E3699395712}"/>
                  </a:ext>
                </a:extLst>
              </p:cNvPr>
              <p:cNvSpPr txBox="1"/>
              <p:nvPr/>
            </p:nvSpPr>
            <p:spPr>
              <a:xfrm>
                <a:off x="4128381" y="4097623"/>
                <a:ext cx="95061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𝒆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14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4E07E25D-448A-47B3-AEC3-8E36993957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8381" y="4097623"/>
                <a:ext cx="950613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フリーフォーム: 図形 4">
            <a:extLst>
              <a:ext uri="{FF2B5EF4-FFF2-40B4-BE49-F238E27FC236}">
                <a16:creationId xmlns:a16="http://schemas.microsoft.com/office/drawing/2014/main" id="{66B8FE57-B4D1-4EA5-95B4-22E962BCE8EE}"/>
              </a:ext>
            </a:extLst>
          </p:cNvPr>
          <p:cNvSpPr/>
          <p:nvPr/>
        </p:nvSpPr>
        <p:spPr>
          <a:xfrm>
            <a:off x="6183517" y="2335794"/>
            <a:ext cx="1222218" cy="651850"/>
          </a:xfrm>
          <a:custGeom>
            <a:avLst/>
            <a:gdLst>
              <a:gd name="connsiteX0" fmla="*/ 1222218 w 1222218"/>
              <a:gd name="connsiteY0" fmla="*/ 0 h 651850"/>
              <a:gd name="connsiteX1" fmla="*/ 579422 w 1222218"/>
              <a:gd name="connsiteY1" fmla="*/ 434566 h 651850"/>
              <a:gd name="connsiteX2" fmla="*/ 0 w 1222218"/>
              <a:gd name="connsiteY2" fmla="*/ 651850 h 651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22218" h="651850">
                <a:moveTo>
                  <a:pt x="1222218" y="0"/>
                </a:moveTo>
                <a:cubicBezTo>
                  <a:pt x="1002671" y="162962"/>
                  <a:pt x="783125" y="325924"/>
                  <a:pt x="579422" y="434566"/>
                </a:cubicBezTo>
                <a:cubicBezTo>
                  <a:pt x="375719" y="543208"/>
                  <a:pt x="187859" y="597529"/>
                  <a:pt x="0" y="651850"/>
                </a:cubicBezTo>
              </a:path>
            </a:pathLst>
          </a:custGeom>
          <a:noFill/>
          <a:ln w="254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フリーフォーム: 図形 21">
            <a:extLst>
              <a:ext uri="{FF2B5EF4-FFF2-40B4-BE49-F238E27FC236}">
                <a16:creationId xmlns:a16="http://schemas.microsoft.com/office/drawing/2014/main" id="{6E04C81F-FC04-4D3F-B3B1-9FEC0E475407}"/>
              </a:ext>
            </a:extLst>
          </p:cNvPr>
          <p:cNvSpPr/>
          <p:nvPr/>
        </p:nvSpPr>
        <p:spPr>
          <a:xfrm rot="10800000">
            <a:off x="4968844" y="2986135"/>
            <a:ext cx="1222218" cy="651850"/>
          </a:xfrm>
          <a:custGeom>
            <a:avLst/>
            <a:gdLst>
              <a:gd name="connsiteX0" fmla="*/ 1222218 w 1222218"/>
              <a:gd name="connsiteY0" fmla="*/ 0 h 651850"/>
              <a:gd name="connsiteX1" fmla="*/ 579422 w 1222218"/>
              <a:gd name="connsiteY1" fmla="*/ 434566 h 651850"/>
              <a:gd name="connsiteX2" fmla="*/ 0 w 1222218"/>
              <a:gd name="connsiteY2" fmla="*/ 651850 h 651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22218" h="651850">
                <a:moveTo>
                  <a:pt x="1222218" y="0"/>
                </a:moveTo>
                <a:cubicBezTo>
                  <a:pt x="1002671" y="162962"/>
                  <a:pt x="783125" y="325924"/>
                  <a:pt x="579422" y="434566"/>
                </a:cubicBezTo>
                <a:cubicBezTo>
                  <a:pt x="375719" y="543208"/>
                  <a:pt x="187859" y="597529"/>
                  <a:pt x="0" y="651850"/>
                </a:cubicBezTo>
              </a:path>
            </a:pathLst>
          </a:custGeom>
          <a:noFill/>
          <a:ln w="254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E3DE3E5-AE6C-48D1-BB9B-4B8F8C465CCC}"/>
                  </a:ext>
                </a:extLst>
              </p:cNvPr>
              <p:cNvSpPr txBox="1"/>
              <p:nvPr/>
            </p:nvSpPr>
            <p:spPr>
              <a:xfrm>
                <a:off x="7306147" y="2015326"/>
                <a:ext cx="1937441" cy="4458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2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2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1" i="1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12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sup>
                          </m:sSup>
                          <m:r>
                            <a:rPr lang="en-US" sz="1200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1" i="1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12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sup>
                          </m:sSup>
                        </m:num>
                        <m:den>
                          <m:r>
                            <a:rPr lang="en-US" sz="12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200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200" b="1" i="0" smtClean="0">
                              <a:latin typeface="Cambria Math" panose="02040503050406030204" pitchFamily="18" charset="0"/>
                            </a:rPr>
                            <m:t>𝐬𝐢𝐧𝐡</m:t>
                          </m:r>
                        </m:fName>
                        <m:e>
                          <m:r>
                            <a:rPr lang="en-US" sz="1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12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E3DE3E5-AE6C-48D1-BB9B-4B8F8C465C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147" y="2015326"/>
                <a:ext cx="1937441" cy="445891"/>
              </a:xfrm>
              <a:prstGeom prst="rect">
                <a:avLst/>
              </a:prstGeom>
              <a:blipFill>
                <a:blip r:embed="rId13"/>
                <a:stretch>
                  <a:fillRect b="-13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DA96A12C-40B0-4CD9-B04A-9CEBF4F004B4}"/>
                  </a:ext>
                </a:extLst>
              </p:cNvPr>
              <p:cNvSpPr txBox="1"/>
              <p:nvPr/>
            </p:nvSpPr>
            <p:spPr>
              <a:xfrm flipH="1">
                <a:off x="5920516" y="2504213"/>
                <a:ext cx="30826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𝟏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DA96A12C-40B0-4CD9-B04A-9CEBF4F004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920516" y="2504213"/>
                <a:ext cx="308268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1686CEB9-5C64-4B5A-89F7-CE4B2881B6EB}"/>
                  </a:ext>
                </a:extLst>
              </p:cNvPr>
              <p:cNvSpPr txBox="1"/>
              <p:nvPr/>
            </p:nvSpPr>
            <p:spPr>
              <a:xfrm flipH="1">
                <a:off x="5811873" y="3328077"/>
                <a:ext cx="39880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𝟏</m:t>
                      </m:r>
                    </m:oMath>
                  </m:oMathPara>
                </a14:m>
                <a:endParaRPr lang="en-GB" sz="14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1686CEB9-5C64-4B5A-89F7-CE4B2881B6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811873" y="3328077"/>
                <a:ext cx="398803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771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 animBg="1"/>
      <p:bldP spid="12" grpId="0"/>
      <p:bldP spid="15" grpId="0"/>
      <p:bldP spid="16" grpId="0"/>
      <p:bldP spid="2" grpId="0" animBg="1"/>
      <p:bldP spid="17" grpId="0" animBg="1"/>
      <p:bldP spid="19" grpId="0"/>
      <p:bldP spid="20" grpId="0"/>
      <p:bldP spid="5" grpId="0" animBg="1"/>
      <p:bldP spid="22" grpId="0" animBg="1"/>
      <p:bldP spid="23" grpId="0"/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define hyperbolic functions using trigonometry and exponential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You can also sketch hyperbolic functions…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Now let’s look at the function for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cosh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</m:func>
                  </m:oMath>
                </a14:m>
                <a:endParaRPr lang="en-US" sz="1400" b="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You can think of this as the mean of the graphs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sup>
                    </m:sSup>
                  </m:oMath>
                </a14:m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  <a:blipFill>
                <a:blip r:embed="rId3"/>
                <a:stretch>
                  <a:fillRect t="-809" r="-2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4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5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608A958E-1825-4FE9-A047-C46BB78874D6}"/>
                  </a:ext>
                </a:extLst>
              </p:cNvPr>
              <p:cNvSpPr txBox="1"/>
              <p:nvPr/>
            </p:nvSpPr>
            <p:spPr>
              <a:xfrm>
                <a:off x="1182211" y="4049697"/>
                <a:ext cx="1066446" cy="41331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608A958E-1825-4FE9-A047-C46BB78874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211" y="4049697"/>
                <a:ext cx="1066446" cy="413318"/>
              </a:xfrm>
              <a:prstGeom prst="rect">
                <a:avLst/>
              </a:prstGeom>
              <a:blipFill>
                <a:blip r:embed="rId7"/>
                <a:stretch>
                  <a:fillRect l="-4000" b="-132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1FB9F2F-2375-4183-87C7-F2DC1D2648D4}"/>
                  </a:ext>
                </a:extLst>
              </p:cNvPr>
              <p:cNvSpPr txBox="1"/>
              <p:nvPr/>
            </p:nvSpPr>
            <p:spPr>
              <a:xfrm>
                <a:off x="1192568" y="4663736"/>
                <a:ext cx="1364476" cy="41671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1FB9F2F-2375-4183-87C7-F2DC1D2648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568" y="4663736"/>
                <a:ext cx="1364476" cy="416717"/>
              </a:xfrm>
              <a:prstGeom prst="rect">
                <a:avLst/>
              </a:prstGeom>
              <a:blipFill>
                <a:blip r:embed="rId8"/>
                <a:stretch>
                  <a:fillRect l="-3139" b="-132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円弧 10">
            <a:extLst>
              <a:ext uri="{FF2B5EF4-FFF2-40B4-BE49-F238E27FC236}">
                <a16:creationId xmlns:a16="http://schemas.microsoft.com/office/drawing/2014/main" id="{3FE9D36A-FC17-4FFD-BA4A-A9D9D7FD750D}"/>
              </a:ext>
            </a:extLst>
          </p:cNvPr>
          <p:cNvSpPr/>
          <p:nvPr/>
        </p:nvSpPr>
        <p:spPr>
          <a:xfrm>
            <a:off x="2684501" y="4314548"/>
            <a:ext cx="262885" cy="588886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A9F97B5-7C1E-4981-86D5-A018DBF90C12}"/>
              </a:ext>
            </a:extLst>
          </p:cNvPr>
          <p:cNvSpPr txBox="1"/>
          <p:nvPr/>
        </p:nvSpPr>
        <p:spPr>
          <a:xfrm>
            <a:off x="2893908" y="4337883"/>
            <a:ext cx="1198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Write differently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DBB628F2-3B5D-447A-A25A-D217488FD912}"/>
              </a:ext>
            </a:extLst>
          </p:cNvPr>
          <p:cNvCxnSpPr>
            <a:cxnSpLocks/>
          </p:cNvCxnSpPr>
          <p:nvPr/>
        </p:nvCxnSpPr>
        <p:spPr>
          <a:xfrm flipV="1">
            <a:off x="6173035" y="1604209"/>
            <a:ext cx="0" cy="25478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AD010D61-2E17-4AB4-A575-C18C2C865213}"/>
              </a:ext>
            </a:extLst>
          </p:cNvPr>
          <p:cNvCxnSpPr>
            <a:cxnSpLocks/>
          </p:cNvCxnSpPr>
          <p:nvPr/>
        </p:nvCxnSpPr>
        <p:spPr>
          <a:xfrm rot="5400000" flipV="1">
            <a:off x="6245537" y="1712222"/>
            <a:ext cx="0" cy="25478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AA0D41FA-9677-4130-9727-0C23EBC3F051}"/>
                  </a:ext>
                </a:extLst>
              </p:cNvPr>
              <p:cNvSpPr txBox="1"/>
              <p:nvPr/>
            </p:nvSpPr>
            <p:spPr>
              <a:xfrm>
                <a:off x="7575704" y="2851519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AA0D41FA-9677-4130-9727-0C23EBC3F0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5704" y="2851519"/>
                <a:ext cx="141705" cy="215444"/>
              </a:xfrm>
              <a:prstGeom prst="rect">
                <a:avLst/>
              </a:prstGeom>
              <a:blipFill>
                <a:blip r:embed="rId9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3065434E-88EB-4590-BF1E-6F30D894EC94}"/>
                  </a:ext>
                </a:extLst>
              </p:cNvPr>
              <p:cNvSpPr txBox="1"/>
              <p:nvPr/>
            </p:nvSpPr>
            <p:spPr>
              <a:xfrm>
                <a:off x="6137522" y="1351194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3065434E-88EB-4590-BF1E-6F30D894EC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7522" y="1351194"/>
                <a:ext cx="144142" cy="215444"/>
              </a:xfrm>
              <a:prstGeom prst="rect">
                <a:avLst/>
              </a:prstGeom>
              <a:blipFill>
                <a:blip r:embed="rId10"/>
                <a:stretch>
                  <a:fillRect l="-34783" r="-2608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円弧 1">
            <a:extLst>
              <a:ext uri="{FF2B5EF4-FFF2-40B4-BE49-F238E27FC236}">
                <a16:creationId xmlns:a16="http://schemas.microsoft.com/office/drawing/2014/main" id="{91846692-1B93-48CD-BD18-8D0F8982786A}"/>
              </a:ext>
            </a:extLst>
          </p:cNvPr>
          <p:cNvSpPr/>
          <p:nvPr/>
        </p:nvSpPr>
        <p:spPr>
          <a:xfrm rot="5400000">
            <a:off x="2787588" y="-1961967"/>
            <a:ext cx="4767309" cy="4998129"/>
          </a:xfrm>
          <a:prstGeom prst="arc">
            <a:avLst>
              <a:gd name="adj1" fmla="val 17753620"/>
              <a:gd name="adj2" fmla="val 225488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円弧 16">
            <a:extLst>
              <a:ext uri="{FF2B5EF4-FFF2-40B4-BE49-F238E27FC236}">
                <a16:creationId xmlns:a16="http://schemas.microsoft.com/office/drawing/2014/main" id="{9BE4F897-2B04-40CB-BCB7-366764F08C44}"/>
              </a:ext>
            </a:extLst>
          </p:cNvPr>
          <p:cNvSpPr/>
          <p:nvPr/>
        </p:nvSpPr>
        <p:spPr>
          <a:xfrm rot="16200000" flipH="1">
            <a:off x="4810011" y="-1961894"/>
            <a:ext cx="4767309" cy="4998129"/>
          </a:xfrm>
          <a:prstGeom prst="arc">
            <a:avLst>
              <a:gd name="adj1" fmla="val 17753620"/>
              <a:gd name="adj2" fmla="val 225488"/>
            </a:avLst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E3E4A4FE-D56E-4C25-B5D5-2D4AD4DBBDD0}"/>
                  </a:ext>
                </a:extLst>
              </p:cNvPr>
              <p:cNvSpPr txBox="1"/>
              <p:nvPr/>
            </p:nvSpPr>
            <p:spPr>
              <a:xfrm>
                <a:off x="7251827" y="1281995"/>
                <a:ext cx="95061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𝒆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E3E4A4FE-D56E-4C25-B5D5-2D4AD4DBBD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1827" y="1281995"/>
                <a:ext cx="950613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4E07E25D-448A-47B3-AEC3-8E3699395712}"/>
                  </a:ext>
                </a:extLst>
              </p:cNvPr>
              <p:cNvSpPr txBox="1"/>
              <p:nvPr/>
            </p:nvSpPr>
            <p:spPr>
              <a:xfrm>
                <a:off x="4527876" y="1310034"/>
                <a:ext cx="95061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𝒆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14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4E07E25D-448A-47B3-AEC3-8E36993957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7876" y="1310034"/>
                <a:ext cx="950613" cy="307777"/>
              </a:xfrm>
              <a:prstGeom prst="rect">
                <a:avLst/>
              </a:prstGeom>
              <a:blipFill>
                <a:blip r:embed="rId12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E3DE3E5-AE6C-48D1-BB9B-4B8F8C465CCC}"/>
                  </a:ext>
                </a:extLst>
              </p:cNvPr>
              <p:cNvSpPr txBox="1"/>
              <p:nvPr/>
            </p:nvSpPr>
            <p:spPr>
              <a:xfrm>
                <a:off x="7306147" y="2015326"/>
                <a:ext cx="1937441" cy="4458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2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2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2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1" i="1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12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sup>
                          </m:sSup>
                          <m:r>
                            <a:rPr lang="en-US" sz="12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1" i="1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12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sup>
                          </m:sSup>
                        </m:num>
                        <m:den>
                          <m:r>
                            <a:rPr lang="en-US" sz="12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200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200" b="1" i="0" smtClean="0">
                              <a:latin typeface="Cambria Math" panose="02040503050406030204" pitchFamily="18" charset="0"/>
                            </a:rPr>
                            <m:t>𝐜𝐨𝐬𝐡</m:t>
                          </m:r>
                        </m:fName>
                        <m:e>
                          <m:r>
                            <a:rPr lang="en-US" sz="1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12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E3DE3E5-AE6C-48D1-BB9B-4B8F8C465C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147" y="2015326"/>
                <a:ext cx="1937441" cy="445891"/>
              </a:xfrm>
              <a:prstGeom prst="rect">
                <a:avLst/>
              </a:prstGeom>
              <a:blipFill>
                <a:blip r:embed="rId13"/>
                <a:stretch>
                  <a:fillRect b="-13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DA96A12C-40B0-4CD9-B04A-9CEBF4F004B4}"/>
                  </a:ext>
                </a:extLst>
              </p:cNvPr>
              <p:cNvSpPr txBox="1"/>
              <p:nvPr/>
            </p:nvSpPr>
            <p:spPr>
              <a:xfrm flipH="1">
                <a:off x="6098069" y="2406558"/>
                <a:ext cx="30826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𝟏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DA96A12C-40B0-4CD9-B04A-9CEBF4F004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098069" y="2406558"/>
                <a:ext cx="308268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円弧 27">
            <a:extLst>
              <a:ext uri="{FF2B5EF4-FFF2-40B4-BE49-F238E27FC236}">
                <a16:creationId xmlns:a16="http://schemas.microsoft.com/office/drawing/2014/main" id="{30A2661C-02BE-4A01-8944-1ADDA822FD0A}"/>
              </a:ext>
            </a:extLst>
          </p:cNvPr>
          <p:cNvSpPr/>
          <p:nvPr/>
        </p:nvSpPr>
        <p:spPr>
          <a:xfrm rot="5400000">
            <a:off x="2594496" y="-3337264"/>
            <a:ext cx="7127291" cy="4998129"/>
          </a:xfrm>
          <a:prstGeom prst="arc">
            <a:avLst>
              <a:gd name="adj1" fmla="val 20347841"/>
              <a:gd name="adj2" fmla="val 21568428"/>
            </a:avLst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円弧 28">
            <a:extLst>
              <a:ext uri="{FF2B5EF4-FFF2-40B4-BE49-F238E27FC236}">
                <a16:creationId xmlns:a16="http://schemas.microsoft.com/office/drawing/2014/main" id="{E8172A94-3085-49A3-80C9-28F5E8F3F133}"/>
              </a:ext>
            </a:extLst>
          </p:cNvPr>
          <p:cNvSpPr/>
          <p:nvPr/>
        </p:nvSpPr>
        <p:spPr>
          <a:xfrm rot="16200000" flipH="1">
            <a:off x="2631486" y="-3335784"/>
            <a:ext cx="7127291" cy="4998129"/>
          </a:xfrm>
          <a:prstGeom prst="arc">
            <a:avLst>
              <a:gd name="adj1" fmla="val 20347841"/>
              <a:gd name="adj2" fmla="val 21568428"/>
            </a:avLst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5440F5E-266E-443C-A065-2ACBD784254F}"/>
                  </a:ext>
                </a:extLst>
              </p:cNvPr>
              <p:cNvSpPr txBox="1"/>
              <p:nvPr/>
            </p:nvSpPr>
            <p:spPr>
              <a:xfrm>
                <a:off x="4646010" y="4240888"/>
                <a:ext cx="339772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The shape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a catenary!</a:t>
                </a: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5440F5E-266E-443C-A065-2ACBD78425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6010" y="4240888"/>
                <a:ext cx="3397725" cy="307777"/>
              </a:xfrm>
              <a:prstGeom prst="rect">
                <a:avLst/>
              </a:prstGeom>
              <a:blipFill>
                <a:blip r:embed="rId15"/>
                <a:stretch>
                  <a:fillRect l="-538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Picture 2" descr="Catenary - Wikipedia">
            <a:extLst>
              <a:ext uri="{FF2B5EF4-FFF2-40B4-BE49-F238E27FC236}">
                <a16:creationId xmlns:a16="http://schemas.microsoft.com/office/drawing/2014/main" id="{AB1022FA-1628-4DF4-8A8D-0B99898DA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272" y="4571997"/>
            <a:ext cx="2565646" cy="1924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5A86C51-9213-4C31-B991-0DC1BF8F26C9}"/>
              </a:ext>
            </a:extLst>
          </p:cNvPr>
          <p:cNvSpPr txBox="1"/>
          <p:nvPr/>
        </p:nvSpPr>
        <p:spPr>
          <a:xfrm>
            <a:off x="7664418" y="5039878"/>
            <a:ext cx="12398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Comic Sans MS" panose="030F0702030302020204" pitchFamily="66" charset="0"/>
              </a:rPr>
              <a:t>(Catenary comes from the </a:t>
            </a:r>
            <a:r>
              <a:rPr lang="en-US" sz="1050" dirty="0" err="1">
                <a:latin typeface="Comic Sans MS" panose="030F0702030302020204" pitchFamily="66" charset="0"/>
              </a:rPr>
              <a:t>latin</a:t>
            </a:r>
            <a:r>
              <a:rPr lang="en-US" sz="1050" dirty="0">
                <a:latin typeface="Comic Sans MS" panose="030F0702030302020204" pitchFamily="66" charset="0"/>
              </a:rPr>
              <a:t> word </a:t>
            </a:r>
            <a:r>
              <a:rPr lang="en-GB" sz="1050" i="1" dirty="0" err="1"/>
              <a:t>catēna</a:t>
            </a:r>
            <a:r>
              <a:rPr lang="en-US" sz="1050" dirty="0">
                <a:latin typeface="Comic Sans MS" panose="030F0702030302020204" pitchFamily="66" charset="0"/>
              </a:rPr>
              <a:t>, meaning ‘chain’)</a:t>
            </a:r>
            <a:endParaRPr lang="en-GB" sz="105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56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 animBg="1"/>
      <p:bldP spid="12" grpId="0"/>
      <p:bldP spid="15" grpId="0"/>
      <p:bldP spid="16" grpId="0"/>
      <p:bldP spid="2" grpId="0" animBg="1"/>
      <p:bldP spid="17" grpId="0" animBg="1"/>
      <p:bldP spid="19" grpId="0"/>
      <p:bldP spid="20" grpId="0"/>
      <p:bldP spid="23" grpId="0"/>
      <p:bldP spid="24" grpId="0"/>
      <p:bldP spid="28" grpId="0" animBg="1"/>
      <p:bldP spid="29" grpId="0" animBg="1"/>
      <p:bldP spid="7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can define hyperbolic functions using trigonometry and exponential functions</a:t>
            </a:r>
            <a:endParaRPr lang="en-US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4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5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図 3">
            <a:extLst>
              <a:ext uri="{FF2B5EF4-FFF2-40B4-BE49-F238E27FC236}">
                <a16:creationId xmlns:a16="http://schemas.microsoft.com/office/drawing/2014/main" id="{A14B8BA8-25A6-498B-B3E3-72495EBDB30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3115" t="18920" r="24100" b="14966"/>
          <a:stretch/>
        </p:blipFill>
        <p:spPr>
          <a:xfrm>
            <a:off x="280657" y="2534971"/>
            <a:ext cx="3476531" cy="39435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E4B98439-E087-465A-ACDE-D4E44879B0EE}"/>
                  </a:ext>
                </a:extLst>
              </p:cNvPr>
              <p:cNvSpPr txBox="1"/>
              <p:nvPr/>
            </p:nvSpPr>
            <p:spPr>
              <a:xfrm>
                <a:off x="2833734" y="2236206"/>
                <a:ext cx="1064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𝐬𝐢𝐧𝐡</m:t>
                          </m:r>
                        </m:fName>
                        <m:e>
                          <m:r>
                            <a:rPr lang="en-US" sz="1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1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E4B98439-E087-465A-ACDE-D4E44879B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3734" y="2236206"/>
                <a:ext cx="1064586" cy="307777"/>
              </a:xfrm>
              <a:prstGeom prst="rect">
                <a:avLst/>
              </a:prstGeom>
              <a:blipFill>
                <a:blip r:embed="rId8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69F8DA8C-CB53-4E1C-A4D9-7583660D84B1}"/>
                  </a:ext>
                </a:extLst>
              </p:cNvPr>
              <p:cNvSpPr txBox="1"/>
              <p:nvPr/>
            </p:nvSpPr>
            <p:spPr>
              <a:xfrm>
                <a:off x="5720283" y="1265977"/>
                <a:ext cx="1405449" cy="41331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69F8DA8C-CB53-4E1C-A4D9-7583660D84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0283" y="1265977"/>
                <a:ext cx="1405449" cy="413318"/>
              </a:xfrm>
              <a:prstGeom prst="rect">
                <a:avLst/>
              </a:prstGeom>
              <a:blipFill>
                <a:blip r:embed="rId9"/>
                <a:stretch>
                  <a:fillRect l="-2597" b="-1492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BF3D5AE4-5025-4B7D-9BEC-98B1762CA2E4}"/>
              </a:ext>
            </a:extLst>
          </p:cNvPr>
          <p:cNvCxnSpPr>
            <a:cxnSpLocks/>
          </p:cNvCxnSpPr>
          <p:nvPr/>
        </p:nvCxnSpPr>
        <p:spPr>
          <a:xfrm flipH="1">
            <a:off x="5857592" y="3037315"/>
            <a:ext cx="646897" cy="43921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CC7DD7A5-3A8C-4130-8434-1520C7C822C6}"/>
                  </a:ext>
                </a:extLst>
              </p:cNvPr>
              <p:cNvSpPr txBox="1"/>
              <p:nvPr/>
            </p:nvSpPr>
            <p:spPr>
              <a:xfrm>
                <a:off x="6209171" y="1845399"/>
                <a:ext cx="912493" cy="41331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CC7DD7A5-3A8C-4130-8434-1520C7C822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9171" y="1845399"/>
                <a:ext cx="912493" cy="413318"/>
              </a:xfrm>
              <a:prstGeom prst="rect">
                <a:avLst/>
              </a:prstGeom>
              <a:blipFill>
                <a:blip r:embed="rId10"/>
                <a:stretch>
                  <a:fillRect l="-2013" b="-132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CD176B1D-CBE6-4B35-AE13-BCF82E205654}"/>
                  </a:ext>
                </a:extLst>
              </p:cNvPr>
              <p:cNvSpPr txBox="1"/>
              <p:nvPr/>
            </p:nvSpPr>
            <p:spPr>
              <a:xfrm>
                <a:off x="6218224" y="2461034"/>
                <a:ext cx="917302" cy="41472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CD176B1D-CBE6-4B35-AE13-BCF82E205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8224" y="2461034"/>
                <a:ext cx="917302" cy="414729"/>
              </a:xfrm>
              <a:prstGeom prst="rect">
                <a:avLst/>
              </a:prstGeom>
              <a:blipFill>
                <a:blip r:embed="rId11"/>
                <a:stretch>
                  <a:fillRect l="-1325" b="-132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72974AE2-24B7-4BAF-A20E-4970571CB34D}"/>
                  </a:ext>
                </a:extLst>
              </p:cNvPr>
              <p:cNvSpPr txBox="1"/>
              <p:nvPr/>
            </p:nvSpPr>
            <p:spPr>
              <a:xfrm>
                <a:off x="4535785" y="2996697"/>
                <a:ext cx="162313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</a:rPr>
                  <a:t>As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72974AE2-24B7-4BAF-A20E-4970571CB3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5785" y="2996697"/>
                <a:ext cx="1623137" cy="307777"/>
              </a:xfrm>
              <a:prstGeom prst="rect">
                <a:avLst/>
              </a:prstGeom>
              <a:blipFill>
                <a:blip r:embed="rId12"/>
                <a:stretch>
                  <a:fillRect l="-1128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92BF679F-A909-42B0-9969-7B94CD787FE0}"/>
                  </a:ext>
                </a:extLst>
              </p:cNvPr>
              <p:cNvSpPr txBox="1"/>
              <p:nvPr/>
            </p:nvSpPr>
            <p:spPr>
              <a:xfrm>
                <a:off x="5447170" y="3600262"/>
                <a:ext cx="416140" cy="41331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92BF679F-A909-42B0-9969-7B94CD787F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170" y="3600262"/>
                <a:ext cx="416140" cy="413318"/>
              </a:xfrm>
              <a:prstGeom prst="rect">
                <a:avLst/>
              </a:prstGeom>
              <a:blipFill>
                <a:blip r:embed="rId13"/>
                <a:stretch>
                  <a:fillRect l="-5882" b="-1492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B32AB3D8-60B9-429F-B9C2-239AA7DFD0AB}"/>
              </a:ext>
            </a:extLst>
          </p:cNvPr>
          <p:cNvCxnSpPr>
            <a:cxnSpLocks/>
          </p:cNvCxnSpPr>
          <p:nvPr/>
        </p:nvCxnSpPr>
        <p:spPr>
          <a:xfrm>
            <a:off x="6915338" y="3026753"/>
            <a:ext cx="646897" cy="43921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BC6F502C-AC9F-454B-84D3-13ADF83DD230}"/>
                  </a:ext>
                </a:extLst>
              </p:cNvPr>
              <p:cNvSpPr txBox="1"/>
              <p:nvPr/>
            </p:nvSpPr>
            <p:spPr>
              <a:xfrm>
                <a:off x="7224663" y="2996696"/>
                <a:ext cx="17048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</a:rPr>
                  <a:t>As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→−∞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BC6F502C-AC9F-454B-84D3-13ADF83DD2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4663" y="2996696"/>
                <a:ext cx="1704890" cy="307777"/>
              </a:xfrm>
              <a:prstGeom prst="rect">
                <a:avLst/>
              </a:prstGeom>
              <a:blipFill>
                <a:blip r:embed="rId14"/>
                <a:stretch>
                  <a:fillRect l="-1071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6DCD98E-0A6E-4628-8513-87BE5F4F7518}"/>
                  </a:ext>
                </a:extLst>
              </p:cNvPr>
              <p:cNvSpPr txBox="1"/>
              <p:nvPr/>
            </p:nvSpPr>
            <p:spPr>
              <a:xfrm>
                <a:off x="7194489" y="3591209"/>
                <a:ext cx="675954" cy="40472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6DCD98E-0A6E-4628-8513-87BE5F4F75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489" y="3591209"/>
                <a:ext cx="675954" cy="404726"/>
              </a:xfrm>
              <a:prstGeom prst="rect">
                <a:avLst/>
              </a:prstGeom>
              <a:blipFill>
                <a:blip r:embed="rId15"/>
                <a:stretch>
                  <a:fillRect l="-2703" b="-1194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E52A89F2-68B9-48EF-B910-13B9FE81770B}"/>
                  </a:ext>
                </a:extLst>
              </p:cNvPr>
              <p:cNvSpPr txBox="1"/>
              <p:nvPr/>
            </p:nvSpPr>
            <p:spPr>
              <a:xfrm>
                <a:off x="7203543" y="4170630"/>
                <a:ext cx="671146" cy="41331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E52A89F2-68B9-48EF-B910-13B9FE8177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3543" y="4170630"/>
                <a:ext cx="671146" cy="413318"/>
              </a:xfrm>
              <a:prstGeom prst="rect">
                <a:avLst/>
              </a:prstGeom>
              <a:blipFill>
                <a:blip r:embed="rId16"/>
                <a:stretch>
                  <a:fillRect l="-3636" b="-132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円弧 39">
            <a:extLst>
              <a:ext uri="{FF2B5EF4-FFF2-40B4-BE49-F238E27FC236}">
                <a16:creationId xmlns:a16="http://schemas.microsoft.com/office/drawing/2014/main" id="{61E8DE64-3397-41BD-BBF8-D50FC8FEF94C}"/>
              </a:ext>
            </a:extLst>
          </p:cNvPr>
          <p:cNvSpPr/>
          <p:nvPr/>
        </p:nvSpPr>
        <p:spPr>
          <a:xfrm>
            <a:off x="7036363" y="1498384"/>
            <a:ext cx="320588" cy="550599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1EED4DE-08AF-446F-B6DD-1B1353356C4F}"/>
              </a:ext>
            </a:extLst>
          </p:cNvPr>
          <p:cNvSpPr txBox="1"/>
          <p:nvPr/>
        </p:nvSpPr>
        <p:spPr>
          <a:xfrm>
            <a:off x="7337751" y="1611381"/>
            <a:ext cx="8737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Separate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2" name="円弧 41">
            <a:extLst>
              <a:ext uri="{FF2B5EF4-FFF2-40B4-BE49-F238E27FC236}">
                <a16:creationId xmlns:a16="http://schemas.microsoft.com/office/drawing/2014/main" id="{B954D5B6-42D6-419D-AC44-209C2E1D2C41}"/>
              </a:ext>
            </a:extLst>
          </p:cNvPr>
          <p:cNvSpPr/>
          <p:nvPr/>
        </p:nvSpPr>
        <p:spPr>
          <a:xfrm>
            <a:off x="7080121" y="2121565"/>
            <a:ext cx="320588" cy="550599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D55EEE0-B60F-4199-B7CC-74EF867083BB}"/>
              </a:ext>
            </a:extLst>
          </p:cNvPr>
          <p:cNvSpPr txBox="1"/>
          <p:nvPr/>
        </p:nvSpPr>
        <p:spPr>
          <a:xfrm>
            <a:off x="7319644" y="2199856"/>
            <a:ext cx="8737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49739DC1-6713-4741-97D2-0D5A8BD19D86}"/>
                  </a:ext>
                </a:extLst>
              </p:cNvPr>
              <p:cNvSpPr txBox="1"/>
              <p:nvPr/>
            </p:nvSpPr>
            <p:spPr>
              <a:xfrm>
                <a:off x="4237022" y="4662400"/>
                <a:ext cx="4816444" cy="555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as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→±∞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the sides of the graph tend towards the graphs of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(left) and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(right)</a:t>
                </a:r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49739DC1-6713-4741-97D2-0D5A8BD19D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7022" y="4662400"/>
                <a:ext cx="4816444" cy="555665"/>
              </a:xfrm>
              <a:prstGeom prst="rect">
                <a:avLst/>
              </a:prstGeom>
              <a:blipFill>
                <a:blip r:embed="rId17"/>
                <a:stretch>
                  <a:fillRect t="-1099" b="-10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D7791DA0-94B2-4554-A43C-9F5131950545}"/>
                  </a:ext>
                </a:extLst>
              </p:cNvPr>
              <p:cNvSpPr txBox="1"/>
              <p:nvPr/>
            </p:nvSpPr>
            <p:spPr>
              <a:xfrm>
                <a:off x="5584481" y="5330848"/>
                <a:ext cx="23463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Also, for any value of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(same as for the sine graph)</a:t>
                </a:r>
              </a:p>
            </p:txBody>
          </p:sp>
        </mc:Choice>
        <mc:Fallback xmlns="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D7791DA0-94B2-4554-A43C-9F51319505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4481" y="5330848"/>
                <a:ext cx="2346355" cy="646331"/>
              </a:xfrm>
              <a:prstGeom prst="rect">
                <a:avLst/>
              </a:prstGeom>
              <a:blipFill>
                <a:blip r:embed="rId18"/>
                <a:stretch>
                  <a:fillRect b="-5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7FDB8DC9-8148-4EDD-B257-67A6DB17E8EE}"/>
                  </a:ext>
                </a:extLst>
              </p:cNvPr>
              <p:cNvSpPr txBox="1"/>
              <p:nvPr/>
            </p:nvSpPr>
            <p:spPr>
              <a:xfrm>
                <a:off x="4479959" y="6093974"/>
                <a:ext cx="44105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This means that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an </a:t>
                </a:r>
                <a:r>
                  <a:rPr lang="en-GB" sz="12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odd</a:t>
                </a:r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function (has rotational symmetry about the origin)</a:t>
                </a:r>
              </a:p>
            </p:txBody>
          </p:sp>
        </mc:Choice>
        <mc:Fallback xmlns="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7FDB8DC9-8148-4EDD-B257-67A6DB17E8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9959" y="6093974"/>
                <a:ext cx="4410544" cy="461665"/>
              </a:xfrm>
              <a:prstGeom prst="rect">
                <a:avLst/>
              </a:prstGeom>
              <a:blipFill>
                <a:blip r:embed="rId19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4D532339-22C9-4453-BF0F-0EF31068923A}"/>
                  </a:ext>
                </a:extLst>
              </p:cNvPr>
              <p:cNvSpPr txBox="1"/>
              <p:nvPr/>
            </p:nvSpPr>
            <p:spPr>
              <a:xfrm>
                <a:off x="1926881" y="2289019"/>
                <a:ext cx="144142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4D532339-22C9-4453-BF0F-0EF3106892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881" y="2289019"/>
                <a:ext cx="144142" cy="215444"/>
              </a:xfrm>
              <a:prstGeom prst="rect">
                <a:avLst/>
              </a:prstGeom>
              <a:blipFill>
                <a:blip r:embed="rId20"/>
                <a:stretch>
                  <a:fillRect l="-29167" r="-25000" b="-2222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40DC1CF2-ED90-4773-B20E-4E6A281B53C3}"/>
                  </a:ext>
                </a:extLst>
              </p:cNvPr>
              <p:cNvSpPr txBox="1"/>
              <p:nvPr/>
            </p:nvSpPr>
            <p:spPr>
              <a:xfrm>
                <a:off x="3791894" y="4353207"/>
                <a:ext cx="144142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40DC1CF2-ED90-4773-B20E-4E6A281B53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894" y="4353207"/>
                <a:ext cx="144142" cy="215444"/>
              </a:xfrm>
              <a:prstGeom prst="rect">
                <a:avLst/>
              </a:prstGeom>
              <a:blipFill>
                <a:blip r:embed="rId21"/>
                <a:stretch>
                  <a:fillRect l="-16667" r="-833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59473C2-0A44-4E09-AF42-0E6F88A0B159}"/>
              </a:ext>
            </a:extLst>
          </p:cNvPr>
          <p:cNvSpPr txBox="1"/>
          <p:nvPr/>
        </p:nvSpPr>
        <p:spPr>
          <a:xfrm>
            <a:off x="147657" y="6483936"/>
            <a:ext cx="12372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Comic Sans MS" panose="030F0702030302020204" pitchFamily="66" charset="0"/>
                <a:sym typeface="Wingdings" panose="05000000000000000000" pitchFamily="2" charset="2"/>
              </a:rPr>
              <a:t>(Drawn using Desmos)</a:t>
            </a:r>
            <a:endParaRPr lang="en-GB" sz="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892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3" grpId="0"/>
      <p:bldP spid="34" grpId="0"/>
      <p:bldP spid="21" grpId="0"/>
      <p:bldP spid="35" grpId="0"/>
      <p:bldP spid="37" grpId="0"/>
      <p:bldP spid="38" grpId="0"/>
      <p:bldP spid="39" grpId="0"/>
      <p:bldP spid="40" grpId="0" animBg="1"/>
      <p:bldP spid="41" grpId="0"/>
      <p:bldP spid="42" grpId="0" animBg="1"/>
      <p:bldP spid="43" grpId="0"/>
      <p:bldP spid="44" grpId="0"/>
      <p:bldP spid="4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can define hyperbolic functions using trigonometry and exponential functions</a:t>
            </a:r>
            <a:endParaRPr lang="en-US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4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5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E4B98439-E087-465A-ACDE-D4E44879B0EE}"/>
                  </a:ext>
                </a:extLst>
              </p:cNvPr>
              <p:cNvSpPr txBox="1"/>
              <p:nvPr/>
            </p:nvSpPr>
            <p:spPr>
              <a:xfrm>
                <a:off x="2924269" y="2290526"/>
                <a:ext cx="108542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𝐜𝐨𝐬𝐡</m:t>
                          </m:r>
                        </m:fName>
                        <m:e>
                          <m:r>
                            <a:rPr lang="en-US" sz="1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1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E4B98439-E087-465A-ACDE-D4E44879B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4269" y="2290526"/>
                <a:ext cx="1085425" cy="307777"/>
              </a:xfrm>
              <a:prstGeom prst="rect">
                <a:avLst/>
              </a:prstGeom>
              <a:blipFill>
                <a:blip r:embed="rId7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4D532339-22C9-4453-BF0F-0EF31068923A}"/>
                  </a:ext>
                </a:extLst>
              </p:cNvPr>
              <p:cNvSpPr txBox="1"/>
              <p:nvPr/>
            </p:nvSpPr>
            <p:spPr>
              <a:xfrm>
                <a:off x="1963095" y="2334286"/>
                <a:ext cx="144142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4D532339-22C9-4453-BF0F-0EF3106892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095" y="2334286"/>
                <a:ext cx="144142" cy="215444"/>
              </a:xfrm>
              <a:prstGeom prst="rect">
                <a:avLst/>
              </a:prstGeom>
              <a:blipFill>
                <a:blip r:embed="rId8"/>
                <a:stretch>
                  <a:fillRect l="-29167" r="-25000" b="-22857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40DC1CF2-ED90-4773-B20E-4E6A281B53C3}"/>
                  </a:ext>
                </a:extLst>
              </p:cNvPr>
              <p:cNvSpPr txBox="1"/>
              <p:nvPr/>
            </p:nvSpPr>
            <p:spPr>
              <a:xfrm>
                <a:off x="3746627" y="5901351"/>
                <a:ext cx="144142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40DC1CF2-ED90-4773-B20E-4E6A281B53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6627" y="5901351"/>
                <a:ext cx="144142" cy="215444"/>
              </a:xfrm>
              <a:prstGeom prst="rect">
                <a:avLst/>
              </a:prstGeom>
              <a:blipFill>
                <a:blip r:embed="rId9"/>
                <a:stretch>
                  <a:fillRect l="-21739" r="-869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図 1">
            <a:extLst>
              <a:ext uri="{FF2B5EF4-FFF2-40B4-BE49-F238E27FC236}">
                <a16:creationId xmlns:a16="http://schemas.microsoft.com/office/drawing/2014/main" id="{FDCD6801-9E91-4300-956B-66A7E106AC9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9672" t="15169" r="20793" b="8466"/>
          <a:stretch/>
        </p:blipFill>
        <p:spPr>
          <a:xfrm>
            <a:off x="307818" y="2589291"/>
            <a:ext cx="3399720" cy="36938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FB6BCB93-A425-4FC4-A951-3FD97E2F1B3F}"/>
                  </a:ext>
                </a:extLst>
              </p:cNvPr>
              <p:cNvSpPr txBox="1"/>
              <p:nvPr/>
            </p:nvSpPr>
            <p:spPr>
              <a:xfrm>
                <a:off x="5720283" y="1265977"/>
                <a:ext cx="1426288" cy="41331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FB6BCB93-A425-4FC4-A951-3FD97E2F1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0283" y="1265977"/>
                <a:ext cx="1426288" cy="413318"/>
              </a:xfrm>
              <a:prstGeom prst="rect">
                <a:avLst/>
              </a:prstGeom>
              <a:blipFill>
                <a:blip r:embed="rId11"/>
                <a:stretch>
                  <a:fillRect l="-1282" b="-1492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1ECF2772-8D93-4319-8270-34442D58FDF6}"/>
              </a:ext>
            </a:extLst>
          </p:cNvPr>
          <p:cNvCxnSpPr>
            <a:cxnSpLocks/>
          </p:cNvCxnSpPr>
          <p:nvPr/>
        </p:nvCxnSpPr>
        <p:spPr>
          <a:xfrm flipH="1">
            <a:off x="5857592" y="3037315"/>
            <a:ext cx="646897" cy="43921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61A17B26-4AA9-4818-B730-BD28030752EF}"/>
                  </a:ext>
                </a:extLst>
              </p:cNvPr>
              <p:cNvSpPr txBox="1"/>
              <p:nvPr/>
            </p:nvSpPr>
            <p:spPr>
              <a:xfrm>
                <a:off x="6209171" y="1845399"/>
                <a:ext cx="912493" cy="41331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61A17B26-4AA9-4818-B730-BD28030752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9171" y="1845399"/>
                <a:ext cx="912493" cy="413318"/>
              </a:xfrm>
              <a:prstGeom prst="rect">
                <a:avLst/>
              </a:prstGeom>
              <a:blipFill>
                <a:blip r:embed="rId12"/>
                <a:stretch>
                  <a:fillRect l="-2013" b="-132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1DECE753-A07F-4FE5-BB18-9DCAEC880765}"/>
                  </a:ext>
                </a:extLst>
              </p:cNvPr>
              <p:cNvSpPr txBox="1"/>
              <p:nvPr/>
            </p:nvSpPr>
            <p:spPr>
              <a:xfrm>
                <a:off x="6218224" y="2461034"/>
                <a:ext cx="917302" cy="41472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1DECE753-A07F-4FE5-BB18-9DCAEC8807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8224" y="2461034"/>
                <a:ext cx="917302" cy="414729"/>
              </a:xfrm>
              <a:prstGeom prst="rect">
                <a:avLst/>
              </a:prstGeom>
              <a:blipFill>
                <a:blip r:embed="rId13"/>
                <a:stretch>
                  <a:fillRect l="-1325" b="-132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85C24264-2D87-46EE-9191-1A797B4A592B}"/>
                  </a:ext>
                </a:extLst>
              </p:cNvPr>
              <p:cNvSpPr txBox="1"/>
              <p:nvPr/>
            </p:nvSpPr>
            <p:spPr>
              <a:xfrm>
                <a:off x="4535785" y="2996697"/>
                <a:ext cx="162313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</a:rPr>
                  <a:t>As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85C24264-2D87-46EE-9191-1A797B4A59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5785" y="2996697"/>
                <a:ext cx="1623137" cy="307777"/>
              </a:xfrm>
              <a:prstGeom prst="rect">
                <a:avLst/>
              </a:prstGeom>
              <a:blipFill>
                <a:blip r:embed="rId14"/>
                <a:stretch>
                  <a:fillRect l="-1128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692B3761-F40A-4593-9A35-9DF2DF89C6F8}"/>
                  </a:ext>
                </a:extLst>
              </p:cNvPr>
              <p:cNvSpPr txBox="1"/>
              <p:nvPr/>
            </p:nvSpPr>
            <p:spPr>
              <a:xfrm>
                <a:off x="5447170" y="3600262"/>
                <a:ext cx="416140" cy="41331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692B3761-F40A-4593-9A35-9DF2DF89C6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170" y="3600262"/>
                <a:ext cx="416140" cy="413318"/>
              </a:xfrm>
              <a:prstGeom prst="rect">
                <a:avLst/>
              </a:prstGeom>
              <a:blipFill>
                <a:blip r:embed="rId15"/>
                <a:stretch>
                  <a:fillRect l="-5882" b="-1492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9453EAB2-741A-40E5-99EF-90D420AAF03B}"/>
              </a:ext>
            </a:extLst>
          </p:cNvPr>
          <p:cNvCxnSpPr>
            <a:cxnSpLocks/>
          </p:cNvCxnSpPr>
          <p:nvPr/>
        </p:nvCxnSpPr>
        <p:spPr>
          <a:xfrm>
            <a:off x="6915338" y="3026753"/>
            <a:ext cx="646897" cy="43921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507DC0B6-6DAD-4D49-8A9D-B33E7EC07551}"/>
                  </a:ext>
                </a:extLst>
              </p:cNvPr>
              <p:cNvSpPr txBox="1"/>
              <p:nvPr/>
            </p:nvSpPr>
            <p:spPr>
              <a:xfrm>
                <a:off x="7224663" y="2996696"/>
                <a:ext cx="17048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</a:rPr>
                  <a:t>As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→−∞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507DC0B6-6DAD-4D49-8A9D-B33E7EC075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4663" y="2996696"/>
                <a:ext cx="1704890" cy="307777"/>
              </a:xfrm>
              <a:prstGeom prst="rect">
                <a:avLst/>
              </a:prstGeom>
              <a:blipFill>
                <a:blip r:embed="rId16"/>
                <a:stretch>
                  <a:fillRect l="-1071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79B9DE29-C979-4C3F-B3AC-61E5610100ED}"/>
                  </a:ext>
                </a:extLst>
              </p:cNvPr>
              <p:cNvSpPr txBox="1"/>
              <p:nvPr/>
            </p:nvSpPr>
            <p:spPr>
              <a:xfrm>
                <a:off x="7194489" y="3591209"/>
                <a:ext cx="508152" cy="40472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79B9DE29-C979-4C3F-B3AC-61E5610100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489" y="3591209"/>
                <a:ext cx="508152" cy="404726"/>
              </a:xfrm>
              <a:prstGeom prst="rect">
                <a:avLst/>
              </a:prstGeom>
              <a:blipFill>
                <a:blip r:embed="rId17"/>
                <a:stretch>
                  <a:fillRect l="-3571" b="-1194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9FDE1CCE-2B94-4A43-A3E6-A0F671F7169E}"/>
                  </a:ext>
                </a:extLst>
              </p:cNvPr>
              <p:cNvSpPr txBox="1"/>
              <p:nvPr/>
            </p:nvSpPr>
            <p:spPr>
              <a:xfrm>
                <a:off x="7203543" y="4170630"/>
                <a:ext cx="503343" cy="41331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9FDE1CCE-2B94-4A43-A3E6-A0F671F716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3543" y="4170630"/>
                <a:ext cx="503343" cy="413318"/>
              </a:xfrm>
              <a:prstGeom prst="rect">
                <a:avLst/>
              </a:prstGeom>
              <a:blipFill>
                <a:blip r:embed="rId18"/>
                <a:stretch>
                  <a:fillRect l="-4878" b="-132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円弧 59">
            <a:extLst>
              <a:ext uri="{FF2B5EF4-FFF2-40B4-BE49-F238E27FC236}">
                <a16:creationId xmlns:a16="http://schemas.microsoft.com/office/drawing/2014/main" id="{55D9410D-B8EF-486E-BD5F-B6691EE87871}"/>
              </a:ext>
            </a:extLst>
          </p:cNvPr>
          <p:cNvSpPr/>
          <p:nvPr/>
        </p:nvSpPr>
        <p:spPr>
          <a:xfrm>
            <a:off x="7036363" y="1498384"/>
            <a:ext cx="320588" cy="550599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45165B5B-DA91-436B-B47D-AB03734D6BDE}"/>
              </a:ext>
            </a:extLst>
          </p:cNvPr>
          <p:cNvSpPr txBox="1"/>
          <p:nvPr/>
        </p:nvSpPr>
        <p:spPr>
          <a:xfrm>
            <a:off x="7337751" y="1611381"/>
            <a:ext cx="8737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Separate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2" name="円弧 61">
            <a:extLst>
              <a:ext uri="{FF2B5EF4-FFF2-40B4-BE49-F238E27FC236}">
                <a16:creationId xmlns:a16="http://schemas.microsoft.com/office/drawing/2014/main" id="{B2045932-5203-4903-AC77-482845BC574E}"/>
              </a:ext>
            </a:extLst>
          </p:cNvPr>
          <p:cNvSpPr/>
          <p:nvPr/>
        </p:nvSpPr>
        <p:spPr>
          <a:xfrm>
            <a:off x="7080121" y="2121565"/>
            <a:ext cx="320588" cy="550599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41788365-D85F-4581-90B1-9C4B0C1DFB2C}"/>
              </a:ext>
            </a:extLst>
          </p:cNvPr>
          <p:cNvSpPr txBox="1"/>
          <p:nvPr/>
        </p:nvSpPr>
        <p:spPr>
          <a:xfrm>
            <a:off x="7319644" y="2199856"/>
            <a:ext cx="8737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57A709F2-FACB-4B6F-A771-99794CCFE291}"/>
                  </a:ext>
                </a:extLst>
              </p:cNvPr>
              <p:cNvSpPr txBox="1"/>
              <p:nvPr/>
            </p:nvSpPr>
            <p:spPr>
              <a:xfrm>
                <a:off x="4237022" y="4662400"/>
                <a:ext cx="4816444" cy="555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as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→±∞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the sides of the graph tend towards the graphs of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(left) and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(right)</a:t>
                </a:r>
              </a:p>
            </p:txBody>
          </p:sp>
        </mc:Choice>
        <mc:Fallback xmlns="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57A709F2-FACB-4B6F-A771-99794CCFE2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7022" y="4662400"/>
                <a:ext cx="4816444" cy="555665"/>
              </a:xfrm>
              <a:prstGeom prst="rect">
                <a:avLst/>
              </a:prstGeom>
              <a:blipFill>
                <a:blip r:embed="rId19"/>
                <a:stretch>
                  <a:fillRect t="-1099" b="-10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99ADF5B8-ADE1-4070-9D9D-59522D380BE5}"/>
                  </a:ext>
                </a:extLst>
              </p:cNvPr>
              <p:cNvSpPr txBox="1"/>
              <p:nvPr/>
            </p:nvSpPr>
            <p:spPr>
              <a:xfrm>
                <a:off x="5584481" y="5330848"/>
                <a:ext cx="23463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Also, for any value of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fName>
                        <m:e>
                          <m:d>
                            <m:dPr>
                              <m:ctrlP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(same as for the cosine graph)</a:t>
                </a:r>
              </a:p>
            </p:txBody>
          </p:sp>
        </mc:Choice>
        <mc:Fallback xmlns="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99ADF5B8-ADE1-4070-9D9D-59522D380B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4481" y="5330848"/>
                <a:ext cx="2346355" cy="646331"/>
              </a:xfrm>
              <a:prstGeom prst="rect">
                <a:avLst/>
              </a:prstGeom>
              <a:blipFill>
                <a:blip r:embed="rId20"/>
                <a:stretch>
                  <a:fillRect b="-5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A07B6728-612E-427A-B642-C632DD71AB76}"/>
                  </a:ext>
                </a:extLst>
              </p:cNvPr>
              <p:cNvSpPr txBox="1"/>
              <p:nvPr/>
            </p:nvSpPr>
            <p:spPr>
              <a:xfrm>
                <a:off x="4479959" y="6093974"/>
                <a:ext cx="44105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This means that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an </a:t>
                </a:r>
                <a:r>
                  <a:rPr lang="en-GB" sz="12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even</a:t>
                </a:r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function (has reflection symmetry in the y-axis)</a:t>
                </a:r>
              </a:p>
            </p:txBody>
          </p:sp>
        </mc:Choice>
        <mc:Fallback xmlns="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A07B6728-612E-427A-B642-C632DD71AB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9959" y="6093974"/>
                <a:ext cx="4410544" cy="461665"/>
              </a:xfrm>
              <a:prstGeom prst="rect">
                <a:avLst/>
              </a:prstGeom>
              <a:blipFill>
                <a:blip r:embed="rId21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CC81BBA-6D18-415B-BB7E-9B1FE50C4C9F}"/>
              </a:ext>
            </a:extLst>
          </p:cNvPr>
          <p:cNvSpPr txBox="1"/>
          <p:nvPr/>
        </p:nvSpPr>
        <p:spPr>
          <a:xfrm>
            <a:off x="147657" y="6288627"/>
            <a:ext cx="12372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Comic Sans MS" panose="030F0702030302020204" pitchFamily="66" charset="0"/>
                <a:sym typeface="Wingdings" panose="05000000000000000000" pitchFamily="2" charset="2"/>
              </a:rPr>
              <a:t>(Drawn using Desmos)</a:t>
            </a:r>
            <a:endParaRPr lang="en-GB" sz="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04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49" grpId="0"/>
      <p:bldP spid="52" grpId="0"/>
      <p:bldP spid="53" grpId="0"/>
      <p:bldP spid="54" grpId="0"/>
      <p:bldP spid="57" grpId="0"/>
      <p:bldP spid="58" grpId="0"/>
      <p:bldP spid="59" grpId="0"/>
      <p:bldP spid="60" grpId="0" animBg="1"/>
      <p:bldP spid="61" grpId="0"/>
      <p:bldP spid="62" grpId="0" animBg="1"/>
      <p:bldP spid="63" grpId="0"/>
      <p:bldP spid="64" grpId="0"/>
      <p:bldP spid="6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define hyperbolic functions using trigonometry and exponential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tanh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</m:func>
                  </m:oMath>
                </a14:m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  <a:blipFill>
                <a:blip r:embed="rId3"/>
                <a:stretch>
                  <a:fillRect t="-809" r="-2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4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5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D5D66C5F-8972-48D0-900B-3582A0A63925}"/>
                  </a:ext>
                </a:extLst>
              </p:cNvPr>
              <p:cNvSpPr txBox="1"/>
              <p:nvPr/>
            </p:nvSpPr>
            <p:spPr>
              <a:xfrm>
                <a:off x="1012054" y="3033489"/>
                <a:ext cx="1491449" cy="501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D5D66C5F-8972-48D0-900B-3582A0A639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054" y="3033489"/>
                <a:ext cx="1491449" cy="501419"/>
              </a:xfrm>
              <a:prstGeom prst="rect">
                <a:avLst/>
              </a:prstGeom>
              <a:blipFill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図 4">
            <a:extLst>
              <a:ext uri="{FF2B5EF4-FFF2-40B4-BE49-F238E27FC236}">
                <a16:creationId xmlns:a16="http://schemas.microsoft.com/office/drawing/2014/main" id="{2E02E108-A150-47A8-9EAB-41D9ED4593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5532" y="1192947"/>
            <a:ext cx="2207917" cy="255267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3D6CE53-18FB-4334-B2BD-C4ADFB38D0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7377" y="1189608"/>
            <a:ext cx="2366324" cy="25492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18DFAFBB-6464-460F-BE4A-0E4E2D0A4C75}"/>
                  </a:ext>
                </a:extLst>
              </p:cNvPr>
              <p:cNvSpPr txBox="1"/>
              <p:nvPr/>
            </p:nvSpPr>
            <p:spPr>
              <a:xfrm>
                <a:off x="1047566" y="3604335"/>
                <a:ext cx="1416734" cy="5014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func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18DFAFBB-6464-460F-BE4A-0E4E2D0A4C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6" y="3604335"/>
                <a:ext cx="1416734" cy="501419"/>
              </a:xfrm>
              <a:prstGeom prst="rect">
                <a:avLst/>
              </a:prstGeom>
              <a:blipFill>
                <a:blip r:embed="rId10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0487C2DB-3493-4980-8311-31982E674856}"/>
                  </a:ext>
                </a:extLst>
              </p:cNvPr>
              <p:cNvSpPr txBox="1"/>
              <p:nvPr/>
            </p:nvSpPr>
            <p:spPr>
              <a:xfrm>
                <a:off x="1589104" y="4119240"/>
                <a:ext cx="508664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0487C2DB-3493-4980-8311-31982E6748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104" y="4119240"/>
                <a:ext cx="508664" cy="495649"/>
              </a:xfrm>
              <a:prstGeom prst="rect">
                <a:avLst/>
              </a:prstGeom>
              <a:blipFill>
                <a:blip r:embed="rId11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E67053C-5FBD-4AB3-A236-7542E6388F92}"/>
                  </a:ext>
                </a:extLst>
              </p:cNvPr>
              <p:cNvSpPr txBox="1"/>
              <p:nvPr/>
            </p:nvSpPr>
            <p:spPr>
              <a:xfrm>
                <a:off x="1589103" y="4687410"/>
                <a:ext cx="5086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E67053C-5FBD-4AB3-A236-7542E6388F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103" y="4687410"/>
                <a:ext cx="508665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円弧 15">
            <a:extLst>
              <a:ext uri="{FF2B5EF4-FFF2-40B4-BE49-F238E27FC236}">
                <a16:creationId xmlns:a16="http://schemas.microsoft.com/office/drawing/2014/main" id="{26792C02-923D-47E3-AB07-E03D40ED2207}"/>
              </a:ext>
            </a:extLst>
          </p:cNvPr>
          <p:cNvSpPr/>
          <p:nvPr/>
        </p:nvSpPr>
        <p:spPr>
          <a:xfrm>
            <a:off x="2322321" y="3886477"/>
            <a:ext cx="278836" cy="490215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F5A5E9C6-F36F-4192-92DA-31923D594C02}"/>
                  </a:ext>
                </a:extLst>
              </p:cNvPr>
              <p:cNvSpPr txBox="1"/>
              <p:nvPr/>
            </p:nvSpPr>
            <p:spPr>
              <a:xfrm>
                <a:off x="2463911" y="3324771"/>
                <a:ext cx="8737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F5A5E9C6-F36F-4192-92DA-31923D594C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3911" y="3324771"/>
                <a:ext cx="873742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円弧 17">
            <a:extLst>
              <a:ext uri="{FF2B5EF4-FFF2-40B4-BE49-F238E27FC236}">
                <a16:creationId xmlns:a16="http://schemas.microsoft.com/office/drawing/2014/main" id="{23A53215-B79A-4534-B896-132EC3C60A77}"/>
              </a:ext>
            </a:extLst>
          </p:cNvPr>
          <p:cNvSpPr/>
          <p:nvPr/>
        </p:nvSpPr>
        <p:spPr>
          <a:xfrm>
            <a:off x="2048592" y="4393985"/>
            <a:ext cx="268480" cy="444346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円弧 18">
            <a:extLst>
              <a:ext uri="{FF2B5EF4-FFF2-40B4-BE49-F238E27FC236}">
                <a16:creationId xmlns:a16="http://schemas.microsoft.com/office/drawing/2014/main" id="{F0CF8A04-D4DD-493A-9FE2-07AC9F34D021}"/>
              </a:ext>
            </a:extLst>
          </p:cNvPr>
          <p:cNvSpPr/>
          <p:nvPr/>
        </p:nvSpPr>
        <p:spPr>
          <a:xfrm>
            <a:off x="2331199" y="3327184"/>
            <a:ext cx="278836" cy="490215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27BD7B8-2BCA-4338-9838-952008BCADA8}"/>
              </a:ext>
            </a:extLst>
          </p:cNvPr>
          <p:cNvSpPr txBox="1"/>
          <p:nvPr/>
        </p:nvSpPr>
        <p:spPr>
          <a:xfrm>
            <a:off x="2543810" y="3981718"/>
            <a:ext cx="8737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8AEDA40-2218-4763-8820-959EED3FC3E4}"/>
              </a:ext>
            </a:extLst>
          </p:cNvPr>
          <p:cNvSpPr txBox="1"/>
          <p:nvPr/>
        </p:nvSpPr>
        <p:spPr>
          <a:xfrm>
            <a:off x="2268602" y="4487745"/>
            <a:ext cx="8737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75EF2E8-967B-45E9-8956-C0902EEEA490}"/>
              </a:ext>
            </a:extLst>
          </p:cNvPr>
          <p:cNvSpPr txBox="1"/>
          <p:nvPr/>
        </p:nvSpPr>
        <p:spPr>
          <a:xfrm>
            <a:off x="235614" y="5002651"/>
            <a:ext cx="3200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So the curve will pass through (0,0)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ABAF3592-524F-43B5-BAB8-A2AA8D9A3506}"/>
                  </a:ext>
                </a:extLst>
              </p:cNvPr>
              <p:cNvSpPr txBox="1"/>
              <p:nvPr/>
            </p:nvSpPr>
            <p:spPr>
              <a:xfrm>
                <a:off x="5372469" y="3798448"/>
                <a:ext cx="1491449" cy="501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ABAF3592-524F-43B5-BAB8-A2AA8D9A35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469" y="3798448"/>
                <a:ext cx="1491449" cy="501419"/>
              </a:xfrm>
              <a:prstGeom prst="rect">
                <a:avLst/>
              </a:prstGeom>
              <a:blipFill>
                <a:blip r:embed="rId1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C7E593EC-AEC4-4C18-BCE4-86C5C5D437D4}"/>
                  </a:ext>
                </a:extLst>
              </p:cNvPr>
              <p:cNvSpPr txBox="1"/>
              <p:nvPr/>
            </p:nvSpPr>
            <p:spPr>
              <a:xfrm>
                <a:off x="4166585" y="5104944"/>
                <a:ext cx="1491449" cy="8327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C7E593EC-AEC4-4C18-BCE4-86C5C5D437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6585" y="5104944"/>
                <a:ext cx="1491449" cy="83272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0AEC5BE-850D-4446-912F-A96C66F644F4}"/>
                  </a:ext>
                </a:extLst>
              </p:cNvPr>
              <p:cNvSpPr txBox="1"/>
              <p:nvPr/>
            </p:nvSpPr>
            <p:spPr>
              <a:xfrm>
                <a:off x="4867922" y="6019343"/>
                <a:ext cx="52970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0AEC5BE-850D-4446-912F-A96C66F644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7922" y="6019343"/>
                <a:ext cx="529701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FED954ED-56FF-4F08-BAF5-35C0A7477559}"/>
                  </a:ext>
                </a:extLst>
              </p:cNvPr>
              <p:cNvSpPr txBox="1"/>
              <p:nvPr/>
            </p:nvSpPr>
            <p:spPr>
              <a:xfrm>
                <a:off x="6405238" y="5115301"/>
                <a:ext cx="1491449" cy="8327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FED954ED-56FF-4F08-BAF5-35C0A74775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5238" y="5115301"/>
                <a:ext cx="1491449" cy="83272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01170183-F07B-4C66-ACB4-8C7E04E0386F}"/>
                  </a:ext>
                </a:extLst>
              </p:cNvPr>
              <p:cNvSpPr txBox="1"/>
              <p:nvPr/>
            </p:nvSpPr>
            <p:spPr>
              <a:xfrm>
                <a:off x="7017798" y="6020823"/>
                <a:ext cx="52970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01170183-F07B-4C66-ACB4-8C7E04E038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7798" y="6020823"/>
                <a:ext cx="529701" cy="307777"/>
              </a:xfrm>
              <a:prstGeom prst="rect">
                <a:avLst/>
              </a:prstGeom>
              <a:blipFill>
                <a:blip r:embed="rId18"/>
                <a:stretch>
                  <a:fillRect r="-57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18A74658-FB7C-414D-8BFD-B0B884D45ADB}"/>
              </a:ext>
            </a:extLst>
          </p:cNvPr>
          <p:cNvCxnSpPr>
            <a:cxnSpLocks/>
          </p:cNvCxnSpPr>
          <p:nvPr/>
        </p:nvCxnSpPr>
        <p:spPr>
          <a:xfrm flipH="1">
            <a:off x="5273336" y="4377843"/>
            <a:ext cx="494307" cy="63804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7C8D3FCC-36A0-4565-B85C-AEA57FB0ED0D}"/>
                  </a:ext>
                </a:extLst>
              </p:cNvPr>
              <p:cNvSpPr txBox="1"/>
              <p:nvPr/>
            </p:nvSpPr>
            <p:spPr>
              <a:xfrm>
                <a:off x="3488219" y="4266203"/>
                <a:ext cx="21934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we can use the approximations on the previous slides</a:t>
                </a:r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7C8D3FCC-36A0-4565-B85C-AEA57FB0E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8219" y="4266203"/>
                <a:ext cx="2193489" cy="646331"/>
              </a:xfrm>
              <a:prstGeom prst="rect">
                <a:avLst/>
              </a:prstGeom>
              <a:blipFill>
                <a:blip r:embed="rId19"/>
                <a:stretch>
                  <a:fillRect t="-943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C6B611F7-78C8-4205-8DE1-09E07BDC4FED}"/>
              </a:ext>
            </a:extLst>
          </p:cNvPr>
          <p:cNvCxnSpPr>
            <a:cxnSpLocks/>
          </p:cNvCxnSpPr>
          <p:nvPr/>
        </p:nvCxnSpPr>
        <p:spPr>
          <a:xfrm>
            <a:off x="6597589" y="4352690"/>
            <a:ext cx="494307" cy="63804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FCFF3CDC-C814-4FD3-AEDF-EF1927B6513E}"/>
                  </a:ext>
                </a:extLst>
              </p:cNvPr>
              <p:cNvSpPr txBox="1"/>
              <p:nvPr/>
            </p:nvSpPr>
            <p:spPr>
              <a:xfrm>
                <a:off x="6719690" y="4257326"/>
                <a:ext cx="21934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→−∞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we can use the approximations on the previous slides</a:t>
                </a:r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FCFF3CDC-C814-4FD3-AEDF-EF1927B651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9690" y="4257326"/>
                <a:ext cx="2193489" cy="646331"/>
              </a:xfrm>
              <a:prstGeom prst="rect">
                <a:avLst/>
              </a:prstGeom>
              <a:blipFill>
                <a:blip r:embed="rId20"/>
                <a:stretch>
                  <a:fillRect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7CE2D64-4721-45AF-9B08-A4B051A543A1}"/>
                  </a:ext>
                </a:extLst>
              </p:cNvPr>
              <p:cNvSpPr txBox="1"/>
              <p:nvPr/>
            </p:nvSpPr>
            <p:spPr>
              <a:xfrm>
                <a:off x="4359710" y="6309547"/>
                <a:ext cx="362131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there will be asymptotes at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7CE2D64-4721-45AF-9B08-A4B051A543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9710" y="6309547"/>
                <a:ext cx="3621315" cy="276999"/>
              </a:xfrm>
              <a:prstGeom prst="rect">
                <a:avLst/>
              </a:prstGeom>
              <a:blipFill>
                <a:blip r:embed="rId21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380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14" grpId="0"/>
      <p:bldP spid="15" grpId="0"/>
      <p:bldP spid="16" grpId="0" animBg="1"/>
      <p:bldP spid="17" grpId="0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9" grpId="0"/>
      <p:bldP spid="32" grpId="0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define hyperbolic functions using trigonometry and exponential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tanh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</m:func>
                  </m:oMath>
                </a14:m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  <a:blipFill>
                <a:blip r:embed="rId3"/>
                <a:stretch>
                  <a:fillRect t="-809" r="-2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7278EA-4199-4252-85ED-5D799F22C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4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379E5B-010F-4EE9-B422-FDFE44BCD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5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EAE5E62-82B0-492F-BA40-BB81732A5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75EF2E8-967B-45E9-8956-C0902EEEA490}"/>
              </a:ext>
            </a:extLst>
          </p:cNvPr>
          <p:cNvSpPr txBox="1"/>
          <p:nvPr/>
        </p:nvSpPr>
        <p:spPr>
          <a:xfrm>
            <a:off x="271124" y="2969664"/>
            <a:ext cx="29692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The curve will pass through (0,0)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7CE2D64-4721-45AF-9B08-A4B051A543A1}"/>
                  </a:ext>
                </a:extLst>
              </p:cNvPr>
              <p:cNvSpPr txBox="1"/>
              <p:nvPr/>
            </p:nvSpPr>
            <p:spPr>
              <a:xfrm>
                <a:off x="1" y="3255629"/>
                <a:ext cx="34356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There will be asymptotes at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7CE2D64-4721-45AF-9B08-A4B051A543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3255629"/>
                <a:ext cx="3435658" cy="276999"/>
              </a:xfrm>
              <a:prstGeom prst="rect">
                <a:avLst/>
              </a:prstGeom>
              <a:blipFill>
                <a:blip r:embed="rId7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図 33">
            <a:extLst>
              <a:ext uri="{FF2B5EF4-FFF2-40B4-BE49-F238E27FC236}">
                <a16:creationId xmlns:a16="http://schemas.microsoft.com/office/drawing/2014/main" id="{A49AD95A-4A75-4AE6-9E88-37C95A30E4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5532" y="1192947"/>
            <a:ext cx="2207917" cy="2552675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DE9C4104-FCE2-4C0B-8CF8-D203F4EF38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7377" y="1189608"/>
            <a:ext cx="2366324" cy="2549248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6B9B19E1-579A-4E8F-B406-8406F65DD29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3119" t="28257" r="21652" b="39123"/>
          <a:stretch/>
        </p:blipFill>
        <p:spPr>
          <a:xfrm>
            <a:off x="4403325" y="4266830"/>
            <a:ext cx="3568824" cy="18587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1ECDD3F9-2AAE-4E3C-8B59-A5DC36DDB6D3}"/>
                  </a:ext>
                </a:extLst>
              </p:cNvPr>
              <p:cNvSpPr txBox="1"/>
              <p:nvPr/>
            </p:nvSpPr>
            <p:spPr>
              <a:xfrm>
                <a:off x="7096773" y="3959528"/>
                <a:ext cx="10886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𝐭𝐚𝐧𝐡</m:t>
                          </m:r>
                        </m:fName>
                        <m:e>
                          <m:r>
                            <a:rPr lang="en-US" sz="1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1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1ECDD3F9-2AAE-4E3C-8B59-A5DC36DDB6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6773" y="3959528"/>
                <a:ext cx="1088631" cy="307777"/>
              </a:xfrm>
              <a:prstGeom prst="rect">
                <a:avLst/>
              </a:prstGeom>
              <a:blipFill>
                <a:blip r:embed="rId11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EB4E191A-BF4E-4BFD-8CCD-2CB523803896}"/>
                  </a:ext>
                </a:extLst>
              </p:cNvPr>
              <p:cNvSpPr txBox="1"/>
              <p:nvPr/>
            </p:nvSpPr>
            <p:spPr>
              <a:xfrm>
                <a:off x="6073456" y="4012166"/>
                <a:ext cx="144142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EB4E191A-BF4E-4BFD-8CCD-2CB5238038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3456" y="4012166"/>
                <a:ext cx="144142" cy="215444"/>
              </a:xfrm>
              <a:prstGeom prst="rect">
                <a:avLst/>
              </a:prstGeom>
              <a:blipFill>
                <a:blip r:embed="rId12"/>
                <a:stretch>
                  <a:fillRect l="-29167" r="-25000" b="-2222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8F941AD0-5488-4EB0-B07B-9D41BDA11298}"/>
                  </a:ext>
                </a:extLst>
              </p:cNvPr>
              <p:cNvSpPr txBox="1"/>
              <p:nvPr/>
            </p:nvSpPr>
            <p:spPr>
              <a:xfrm>
                <a:off x="7999031" y="5075728"/>
                <a:ext cx="144142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8F941AD0-5488-4EB0-B07B-9D41BDA11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9031" y="5075728"/>
                <a:ext cx="144142" cy="215444"/>
              </a:xfrm>
              <a:prstGeom prst="rect">
                <a:avLst/>
              </a:prstGeom>
              <a:blipFill>
                <a:blip r:embed="rId13"/>
                <a:stretch>
                  <a:fillRect l="-16667" r="-833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D06EBD94-AA2A-43FB-9C2A-104E3B7CC864}"/>
              </a:ext>
            </a:extLst>
          </p:cNvPr>
          <p:cNvCxnSpPr>
            <a:cxnSpLocks/>
          </p:cNvCxnSpPr>
          <p:nvPr/>
        </p:nvCxnSpPr>
        <p:spPr>
          <a:xfrm>
            <a:off x="4394446" y="4465468"/>
            <a:ext cx="3604335" cy="0"/>
          </a:xfrm>
          <a:prstGeom prst="line">
            <a:avLst/>
          </a:prstGeom>
          <a:ln w="254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0B0C342D-BA4D-4A20-BD14-41682BD84424}"/>
              </a:ext>
            </a:extLst>
          </p:cNvPr>
          <p:cNvCxnSpPr>
            <a:cxnSpLocks/>
          </p:cNvCxnSpPr>
          <p:nvPr/>
        </p:nvCxnSpPr>
        <p:spPr>
          <a:xfrm>
            <a:off x="4387048" y="5914008"/>
            <a:ext cx="3604335" cy="0"/>
          </a:xfrm>
          <a:prstGeom prst="line">
            <a:avLst/>
          </a:prstGeom>
          <a:ln w="254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45A47CBE-7FE1-43AC-9758-4C9FCFFCDC96}"/>
                  </a:ext>
                </a:extLst>
              </p:cNvPr>
              <p:cNvSpPr txBox="1"/>
              <p:nvPr/>
            </p:nvSpPr>
            <p:spPr>
              <a:xfrm>
                <a:off x="7984540" y="4305757"/>
                <a:ext cx="57079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1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1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45A47CBE-7FE1-43AC-9758-4C9FCFFCDC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4540" y="4305757"/>
                <a:ext cx="570797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8B496E9C-2737-4F2B-B404-E38298245F02}"/>
                  </a:ext>
                </a:extLst>
              </p:cNvPr>
              <p:cNvSpPr txBox="1"/>
              <p:nvPr/>
            </p:nvSpPr>
            <p:spPr>
              <a:xfrm>
                <a:off x="8002296" y="5752817"/>
                <a:ext cx="67659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1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1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1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8B496E9C-2737-4F2B-B404-E38298245F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2296" y="5752817"/>
                <a:ext cx="676595" cy="2616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270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41" grpId="0"/>
      <p:bldP spid="4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534ED17-D63C-4126-B40A-2040C05E6301}"/>
              </a:ext>
            </a:extLst>
          </p:cNvPr>
          <p:cNvSpPr/>
          <p:nvPr/>
        </p:nvSpPr>
        <p:spPr>
          <a:xfrm>
            <a:off x="1493882" y="2319273"/>
            <a:ext cx="6138540" cy="210057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6B</a:t>
            </a:r>
            <a:endParaRPr lang="ja-JP" altLang="en-US" sz="66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7030A0"/>
              </a:solidFill>
              <a:latin typeface="Kristen ITC" panose="03050502040202030202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0957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the inverse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inverse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𝑎𝑟𝑠𝑖𝑛h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𝑠𝑖𝑛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Remember that an inverse function is a reflection of the original function in the line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latin typeface="Comic Sans MS" panose="030F0702030302020204" pitchFamily="66" charset="0"/>
                  </a:rPr>
                  <a:t>Also remember that an inverse only exists when a function is one-to-one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  <a:blipFill>
                <a:blip r:embed="rId2"/>
                <a:stretch>
                  <a:fillRect t="-809" r="-1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図 1">
            <a:extLst>
              <a:ext uri="{FF2B5EF4-FFF2-40B4-BE49-F238E27FC236}">
                <a16:creationId xmlns:a16="http://schemas.microsoft.com/office/drawing/2014/main" id="{03D4074E-3C75-46B1-AE21-BF999EDE0B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206" t="22577" r="22691" b="23502"/>
          <a:stretch/>
        </p:blipFill>
        <p:spPr>
          <a:xfrm>
            <a:off x="4057095" y="1775532"/>
            <a:ext cx="4429958" cy="44635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7FC80C3C-B8BF-49F5-ABAB-1FAFB04175C9}"/>
                  </a:ext>
                </a:extLst>
              </p:cNvPr>
              <p:cNvSpPr txBox="1"/>
              <p:nvPr/>
            </p:nvSpPr>
            <p:spPr>
              <a:xfrm>
                <a:off x="6933459" y="1469255"/>
                <a:ext cx="8799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𝐬𝐢𝐧𝐡</m:t>
                          </m:r>
                        </m:fName>
                        <m:e>
                          <m:r>
                            <a:rPr lang="en-US" sz="1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1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7FC80C3C-B8BF-49F5-ABAB-1FAFB0417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3459" y="1469255"/>
                <a:ext cx="879921" cy="215444"/>
              </a:xfrm>
              <a:prstGeom prst="rect">
                <a:avLst/>
              </a:prstGeom>
              <a:blipFill>
                <a:blip r:embed="rId4"/>
                <a:stretch>
                  <a:fillRect l="-4138" r="-2069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83EC2C3-A36D-4C30-817E-CCB1C1274820}"/>
                  </a:ext>
                </a:extLst>
              </p:cNvPr>
              <p:cNvSpPr txBox="1"/>
              <p:nvPr/>
            </p:nvSpPr>
            <p:spPr>
              <a:xfrm>
                <a:off x="7439486" y="3164890"/>
                <a:ext cx="106426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400" b="1" i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𝐚𝐫𝐬𝐢𝐧𝐡</m:t>
                          </m:r>
                        </m:fName>
                        <m:e>
                          <m:r>
                            <a:rPr lang="en-US" sz="1400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1400" b="1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83EC2C3-A36D-4C30-817E-CCB1C12748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486" y="3164890"/>
                <a:ext cx="1064266" cy="215444"/>
              </a:xfrm>
              <a:prstGeom prst="rect">
                <a:avLst/>
              </a:prstGeom>
              <a:blipFill>
                <a:blip r:embed="rId5"/>
                <a:stretch>
                  <a:fillRect l="-3429" r="-2286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5C17AF4-49EC-4A47-94F9-BCD1533BCA57}"/>
              </a:ext>
            </a:extLst>
          </p:cNvPr>
          <p:cNvCxnSpPr/>
          <p:nvPr/>
        </p:nvCxnSpPr>
        <p:spPr>
          <a:xfrm flipV="1">
            <a:off x="4163627" y="1935332"/>
            <a:ext cx="4190260" cy="4181383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0169608F-7625-4C8D-96E5-EC7F186F1B68}"/>
                  </a:ext>
                </a:extLst>
              </p:cNvPr>
              <p:cNvSpPr txBox="1"/>
              <p:nvPr/>
            </p:nvSpPr>
            <p:spPr>
              <a:xfrm>
                <a:off x="8194088" y="1726707"/>
                <a:ext cx="48609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1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0169608F-7625-4C8D-96E5-EC7F186F1B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4088" y="1726707"/>
                <a:ext cx="486095" cy="215444"/>
              </a:xfrm>
              <a:prstGeom prst="rect">
                <a:avLst/>
              </a:prstGeom>
              <a:blipFill>
                <a:blip r:embed="rId6"/>
                <a:stretch>
                  <a:fillRect l="-7500" r="-500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AB96ED5-F409-42E0-B626-8B434AB3C78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AB96ED5-F409-42E0-B626-8B434AB3C7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7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6DBC7BF-DF28-4109-A3D7-57CCCA99B4DC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6DBC7BF-DF28-4109-A3D7-57CCCA99B4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8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361C7241-5738-4823-9370-F4613C60FB85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361C7241-5738-4823-9370-F4613C60F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572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194B9A0-1546-45A4-B49E-C6DE8DEEAC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243" t="35458" r="25048" b="11381"/>
          <a:stretch/>
        </p:blipFill>
        <p:spPr>
          <a:xfrm>
            <a:off x="3728621" y="1482570"/>
            <a:ext cx="4971496" cy="5003991"/>
          </a:xfrm>
          <a:prstGeom prst="rect">
            <a:avLst/>
          </a:prstGeom>
        </p:spPr>
      </p:pic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the inverse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inverse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𝑎𝑟𝑐𝑜𝑠h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latin typeface="Comic Sans MS" panose="030F0702030302020204" pitchFamily="66" charset="0"/>
                  </a:rPr>
                  <a:t>Since the function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many-to-one, it needs to be restricted to a domain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in order to have an inverse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  <a:blipFill>
                <a:blip r:embed="rId3"/>
                <a:stretch>
                  <a:fillRect t="-809" r="-7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7FC80C3C-B8BF-49F5-ABAB-1FAFB04175C9}"/>
                  </a:ext>
                </a:extLst>
              </p:cNvPr>
              <p:cNvSpPr txBox="1"/>
              <p:nvPr/>
            </p:nvSpPr>
            <p:spPr>
              <a:xfrm>
                <a:off x="6871316" y="1229558"/>
                <a:ext cx="90075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𝐜𝐨𝐬𝐡</m:t>
                          </m:r>
                        </m:fName>
                        <m:e>
                          <m:r>
                            <a:rPr lang="en-US" sz="1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1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7FC80C3C-B8BF-49F5-ABAB-1FAFB0417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1316" y="1229558"/>
                <a:ext cx="900759" cy="215444"/>
              </a:xfrm>
              <a:prstGeom prst="rect">
                <a:avLst/>
              </a:prstGeom>
              <a:blipFill>
                <a:blip r:embed="rId4"/>
                <a:stretch>
                  <a:fillRect l="-4054" r="-2703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83EC2C3-A36D-4C30-817E-CCB1C1274820}"/>
                  </a:ext>
                </a:extLst>
              </p:cNvPr>
              <p:cNvSpPr txBox="1"/>
              <p:nvPr/>
            </p:nvSpPr>
            <p:spPr>
              <a:xfrm>
                <a:off x="7519385" y="3111624"/>
                <a:ext cx="10851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400" b="1" i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𝐚𝐫𝐜𝐨𝐬𝐡</m:t>
                          </m:r>
                        </m:fName>
                        <m:e>
                          <m:r>
                            <a:rPr lang="en-US" sz="1400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1400" b="1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83EC2C3-A36D-4C30-817E-CCB1C12748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9385" y="3111624"/>
                <a:ext cx="1085105" cy="215444"/>
              </a:xfrm>
              <a:prstGeom prst="rect">
                <a:avLst/>
              </a:prstGeom>
              <a:blipFill>
                <a:blip r:embed="rId5"/>
                <a:stretch>
                  <a:fillRect l="-3371" r="-2247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5C17AF4-49EC-4A47-94F9-BCD1533BCA57}"/>
              </a:ext>
            </a:extLst>
          </p:cNvPr>
          <p:cNvCxnSpPr>
            <a:cxnSpLocks/>
          </p:cNvCxnSpPr>
          <p:nvPr/>
        </p:nvCxnSpPr>
        <p:spPr>
          <a:xfrm flipV="1">
            <a:off x="3835153" y="1606858"/>
            <a:ext cx="4776187" cy="4758432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0169608F-7625-4C8D-96E5-EC7F186F1B68}"/>
                  </a:ext>
                </a:extLst>
              </p:cNvPr>
              <p:cNvSpPr txBox="1"/>
              <p:nvPr/>
            </p:nvSpPr>
            <p:spPr>
              <a:xfrm>
                <a:off x="8069801" y="1469254"/>
                <a:ext cx="48609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1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0169608F-7625-4C8D-96E5-EC7F186F1B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9801" y="1469254"/>
                <a:ext cx="486095" cy="215444"/>
              </a:xfrm>
              <a:prstGeom prst="rect">
                <a:avLst/>
              </a:prstGeom>
              <a:blipFill>
                <a:blip r:embed="rId6"/>
                <a:stretch>
                  <a:fillRect l="-8750" r="-3750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44B7F1A-A672-40D0-8B2E-92E046E66F2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44B7F1A-A672-40D0-8B2E-92E046E66F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7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17CF2D8A-3110-4BE7-ACC4-41FC681B18A1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17CF2D8A-3110-4BE7-ACC4-41FC681B1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8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BDE83C8E-8760-4D67-94CC-F86C4B5DC7D3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BDE83C8E-8760-4D67-94CC-F86C4B5DC7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06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A17028C-AB26-4497-B553-7A890E8551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067" t="22964" r="25249" b="24264"/>
          <a:stretch/>
        </p:blipFill>
        <p:spPr>
          <a:xfrm>
            <a:off x="3748135" y="1394234"/>
            <a:ext cx="4952245" cy="4952245"/>
          </a:xfrm>
          <a:prstGeom prst="rect">
            <a:avLst/>
          </a:prstGeom>
        </p:spPr>
      </p:pic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the inverse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inverse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tanh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𝑎𝑟𝑡𝑎𝑛h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𝑡𝑎𝑛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latin typeface="Comic Sans MS" panose="030F0702030302020204" pitchFamily="66" charset="0"/>
                  </a:rPr>
                  <a:t>Since the function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tanh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has a range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−1&lt;</m:t>
                    </m:r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tanh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this will become the domain of the inverse function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  <a:blipFill>
                <a:blip r:embed="rId3"/>
                <a:stretch>
                  <a:fillRect t="-809" r="-19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7FC80C3C-B8BF-49F5-ABAB-1FAFB04175C9}"/>
                  </a:ext>
                </a:extLst>
              </p:cNvPr>
              <p:cNvSpPr txBox="1"/>
              <p:nvPr/>
            </p:nvSpPr>
            <p:spPr>
              <a:xfrm>
                <a:off x="7849090" y="3013091"/>
                <a:ext cx="90396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𝐭𝐚𝐧𝐡</m:t>
                          </m:r>
                        </m:fName>
                        <m:e>
                          <m:r>
                            <a:rPr lang="en-US" sz="1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1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7FC80C3C-B8BF-49F5-ABAB-1FAFB0417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9090" y="3013091"/>
                <a:ext cx="903965" cy="215444"/>
              </a:xfrm>
              <a:prstGeom prst="rect">
                <a:avLst/>
              </a:prstGeom>
              <a:blipFill>
                <a:blip r:embed="rId4"/>
                <a:stretch>
                  <a:fillRect l="-4730" r="-2027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83EC2C3-A36D-4C30-817E-CCB1C1274820}"/>
                  </a:ext>
                </a:extLst>
              </p:cNvPr>
              <p:cNvSpPr txBox="1"/>
              <p:nvPr/>
            </p:nvSpPr>
            <p:spPr>
              <a:xfrm>
                <a:off x="6478236" y="1137969"/>
                <a:ext cx="108831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400" b="1" i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𝐚𝐫𝐭𝐚𝐧𝐡</m:t>
                          </m:r>
                        </m:fName>
                        <m:e>
                          <m:r>
                            <a:rPr lang="en-US" sz="1400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1400" b="1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83EC2C3-A36D-4C30-817E-CCB1C12748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8236" y="1137969"/>
                <a:ext cx="1088311" cy="215444"/>
              </a:xfrm>
              <a:prstGeom prst="rect">
                <a:avLst/>
              </a:prstGeom>
              <a:blipFill>
                <a:blip r:embed="rId5"/>
                <a:stretch>
                  <a:fillRect l="-3933" r="-1685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5C17AF4-49EC-4A47-94F9-BCD1533BCA57}"/>
              </a:ext>
            </a:extLst>
          </p:cNvPr>
          <p:cNvCxnSpPr>
            <a:cxnSpLocks/>
          </p:cNvCxnSpPr>
          <p:nvPr/>
        </p:nvCxnSpPr>
        <p:spPr>
          <a:xfrm flipV="1">
            <a:off x="3844207" y="1480109"/>
            <a:ext cx="4776187" cy="4758432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0169608F-7625-4C8D-96E5-EC7F186F1B68}"/>
                  </a:ext>
                </a:extLst>
              </p:cNvPr>
              <p:cNvSpPr txBox="1"/>
              <p:nvPr/>
            </p:nvSpPr>
            <p:spPr>
              <a:xfrm>
                <a:off x="7970212" y="1451147"/>
                <a:ext cx="48609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1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0169608F-7625-4C8D-96E5-EC7F186F1B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0212" y="1451147"/>
                <a:ext cx="486095" cy="215444"/>
              </a:xfrm>
              <a:prstGeom prst="rect">
                <a:avLst/>
              </a:prstGeom>
              <a:blipFill>
                <a:blip r:embed="rId6"/>
                <a:stretch>
                  <a:fillRect l="-7500" r="-5000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8369A271-40AF-4D40-93C9-F859F18C2F21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8369A271-40AF-4D40-93C9-F859F18C2F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7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7A04EDDB-672A-49E8-A50B-C65C4406AFF4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7A04EDDB-672A-49E8-A50B-C65C4406AF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8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AEB0955-FF20-47ED-B706-66ACD7FC6010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AEB0955-FF20-47ED-B706-66ACD7FC60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669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F209D4A-2532-40E6-A814-22355C65B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3158971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use the inverse hyperbolic functions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8AB75F2-FB5B-4669-906F-44FA432561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54" t="22937" r="24851" b="24081"/>
          <a:stretch/>
        </p:blipFill>
        <p:spPr>
          <a:xfrm>
            <a:off x="353085" y="2480650"/>
            <a:ext cx="2788468" cy="272509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061984D-9BB7-46F5-BFEF-FBA81216D8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738" t="22383" r="24736" b="23582"/>
          <a:stretch/>
        </p:blipFill>
        <p:spPr>
          <a:xfrm>
            <a:off x="6201623" y="2480649"/>
            <a:ext cx="2727799" cy="271604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A5E97D7-4A4A-436A-B3DF-7579B755F6B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51" t="22938" r="25248" b="24080"/>
          <a:stretch/>
        </p:blipFill>
        <p:spPr>
          <a:xfrm>
            <a:off x="3295461" y="2480650"/>
            <a:ext cx="2734146" cy="27250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75D33CBB-DAFB-4ECB-A171-620738ABC8AE}"/>
                  </a:ext>
                </a:extLst>
              </p:cNvPr>
              <p:cNvSpPr txBox="1"/>
              <p:nvPr/>
            </p:nvSpPr>
            <p:spPr>
              <a:xfrm>
                <a:off x="2251851" y="2866125"/>
                <a:ext cx="91268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2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200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200" b="1" i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𝐚𝐫𝐬𝐢𝐧𝐡</m:t>
                          </m:r>
                        </m:fName>
                        <m:e>
                          <m:r>
                            <a:rPr lang="en-US" sz="1200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1200" b="1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75D33CBB-DAFB-4ECB-A171-620738ABC8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851" y="2866125"/>
                <a:ext cx="912686" cy="184666"/>
              </a:xfrm>
              <a:prstGeom prst="rect">
                <a:avLst/>
              </a:prstGeom>
              <a:blipFill>
                <a:blip r:embed="rId5"/>
                <a:stretch>
                  <a:fillRect l="-4000" t="-3333" r="-2000" b="-2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650D8C8D-548D-40D7-AEB3-DB71F01C0948}"/>
                  </a:ext>
                </a:extLst>
              </p:cNvPr>
              <p:cNvSpPr txBox="1"/>
              <p:nvPr/>
            </p:nvSpPr>
            <p:spPr>
              <a:xfrm>
                <a:off x="5067479" y="2884232"/>
                <a:ext cx="93031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2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200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200" b="1" i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𝐚𝐫𝐜𝐨𝐬𝐡</m:t>
                          </m:r>
                        </m:fName>
                        <m:e>
                          <m:r>
                            <a:rPr lang="en-US" sz="1200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1200" b="1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650D8C8D-548D-40D7-AEB3-DB71F01C09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7479" y="2884232"/>
                <a:ext cx="930319" cy="184666"/>
              </a:xfrm>
              <a:prstGeom prst="rect">
                <a:avLst/>
              </a:prstGeom>
              <a:blipFill>
                <a:blip r:embed="rId6"/>
                <a:stretch>
                  <a:fillRect l="-3268" t="-3333" r="-1961" b="-2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23CB77A8-8226-496C-AAF6-C49096B0D51B}"/>
                  </a:ext>
                </a:extLst>
              </p:cNvPr>
              <p:cNvSpPr txBox="1"/>
              <p:nvPr/>
            </p:nvSpPr>
            <p:spPr>
              <a:xfrm>
                <a:off x="7946481" y="2485879"/>
                <a:ext cx="93192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2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200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200" b="1" i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𝐚𝐫𝐭𝐚𝐧𝐡</m:t>
                          </m:r>
                        </m:fName>
                        <m:e>
                          <m:r>
                            <a:rPr lang="en-US" sz="1200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1200" b="1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23CB77A8-8226-496C-AAF6-C49096B0D5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6481" y="2485879"/>
                <a:ext cx="931922" cy="184666"/>
              </a:xfrm>
              <a:prstGeom prst="rect">
                <a:avLst/>
              </a:prstGeom>
              <a:blipFill>
                <a:blip r:embed="rId7"/>
                <a:stretch>
                  <a:fillRect l="-3289" t="-3333" r="-1974" b="-2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7FB7AC1C-0493-45FE-B088-A45B4DDF7E5A}"/>
                  </a:ext>
                </a:extLst>
              </p:cNvPr>
              <p:cNvSpPr txBox="1"/>
              <p:nvPr/>
            </p:nvSpPr>
            <p:spPr>
              <a:xfrm>
                <a:off x="1095469" y="5260064"/>
                <a:ext cx="128374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Domain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7FB7AC1C-0493-45FE-B088-A45B4DDF7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469" y="5260064"/>
                <a:ext cx="1283749" cy="307777"/>
              </a:xfrm>
              <a:prstGeom prst="rect">
                <a:avLst/>
              </a:prstGeom>
              <a:blipFill>
                <a:blip r:embed="rId8"/>
                <a:stretch>
                  <a:fillRect l="-1429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596608BA-C730-4948-AC9A-103E53C2619A}"/>
                  </a:ext>
                </a:extLst>
              </p:cNvPr>
              <p:cNvSpPr txBox="1"/>
              <p:nvPr/>
            </p:nvSpPr>
            <p:spPr>
              <a:xfrm>
                <a:off x="4000122" y="5249501"/>
                <a:ext cx="127252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Domain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596608BA-C730-4948-AC9A-103E53C26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122" y="5249501"/>
                <a:ext cx="1272528" cy="307777"/>
              </a:xfrm>
              <a:prstGeom prst="rect">
                <a:avLst/>
              </a:prstGeom>
              <a:blipFill>
                <a:blip r:embed="rId9"/>
                <a:stretch>
                  <a:fillRect l="-1435"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82CDE1FF-A4BF-4E65-8189-2230B2BBDD17}"/>
                  </a:ext>
                </a:extLst>
              </p:cNvPr>
              <p:cNvSpPr txBox="1"/>
              <p:nvPr/>
            </p:nvSpPr>
            <p:spPr>
              <a:xfrm>
                <a:off x="6870071" y="5240448"/>
                <a:ext cx="14262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Domain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 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82CDE1FF-A4BF-4E65-8189-2230B2BBD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0071" y="5240448"/>
                <a:ext cx="1426224" cy="307777"/>
              </a:xfrm>
              <a:prstGeom prst="rect">
                <a:avLst/>
              </a:prstGeom>
              <a:blipFill>
                <a:blip r:embed="rId10"/>
                <a:stretch>
                  <a:fillRect l="-1282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C8975A44-1C1A-4FB2-8D34-0F9BC26296D6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C8975A44-1C1A-4FB2-8D34-0F9BC26296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11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CE31AF6E-BB95-4086-9037-BFC9E5CEA5E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CE31AF6E-BB95-4086-9037-BFC9E5CEA5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12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3BD6FFD8-456E-4188-A7B3-ACA02AC9EEAC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3BD6FFD8-456E-4188-A7B3-ACA02AC9EE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1271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the inverse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inverse hyperbolic functions can also be expressed using logarithms…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𝑎𝑟𝑠𝑖𝑛h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64EF0AF-B926-4D5B-B32F-A1C24A266FC3}"/>
                  </a:ext>
                </a:extLst>
              </p:cNvPr>
              <p:cNvSpPr txBox="1"/>
              <p:nvPr/>
            </p:nvSpPr>
            <p:spPr>
              <a:xfrm>
                <a:off x="110906" y="3236621"/>
                <a:ext cx="3284144" cy="3513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𝑎𝑟𝑠𝑖𝑛h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rad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64EF0AF-B926-4D5B-B32F-A1C24A266F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06" y="3236621"/>
                <a:ext cx="3284144" cy="351378"/>
              </a:xfrm>
              <a:prstGeom prst="rect">
                <a:avLst/>
              </a:prstGeom>
              <a:blipFill>
                <a:blip r:embed="rId6"/>
                <a:stretch>
                  <a:fillRect b="-12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89E17472-62FC-42B2-8158-50826858E222}"/>
                  </a:ext>
                </a:extLst>
              </p:cNvPr>
              <p:cNvSpPr txBox="1"/>
              <p:nvPr/>
            </p:nvSpPr>
            <p:spPr>
              <a:xfrm>
                <a:off x="5115207" y="1543616"/>
                <a:ext cx="104913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89E17472-62FC-42B2-8158-50826858E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207" y="1543616"/>
                <a:ext cx="1049133" cy="215444"/>
              </a:xfrm>
              <a:prstGeom prst="rect">
                <a:avLst/>
              </a:prstGeom>
              <a:blipFill>
                <a:blip r:embed="rId7"/>
                <a:stretch>
                  <a:fillRect l="-3488" r="-1163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B5F61A2F-D4A1-4095-84CC-04958DC9D248}"/>
                  </a:ext>
                </a:extLst>
              </p:cNvPr>
              <p:cNvSpPr txBox="1"/>
              <p:nvPr/>
            </p:nvSpPr>
            <p:spPr>
              <a:xfrm>
                <a:off x="4769666" y="2003833"/>
                <a:ext cx="82163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B5F61A2F-D4A1-4095-84CC-04958DC9D2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9666" y="2003833"/>
                <a:ext cx="821635" cy="215444"/>
              </a:xfrm>
              <a:prstGeom prst="rect">
                <a:avLst/>
              </a:prstGeom>
              <a:blipFill>
                <a:blip r:embed="rId8"/>
                <a:stretch>
                  <a:fillRect l="-6667" r="-1481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EA7160AF-AAB4-4DD9-B389-3115AB1F7D95}"/>
                  </a:ext>
                </a:extLst>
              </p:cNvPr>
              <p:cNvSpPr txBox="1"/>
              <p:nvPr/>
            </p:nvSpPr>
            <p:spPr>
              <a:xfrm>
                <a:off x="4505606" y="2391622"/>
                <a:ext cx="1072025" cy="4133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EA7160AF-AAB4-4DD9-B389-3115AB1F7D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5606" y="2391622"/>
                <a:ext cx="1072025" cy="413318"/>
              </a:xfrm>
              <a:prstGeom prst="rect">
                <a:avLst/>
              </a:prstGeom>
              <a:blipFill>
                <a:blip r:embed="rId9"/>
                <a:stretch>
                  <a:fillRect l="-1705" r="-1136" b="-13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48F3520-209F-45AA-B773-5E0E8D687C58}"/>
                  </a:ext>
                </a:extLst>
              </p:cNvPr>
              <p:cNvSpPr txBox="1"/>
              <p:nvPr/>
            </p:nvSpPr>
            <p:spPr>
              <a:xfrm>
                <a:off x="4504097" y="3041962"/>
                <a:ext cx="117141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48F3520-209F-45AA-B773-5E0E8D687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4097" y="3041962"/>
                <a:ext cx="1171411" cy="215444"/>
              </a:xfrm>
              <a:prstGeom prst="rect">
                <a:avLst/>
              </a:prstGeom>
              <a:blipFill>
                <a:blip r:embed="rId10"/>
                <a:stretch>
                  <a:fillRect l="-2083" r="-208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99ED0F77-ED9D-4AFE-97A5-71426DB2C13F}"/>
                  </a:ext>
                </a:extLst>
              </p:cNvPr>
              <p:cNvSpPr txBox="1"/>
              <p:nvPr/>
            </p:nvSpPr>
            <p:spPr>
              <a:xfrm>
                <a:off x="4620284" y="3511233"/>
                <a:ext cx="125156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99ED0F77-ED9D-4AFE-97A5-71426DB2C1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0284" y="3511233"/>
                <a:ext cx="1251560" cy="215444"/>
              </a:xfrm>
              <a:prstGeom prst="rect">
                <a:avLst/>
              </a:prstGeom>
              <a:blipFill>
                <a:blip r:embed="rId11"/>
                <a:stretch>
                  <a:fillRect l="-1951" r="-488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3155335-4DD2-4D6A-A5B2-D0AB2C027768}"/>
                  </a:ext>
                </a:extLst>
              </p:cNvPr>
              <p:cNvSpPr txBox="1"/>
              <p:nvPr/>
            </p:nvSpPr>
            <p:spPr>
              <a:xfrm>
                <a:off x="4013702" y="4018227"/>
                <a:ext cx="156536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3155335-4DD2-4D6A-A5B2-D0AB2C0277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702" y="4018227"/>
                <a:ext cx="1565365" cy="215444"/>
              </a:xfrm>
              <a:prstGeom prst="rect">
                <a:avLst/>
              </a:prstGeom>
              <a:blipFill>
                <a:blip r:embed="rId12"/>
                <a:stretch>
                  <a:fillRect l="-1167" r="-1946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727DDF9F-C55B-4EF6-A2E2-E2EB5F28B46C}"/>
                  </a:ext>
                </a:extLst>
              </p:cNvPr>
              <p:cNvSpPr txBox="1"/>
              <p:nvPr/>
            </p:nvSpPr>
            <p:spPr>
              <a:xfrm>
                <a:off x="3595735" y="4523713"/>
                <a:ext cx="197682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727DDF9F-C55B-4EF6-A2E2-E2EB5F28B4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5735" y="4523713"/>
                <a:ext cx="1976823" cy="215444"/>
              </a:xfrm>
              <a:prstGeom prst="rect">
                <a:avLst/>
              </a:prstGeom>
              <a:blipFill>
                <a:blip r:embed="rId13"/>
                <a:stretch>
                  <a:fillRect r="-1543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068BA902-1B75-46EE-8743-45351AA68372}"/>
                  </a:ext>
                </a:extLst>
              </p:cNvPr>
              <p:cNvSpPr txBox="1"/>
              <p:nvPr/>
            </p:nvSpPr>
            <p:spPr>
              <a:xfrm>
                <a:off x="4455814" y="5039761"/>
                <a:ext cx="151836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068BA902-1B75-46EE-8743-45351AA683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814" y="5039761"/>
                <a:ext cx="1518364" cy="215444"/>
              </a:xfrm>
              <a:prstGeom prst="rect">
                <a:avLst/>
              </a:prstGeom>
              <a:blipFill>
                <a:blip r:embed="rId14"/>
                <a:stretch>
                  <a:fillRect r="-2008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86A43B80-496F-4595-A2ED-4BEF8EF89B75}"/>
                  </a:ext>
                </a:extLst>
              </p:cNvPr>
              <p:cNvSpPr txBox="1"/>
              <p:nvPr/>
            </p:nvSpPr>
            <p:spPr>
              <a:xfrm>
                <a:off x="4691204" y="5474327"/>
                <a:ext cx="1554528" cy="2668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86A43B80-496F-4595-A2ED-4BEF8EF89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1204" y="5474327"/>
                <a:ext cx="1554528" cy="266868"/>
              </a:xfrm>
              <a:prstGeom prst="rect">
                <a:avLst/>
              </a:prstGeom>
              <a:blipFill>
                <a:blip r:embed="rId15"/>
                <a:stretch>
                  <a:fillRect l="-1569" r="-1961" b="-15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19F8FBE-EFBC-408E-AC89-891C59690248}"/>
                  </a:ext>
                </a:extLst>
              </p:cNvPr>
              <p:cNvSpPr txBox="1"/>
              <p:nvPr/>
            </p:nvSpPr>
            <p:spPr>
              <a:xfrm>
                <a:off x="5006566" y="5952651"/>
                <a:ext cx="1419876" cy="2668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19F8FBE-EFBC-408E-AC89-891C596902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6566" y="5952651"/>
                <a:ext cx="1419876" cy="266868"/>
              </a:xfrm>
              <a:prstGeom prst="rect">
                <a:avLst/>
              </a:prstGeom>
              <a:blipFill>
                <a:blip r:embed="rId16"/>
                <a:stretch>
                  <a:fillRect l="-1288" r="-2146" b="-15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円弧 31">
            <a:extLst>
              <a:ext uri="{FF2B5EF4-FFF2-40B4-BE49-F238E27FC236}">
                <a16:creationId xmlns:a16="http://schemas.microsoft.com/office/drawing/2014/main" id="{B73CC7B1-93E1-481B-8DA7-ACE37E82E4AB}"/>
              </a:ext>
            </a:extLst>
          </p:cNvPr>
          <p:cNvSpPr/>
          <p:nvPr/>
        </p:nvSpPr>
        <p:spPr>
          <a:xfrm>
            <a:off x="6130841" y="1675937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9D347567-EB3D-4C3D-86C8-FE353AB76CDD}"/>
                  </a:ext>
                </a:extLst>
              </p:cNvPr>
              <p:cNvSpPr txBox="1"/>
              <p:nvPr/>
            </p:nvSpPr>
            <p:spPr>
              <a:xfrm>
                <a:off x="6303146" y="1771179"/>
                <a:ext cx="130501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Inverse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sinh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9D347567-EB3D-4C3D-86C8-FE353AB76C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146" y="1771179"/>
                <a:ext cx="1305017" cy="276999"/>
              </a:xfrm>
              <a:prstGeom prst="rect">
                <a:avLst/>
              </a:prstGeom>
              <a:blipFill>
                <a:blip r:embed="rId17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円弧 33">
            <a:extLst>
              <a:ext uri="{FF2B5EF4-FFF2-40B4-BE49-F238E27FC236}">
                <a16:creationId xmlns:a16="http://schemas.microsoft.com/office/drawing/2014/main" id="{680B952C-3A0C-4702-A813-2C5EBE146E53}"/>
              </a:ext>
            </a:extLst>
          </p:cNvPr>
          <p:cNvSpPr/>
          <p:nvPr/>
        </p:nvSpPr>
        <p:spPr>
          <a:xfrm>
            <a:off x="5555272" y="2156811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円弧 34">
            <a:extLst>
              <a:ext uri="{FF2B5EF4-FFF2-40B4-BE49-F238E27FC236}">
                <a16:creationId xmlns:a16="http://schemas.microsoft.com/office/drawing/2014/main" id="{9A2732AA-C6FB-44CB-B8AC-A6427A9CE5FE}"/>
              </a:ext>
            </a:extLst>
          </p:cNvPr>
          <p:cNvSpPr/>
          <p:nvPr/>
        </p:nvSpPr>
        <p:spPr>
          <a:xfrm>
            <a:off x="5732825" y="2636205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円弧 35">
            <a:extLst>
              <a:ext uri="{FF2B5EF4-FFF2-40B4-BE49-F238E27FC236}">
                <a16:creationId xmlns:a16="http://schemas.microsoft.com/office/drawing/2014/main" id="{F5ED331C-1236-4D9E-8A01-9220838D22C1}"/>
              </a:ext>
            </a:extLst>
          </p:cNvPr>
          <p:cNvSpPr/>
          <p:nvPr/>
        </p:nvSpPr>
        <p:spPr>
          <a:xfrm>
            <a:off x="5821602" y="3177743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円弧 36">
            <a:extLst>
              <a:ext uri="{FF2B5EF4-FFF2-40B4-BE49-F238E27FC236}">
                <a16:creationId xmlns:a16="http://schemas.microsoft.com/office/drawing/2014/main" id="{5548B070-9670-45EA-BD74-CA22B79A0F32}"/>
              </a:ext>
            </a:extLst>
          </p:cNvPr>
          <p:cNvSpPr/>
          <p:nvPr/>
        </p:nvSpPr>
        <p:spPr>
          <a:xfrm>
            <a:off x="5732825" y="3674892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円弧 37">
            <a:extLst>
              <a:ext uri="{FF2B5EF4-FFF2-40B4-BE49-F238E27FC236}">
                <a16:creationId xmlns:a16="http://schemas.microsoft.com/office/drawing/2014/main" id="{9FC3A783-02BF-4A92-87C5-6CE375A9C4A5}"/>
              </a:ext>
            </a:extLst>
          </p:cNvPr>
          <p:cNvSpPr/>
          <p:nvPr/>
        </p:nvSpPr>
        <p:spPr>
          <a:xfrm>
            <a:off x="5555272" y="4172042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円弧 38">
            <a:extLst>
              <a:ext uri="{FF2B5EF4-FFF2-40B4-BE49-F238E27FC236}">
                <a16:creationId xmlns:a16="http://schemas.microsoft.com/office/drawing/2014/main" id="{DEC36BFF-E536-4B91-B569-C3A5810400E9}"/>
              </a:ext>
            </a:extLst>
          </p:cNvPr>
          <p:cNvSpPr/>
          <p:nvPr/>
        </p:nvSpPr>
        <p:spPr>
          <a:xfrm>
            <a:off x="5857113" y="4624803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円弧 39">
            <a:extLst>
              <a:ext uri="{FF2B5EF4-FFF2-40B4-BE49-F238E27FC236}">
                <a16:creationId xmlns:a16="http://schemas.microsoft.com/office/drawing/2014/main" id="{053520BC-46CD-4F22-AE25-6BFE4A578068}"/>
              </a:ext>
            </a:extLst>
          </p:cNvPr>
          <p:cNvSpPr/>
          <p:nvPr/>
        </p:nvSpPr>
        <p:spPr>
          <a:xfrm>
            <a:off x="6194464" y="5130830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円弧 40">
            <a:extLst>
              <a:ext uri="{FF2B5EF4-FFF2-40B4-BE49-F238E27FC236}">
                <a16:creationId xmlns:a16="http://schemas.microsoft.com/office/drawing/2014/main" id="{E99D0208-E621-4BE5-92F6-C1405319EC98}"/>
              </a:ext>
            </a:extLst>
          </p:cNvPr>
          <p:cNvSpPr/>
          <p:nvPr/>
        </p:nvSpPr>
        <p:spPr>
          <a:xfrm>
            <a:off x="6380895" y="5592469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F40A967-4DFA-4876-B817-5D0BE609DD57}"/>
              </a:ext>
            </a:extLst>
          </p:cNvPr>
          <p:cNvSpPr txBox="1"/>
          <p:nvPr/>
        </p:nvSpPr>
        <p:spPr>
          <a:xfrm>
            <a:off x="5761608" y="2126286"/>
            <a:ext cx="2343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using the expression we saw in section 6A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558A559-C654-43E1-B5F5-0CAE86E009C4}"/>
              </a:ext>
            </a:extLst>
          </p:cNvPr>
          <p:cNvSpPr txBox="1"/>
          <p:nvPr/>
        </p:nvSpPr>
        <p:spPr>
          <a:xfrm>
            <a:off x="5903652" y="2712212"/>
            <a:ext cx="1287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by 2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D3BBC694-F011-4A97-B729-7113C5DF9D6B}"/>
                  </a:ext>
                </a:extLst>
              </p:cNvPr>
              <p:cNvSpPr txBox="1"/>
              <p:nvPr/>
            </p:nvSpPr>
            <p:spPr>
              <a:xfrm>
                <a:off x="6063450" y="3227116"/>
                <a:ext cx="12872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Multiply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D3BBC694-F011-4A97-B729-7113C5DF9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3450" y="3227116"/>
                <a:ext cx="1287262" cy="276999"/>
              </a:xfrm>
              <a:prstGeom prst="rect">
                <a:avLst/>
              </a:prstGeom>
              <a:blipFill>
                <a:blip r:embed="rId18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C9235C37-2DDC-47C6-A225-3F7157080AFD}"/>
                  </a:ext>
                </a:extLst>
              </p:cNvPr>
              <p:cNvSpPr txBox="1"/>
              <p:nvPr/>
            </p:nvSpPr>
            <p:spPr>
              <a:xfrm>
                <a:off x="5992429" y="3742021"/>
                <a:ext cx="12872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Subtract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C9235C37-2DDC-47C6-A225-3F7157080A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2429" y="3742021"/>
                <a:ext cx="1287262" cy="276999"/>
              </a:xfrm>
              <a:prstGeom prst="rect">
                <a:avLst/>
              </a:prstGeom>
              <a:blipFill>
                <a:blip r:embed="rId19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4423D93-7F45-456B-B61C-DEA99D47909E}"/>
              </a:ext>
            </a:extLst>
          </p:cNvPr>
          <p:cNvSpPr txBox="1"/>
          <p:nvPr/>
        </p:nvSpPr>
        <p:spPr>
          <a:xfrm>
            <a:off x="5681708" y="4132638"/>
            <a:ext cx="2148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Complete the square for the first two terms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831DC61B-CFF1-454C-A481-FF0199F6B7F2}"/>
                  </a:ext>
                </a:extLst>
              </p:cNvPr>
              <p:cNvSpPr txBox="1"/>
              <p:nvPr/>
            </p:nvSpPr>
            <p:spPr>
              <a:xfrm>
                <a:off x="6125590" y="4727442"/>
                <a:ext cx="9587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Add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831DC61B-CFF1-454C-A481-FF0199F6B7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5590" y="4727442"/>
                <a:ext cx="958790" cy="276999"/>
              </a:xfrm>
              <a:prstGeom prst="rect">
                <a:avLst/>
              </a:prstGeom>
              <a:blipFill>
                <a:blip r:embed="rId20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A138BBF-88DE-43B2-A64C-D20BACC2F27F}"/>
              </a:ext>
            </a:extLst>
          </p:cNvPr>
          <p:cNvSpPr txBox="1"/>
          <p:nvPr/>
        </p:nvSpPr>
        <p:spPr>
          <a:xfrm>
            <a:off x="6347532" y="5180204"/>
            <a:ext cx="1287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Square root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1E480D25-6580-4399-9154-6FB73A3C6A75}"/>
                  </a:ext>
                </a:extLst>
              </p:cNvPr>
              <p:cNvSpPr txBox="1"/>
              <p:nvPr/>
            </p:nvSpPr>
            <p:spPr>
              <a:xfrm>
                <a:off x="6631617" y="5677353"/>
                <a:ext cx="63031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Add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1E480D25-6580-4399-9154-6FB73A3C6A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1617" y="5677353"/>
                <a:ext cx="630317" cy="276999"/>
              </a:xfrm>
              <a:prstGeom prst="rect">
                <a:avLst/>
              </a:prstGeom>
              <a:blipFill>
                <a:blip r:embed="rId21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416098F-BC89-41AA-9F87-B662B5A69205}"/>
              </a:ext>
            </a:extLst>
          </p:cNvPr>
          <p:cNvSpPr/>
          <p:nvPr/>
        </p:nvSpPr>
        <p:spPr>
          <a:xfrm>
            <a:off x="4030462" y="3986074"/>
            <a:ext cx="887767" cy="2840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1D36DFB6-77C1-4950-A6BA-98E88000ADC7}"/>
              </a:ext>
            </a:extLst>
          </p:cNvPr>
          <p:cNvSpPr/>
          <p:nvPr/>
        </p:nvSpPr>
        <p:spPr>
          <a:xfrm>
            <a:off x="3623569" y="4502458"/>
            <a:ext cx="1294660" cy="2840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249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3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4" grpId="0" animBg="1"/>
      <p:bldP spid="4" grpId="1" animBg="1"/>
      <p:bldP spid="52" grpId="0" animBg="1"/>
      <p:bldP spid="52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the inverse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inverse hyperbolic functions can also be expressed using logarithms…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𝑎𝑟𝑠𝑖𝑛h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64EF0AF-B926-4D5B-B32F-A1C24A266FC3}"/>
                  </a:ext>
                </a:extLst>
              </p:cNvPr>
              <p:cNvSpPr txBox="1"/>
              <p:nvPr/>
            </p:nvSpPr>
            <p:spPr>
              <a:xfrm>
                <a:off x="110906" y="3236621"/>
                <a:ext cx="3284144" cy="3513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𝑎𝑟𝑠𝑖𝑛h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rad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64EF0AF-B926-4D5B-B32F-A1C24A266F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06" y="3236621"/>
                <a:ext cx="3284144" cy="351378"/>
              </a:xfrm>
              <a:prstGeom prst="rect">
                <a:avLst/>
              </a:prstGeom>
              <a:blipFill>
                <a:blip r:embed="rId6"/>
                <a:stretch>
                  <a:fillRect b="-12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19F8FBE-EFBC-408E-AC89-891C59690248}"/>
                  </a:ext>
                </a:extLst>
              </p:cNvPr>
              <p:cNvSpPr txBox="1"/>
              <p:nvPr/>
            </p:nvSpPr>
            <p:spPr>
              <a:xfrm>
                <a:off x="5441571" y="1504938"/>
                <a:ext cx="1419876" cy="2668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19F8FBE-EFBC-408E-AC89-891C596902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571" y="1504938"/>
                <a:ext cx="1419876" cy="266868"/>
              </a:xfrm>
              <a:prstGeom prst="rect">
                <a:avLst/>
              </a:prstGeom>
              <a:blipFill>
                <a:blip r:embed="rId7"/>
                <a:stretch>
                  <a:fillRect l="-1717" r="-2146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23720405-DEFF-4DE6-BA87-CBFF0B0EE7CA}"/>
                  </a:ext>
                </a:extLst>
              </p:cNvPr>
              <p:cNvSpPr txBox="1"/>
              <p:nvPr/>
            </p:nvSpPr>
            <p:spPr>
              <a:xfrm>
                <a:off x="4336743" y="2503502"/>
                <a:ext cx="1214500" cy="2435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ra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&gt;</m:t>
                    </m:r>
                    <m:rad>
                      <m:radPr>
                        <m:degHide m:val="on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23720405-DEFF-4DE6-BA87-CBFF0B0EE7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6743" y="2503502"/>
                <a:ext cx="1214500" cy="243593"/>
              </a:xfrm>
              <a:prstGeom prst="rect">
                <a:avLst/>
              </a:prstGeom>
              <a:blipFill>
                <a:blip r:embed="rId8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37903497-812C-463F-9559-BE68FBE297C3}"/>
                  </a:ext>
                </a:extLst>
              </p:cNvPr>
              <p:cNvSpPr txBox="1"/>
              <p:nvPr/>
            </p:nvSpPr>
            <p:spPr>
              <a:xfrm>
                <a:off x="4338222" y="3011009"/>
                <a:ext cx="1009444" cy="2417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ra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37903497-812C-463F-9559-BE68FBE297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222" y="3011009"/>
                <a:ext cx="1009444" cy="241797"/>
              </a:xfrm>
              <a:prstGeom prst="rect">
                <a:avLst/>
              </a:prstGeom>
              <a:blipFill>
                <a:blip r:embed="rId9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C06BFE06-15CD-4F0D-9C59-D9AC8AAEB23F}"/>
                  </a:ext>
                </a:extLst>
              </p:cNvPr>
              <p:cNvSpPr txBox="1"/>
              <p:nvPr/>
            </p:nvSpPr>
            <p:spPr>
              <a:xfrm>
                <a:off x="4836851" y="3456371"/>
                <a:ext cx="1338636" cy="2668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0&gt;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rad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C06BFE06-15CD-4F0D-9C59-D9AC8AAEB2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6851" y="3456371"/>
                <a:ext cx="1338636" cy="266868"/>
              </a:xfrm>
              <a:prstGeom prst="rect">
                <a:avLst/>
              </a:prstGeom>
              <a:blipFill>
                <a:blip r:embed="rId10"/>
                <a:stretch>
                  <a:fillRect l="-2273" r="-1818"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A17533FB-7873-45B1-9E39-298E0C52F357}"/>
                  </a:ext>
                </a:extLst>
              </p:cNvPr>
              <p:cNvSpPr txBox="1"/>
              <p:nvPr/>
            </p:nvSpPr>
            <p:spPr>
              <a:xfrm>
                <a:off x="3975716" y="3935765"/>
                <a:ext cx="1338635" cy="2668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A17533FB-7873-45B1-9E39-298E0C52F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5716" y="3935765"/>
                <a:ext cx="1338635" cy="266868"/>
              </a:xfrm>
              <a:prstGeom prst="rect">
                <a:avLst/>
              </a:prstGeom>
              <a:blipFill>
                <a:blip r:embed="rId11"/>
                <a:stretch>
                  <a:fillRect l="-909" r="-1818" b="-69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円弧 68">
            <a:extLst>
              <a:ext uri="{FF2B5EF4-FFF2-40B4-BE49-F238E27FC236}">
                <a16:creationId xmlns:a16="http://schemas.microsoft.com/office/drawing/2014/main" id="{CCABE041-4EDE-4FCA-9CEE-1B1886E907F6}"/>
              </a:ext>
            </a:extLst>
          </p:cNvPr>
          <p:cNvSpPr/>
          <p:nvPr/>
        </p:nvSpPr>
        <p:spPr>
          <a:xfrm>
            <a:off x="5465016" y="2634725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F36FE166-0EA8-40B2-A031-12EE8F7F7B1B}"/>
              </a:ext>
            </a:extLst>
          </p:cNvPr>
          <p:cNvSpPr txBox="1"/>
          <p:nvPr/>
        </p:nvSpPr>
        <p:spPr>
          <a:xfrm>
            <a:off x="3799643" y="2179552"/>
            <a:ext cx="2210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It is clearly true that: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1" name="円弧 70">
            <a:extLst>
              <a:ext uri="{FF2B5EF4-FFF2-40B4-BE49-F238E27FC236}">
                <a16:creationId xmlns:a16="http://schemas.microsoft.com/office/drawing/2014/main" id="{61E2F90C-1D32-46D9-977E-15F0AD926D98}"/>
              </a:ext>
            </a:extLst>
          </p:cNvPr>
          <p:cNvSpPr/>
          <p:nvPr/>
        </p:nvSpPr>
        <p:spPr>
          <a:xfrm>
            <a:off x="6095331" y="3105242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円弧 71">
            <a:extLst>
              <a:ext uri="{FF2B5EF4-FFF2-40B4-BE49-F238E27FC236}">
                <a16:creationId xmlns:a16="http://schemas.microsoft.com/office/drawing/2014/main" id="{DED62161-2BBE-4E21-BD8B-198C5B0B4921}"/>
              </a:ext>
            </a:extLst>
          </p:cNvPr>
          <p:cNvSpPr/>
          <p:nvPr/>
        </p:nvSpPr>
        <p:spPr>
          <a:xfrm>
            <a:off x="6050942" y="3602391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CD2459CE-07D3-4BFD-B2DE-70D2EAF9564B}"/>
              </a:ext>
            </a:extLst>
          </p:cNvPr>
          <p:cNvSpPr txBox="1"/>
          <p:nvPr/>
        </p:nvSpPr>
        <p:spPr>
          <a:xfrm>
            <a:off x="6303146" y="3200483"/>
            <a:ext cx="1065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Rearrange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1AE86D50-1639-4C65-B770-A66B03DCBDCD}"/>
              </a:ext>
            </a:extLst>
          </p:cNvPr>
          <p:cNvSpPr txBox="1"/>
          <p:nvPr/>
        </p:nvSpPr>
        <p:spPr>
          <a:xfrm>
            <a:off x="6143347" y="3706510"/>
            <a:ext cx="1420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Swap around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28D4BBAA-7ED2-4012-8422-A5F186C21468}"/>
              </a:ext>
            </a:extLst>
          </p:cNvPr>
          <p:cNvSpPr txBox="1"/>
          <p:nvPr/>
        </p:nvSpPr>
        <p:spPr>
          <a:xfrm>
            <a:off x="5646197" y="2721089"/>
            <a:ext cx="1669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 right side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A18F829F-3E9B-41CF-ACB3-70704E471C57}"/>
                  </a:ext>
                </a:extLst>
              </p:cNvPr>
              <p:cNvSpPr txBox="1"/>
              <p:nvPr/>
            </p:nvSpPr>
            <p:spPr>
              <a:xfrm>
                <a:off x="3391271" y="4407846"/>
                <a:ext cx="54686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 this expression is less than 0, there will be no solution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So we only include the one with the positive root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A18F829F-3E9B-41CF-ACB3-70704E471C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1271" y="4407846"/>
                <a:ext cx="5468644" cy="646331"/>
              </a:xfrm>
              <a:prstGeom prst="rect">
                <a:avLst/>
              </a:prstGeom>
              <a:blipFill>
                <a:blip r:embed="rId12"/>
                <a:stretch>
                  <a:fillRect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096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66" grpId="0"/>
      <p:bldP spid="67" grpId="0"/>
      <p:bldP spid="68" grpId="0"/>
      <p:bldP spid="69" grpId="0" animBg="1"/>
      <p:bldP spid="70" grpId="0"/>
      <p:bldP spid="71" grpId="0" animBg="1"/>
      <p:bldP spid="72" grpId="0" animBg="1"/>
      <p:bldP spid="73" grpId="0"/>
      <p:bldP spid="74" grpId="0"/>
      <p:bldP spid="7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the inverse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inverse hyperbolic functions can also be expressed using logarithms…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𝑎𝑟𝑠𝑖𝑛h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64EF0AF-B926-4D5B-B32F-A1C24A266FC3}"/>
                  </a:ext>
                </a:extLst>
              </p:cNvPr>
              <p:cNvSpPr txBox="1"/>
              <p:nvPr/>
            </p:nvSpPr>
            <p:spPr>
              <a:xfrm>
                <a:off x="110906" y="3236621"/>
                <a:ext cx="3284144" cy="3513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𝑎𝑟𝑠𝑖𝑛h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rad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64EF0AF-B926-4D5B-B32F-A1C24A266F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06" y="3236621"/>
                <a:ext cx="3284144" cy="351378"/>
              </a:xfrm>
              <a:prstGeom prst="rect">
                <a:avLst/>
              </a:prstGeom>
              <a:blipFill>
                <a:blip r:embed="rId6"/>
                <a:stretch>
                  <a:fillRect b="-12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19F8FBE-EFBC-408E-AC89-891C59690248}"/>
                  </a:ext>
                </a:extLst>
              </p:cNvPr>
              <p:cNvSpPr txBox="1"/>
              <p:nvPr/>
            </p:nvSpPr>
            <p:spPr>
              <a:xfrm>
                <a:off x="5441571" y="1504938"/>
                <a:ext cx="1419876" cy="2668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19F8FBE-EFBC-408E-AC89-891C596902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571" y="1504938"/>
                <a:ext cx="1419876" cy="266868"/>
              </a:xfrm>
              <a:prstGeom prst="rect">
                <a:avLst/>
              </a:prstGeom>
              <a:blipFill>
                <a:blip r:embed="rId7"/>
                <a:stretch>
                  <a:fillRect l="-1717" r="-2146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8CAFC471-4DEB-4497-9FE2-BE7813889033}"/>
                  </a:ext>
                </a:extLst>
              </p:cNvPr>
              <p:cNvSpPr txBox="1"/>
              <p:nvPr/>
            </p:nvSpPr>
            <p:spPr>
              <a:xfrm>
                <a:off x="5434173" y="1985813"/>
                <a:ext cx="1419876" cy="2668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8CAFC471-4DEB-4497-9FE2-BE78138890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4173" y="1985813"/>
                <a:ext cx="1419876" cy="266868"/>
              </a:xfrm>
              <a:prstGeom prst="rect">
                <a:avLst/>
              </a:prstGeom>
              <a:blipFill>
                <a:blip r:embed="rId8"/>
                <a:stretch>
                  <a:fillRect l="-1288" r="-2146"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355D0BCF-F93E-4438-899C-78A878A309FA}"/>
                  </a:ext>
                </a:extLst>
              </p:cNvPr>
              <p:cNvSpPr txBox="1"/>
              <p:nvPr/>
            </p:nvSpPr>
            <p:spPr>
              <a:xfrm>
                <a:off x="5531827" y="2456330"/>
                <a:ext cx="1698285" cy="3237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355D0BCF-F93E-4438-899C-78A878A309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1827" y="2456330"/>
                <a:ext cx="1698285" cy="323743"/>
              </a:xfrm>
              <a:prstGeom prst="rect">
                <a:avLst/>
              </a:prstGeom>
              <a:blipFill>
                <a:blip r:embed="rId9"/>
                <a:stretch>
                  <a:fillRect l="-1792" b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6606070F-426E-4213-BEB5-EE1D598A8599}"/>
                  </a:ext>
                </a:extLst>
              </p:cNvPr>
              <p:cNvSpPr txBox="1"/>
              <p:nvPr/>
            </p:nvSpPr>
            <p:spPr>
              <a:xfrm>
                <a:off x="4978487" y="2962357"/>
                <a:ext cx="2264787" cy="3237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6606070F-426E-4213-BEB5-EE1D598A85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8487" y="2962357"/>
                <a:ext cx="2264787" cy="323743"/>
              </a:xfrm>
              <a:prstGeom prst="rect">
                <a:avLst/>
              </a:prstGeom>
              <a:blipFill>
                <a:blip r:embed="rId10"/>
                <a:stretch>
                  <a:fillRect l="-1617" b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円弧 25">
            <a:extLst>
              <a:ext uri="{FF2B5EF4-FFF2-40B4-BE49-F238E27FC236}">
                <a16:creationId xmlns:a16="http://schemas.microsoft.com/office/drawing/2014/main" id="{6DBE2420-F2EC-4AA1-A5EF-533AB988D7BB}"/>
              </a:ext>
            </a:extLst>
          </p:cNvPr>
          <p:cNvSpPr/>
          <p:nvPr/>
        </p:nvSpPr>
        <p:spPr>
          <a:xfrm>
            <a:off x="6796667" y="1684814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F0B2B25-99B9-42CB-8BBD-2340E4EA1DED}"/>
              </a:ext>
            </a:extLst>
          </p:cNvPr>
          <p:cNvSpPr txBox="1"/>
          <p:nvPr/>
        </p:nvSpPr>
        <p:spPr>
          <a:xfrm>
            <a:off x="6951215" y="1646891"/>
            <a:ext cx="1988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There are only solutions for the positive root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円弧 27">
            <a:extLst>
              <a:ext uri="{FF2B5EF4-FFF2-40B4-BE49-F238E27FC236}">
                <a16:creationId xmlns:a16="http://schemas.microsoft.com/office/drawing/2014/main" id="{FB892597-A33D-4476-AF52-74D3626482EB}"/>
              </a:ext>
            </a:extLst>
          </p:cNvPr>
          <p:cNvSpPr/>
          <p:nvPr/>
        </p:nvSpPr>
        <p:spPr>
          <a:xfrm>
            <a:off x="7160651" y="2128698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円弧 28">
            <a:extLst>
              <a:ext uri="{FF2B5EF4-FFF2-40B4-BE49-F238E27FC236}">
                <a16:creationId xmlns:a16="http://schemas.microsoft.com/office/drawing/2014/main" id="{6E222BAC-C49F-432F-A329-5DE62669DF1D}"/>
              </a:ext>
            </a:extLst>
          </p:cNvPr>
          <p:cNvSpPr/>
          <p:nvPr/>
        </p:nvSpPr>
        <p:spPr>
          <a:xfrm>
            <a:off x="7142896" y="2652480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D386B51-796F-4407-B97B-A77A6CDD73CB}"/>
              </a:ext>
            </a:extLst>
          </p:cNvPr>
          <p:cNvSpPr txBox="1"/>
          <p:nvPr/>
        </p:nvSpPr>
        <p:spPr>
          <a:xfrm>
            <a:off x="7332956" y="2126285"/>
            <a:ext cx="1597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Natural logarithm of both sides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9F353005-86A7-4C4A-8716-3C6E71B7C179}"/>
                  </a:ext>
                </a:extLst>
              </p:cNvPr>
              <p:cNvSpPr txBox="1"/>
              <p:nvPr/>
            </p:nvSpPr>
            <p:spPr>
              <a:xfrm>
                <a:off x="7403977" y="2738844"/>
                <a:ext cx="92327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9F353005-86A7-4C4A-8716-3C6E71B7C1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3977" y="2738844"/>
                <a:ext cx="923278" cy="276999"/>
              </a:xfrm>
              <a:prstGeom prst="rect">
                <a:avLst/>
              </a:prstGeom>
              <a:blipFill>
                <a:blip r:embed="rId11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846B5692-4EF4-4EC6-AE41-E65397F158DC}"/>
              </a:ext>
            </a:extLst>
          </p:cNvPr>
          <p:cNvSpPr/>
          <p:nvPr/>
        </p:nvSpPr>
        <p:spPr>
          <a:xfrm>
            <a:off x="4980373" y="3000654"/>
            <a:ext cx="727969" cy="26633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06966C5-4517-4D27-9721-733D993F8659}"/>
              </a:ext>
            </a:extLst>
          </p:cNvPr>
          <p:cNvSpPr/>
          <p:nvPr/>
        </p:nvSpPr>
        <p:spPr>
          <a:xfrm>
            <a:off x="1484051" y="3765613"/>
            <a:ext cx="1072718" cy="26633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02D21D47-9822-495A-8D00-A1B82617E8F3}"/>
              </a:ext>
            </a:extLst>
          </p:cNvPr>
          <p:cNvSpPr/>
          <p:nvPr/>
        </p:nvSpPr>
        <p:spPr>
          <a:xfrm>
            <a:off x="5507115" y="2506463"/>
            <a:ext cx="218982" cy="26633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14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 animBg="1"/>
      <p:bldP spid="27" grpId="0"/>
      <p:bldP spid="28" grpId="0" animBg="1"/>
      <p:bldP spid="29" grpId="0" animBg="1"/>
      <p:bldP spid="30" grpId="0"/>
      <p:bldP spid="32" grpId="0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the inverse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inverse hyperbolic functions can also be expressed using logarithms…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𝑎𝑟𝑐𝑜𝑠h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64EF0AF-B926-4D5B-B32F-A1C24A266FC3}"/>
                  </a:ext>
                </a:extLst>
              </p:cNvPr>
              <p:cNvSpPr txBox="1"/>
              <p:nvPr/>
            </p:nvSpPr>
            <p:spPr>
              <a:xfrm>
                <a:off x="110906" y="3272132"/>
                <a:ext cx="3284144" cy="5686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𝑎𝑟𝑐𝑜𝑠h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rad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64EF0AF-B926-4D5B-B32F-A1C24A266F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06" y="3272132"/>
                <a:ext cx="3284144" cy="568617"/>
              </a:xfrm>
              <a:prstGeom prst="rect">
                <a:avLst/>
              </a:prstGeom>
              <a:blipFill>
                <a:blip r:embed="rId6"/>
                <a:stretch>
                  <a:fillRect l="-1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F65861E9-94C9-4833-AB76-019D6E24FEFE}"/>
                  </a:ext>
                </a:extLst>
              </p:cNvPr>
              <p:cNvSpPr txBox="1"/>
              <p:nvPr/>
            </p:nvSpPr>
            <p:spPr>
              <a:xfrm>
                <a:off x="5115207" y="1543616"/>
                <a:ext cx="10699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F65861E9-94C9-4833-AB76-019D6E24FE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207" y="1543616"/>
                <a:ext cx="1069973" cy="215444"/>
              </a:xfrm>
              <a:prstGeom prst="rect">
                <a:avLst/>
              </a:prstGeom>
              <a:blipFill>
                <a:blip r:embed="rId7"/>
                <a:stretch>
                  <a:fillRect l="-3409" r="-1136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BF7952BD-2A6B-4D0F-B48F-04A1CD32BABB}"/>
                  </a:ext>
                </a:extLst>
              </p:cNvPr>
              <p:cNvSpPr txBox="1"/>
              <p:nvPr/>
            </p:nvSpPr>
            <p:spPr>
              <a:xfrm>
                <a:off x="4769666" y="2003833"/>
                <a:ext cx="84247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BF7952BD-2A6B-4D0F-B48F-04A1CD32BA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9666" y="2003833"/>
                <a:ext cx="842475" cy="215444"/>
              </a:xfrm>
              <a:prstGeom prst="rect">
                <a:avLst/>
              </a:prstGeom>
              <a:blipFill>
                <a:blip r:embed="rId8"/>
                <a:stretch>
                  <a:fillRect l="-2158" r="-1439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CFD7EB6-6719-44E1-92F0-CB3A4FE66BEA}"/>
                  </a:ext>
                </a:extLst>
              </p:cNvPr>
              <p:cNvSpPr txBox="1"/>
              <p:nvPr/>
            </p:nvSpPr>
            <p:spPr>
              <a:xfrm>
                <a:off x="4505606" y="2391622"/>
                <a:ext cx="1072025" cy="4133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CCFD7EB6-6719-44E1-92F0-CB3A4FE66B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5606" y="2391622"/>
                <a:ext cx="1072025" cy="413318"/>
              </a:xfrm>
              <a:prstGeom prst="rect">
                <a:avLst/>
              </a:prstGeom>
              <a:blipFill>
                <a:blip r:embed="rId9"/>
                <a:stretch>
                  <a:fillRect l="-1705" r="-1136" b="-13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EFCAE460-192F-42FE-A605-1BB6EAEF7947}"/>
                  </a:ext>
                </a:extLst>
              </p:cNvPr>
              <p:cNvSpPr txBox="1"/>
              <p:nvPr/>
            </p:nvSpPr>
            <p:spPr>
              <a:xfrm>
                <a:off x="4504097" y="3041962"/>
                <a:ext cx="117141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EFCAE460-192F-42FE-A605-1BB6EAEF79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4097" y="3041962"/>
                <a:ext cx="1171411" cy="215444"/>
              </a:xfrm>
              <a:prstGeom prst="rect">
                <a:avLst/>
              </a:prstGeom>
              <a:blipFill>
                <a:blip r:embed="rId10"/>
                <a:stretch>
                  <a:fillRect l="-2083" r="-2083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C54A7E6-54AA-438E-BC5A-12EBF54E88A6}"/>
                  </a:ext>
                </a:extLst>
              </p:cNvPr>
              <p:cNvSpPr txBox="1"/>
              <p:nvPr/>
            </p:nvSpPr>
            <p:spPr>
              <a:xfrm>
                <a:off x="4620284" y="3511233"/>
                <a:ext cx="125156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+1=2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C54A7E6-54AA-438E-BC5A-12EBF54E8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0284" y="3511233"/>
                <a:ext cx="1251561" cy="215444"/>
              </a:xfrm>
              <a:prstGeom prst="rect">
                <a:avLst/>
              </a:prstGeom>
              <a:blipFill>
                <a:blip r:embed="rId11"/>
                <a:stretch>
                  <a:fillRect l="-1951" r="-488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C7DF2681-7AD6-4014-8007-7C74F8978423}"/>
                  </a:ext>
                </a:extLst>
              </p:cNvPr>
              <p:cNvSpPr txBox="1"/>
              <p:nvPr/>
            </p:nvSpPr>
            <p:spPr>
              <a:xfrm>
                <a:off x="4013702" y="4018227"/>
                <a:ext cx="156536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C7DF2681-7AD6-4014-8007-7C74F89784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702" y="4018227"/>
                <a:ext cx="1565365" cy="215444"/>
              </a:xfrm>
              <a:prstGeom prst="rect">
                <a:avLst/>
              </a:prstGeom>
              <a:blipFill>
                <a:blip r:embed="rId12"/>
                <a:stretch>
                  <a:fillRect l="-1167" r="-1946" b="-1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F65675DD-9766-4A78-88BD-4308CC2006F8}"/>
                  </a:ext>
                </a:extLst>
              </p:cNvPr>
              <p:cNvSpPr txBox="1"/>
              <p:nvPr/>
            </p:nvSpPr>
            <p:spPr>
              <a:xfrm>
                <a:off x="3595735" y="4523713"/>
                <a:ext cx="197682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F65675DD-9766-4A78-88BD-4308CC2006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5735" y="4523713"/>
                <a:ext cx="1976823" cy="215444"/>
              </a:xfrm>
              <a:prstGeom prst="rect">
                <a:avLst/>
              </a:prstGeom>
              <a:blipFill>
                <a:blip r:embed="rId13"/>
                <a:stretch>
                  <a:fillRect r="-1543" b="-1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4477349F-2593-43A1-9481-7A38BB3B7902}"/>
                  </a:ext>
                </a:extLst>
              </p:cNvPr>
              <p:cNvSpPr txBox="1"/>
              <p:nvPr/>
            </p:nvSpPr>
            <p:spPr>
              <a:xfrm>
                <a:off x="4455814" y="5039761"/>
                <a:ext cx="151836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4477349F-2593-43A1-9481-7A38BB3B79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814" y="5039761"/>
                <a:ext cx="1518364" cy="215444"/>
              </a:xfrm>
              <a:prstGeom prst="rect">
                <a:avLst/>
              </a:prstGeom>
              <a:blipFill>
                <a:blip r:embed="rId14"/>
                <a:stretch>
                  <a:fillRect r="-2008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D19E2181-CE78-4826-B324-10B9DD1D8390}"/>
                  </a:ext>
                </a:extLst>
              </p:cNvPr>
              <p:cNvSpPr txBox="1"/>
              <p:nvPr/>
            </p:nvSpPr>
            <p:spPr>
              <a:xfrm>
                <a:off x="4691204" y="5474327"/>
                <a:ext cx="1554528" cy="2668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D19E2181-CE78-4826-B324-10B9DD1D83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1204" y="5474327"/>
                <a:ext cx="1554528" cy="266868"/>
              </a:xfrm>
              <a:prstGeom prst="rect">
                <a:avLst/>
              </a:prstGeom>
              <a:blipFill>
                <a:blip r:embed="rId15"/>
                <a:stretch>
                  <a:fillRect l="-1569" r="-1961" b="-15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7101FD2A-CF70-448F-8B1B-DAF0424480C3}"/>
                  </a:ext>
                </a:extLst>
              </p:cNvPr>
              <p:cNvSpPr txBox="1"/>
              <p:nvPr/>
            </p:nvSpPr>
            <p:spPr>
              <a:xfrm>
                <a:off x="5006566" y="5952651"/>
                <a:ext cx="1419876" cy="2668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7101FD2A-CF70-448F-8B1B-DAF042448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6566" y="5952651"/>
                <a:ext cx="1419876" cy="266868"/>
              </a:xfrm>
              <a:prstGeom prst="rect">
                <a:avLst/>
              </a:prstGeom>
              <a:blipFill>
                <a:blip r:embed="rId16"/>
                <a:stretch>
                  <a:fillRect l="-1288" r="-2146" b="-15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円弧 22">
            <a:extLst>
              <a:ext uri="{FF2B5EF4-FFF2-40B4-BE49-F238E27FC236}">
                <a16:creationId xmlns:a16="http://schemas.microsoft.com/office/drawing/2014/main" id="{852A56D7-BCB4-47ED-8B80-9A289BB66C5A}"/>
              </a:ext>
            </a:extLst>
          </p:cNvPr>
          <p:cNvSpPr/>
          <p:nvPr/>
        </p:nvSpPr>
        <p:spPr>
          <a:xfrm>
            <a:off x="6130841" y="1675937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D201612B-9A78-4498-99B2-D0869C49CE39}"/>
                  </a:ext>
                </a:extLst>
              </p:cNvPr>
              <p:cNvSpPr txBox="1"/>
              <p:nvPr/>
            </p:nvSpPr>
            <p:spPr>
              <a:xfrm>
                <a:off x="6303146" y="1771179"/>
                <a:ext cx="130501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Inverse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m:rPr>
                        <m:sty m:val="p"/>
                      </m:rP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D201612B-9A78-4498-99B2-D0869C49CE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146" y="1771179"/>
                <a:ext cx="1305017" cy="276999"/>
              </a:xfrm>
              <a:prstGeom prst="rect">
                <a:avLst/>
              </a:prstGeom>
              <a:blipFill>
                <a:blip r:embed="rId17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円弧 24">
            <a:extLst>
              <a:ext uri="{FF2B5EF4-FFF2-40B4-BE49-F238E27FC236}">
                <a16:creationId xmlns:a16="http://schemas.microsoft.com/office/drawing/2014/main" id="{131557E6-D542-4189-9CDC-E7085737207C}"/>
              </a:ext>
            </a:extLst>
          </p:cNvPr>
          <p:cNvSpPr/>
          <p:nvPr/>
        </p:nvSpPr>
        <p:spPr>
          <a:xfrm>
            <a:off x="5555272" y="2156811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円弧 25">
            <a:extLst>
              <a:ext uri="{FF2B5EF4-FFF2-40B4-BE49-F238E27FC236}">
                <a16:creationId xmlns:a16="http://schemas.microsoft.com/office/drawing/2014/main" id="{7478F57A-307D-4F17-AE6F-AFBA8620B64A}"/>
              </a:ext>
            </a:extLst>
          </p:cNvPr>
          <p:cNvSpPr/>
          <p:nvPr/>
        </p:nvSpPr>
        <p:spPr>
          <a:xfrm>
            <a:off x="5732825" y="2636205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円弧 26">
            <a:extLst>
              <a:ext uri="{FF2B5EF4-FFF2-40B4-BE49-F238E27FC236}">
                <a16:creationId xmlns:a16="http://schemas.microsoft.com/office/drawing/2014/main" id="{7E8CE1A6-121F-4886-AB6D-BB98B4D0BBCA}"/>
              </a:ext>
            </a:extLst>
          </p:cNvPr>
          <p:cNvSpPr/>
          <p:nvPr/>
        </p:nvSpPr>
        <p:spPr>
          <a:xfrm>
            <a:off x="5821602" y="3177743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円弧 27">
            <a:extLst>
              <a:ext uri="{FF2B5EF4-FFF2-40B4-BE49-F238E27FC236}">
                <a16:creationId xmlns:a16="http://schemas.microsoft.com/office/drawing/2014/main" id="{361A9776-F1A6-415A-836A-E1CC4F6E5E1D}"/>
              </a:ext>
            </a:extLst>
          </p:cNvPr>
          <p:cNvSpPr/>
          <p:nvPr/>
        </p:nvSpPr>
        <p:spPr>
          <a:xfrm>
            <a:off x="5732825" y="3674892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円弧 28">
            <a:extLst>
              <a:ext uri="{FF2B5EF4-FFF2-40B4-BE49-F238E27FC236}">
                <a16:creationId xmlns:a16="http://schemas.microsoft.com/office/drawing/2014/main" id="{CFA28410-49E0-481A-81EC-E472778F0B78}"/>
              </a:ext>
            </a:extLst>
          </p:cNvPr>
          <p:cNvSpPr/>
          <p:nvPr/>
        </p:nvSpPr>
        <p:spPr>
          <a:xfrm>
            <a:off x="5555272" y="4172042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円弧 29">
            <a:extLst>
              <a:ext uri="{FF2B5EF4-FFF2-40B4-BE49-F238E27FC236}">
                <a16:creationId xmlns:a16="http://schemas.microsoft.com/office/drawing/2014/main" id="{C4BE57D5-3F50-44E9-8569-E9B86E34C2A9}"/>
              </a:ext>
            </a:extLst>
          </p:cNvPr>
          <p:cNvSpPr/>
          <p:nvPr/>
        </p:nvSpPr>
        <p:spPr>
          <a:xfrm>
            <a:off x="5857113" y="4624803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円弧 30">
            <a:extLst>
              <a:ext uri="{FF2B5EF4-FFF2-40B4-BE49-F238E27FC236}">
                <a16:creationId xmlns:a16="http://schemas.microsoft.com/office/drawing/2014/main" id="{93A39A4F-0056-4D1C-84CB-752894082AE7}"/>
              </a:ext>
            </a:extLst>
          </p:cNvPr>
          <p:cNvSpPr/>
          <p:nvPr/>
        </p:nvSpPr>
        <p:spPr>
          <a:xfrm>
            <a:off x="6194464" y="5130830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円弧 31">
            <a:extLst>
              <a:ext uri="{FF2B5EF4-FFF2-40B4-BE49-F238E27FC236}">
                <a16:creationId xmlns:a16="http://schemas.microsoft.com/office/drawing/2014/main" id="{88468361-34D7-433A-8184-E7A066E4EAF0}"/>
              </a:ext>
            </a:extLst>
          </p:cNvPr>
          <p:cNvSpPr/>
          <p:nvPr/>
        </p:nvSpPr>
        <p:spPr>
          <a:xfrm>
            <a:off x="6380895" y="5592469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2B5264C-8B8E-459C-AD88-AA48A2D56651}"/>
              </a:ext>
            </a:extLst>
          </p:cNvPr>
          <p:cNvSpPr txBox="1"/>
          <p:nvPr/>
        </p:nvSpPr>
        <p:spPr>
          <a:xfrm>
            <a:off x="5761608" y="2126286"/>
            <a:ext cx="2343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using the expression we saw in section 6A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7CA75F0-17CA-4AE1-80AE-2C1DA85C1697}"/>
              </a:ext>
            </a:extLst>
          </p:cNvPr>
          <p:cNvSpPr txBox="1"/>
          <p:nvPr/>
        </p:nvSpPr>
        <p:spPr>
          <a:xfrm>
            <a:off x="5903652" y="2712212"/>
            <a:ext cx="1287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by 2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B3F58B32-FEF6-4445-B409-7EBEA5651653}"/>
                  </a:ext>
                </a:extLst>
              </p:cNvPr>
              <p:cNvSpPr txBox="1"/>
              <p:nvPr/>
            </p:nvSpPr>
            <p:spPr>
              <a:xfrm>
                <a:off x="6063450" y="3227116"/>
                <a:ext cx="12872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Multiply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B3F58B32-FEF6-4445-B409-7EBEA56516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3450" y="3227116"/>
                <a:ext cx="1287262" cy="276999"/>
              </a:xfrm>
              <a:prstGeom prst="rect">
                <a:avLst/>
              </a:prstGeom>
              <a:blipFill>
                <a:blip r:embed="rId18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6EF6A3D5-650F-4C0C-99ED-0208B989A017}"/>
                  </a:ext>
                </a:extLst>
              </p:cNvPr>
              <p:cNvSpPr txBox="1"/>
              <p:nvPr/>
            </p:nvSpPr>
            <p:spPr>
              <a:xfrm>
                <a:off x="5992429" y="3742021"/>
                <a:ext cx="12872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Subtract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6EF6A3D5-650F-4C0C-99ED-0208B989A0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2429" y="3742021"/>
                <a:ext cx="1287262" cy="276999"/>
              </a:xfrm>
              <a:prstGeom prst="rect">
                <a:avLst/>
              </a:prstGeom>
              <a:blipFill>
                <a:blip r:embed="rId19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3043D65-C3F7-4B5A-8465-FA65C377E70B}"/>
              </a:ext>
            </a:extLst>
          </p:cNvPr>
          <p:cNvSpPr txBox="1"/>
          <p:nvPr/>
        </p:nvSpPr>
        <p:spPr>
          <a:xfrm>
            <a:off x="5681708" y="4132638"/>
            <a:ext cx="2148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Complete the square for the first two terms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97926465-55E8-44DE-BC15-992194FBBDF3}"/>
                  </a:ext>
                </a:extLst>
              </p:cNvPr>
              <p:cNvSpPr txBox="1"/>
              <p:nvPr/>
            </p:nvSpPr>
            <p:spPr>
              <a:xfrm>
                <a:off x="6125590" y="4727442"/>
                <a:ext cx="9587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Add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97926465-55E8-44DE-BC15-992194FBBD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5590" y="4727442"/>
                <a:ext cx="958790" cy="276999"/>
              </a:xfrm>
              <a:prstGeom prst="rect">
                <a:avLst/>
              </a:prstGeom>
              <a:blipFill>
                <a:blip r:embed="rId20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0DD39A9-43B6-489D-9FB1-0199AD47A494}"/>
              </a:ext>
            </a:extLst>
          </p:cNvPr>
          <p:cNvSpPr txBox="1"/>
          <p:nvPr/>
        </p:nvSpPr>
        <p:spPr>
          <a:xfrm>
            <a:off x="6347532" y="5180204"/>
            <a:ext cx="1287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Square root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43EF6724-2FD6-4808-B005-4DD29A66C6FC}"/>
                  </a:ext>
                </a:extLst>
              </p:cNvPr>
              <p:cNvSpPr txBox="1"/>
              <p:nvPr/>
            </p:nvSpPr>
            <p:spPr>
              <a:xfrm>
                <a:off x="6631617" y="5677353"/>
                <a:ext cx="63031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Add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43EF6724-2FD6-4808-B005-4DD29A66C6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1617" y="5677353"/>
                <a:ext cx="630317" cy="276999"/>
              </a:xfrm>
              <a:prstGeom prst="rect">
                <a:avLst/>
              </a:prstGeom>
              <a:blipFill>
                <a:blip r:embed="rId21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4ACF9257-99B7-47B5-A56B-B09615801842}"/>
              </a:ext>
            </a:extLst>
          </p:cNvPr>
          <p:cNvSpPr/>
          <p:nvPr/>
        </p:nvSpPr>
        <p:spPr>
          <a:xfrm>
            <a:off x="4030462" y="3986074"/>
            <a:ext cx="887767" cy="2840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5BFC0296-5A6D-44EA-BDCE-1C07F55BF9B2}"/>
              </a:ext>
            </a:extLst>
          </p:cNvPr>
          <p:cNvSpPr/>
          <p:nvPr/>
        </p:nvSpPr>
        <p:spPr>
          <a:xfrm>
            <a:off x="3623569" y="4502458"/>
            <a:ext cx="1294660" cy="2840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87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1" grpId="0"/>
      <p:bldP spid="23" grpId="0" animBg="1"/>
      <p:bldP spid="24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 animBg="1"/>
      <p:bldP spid="41" grpId="1" animBg="1"/>
      <p:bldP spid="42" grpId="0" animBg="1"/>
      <p:bldP spid="42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the inverse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inverse hyperbolic functions can also be expressed using logarithms…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𝑎𝑟𝑐𝑜𝑠h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64EF0AF-B926-4D5B-B32F-A1C24A266FC3}"/>
                  </a:ext>
                </a:extLst>
              </p:cNvPr>
              <p:cNvSpPr txBox="1"/>
              <p:nvPr/>
            </p:nvSpPr>
            <p:spPr>
              <a:xfrm>
                <a:off x="110906" y="3272132"/>
                <a:ext cx="3284144" cy="5686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𝑎𝑟𝑐𝑜𝑠h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rad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64EF0AF-B926-4D5B-B32F-A1C24A266F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06" y="3272132"/>
                <a:ext cx="3284144" cy="568617"/>
              </a:xfrm>
              <a:prstGeom prst="rect">
                <a:avLst/>
              </a:prstGeom>
              <a:blipFill>
                <a:blip r:embed="rId6"/>
                <a:stretch>
                  <a:fillRect l="-1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3ADFF4D1-BFD9-491D-92E6-D915576CDD4F}"/>
                  </a:ext>
                </a:extLst>
              </p:cNvPr>
              <p:cNvSpPr txBox="1"/>
              <p:nvPr/>
            </p:nvSpPr>
            <p:spPr>
              <a:xfrm>
                <a:off x="5281774" y="1433916"/>
                <a:ext cx="1419876" cy="2668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3ADFF4D1-BFD9-491D-92E6-D915576CDD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1774" y="1433916"/>
                <a:ext cx="1419876" cy="266868"/>
              </a:xfrm>
              <a:prstGeom prst="rect">
                <a:avLst/>
              </a:prstGeom>
              <a:blipFill>
                <a:blip r:embed="rId7"/>
                <a:stretch>
                  <a:fillRect l="-1288" r="-2146" b="-15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A3B5A6B3-387E-4912-A80D-CB044CCF9259}"/>
                  </a:ext>
                </a:extLst>
              </p:cNvPr>
              <p:cNvSpPr txBox="1"/>
              <p:nvPr/>
            </p:nvSpPr>
            <p:spPr>
              <a:xfrm>
                <a:off x="3639845" y="1833323"/>
                <a:ext cx="514017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For the square root to work,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has to be greater than or equal to 1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A3B5A6B3-387E-4912-A80D-CB044CCF92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9845" y="1833323"/>
                <a:ext cx="5140171" cy="276999"/>
              </a:xfrm>
              <a:prstGeom prst="rect">
                <a:avLst/>
              </a:prstGeom>
              <a:blipFill>
                <a:blip r:embed="rId8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BE10C547-C880-4D5C-A7A0-DD53B030015B}"/>
                  </a:ext>
                </a:extLst>
              </p:cNvPr>
              <p:cNvSpPr txBox="1"/>
              <p:nvPr/>
            </p:nvSpPr>
            <p:spPr>
              <a:xfrm>
                <a:off x="4310110" y="2805343"/>
                <a:ext cx="1214500" cy="2435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ra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&lt;</m:t>
                    </m:r>
                    <m:rad>
                      <m:radPr>
                        <m:degHide m:val="on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BE10C547-C880-4D5C-A7A0-DD53B03001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110" y="2805343"/>
                <a:ext cx="1214500" cy="243593"/>
              </a:xfrm>
              <a:prstGeom prst="rect">
                <a:avLst/>
              </a:prstGeom>
              <a:blipFill>
                <a:blip r:embed="rId9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A20FF2B1-EEE5-4951-85E8-E319C44C17FC}"/>
                  </a:ext>
                </a:extLst>
              </p:cNvPr>
              <p:cNvSpPr txBox="1"/>
              <p:nvPr/>
            </p:nvSpPr>
            <p:spPr>
              <a:xfrm>
                <a:off x="4311589" y="3312850"/>
                <a:ext cx="1009444" cy="2417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ra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A20FF2B1-EEE5-4951-85E8-E319C44C1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1589" y="3312850"/>
                <a:ext cx="1009444" cy="241797"/>
              </a:xfrm>
              <a:prstGeom prst="rect">
                <a:avLst/>
              </a:prstGeom>
              <a:blipFill>
                <a:blip r:embed="rId10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B7C1CD5B-A020-4285-B193-A2C0B084C61C}"/>
                  </a:ext>
                </a:extLst>
              </p:cNvPr>
              <p:cNvSpPr txBox="1"/>
              <p:nvPr/>
            </p:nvSpPr>
            <p:spPr>
              <a:xfrm>
                <a:off x="4810218" y="3758212"/>
                <a:ext cx="1338636" cy="2668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0&lt;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rad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B7C1CD5B-A020-4285-B193-A2C0B084C6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0218" y="3758212"/>
                <a:ext cx="1338636" cy="266868"/>
              </a:xfrm>
              <a:prstGeom prst="rect">
                <a:avLst/>
              </a:prstGeom>
              <a:blipFill>
                <a:blip r:embed="rId11"/>
                <a:stretch>
                  <a:fillRect l="-2273" r="-1818" b="-69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15535435-A498-4004-AA0A-99169DE888C5}"/>
                  </a:ext>
                </a:extLst>
              </p:cNvPr>
              <p:cNvSpPr txBox="1"/>
              <p:nvPr/>
            </p:nvSpPr>
            <p:spPr>
              <a:xfrm>
                <a:off x="3949083" y="4237606"/>
                <a:ext cx="1338636" cy="268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15535435-A498-4004-AA0A-99169DE888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9083" y="4237606"/>
                <a:ext cx="1338636" cy="268663"/>
              </a:xfrm>
              <a:prstGeom prst="rect">
                <a:avLst/>
              </a:prstGeom>
              <a:blipFill>
                <a:blip r:embed="rId12"/>
                <a:stretch>
                  <a:fillRect l="-1370" r="-2283"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円弧 61">
            <a:extLst>
              <a:ext uri="{FF2B5EF4-FFF2-40B4-BE49-F238E27FC236}">
                <a16:creationId xmlns:a16="http://schemas.microsoft.com/office/drawing/2014/main" id="{3D1C86F4-1445-4A5B-B205-A0FEA34A90DB}"/>
              </a:ext>
            </a:extLst>
          </p:cNvPr>
          <p:cNvSpPr/>
          <p:nvPr/>
        </p:nvSpPr>
        <p:spPr>
          <a:xfrm>
            <a:off x="5438383" y="2936566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94F7069D-8B7E-4ABB-A40A-1A83D97FADE4}"/>
              </a:ext>
            </a:extLst>
          </p:cNvPr>
          <p:cNvSpPr txBox="1"/>
          <p:nvPr/>
        </p:nvSpPr>
        <p:spPr>
          <a:xfrm>
            <a:off x="3773010" y="2481393"/>
            <a:ext cx="2210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It is true that: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4" name="円弧 63">
            <a:extLst>
              <a:ext uri="{FF2B5EF4-FFF2-40B4-BE49-F238E27FC236}">
                <a16:creationId xmlns:a16="http://schemas.microsoft.com/office/drawing/2014/main" id="{302281B5-D456-4BA9-BF64-DFDE6DE4E68A}"/>
              </a:ext>
            </a:extLst>
          </p:cNvPr>
          <p:cNvSpPr/>
          <p:nvPr/>
        </p:nvSpPr>
        <p:spPr>
          <a:xfrm>
            <a:off x="6068698" y="3407083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円弧 64">
            <a:extLst>
              <a:ext uri="{FF2B5EF4-FFF2-40B4-BE49-F238E27FC236}">
                <a16:creationId xmlns:a16="http://schemas.microsoft.com/office/drawing/2014/main" id="{46A69601-42AD-42A4-9D38-5F21244BECE4}"/>
              </a:ext>
            </a:extLst>
          </p:cNvPr>
          <p:cNvSpPr/>
          <p:nvPr/>
        </p:nvSpPr>
        <p:spPr>
          <a:xfrm>
            <a:off x="6024309" y="3904232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B202ADD6-6B5C-4E9D-A5E7-A79F41EB5AAE}"/>
              </a:ext>
            </a:extLst>
          </p:cNvPr>
          <p:cNvSpPr txBox="1"/>
          <p:nvPr/>
        </p:nvSpPr>
        <p:spPr>
          <a:xfrm>
            <a:off x="6276513" y="3502324"/>
            <a:ext cx="1065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Rearrange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19650B1-19E7-4308-B9F4-9A20E84C54A6}"/>
              </a:ext>
            </a:extLst>
          </p:cNvPr>
          <p:cNvSpPr txBox="1"/>
          <p:nvPr/>
        </p:nvSpPr>
        <p:spPr>
          <a:xfrm>
            <a:off x="6116714" y="4008351"/>
            <a:ext cx="1420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Swap around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5D36A17C-285E-45AC-9D02-3110F493C6A3}"/>
              </a:ext>
            </a:extLst>
          </p:cNvPr>
          <p:cNvSpPr txBox="1"/>
          <p:nvPr/>
        </p:nvSpPr>
        <p:spPr>
          <a:xfrm>
            <a:off x="5619564" y="3022930"/>
            <a:ext cx="1669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 right side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1E4FD185-2F07-4E89-92A2-6CF474453D7B}"/>
              </a:ext>
            </a:extLst>
          </p:cNvPr>
          <p:cNvSpPr txBox="1"/>
          <p:nvPr/>
        </p:nvSpPr>
        <p:spPr>
          <a:xfrm>
            <a:off x="3364638" y="4709687"/>
            <a:ext cx="5468644" cy="670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So for this example, both the positive and negative roots would work…</a:t>
            </a:r>
          </a:p>
          <a:p>
            <a:pPr algn="ctr"/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So we need another way to eliminate the negative possibility…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CC6E3ED2-DC69-47AE-9657-EAB05D2359B3}"/>
                  </a:ext>
                </a:extLst>
              </p:cNvPr>
              <p:cNvSpPr txBox="1"/>
              <p:nvPr/>
            </p:nvSpPr>
            <p:spPr>
              <a:xfrm>
                <a:off x="5606248" y="2154600"/>
                <a:ext cx="9010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CC6E3ED2-DC69-47AE-9657-EAB05D2359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6248" y="2154600"/>
                <a:ext cx="901083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430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8" grpId="0"/>
      <p:bldP spid="59" grpId="0"/>
      <p:bldP spid="60" grpId="0"/>
      <p:bldP spid="61" grpId="0"/>
      <p:bldP spid="62" grpId="0" animBg="1"/>
      <p:bldP spid="63" grpId="0"/>
      <p:bldP spid="64" grpId="0" animBg="1"/>
      <p:bldP spid="65" grpId="0" animBg="1"/>
      <p:bldP spid="66" grpId="0"/>
      <p:bldP spid="67" grpId="0"/>
      <p:bldP spid="68" grpId="0"/>
      <p:bldP spid="7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the inverse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inverse hyperbolic functions can also be expressed using logarithms…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𝑎𝑟𝑐𝑜𝑠h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64EF0AF-B926-4D5B-B32F-A1C24A266FC3}"/>
                  </a:ext>
                </a:extLst>
              </p:cNvPr>
              <p:cNvSpPr txBox="1"/>
              <p:nvPr/>
            </p:nvSpPr>
            <p:spPr>
              <a:xfrm>
                <a:off x="110906" y="3272132"/>
                <a:ext cx="3284144" cy="5686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𝑎𝑟𝑐𝑜𝑠h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rad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64EF0AF-B926-4D5B-B32F-A1C24A266F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06" y="3272132"/>
                <a:ext cx="3284144" cy="568617"/>
              </a:xfrm>
              <a:prstGeom prst="rect">
                <a:avLst/>
              </a:prstGeom>
              <a:blipFill>
                <a:blip r:embed="rId6"/>
                <a:stretch>
                  <a:fillRect l="-1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3ADFF4D1-BFD9-491D-92E6-D915576CDD4F}"/>
                  </a:ext>
                </a:extLst>
              </p:cNvPr>
              <p:cNvSpPr txBox="1"/>
              <p:nvPr/>
            </p:nvSpPr>
            <p:spPr>
              <a:xfrm>
                <a:off x="5281774" y="1433916"/>
                <a:ext cx="1419876" cy="2668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3ADFF4D1-BFD9-491D-92E6-D915576CDD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1774" y="1433916"/>
                <a:ext cx="1419876" cy="266868"/>
              </a:xfrm>
              <a:prstGeom prst="rect">
                <a:avLst/>
              </a:prstGeom>
              <a:blipFill>
                <a:blip r:embed="rId7"/>
                <a:stretch>
                  <a:fillRect l="-1288" r="-2146" b="-15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A3B5A6B3-387E-4912-A80D-CB044CCF9259}"/>
                  </a:ext>
                </a:extLst>
              </p:cNvPr>
              <p:cNvSpPr txBox="1"/>
              <p:nvPr/>
            </p:nvSpPr>
            <p:spPr>
              <a:xfrm>
                <a:off x="3639845" y="1833323"/>
                <a:ext cx="514017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For the square root to work,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has to be greater than or equal to 1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A3B5A6B3-387E-4912-A80D-CB044CCF92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9845" y="1833323"/>
                <a:ext cx="5140171" cy="276999"/>
              </a:xfrm>
              <a:prstGeom prst="rect">
                <a:avLst/>
              </a:prstGeom>
              <a:blipFill>
                <a:blip r:embed="rId8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15535435-A498-4004-AA0A-99169DE888C5}"/>
                  </a:ext>
                </a:extLst>
              </p:cNvPr>
              <p:cNvSpPr txBox="1"/>
              <p:nvPr/>
            </p:nvSpPr>
            <p:spPr>
              <a:xfrm>
                <a:off x="5378388" y="3047999"/>
                <a:ext cx="1004827" cy="268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rad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15535435-A498-4004-AA0A-99169DE888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8388" y="3047999"/>
                <a:ext cx="1004827" cy="268663"/>
              </a:xfrm>
              <a:prstGeom prst="rect">
                <a:avLst/>
              </a:prstGeom>
              <a:blipFill>
                <a:blip r:embed="rId9"/>
                <a:stretch>
                  <a:fillRect l="-1212" r="-2424"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B772280A-3374-4CB0-B3A3-3D01449D8FFD}"/>
                  </a:ext>
                </a:extLst>
              </p:cNvPr>
              <p:cNvSpPr txBox="1"/>
              <p:nvPr/>
            </p:nvSpPr>
            <p:spPr>
              <a:xfrm>
                <a:off x="5606248" y="2154600"/>
                <a:ext cx="9010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B772280A-3374-4CB0-B3A3-3D01449D8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6248" y="2154600"/>
                <a:ext cx="901083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2DEFEFEF-1AD1-42B8-B7D5-6A5543855E04}"/>
                  </a:ext>
                </a:extLst>
              </p:cNvPr>
              <p:cNvSpPr txBox="1"/>
              <p:nvPr/>
            </p:nvSpPr>
            <p:spPr>
              <a:xfrm>
                <a:off x="4944862" y="3591016"/>
                <a:ext cx="1031244" cy="2408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rad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2DEFEFEF-1AD1-42B8-B7D5-6A5543855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4862" y="3591016"/>
                <a:ext cx="1031244" cy="240835"/>
              </a:xfrm>
              <a:prstGeom prst="rect">
                <a:avLst/>
              </a:prstGeom>
              <a:blipFill>
                <a:blip r:embed="rId11"/>
                <a:stretch>
                  <a:fillRect r="-1183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円弧 26">
            <a:extLst>
              <a:ext uri="{FF2B5EF4-FFF2-40B4-BE49-F238E27FC236}">
                <a16:creationId xmlns:a16="http://schemas.microsoft.com/office/drawing/2014/main" id="{7A8E3971-12DF-4A34-9B58-758A6A3AE5DB}"/>
              </a:ext>
            </a:extLst>
          </p:cNvPr>
          <p:cNvSpPr/>
          <p:nvPr/>
        </p:nvSpPr>
        <p:spPr>
          <a:xfrm>
            <a:off x="6370538" y="3202896"/>
            <a:ext cx="314347" cy="570114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28DE82C0-50A6-4547-9451-AE90E1D925B5}"/>
                  </a:ext>
                </a:extLst>
              </p:cNvPr>
              <p:cNvSpPr txBox="1"/>
              <p:nvPr/>
            </p:nvSpPr>
            <p:spPr>
              <a:xfrm>
                <a:off x="6613864" y="3227116"/>
                <a:ext cx="1491448" cy="477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ra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28DE82C0-50A6-4547-9451-AE90E1D925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3864" y="3227116"/>
                <a:ext cx="1491448" cy="477503"/>
              </a:xfrm>
              <a:prstGeom prst="rect">
                <a:avLst/>
              </a:prstGeom>
              <a:blipFill>
                <a:blip r:embed="rId12"/>
                <a:stretch>
                  <a:fillRect b="-75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D01B1B24-9F9F-4A04-B43D-F38345474AF0}"/>
                  </a:ext>
                </a:extLst>
              </p:cNvPr>
              <p:cNvSpPr txBox="1"/>
              <p:nvPr/>
            </p:nvSpPr>
            <p:spPr>
              <a:xfrm>
                <a:off x="3755254" y="4097127"/>
                <a:ext cx="4900474" cy="1587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This is the difference between a square root and the square root of the number one less</a:t>
                </a:r>
              </a:p>
              <a:p>
                <a:pPr algn="ctr"/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For example, the difference between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For all values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this difference is between 0 and 1</a:t>
                </a: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Therefore:</a:t>
                </a:r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D01B1B24-9F9F-4A04-B43D-F38345474A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254" y="4097127"/>
                <a:ext cx="4900474" cy="1587679"/>
              </a:xfrm>
              <a:prstGeom prst="rect">
                <a:avLst/>
              </a:prstGeom>
              <a:blipFill>
                <a:blip r:embed="rId13"/>
                <a:stretch>
                  <a:fillRect r="-373" b="-19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BCD3BF9A-D228-4BA1-BD23-4B89B1470E4D}"/>
                  </a:ext>
                </a:extLst>
              </p:cNvPr>
              <p:cNvSpPr txBox="1"/>
              <p:nvPr/>
            </p:nvSpPr>
            <p:spPr>
              <a:xfrm>
                <a:off x="5379868" y="5748290"/>
                <a:ext cx="1672446" cy="268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0&lt;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BCD3BF9A-D228-4BA1-BD23-4B89B1470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68" y="5748290"/>
                <a:ext cx="1672446" cy="268663"/>
              </a:xfrm>
              <a:prstGeom prst="rect">
                <a:avLst/>
              </a:prstGeom>
              <a:blipFill>
                <a:blip r:embed="rId14"/>
                <a:stretch>
                  <a:fillRect l="-1460" r="-1825"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5881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26" grpId="0"/>
      <p:bldP spid="27" grpId="0" animBg="1"/>
      <p:bldP spid="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the inverse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inverse hyperbolic functions can also be expressed using logarithms…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𝑎𝑟𝑐𝑜𝑠h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64EF0AF-B926-4D5B-B32F-A1C24A266FC3}"/>
                  </a:ext>
                </a:extLst>
              </p:cNvPr>
              <p:cNvSpPr txBox="1"/>
              <p:nvPr/>
            </p:nvSpPr>
            <p:spPr>
              <a:xfrm>
                <a:off x="110906" y="3272132"/>
                <a:ext cx="3284144" cy="5686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𝑎𝑟𝑐𝑜𝑠h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rad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64EF0AF-B926-4D5B-B32F-A1C24A266F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06" y="3272132"/>
                <a:ext cx="3284144" cy="568617"/>
              </a:xfrm>
              <a:prstGeom prst="rect">
                <a:avLst/>
              </a:prstGeom>
              <a:blipFill>
                <a:blip r:embed="rId6"/>
                <a:stretch>
                  <a:fillRect l="-1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3ADFF4D1-BFD9-491D-92E6-D915576CDD4F}"/>
                  </a:ext>
                </a:extLst>
              </p:cNvPr>
              <p:cNvSpPr txBox="1"/>
              <p:nvPr/>
            </p:nvSpPr>
            <p:spPr>
              <a:xfrm>
                <a:off x="5281774" y="1433916"/>
                <a:ext cx="1419876" cy="2668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3ADFF4D1-BFD9-491D-92E6-D915576CDD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1774" y="1433916"/>
                <a:ext cx="1419876" cy="266868"/>
              </a:xfrm>
              <a:prstGeom prst="rect">
                <a:avLst/>
              </a:prstGeom>
              <a:blipFill>
                <a:blip r:embed="rId7"/>
                <a:stretch>
                  <a:fillRect l="-1288" r="-2146" b="-15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B772280A-3374-4CB0-B3A3-3D01449D8FFD}"/>
                  </a:ext>
                </a:extLst>
              </p:cNvPr>
              <p:cNvSpPr txBox="1"/>
              <p:nvPr/>
            </p:nvSpPr>
            <p:spPr>
              <a:xfrm>
                <a:off x="1389355" y="4507183"/>
                <a:ext cx="9010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B772280A-3374-4CB0-B3A3-3D01449D8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9355" y="4507183"/>
                <a:ext cx="901083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BCD3BF9A-D228-4BA1-BD23-4B89B1470E4D}"/>
                  </a:ext>
                </a:extLst>
              </p:cNvPr>
              <p:cNvSpPr txBox="1"/>
              <p:nvPr/>
            </p:nvSpPr>
            <p:spPr>
              <a:xfrm>
                <a:off x="976543" y="4940422"/>
                <a:ext cx="1672446" cy="268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0&lt;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BCD3BF9A-D228-4BA1-BD23-4B89B1470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543" y="4940422"/>
                <a:ext cx="1672446" cy="268663"/>
              </a:xfrm>
              <a:prstGeom prst="rect">
                <a:avLst/>
              </a:prstGeom>
              <a:blipFill>
                <a:blip r:embed="rId9"/>
                <a:stretch>
                  <a:fillRect l="-1455" r="-1455"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100B54D0-8229-4C92-8F48-B9B893CE7306}"/>
                  </a:ext>
                </a:extLst>
              </p:cNvPr>
              <p:cNvSpPr txBox="1"/>
              <p:nvPr/>
            </p:nvSpPr>
            <p:spPr>
              <a:xfrm>
                <a:off x="5380908" y="1959178"/>
                <a:ext cx="1698285" cy="3255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100B54D0-8229-4C92-8F48-B9B893CE73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0908" y="1959178"/>
                <a:ext cx="1698285" cy="325538"/>
              </a:xfrm>
              <a:prstGeom prst="rect">
                <a:avLst/>
              </a:prstGeom>
              <a:blipFill>
                <a:blip r:embed="rId10"/>
                <a:stretch>
                  <a:fillRect l="-2158" b="-18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FEEC29FF-41E0-4070-AC44-1B8DE9136A17}"/>
                  </a:ext>
                </a:extLst>
              </p:cNvPr>
              <p:cNvSpPr txBox="1"/>
              <p:nvPr/>
            </p:nvSpPr>
            <p:spPr>
              <a:xfrm>
                <a:off x="4800935" y="2482961"/>
                <a:ext cx="2285626" cy="3255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FEEC29FF-41E0-4070-AC44-1B8DE9136A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935" y="2482961"/>
                <a:ext cx="2285626" cy="325538"/>
              </a:xfrm>
              <a:prstGeom prst="rect">
                <a:avLst/>
              </a:prstGeom>
              <a:blipFill>
                <a:blip r:embed="rId11"/>
                <a:stretch>
                  <a:fillRect l="-1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図 22">
            <a:extLst>
              <a:ext uri="{FF2B5EF4-FFF2-40B4-BE49-F238E27FC236}">
                <a16:creationId xmlns:a16="http://schemas.microsoft.com/office/drawing/2014/main" id="{C83EA6E2-C4FA-40FE-9E91-A6CBA42B888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4851" t="22938" r="25248" b="24080"/>
          <a:stretch/>
        </p:blipFill>
        <p:spPr>
          <a:xfrm>
            <a:off x="5674677" y="4722920"/>
            <a:ext cx="1981844" cy="19752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57AF6F1A-2C82-41F2-B2BE-5404E51A0CF6}"/>
                  </a:ext>
                </a:extLst>
              </p:cNvPr>
              <p:cNvSpPr txBox="1"/>
              <p:nvPr/>
            </p:nvSpPr>
            <p:spPr>
              <a:xfrm>
                <a:off x="6709848" y="4970484"/>
                <a:ext cx="93031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2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200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200" b="1" i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𝐚𝐫𝐜𝐨𝐬𝐡</m:t>
                          </m:r>
                        </m:fName>
                        <m:e>
                          <m:r>
                            <a:rPr lang="en-US" sz="1200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1200" b="1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57AF6F1A-2C82-41F2-B2BE-5404E51A0C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9848" y="4970484"/>
                <a:ext cx="930319" cy="184666"/>
              </a:xfrm>
              <a:prstGeom prst="rect">
                <a:avLst/>
              </a:prstGeom>
              <a:blipFill>
                <a:blip r:embed="rId13"/>
                <a:stretch>
                  <a:fillRect l="-3289" t="-3226" r="-1974" b="-193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円弧 31">
            <a:extLst>
              <a:ext uri="{FF2B5EF4-FFF2-40B4-BE49-F238E27FC236}">
                <a16:creationId xmlns:a16="http://schemas.microsoft.com/office/drawing/2014/main" id="{0CB2D150-8BB9-44DF-95E8-18585F9CE0BC}"/>
              </a:ext>
            </a:extLst>
          </p:cNvPr>
          <p:cNvSpPr/>
          <p:nvPr/>
        </p:nvSpPr>
        <p:spPr>
          <a:xfrm>
            <a:off x="7018608" y="1640426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83CD11A-D138-4540-B235-64AF88420E31}"/>
              </a:ext>
            </a:extLst>
          </p:cNvPr>
          <p:cNvSpPr txBox="1"/>
          <p:nvPr/>
        </p:nvSpPr>
        <p:spPr>
          <a:xfrm>
            <a:off x="7155402" y="1638014"/>
            <a:ext cx="19885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Take natural logarithms of both sides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円弧 33">
            <a:extLst>
              <a:ext uri="{FF2B5EF4-FFF2-40B4-BE49-F238E27FC236}">
                <a16:creationId xmlns:a16="http://schemas.microsoft.com/office/drawing/2014/main" id="{3D738B35-3A09-4D16-8B99-3044885A9585}"/>
              </a:ext>
            </a:extLst>
          </p:cNvPr>
          <p:cNvSpPr/>
          <p:nvPr/>
        </p:nvSpPr>
        <p:spPr>
          <a:xfrm>
            <a:off x="7027486" y="2181964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F4C7D2F3-DCDC-4553-A3B5-99FE9936FBDF}"/>
                  </a:ext>
                </a:extLst>
              </p:cNvPr>
              <p:cNvSpPr txBox="1"/>
              <p:nvPr/>
            </p:nvSpPr>
            <p:spPr>
              <a:xfrm>
                <a:off x="7288567" y="2286084"/>
                <a:ext cx="9499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F4C7D2F3-DCDC-4553-A3B5-99FE9936FB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567" y="2286084"/>
                <a:ext cx="949911" cy="276999"/>
              </a:xfrm>
              <a:prstGeom prst="rect">
                <a:avLst/>
              </a:prstGeom>
              <a:blipFill>
                <a:blip r:embed="rId14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3A319D18-2A40-48C9-B4D4-2902CF81EAF4}"/>
              </a:ext>
            </a:extLst>
          </p:cNvPr>
          <p:cNvSpPr/>
          <p:nvPr/>
        </p:nvSpPr>
        <p:spPr>
          <a:xfrm>
            <a:off x="5344358" y="2006353"/>
            <a:ext cx="230819" cy="2840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7E97E76A-F032-45E2-8E9E-9BC62A75D73B}"/>
              </a:ext>
            </a:extLst>
          </p:cNvPr>
          <p:cNvSpPr/>
          <p:nvPr/>
        </p:nvSpPr>
        <p:spPr>
          <a:xfrm>
            <a:off x="4768789" y="2513860"/>
            <a:ext cx="761999" cy="2840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53F51A13-BEC3-4E20-846E-A6586C76D5AD}"/>
              </a:ext>
            </a:extLst>
          </p:cNvPr>
          <p:cNvSpPr/>
          <p:nvPr/>
        </p:nvSpPr>
        <p:spPr>
          <a:xfrm>
            <a:off x="1450020" y="4095565"/>
            <a:ext cx="1115627" cy="2840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AC750D16-88DF-4CF5-BD68-D5A7EB5DC5E1}"/>
                  </a:ext>
                </a:extLst>
              </p:cNvPr>
              <p:cNvSpPr txBox="1"/>
              <p:nvPr/>
            </p:nvSpPr>
            <p:spPr>
              <a:xfrm>
                <a:off x="3977196" y="3042165"/>
                <a:ext cx="5166803" cy="15938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Remember the graph of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𝑎𝑟𝑐𝑜𝑠h𝑥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…</a:t>
                </a:r>
              </a:p>
              <a:p>
                <a:pPr algn="ctr"/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This value has to be positive</a:t>
                </a: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However, if we do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𝑙𝑛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of a value between 0 and 1, we will get a negative answer</a:t>
                </a: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171450" indent="-171450" algn="ctr">
                  <a:buFont typeface="Wingdings" panose="05000000000000000000" pitchFamily="2" charset="2"/>
                  <a:buChar char="à"/>
                </a:pPr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Hence, we can eliminate the possibility of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e>
                    </m:ra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AC750D16-88DF-4CF5-BD68-D5A7EB5DC5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196" y="3042165"/>
                <a:ext cx="5166803" cy="1593834"/>
              </a:xfrm>
              <a:prstGeom prst="rect">
                <a:avLst/>
              </a:prstGeom>
              <a:blipFill>
                <a:blip r:embed="rId15"/>
                <a:stretch>
                  <a:fillRect b="-22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A10442DD-2C96-4391-86B8-8EE0FA8B4994}"/>
              </a:ext>
            </a:extLst>
          </p:cNvPr>
          <p:cNvSpPr/>
          <p:nvPr/>
        </p:nvSpPr>
        <p:spPr>
          <a:xfrm>
            <a:off x="918839" y="4931545"/>
            <a:ext cx="1771095" cy="2840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81DE35C9-4270-4CD1-AAF4-79CD741D6FEC}"/>
                  </a:ext>
                </a:extLst>
              </p:cNvPr>
              <p:cNvSpPr txBox="1"/>
              <p:nvPr/>
            </p:nvSpPr>
            <p:spPr>
              <a:xfrm>
                <a:off x="4784659" y="2963835"/>
                <a:ext cx="2285626" cy="3255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81DE35C9-4270-4CD1-AAF4-79CD741D6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4659" y="2963835"/>
                <a:ext cx="2285626" cy="325538"/>
              </a:xfrm>
              <a:prstGeom prst="rect">
                <a:avLst/>
              </a:prstGeom>
              <a:blipFill>
                <a:blip r:embed="rId16"/>
                <a:stretch>
                  <a:fillRect l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円弧 41">
            <a:extLst>
              <a:ext uri="{FF2B5EF4-FFF2-40B4-BE49-F238E27FC236}">
                <a16:creationId xmlns:a16="http://schemas.microsoft.com/office/drawing/2014/main" id="{EE202BC5-CB35-4E10-8F31-19283701605E}"/>
              </a:ext>
            </a:extLst>
          </p:cNvPr>
          <p:cNvSpPr/>
          <p:nvPr/>
        </p:nvSpPr>
        <p:spPr>
          <a:xfrm>
            <a:off x="7011210" y="2662838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2978346-5703-42E8-AB90-0158586FCA9A}"/>
              </a:ext>
            </a:extLst>
          </p:cNvPr>
          <p:cNvSpPr txBox="1"/>
          <p:nvPr/>
        </p:nvSpPr>
        <p:spPr>
          <a:xfrm>
            <a:off x="7156881" y="2660426"/>
            <a:ext cx="1667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Eliminate the negative possibility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797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0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3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6" dur="500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9" dur="500"/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31" grpId="0"/>
      <p:bldP spid="31" grpId="1"/>
      <p:bldP spid="32" grpId="0" animBg="1"/>
      <p:bldP spid="33" grpId="0"/>
      <p:bldP spid="34" grpId="0" animBg="1"/>
      <p:bldP spid="35" grpId="0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build="allAtOnce"/>
      <p:bldP spid="40" grpId="0" animBg="1"/>
      <p:bldP spid="40" grpId="1" animBg="1"/>
      <p:bldP spid="41" grpId="0"/>
      <p:bldP spid="42" grpId="0" animBg="1"/>
      <p:bldP spid="4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the inverse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inverse hyperbolic functions can also be expressed using logarithms…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𝑎𝑟𝑡𝑎𝑛h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64EF0AF-B926-4D5B-B32F-A1C24A266FC3}"/>
                  </a:ext>
                </a:extLst>
              </p:cNvPr>
              <p:cNvSpPr txBox="1"/>
              <p:nvPr/>
            </p:nvSpPr>
            <p:spPr>
              <a:xfrm>
                <a:off x="110906" y="3316520"/>
                <a:ext cx="328414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an expression for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𝑎𝑟𝑡𝑎𝑛h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using logarithms</a:t>
                </a: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64EF0AF-B926-4D5B-B32F-A1C24A266F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06" y="3316520"/>
                <a:ext cx="3284144" cy="523220"/>
              </a:xfrm>
              <a:prstGeom prst="rect">
                <a:avLst/>
              </a:prstGeom>
              <a:blipFill>
                <a:blip r:embed="rId6"/>
                <a:stretch>
                  <a:fillRect t="-2326" r="-1855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B160A30B-0DAD-4153-9E6F-80624C138D5D}"/>
                  </a:ext>
                </a:extLst>
              </p:cNvPr>
              <p:cNvSpPr txBox="1"/>
              <p:nvPr/>
            </p:nvSpPr>
            <p:spPr>
              <a:xfrm>
                <a:off x="5141840" y="1383817"/>
                <a:ext cx="10795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B160A30B-0DAD-4153-9E6F-80624C138D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1840" y="1383817"/>
                <a:ext cx="1079591" cy="215444"/>
              </a:xfrm>
              <a:prstGeom prst="rect">
                <a:avLst/>
              </a:prstGeom>
              <a:blipFill>
                <a:blip r:embed="rId7"/>
                <a:stretch>
                  <a:fillRect l="-3371" r="-562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02362DD6-0F39-479D-89B9-F064EAA70C25}"/>
                  </a:ext>
                </a:extLst>
              </p:cNvPr>
              <p:cNvSpPr txBox="1"/>
              <p:nvPr/>
            </p:nvSpPr>
            <p:spPr>
              <a:xfrm>
                <a:off x="4778543" y="1844034"/>
                <a:ext cx="85209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02362DD6-0F39-479D-89B9-F064EAA70C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543" y="1844034"/>
                <a:ext cx="852093" cy="215444"/>
              </a:xfrm>
              <a:prstGeom prst="rect">
                <a:avLst/>
              </a:prstGeom>
              <a:blipFill>
                <a:blip r:embed="rId8"/>
                <a:stretch>
                  <a:fillRect l="-4286" r="-714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1E081719-238F-49C9-A51C-A57FFE660EF1}"/>
                  </a:ext>
                </a:extLst>
              </p:cNvPr>
              <p:cNvSpPr txBox="1"/>
              <p:nvPr/>
            </p:nvSpPr>
            <p:spPr>
              <a:xfrm>
                <a:off x="4700915" y="2231823"/>
                <a:ext cx="958724" cy="4358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1E081719-238F-49C9-A51C-A57FFE660E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0915" y="2231823"/>
                <a:ext cx="958724" cy="4358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F7334A7C-7A77-4068-BC6C-F6C81C9CFC71}"/>
                  </a:ext>
                </a:extLst>
              </p:cNvPr>
              <p:cNvSpPr txBox="1"/>
              <p:nvPr/>
            </p:nvSpPr>
            <p:spPr>
              <a:xfrm>
                <a:off x="4708283" y="2882163"/>
                <a:ext cx="169033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F7334A7C-7A77-4068-BC6C-F6C81C9CFC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8283" y="2882163"/>
                <a:ext cx="1690335" cy="215444"/>
              </a:xfrm>
              <a:prstGeom prst="rect">
                <a:avLst/>
              </a:prstGeom>
              <a:blipFill>
                <a:blip r:embed="rId10"/>
                <a:stretch>
                  <a:fillRect l="-1079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円弧 54">
            <a:extLst>
              <a:ext uri="{FF2B5EF4-FFF2-40B4-BE49-F238E27FC236}">
                <a16:creationId xmlns:a16="http://schemas.microsoft.com/office/drawing/2014/main" id="{1655CC5E-D024-4CC6-8E46-66E895E88560}"/>
              </a:ext>
            </a:extLst>
          </p:cNvPr>
          <p:cNvSpPr/>
          <p:nvPr/>
        </p:nvSpPr>
        <p:spPr>
          <a:xfrm>
            <a:off x="6157474" y="1516138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0BF8A698-401F-4FA3-AC8F-039AA218B758}"/>
                  </a:ext>
                </a:extLst>
              </p:cNvPr>
              <p:cNvSpPr txBox="1"/>
              <p:nvPr/>
            </p:nvSpPr>
            <p:spPr>
              <a:xfrm>
                <a:off x="6329779" y="1611380"/>
                <a:ext cx="130501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Inverse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𝑡𝑎𝑛</m:t>
                    </m:r>
                    <m:r>
                      <m:rPr>
                        <m:sty m:val="p"/>
                      </m:rP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0BF8A698-401F-4FA3-AC8F-039AA218B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9779" y="1611380"/>
                <a:ext cx="1305017" cy="276999"/>
              </a:xfrm>
              <a:prstGeom prst="rect">
                <a:avLst/>
              </a:prstGeom>
              <a:blipFill>
                <a:blip r:embed="rId11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円弧 56">
            <a:extLst>
              <a:ext uri="{FF2B5EF4-FFF2-40B4-BE49-F238E27FC236}">
                <a16:creationId xmlns:a16="http://schemas.microsoft.com/office/drawing/2014/main" id="{57F47DF8-5F8E-4B85-9EE7-E479D8A34C63}"/>
              </a:ext>
            </a:extLst>
          </p:cNvPr>
          <p:cNvSpPr/>
          <p:nvPr/>
        </p:nvSpPr>
        <p:spPr>
          <a:xfrm>
            <a:off x="5581905" y="1997012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円弧 57">
            <a:extLst>
              <a:ext uri="{FF2B5EF4-FFF2-40B4-BE49-F238E27FC236}">
                <a16:creationId xmlns:a16="http://schemas.microsoft.com/office/drawing/2014/main" id="{79D407F0-0E50-4F16-8BB4-C690B30A1F13}"/>
              </a:ext>
            </a:extLst>
          </p:cNvPr>
          <p:cNvSpPr/>
          <p:nvPr/>
        </p:nvSpPr>
        <p:spPr>
          <a:xfrm>
            <a:off x="6309872" y="2476406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6CE0BDAB-FE8C-4558-8E52-ABAAA990D882}"/>
              </a:ext>
            </a:extLst>
          </p:cNvPr>
          <p:cNvSpPr txBox="1"/>
          <p:nvPr/>
        </p:nvSpPr>
        <p:spPr>
          <a:xfrm>
            <a:off x="5788241" y="1966487"/>
            <a:ext cx="2343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using the expression we saw in section 6A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4A26BF12-5435-4961-A017-B9896C375EE4}"/>
                  </a:ext>
                </a:extLst>
              </p:cNvPr>
              <p:cNvSpPr txBox="1"/>
              <p:nvPr/>
            </p:nvSpPr>
            <p:spPr>
              <a:xfrm>
                <a:off x="4717162" y="3334924"/>
                <a:ext cx="154356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4A26BF12-5435-4961-A017-B9896C375E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7162" y="3334924"/>
                <a:ext cx="1543564" cy="215444"/>
              </a:xfrm>
              <a:prstGeom prst="rect">
                <a:avLst/>
              </a:prstGeom>
              <a:blipFill>
                <a:blip r:embed="rId12"/>
                <a:stretch>
                  <a:fillRect l="-1581" t="-2857" r="-395" b="-1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145841B3-ADF7-452D-B0A3-D5F9BB3A42D7}"/>
                  </a:ext>
                </a:extLst>
              </p:cNvPr>
              <p:cNvSpPr txBox="1"/>
              <p:nvPr/>
            </p:nvSpPr>
            <p:spPr>
              <a:xfrm>
                <a:off x="4443434" y="3806920"/>
                <a:ext cx="154356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145841B3-ADF7-452D-B0A3-D5F9BB3A42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3434" y="3806920"/>
                <a:ext cx="1543564" cy="215444"/>
              </a:xfrm>
              <a:prstGeom prst="rect">
                <a:avLst/>
              </a:prstGeom>
              <a:blipFill>
                <a:blip r:embed="rId13"/>
                <a:stretch>
                  <a:fillRect l="-1581" r="-395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CB7F91F2-D1C7-4366-BDA5-9E41EC173300}"/>
                  </a:ext>
                </a:extLst>
              </p:cNvPr>
              <p:cNvSpPr txBox="1"/>
              <p:nvPr/>
            </p:nvSpPr>
            <p:spPr>
              <a:xfrm>
                <a:off x="4452312" y="4250804"/>
                <a:ext cx="1523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CB7F91F2-D1C7-4366-BDA5-9E41EC1733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2312" y="4250804"/>
                <a:ext cx="1523174" cy="215444"/>
              </a:xfrm>
              <a:prstGeom prst="rect">
                <a:avLst/>
              </a:prstGeom>
              <a:blipFill>
                <a:blip r:embed="rId14"/>
                <a:stretch>
                  <a:fillRect l="-1200" r="-800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4C9AC89A-319B-42D8-98FD-35F5ADDD8735}"/>
                  </a:ext>
                </a:extLst>
              </p:cNvPr>
              <p:cNvSpPr txBox="1"/>
              <p:nvPr/>
            </p:nvSpPr>
            <p:spPr>
              <a:xfrm>
                <a:off x="5011605" y="4623666"/>
                <a:ext cx="958724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4C9AC89A-319B-42D8-98FD-35F5ADDD8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1605" y="4623666"/>
                <a:ext cx="958724" cy="403316"/>
              </a:xfrm>
              <a:prstGeom prst="rect">
                <a:avLst/>
              </a:prstGeom>
              <a:blipFill>
                <a:blip r:embed="rId15"/>
                <a:stretch>
                  <a:fillRect l="-1911" r="-1911"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CA9F27D5-BF36-4E8A-AAB2-0C81D297EB9C}"/>
                  </a:ext>
                </a:extLst>
              </p:cNvPr>
              <p:cNvSpPr txBox="1"/>
              <p:nvPr/>
            </p:nvSpPr>
            <p:spPr>
              <a:xfrm>
                <a:off x="5091504" y="5182959"/>
                <a:ext cx="1201034" cy="4104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CA9F27D5-BF36-4E8A-AAB2-0C81D297EB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1504" y="5182959"/>
                <a:ext cx="1201034" cy="410497"/>
              </a:xfrm>
              <a:prstGeom prst="rect">
                <a:avLst/>
              </a:prstGeom>
              <a:blipFill>
                <a:blip r:embed="rId16"/>
                <a:stretch>
                  <a:fillRect l="-3046" b="-102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8AF875AC-C117-4284-AFE4-3533921B9351}"/>
                  </a:ext>
                </a:extLst>
              </p:cNvPr>
              <p:cNvSpPr txBox="1"/>
              <p:nvPr/>
            </p:nvSpPr>
            <p:spPr>
              <a:xfrm>
                <a:off x="5189159" y="5777763"/>
                <a:ext cx="1230978" cy="4104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8AF875AC-C117-4284-AFE4-3533921B93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9159" y="5777763"/>
                <a:ext cx="1230978" cy="410497"/>
              </a:xfrm>
              <a:prstGeom prst="rect">
                <a:avLst/>
              </a:prstGeom>
              <a:blipFill>
                <a:blip r:embed="rId17"/>
                <a:stretch>
                  <a:fillRect l="-2970"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円弧 80">
            <a:extLst>
              <a:ext uri="{FF2B5EF4-FFF2-40B4-BE49-F238E27FC236}">
                <a16:creationId xmlns:a16="http://schemas.microsoft.com/office/drawing/2014/main" id="{AF88DB34-1F2E-4F13-A6A6-96C281EF086A}"/>
              </a:ext>
            </a:extLst>
          </p:cNvPr>
          <p:cNvSpPr/>
          <p:nvPr/>
        </p:nvSpPr>
        <p:spPr>
          <a:xfrm>
            <a:off x="6256606" y="2991310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円弧 81">
            <a:extLst>
              <a:ext uri="{FF2B5EF4-FFF2-40B4-BE49-F238E27FC236}">
                <a16:creationId xmlns:a16="http://schemas.microsoft.com/office/drawing/2014/main" id="{E3ED726C-6CE5-4F31-A587-0F35269E37AF}"/>
              </a:ext>
            </a:extLst>
          </p:cNvPr>
          <p:cNvSpPr/>
          <p:nvPr/>
        </p:nvSpPr>
        <p:spPr>
          <a:xfrm>
            <a:off x="6150074" y="3479582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円弧 82">
            <a:extLst>
              <a:ext uri="{FF2B5EF4-FFF2-40B4-BE49-F238E27FC236}">
                <a16:creationId xmlns:a16="http://schemas.microsoft.com/office/drawing/2014/main" id="{2BFCD7EF-3304-4AC8-A81E-57D7F81BBBDB}"/>
              </a:ext>
            </a:extLst>
          </p:cNvPr>
          <p:cNvSpPr/>
          <p:nvPr/>
        </p:nvSpPr>
        <p:spPr>
          <a:xfrm>
            <a:off x="5901500" y="3932343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円弧 83">
            <a:extLst>
              <a:ext uri="{FF2B5EF4-FFF2-40B4-BE49-F238E27FC236}">
                <a16:creationId xmlns:a16="http://schemas.microsoft.com/office/drawing/2014/main" id="{BA07CEF9-1FAE-4F71-BD3C-06FDF4BBE63D}"/>
              </a:ext>
            </a:extLst>
          </p:cNvPr>
          <p:cNvSpPr/>
          <p:nvPr/>
        </p:nvSpPr>
        <p:spPr>
          <a:xfrm>
            <a:off x="5945888" y="4429493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円弧 84">
            <a:extLst>
              <a:ext uri="{FF2B5EF4-FFF2-40B4-BE49-F238E27FC236}">
                <a16:creationId xmlns:a16="http://schemas.microsoft.com/office/drawing/2014/main" id="{FF357C1A-19FF-4E62-A2A6-6562A094339A}"/>
              </a:ext>
            </a:extLst>
          </p:cNvPr>
          <p:cNvSpPr/>
          <p:nvPr/>
        </p:nvSpPr>
        <p:spPr>
          <a:xfrm>
            <a:off x="6212218" y="4908887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円弧 85">
            <a:extLst>
              <a:ext uri="{FF2B5EF4-FFF2-40B4-BE49-F238E27FC236}">
                <a16:creationId xmlns:a16="http://schemas.microsoft.com/office/drawing/2014/main" id="{3B178FB1-4411-4D0F-BC4E-A0035D3CB3EF}"/>
              </a:ext>
            </a:extLst>
          </p:cNvPr>
          <p:cNvSpPr/>
          <p:nvPr/>
        </p:nvSpPr>
        <p:spPr>
          <a:xfrm>
            <a:off x="6372016" y="5477058"/>
            <a:ext cx="269959" cy="463581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BE11A657-447F-4600-ACB7-3304A49F9107}"/>
                  </a:ext>
                </a:extLst>
              </p:cNvPr>
              <p:cNvSpPr txBox="1"/>
              <p:nvPr/>
            </p:nvSpPr>
            <p:spPr>
              <a:xfrm>
                <a:off x="6551721" y="2543535"/>
                <a:ext cx="155359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Multiply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BE11A657-447F-4600-ACB7-3304A49F91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1721" y="2543535"/>
                <a:ext cx="1553592" cy="276999"/>
              </a:xfrm>
              <a:prstGeom prst="rect">
                <a:avLst/>
              </a:prstGeom>
              <a:blipFill>
                <a:blip r:embed="rId18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287F16DF-CF26-4065-B38F-C9AABAB30488}"/>
                  </a:ext>
                </a:extLst>
              </p:cNvPr>
              <p:cNvSpPr txBox="1"/>
              <p:nvPr/>
            </p:nvSpPr>
            <p:spPr>
              <a:xfrm>
                <a:off x="6329778" y="3537835"/>
                <a:ext cx="21128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Subtract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p>
                    </m:sSup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add 1</a:t>
                </a:r>
              </a:p>
            </p:txBody>
          </p:sp>
        </mc:Choice>
        <mc:Fallback xmlns=""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287F16DF-CF26-4065-B38F-C9AABAB30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9778" y="3537835"/>
                <a:ext cx="2112885" cy="276999"/>
              </a:xfrm>
              <a:prstGeom prst="rect">
                <a:avLst/>
              </a:prstGeom>
              <a:blipFill>
                <a:blip r:embed="rId19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B07C6A80-E771-4EC7-A2B4-CF415FFF8A43}"/>
              </a:ext>
            </a:extLst>
          </p:cNvPr>
          <p:cNvSpPr txBox="1"/>
          <p:nvPr/>
        </p:nvSpPr>
        <p:spPr>
          <a:xfrm>
            <a:off x="6489577" y="3111706"/>
            <a:ext cx="16956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the bracket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テキスト ボックス 89">
                <a:extLst>
                  <a:ext uri="{FF2B5EF4-FFF2-40B4-BE49-F238E27FC236}">
                    <a16:creationId xmlns:a16="http://schemas.microsoft.com/office/drawing/2014/main" id="{02744EB8-BD4E-4DA1-933D-9DCDA8039334}"/>
                  </a:ext>
                </a:extLst>
              </p:cNvPr>
              <p:cNvSpPr txBox="1"/>
              <p:nvPr/>
            </p:nvSpPr>
            <p:spPr>
              <a:xfrm>
                <a:off x="6161104" y="4532134"/>
                <a:ext cx="12783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0" name="テキスト ボックス 89">
                <a:extLst>
                  <a:ext uri="{FF2B5EF4-FFF2-40B4-BE49-F238E27FC236}">
                    <a16:creationId xmlns:a16="http://schemas.microsoft.com/office/drawing/2014/main" id="{02744EB8-BD4E-4DA1-933D-9DCDA80393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1104" y="4532134"/>
                <a:ext cx="1278384" cy="276999"/>
              </a:xfrm>
              <a:prstGeom prst="rect">
                <a:avLst/>
              </a:prstGeom>
              <a:blipFill>
                <a:blip r:embed="rId20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FA098F40-5EA9-4D59-B6DB-01C67515570B}"/>
              </a:ext>
            </a:extLst>
          </p:cNvPr>
          <p:cNvSpPr txBox="1"/>
          <p:nvPr/>
        </p:nvSpPr>
        <p:spPr>
          <a:xfrm>
            <a:off x="6436311" y="5002651"/>
            <a:ext cx="18820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Take natural logarithms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7B42D702-D662-463D-AC68-447A9FC2F283}"/>
              </a:ext>
            </a:extLst>
          </p:cNvPr>
          <p:cNvSpPr txBox="1"/>
          <p:nvPr/>
        </p:nvSpPr>
        <p:spPr>
          <a:xfrm>
            <a:off x="6019060" y="4026108"/>
            <a:ext cx="17932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left side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294AB5A6-256B-4CC1-BCE3-DC0BE0E8B8EF}"/>
              </a:ext>
            </a:extLst>
          </p:cNvPr>
          <p:cNvSpPr txBox="1"/>
          <p:nvPr/>
        </p:nvSpPr>
        <p:spPr>
          <a:xfrm>
            <a:off x="6649376" y="5579699"/>
            <a:ext cx="10209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2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06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45" grpId="0"/>
      <p:bldP spid="46" grpId="0"/>
      <p:bldP spid="55" grpId="0" animBg="1"/>
      <p:bldP spid="56" grpId="0"/>
      <p:bldP spid="57" grpId="0" animBg="1"/>
      <p:bldP spid="58" grpId="0" animBg="1"/>
      <p:bldP spid="65" grpId="0"/>
      <p:bldP spid="75" grpId="0"/>
      <p:bldP spid="76" grpId="0"/>
      <p:bldP spid="77" grpId="0"/>
      <p:bldP spid="78" grpId="0"/>
      <p:bldP spid="79" grpId="0"/>
      <p:bldP spid="80" grpId="0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the inverse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inverse hyperbolic functions can also be expressed using logarithms…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𝑎𝑟𝑡𝑎𝑛h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64EF0AF-B926-4D5B-B32F-A1C24A266FC3}"/>
                  </a:ext>
                </a:extLst>
              </p:cNvPr>
              <p:cNvSpPr txBox="1"/>
              <p:nvPr/>
            </p:nvSpPr>
            <p:spPr>
              <a:xfrm>
                <a:off x="110906" y="3316520"/>
                <a:ext cx="328414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an expression for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𝑎𝑟𝑡𝑎𝑛h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using logarithms</a:t>
                </a: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64EF0AF-B926-4D5B-B32F-A1C24A266F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06" y="3316520"/>
                <a:ext cx="3284144" cy="523220"/>
              </a:xfrm>
              <a:prstGeom prst="rect">
                <a:avLst/>
              </a:prstGeom>
              <a:blipFill>
                <a:blip r:embed="rId6"/>
                <a:stretch>
                  <a:fillRect t="-2326" r="-1855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8AF875AC-C117-4284-AFE4-3533921B9351}"/>
                  </a:ext>
                </a:extLst>
              </p:cNvPr>
              <p:cNvSpPr txBox="1"/>
              <p:nvPr/>
            </p:nvSpPr>
            <p:spPr>
              <a:xfrm>
                <a:off x="5171403" y="1436582"/>
                <a:ext cx="1230978" cy="4104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8AF875AC-C117-4284-AFE4-3533921B93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1403" y="1436582"/>
                <a:ext cx="1230978" cy="410497"/>
              </a:xfrm>
              <a:prstGeom prst="rect">
                <a:avLst/>
              </a:prstGeom>
              <a:blipFill>
                <a:blip r:embed="rId7"/>
                <a:stretch>
                  <a:fillRect l="-2970" t="-1493"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円弧 85">
            <a:extLst>
              <a:ext uri="{FF2B5EF4-FFF2-40B4-BE49-F238E27FC236}">
                <a16:creationId xmlns:a16="http://schemas.microsoft.com/office/drawing/2014/main" id="{3B178FB1-4411-4D0F-BC4E-A0035D3CB3EF}"/>
              </a:ext>
            </a:extLst>
          </p:cNvPr>
          <p:cNvSpPr/>
          <p:nvPr/>
        </p:nvSpPr>
        <p:spPr>
          <a:xfrm>
            <a:off x="6336505" y="1677415"/>
            <a:ext cx="295114" cy="604146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294AB5A6-256B-4CC1-BCE3-DC0BE0E8B8EF}"/>
                  </a:ext>
                </a:extLst>
              </p:cNvPr>
              <p:cNvSpPr txBox="1"/>
              <p:nvPr/>
            </p:nvSpPr>
            <p:spPr>
              <a:xfrm>
                <a:off x="6596110" y="1806690"/>
                <a:ext cx="10209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294AB5A6-256B-4CC1-BCE3-DC0BE0E8B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6110" y="1806690"/>
                <a:ext cx="1020932" cy="276999"/>
              </a:xfrm>
              <a:prstGeom prst="rect">
                <a:avLst/>
              </a:prstGeom>
              <a:blipFill>
                <a:blip r:embed="rId8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図 36">
            <a:extLst>
              <a:ext uri="{FF2B5EF4-FFF2-40B4-BE49-F238E27FC236}">
                <a16:creationId xmlns:a16="http://schemas.microsoft.com/office/drawing/2014/main" id="{89085666-6CC4-45B6-86C0-F057A4C6EF8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4738" t="22383" r="24736" b="23582"/>
          <a:stretch/>
        </p:blipFill>
        <p:spPr>
          <a:xfrm>
            <a:off x="4701297" y="3364296"/>
            <a:ext cx="2727799" cy="27160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F0004AE5-3DA0-4450-ACE1-ED610A5D23CB}"/>
                  </a:ext>
                </a:extLst>
              </p:cNvPr>
              <p:cNvSpPr txBox="1"/>
              <p:nvPr/>
            </p:nvSpPr>
            <p:spPr>
              <a:xfrm>
                <a:off x="6446155" y="3369526"/>
                <a:ext cx="93192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2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200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200" b="1" i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𝐚𝐫𝐭𝐚𝐧𝐡</m:t>
                          </m:r>
                        </m:fName>
                        <m:e>
                          <m:r>
                            <a:rPr lang="en-US" sz="1200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1200" b="1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F0004AE5-3DA0-4450-ACE1-ED610A5D23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6155" y="3369526"/>
                <a:ext cx="931922" cy="184666"/>
              </a:xfrm>
              <a:prstGeom prst="rect">
                <a:avLst/>
              </a:prstGeom>
              <a:blipFill>
                <a:blip r:embed="rId10"/>
                <a:stretch>
                  <a:fillRect l="-3268" t="-6667" r="-1961" b="-2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60DF1F66-97D7-48D8-A93F-C7D70D9F7266}"/>
                  </a:ext>
                </a:extLst>
              </p:cNvPr>
              <p:cNvSpPr txBox="1"/>
              <p:nvPr/>
            </p:nvSpPr>
            <p:spPr>
              <a:xfrm>
                <a:off x="5369745" y="6124095"/>
                <a:ext cx="14262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Domain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 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60DF1F66-97D7-48D8-A93F-C7D70D9F72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9745" y="6124095"/>
                <a:ext cx="1426224" cy="307777"/>
              </a:xfrm>
              <a:prstGeom prst="rect">
                <a:avLst/>
              </a:prstGeom>
              <a:blipFill>
                <a:blip r:embed="rId11"/>
                <a:stretch>
                  <a:fillRect l="-1282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D6E29C80-1C19-4A16-B96F-24436BCD886D}"/>
                  </a:ext>
                </a:extLst>
              </p:cNvPr>
              <p:cNvSpPr txBox="1"/>
              <p:nvPr/>
            </p:nvSpPr>
            <p:spPr>
              <a:xfrm>
                <a:off x="4612110" y="2066897"/>
                <a:ext cx="1787221" cy="4104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D6E29C80-1C19-4A16-B96F-24436BCD88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2110" y="2066897"/>
                <a:ext cx="1787221" cy="410497"/>
              </a:xfrm>
              <a:prstGeom prst="rect">
                <a:avLst/>
              </a:prstGeom>
              <a:blipFill>
                <a:blip r:embed="rId12"/>
                <a:stretch>
                  <a:fillRect l="-2048"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A3FC82A0-CE31-4796-8CAA-4648DD2718A3}"/>
              </a:ext>
            </a:extLst>
          </p:cNvPr>
          <p:cNvSpPr/>
          <p:nvPr/>
        </p:nvSpPr>
        <p:spPr>
          <a:xfrm>
            <a:off x="1450020" y="4095565"/>
            <a:ext cx="1115627" cy="2840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EAB65739-4160-4EA7-807C-B38617F1F7DF}"/>
              </a:ext>
            </a:extLst>
          </p:cNvPr>
          <p:cNvSpPr/>
          <p:nvPr/>
        </p:nvSpPr>
        <p:spPr>
          <a:xfrm>
            <a:off x="4585318" y="2188345"/>
            <a:ext cx="767918" cy="24413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DF57775F-9EFD-43ED-964E-6E0BBEFDBAA7}"/>
              </a:ext>
            </a:extLst>
          </p:cNvPr>
          <p:cNvSpPr/>
          <p:nvPr/>
        </p:nvSpPr>
        <p:spPr>
          <a:xfrm>
            <a:off x="5128336" y="1541755"/>
            <a:ext cx="233777" cy="2840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037B8B82-B217-4FB9-902D-D0BE0D6E67EF}"/>
                  </a:ext>
                </a:extLst>
              </p:cNvPr>
              <p:cNvSpPr txBox="1"/>
              <p:nvPr/>
            </p:nvSpPr>
            <p:spPr>
              <a:xfrm>
                <a:off x="4385569" y="2685580"/>
                <a:ext cx="37286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Remember that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𝑎𝑟𝑡𝑎𝑛h𝑥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only valid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so this needs to be included as well…</a:t>
                </a:r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037B8B82-B217-4FB9-902D-D0BE0D6E67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5569" y="2685580"/>
                <a:ext cx="3728622" cy="461665"/>
              </a:xfrm>
              <a:prstGeom prst="rect">
                <a:avLst/>
              </a:prstGeom>
              <a:blipFill>
                <a:blip r:embed="rId13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47050635-AC91-4E93-8F84-2D1D94D77600}"/>
                  </a:ext>
                </a:extLst>
              </p:cNvPr>
              <p:cNvSpPr txBox="1"/>
              <p:nvPr/>
            </p:nvSpPr>
            <p:spPr>
              <a:xfrm>
                <a:off x="663026" y="3994830"/>
                <a:ext cx="2430602" cy="4104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47050635-AC91-4E93-8F84-2D1D94D776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026" y="3994830"/>
                <a:ext cx="2430602" cy="410497"/>
              </a:xfrm>
              <a:prstGeom prst="rect">
                <a:avLst/>
              </a:prstGeom>
              <a:blipFill>
                <a:blip r:embed="rId14"/>
                <a:stretch>
                  <a:fillRect l="-1508" r="-1256" b="-102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684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93" grpId="0"/>
      <p:bldP spid="38" grpId="0"/>
      <p:bldP spid="39" grpId="0"/>
      <p:bldP spid="40" grpId="0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/>
      <p:bldP spid="4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the inverse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Express using natural logarithms: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3F5F6E5B-A94F-4770-9E85-EC88F92A5D4E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3F5F6E5B-A94F-4770-9E85-EC88F92A5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6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C4AA846A-3A7D-4C0E-A0E7-A159C135FDB0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C4AA846A-3A7D-4C0E-A0E7-A159C135FD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7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62EE45D-E651-4410-BA93-60B1DB5FCE0C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62EE45D-E651-4410-BA93-60B1DB5FC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8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F776ACA7-5C03-42FA-9141-1B41C803BA41}"/>
                  </a:ext>
                </a:extLst>
              </p:cNvPr>
              <p:cNvSpPr txBox="1"/>
              <p:nvPr/>
            </p:nvSpPr>
            <p:spPr>
              <a:xfrm>
                <a:off x="3986074" y="1544715"/>
                <a:ext cx="2264786" cy="3237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F776ACA7-5C03-42FA-9141-1B41C803BA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074" y="1544715"/>
                <a:ext cx="2264786" cy="323743"/>
              </a:xfrm>
              <a:prstGeom prst="rect">
                <a:avLst/>
              </a:prstGeom>
              <a:blipFill>
                <a:blip r:embed="rId9"/>
                <a:stretch>
                  <a:fillRect l="-1617" b="-18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806D398-FE06-44B3-994F-E55F6A4C38DF}"/>
                  </a:ext>
                </a:extLst>
              </p:cNvPr>
              <p:cNvSpPr txBox="1"/>
              <p:nvPr/>
            </p:nvSpPr>
            <p:spPr>
              <a:xfrm>
                <a:off x="3994952" y="2059619"/>
                <a:ext cx="2253694" cy="3237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1=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806D398-FE06-44B3-994F-E55F6A4C3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4952" y="2059619"/>
                <a:ext cx="2253694" cy="323743"/>
              </a:xfrm>
              <a:prstGeom prst="rect">
                <a:avLst/>
              </a:prstGeom>
              <a:blipFill>
                <a:blip r:embed="rId10"/>
                <a:stretch>
                  <a:fillRect l="-1351" b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B3F1C24E-55CC-400A-B675-D500AEE3395A}"/>
                  </a:ext>
                </a:extLst>
              </p:cNvPr>
              <p:cNvSpPr txBox="1"/>
              <p:nvPr/>
            </p:nvSpPr>
            <p:spPr>
              <a:xfrm>
                <a:off x="4705166" y="2601157"/>
                <a:ext cx="1078821" cy="258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B3F1C24E-55CC-400A-B675-D500AEE339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5166" y="2601157"/>
                <a:ext cx="1078821" cy="258084"/>
              </a:xfrm>
              <a:prstGeom prst="rect">
                <a:avLst/>
              </a:prstGeom>
              <a:blipFill>
                <a:blip r:embed="rId11"/>
                <a:stretch>
                  <a:fillRect l="-1695" b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円弧 13">
            <a:extLst>
              <a:ext uri="{FF2B5EF4-FFF2-40B4-BE49-F238E27FC236}">
                <a16:creationId xmlns:a16="http://schemas.microsoft.com/office/drawing/2014/main" id="{61FF5F5E-E414-436D-8CE3-3864F9FBF372}"/>
              </a:ext>
            </a:extLst>
          </p:cNvPr>
          <p:cNvSpPr/>
          <p:nvPr/>
        </p:nvSpPr>
        <p:spPr>
          <a:xfrm>
            <a:off x="6212218" y="1739559"/>
            <a:ext cx="295114" cy="462103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7DF0ABB-4600-466A-AFE7-F08D157C30BC}"/>
                  </a:ext>
                </a:extLst>
              </p:cNvPr>
              <p:cNvSpPr txBox="1"/>
              <p:nvPr/>
            </p:nvSpPr>
            <p:spPr>
              <a:xfrm>
                <a:off x="6445189" y="1815567"/>
                <a:ext cx="118960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7DF0ABB-4600-466A-AFE7-F08D157C30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189" y="1815567"/>
                <a:ext cx="1189607" cy="276999"/>
              </a:xfrm>
              <a:prstGeom prst="rect">
                <a:avLst/>
              </a:prstGeom>
              <a:blipFill>
                <a:blip r:embed="rId12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円弧 15">
            <a:extLst>
              <a:ext uri="{FF2B5EF4-FFF2-40B4-BE49-F238E27FC236}">
                <a16:creationId xmlns:a16="http://schemas.microsoft.com/office/drawing/2014/main" id="{2CEAF4BA-7C4A-425C-967F-40A93BD56FD2}"/>
              </a:ext>
            </a:extLst>
          </p:cNvPr>
          <p:cNvSpPr/>
          <p:nvPr/>
        </p:nvSpPr>
        <p:spPr>
          <a:xfrm>
            <a:off x="6114563" y="2245586"/>
            <a:ext cx="295114" cy="462103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8AFC93F-8AFF-4F2B-8093-89771F7A9C9C}"/>
              </a:ext>
            </a:extLst>
          </p:cNvPr>
          <p:cNvSpPr txBox="1"/>
          <p:nvPr/>
        </p:nvSpPr>
        <p:spPr>
          <a:xfrm>
            <a:off x="6409679" y="2330472"/>
            <a:ext cx="8078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23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4" grpId="0" animBg="1"/>
      <p:bldP spid="15" grpId="0"/>
      <p:bldP spid="16" grpId="0" animBg="1"/>
      <p:bldP spid="1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the inverse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Express using natural logarithms: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2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3F5F6E5B-A94F-4770-9E85-EC88F92A5D4E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3F5F6E5B-A94F-4770-9E85-EC88F92A5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6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C4AA846A-3A7D-4C0E-A0E7-A159C135FDB0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C4AA846A-3A7D-4C0E-A0E7-A159C135FD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7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62EE45D-E651-4410-BA93-60B1DB5FCE0C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62EE45D-E651-4410-BA93-60B1DB5FC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8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F776ACA7-5C03-42FA-9141-1B41C803BA41}"/>
                  </a:ext>
                </a:extLst>
              </p:cNvPr>
              <p:cNvSpPr txBox="1"/>
              <p:nvPr/>
            </p:nvSpPr>
            <p:spPr>
              <a:xfrm>
                <a:off x="3986074" y="1544715"/>
                <a:ext cx="2352439" cy="3255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F776ACA7-5C03-42FA-9141-1B41C803BA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074" y="1544715"/>
                <a:ext cx="2352439" cy="325538"/>
              </a:xfrm>
              <a:prstGeom prst="rect">
                <a:avLst/>
              </a:prstGeom>
              <a:blipFill>
                <a:blip r:embed="rId9"/>
                <a:stretch>
                  <a:fillRect l="-259" b="-18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806D398-FE06-44B3-994F-E55F6A4C38DF}"/>
                  </a:ext>
                </a:extLst>
              </p:cNvPr>
              <p:cNvSpPr txBox="1"/>
              <p:nvPr/>
            </p:nvSpPr>
            <p:spPr>
              <a:xfrm>
                <a:off x="3994952" y="2059619"/>
                <a:ext cx="2352439" cy="3255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2=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806D398-FE06-44B3-994F-E55F6A4C3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4952" y="2059619"/>
                <a:ext cx="2352439" cy="325538"/>
              </a:xfrm>
              <a:prstGeom prst="rect">
                <a:avLst/>
              </a:prstGeom>
              <a:blipFill>
                <a:blip r:embed="rId10"/>
                <a:stretch>
                  <a:fillRect b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B3F1C24E-55CC-400A-B675-D500AEE3395A}"/>
                  </a:ext>
                </a:extLst>
              </p:cNvPr>
              <p:cNvSpPr txBox="1"/>
              <p:nvPr/>
            </p:nvSpPr>
            <p:spPr>
              <a:xfrm>
                <a:off x="4767310" y="2601157"/>
                <a:ext cx="1078820" cy="258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B3F1C24E-55CC-400A-B675-D500AEE339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310" y="2601157"/>
                <a:ext cx="1078820" cy="258084"/>
              </a:xfrm>
              <a:prstGeom prst="rect">
                <a:avLst/>
              </a:prstGeom>
              <a:blipFill>
                <a:blip r:embed="rId11"/>
                <a:stretch>
                  <a:fillRect l="-1130" b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円弧 13">
            <a:extLst>
              <a:ext uri="{FF2B5EF4-FFF2-40B4-BE49-F238E27FC236}">
                <a16:creationId xmlns:a16="http://schemas.microsoft.com/office/drawing/2014/main" id="{61FF5F5E-E414-436D-8CE3-3864F9FBF372}"/>
              </a:ext>
            </a:extLst>
          </p:cNvPr>
          <p:cNvSpPr/>
          <p:nvPr/>
        </p:nvSpPr>
        <p:spPr>
          <a:xfrm>
            <a:off x="6212218" y="1739559"/>
            <a:ext cx="295114" cy="462103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7DF0ABB-4600-466A-AFE7-F08D157C30BC}"/>
                  </a:ext>
                </a:extLst>
              </p:cNvPr>
              <p:cNvSpPr txBox="1"/>
              <p:nvPr/>
            </p:nvSpPr>
            <p:spPr>
              <a:xfrm>
                <a:off x="6445189" y="1815567"/>
                <a:ext cx="118960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7DF0ABB-4600-466A-AFE7-F08D157C30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189" y="1815567"/>
                <a:ext cx="1189607" cy="276999"/>
              </a:xfrm>
              <a:prstGeom prst="rect">
                <a:avLst/>
              </a:prstGeom>
              <a:blipFill>
                <a:blip r:embed="rId12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円弧 15">
            <a:extLst>
              <a:ext uri="{FF2B5EF4-FFF2-40B4-BE49-F238E27FC236}">
                <a16:creationId xmlns:a16="http://schemas.microsoft.com/office/drawing/2014/main" id="{2CEAF4BA-7C4A-425C-967F-40A93BD56FD2}"/>
              </a:ext>
            </a:extLst>
          </p:cNvPr>
          <p:cNvSpPr/>
          <p:nvPr/>
        </p:nvSpPr>
        <p:spPr>
          <a:xfrm>
            <a:off x="6114563" y="2245586"/>
            <a:ext cx="295114" cy="462103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8AFC93F-8AFF-4F2B-8093-89771F7A9C9C}"/>
              </a:ext>
            </a:extLst>
          </p:cNvPr>
          <p:cNvSpPr txBox="1"/>
          <p:nvPr/>
        </p:nvSpPr>
        <p:spPr>
          <a:xfrm>
            <a:off x="6409679" y="2330472"/>
            <a:ext cx="8078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628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4" grpId="0" animBg="1"/>
      <p:bldP spid="15" grpId="0"/>
      <p:bldP spid="16" grpId="0" animBg="1"/>
      <p:bldP spid="1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the inverse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Express using natural logarithms: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3F5F6E5B-A94F-4770-9E85-EC88F92A5D4E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3F5F6E5B-A94F-4770-9E85-EC88F92A5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6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C4AA846A-3A7D-4C0E-A0E7-A159C135FDB0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C4AA846A-3A7D-4C0E-A0E7-A159C135FD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7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62EE45D-E651-4410-BA93-60B1DB5FCE0C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62EE45D-E651-4410-BA93-60B1DB5FC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8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F776ACA7-5C03-42FA-9141-1B41C803BA41}"/>
                  </a:ext>
                </a:extLst>
              </p:cNvPr>
              <p:cNvSpPr txBox="1"/>
              <p:nvPr/>
            </p:nvSpPr>
            <p:spPr>
              <a:xfrm>
                <a:off x="3986074" y="1544715"/>
                <a:ext cx="1784783" cy="4104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F776ACA7-5C03-42FA-9141-1B41C803BA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074" y="1544715"/>
                <a:ext cx="1784783" cy="410497"/>
              </a:xfrm>
              <a:prstGeom prst="rect">
                <a:avLst/>
              </a:prstGeom>
              <a:blipFill>
                <a:blip r:embed="rId9"/>
                <a:stretch>
                  <a:fillRect l="-2048" b="-102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806D398-FE06-44B3-994F-E55F6A4C38DF}"/>
                  </a:ext>
                </a:extLst>
              </p:cNvPr>
              <p:cNvSpPr txBox="1"/>
              <p:nvPr/>
            </p:nvSpPr>
            <p:spPr>
              <a:xfrm>
                <a:off x="3959441" y="2139518"/>
                <a:ext cx="1819601" cy="719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𝑎𝑟𝑡𝑎𝑛h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806D398-FE06-44B3-994F-E55F6A4C3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441" y="2139518"/>
                <a:ext cx="1819601" cy="719428"/>
              </a:xfrm>
              <a:prstGeom prst="rect">
                <a:avLst/>
              </a:prstGeom>
              <a:blipFill>
                <a:blip r:embed="rId10"/>
                <a:stretch>
                  <a:fillRect b="-8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円弧 13">
            <a:extLst>
              <a:ext uri="{FF2B5EF4-FFF2-40B4-BE49-F238E27FC236}">
                <a16:creationId xmlns:a16="http://schemas.microsoft.com/office/drawing/2014/main" id="{61FF5F5E-E414-436D-8CE3-3864F9FBF372}"/>
              </a:ext>
            </a:extLst>
          </p:cNvPr>
          <p:cNvSpPr/>
          <p:nvPr/>
        </p:nvSpPr>
        <p:spPr>
          <a:xfrm>
            <a:off x="5715068" y="1810580"/>
            <a:ext cx="303991" cy="728434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7DF0ABB-4600-466A-AFE7-F08D157C30BC}"/>
                  </a:ext>
                </a:extLst>
              </p:cNvPr>
              <p:cNvSpPr txBox="1"/>
              <p:nvPr/>
            </p:nvSpPr>
            <p:spPr>
              <a:xfrm>
                <a:off x="5983550" y="2001998"/>
                <a:ext cx="1189607" cy="353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7DF0ABB-4600-466A-AFE7-F08D157C30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550" y="2001998"/>
                <a:ext cx="1189607" cy="353110"/>
              </a:xfrm>
              <a:prstGeom prst="rect">
                <a:avLst/>
              </a:prstGeom>
              <a:blipFill>
                <a:blip r:embed="rId11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67438C9-5191-4557-9E10-19D8AA63BD91}"/>
                  </a:ext>
                </a:extLst>
              </p:cNvPr>
              <p:cNvSpPr txBox="1"/>
              <p:nvPr/>
            </p:nvSpPr>
            <p:spPr>
              <a:xfrm>
                <a:off x="4705165" y="3080550"/>
                <a:ext cx="785215" cy="7186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num>
                            <m:den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67438C9-5191-4557-9E10-19D8AA63BD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5165" y="3080550"/>
                <a:ext cx="785215" cy="718658"/>
              </a:xfrm>
              <a:prstGeom prst="rect">
                <a:avLst/>
              </a:prstGeom>
              <a:blipFill>
                <a:blip r:embed="rId12"/>
                <a:stretch>
                  <a:fillRect b="-8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8A58E2CB-F807-4522-BC1F-04EB1FF7403D}"/>
                  </a:ext>
                </a:extLst>
              </p:cNvPr>
              <p:cNvSpPr txBox="1"/>
              <p:nvPr/>
            </p:nvSpPr>
            <p:spPr>
              <a:xfrm>
                <a:off x="4705165" y="3923930"/>
                <a:ext cx="612026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𝑙𝑛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8A58E2CB-F807-4522-BC1F-04EB1FF740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5165" y="3923930"/>
                <a:ext cx="612026" cy="403316"/>
              </a:xfrm>
              <a:prstGeom prst="rect">
                <a:avLst/>
              </a:prstGeom>
              <a:blipFill>
                <a:blip r:embed="rId13"/>
                <a:stretch>
                  <a:fillRect l="-3000" t="-1515" r="-7000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4A9DC36A-4CCC-4AF0-B13D-6E2F227BA79D}"/>
                  </a:ext>
                </a:extLst>
              </p:cNvPr>
              <p:cNvSpPr txBox="1"/>
              <p:nvPr/>
            </p:nvSpPr>
            <p:spPr>
              <a:xfrm>
                <a:off x="4697767" y="4644501"/>
                <a:ext cx="603691" cy="2408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𝑙𝑛</m:t>
                      </m:r>
                      <m:rad>
                        <m:radPr>
                          <m:deg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4A9DC36A-4CCC-4AF0-B13D-6E2F227BA7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7767" y="4644501"/>
                <a:ext cx="603691" cy="240835"/>
              </a:xfrm>
              <a:prstGeom prst="rect">
                <a:avLst/>
              </a:prstGeom>
              <a:blipFill>
                <a:blip r:embed="rId14"/>
                <a:stretch>
                  <a:fillRect l="-3030" r="-6061"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円弧 28">
            <a:extLst>
              <a:ext uri="{FF2B5EF4-FFF2-40B4-BE49-F238E27FC236}">
                <a16:creationId xmlns:a16="http://schemas.microsoft.com/office/drawing/2014/main" id="{8667AAF7-664D-4ED3-8BB0-52E2AD72E488}"/>
              </a:ext>
            </a:extLst>
          </p:cNvPr>
          <p:cNvSpPr/>
          <p:nvPr/>
        </p:nvSpPr>
        <p:spPr>
          <a:xfrm>
            <a:off x="5644046" y="2680592"/>
            <a:ext cx="303991" cy="728434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円弧 29">
            <a:extLst>
              <a:ext uri="{FF2B5EF4-FFF2-40B4-BE49-F238E27FC236}">
                <a16:creationId xmlns:a16="http://schemas.microsoft.com/office/drawing/2014/main" id="{B4DB393A-72B5-4651-A975-B234F4E3AA36}"/>
              </a:ext>
            </a:extLst>
          </p:cNvPr>
          <p:cNvSpPr/>
          <p:nvPr/>
        </p:nvSpPr>
        <p:spPr>
          <a:xfrm>
            <a:off x="5457615" y="3452949"/>
            <a:ext cx="303991" cy="728434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円弧 30">
            <a:extLst>
              <a:ext uri="{FF2B5EF4-FFF2-40B4-BE49-F238E27FC236}">
                <a16:creationId xmlns:a16="http://schemas.microsoft.com/office/drawing/2014/main" id="{D8706269-F8B3-471D-B9D7-03D48517717A}"/>
              </a:ext>
            </a:extLst>
          </p:cNvPr>
          <p:cNvSpPr/>
          <p:nvPr/>
        </p:nvSpPr>
        <p:spPr>
          <a:xfrm>
            <a:off x="5306695" y="4207551"/>
            <a:ext cx="295115" cy="577513"/>
          </a:xfrm>
          <a:prstGeom prst="arc">
            <a:avLst>
              <a:gd name="adj1" fmla="val 16200000"/>
              <a:gd name="adj2" fmla="val 5481834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CECF356-AC6A-4CEA-87B6-C975BD994743}"/>
              </a:ext>
            </a:extLst>
          </p:cNvPr>
          <p:cNvSpPr txBox="1"/>
          <p:nvPr/>
        </p:nvSpPr>
        <p:spPr>
          <a:xfrm>
            <a:off x="5939162" y="2774356"/>
            <a:ext cx="1189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 right side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C8E05F7-956F-40D3-882F-08F0D88C8735}"/>
              </a:ext>
            </a:extLst>
          </p:cNvPr>
          <p:cNvSpPr txBox="1"/>
          <p:nvPr/>
        </p:nvSpPr>
        <p:spPr>
          <a:xfrm>
            <a:off x="5690587" y="3679878"/>
            <a:ext cx="9765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A133A26-9330-453D-A781-C88825039A1C}"/>
              </a:ext>
            </a:extLst>
          </p:cNvPr>
          <p:cNvSpPr txBox="1"/>
          <p:nvPr/>
        </p:nvSpPr>
        <p:spPr>
          <a:xfrm>
            <a:off x="5468645" y="4203660"/>
            <a:ext cx="1189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Use the power law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27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4" grpId="0" animBg="1"/>
      <p:bldP spid="15" grpId="0"/>
      <p:bldP spid="22" grpId="0"/>
      <p:bldP spid="25" grpId="0"/>
      <p:bldP spid="26" grpId="0"/>
      <p:bldP spid="29" grpId="0" animBg="1"/>
      <p:bldP spid="30" grpId="0" animBg="1"/>
      <p:bldP spid="31" grpId="0" animBg="1"/>
      <p:bldP spid="32" grpId="0"/>
      <p:bldP spid="33" grpId="0"/>
      <p:bldP spid="3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use the inverse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You might be wondering why the inverse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called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𝑎𝑟𝑠𝑖𝑛h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rather than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arcsinh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as with the regular trigonometric functions…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What a good question!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1F209D4A-2532-40E6-A814-22355C65BE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158971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FD3018D-4135-4CAC-A0A0-9B0101817B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B2E9D62-DE86-4961-9AA2-A9475859D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F588F0-65CE-4221-95F8-8AB7F915D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3F5F6E5B-A94F-4770-9E85-EC88F92A5D4E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3F5F6E5B-A94F-4770-9E85-EC88F92A5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6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C4AA846A-3A7D-4C0E-A0E7-A159C135FDB0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C4AA846A-3A7D-4C0E-A0E7-A159C135FD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7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62EE45D-E651-4410-BA93-60B1DB5FCE0C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62EE45D-E651-4410-BA93-60B1DB5FC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8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4914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円弧 9">
            <a:extLst>
              <a:ext uri="{FF2B5EF4-FFF2-40B4-BE49-F238E27FC236}">
                <a16:creationId xmlns:a16="http://schemas.microsoft.com/office/drawing/2014/main" id="{2ECD3B82-3AD0-4BC0-A00C-04A19BF7EC97}"/>
              </a:ext>
            </a:extLst>
          </p:cNvPr>
          <p:cNvSpPr/>
          <p:nvPr/>
        </p:nvSpPr>
        <p:spPr>
          <a:xfrm>
            <a:off x="1287262" y="2840855"/>
            <a:ext cx="914400" cy="914400"/>
          </a:xfrm>
          <a:prstGeom prst="arc">
            <a:avLst>
              <a:gd name="adj1" fmla="val 20152555"/>
              <a:gd name="adj2" fmla="val 2121225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399" y="1269508"/>
            <a:ext cx="8707515" cy="4856656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GB" sz="1600" b="1" dirty="0">
                <a:latin typeface="Comic Sans MS" pitchFamily="66" charset="0"/>
              </a:rPr>
              <a:t>Lets start with, ‘why </a:t>
            </a:r>
            <a:r>
              <a:rPr lang="en-GB" sz="1600" b="1" dirty="0" err="1">
                <a:latin typeface="Comic Sans MS" pitchFamily="66" charset="0"/>
              </a:rPr>
              <a:t>arcsin</a:t>
            </a:r>
            <a:r>
              <a:rPr lang="en-GB" sz="1600" b="1" dirty="0">
                <a:latin typeface="Comic Sans MS" pitchFamily="66" charset="0"/>
              </a:rPr>
              <a:t>?’</a:t>
            </a:r>
          </a:p>
        </p:txBody>
      </p:sp>
      <p:sp>
        <p:nvSpPr>
          <p:cNvPr id="38" name="Line 43">
            <a:extLst>
              <a:ext uri="{FF2B5EF4-FFF2-40B4-BE49-F238E27FC236}">
                <a16:creationId xmlns:a16="http://schemas.microsoft.com/office/drawing/2014/main" id="{3398034A-36FA-4B3F-B737-B9BE93CEB5B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988598" y="1695634"/>
            <a:ext cx="0" cy="293850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" name="Line 43">
            <a:extLst>
              <a:ext uri="{FF2B5EF4-FFF2-40B4-BE49-F238E27FC236}">
                <a16:creationId xmlns:a16="http://schemas.microsoft.com/office/drawing/2014/main" id="{DC7B5C3C-F351-4949-87C1-14A1827569EE}"/>
              </a:ext>
            </a:extLst>
          </p:cNvPr>
          <p:cNvSpPr>
            <a:spLocks noChangeShapeType="1"/>
          </p:cNvSpPr>
          <p:nvPr/>
        </p:nvSpPr>
        <p:spPr bwMode="auto">
          <a:xfrm rot="5400000" flipH="1" flipV="1">
            <a:off x="2043345" y="1785890"/>
            <a:ext cx="0" cy="293850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8A4B8275-3981-436F-BC85-A27C50E6A399}"/>
              </a:ext>
            </a:extLst>
          </p:cNvPr>
          <p:cNvCxnSpPr>
            <a:cxnSpLocks/>
          </p:cNvCxnSpPr>
          <p:nvPr/>
        </p:nvCxnSpPr>
        <p:spPr>
          <a:xfrm flipV="1">
            <a:off x="1988598" y="2423603"/>
            <a:ext cx="923278" cy="834502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D770FDEB-91E8-4F63-992E-4B664F1EE635}"/>
              </a:ext>
            </a:extLst>
          </p:cNvPr>
          <p:cNvCxnSpPr>
            <a:cxnSpLocks/>
          </p:cNvCxnSpPr>
          <p:nvPr/>
        </p:nvCxnSpPr>
        <p:spPr>
          <a:xfrm flipV="1">
            <a:off x="2894298" y="2432304"/>
            <a:ext cx="0" cy="834678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46720778-6F97-44F1-934F-239C7C71F4C0}"/>
              </a:ext>
            </a:extLst>
          </p:cNvPr>
          <p:cNvCxnSpPr>
            <a:cxnSpLocks/>
          </p:cNvCxnSpPr>
          <p:nvPr/>
        </p:nvCxnSpPr>
        <p:spPr>
          <a:xfrm flipH="1">
            <a:off x="1999133" y="3253044"/>
            <a:ext cx="894987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楕円 1">
            <a:extLst>
              <a:ext uri="{FF2B5EF4-FFF2-40B4-BE49-F238E27FC236}">
                <a16:creationId xmlns:a16="http://schemas.microsoft.com/office/drawing/2014/main" id="{B7195AD1-B35C-49B8-855A-E4302B3FB3AF}"/>
              </a:ext>
            </a:extLst>
          </p:cNvPr>
          <p:cNvSpPr>
            <a:spLocks noChangeAspect="1"/>
          </p:cNvSpPr>
          <p:nvPr/>
        </p:nvSpPr>
        <p:spPr>
          <a:xfrm>
            <a:off x="781235" y="2024109"/>
            <a:ext cx="2423604" cy="242360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DFF00828-1E73-47E8-B35C-08E371C13BE3}"/>
                  </a:ext>
                </a:extLst>
              </p:cNvPr>
              <p:cNvSpPr txBox="1"/>
              <p:nvPr/>
            </p:nvSpPr>
            <p:spPr>
              <a:xfrm>
                <a:off x="2188345" y="3058357"/>
                <a:ext cx="14632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DFF00828-1E73-47E8-B35C-08E371C13B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345" y="3058357"/>
                <a:ext cx="146322" cy="215444"/>
              </a:xfrm>
              <a:prstGeom prst="rect">
                <a:avLst/>
              </a:prstGeom>
              <a:blipFill>
                <a:blip r:embed="rId2"/>
                <a:stretch>
                  <a:fillRect l="-33333" r="-2083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E668FC4C-22C9-4A6C-A644-81C9E9B6D6BC}"/>
                  </a:ext>
                </a:extLst>
              </p:cNvPr>
              <p:cNvSpPr txBox="1"/>
              <p:nvPr/>
            </p:nvSpPr>
            <p:spPr>
              <a:xfrm>
                <a:off x="1929598" y="1458095"/>
                <a:ext cx="21306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E668FC4C-22C9-4A6C-A644-81C9E9B6D6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9598" y="1458095"/>
                <a:ext cx="213065" cy="215444"/>
              </a:xfrm>
              <a:prstGeom prst="rect">
                <a:avLst/>
              </a:prstGeom>
              <a:blipFill>
                <a:blip r:embed="rId3"/>
                <a:stretch>
                  <a:fillRect l="-5882" r="-2941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D0D35F20-E663-4ACF-8A01-2E7FAA8A5CD3}"/>
                  </a:ext>
                </a:extLst>
              </p:cNvPr>
              <p:cNvSpPr txBox="1"/>
              <p:nvPr/>
            </p:nvSpPr>
            <p:spPr>
              <a:xfrm>
                <a:off x="3485348" y="3140845"/>
                <a:ext cx="21306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D0D35F20-E663-4ACF-8A01-2E7FAA8A5C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5348" y="3140845"/>
                <a:ext cx="213065" cy="2154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C052EA7A-8F05-41F2-87DD-BDA443288392}"/>
                  </a:ext>
                </a:extLst>
              </p:cNvPr>
              <p:cNvSpPr txBox="1"/>
              <p:nvPr/>
            </p:nvSpPr>
            <p:spPr>
              <a:xfrm>
                <a:off x="2304248" y="2615065"/>
                <a:ext cx="21306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C052EA7A-8F05-41F2-87DD-BDA4432883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4248" y="2615065"/>
                <a:ext cx="213065" cy="215444"/>
              </a:xfrm>
              <a:prstGeom prst="rect">
                <a:avLst/>
              </a:prstGeom>
              <a:blipFill>
                <a:blip r:embed="rId5"/>
                <a:stretch>
                  <a:fillRect l="-285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18B9E6F4-4A0C-48E2-AC08-9FC308ECDDD5}"/>
                  </a:ext>
                </a:extLst>
              </p:cNvPr>
              <p:cNvSpPr txBox="1"/>
              <p:nvPr/>
            </p:nvSpPr>
            <p:spPr>
              <a:xfrm>
                <a:off x="2887178" y="2759845"/>
                <a:ext cx="27893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18B9E6F4-4A0C-48E2-AC08-9FC308ECDD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7178" y="2759845"/>
                <a:ext cx="278932" cy="215444"/>
              </a:xfrm>
              <a:prstGeom prst="rect">
                <a:avLst/>
              </a:prstGeom>
              <a:blipFill>
                <a:blip r:embed="rId6"/>
                <a:stretch>
                  <a:fillRect l="-13333" r="-1555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BD2C9B44-2624-4438-BE1E-4DD89031141A}"/>
                  </a:ext>
                </a:extLst>
              </p:cNvPr>
              <p:cNvSpPr txBox="1"/>
              <p:nvPr/>
            </p:nvSpPr>
            <p:spPr>
              <a:xfrm>
                <a:off x="359546" y="4718481"/>
                <a:ext cx="956800" cy="4415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𝑂𝑝𝑝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𝐻𝑦𝑝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BD2C9B44-2624-4438-BE1E-4DD890311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546" y="4718481"/>
                <a:ext cx="956800" cy="441531"/>
              </a:xfrm>
              <a:prstGeom prst="rect">
                <a:avLst/>
              </a:prstGeom>
              <a:blipFill>
                <a:blip r:embed="rId7"/>
                <a:stretch>
                  <a:fillRect l="-4459" t="-2778" r="-5096"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8B00A6D2-3ED8-4BC5-B9F6-827C2EAE17B2}"/>
                  </a:ext>
                </a:extLst>
              </p:cNvPr>
              <p:cNvSpPr txBox="1"/>
              <p:nvPr/>
            </p:nvSpPr>
            <p:spPr>
              <a:xfrm>
                <a:off x="1398233" y="4736237"/>
                <a:ext cx="460254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8B00A6D2-3ED8-4BC5-B9F6-827C2EAE17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8233" y="4736237"/>
                <a:ext cx="460254" cy="403316"/>
              </a:xfrm>
              <a:prstGeom prst="rect">
                <a:avLst/>
              </a:prstGeom>
              <a:blipFill>
                <a:blip r:embed="rId8"/>
                <a:stretch>
                  <a:fillRect l="-2632" r="-7895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EE6BF660-8388-4AC9-A303-BAB3FDAD4AFD}"/>
                  </a:ext>
                </a:extLst>
              </p:cNvPr>
              <p:cNvSpPr txBox="1"/>
              <p:nvPr/>
            </p:nvSpPr>
            <p:spPr>
              <a:xfrm>
                <a:off x="1247312" y="5304408"/>
                <a:ext cx="118788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0.3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EE6BF660-8388-4AC9-A303-BAB3FDAD4A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7312" y="5304408"/>
                <a:ext cx="1187889" cy="215444"/>
              </a:xfrm>
              <a:prstGeom prst="rect">
                <a:avLst/>
              </a:prstGeom>
              <a:blipFill>
                <a:blip r:embed="rId9"/>
                <a:stretch>
                  <a:fillRect l="-3608" b="-1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81906C97-3492-4CB9-A11F-82958757AF41}"/>
                  </a:ext>
                </a:extLst>
              </p:cNvPr>
              <p:cNvSpPr txBox="1"/>
              <p:nvPr/>
            </p:nvSpPr>
            <p:spPr>
              <a:xfrm>
                <a:off x="497149" y="1766657"/>
                <a:ext cx="8502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81906C97-3492-4CB9-A11F-82958757AF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49" y="1766657"/>
                <a:ext cx="850233" cy="369332"/>
              </a:xfrm>
              <a:prstGeom prst="rect">
                <a:avLst/>
              </a:prstGeom>
              <a:blipFill>
                <a:blip r:embed="rId10"/>
                <a:stretch>
                  <a:fillRect l="-6475" t="-8333" b="-2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円弧 60">
            <a:extLst>
              <a:ext uri="{FF2B5EF4-FFF2-40B4-BE49-F238E27FC236}">
                <a16:creationId xmlns:a16="http://schemas.microsoft.com/office/drawing/2014/main" id="{B794E8EA-5B9E-4B52-B02E-A160EEB6E126}"/>
              </a:ext>
            </a:extLst>
          </p:cNvPr>
          <p:cNvSpPr/>
          <p:nvPr/>
        </p:nvSpPr>
        <p:spPr>
          <a:xfrm>
            <a:off x="5825231" y="2860090"/>
            <a:ext cx="914400" cy="914400"/>
          </a:xfrm>
          <a:prstGeom prst="arc">
            <a:avLst>
              <a:gd name="adj1" fmla="val 20152555"/>
              <a:gd name="adj2" fmla="val 2127477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Line 43">
            <a:extLst>
              <a:ext uri="{FF2B5EF4-FFF2-40B4-BE49-F238E27FC236}">
                <a16:creationId xmlns:a16="http://schemas.microsoft.com/office/drawing/2014/main" id="{C6B9DFC9-1F78-4A4F-8EF4-CA27F5C9DFE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26567" y="1714869"/>
            <a:ext cx="0" cy="293850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" name="Line 43">
            <a:extLst>
              <a:ext uri="{FF2B5EF4-FFF2-40B4-BE49-F238E27FC236}">
                <a16:creationId xmlns:a16="http://schemas.microsoft.com/office/drawing/2014/main" id="{F3886774-0E75-46DD-82D5-D053E1D15EF2}"/>
              </a:ext>
            </a:extLst>
          </p:cNvPr>
          <p:cNvSpPr>
            <a:spLocks noChangeShapeType="1"/>
          </p:cNvSpPr>
          <p:nvPr/>
        </p:nvSpPr>
        <p:spPr bwMode="auto">
          <a:xfrm rot="5400000" flipH="1" flipV="1">
            <a:off x="6581314" y="1805125"/>
            <a:ext cx="0" cy="293850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8C1362A8-96BF-4110-B084-200B93098ED6}"/>
              </a:ext>
            </a:extLst>
          </p:cNvPr>
          <p:cNvCxnSpPr>
            <a:cxnSpLocks/>
          </p:cNvCxnSpPr>
          <p:nvPr/>
        </p:nvCxnSpPr>
        <p:spPr>
          <a:xfrm flipV="1">
            <a:off x="6526567" y="2442838"/>
            <a:ext cx="923278" cy="834502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2DD22A22-3964-4003-A2D2-541DA7C36DAA}"/>
              </a:ext>
            </a:extLst>
          </p:cNvPr>
          <p:cNvCxnSpPr>
            <a:cxnSpLocks/>
          </p:cNvCxnSpPr>
          <p:nvPr/>
        </p:nvCxnSpPr>
        <p:spPr>
          <a:xfrm flipH="1">
            <a:off x="6525087" y="3277994"/>
            <a:ext cx="1235477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楕円 66">
            <a:extLst>
              <a:ext uri="{FF2B5EF4-FFF2-40B4-BE49-F238E27FC236}">
                <a16:creationId xmlns:a16="http://schemas.microsoft.com/office/drawing/2014/main" id="{152E1410-E277-45BB-BF8F-08DDC5C3949D}"/>
              </a:ext>
            </a:extLst>
          </p:cNvPr>
          <p:cNvSpPr>
            <a:spLocks noChangeAspect="1"/>
          </p:cNvSpPr>
          <p:nvPr/>
        </p:nvSpPr>
        <p:spPr>
          <a:xfrm>
            <a:off x="5319204" y="2043344"/>
            <a:ext cx="2423604" cy="242360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178052D2-CC93-45CD-AC59-10426AA4DB93}"/>
                  </a:ext>
                </a:extLst>
              </p:cNvPr>
              <p:cNvSpPr txBox="1"/>
              <p:nvPr/>
            </p:nvSpPr>
            <p:spPr>
              <a:xfrm>
                <a:off x="6726314" y="3077592"/>
                <a:ext cx="14632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178052D2-CC93-45CD-AC59-10426AA4DB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6314" y="3077592"/>
                <a:ext cx="146322" cy="215444"/>
              </a:xfrm>
              <a:prstGeom prst="rect">
                <a:avLst/>
              </a:prstGeom>
              <a:blipFill>
                <a:blip r:embed="rId11"/>
                <a:stretch>
                  <a:fillRect l="-29167" r="-25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4BA039F-0B2E-4BB4-945B-A967F186D66D}"/>
                  </a:ext>
                </a:extLst>
              </p:cNvPr>
              <p:cNvSpPr txBox="1"/>
              <p:nvPr/>
            </p:nvSpPr>
            <p:spPr>
              <a:xfrm>
                <a:off x="6467567" y="1477330"/>
                <a:ext cx="21306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4BA039F-0B2E-4BB4-945B-A967F186D6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7567" y="1477330"/>
                <a:ext cx="213065" cy="215444"/>
              </a:xfrm>
              <a:prstGeom prst="rect">
                <a:avLst/>
              </a:prstGeom>
              <a:blipFill>
                <a:blip r:embed="rId3"/>
                <a:stretch>
                  <a:fillRect l="-5714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CCCBFDCA-2584-47D4-8A5C-8DF80FE1CB43}"/>
                  </a:ext>
                </a:extLst>
              </p:cNvPr>
              <p:cNvSpPr txBox="1"/>
              <p:nvPr/>
            </p:nvSpPr>
            <p:spPr>
              <a:xfrm>
                <a:off x="8023317" y="3160080"/>
                <a:ext cx="21306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CCCBFDCA-2584-47D4-8A5C-8DF80FE1CB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3317" y="3160080"/>
                <a:ext cx="213065" cy="2154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290D9F08-C943-41DB-8B91-75EDC381CFC2}"/>
                  </a:ext>
                </a:extLst>
              </p:cNvPr>
              <p:cNvSpPr txBox="1"/>
              <p:nvPr/>
            </p:nvSpPr>
            <p:spPr>
              <a:xfrm>
                <a:off x="6842217" y="2634300"/>
                <a:ext cx="21306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290D9F08-C943-41DB-8B91-75EDC381C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217" y="2634300"/>
                <a:ext cx="213065" cy="215444"/>
              </a:xfrm>
              <a:prstGeom prst="rect">
                <a:avLst/>
              </a:prstGeom>
              <a:blipFill>
                <a:blip r:embed="rId5"/>
                <a:stretch>
                  <a:fillRect l="-285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E6215D74-EBE2-4B4B-92D1-C20FC4C530F8}"/>
                  </a:ext>
                </a:extLst>
              </p:cNvPr>
              <p:cNvSpPr txBox="1"/>
              <p:nvPr/>
            </p:nvSpPr>
            <p:spPr>
              <a:xfrm>
                <a:off x="5035118" y="1785892"/>
                <a:ext cx="7931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E6215D74-EBE2-4B4B-92D1-C20FC4C530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5118" y="1785892"/>
                <a:ext cx="793102" cy="369332"/>
              </a:xfrm>
              <a:prstGeom prst="rect">
                <a:avLst/>
              </a:prstGeom>
              <a:blipFill>
                <a:blip r:embed="rId12"/>
                <a:stretch>
                  <a:fillRect l="-6923" t="-819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円弧 15">
            <a:extLst>
              <a:ext uri="{FF2B5EF4-FFF2-40B4-BE49-F238E27FC236}">
                <a16:creationId xmlns:a16="http://schemas.microsoft.com/office/drawing/2014/main" id="{3A5938E2-2791-4993-BE17-094AD307B8BF}"/>
              </a:ext>
            </a:extLst>
          </p:cNvPr>
          <p:cNvSpPr>
            <a:spLocks noChangeAspect="1"/>
          </p:cNvSpPr>
          <p:nvPr/>
        </p:nvSpPr>
        <p:spPr>
          <a:xfrm>
            <a:off x="5333600" y="2039551"/>
            <a:ext cx="2408159" cy="2408159"/>
          </a:xfrm>
          <a:prstGeom prst="arc">
            <a:avLst>
              <a:gd name="adj1" fmla="val 19169502"/>
              <a:gd name="adj2" fmla="val 156910"/>
            </a:avLst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7" name="直線コネクタ 76">
            <a:extLst>
              <a:ext uri="{FF2B5EF4-FFF2-40B4-BE49-F238E27FC236}">
                <a16:creationId xmlns:a16="http://schemas.microsoft.com/office/drawing/2014/main" id="{864FC2B9-A3B2-4DD5-8F4E-6A5C92ACF806}"/>
              </a:ext>
            </a:extLst>
          </p:cNvPr>
          <p:cNvCxnSpPr>
            <a:cxnSpLocks/>
          </p:cNvCxnSpPr>
          <p:nvPr/>
        </p:nvCxnSpPr>
        <p:spPr>
          <a:xfrm flipV="1">
            <a:off x="7441145" y="2433783"/>
            <a:ext cx="0" cy="834678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9C7AC58C-6DAD-4116-BEAA-FC1E4B83F940}"/>
                  </a:ext>
                </a:extLst>
              </p:cNvPr>
              <p:cNvSpPr txBox="1"/>
              <p:nvPr/>
            </p:nvSpPr>
            <p:spPr>
              <a:xfrm>
                <a:off x="7416269" y="2779080"/>
                <a:ext cx="27893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9C7AC58C-6DAD-4116-BEAA-FC1E4B83F9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6269" y="2779080"/>
                <a:ext cx="278932" cy="215444"/>
              </a:xfrm>
              <a:prstGeom prst="rect">
                <a:avLst/>
              </a:prstGeom>
              <a:blipFill>
                <a:blip r:embed="rId6"/>
                <a:stretch>
                  <a:fillRect l="-13333" r="-1555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667B60ED-34E0-41EB-A31D-17F8CA6DC337}"/>
                  </a:ext>
                </a:extLst>
              </p:cNvPr>
              <p:cNvSpPr txBox="1"/>
              <p:nvPr/>
            </p:nvSpPr>
            <p:spPr>
              <a:xfrm>
                <a:off x="7624931" y="2662412"/>
                <a:ext cx="28507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667B60ED-34E0-41EB-A31D-17F8CA6DC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4931" y="2662412"/>
                <a:ext cx="285072" cy="215444"/>
              </a:xfrm>
              <a:prstGeom prst="rect">
                <a:avLst/>
              </a:prstGeom>
              <a:blipFill>
                <a:blip r:embed="rId13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C75F9E9D-9025-48BB-8B96-952AA290B99C}"/>
                  </a:ext>
                </a:extLst>
              </p:cNvPr>
              <p:cNvSpPr txBox="1"/>
              <p:nvPr/>
            </p:nvSpPr>
            <p:spPr>
              <a:xfrm>
                <a:off x="5060271" y="4785065"/>
                <a:ext cx="17031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in radians…</a:t>
                </a:r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C75F9E9D-9025-48BB-8B96-952AA290B9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0271" y="4785065"/>
                <a:ext cx="1703159" cy="307777"/>
              </a:xfrm>
              <a:prstGeom prst="rect">
                <a:avLst/>
              </a:prstGeom>
              <a:blipFill>
                <a:blip r:embed="rId14"/>
                <a:stretch>
                  <a:fillRect l="-1075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095C3C55-3397-47D9-A14E-8080C97AD60A}"/>
                  </a:ext>
                </a:extLst>
              </p:cNvPr>
              <p:cNvSpPr txBox="1"/>
              <p:nvPr/>
            </p:nvSpPr>
            <p:spPr>
              <a:xfrm>
                <a:off x="6930500" y="4817616"/>
                <a:ext cx="52751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095C3C55-3397-47D9-A14E-8080C97AD6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0500" y="4817616"/>
                <a:ext cx="527517" cy="215444"/>
              </a:xfrm>
              <a:prstGeom prst="rect">
                <a:avLst/>
              </a:prstGeom>
              <a:blipFill>
                <a:blip r:embed="rId15"/>
                <a:stretch>
                  <a:fillRect l="-8140" r="-6977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7C44ABA5-5035-4078-96DE-A7C2FE21351A}"/>
                  </a:ext>
                </a:extLst>
              </p:cNvPr>
              <p:cNvSpPr txBox="1"/>
              <p:nvPr/>
            </p:nvSpPr>
            <p:spPr>
              <a:xfrm>
                <a:off x="6930500" y="5199355"/>
                <a:ext cx="44255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7C44ABA5-5035-4078-96DE-A7C2FE2135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0500" y="5199355"/>
                <a:ext cx="442557" cy="215444"/>
              </a:xfrm>
              <a:prstGeom prst="rect">
                <a:avLst/>
              </a:prstGeom>
              <a:blipFill>
                <a:blip r:embed="rId16"/>
                <a:stretch>
                  <a:fillRect l="-9722" r="-833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B503FFD1-7EA9-4A94-9C26-574594BC1E5D}"/>
                  </a:ext>
                </a:extLst>
              </p:cNvPr>
              <p:cNvSpPr txBox="1"/>
              <p:nvPr/>
            </p:nvSpPr>
            <p:spPr>
              <a:xfrm>
                <a:off x="3628008" y="5527829"/>
                <a:ext cx="118788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0.3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B503FFD1-7EA9-4A94-9C26-574594BC1E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8008" y="5527829"/>
                <a:ext cx="1187889" cy="215444"/>
              </a:xfrm>
              <a:prstGeom prst="rect">
                <a:avLst/>
              </a:prstGeom>
              <a:blipFill>
                <a:blip r:embed="rId17"/>
                <a:stretch>
                  <a:fillRect l="-3077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0AD8965B-4E90-4951-A115-D6F6AFEA43BE}"/>
                  </a:ext>
                </a:extLst>
              </p:cNvPr>
              <p:cNvSpPr txBox="1"/>
              <p:nvPr/>
            </p:nvSpPr>
            <p:spPr>
              <a:xfrm>
                <a:off x="3654641" y="5882937"/>
                <a:ext cx="118788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0.3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0AD8965B-4E90-4951-A115-D6F6AFEA43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4641" y="5882937"/>
                <a:ext cx="1187889" cy="215444"/>
              </a:xfrm>
              <a:prstGeom prst="rect">
                <a:avLst/>
              </a:prstGeom>
              <a:blipFill>
                <a:blip r:embed="rId18"/>
                <a:stretch>
                  <a:fillRect l="-1546" b="-1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6629E18E-76D9-4D8F-B337-520FC99CC8BE}"/>
                  </a:ext>
                </a:extLst>
              </p:cNvPr>
              <p:cNvSpPr txBox="1"/>
              <p:nvPr/>
            </p:nvSpPr>
            <p:spPr>
              <a:xfrm>
                <a:off x="3673877" y="6230646"/>
                <a:ext cx="12337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𝑎𝑟𝑐𝑠𝑖𝑛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0.3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6629E18E-76D9-4D8F-B337-520FC99CC8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3877" y="6230646"/>
                <a:ext cx="1233799" cy="215444"/>
              </a:xfrm>
              <a:prstGeom prst="rect">
                <a:avLst/>
              </a:prstGeom>
              <a:blipFill>
                <a:blip r:embed="rId19"/>
                <a:stretch>
                  <a:fillRect l="-3465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Arc 45">
            <a:extLst>
              <a:ext uri="{FF2B5EF4-FFF2-40B4-BE49-F238E27FC236}">
                <a16:creationId xmlns:a16="http://schemas.microsoft.com/office/drawing/2014/main" id="{83650592-0697-4C0A-88F5-9671DCB5F984}"/>
              </a:ext>
            </a:extLst>
          </p:cNvPr>
          <p:cNvSpPr>
            <a:spLocks/>
          </p:cNvSpPr>
          <p:nvPr/>
        </p:nvSpPr>
        <p:spPr bwMode="auto">
          <a:xfrm>
            <a:off x="4853537" y="5651157"/>
            <a:ext cx="189243" cy="32413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8" name="Text Box 74">
            <a:extLst>
              <a:ext uri="{FF2B5EF4-FFF2-40B4-BE49-F238E27FC236}">
                <a16:creationId xmlns:a16="http://schemas.microsoft.com/office/drawing/2014/main" id="{91884EAB-F450-4C4A-8820-B152EF3617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408" y="5211309"/>
            <a:ext cx="200320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We can combine these…</a:t>
            </a:r>
          </a:p>
        </p:txBody>
      </p:sp>
      <p:sp>
        <p:nvSpPr>
          <p:cNvPr id="89" name="Arc 45">
            <a:extLst>
              <a:ext uri="{FF2B5EF4-FFF2-40B4-BE49-F238E27FC236}">
                <a16:creationId xmlns:a16="http://schemas.microsoft.com/office/drawing/2014/main" id="{CD803687-A539-4F9C-A49D-7CC1B70BF2AE}"/>
              </a:ext>
            </a:extLst>
          </p:cNvPr>
          <p:cNvSpPr>
            <a:spLocks/>
          </p:cNvSpPr>
          <p:nvPr/>
        </p:nvSpPr>
        <p:spPr bwMode="auto">
          <a:xfrm>
            <a:off x="4951616" y="6020840"/>
            <a:ext cx="189243" cy="32413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0" name="Text Box 74">
            <a:extLst>
              <a:ext uri="{FF2B5EF4-FFF2-40B4-BE49-F238E27FC236}">
                <a16:creationId xmlns:a16="http://schemas.microsoft.com/office/drawing/2014/main" id="{3D8AF324-4A17-4A01-85B9-9FB4EAC91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973" y="5489754"/>
            <a:ext cx="339504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n the unit circle, the length of the arc is given by the inverse sine of its y-coordinate</a:t>
            </a:r>
          </a:p>
          <a:p>
            <a:pPr algn="ctr" eaLnBrk="1" hangingPunct="1">
              <a:spcBef>
                <a:spcPct val="50000"/>
              </a:spcBef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(you can do a similar thing for cos, using the horizontal distance instead!)</a:t>
            </a:r>
          </a:p>
        </p:txBody>
      </p:sp>
      <p:sp>
        <p:nvSpPr>
          <p:cNvPr id="48" name="タイトル 1">
            <a:extLst>
              <a:ext uri="{FF2B5EF4-FFF2-40B4-BE49-F238E27FC236}">
                <a16:creationId xmlns:a16="http://schemas.microsoft.com/office/drawing/2014/main" id="{82585DB4-145D-44CC-B791-7DA4E8C42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0" name="テキスト ボックス 3">
            <a:extLst>
              <a:ext uri="{FF2B5EF4-FFF2-40B4-BE49-F238E27FC236}">
                <a16:creationId xmlns:a16="http://schemas.microsoft.com/office/drawing/2014/main" id="{3F853BEA-CC7F-4B70-9970-0E633DBF8B40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009243B6-581D-4EAE-8F5D-046ECE5EDA50}"/>
                  </a:ext>
                </a:extLst>
              </p:cNvPr>
              <p:cNvSpPr txBox="1"/>
              <p:nvPr/>
            </p:nvSpPr>
            <p:spPr>
              <a:xfrm>
                <a:off x="2502673" y="1867942"/>
                <a:ext cx="979884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009243B6-581D-4EAE-8F5D-046ECE5EDA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2673" y="1867942"/>
                <a:ext cx="979884" cy="220253"/>
              </a:xfrm>
              <a:prstGeom prst="rect">
                <a:avLst/>
              </a:prstGeom>
              <a:blipFill>
                <a:blip r:embed="rId20"/>
                <a:stretch>
                  <a:fillRect l="-2500" t="-2703" r="-3750" b="-216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3200A3F0-736E-4C04-9A52-2FA3D95D086E}"/>
                  </a:ext>
                </a:extLst>
              </p:cNvPr>
              <p:cNvSpPr txBox="1"/>
              <p:nvPr/>
            </p:nvSpPr>
            <p:spPr>
              <a:xfrm>
                <a:off x="7284223" y="1944142"/>
                <a:ext cx="979884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3200A3F0-736E-4C04-9A52-2FA3D95D08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4223" y="1944142"/>
                <a:ext cx="979884" cy="220253"/>
              </a:xfrm>
              <a:prstGeom prst="rect">
                <a:avLst/>
              </a:prstGeom>
              <a:blipFill>
                <a:blip r:embed="rId21"/>
                <a:stretch>
                  <a:fillRect l="-2484" t="-2778" r="-3106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838C2E3D-AD71-4EEE-B45B-A728C2ED99BB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838C2E3D-AD71-4EEE-B45B-A728C2ED99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22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B51E3BAF-22BA-4C22-8641-8EAE8D336DEC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B51E3BAF-22BA-4C22-8641-8EAE8D336D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23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EB4DFDBA-9999-432F-A0A9-BBD829C673D9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EB4DFDBA-9999-432F-A0A9-BBD829C673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F793F76E-8ED5-4BFB-A688-5E065108CC72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F793F76E-8ED5-4BFB-A688-5E065108CC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25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00B7A914-4E05-4039-9A52-3A047D19EA3D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00B7A914-4E05-4039-9A52-3A047D19EA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26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31E27F35-195A-480E-AE5F-C53956CDA661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31E27F35-195A-480E-AE5F-C53956CDA6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27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119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8" grpId="0" animBg="1"/>
      <p:bldP spid="40" grpId="0" animBg="1"/>
      <p:bldP spid="2" grpId="0" animBg="1"/>
      <p:bldP spid="11" grpId="0"/>
      <p:bldP spid="53" grpId="0"/>
      <p:bldP spid="54" grpId="0"/>
      <p:bldP spid="55" grpId="0"/>
      <p:bldP spid="56" grpId="0"/>
      <p:bldP spid="12" grpId="0"/>
      <p:bldP spid="58" grpId="0"/>
      <p:bldP spid="59" grpId="0"/>
      <p:bldP spid="13" grpId="0"/>
      <p:bldP spid="61" grpId="0" animBg="1"/>
      <p:bldP spid="62" grpId="0" animBg="1"/>
      <p:bldP spid="63" grpId="0" animBg="1"/>
      <p:bldP spid="67" grpId="0" animBg="1"/>
      <p:bldP spid="68" grpId="0"/>
      <p:bldP spid="69" grpId="0"/>
      <p:bldP spid="70" grpId="0"/>
      <p:bldP spid="71" grpId="0"/>
      <p:bldP spid="73" grpId="0"/>
      <p:bldP spid="16" grpId="0" animBg="1"/>
      <p:bldP spid="78" grpId="0"/>
      <p:bldP spid="79" grpId="0"/>
      <p:bldP spid="17" grpId="0"/>
      <p:bldP spid="81" grpId="0"/>
      <p:bldP spid="82" grpId="0"/>
      <p:bldP spid="84" grpId="0"/>
      <p:bldP spid="85" grpId="0"/>
      <p:bldP spid="86" grpId="0"/>
      <p:bldP spid="87" grpId="0" animBg="1"/>
      <p:bldP spid="88" grpId="0"/>
      <p:bldP spid="89" grpId="0" animBg="1"/>
      <p:bldP spid="65" grpId="0"/>
      <p:bldP spid="7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399" y="1207364"/>
            <a:ext cx="8707515" cy="4856656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GB" sz="1600" b="1" dirty="0">
                <a:latin typeface="Comic Sans MS" pitchFamily="66" charset="0"/>
              </a:rPr>
              <a:t>Lets start with, ‘why </a:t>
            </a:r>
            <a:r>
              <a:rPr lang="en-GB" sz="1600" b="1" dirty="0" err="1">
                <a:latin typeface="Comic Sans MS" pitchFamily="66" charset="0"/>
              </a:rPr>
              <a:t>arcsin</a:t>
            </a:r>
            <a:r>
              <a:rPr lang="en-GB" sz="1600" b="1" dirty="0">
                <a:latin typeface="Comic Sans MS" pitchFamily="66" charset="0"/>
              </a:rPr>
              <a:t>?’</a:t>
            </a:r>
          </a:p>
        </p:txBody>
      </p:sp>
      <p:sp>
        <p:nvSpPr>
          <p:cNvPr id="62" name="Line 43">
            <a:extLst>
              <a:ext uri="{FF2B5EF4-FFF2-40B4-BE49-F238E27FC236}">
                <a16:creationId xmlns:a16="http://schemas.microsoft.com/office/drawing/2014/main" id="{C6B9DFC9-1F78-4A4F-8EF4-CA27F5C9DFE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05487" y="1750379"/>
            <a:ext cx="0" cy="293850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" name="Line 43">
            <a:extLst>
              <a:ext uri="{FF2B5EF4-FFF2-40B4-BE49-F238E27FC236}">
                <a16:creationId xmlns:a16="http://schemas.microsoft.com/office/drawing/2014/main" id="{F3886774-0E75-46DD-82D5-D053E1D15EF2}"/>
              </a:ext>
            </a:extLst>
          </p:cNvPr>
          <p:cNvSpPr>
            <a:spLocks noChangeShapeType="1"/>
          </p:cNvSpPr>
          <p:nvPr/>
        </p:nvSpPr>
        <p:spPr bwMode="auto">
          <a:xfrm rot="5400000" flipH="1" flipV="1">
            <a:off x="2160234" y="1840635"/>
            <a:ext cx="0" cy="293850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7" name="楕円 66">
            <a:extLst>
              <a:ext uri="{FF2B5EF4-FFF2-40B4-BE49-F238E27FC236}">
                <a16:creationId xmlns:a16="http://schemas.microsoft.com/office/drawing/2014/main" id="{152E1410-E277-45BB-BF8F-08DDC5C3949D}"/>
              </a:ext>
            </a:extLst>
          </p:cNvPr>
          <p:cNvSpPr>
            <a:spLocks noChangeAspect="1"/>
          </p:cNvSpPr>
          <p:nvPr/>
        </p:nvSpPr>
        <p:spPr>
          <a:xfrm>
            <a:off x="898124" y="2078854"/>
            <a:ext cx="2423604" cy="242360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4BA039F-0B2E-4BB4-945B-A967F186D66D}"/>
                  </a:ext>
                </a:extLst>
              </p:cNvPr>
              <p:cNvSpPr txBox="1"/>
              <p:nvPr/>
            </p:nvSpPr>
            <p:spPr>
              <a:xfrm>
                <a:off x="2046487" y="1512840"/>
                <a:ext cx="21306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4BA039F-0B2E-4BB4-945B-A967F186D6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6487" y="1512840"/>
                <a:ext cx="213065" cy="215444"/>
              </a:xfrm>
              <a:prstGeom prst="rect">
                <a:avLst/>
              </a:prstGeom>
              <a:blipFill>
                <a:blip r:embed="rId2"/>
                <a:stretch>
                  <a:fillRect l="-5714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CCCBFDCA-2584-47D4-8A5C-8DF80FE1CB43}"/>
                  </a:ext>
                </a:extLst>
              </p:cNvPr>
              <p:cNvSpPr txBox="1"/>
              <p:nvPr/>
            </p:nvSpPr>
            <p:spPr>
              <a:xfrm>
                <a:off x="3602237" y="3195590"/>
                <a:ext cx="21306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CCCBFDCA-2584-47D4-8A5C-8DF80FE1CB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2237" y="3195590"/>
                <a:ext cx="213065" cy="2154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円弧 15">
            <a:extLst>
              <a:ext uri="{FF2B5EF4-FFF2-40B4-BE49-F238E27FC236}">
                <a16:creationId xmlns:a16="http://schemas.microsoft.com/office/drawing/2014/main" id="{3A5938E2-2791-4993-BE17-094AD307B8BF}"/>
              </a:ext>
            </a:extLst>
          </p:cNvPr>
          <p:cNvSpPr>
            <a:spLocks noChangeAspect="1"/>
          </p:cNvSpPr>
          <p:nvPr/>
        </p:nvSpPr>
        <p:spPr>
          <a:xfrm>
            <a:off x="912520" y="2075061"/>
            <a:ext cx="2408159" cy="2408159"/>
          </a:xfrm>
          <a:prstGeom prst="arc">
            <a:avLst>
              <a:gd name="adj1" fmla="val 19169502"/>
              <a:gd name="adj2" fmla="val 156910"/>
            </a:avLst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667B60ED-34E0-41EB-A31D-17F8CA6DC337}"/>
                  </a:ext>
                </a:extLst>
              </p:cNvPr>
              <p:cNvSpPr txBox="1"/>
              <p:nvPr/>
            </p:nvSpPr>
            <p:spPr>
              <a:xfrm>
                <a:off x="3203851" y="2697922"/>
                <a:ext cx="28507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667B60ED-34E0-41EB-A31D-17F8CA6DC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51" y="2697922"/>
                <a:ext cx="285072" cy="215444"/>
              </a:xfrm>
              <a:prstGeom prst="rect">
                <a:avLst/>
              </a:prstGeom>
              <a:blipFill>
                <a:blip r:embed="rId4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 Box 74">
                <a:extLst>
                  <a:ext uri="{FF2B5EF4-FFF2-40B4-BE49-F238E27FC236}">
                    <a16:creationId xmlns:a16="http://schemas.microsoft.com/office/drawing/2014/main" id="{3D8AF324-4A17-4A01-85B9-9FB4EAC91B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7068" y="4868316"/>
                <a:ext cx="3295021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sz="1400" dirty="0">
                    <a:solidFill>
                      <a:schemeClr val="tx1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So, generally speaking, for the unit circle,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𝑎𝑟𝑐𝑠𝑖𝑛𝑦</m:t>
                    </m:r>
                  </m:oMath>
                </a14:m>
                <a:endParaRPr lang="en-GB" sz="1400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0" name="Text Box 74">
                <a:extLst>
                  <a:ext uri="{FF2B5EF4-FFF2-40B4-BE49-F238E27FC236}">
                    <a16:creationId xmlns:a16="http://schemas.microsoft.com/office/drawing/2014/main" id="{3D8AF324-4A17-4A01-85B9-9FB4EAC91B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068" y="4868316"/>
                <a:ext cx="3295021" cy="523220"/>
              </a:xfrm>
              <a:prstGeom prst="rect">
                <a:avLst/>
              </a:prstGeom>
              <a:blipFill>
                <a:blip r:embed="rId5"/>
                <a:stretch>
                  <a:fillRect t="-2353" b="-1176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タイトル 1">
            <a:extLst>
              <a:ext uri="{FF2B5EF4-FFF2-40B4-BE49-F238E27FC236}">
                <a16:creationId xmlns:a16="http://schemas.microsoft.com/office/drawing/2014/main" id="{82585DB4-145D-44CC-B791-7DA4E8C42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0" name="テキスト ボックス 3">
            <a:extLst>
              <a:ext uri="{FF2B5EF4-FFF2-40B4-BE49-F238E27FC236}">
                <a16:creationId xmlns:a16="http://schemas.microsoft.com/office/drawing/2014/main" id="{3F853BEA-CC7F-4B70-9970-0E633DBF8B40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1779C15-8C98-48E6-AC8F-3CC118764883}"/>
              </a:ext>
            </a:extLst>
          </p:cNvPr>
          <p:cNvGrpSpPr/>
          <p:nvPr/>
        </p:nvGrpSpPr>
        <p:grpSpPr>
          <a:xfrm>
            <a:off x="2957743" y="2414727"/>
            <a:ext cx="150920" cy="189390"/>
            <a:chOff x="4662256" y="2743200"/>
            <a:chExt cx="150920" cy="189390"/>
          </a:xfrm>
        </p:grpSpPr>
        <p:cxnSp>
          <p:nvCxnSpPr>
            <p:cNvPr id="64" name="直線コネクタ 63">
              <a:extLst>
                <a:ext uri="{FF2B5EF4-FFF2-40B4-BE49-F238E27FC236}">
                  <a16:creationId xmlns:a16="http://schemas.microsoft.com/office/drawing/2014/main" id="{8C1362A8-96BF-4110-B084-200B93098E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62256" y="2743200"/>
              <a:ext cx="140563" cy="18791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7FC38E9A-8A9B-4C69-A95A-015843CAA28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72613" y="2744680"/>
              <a:ext cx="140563" cy="18791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7C743D25-493B-460D-9677-367CAC48D855}"/>
                  </a:ext>
                </a:extLst>
              </p:cNvPr>
              <p:cNvSpPr txBox="1"/>
              <p:nvPr/>
            </p:nvSpPr>
            <p:spPr>
              <a:xfrm>
                <a:off x="3010022" y="2157863"/>
                <a:ext cx="45227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7C743D25-493B-460D-9677-367CAC48D8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0022" y="2157863"/>
                <a:ext cx="452270" cy="215444"/>
              </a:xfrm>
              <a:prstGeom prst="rect">
                <a:avLst/>
              </a:prstGeom>
              <a:blipFill>
                <a:blip r:embed="rId6"/>
                <a:stretch>
                  <a:fillRect l="-14865" r="-13514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 Box 74">
                <a:extLst>
                  <a:ext uri="{FF2B5EF4-FFF2-40B4-BE49-F238E27FC236}">
                    <a16:creationId xmlns:a16="http://schemas.microsoft.com/office/drawing/2014/main" id="{5BC0C48B-A0DF-4336-8982-B26BD186CA4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1915" y="5615519"/>
                <a:ext cx="3295021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sz="1400" dirty="0">
                    <a:solidFill>
                      <a:schemeClr val="tx1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Or, alternatively…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𝑎𝑟𝑐𝑐𝑜𝑠𝑥</m:t>
                    </m:r>
                  </m:oMath>
                </a14:m>
                <a:endParaRPr lang="en-GB" sz="1400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7" name="Text Box 74">
                <a:extLst>
                  <a:ext uri="{FF2B5EF4-FFF2-40B4-BE49-F238E27FC236}">
                    <a16:creationId xmlns:a16="http://schemas.microsoft.com/office/drawing/2014/main" id="{5BC0C48B-A0DF-4336-8982-B26BD186CA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1915" y="5615519"/>
                <a:ext cx="3295021" cy="307777"/>
              </a:xfrm>
              <a:prstGeom prst="rect">
                <a:avLst/>
              </a:prstGeom>
              <a:blipFill>
                <a:blip r:embed="rId7"/>
                <a:stretch>
                  <a:fillRect t="-3922" b="-1960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 Box 74">
            <a:extLst>
              <a:ext uri="{FF2B5EF4-FFF2-40B4-BE49-F238E27FC236}">
                <a16:creationId xmlns:a16="http://schemas.microsoft.com/office/drawing/2014/main" id="{EAE215D8-D398-488B-B82E-AD1404ED4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6296" y="5099136"/>
            <a:ext cx="224745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Notice that you would use </a:t>
            </a:r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arcsin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 or </a:t>
            </a:r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arccos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 depending on the coordinate used…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6B30ED4A-0A81-4BDA-B810-535A11EEA590}"/>
              </a:ext>
            </a:extLst>
          </p:cNvPr>
          <p:cNvCxnSpPr>
            <a:cxnSpLocks/>
          </p:cNvCxnSpPr>
          <p:nvPr/>
        </p:nvCxnSpPr>
        <p:spPr>
          <a:xfrm flipH="1" flipV="1">
            <a:off x="3018408" y="5255580"/>
            <a:ext cx="612559" cy="6214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0C93A559-1C74-4430-9979-9BAAE9812192}"/>
              </a:ext>
            </a:extLst>
          </p:cNvPr>
          <p:cNvCxnSpPr>
            <a:cxnSpLocks/>
          </p:cNvCxnSpPr>
          <p:nvPr/>
        </p:nvCxnSpPr>
        <p:spPr>
          <a:xfrm flipH="1">
            <a:off x="3348361" y="5628443"/>
            <a:ext cx="353627" cy="17015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55CD8E77-0F2A-4ACA-B3A9-22F8E1EB2DFB}"/>
                  </a:ext>
                </a:extLst>
              </p:cNvPr>
              <p:cNvSpPr txBox="1"/>
              <p:nvPr/>
            </p:nvSpPr>
            <p:spPr>
              <a:xfrm>
                <a:off x="2483623" y="1820317"/>
                <a:ext cx="979884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55CD8E77-0F2A-4ACA-B3A9-22F8E1EB2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623" y="1820317"/>
                <a:ext cx="979884" cy="220253"/>
              </a:xfrm>
              <a:prstGeom prst="rect">
                <a:avLst/>
              </a:prstGeom>
              <a:blipFill>
                <a:blip r:embed="rId8"/>
                <a:stretch>
                  <a:fillRect l="-1863" t="-2778" r="-3106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081BB7FF-38C0-4AB4-9492-D75A90ECA9E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081BB7FF-38C0-4AB4-9492-D75A90ECA9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9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6578E2B5-0928-4E44-A07B-024B7B3831C2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6578E2B5-0928-4E44-A07B-024B7B3831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10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350CC3EE-DD34-4039-82FE-687AA647C9DB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350CC3EE-DD34-4039-82FE-687AA647C9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A7590B40-7310-4B87-9DE8-C9474E6E3316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A7590B40-7310-4B87-9DE8-C9474E6E33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12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95EC5FE5-D314-49C9-9CE9-D74C871807EC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95EC5FE5-D314-49C9-9CE9-D74C87180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13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674099B0-37FF-438D-849E-2DF9C0F342D2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674099B0-37FF-438D-849E-2DF9C0F342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14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6671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9" grpId="0"/>
      <p:bldP spid="90" grpId="0"/>
      <p:bldP spid="51" grpId="0"/>
      <p:bldP spid="5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フリーフォーム: 図形 45060">
            <a:extLst>
              <a:ext uri="{FF2B5EF4-FFF2-40B4-BE49-F238E27FC236}">
                <a16:creationId xmlns:a16="http://schemas.microsoft.com/office/drawing/2014/main" id="{ABAFD46B-D1E3-4BFA-875D-65F4C901C270}"/>
              </a:ext>
            </a:extLst>
          </p:cNvPr>
          <p:cNvSpPr/>
          <p:nvPr/>
        </p:nvSpPr>
        <p:spPr>
          <a:xfrm>
            <a:off x="1276350" y="2486025"/>
            <a:ext cx="552450" cy="1390650"/>
          </a:xfrm>
          <a:custGeom>
            <a:avLst/>
            <a:gdLst>
              <a:gd name="connsiteX0" fmla="*/ 0 w 552450"/>
              <a:gd name="connsiteY0" fmla="*/ 1390650 h 1390650"/>
              <a:gd name="connsiteX1" fmla="*/ 552450 w 552450"/>
              <a:gd name="connsiteY1" fmla="*/ 1385888 h 1390650"/>
              <a:gd name="connsiteX2" fmla="*/ 547688 w 552450"/>
              <a:gd name="connsiteY2" fmla="*/ 0 h 1390650"/>
              <a:gd name="connsiteX3" fmla="*/ 452438 w 552450"/>
              <a:gd name="connsiteY3" fmla="*/ 138113 h 1390650"/>
              <a:gd name="connsiteX4" fmla="*/ 381000 w 552450"/>
              <a:gd name="connsiteY4" fmla="*/ 247650 h 1390650"/>
              <a:gd name="connsiteX5" fmla="*/ 285750 w 552450"/>
              <a:gd name="connsiteY5" fmla="*/ 400050 h 1390650"/>
              <a:gd name="connsiteX6" fmla="*/ 209550 w 552450"/>
              <a:gd name="connsiteY6" fmla="*/ 533400 h 1390650"/>
              <a:gd name="connsiteX7" fmla="*/ 147638 w 552450"/>
              <a:gd name="connsiteY7" fmla="*/ 657225 h 1390650"/>
              <a:gd name="connsiteX8" fmla="*/ 104775 w 552450"/>
              <a:gd name="connsiteY8" fmla="*/ 747713 h 1390650"/>
              <a:gd name="connsiteX9" fmla="*/ 52388 w 552450"/>
              <a:gd name="connsiteY9" fmla="*/ 952500 h 1390650"/>
              <a:gd name="connsiteX10" fmla="*/ 19050 w 552450"/>
              <a:gd name="connsiteY10" fmla="*/ 1066800 h 1390650"/>
              <a:gd name="connsiteX11" fmla="*/ 4763 w 552450"/>
              <a:gd name="connsiteY11" fmla="*/ 1223963 h 1390650"/>
              <a:gd name="connsiteX12" fmla="*/ 0 w 552450"/>
              <a:gd name="connsiteY12" fmla="*/ 1390650 h 139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52450" h="1390650">
                <a:moveTo>
                  <a:pt x="0" y="1390650"/>
                </a:moveTo>
                <a:lnTo>
                  <a:pt x="552450" y="1385888"/>
                </a:lnTo>
                <a:cubicBezTo>
                  <a:pt x="550863" y="923925"/>
                  <a:pt x="549275" y="461963"/>
                  <a:pt x="547688" y="0"/>
                </a:cubicBezTo>
                <a:lnTo>
                  <a:pt x="452438" y="138113"/>
                </a:lnTo>
                <a:lnTo>
                  <a:pt x="381000" y="247650"/>
                </a:lnTo>
                <a:lnTo>
                  <a:pt x="285750" y="400050"/>
                </a:lnTo>
                <a:lnTo>
                  <a:pt x="209550" y="533400"/>
                </a:lnTo>
                <a:lnTo>
                  <a:pt x="147638" y="657225"/>
                </a:lnTo>
                <a:lnTo>
                  <a:pt x="104775" y="747713"/>
                </a:lnTo>
                <a:lnTo>
                  <a:pt x="52388" y="952500"/>
                </a:lnTo>
                <a:lnTo>
                  <a:pt x="19050" y="1066800"/>
                </a:lnTo>
                <a:lnTo>
                  <a:pt x="4763" y="1223963"/>
                </a:lnTo>
                <a:lnTo>
                  <a:pt x="0" y="1390650"/>
                </a:lnTo>
                <a:close/>
              </a:path>
            </a:pathLst>
          </a:custGeom>
          <a:solidFill>
            <a:schemeClr val="accent1">
              <a:lumMod val="75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フリーフォーム: 図形 17">
            <a:extLst>
              <a:ext uri="{FF2B5EF4-FFF2-40B4-BE49-F238E27FC236}">
                <a16:creationId xmlns:a16="http://schemas.microsoft.com/office/drawing/2014/main" id="{BC1543BE-9ABE-47A2-851C-14DAAD589C28}"/>
              </a:ext>
            </a:extLst>
          </p:cNvPr>
          <p:cNvSpPr/>
          <p:nvPr/>
        </p:nvSpPr>
        <p:spPr>
          <a:xfrm>
            <a:off x="379571" y="2476976"/>
            <a:ext cx="1447800" cy="1400175"/>
          </a:xfrm>
          <a:custGeom>
            <a:avLst/>
            <a:gdLst>
              <a:gd name="connsiteX0" fmla="*/ 0 w 1447800"/>
              <a:gd name="connsiteY0" fmla="*/ 1400175 h 1400175"/>
              <a:gd name="connsiteX1" fmla="*/ 895350 w 1447800"/>
              <a:gd name="connsiteY1" fmla="*/ 1400175 h 1400175"/>
              <a:gd name="connsiteX2" fmla="*/ 895350 w 1447800"/>
              <a:gd name="connsiteY2" fmla="*/ 1314450 h 1400175"/>
              <a:gd name="connsiteX3" fmla="*/ 900113 w 1447800"/>
              <a:gd name="connsiteY3" fmla="*/ 1235869 h 1400175"/>
              <a:gd name="connsiteX4" fmla="*/ 909638 w 1447800"/>
              <a:gd name="connsiteY4" fmla="*/ 1128713 h 1400175"/>
              <a:gd name="connsiteX5" fmla="*/ 923925 w 1447800"/>
              <a:gd name="connsiteY5" fmla="*/ 1033463 h 1400175"/>
              <a:gd name="connsiteX6" fmla="*/ 945357 w 1447800"/>
              <a:gd name="connsiteY6" fmla="*/ 942975 h 1400175"/>
              <a:gd name="connsiteX7" fmla="*/ 978694 w 1447800"/>
              <a:gd name="connsiteY7" fmla="*/ 816769 h 1400175"/>
              <a:gd name="connsiteX8" fmla="*/ 1014413 w 1447800"/>
              <a:gd name="connsiteY8" fmla="*/ 735807 h 1400175"/>
              <a:gd name="connsiteX9" fmla="*/ 1085850 w 1447800"/>
              <a:gd name="connsiteY9" fmla="*/ 578644 h 1400175"/>
              <a:gd name="connsiteX10" fmla="*/ 1128713 w 1447800"/>
              <a:gd name="connsiteY10" fmla="*/ 483394 h 1400175"/>
              <a:gd name="connsiteX11" fmla="*/ 1202532 w 1447800"/>
              <a:gd name="connsiteY11" fmla="*/ 373857 h 1400175"/>
              <a:gd name="connsiteX12" fmla="*/ 1269207 w 1447800"/>
              <a:gd name="connsiteY12" fmla="*/ 250032 h 1400175"/>
              <a:gd name="connsiteX13" fmla="*/ 1345407 w 1447800"/>
              <a:gd name="connsiteY13" fmla="*/ 150019 h 1400175"/>
              <a:gd name="connsiteX14" fmla="*/ 1447800 w 1447800"/>
              <a:gd name="connsiteY14" fmla="*/ 0 h 1400175"/>
              <a:gd name="connsiteX15" fmla="*/ 0 w 1447800"/>
              <a:gd name="connsiteY15" fmla="*/ 1400175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47800" h="1400175">
                <a:moveTo>
                  <a:pt x="0" y="1400175"/>
                </a:moveTo>
                <a:lnTo>
                  <a:pt x="895350" y="1400175"/>
                </a:lnTo>
                <a:lnTo>
                  <a:pt x="895350" y="1314450"/>
                </a:lnTo>
                <a:lnTo>
                  <a:pt x="900113" y="1235869"/>
                </a:lnTo>
                <a:lnTo>
                  <a:pt x="909638" y="1128713"/>
                </a:lnTo>
                <a:lnTo>
                  <a:pt x="923925" y="1033463"/>
                </a:lnTo>
                <a:lnTo>
                  <a:pt x="945357" y="942975"/>
                </a:lnTo>
                <a:lnTo>
                  <a:pt x="978694" y="816769"/>
                </a:lnTo>
                <a:lnTo>
                  <a:pt x="1014413" y="735807"/>
                </a:lnTo>
                <a:lnTo>
                  <a:pt x="1085850" y="578644"/>
                </a:lnTo>
                <a:lnTo>
                  <a:pt x="1128713" y="483394"/>
                </a:lnTo>
                <a:lnTo>
                  <a:pt x="1202532" y="373857"/>
                </a:lnTo>
                <a:lnTo>
                  <a:pt x="1269207" y="250032"/>
                </a:lnTo>
                <a:lnTo>
                  <a:pt x="1345407" y="150019"/>
                </a:lnTo>
                <a:lnTo>
                  <a:pt x="1447800" y="0"/>
                </a:lnTo>
                <a:lnTo>
                  <a:pt x="0" y="1400175"/>
                </a:lnTo>
                <a:close/>
              </a:path>
            </a:pathLst>
          </a:cu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399" y="1269508"/>
            <a:ext cx="8707515" cy="4856656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GB" sz="1600" b="1" dirty="0">
                <a:latin typeface="Comic Sans MS" pitchFamily="66" charset="0"/>
              </a:rPr>
              <a:t>Now, ‘why </a:t>
            </a:r>
            <a:r>
              <a:rPr lang="en-GB" sz="1600" b="1" dirty="0" err="1">
                <a:latin typeface="Comic Sans MS" pitchFamily="66" charset="0"/>
              </a:rPr>
              <a:t>arsinh</a:t>
            </a:r>
            <a:r>
              <a:rPr lang="en-GB" sz="1600" b="1" dirty="0">
                <a:latin typeface="Comic Sans MS" pitchFamily="66" charset="0"/>
              </a:rPr>
              <a:t>?’</a:t>
            </a:r>
          </a:p>
        </p:txBody>
      </p:sp>
      <p:sp>
        <p:nvSpPr>
          <p:cNvPr id="48" name="タイトル 1">
            <a:extLst>
              <a:ext uri="{FF2B5EF4-FFF2-40B4-BE49-F238E27FC236}">
                <a16:creationId xmlns:a16="http://schemas.microsoft.com/office/drawing/2014/main" id="{82585DB4-145D-44CC-B791-7DA4E8C42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0" name="テキスト ボックス 3">
            <a:extLst>
              <a:ext uri="{FF2B5EF4-FFF2-40B4-BE49-F238E27FC236}">
                <a16:creationId xmlns:a16="http://schemas.microsoft.com/office/drawing/2014/main" id="{3F853BEA-CC7F-4B70-9970-0E633DBF8B40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54C9381B-BB17-425A-96FB-3CED215248C2}"/>
              </a:ext>
            </a:extLst>
          </p:cNvPr>
          <p:cNvCxnSpPr>
            <a:cxnSpLocks/>
          </p:cNvCxnSpPr>
          <p:nvPr/>
        </p:nvCxnSpPr>
        <p:spPr>
          <a:xfrm flipV="1">
            <a:off x="377767" y="2032642"/>
            <a:ext cx="0" cy="338591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705BF049-647B-41E5-A251-D3BE101F8AFB}"/>
              </a:ext>
            </a:extLst>
          </p:cNvPr>
          <p:cNvCxnSpPr>
            <a:cxnSpLocks/>
          </p:cNvCxnSpPr>
          <p:nvPr/>
        </p:nvCxnSpPr>
        <p:spPr>
          <a:xfrm rot="5400000" flipV="1">
            <a:off x="1568856" y="2602294"/>
            <a:ext cx="0" cy="25478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A2C01A42-7151-459F-BFBA-8597164C49F5}"/>
                  </a:ext>
                </a:extLst>
              </p:cNvPr>
              <p:cNvSpPr txBox="1"/>
              <p:nvPr/>
            </p:nvSpPr>
            <p:spPr>
              <a:xfrm>
                <a:off x="2872389" y="3794855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A2C01A42-7151-459F-BFBA-8597164C49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2389" y="3794855"/>
                <a:ext cx="141705" cy="215444"/>
              </a:xfrm>
              <a:prstGeom prst="rect">
                <a:avLst/>
              </a:prstGeom>
              <a:blipFill>
                <a:blip r:embed="rId2"/>
                <a:stretch>
                  <a:fillRect l="-17391" r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22092417-2401-4C0C-8587-BACA39AB34A5}"/>
                  </a:ext>
                </a:extLst>
              </p:cNvPr>
              <p:cNvSpPr txBox="1"/>
              <p:nvPr/>
            </p:nvSpPr>
            <p:spPr>
              <a:xfrm>
                <a:off x="315621" y="179738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22092417-2401-4C0C-8587-BACA39AB34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621" y="1797380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34783" r="-2608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フリーフォーム: 図形 8">
            <a:extLst>
              <a:ext uri="{FF2B5EF4-FFF2-40B4-BE49-F238E27FC236}">
                <a16:creationId xmlns:a16="http://schemas.microsoft.com/office/drawing/2014/main" id="{A7B4B05F-D875-4936-8CEC-C9EA165BC69D}"/>
              </a:ext>
            </a:extLst>
          </p:cNvPr>
          <p:cNvSpPr/>
          <p:nvPr/>
        </p:nvSpPr>
        <p:spPr>
          <a:xfrm>
            <a:off x="1273278" y="2400151"/>
            <a:ext cx="612561" cy="2947386"/>
          </a:xfrm>
          <a:custGeom>
            <a:avLst/>
            <a:gdLst>
              <a:gd name="connsiteX0" fmla="*/ 938388 w 938388"/>
              <a:gd name="connsiteY0" fmla="*/ 0 h 2247900"/>
              <a:gd name="connsiteX1" fmla="*/ 214488 w 938388"/>
              <a:gd name="connsiteY1" fmla="*/ 590550 h 2247900"/>
              <a:gd name="connsiteX2" fmla="*/ 4938 w 938388"/>
              <a:gd name="connsiteY2" fmla="*/ 1133475 h 2247900"/>
              <a:gd name="connsiteX3" fmla="*/ 138288 w 938388"/>
              <a:gd name="connsiteY3" fmla="*/ 1657350 h 2247900"/>
              <a:gd name="connsiteX4" fmla="*/ 871713 w 938388"/>
              <a:gd name="connsiteY4" fmla="*/ 2247900 h 2247900"/>
              <a:gd name="connsiteX0" fmla="*/ 934179 w 934179"/>
              <a:gd name="connsiteY0" fmla="*/ 0 h 2247900"/>
              <a:gd name="connsiteX1" fmla="*/ 210279 w 934179"/>
              <a:gd name="connsiteY1" fmla="*/ 590550 h 2247900"/>
              <a:gd name="connsiteX2" fmla="*/ 729 w 934179"/>
              <a:gd name="connsiteY2" fmla="*/ 1133475 h 2247900"/>
              <a:gd name="connsiteX3" fmla="*/ 172179 w 934179"/>
              <a:gd name="connsiteY3" fmla="*/ 1657350 h 2247900"/>
              <a:gd name="connsiteX4" fmla="*/ 867504 w 934179"/>
              <a:gd name="connsiteY4" fmla="*/ 2247900 h 2247900"/>
              <a:gd name="connsiteX0" fmla="*/ 934179 w 934179"/>
              <a:gd name="connsiteY0" fmla="*/ 0 h 2263775"/>
              <a:gd name="connsiteX1" fmla="*/ 210279 w 934179"/>
              <a:gd name="connsiteY1" fmla="*/ 590550 h 2263775"/>
              <a:gd name="connsiteX2" fmla="*/ 729 w 934179"/>
              <a:gd name="connsiteY2" fmla="*/ 1133475 h 2263775"/>
              <a:gd name="connsiteX3" fmla="*/ 172179 w 934179"/>
              <a:gd name="connsiteY3" fmla="*/ 1657350 h 2263775"/>
              <a:gd name="connsiteX4" fmla="*/ 883379 w 934179"/>
              <a:gd name="connsiteY4" fmla="*/ 2263775 h 226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4179" h="2263775">
                <a:moveTo>
                  <a:pt x="934179" y="0"/>
                </a:moveTo>
                <a:cubicBezTo>
                  <a:pt x="650016" y="200818"/>
                  <a:pt x="365854" y="401637"/>
                  <a:pt x="210279" y="590550"/>
                </a:cubicBezTo>
                <a:cubicBezTo>
                  <a:pt x="54704" y="779463"/>
                  <a:pt x="7079" y="955675"/>
                  <a:pt x="729" y="1133475"/>
                </a:cubicBezTo>
                <a:cubicBezTo>
                  <a:pt x="-5621" y="1311275"/>
                  <a:pt x="27717" y="1471613"/>
                  <a:pt x="172179" y="1657350"/>
                </a:cubicBezTo>
                <a:cubicBezTo>
                  <a:pt x="316641" y="1843087"/>
                  <a:pt x="588897" y="2061368"/>
                  <a:pt x="883379" y="2263775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AA7BAFE-8EF2-4E92-90E5-BF3CE8557E49}"/>
                  </a:ext>
                </a:extLst>
              </p:cNvPr>
              <p:cNvSpPr txBox="1"/>
              <p:nvPr/>
            </p:nvSpPr>
            <p:spPr>
              <a:xfrm>
                <a:off x="1912123" y="5249317"/>
                <a:ext cx="979884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AA7BAFE-8EF2-4E92-90E5-BF3CE8557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123" y="5249317"/>
                <a:ext cx="979884" cy="220253"/>
              </a:xfrm>
              <a:prstGeom prst="rect">
                <a:avLst/>
              </a:prstGeom>
              <a:blipFill>
                <a:blip r:embed="rId4"/>
                <a:stretch>
                  <a:fillRect l="-2500" t="-2778" r="-3750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6AE1DB5F-8101-4393-A8DB-664D5323C8B2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379571" y="2480053"/>
            <a:ext cx="1435247" cy="139709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A529C138-A698-419C-AC84-9EDCF33D8A53}"/>
                  </a:ext>
                </a:extLst>
              </p:cNvPr>
              <p:cNvSpPr txBox="1"/>
              <p:nvPr/>
            </p:nvSpPr>
            <p:spPr>
              <a:xfrm>
                <a:off x="877073" y="3484017"/>
                <a:ext cx="15869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A529C138-A698-419C-AC84-9EDCF33D8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73" y="3484017"/>
                <a:ext cx="158697" cy="215444"/>
              </a:xfrm>
              <a:prstGeom prst="rect">
                <a:avLst/>
              </a:prstGeom>
              <a:blipFill>
                <a:blip r:embed="rId5"/>
                <a:stretch>
                  <a:fillRect l="-23077" r="-2307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E06C112A-2E24-44B7-B603-F05DCC622F89}"/>
              </a:ext>
            </a:extLst>
          </p:cNvPr>
          <p:cNvCxnSpPr>
            <a:cxnSpLocks/>
            <a:stCxn id="45061" idx="1"/>
          </p:cNvCxnSpPr>
          <p:nvPr/>
        </p:nvCxnSpPr>
        <p:spPr>
          <a:xfrm flipV="1">
            <a:off x="1828800" y="2457193"/>
            <a:ext cx="1258" cy="141472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5D9F0D12-5DDB-4395-BE6F-7E875FAF9B3D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5D9F0D12-5DDB-4395-BE6F-7E875FAF9B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6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4FA3C962-8945-4558-B523-BDEE7ACAD8DC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4FA3C962-8945-4558-B523-BDEE7ACAD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7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B6668B1D-FDEC-4EE9-90E1-B84481159FA0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B6668B1D-FDEC-4EE9-90E1-B84481159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35BD0E66-0BD7-4FB7-8AA8-86C5C4EFC6C9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35BD0E66-0BD7-4FB7-8AA8-86C5C4EFC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9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9C0BE4C0-B622-49F8-972A-58D7148787C8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9C0BE4C0-B622-49F8-972A-58D714878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10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E6DBCAA-6516-4821-B83B-9AC2CD7535E8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E6DBCAA-6516-4821-B83B-9AC2CD7535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11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EE5E94A7-BFDE-47C3-B878-6252936CB8BC}"/>
                  </a:ext>
                </a:extLst>
              </p:cNvPr>
              <p:cNvSpPr txBox="1"/>
              <p:nvPr/>
            </p:nvSpPr>
            <p:spPr>
              <a:xfrm>
                <a:off x="1029809" y="3844031"/>
                <a:ext cx="3198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EE5E94A7-BFDE-47C3-B878-6252936CB8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809" y="3844031"/>
                <a:ext cx="319896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C303A9DD-74F2-4D6A-968E-0066E3BAC47D}"/>
                  </a:ext>
                </a:extLst>
              </p:cNvPr>
              <p:cNvSpPr txBox="1"/>
              <p:nvPr/>
            </p:nvSpPr>
            <p:spPr>
              <a:xfrm>
                <a:off x="1667708" y="3852909"/>
                <a:ext cx="3198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C303A9DD-74F2-4D6A-968E-0066E3BAC4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7708" y="3852909"/>
                <a:ext cx="319896" cy="27699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A5B0CE1-2B8B-4C40-816C-5C3022B80C01}"/>
              </a:ext>
            </a:extLst>
          </p:cNvPr>
          <p:cNvGrpSpPr/>
          <p:nvPr/>
        </p:nvGrpSpPr>
        <p:grpSpPr>
          <a:xfrm>
            <a:off x="1752323" y="2390272"/>
            <a:ext cx="143522" cy="164669"/>
            <a:chOff x="3710866" y="2827106"/>
            <a:chExt cx="143522" cy="164669"/>
          </a:xfrm>
        </p:grpSpPr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CF190E3A-44DE-45C9-846D-194D7538FD12}"/>
                </a:ext>
              </a:extLst>
            </p:cNvPr>
            <p:cNvCxnSpPr>
              <a:cxnSpLocks/>
            </p:cNvCxnSpPr>
            <p:nvPr/>
          </p:nvCxnSpPr>
          <p:spPr>
            <a:xfrm>
              <a:off x="3710866" y="2831977"/>
              <a:ext cx="142043" cy="15979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BBE50253-31EE-4F72-90AE-C44D006ABF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12345" y="2827106"/>
              <a:ext cx="142043" cy="15979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557E7F1E-E1BD-448B-AD51-B0EB224C7CC2}"/>
                  </a:ext>
                </a:extLst>
              </p:cNvPr>
              <p:cNvSpPr txBox="1"/>
              <p:nvPr/>
            </p:nvSpPr>
            <p:spPr>
              <a:xfrm>
                <a:off x="1669493" y="2148985"/>
                <a:ext cx="45227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557E7F1E-E1BD-448B-AD51-B0EB224C7C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9493" y="2148985"/>
                <a:ext cx="452270" cy="215444"/>
              </a:xfrm>
              <a:prstGeom prst="rect">
                <a:avLst/>
              </a:prstGeom>
              <a:blipFill>
                <a:blip r:embed="rId14"/>
                <a:stretch>
                  <a:fillRect l="-14865" r="-13514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4B68BED-8CA0-4A8F-8B4F-168E48E8B826}"/>
              </a:ext>
            </a:extLst>
          </p:cNvPr>
          <p:cNvSpPr txBox="1"/>
          <p:nvPr/>
        </p:nvSpPr>
        <p:spPr>
          <a:xfrm>
            <a:off x="3444537" y="2006354"/>
            <a:ext cx="3567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Ok, this is going to give it away slightly…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83CCC47A-8F66-4765-AFBC-6BD325065D38}"/>
                  </a:ext>
                </a:extLst>
              </p:cNvPr>
              <p:cNvSpPr txBox="1"/>
              <p:nvPr/>
            </p:nvSpPr>
            <p:spPr>
              <a:xfrm>
                <a:off x="3437139" y="2362941"/>
                <a:ext cx="369376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On the diagram, area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will be given by: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83CCC47A-8F66-4765-AFBC-6BD325065D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7139" y="2362941"/>
                <a:ext cx="3693768" cy="307777"/>
              </a:xfrm>
              <a:prstGeom prst="rect">
                <a:avLst/>
              </a:prstGeom>
              <a:blipFill>
                <a:blip r:embed="rId15"/>
                <a:stretch>
                  <a:fillRect l="-495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8F74EB23-716C-4017-9080-974C01EC075A}"/>
                  </a:ext>
                </a:extLst>
              </p:cNvPr>
              <p:cNvSpPr txBox="1"/>
              <p:nvPr/>
            </p:nvSpPr>
            <p:spPr>
              <a:xfrm>
                <a:off x="4706647" y="2771313"/>
                <a:ext cx="1738361" cy="5809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8F74EB23-716C-4017-9080-974C01EC07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647" y="2771313"/>
                <a:ext cx="1738361" cy="58099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 Box 74">
            <a:extLst>
              <a:ext uri="{FF2B5EF4-FFF2-40B4-BE49-F238E27FC236}">
                <a16:creationId xmlns:a16="http://schemas.microsoft.com/office/drawing/2014/main" id="{6496978E-E8E1-4C79-8954-6B8869AE8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2628" y="3785241"/>
            <a:ext cx="154612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Area of the triangle shown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D0D88DEA-D870-4368-93C5-D9F720EF7EEA}"/>
              </a:ext>
            </a:extLst>
          </p:cNvPr>
          <p:cNvCxnSpPr>
            <a:cxnSpLocks/>
          </p:cNvCxnSpPr>
          <p:nvPr/>
        </p:nvCxnSpPr>
        <p:spPr>
          <a:xfrm flipV="1">
            <a:off x="4767309" y="3321728"/>
            <a:ext cx="356587" cy="43352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18DEEA1F-BD2A-4D0D-92CD-2F7F6D7A5223}"/>
              </a:ext>
            </a:extLst>
          </p:cNvPr>
          <p:cNvCxnSpPr>
            <a:cxnSpLocks/>
          </p:cNvCxnSpPr>
          <p:nvPr/>
        </p:nvCxnSpPr>
        <p:spPr>
          <a:xfrm flipH="1" flipV="1">
            <a:off x="6004265" y="3296574"/>
            <a:ext cx="458678" cy="33439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 Box 74">
                <a:extLst>
                  <a:ext uri="{FF2B5EF4-FFF2-40B4-BE49-F238E27FC236}">
                    <a16:creationId xmlns:a16="http://schemas.microsoft.com/office/drawing/2014/main" id="{A3F98F9E-97E5-4C43-8A72-D097CC56950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11629" y="3705341"/>
                <a:ext cx="2167555" cy="646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Subtract the area (in blue) under the curve between limits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.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1" name="Text Box 74">
                <a:extLst>
                  <a:ext uri="{FF2B5EF4-FFF2-40B4-BE49-F238E27FC236}">
                    <a16:creationId xmlns:a16="http://schemas.microsoft.com/office/drawing/2014/main" id="{A3F98F9E-97E5-4C43-8A72-D097CC569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1629" y="3705341"/>
                <a:ext cx="2167555" cy="646331"/>
              </a:xfrm>
              <a:prstGeom prst="rect">
                <a:avLst/>
              </a:prstGeom>
              <a:blipFill>
                <a:blip r:embed="rId17"/>
                <a:stretch>
                  <a:fillRect t="-943" r="-562" b="-660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058" name="直角三角形 45057">
            <a:extLst>
              <a:ext uri="{FF2B5EF4-FFF2-40B4-BE49-F238E27FC236}">
                <a16:creationId xmlns:a16="http://schemas.microsoft.com/office/drawing/2014/main" id="{03103AAA-6123-4518-A4CB-03F9B47C9E4F}"/>
              </a:ext>
            </a:extLst>
          </p:cNvPr>
          <p:cNvSpPr/>
          <p:nvPr/>
        </p:nvSpPr>
        <p:spPr>
          <a:xfrm flipH="1">
            <a:off x="442020" y="2521039"/>
            <a:ext cx="1363980" cy="1325880"/>
          </a:xfrm>
          <a:prstGeom prst="rtTriangle">
            <a:avLst/>
          </a:prstGeom>
          <a:noFill/>
          <a:ln w="635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ACDF54A5-7943-4229-B1A6-9E3411922924}"/>
                  </a:ext>
                </a:extLst>
              </p:cNvPr>
              <p:cNvSpPr txBox="1"/>
              <p:nvPr/>
            </p:nvSpPr>
            <p:spPr>
              <a:xfrm>
                <a:off x="941524" y="3862375"/>
                <a:ext cx="4522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ACDF54A5-7943-4229-B1A6-9E34119229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524" y="3862375"/>
                <a:ext cx="452270" cy="27699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DB6FC909-E037-4692-979B-00882E9FD472}"/>
                  </a:ext>
                </a:extLst>
              </p:cNvPr>
              <p:cNvSpPr txBox="1"/>
              <p:nvPr/>
            </p:nvSpPr>
            <p:spPr>
              <a:xfrm>
                <a:off x="1758270" y="3010119"/>
                <a:ext cx="4522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DB6FC909-E037-4692-979B-00882E9FD4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8270" y="3010119"/>
                <a:ext cx="452270" cy="276999"/>
              </a:xfrm>
              <a:prstGeom prst="rect">
                <a:avLst/>
              </a:prstGeom>
              <a:blipFill>
                <a:blip r:embed="rId19"/>
                <a:stretch>
                  <a:fillRect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C631CFE0-3C48-4B2A-8064-48155B79ED89}"/>
                  </a:ext>
                </a:extLst>
              </p:cNvPr>
              <p:cNvSpPr txBox="1"/>
              <p:nvPr/>
            </p:nvSpPr>
            <p:spPr>
              <a:xfrm>
                <a:off x="3438525" y="3477366"/>
                <a:ext cx="53911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Remember that 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coordinates can also be expressed in terms of a third parameter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C631CFE0-3C48-4B2A-8064-48155B79E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8525" y="3477366"/>
                <a:ext cx="5391150" cy="523220"/>
              </a:xfrm>
              <a:prstGeom prst="rect">
                <a:avLst/>
              </a:prstGeom>
              <a:blipFill>
                <a:blip r:embed="rId20"/>
                <a:stretch>
                  <a:fillRect l="-339" t="-1163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E0CE460E-525F-4AAD-88D7-0BCEB0FFD928}"/>
                  </a:ext>
                </a:extLst>
              </p:cNvPr>
              <p:cNvSpPr txBox="1"/>
              <p:nvPr/>
            </p:nvSpPr>
            <p:spPr>
              <a:xfrm>
                <a:off x="4268497" y="4076238"/>
                <a:ext cx="1218859" cy="520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E0CE460E-525F-4AAD-88D7-0BCEB0FFD9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497" y="4076238"/>
                <a:ext cx="1218859" cy="520592"/>
              </a:xfrm>
              <a:prstGeom prst="rect">
                <a:avLst/>
              </a:prstGeom>
              <a:blipFill>
                <a:blip r:embed="rId21"/>
                <a:stretch>
                  <a:fillRect b="-1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82E1C837-0111-45D9-BA8C-D016765B5380}"/>
                  </a:ext>
                </a:extLst>
              </p:cNvPr>
              <p:cNvSpPr txBox="1"/>
              <p:nvPr/>
            </p:nvSpPr>
            <p:spPr>
              <a:xfrm>
                <a:off x="5716297" y="4076238"/>
                <a:ext cx="1218859" cy="520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82E1C837-0111-45D9-BA8C-D016765B53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297" y="4076238"/>
                <a:ext cx="1218859" cy="520592"/>
              </a:xfrm>
              <a:prstGeom prst="rect">
                <a:avLst/>
              </a:prstGeom>
              <a:blipFill>
                <a:blip r:embed="rId22"/>
                <a:stretch>
                  <a:fillRect b="-1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3C2608ED-8A22-4E5B-A67C-151AFEA9DBD6}"/>
              </a:ext>
            </a:extLst>
          </p:cNvPr>
          <p:cNvSpPr txBox="1"/>
          <p:nvPr/>
        </p:nvSpPr>
        <p:spPr>
          <a:xfrm>
            <a:off x="3438525" y="4667991"/>
            <a:ext cx="5391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This means that the integral will need to be done parametrically..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A1CA8086-5ACD-4576-B188-0DF4D9B86942}"/>
                  </a:ext>
                </a:extLst>
              </p:cNvPr>
              <p:cNvSpPr txBox="1"/>
              <p:nvPr/>
            </p:nvSpPr>
            <p:spPr>
              <a:xfrm>
                <a:off x="4659022" y="5247813"/>
                <a:ext cx="1926553" cy="5741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nary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A1CA8086-5ACD-4576-B188-0DF4D9B86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022" y="5247813"/>
                <a:ext cx="1926553" cy="5741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4418138B-6659-4F20-AB51-FB9A921E0767}"/>
              </a:ext>
            </a:extLst>
          </p:cNvPr>
          <p:cNvCxnSpPr>
            <a:cxnSpLocks/>
          </p:cNvCxnSpPr>
          <p:nvPr/>
        </p:nvCxnSpPr>
        <p:spPr>
          <a:xfrm flipV="1">
            <a:off x="5200650" y="5769653"/>
            <a:ext cx="494746" cy="15489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 Box 74">
                <a:extLst>
                  <a:ext uri="{FF2B5EF4-FFF2-40B4-BE49-F238E27FC236}">
                    <a16:creationId xmlns:a16="http://schemas.microsoft.com/office/drawing/2014/main" id="{4F4516F4-2884-470C-814F-5B7B03A2AA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9454" y="5915141"/>
                <a:ext cx="2167555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(subbing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gives the coordinate (1,0))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5" name="Text Box 74">
                <a:extLst>
                  <a:ext uri="{FF2B5EF4-FFF2-40B4-BE49-F238E27FC236}">
                    <a16:creationId xmlns:a16="http://schemas.microsoft.com/office/drawing/2014/main" id="{4F4516F4-2884-470C-814F-5B7B03A2AA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49454" y="5915141"/>
                <a:ext cx="2167555" cy="461665"/>
              </a:xfrm>
              <a:prstGeom prst="rect">
                <a:avLst/>
              </a:prstGeom>
              <a:blipFill>
                <a:blip r:embed="rId24"/>
                <a:stretch>
                  <a:fillRect b="-92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E4D21349-5128-4CEE-8160-FF1C6CB3E1D8}"/>
              </a:ext>
            </a:extLst>
          </p:cNvPr>
          <p:cNvCxnSpPr>
            <a:cxnSpLocks/>
          </p:cNvCxnSpPr>
          <p:nvPr/>
        </p:nvCxnSpPr>
        <p:spPr>
          <a:xfrm flipH="1" flipV="1">
            <a:off x="5904947" y="5360079"/>
            <a:ext cx="1181653" cy="16442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 Box 74">
                <a:extLst>
                  <a:ext uri="{FF2B5EF4-FFF2-40B4-BE49-F238E27FC236}">
                    <a16:creationId xmlns:a16="http://schemas.microsoft.com/office/drawing/2014/main" id="{9E9A4955-6E09-406E-81B6-E6051BBF6F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40329" y="5524616"/>
                <a:ext cx="2527471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(basically whatever value we are choosing it to be!)</a:t>
                </a:r>
              </a:p>
            </p:txBody>
          </p:sp>
        </mc:Choice>
        <mc:Fallback xmlns="">
          <p:sp>
            <p:nvSpPr>
              <p:cNvPr id="70" name="Text Box 74">
                <a:extLst>
                  <a:ext uri="{FF2B5EF4-FFF2-40B4-BE49-F238E27FC236}">
                    <a16:creationId xmlns:a16="http://schemas.microsoft.com/office/drawing/2014/main" id="{9E9A4955-6E09-406E-81B6-E6051BBF6F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40329" y="5524616"/>
                <a:ext cx="2527471" cy="461665"/>
              </a:xfrm>
              <a:prstGeom prst="rect">
                <a:avLst/>
              </a:prstGeom>
              <a:blipFill>
                <a:blip r:embed="rId25"/>
                <a:stretch>
                  <a:fillRect b="-92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6374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 animBg="1"/>
      <p:bldP spid="45061" grpId="1" animBg="1"/>
      <p:bldP spid="18" grpId="0" animBg="1"/>
      <p:bldP spid="20" grpId="0"/>
      <p:bldP spid="22" grpId="0"/>
      <p:bldP spid="39" grpId="0"/>
      <p:bldP spid="40" grpId="0"/>
      <p:bldP spid="24" grpId="0"/>
      <p:bldP spid="42" grpId="0"/>
      <p:bldP spid="43" grpId="0"/>
      <p:bldP spid="44" grpId="0"/>
      <p:bldP spid="44" grpId="1"/>
      <p:bldP spid="51" grpId="0"/>
      <p:bldP spid="51" grpId="1"/>
      <p:bldP spid="45058" grpId="0" animBg="1"/>
      <p:bldP spid="45058" grpId="1" animBg="1"/>
      <p:bldP spid="54" grpId="0"/>
      <p:bldP spid="54" grpId="1"/>
      <p:bldP spid="55" grpId="0"/>
      <p:bldP spid="55" grpId="1"/>
      <p:bldP spid="58" grpId="0"/>
      <p:bldP spid="59" grpId="0"/>
      <p:bldP spid="60" grpId="0"/>
      <p:bldP spid="61" grpId="0"/>
      <p:bldP spid="62" grpId="0"/>
      <p:bldP spid="65" grpId="0"/>
      <p:bldP spid="65" grpId="1"/>
      <p:bldP spid="70" grpId="0"/>
      <p:bldP spid="70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399" y="1269508"/>
            <a:ext cx="8707515" cy="4856656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GB" sz="1600" b="1" dirty="0">
                <a:latin typeface="Comic Sans MS" pitchFamily="66" charset="0"/>
              </a:rPr>
              <a:t>Now, ‘why </a:t>
            </a:r>
            <a:r>
              <a:rPr lang="en-GB" sz="1600" b="1" dirty="0" err="1">
                <a:latin typeface="Comic Sans MS" pitchFamily="66" charset="0"/>
              </a:rPr>
              <a:t>arsinh</a:t>
            </a:r>
            <a:r>
              <a:rPr lang="en-GB" sz="1600" b="1" dirty="0">
                <a:latin typeface="Comic Sans MS" pitchFamily="66" charset="0"/>
              </a:rPr>
              <a:t>?’</a:t>
            </a:r>
          </a:p>
        </p:txBody>
      </p:sp>
      <p:sp>
        <p:nvSpPr>
          <p:cNvPr id="48" name="タイトル 1">
            <a:extLst>
              <a:ext uri="{FF2B5EF4-FFF2-40B4-BE49-F238E27FC236}">
                <a16:creationId xmlns:a16="http://schemas.microsoft.com/office/drawing/2014/main" id="{82585DB4-145D-44CC-B791-7DA4E8C42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0" name="テキスト ボックス 3">
            <a:extLst>
              <a:ext uri="{FF2B5EF4-FFF2-40B4-BE49-F238E27FC236}">
                <a16:creationId xmlns:a16="http://schemas.microsoft.com/office/drawing/2014/main" id="{3F853BEA-CC7F-4B70-9970-0E633DBF8B40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5D9F0D12-5DDB-4395-BE6F-7E875FAF9B3D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5D9F0D12-5DDB-4395-BE6F-7E875FAF9B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2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4FA3C962-8945-4558-B523-BDEE7ACAD8DC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4FA3C962-8945-4558-B523-BDEE7ACAD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3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B6668B1D-FDEC-4EE9-90E1-B84481159FA0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B6668B1D-FDEC-4EE9-90E1-B84481159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35BD0E66-0BD7-4FB7-8AA8-86C5C4EFC6C9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35BD0E66-0BD7-4FB7-8AA8-86C5C4EFC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5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9C0BE4C0-B622-49F8-972A-58D7148787C8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9C0BE4C0-B622-49F8-972A-58D714878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6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E6DBCAA-6516-4821-B83B-9AC2CD7535E8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E6DBCAA-6516-4821-B83B-9AC2CD7535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7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A1CA8086-5ACD-4576-B188-0DF4D9B86942}"/>
                  </a:ext>
                </a:extLst>
              </p:cNvPr>
              <p:cNvSpPr txBox="1"/>
              <p:nvPr/>
            </p:nvSpPr>
            <p:spPr>
              <a:xfrm>
                <a:off x="3611272" y="1742613"/>
                <a:ext cx="1678345" cy="505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nary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A1CA8086-5ACD-4576-B188-0DF4D9B86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1272" y="1742613"/>
                <a:ext cx="1678345" cy="505331"/>
              </a:xfrm>
              <a:prstGeom prst="rect">
                <a:avLst/>
              </a:prstGeom>
              <a:blipFill>
                <a:blip r:embed="rId8"/>
                <a:stretch>
                  <a:fillRect t="-143373" r="-16304" b="-213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D7CE27D7-6C27-4C04-9FCC-6A0EA4269CCB}"/>
                  </a:ext>
                </a:extLst>
              </p:cNvPr>
              <p:cNvSpPr txBox="1"/>
              <p:nvPr/>
            </p:nvSpPr>
            <p:spPr>
              <a:xfrm>
                <a:off x="3611272" y="2380788"/>
                <a:ext cx="4182748" cy="5108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D7CE27D7-6C27-4C04-9FCC-6A0EA4269C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1272" y="2380788"/>
                <a:ext cx="4182748" cy="510845"/>
              </a:xfrm>
              <a:prstGeom prst="rect">
                <a:avLst/>
              </a:prstGeom>
              <a:blipFill>
                <a:blip r:embed="rId9"/>
                <a:stretch>
                  <a:fillRect t="-143373" b="-213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2F3C49F4-4A05-4527-9D89-3D69DE0AE85C}"/>
                  </a:ext>
                </a:extLst>
              </p:cNvPr>
              <p:cNvSpPr txBox="1"/>
              <p:nvPr/>
            </p:nvSpPr>
            <p:spPr>
              <a:xfrm>
                <a:off x="1163347" y="1666413"/>
                <a:ext cx="1072730" cy="459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2F3C49F4-4A05-4527-9D89-3D69DE0AE8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3347" y="1666413"/>
                <a:ext cx="1072730" cy="459421"/>
              </a:xfrm>
              <a:prstGeom prst="rect">
                <a:avLst/>
              </a:prstGeom>
              <a:blipFill>
                <a:blip r:embed="rId10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476FDE4F-C98A-49F0-96C5-03EE59EFD079}"/>
                  </a:ext>
                </a:extLst>
              </p:cNvPr>
              <p:cNvSpPr txBox="1"/>
              <p:nvPr/>
            </p:nvSpPr>
            <p:spPr>
              <a:xfrm>
                <a:off x="134647" y="1666413"/>
                <a:ext cx="1075487" cy="459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476FDE4F-C98A-49F0-96C5-03EE59EFD0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647" y="1666413"/>
                <a:ext cx="1075487" cy="459421"/>
              </a:xfrm>
              <a:prstGeom prst="rect">
                <a:avLst/>
              </a:prstGeom>
              <a:blipFill>
                <a:blip r:embed="rId11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E599BFE5-5556-4781-8D78-4748C0161B3F}"/>
                  </a:ext>
                </a:extLst>
              </p:cNvPr>
              <p:cNvSpPr txBox="1"/>
              <p:nvPr/>
            </p:nvSpPr>
            <p:spPr>
              <a:xfrm>
                <a:off x="1077622" y="2161713"/>
                <a:ext cx="1162498" cy="4606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E599BFE5-5556-4781-8D78-4748C0161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622" y="2161713"/>
                <a:ext cx="1162498" cy="460639"/>
              </a:xfrm>
              <a:prstGeom prst="rect">
                <a:avLst/>
              </a:prstGeom>
              <a:blipFill>
                <a:blip r:embed="rId12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c 45">
            <a:extLst>
              <a:ext uri="{FF2B5EF4-FFF2-40B4-BE49-F238E27FC236}">
                <a16:creationId xmlns:a16="http://schemas.microsoft.com/office/drawing/2014/main" id="{48ECBF24-B8A3-496E-8DF7-92BE4880ECE0}"/>
              </a:ext>
            </a:extLst>
          </p:cNvPr>
          <p:cNvSpPr>
            <a:spLocks/>
          </p:cNvSpPr>
          <p:nvPr/>
        </p:nvSpPr>
        <p:spPr bwMode="auto">
          <a:xfrm>
            <a:off x="2217942" y="1953665"/>
            <a:ext cx="134734" cy="4561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716DFB6-CB45-4762-99A5-DFC23A8784AD}"/>
              </a:ext>
            </a:extLst>
          </p:cNvPr>
          <p:cNvSpPr/>
          <p:nvPr/>
        </p:nvSpPr>
        <p:spPr>
          <a:xfrm>
            <a:off x="4200525" y="1924050"/>
            <a:ext cx="133350" cy="1809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A0285A73-5109-4F4B-8060-FE876302470F}"/>
              </a:ext>
            </a:extLst>
          </p:cNvPr>
          <p:cNvSpPr/>
          <p:nvPr/>
        </p:nvSpPr>
        <p:spPr>
          <a:xfrm>
            <a:off x="219074" y="1657350"/>
            <a:ext cx="923925" cy="4667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95EA36CA-7EEE-4D48-A87A-A84E7012BEFD}"/>
              </a:ext>
            </a:extLst>
          </p:cNvPr>
          <p:cNvSpPr/>
          <p:nvPr/>
        </p:nvSpPr>
        <p:spPr>
          <a:xfrm>
            <a:off x="4876799" y="2409825"/>
            <a:ext cx="762001" cy="4667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39E123A6-5228-498A-9DF3-8C137A598302}"/>
              </a:ext>
            </a:extLst>
          </p:cNvPr>
          <p:cNvSpPr/>
          <p:nvPr/>
        </p:nvSpPr>
        <p:spPr>
          <a:xfrm>
            <a:off x="6000750" y="2409825"/>
            <a:ext cx="714376" cy="4667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ED07BCA3-3D91-440A-AE05-53DD9EDA7EBB}"/>
              </a:ext>
            </a:extLst>
          </p:cNvPr>
          <p:cNvSpPr/>
          <p:nvPr/>
        </p:nvSpPr>
        <p:spPr>
          <a:xfrm>
            <a:off x="4162424" y="2419350"/>
            <a:ext cx="762001" cy="4667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DA12E325-BAD1-4610-95DB-B43CA2E99933}"/>
              </a:ext>
            </a:extLst>
          </p:cNvPr>
          <p:cNvSpPr/>
          <p:nvPr/>
        </p:nvSpPr>
        <p:spPr>
          <a:xfrm>
            <a:off x="6724649" y="2419350"/>
            <a:ext cx="762001" cy="4667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36D0D862-BAD4-4F2B-B65C-D7FE3AACF61C}"/>
              </a:ext>
            </a:extLst>
          </p:cNvPr>
          <p:cNvSpPr/>
          <p:nvPr/>
        </p:nvSpPr>
        <p:spPr>
          <a:xfrm>
            <a:off x="1266825" y="1657350"/>
            <a:ext cx="885825" cy="4667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CF956925-5D0B-4E75-B4A8-F5F54376CD6D}"/>
              </a:ext>
            </a:extLst>
          </p:cNvPr>
          <p:cNvSpPr/>
          <p:nvPr/>
        </p:nvSpPr>
        <p:spPr>
          <a:xfrm>
            <a:off x="1162050" y="2171700"/>
            <a:ext cx="971550" cy="4667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35DFDC8D-03BE-4A99-9DD7-5ACEE1620FB9}"/>
              </a:ext>
            </a:extLst>
          </p:cNvPr>
          <p:cNvSpPr/>
          <p:nvPr/>
        </p:nvSpPr>
        <p:spPr>
          <a:xfrm>
            <a:off x="4762500" y="1809751"/>
            <a:ext cx="219075" cy="3810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E2A1A69F-D9DA-4A21-AD79-2D1B92FF8B12}"/>
              </a:ext>
            </a:extLst>
          </p:cNvPr>
          <p:cNvSpPr/>
          <p:nvPr/>
        </p:nvSpPr>
        <p:spPr>
          <a:xfrm>
            <a:off x="4648200" y="1924050"/>
            <a:ext cx="133350" cy="1809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B1830C04-309E-45C2-9860-B13458728A74}"/>
              </a:ext>
            </a:extLst>
          </p:cNvPr>
          <p:cNvSpPr/>
          <p:nvPr/>
        </p:nvSpPr>
        <p:spPr>
          <a:xfrm>
            <a:off x="4124325" y="1924050"/>
            <a:ext cx="133350" cy="1809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Arc 45">
            <a:extLst>
              <a:ext uri="{FF2B5EF4-FFF2-40B4-BE49-F238E27FC236}">
                <a16:creationId xmlns:a16="http://schemas.microsoft.com/office/drawing/2014/main" id="{86FCC32F-2A4C-4876-8845-A43F4DA2C383}"/>
              </a:ext>
            </a:extLst>
          </p:cNvPr>
          <p:cNvSpPr>
            <a:spLocks/>
          </p:cNvSpPr>
          <p:nvPr/>
        </p:nvSpPr>
        <p:spPr bwMode="auto">
          <a:xfrm>
            <a:off x="7742442" y="2191790"/>
            <a:ext cx="134734" cy="4561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 Box 74">
                <a:extLst>
                  <a:ext uri="{FF2B5EF4-FFF2-40B4-BE49-F238E27FC236}">
                    <a16:creationId xmlns:a16="http://schemas.microsoft.com/office/drawing/2014/main" id="{1333C3EB-F4BD-467D-8AA2-9F65CDB6DF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54780" y="2171816"/>
                <a:ext cx="1012995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Replace in terms of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0" name="Text Box 74">
                <a:extLst>
                  <a:ext uri="{FF2B5EF4-FFF2-40B4-BE49-F238E27FC236}">
                    <a16:creationId xmlns:a16="http://schemas.microsoft.com/office/drawing/2014/main" id="{1333C3EB-F4BD-467D-8AA2-9F65CDB6DF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54780" y="2171816"/>
                <a:ext cx="1012995" cy="461665"/>
              </a:xfrm>
              <a:prstGeom prst="rect">
                <a:avLst/>
              </a:prstGeom>
              <a:blipFill>
                <a:blip r:embed="rId13"/>
                <a:stretch>
                  <a:fillRect b="-92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BC167FCB-D11C-4132-9118-B69D520FB542}"/>
                  </a:ext>
                </a:extLst>
              </p:cNvPr>
              <p:cNvSpPr txBox="1"/>
              <p:nvPr/>
            </p:nvSpPr>
            <p:spPr>
              <a:xfrm>
                <a:off x="3620797" y="2990388"/>
                <a:ext cx="3201517" cy="5109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BC167FCB-D11C-4132-9118-B69D520FB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0797" y="2990388"/>
                <a:ext cx="3201517" cy="510974"/>
              </a:xfrm>
              <a:prstGeom prst="rect">
                <a:avLst/>
              </a:prstGeom>
              <a:blipFill>
                <a:blip r:embed="rId14"/>
                <a:stretch>
                  <a:fillRect t="-143373" b="-213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2732D80B-F4E3-479B-9568-54A8B6FF1099}"/>
                  </a:ext>
                </a:extLst>
              </p:cNvPr>
              <p:cNvSpPr txBox="1"/>
              <p:nvPr/>
            </p:nvSpPr>
            <p:spPr>
              <a:xfrm>
                <a:off x="3620797" y="3571413"/>
                <a:ext cx="3237618" cy="5109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nary>
                        <m:nary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2732D80B-F4E3-479B-9568-54A8B6FF10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0797" y="3571413"/>
                <a:ext cx="3237618" cy="510974"/>
              </a:xfrm>
              <a:prstGeom prst="rect">
                <a:avLst/>
              </a:prstGeom>
              <a:blipFill>
                <a:blip r:embed="rId15"/>
                <a:stretch>
                  <a:fillRect t="-141667" b="-2095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AAAD5A8A-6FAD-4ED3-ADC7-4ADFECB5BA4D}"/>
                  </a:ext>
                </a:extLst>
              </p:cNvPr>
              <p:cNvSpPr txBox="1"/>
              <p:nvPr/>
            </p:nvSpPr>
            <p:spPr>
              <a:xfrm>
                <a:off x="3630322" y="4114338"/>
                <a:ext cx="3227550" cy="521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Sup>
                        <m:sSub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bSup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AAAD5A8A-6FAD-4ED3-ADC7-4ADFECB5BA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322" y="4114338"/>
                <a:ext cx="3227550" cy="52155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3BA223A3-9E7D-483E-8076-91A62BFE084F}"/>
                  </a:ext>
                </a:extLst>
              </p:cNvPr>
              <p:cNvSpPr txBox="1"/>
              <p:nvPr/>
            </p:nvSpPr>
            <p:spPr>
              <a:xfrm>
                <a:off x="3639847" y="4704888"/>
                <a:ext cx="3215431" cy="5109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3BA223A3-9E7D-483E-8076-91A62BFE08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9847" y="4704888"/>
                <a:ext cx="3215431" cy="51097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Arc 45">
            <a:extLst>
              <a:ext uri="{FF2B5EF4-FFF2-40B4-BE49-F238E27FC236}">
                <a16:creationId xmlns:a16="http://schemas.microsoft.com/office/drawing/2014/main" id="{63194F5B-81C3-447C-AC5E-A2967E5F70D8}"/>
              </a:ext>
            </a:extLst>
          </p:cNvPr>
          <p:cNvSpPr>
            <a:spLocks/>
          </p:cNvSpPr>
          <p:nvPr/>
        </p:nvSpPr>
        <p:spPr bwMode="auto">
          <a:xfrm>
            <a:off x="7609091" y="2725190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6" name="Arc 45">
            <a:extLst>
              <a:ext uri="{FF2B5EF4-FFF2-40B4-BE49-F238E27FC236}">
                <a16:creationId xmlns:a16="http://schemas.microsoft.com/office/drawing/2014/main" id="{5DFAB7E0-AE4E-42A8-93F4-FA618039145D}"/>
              </a:ext>
            </a:extLst>
          </p:cNvPr>
          <p:cNvSpPr>
            <a:spLocks/>
          </p:cNvSpPr>
          <p:nvPr/>
        </p:nvSpPr>
        <p:spPr bwMode="auto">
          <a:xfrm>
            <a:off x="6837566" y="3268115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" name="Arc 45">
            <a:extLst>
              <a:ext uri="{FF2B5EF4-FFF2-40B4-BE49-F238E27FC236}">
                <a16:creationId xmlns:a16="http://schemas.microsoft.com/office/drawing/2014/main" id="{7FE1695B-2800-461F-942A-8F19B078FD75}"/>
              </a:ext>
            </a:extLst>
          </p:cNvPr>
          <p:cNvSpPr>
            <a:spLocks/>
          </p:cNvSpPr>
          <p:nvPr/>
        </p:nvSpPr>
        <p:spPr bwMode="auto">
          <a:xfrm>
            <a:off x="6856616" y="3830090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8" name="Arc 45">
            <a:extLst>
              <a:ext uri="{FF2B5EF4-FFF2-40B4-BE49-F238E27FC236}">
                <a16:creationId xmlns:a16="http://schemas.microsoft.com/office/drawing/2014/main" id="{CEBD1C30-7035-48BD-912D-D2CB1B0CFFD8}"/>
              </a:ext>
            </a:extLst>
          </p:cNvPr>
          <p:cNvSpPr>
            <a:spLocks/>
          </p:cNvSpPr>
          <p:nvPr/>
        </p:nvSpPr>
        <p:spPr bwMode="auto">
          <a:xfrm>
            <a:off x="6799466" y="4392065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9" name="Text Box 74">
            <a:extLst>
              <a:ext uri="{FF2B5EF4-FFF2-40B4-BE49-F238E27FC236}">
                <a16:creationId xmlns:a16="http://schemas.microsoft.com/office/drawing/2014/main" id="{8FBAEF7E-D083-4FFE-8983-A3BFE019B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3805" y="2705216"/>
            <a:ext cx="147019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 each pair of brackets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 Box 74">
                <a:extLst>
                  <a:ext uri="{FF2B5EF4-FFF2-40B4-BE49-F238E27FC236}">
                    <a16:creationId xmlns:a16="http://schemas.microsoft.com/office/drawing/2014/main" id="{75F0131B-61DB-43F8-8DB5-1268D35AF19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21330" y="3219566"/>
                <a:ext cx="1470195" cy="5377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Take the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out of the integral</a:t>
                </a:r>
              </a:p>
            </p:txBody>
          </p:sp>
        </mc:Choice>
        <mc:Fallback xmlns="">
          <p:sp>
            <p:nvSpPr>
              <p:cNvPr id="90" name="Text Box 74">
                <a:extLst>
                  <a:ext uri="{FF2B5EF4-FFF2-40B4-BE49-F238E27FC236}">
                    <a16:creationId xmlns:a16="http://schemas.microsoft.com/office/drawing/2014/main" id="{75F0131B-61DB-43F8-8DB5-1268D35AF1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21330" y="3219566"/>
                <a:ext cx="1470195" cy="537776"/>
              </a:xfrm>
              <a:prstGeom prst="rect">
                <a:avLst/>
              </a:prstGeom>
              <a:blipFill>
                <a:blip r:embed="rId18"/>
                <a:stretch>
                  <a:fillRect r="-826" b="-795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Text Box 74">
            <a:extLst>
              <a:ext uri="{FF2B5EF4-FFF2-40B4-BE49-F238E27FC236}">
                <a16:creationId xmlns:a16="http://schemas.microsoft.com/office/drawing/2014/main" id="{593ABFCB-06C8-47F8-92D7-8284C4D35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7055" y="3800591"/>
            <a:ext cx="147019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Integrate and use a square bracket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 Box 74">
                <a:extLst>
                  <a:ext uri="{FF2B5EF4-FFF2-40B4-BE49-F238E27FC236}">
                    <a16:creationId xmlns:a16="http://schemas.microsoft.com/office/drawing/2014/main" id="{03CA4368-269B-4089-8072-61C0BAF7B78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24676" y="4248266"/>
                <a:ext cx="2133600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Sub in limits and subtract (although when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we get 0, so let’s just sub in the upper limit!)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2" name="Text Box 74">
                <a:extLst>
                  <a:ext uri="{FF2B5EF4-FFF2-40B4-BE49-F238E27FC236}">
                    <a16:creationId xmlns:a16="http://schemas.microsoft.com/office/drawing/2014/main" id="{03CA4368-269B-4089-8072-61C0BAF7B7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24676" y="4248266"/>
                <a:ext cx="2133600" cy="830997"/>
              </a:xfrm>
              <a:prstGeom prst="rect">
                <a:avLst/>
              </a:prstGeom>
              <a:blipFill>
                <a:blip r:embed="rId19"/>
                <a:stretch>
                  <a:fillRect t="-735" b="-514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6694E119-E80A-44BE-AF9C-BAD1411A87DB}"/>
                  </a:ext>
                </a:extLst>
              </p:cNvPr>
              <p:cNvSpPr txBox="1"/>
              <p:nvPr/>
            </p:nvSpPr>
            <p:spPr>
              <a:xfrm>
                <a:off x="3649372" y="5295438"/>
                <a:ext cx="2887906" cy="4392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6694E119-E80A-44BE-AF9C-BAD1411A87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9372" y="5295438"/>
                <a:ext cx="2887906" cy="43922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DFF974D3-E42B-4E93-95D1-9B79E06FC6D2}"/>
                  </a:ext>
                </a:extLst>
              </p:cNvPr>
              <p:cNvSpPr txBox="1"/>
              <p:nvPr/>
            </p:nvSpPr>
            <p:spPr>
              <a:xfrm>
                <a:off x="3668422" y="5838363"/>
                <a:ext cx="706667" cy="4380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DFF974D3-E42B-4E93-95D1-9B79E06FC6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8422" y="5838363"/>
                <a:ext cx="706667" cy="43800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Arc 45">
            <a:extLst>
              <a:ext uri="{FF2B5EF4-FFF2-40B4-BE49-F238E27FC236}">
                <a16:creationId xmlns:a16="http://schemas.microsoft.com/office/drawing/2014/main" id="{3E45FC4C-A9D6-4061-A933-41F59EEEFD74}"/>
              </a:ext>
            </a:extLst>
          </p:cNvPr>
          <p:cNvSpPr>
            <a:spLocks/>
          </p:cNvSpPr>
          <p:nvPr/>
        </p:nvSpPr>
        <p:spPr bwMode="auto">
          <a:xfrm>
            <a:off x="6761366" y="4992140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6" name="Arc 45">
            <a:extLst>
              <a:ext uri="{FF2B5EF4-FFF2-40B4-BE49-F238E27FC236}">
                <a16:creationId xmlns:a16="http://schemas.microsoft.com/office/drawing/2014/main" id="{47B690E2-643D-4279-A106-A5DAF5ABAAC0}"/>
              </a:ext>
            </a:extLst>
          </p:cNvPr>
          <p:cNvSpPr>
            <a:spLocks/>
          </p:cNvSpPr>
          <p:nvPr/>
        </p:nvSpPr>
        <p:spPr bwMode="auto">
          <a:xfrm>
            <a:off x="6475616" y="5544590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7" name="Text Box 74">
            <a:extLst>
              <a:ext uri="{FF2B5EF4-FFF2-40B4-BE49-F238E27FC236}">
                <a16:creationId xmlns:a16="http://schemas.microsoft.com/office/drawing/2014/main" id="{641B878C-7D69-467E-B0EE-3560E4925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7051" y="5095991"/>
            <a:ext cx="165734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Expand everything!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8" name="Text Box 74">
            <a:extLst>
              <a:ext uri="{FF2B5EF4-FFF2-40B4-BE49-F238E27FC236}">
                <a16:creationId xmlns:a16="http://schemas.microsoft.com/office/drawing/2014/main" id="{AAA3238E-3A15-43A0-84BA-0CBB4DD3B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826" y="5638916"/>
            <a:ext cx="78104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BDFCBD6C-05E8-4977-811B-D5835790AFD1}"/>
              </a:ext>
            </a:extLst>
          </p:cNvPr>
          <p:cNvCxnSpPr>
            <a:cxnSpLocks/>
          </p:cNvCxnSpPr>
          <p:nvPr/>
        </p:nvCxnSpPr>
        <p:spPr>
          <a:xfrm flipV="1">
            <a:off x="4000500" y="5429250"/>
            <a:ext cx="371475" cy="24765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線コネクタ 98">
            <a:extLst>
              <a:ext uri="{FF2B5EF4-FFF2-40B4-BE49-F238E27FC236}">
                <a16:creationId xmlns:a16="http://schemas.microsoft.com/office/drawing/2014/main" id="{7CD08EF8-E2F6-4505-9DDD-960435562AB5}"/>
              </a:ext>
            </a:extLst>
          </p:cNvPr>
          <p:cNvCxnSpPr>
            <a:cxnSpLocks/>
          </p:cNvCxnSpPr>
          <p:nvPr/>
        </p:nvCxnSpPr>
        <p:spPr>
          <a:xfrm flipV="1">
            <a:off x="5067300" y="5410200"/>
            <a:ext cx="371475" cy="24765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コネクタ 99">
            <a:extLst>
              <a:ext uri="{FF2B5EF4-FFF2-40B4-BE49-F238E27FC236}">
                <a16:creationId xmlns:a16="http://schemas.microsoft.com/office/drawing/2014/main" id="{EB42837E-FBC0-4970-BBC1-65C02BC1B433}"/>
              </a:ext>
            </a:extLst>
          </p:cNvPr>
          <p:cNvCxnSpPr>
            <a:cxnSpLocks/>
          </p:cNvCxnSpPr>
          <p:nvPr/>
        </p:nvCxnSpPr>
        <p:spPr>
          <a:xfrm flipV="1">
            <a:off x="4533900" y="5429250"/>
            <a:ext cx="371475" cy="24765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線コネクタ 100">
            <a:extLst>
              <a:ext uri="{FF2B5EF4-FFF2-40B4-BE49-F238E27FC236}">
                <a16:creationId xmlns:a16="http://schemas.microsoft.com/office/drawing/2014/main" id="{6E6DDC5B-D1D9-4B95-8BCC-23DD0EF73B70}"/>
              </a:ext>
            </a:extLst>
          </p:cNvPr>
          <p:cNvCxnSpPr>
            <a:cxnSpLocks/>
          </p:cNvCxnSpPr>
          <p:nvPr/>
        </p:nvCxnSpPr>
        <p:spPr>
          <a:xfrm flipV="1">
            <a:off x="5600700" y="5410200"/>
            <a:ext cx="371475" cy="24765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正方形/長方形 101">
            <a:extLst>
              <a:ext uri="{FF2B5EF4-FFF2-40B4-BE49-F238E27FC236}">
                <a16:creationId xmlns:a16="http://schemas.microsoft.com/office/drawing/2014/main" id="{1DE51687-6922-45D6-BD6E-F0C40E2DCB10}"/>
              </a:ext>
            </a:extLst>
          </p:cNvPr>
          <p:cNvSpPr/>
          <p:nvPr/>
        </p:nvSpPr>
        <p:spPr>
          <a:xfrm>
            <a:off x="4152899" y="3019425"/>
            <a:ext cx="847726" cy="4667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正方形/長方形 102">
            <a:extLst>
              <a:ext uri="{FF2B5EF4-FFF2-40B4-BE49-F238E27FC236}">
                <a16:creationId xmlns:a16="http://schemas.microsoft.com/office/drawing/2014/main" id="{1E4078DE-97D3-4E1F-8310-2E930527EE79}"/>
              </a:ext>
            </a:extLst>
          </p:cNvPr>
          <p:cNvSpPr/>
          <p:nvPr/>
        </p:nvSpPr>
        <p:spPr>
          <a:xfrm>
            <a:off x="5391148" y="3028950"/>
            <a:ext cx="1104901" cy="4667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正方形/長方形 104">
            <a:extLst>
              <a:ext uri="{FF2B5EF4-FFF2-40B4-BE49-F238E27FC236}">
                <a16:creationId xmlns:a16="http://schemas.microsoft.com/office/drawing/2014/main" id="{FF0EEA70-C326-4CD8-B2E4-059DD5AC3CB2}"/>
              </a:ext>
            </a:extLst>
          </p:cNvPr>
          <p:cNvSpPr/>
          <p:nvPr/>
        </p:nvSpPr>
        <p:spPr>
          <a:xfrm>
            <a:off x="4181473" y="2419350"/>
            <a:ext cx="1419227" cy="4667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176CA2C0-BC2B-42D6-BEA5-E0570BC0ADAA}"/>
              </a:ext>
            </a:extLst>
          </p:cNvPr>
          <p:cNvSpPr/>
          <p:nvPr/>
        </p:nvSpPr>
        <p:spPr>
          <a:xfrm>
            <a:off x="6019798" y="2409825"/>
            <a:ext cx="1419227" cy="4667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 Box 74">
            <a:extLst>
              <a:ext uri="{FF2B5EF4-FFF2-40B4-BE49-F238E27FC236}">
                <a16:creationId xmlns:a16="http://schemas.microsoft.com/office/drawing/2014/main" id="{15CCF0BC-BC33-4D52-A36D-BFF228E60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051" y="2047991"/>
            <a:ext cx="120014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55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6" grpId="0"/>
      <p:bldP spid="57" grpId="0" animBg="1"/>
      <p:bldP spid="2" grpId="0" animBg="1"/>
      <p:bldP spid="2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80" grpId="0"/>
      <p:bldP spid="81" grpId="0"/>
      <p:bldP spid="82" grpId="0"/>
      <p:bldP spid="83" grpId="0"/>
      <p:bldP spid="84" grpId="0"/>
      <p:bldP spid="85" grpId="0" animBg="1"/>
      <p:bldP spid="86" grpId="0" animBg="1"/>
      <p:bldP spid="87" grpId="0" animBg="1"/>
      <p:bldP spid="88" grpId="0" animBg="1"/>
      <p:bldP spid="89" grpId="0"/>
      <p:bldP spid="90" grpId="0"/>
      <p:bldP spid="91" grpId="0"/>
      <p:bldP spid="92" grpId="0"/>
      <p:bldP spid="93" grpId="0"/>
      <p:bldP spid="94" grpId="0"/>
      <p:bldP spid="95" grpId="0" animBg="1"/>
      <p:bldP spid="96" grpId="0" animBg="1"/>
      <p:bldP spid="97" grpId="0"/>
      <p:bldP spid="98" grpId="0"/>
      <p:bldP spid="102" grpId="0" animBg="1"/>
      <p:bldP spid="102" grpId="1" animBg="1"/>
      <p:bldP spid="103" grpId="0" animBg="1"/>
      <p:bldP spid="103" grpId="1" animBg="1"/>
      <p:bldP spid="105" grpId="0" animBg="1"/>
      <p:bldP spid="105" grpId="1" animBg="1"/>
      <p:bldP spid="106" grpId="0" animBg="1"/>
      <p:bldP spid="106" grpId="1" animBg="1"/>
      <p:bldP spid="10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フリーフォーム: 図形 17">
            <a:extLst>
              <a:ext uri="{FF2B5EF4-FFF2-40B4-BE49-F238E27FC236}">
                <a16:creationId xmlns:a16="http://schemas.microsoft.com/office/drawing/2014/main" id="{BC1543BE-9ABE-47A2-851C-14DAAD589C28}"/>
              </a:ext>
            </a:extLst>
          </p:cNvPr>
          <p:cNvSpPr/>
          <p:nvPr/>
        </p:nvSpPr>
        <p:spPr>
          <a:xfrm>
            <a:off x="379571" y="2476976"/>
            <a:ext cx="1447800" cy="1400175"/>
          </a:xfrm>
          <a:custGeom>
            <a:avLst/>
            <a:gdLst>
              <a:gd name="connsiteX0" fmla="*/ 0 w 1447800"/>
              <a:gd name="connsiteY0" fmla="*/ 1400175 h 1400175"/>
              <a:gd name="connsiteX1" fmla="*/ 895350 w 1447800"/>
              <a:gd name="connsiteY1" fmla="*/ 1400175 h 1400175"/>
              <a:gd name="connsiteX2" fmla="*/ 895350 w 1447800"/>
              <a:gd name="connsiteY2" fmla="*/ 1314450 h 1400175"/>
              <a:gd name="connsiteX3" fmla="*/ 900113 w 1447800"/>
              <a:gd name="connsiteY3" fmla="*/ 1235869 h 1400175"/>
              <a:gd name="connsiteX4" fmla="*/ 909638 w 1447800"/>
              <a:gd name="connsiteY4" fmla="*/ 1128713 h 1400175"/>
              <a:gd name="connsiteX5" fmla="*/ 923925 w 1447800"/>
              <a:gd name="connsiteY5" fmla="*/ 1033463 h 1400175"/>
              <a:gd name="connsiteX6" fmla="*/ 945357 w 1447800"/>
              <a:gd name="connsiteY6" fmla="*/ 942975 h 1400175"/>
              <a:gd name="connsiteX7" fmla="*/ 978694 w 1447800"/>
              <a:gd name="connsiteY7" fmla="*/ 816769 h 1400175"/>
              <a:gd name="connsiteX8" fmla="*/ 1014413 w 1447800"/>
              <a:gd name="connsiteY8" fmla="*/ 735807 h 1400175"/>
              <a:gd name="connsiteX9" fmla="*/ 1085850 w 1447800"/>
              <a:gd name="connsiteY9" fmla="*/ 578644 h 1400175"/>
              <a:gd name="connsiteX10" fmla="*/ 1128713 w 1447800"/>
              <a:gd name="connsiteY10" fmla="*/ 483394 h 1400175"/>
              <a:gd name="connsiteX11" fmla="*/ 1202532 w 1447800"/>
              <a:gd name="connsiteY11" fmla="*/ 373857 h 1400175"/>
              <a:gd name="connsiteX12" fmla="*/ 1269207 w 1447800"/>
              <a:gd name="connsiteY12" fmla="*/ 250032 h 1400175"/>
              <a:gd name="connsiteX13" fmla="*/ 1345407 w 1447800"/>
              <a:gd name="connsiteY13" fmla="*/ 150019 h 1400175"/>
              <a:gd name="connsiteX14" fmla="*/ 1447800 w 1447800"/>
              <a:gd name="connsiteY14" fmla="*/ 0 h 1400175"/>
              <a:gd name="connsiteX15" fmla="*/ 0 w 1447800"/>
              <a:gd name="connsiteY15" fmla="*/ 1400175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47800" h="1400175">
                <a:moveTo>
                  <a:pt x="0" y="1400175"/>
                </a:moveTo>
                <a:lnTo>
                  <a:pt x="895350" y="1400175"/>
                </a:lnTo>
                <a:lnTo>
                  <a:pt x="895350" y="1314450"/>
                </a:lnTo>
                <a:lnTo>
                  <a:pt x="900113" y="1235869"/>
                </a:lnTo>
                <a:lnTo>
                  <a:pt x="909638" y="1128713"/>
                </a:lnTo>
                <a:lnTo>
                  <a:pt x="923925" y="1033463"/>
                </a:lnTo>
                <a:lnTo>
                  <a:pt x="945357" y="942975"/>
                </a:lnTo>
                <a:lnTo>
                  <a:pt x="978694" y="816769"/>
                </a:lnTo>
                <a:lnTo>
                  <a:pt x="1014413" y="735807"/>
                </a:lnTo>
                <a:lnTo>
                  <a:pt x="1085850" y="578644"/>
                </a:lnTo>
                <a:lnTo>
                  <a:pt x="1128713" y="483394"/>
                </a:lnTo>
                <a:lnTo>
                  <a:pt x="1202532" y="373857"/>
                </a:lnTo>
                <a:lnTo>
                  <a:pt x="1269207" y="250032"/>
                </a:lnTo>
                <a:lnTo>
                  <a:pt x="1345407" y="150019"/>
                </a:lnTo>
                <a:lnTo>
                  <a:pt x="1447800" y="0"/>
                </a:lnTo>
                <a:lnTo>
                  <a:pt x="0" y="1400175"/>
                </a:lnTo>
                <a:close/>
              </a:path>
            </a:pathLst>
          </a:cu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399" y="1269508"/>
            <a:ext cx="8707515" cy="4856656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GB" sz="1600" b="1" dirty="0">
                <a:latin typeface="Comic Sans MS" pitchFamily="66" charset="0"/>
              </a:rPr>
              <a:t>Now, ‘why </a:t>
            </a:r>
            <a:r>
              <a:rPr lang="en-GB" sz="1600" b="1" dirty="0" err="1">
                <a:latin typeface="Comic Sans MS" pitchFamily="66" charset="0"/>
              </a:rPr>
              <a:t>arsinh</a:t>
            </a:r>
            <a:r>
              <a:rPr lang="en-GB" sz="1600" b="1" dirty="0">
                <a:latin typeface="Comic Sans MS" pitchFamily="66" charset="0"/>
              </a:rPr>
              <a:t>?’</a:t>
            </a:r>
          </a:p>
        </p:txBody>
      </p:sp>
      <p:sp>
        <p:nvSpPr>
          <p:cNvPr id="48" name="タイトル 1">
            <a:extLst>
              <a:ext uri="{FF2B5EF4-FFF2-40B4-BE49-F238E27FC236}">
                <a16:creationId xmlns:a16="http://schemas.microsoft.com/office/drawing/2014/main" id="{82585DB4-145D-44CC-B791-7DA4E8C42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0" name="テキスト ボックス 3">
            <a:extLst>
              <a:ext uri="{FF2B5EF4-FFF2-40B4-BE49-F238E27FC236}">
                <a16:creationId xmlns:a16="http://schemas.microsoft.com/office/drawing/2014/main" id="{3F853BEA-CC7F-4B70-9970-0E633DBF8B40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54C9381B-BB17-425A-96FB-3CED215248C2}"/>
              </a:ext>
            </a:extLst>
          </p:cNvPr>
          <p:cNvCxnSpPr>
            <a:cxnSpLocks/>
          </p:cNvCxnSpPr>
          <p:nvPr/>
        </p:nvCxnSpPr>
        <p:spPr>
          <a:xfrm flipV="1">
            <a:off x="377767" y="2032642"/>
            <a:ext cx="0" cy="338591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705BF049-647B-41E5-A251-D3BE101F8AFB}"/>
              </a:ext>
            </a:extLst>
          </p:cNvPr>
          <p:cNvCxnSpPr>
            <a:cxnSpLocks/>
          </p:cNvCxnSpPr>
          <p:nvPr/>
        </p:nvCxnSpPr>
        <p:spPr>
          <a:xfrm rot="5400000" flipV="1">
            <a:off x="1568856" y="2602294"/>
            <a:ext cx="0" cy="25478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A2C01A42-7151-459F-BFBA-8597164C49F5}"/>
                  </a:ext>
                </a:extLst>
              </p:cNvPr>
              <p:cNvSpPr txBox="1"/>
              <p:nvPr/>
            </p:nvSpPr>
            <p:spPr>
              <a:xfrm>
                <a:off x="2872389" y="3794855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A2C01A42-7151-459F-BFBA-8597164C49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2389" y="3794855"/>
                <a:ext cx="141705" cy="215444"/>
              </a:xfrm>
              <a:prstGeom prst="rect">
                <a:avLst/>
              </a:prstGeom>
              <a:blipFill>
                <a:blip r:embed="rId2"/>
                <a:stretch>
                  <a:fillRect l="-17391" r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22092417-2401-4C0C-8587-BACA39AB34A5}"/>
                  </a:ext>
                </a:extLst>
              </p:cNvPr>
              <p:cNvSpPr txBox="1"/>
              <p:nvPr/>
            </p:nvSpPr>
            <p:spPr>
              <a:xfrm>
                <a:off x="315621" y="179738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22092417-2401-4C0C-8587-BACA39AB34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621" y="1797380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34783" r="-2608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フリーフォーム: 図形 8">
            <a:extLst>
              <a:ext uri="{FF2B5EF4-FFF2-40B4-BE49-F238E27FC236}">
                <a16:creationId xmlns:a16="http://schemas.microsoft.com/office/drawing/2014/main" id="{A7B4B05F-D875-4936-8CEC-C9EA165BC69D}"/>
              </a:ext>
            </a:extLst>
          </p:cNvPr>
          <p:cNvSpPr/>
          <p:nvPr/>
        </p:nvSpPr>
        <p:spPr>
          <a:xfrm>
            <a:off x="1273278" y="2400151"/>
            <a:ext cx="612561" cy="2947386"/>
          </a:xfrm>
          <a:custGeom>
            <a:avLst/>
            <a:gdLst>
              <a:gd name="connsiteX0" fmla="*/ 938388 w 938388"/>
              <a:gd name="connsiteY0" fmla="*/ 0 h 2247900"/>
              <a:gd name="connsiteX1" fmla="*/ 214488 w 938388"/>
              <a:gd name="connsiteY1" fmla="*/ 590550 h 2247900"/>
              <a:gd name="connsiteX2" fmla="*/ 4938 w 938388"/>
              <a:gd name="connsiteY2" fmla="*/ 1133475 h 2247900"/>
              <a:gd name="connsiteX3" fmla="*/ 138288 w 938388"/>
              <a:gd name="connsiteY3" fmla="*/ 1657350 h 2247900"/>
              <a:gd name="connsiteX4" fmla="*/ 871713 w 938388"/>
              <a:gd name="connsiteY4" fmla="*/ 2247900 h 2247900"/>
              <a:gd name="connsiteX0" fmla="*/ 934179 w 934179"/>
              <a:gd name="connsiteY0" fmla="*/ 0 h 2247900"/>
              <a:gd name="connsiteX1" fmla="*/ 210279 w 934179"/>
              <a:gd name="connsiteY1" fmla="*/ 590550 h 2247900"/>
              <a:gd name="connsiteX2" fmla="*/ 729 w 934179"/>
              <a:gd name="connsiteY2" fmla="*/ 1133475 h 2247900"/>
              <a:gd name="connsiteX3" fmla="*/ 172179 w 934179"/>
              <a:gd name="connsiteY3" fmla="*/ 1657350 h 2247900"/>
              <a:gd name="connsiteX4" fmla="*/ 867504 w 934179"/>
              <a:gd name="connsiteY4" fmla="*/ 2247900 h 2247900"/>
              <a:gd name="connsiteX0" fmla="*/ 934179 w 934179"/>
              <a:gd name="connsiteY0" fmla="*/ 0 h 2263775"/>
              <a:gd name="connsiteX1" fmla="*/ 210279 w 934179"/>
              <a:gd name="connsiteY1" fmla="*/ 590550 h 2263775"/>
              <a:gd name="connsiteX2" fmla="*/ 729 w 934179"/>
              <a:gd name="connsiteY2" fmla="*/ 1133475 h 2263775"/>
              <a:gd name="connsiteX3" fmla="*/ 172179 w 934179"/>
              <a:gd name="connsiteY3" fmla="*/ 1657350 h 2263775"/>
              <a:gd name="connsiteX4" fmla="*/ 883379 w 934179"/>
              <a:gd name="connsiteY4" fmla="*/ 2263775 h 226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4179" h="2263775">
                <a:moveTo>
                  <a:pt x="934179" y="0"/>
                </a:moveTo>
                <a:cubicBezTo>
                  <a:pt x="650016" y="200818"/>
                  <a:pt x="365854" y="401637"/>
                  <a:pt x="210279" y="590550"/>
                </a:cubicBezTo>
                <a:cubicBezTo>
                  <a:pt x="54704" y="779463"/>
                  <a:pt x="7079" y="955675"/>
                  <a:pt x="729" y="1133475"/>
                </a:cubicBezTo>
                <a:cubicBezTo>
                  <a:pt x="-5621" y="1311275"/>
                  <a:pt x="27717" y="1471613"/>
                  <a:pt x="172179" y="1657350"/>
                </a:cubicBezTo>
                <a:cubicBezTo>
                  <a:pt x="316641" y="1843087"/>
                  <a:pt x="588897" y="2061368"/>
                  <a:pt x="883379" y="2263775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AA7BAFE-8EF2-4E92-90E5-BF3CE8557E49}"/>
                  </a:ext>
                </a:extLst>
              </p:cNvPr>
              <p:cNvSpPr txBox="1"/>
              <p:nvPr/>
            </p:nvSpPr>
            <p:spPr>
              <a:xfrm>
                <a:off x="1912123" y="5249317"/>
                <a:ext cx="979884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AA7BAFE-8EF2-4E92-90E5-BF3CE8557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123" y="5249317"/>
                <a:ext cx="979884" cy="220253"/>
              </a:xfrm>
              <a:prstGeom prst="rect">
                <a:avLst/>
              </a:prstGeom>
              <a:blipFill>
                <a:blip r:embed="rId4"/>
                <a:stretch>
                  <a:fillRect l="-2500" t="-2778" r="-3750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6AE1DB5F-8101-4393-A8DB-664D5323C8B2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379571" y="2480053"/>
            <a:ext cx="1435247" cy="139709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A529C138-A698-419C-AC84-9EDCF33D8A53}"/>
                  </a:ext>
                </a:extLst>
              </p:cNvPr>
              <p:cNvSpPr txBox="1"/>
              <p:nvPr/>
            </p:nvSpPr>
            <p:spPr>
              <a:xfrm>
                <a:off x="877073" y="3484017"/>
                <a:ext cx="15869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A529C138-A698-419C-AC84-9EDCF33D8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73" y="3484017"/>
                <a:ext cx="158697" cy="215444"/>
              </a:xfrm>
              <a:prstGeom prst="rect">
                <a:avLst/>
              </a:prstGeom>
              <a:blipFill>
                <a:blip r:embed="rId5"/>
                <a:stretch>
                  <a:fillRect l="-23077" r="-2307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E06C112A-2E24-44B7-B603-F05DCC622F89}"/>
              </a:ext>
            </a:extLst>
          </p:cNvPr>
          <p:cNvCxnSpPr>
            <a:cxnSpLocks/>
          </p:cNvCxnSpPr>
          <p:nvPr/>
        </p:nvCxnSpPr>
        <p:spPr>
          <a:xfrm flipV="1">
            <a:off x="1828800" y="2457193"/>
            <a:ext cx="1258" cy="141472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5D9F0D12-5DDB-4395-BE6F-7E875FAF9B3D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5D9F0D12-5DDB-4395-BE6F-7E875FAF9B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6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4FA3C962-8945-4558-B523-BDEE7ACAD8DC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4FA3C962-8945-4558-B523-BDEE7ACAD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7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B6668B1D-FDEC-4EE9-90E1-B84481159FA0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B6668B1D-FDEC-4EE9-90E1-B84481159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35BD0E66-0BD7-4FB7-8AA8-86C5C4EFC6C9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35BD0E66-0BD7-4FB7-8AA8-86C5C4EFC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9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9C0BE4C0-B622-49F8-972A-58D7148787C8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9C0BE4C0-B622-49F8-972A-58D714878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10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E6DBCAA-6516-4821-B83B-9AC2CD7535E8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E6DBCAA-6516-4821-B83B-9AC2CD7535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11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EE5E94A7-BFDE-47C3-B878-6252936CB8BC}"/>
                  </a:ext>
                </a:extLst>
              </p:cNvPr>
              <p:cNvSpPr txBox="1"/>
              <p:nvPr/>
            </p:nvSpPr>
            <p:spPr>
              <a:xfrm>
                <a:off x="1029809" y="3844031"/>
                <a:ext cx="3198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EE5E94A7-BFDE-47C3-B878-6252936CB8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809" y="3844031"/>
                <a:ext cx="319896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C303A9DD-74F2-4D6A-968E-0066E3BAC47D}"/>
                  </a:ext>
                </a:extLst>
              </p:cNvPr>
              <p:cNvSpPr txBox="1"/>
              <p:nvPr/>
            </p:nvSpPr>
            <p:spPr>
              <a:xfrm>
                <a:off x="1667708" y="3852909"/>
                <a:ext cx="3198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C303A9DD-74F2-4D6A-968E-0066E3BAC4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7708" y="3852909"/>
                <a:ext cx="319896" cy="27699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A5B0CE1-2B8B-4C40-816C-5C3022B80C01}"/>
              </a:ext>
            </a:extLst>
          </p:cNvPr>
          <p:cNvGrpSpPr/>
          <p:nvPr/>
        </p:nvGrpSpPr>
        <p:grpSpPr>
          <a:xfrm>
            <a:off x="1752323" y="2390272"/>
            <a:ext cx="143522" cy="164669"/>
            <a:chOff x="3710866" y="2827106"/>
            <a:chExt cx="143522" cy="164669"/>
          </a:xfrm>
        </p:grpSpPr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CF190E3A-44DE-45C9-846D-194D7538FD12}"/>
                </a:ext>
              </a:extLst>
            </p:cNvPr>
            <p:cNvCxnSpPr>
              <a:cxnSpLocks/>
            </p:cNvCxnSpPr>
            <p:nvPr/>
          </p:nvCxnSpPr>
          <p:spPr>
            <a:xfrm>
              <a:off x="3710866" y="2831977"/>
              <a:ext cx="142043" cy="15979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BBE50253-31EE-4F72-90AE-C44D006ABF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12345" y="2827106"/>
              <a:ext cx="142043" cy="15979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557E7F1E-E1BD-448B-AD51-B0EB224C7CC2}"/>
                  </a:ext>
                </a:extLst>
              </p:cNvPr>
              <p:cNvSpPr txBox="1"/>
              <p:nvPr/>
            </p:nvSpPr>
            <p:spPr>
              <a:xfrm>
                <a:off x="1669493" y="2148985"/>
                <a:ext cx="45227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557E7F1E-E1BD-448B-AD51-B0EB224C7C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9493" y="2148985"/>
                <a:ext cx="452270" cy="215444"/>
              </a:xfrm>
              <a:prstGeom prst="rect">
                <a:avLst/>
              </a:prstGeom>
              <a:blipFill>
                <a:blip r:embed="rId14"/>
                <a:stretch>
                  <a:fillRect l="-14865" r="-13514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624335F7-B76C-4BB2-BC82-73AA0113717A}"/>
                  </a:ext>
                </a:extLst>
              </p:cNvPr>
              <p:cNvSpPr txBox="1"/>
              <p:nvPr/>
            </p:nvSpPr>
            <p:spPr>
              <a:xfrm>
                <a:off x="382297" y="6038388"/>
                <a:ext cx="1218860" cy="520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624335F7-B76C-4BB2-BC82-73AA011371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297" y="6038388"/>
                <a:ext cx="1218860" cy="520592"/>
              </a:xfrm>
              <a:prstGeom prst="rect">
                <a:avLst/>
              </a:prstGeom>
              <a:blipFill>
                <a:blip r:embed="rId15"/>
                <a:stretch>
                  <a:fillRect b="-1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5C770748-A4F5-4A1C-8E72-22F1C2B0F04D}"/>
                  </a:ext>
                </a:extLst>
              </p:cNvPr>
              <p:cNvSpPr txBox="1"/>
              <p:nvPr/>
            </p:nvSpPr>
            <p:spPr>
              <a:xfrm>
                <a:off x="1649122" y="6038388"/>
                <a:ext cx="1221296" cy="520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5C770748-A4F5-4A1C-8E72-22F1C2B0F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122" y="6038388"/>
                <a:ext cx="1221296" cy="520592"/>
              </a:xfrm>
              <a:prstGeom prst="rect">
                <a:avLst/>
              </a:prstGeom>
              <a:blipFill>
                <a:blip r:embed="rId16"/>
                <a:stretch>
                  <a:fillRect b="-1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B93DEAC0-62E4-4C1F-98F7-B317242FC0C6}"/>
                  </a:ext>
                </a:extLst>
              </p:cNvPr>
              <p:cNvSpPr txBox="1"/>
              <p:nvPr/>
            </p:nvSpPr>
            <p:spPr>
              <a:xfrm>
                <a:off x="1277647" y="5485938"/>
                <a:ext cx="791755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B93DEAC0-62E4-4C1F-98F7-B317242FC0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7647" y="5485938"/>
                <a:ext cx="791755" cy="495649"/>
              </a:xfrm>
              <a:prstGeom prst="rect">
                <a:avLst/>
              </a:prstGeom>
              <a:blipFill>
                <a:blip r:embed="rId17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CA049499-5E81-4DB3-BDAD-6579BA4CFD99}"/>
                  </a:ext>
                </a:extLst>
              </p:cNvPr>
              <p:cNvSpPr txBox="1"/>
              <p:nvPr/>
            </p:nvSpPr>
            <p:spPr>
              <a:xfrm>
                <a:off x="5001922" y="1666413"/>
                <a:ext cx="1221296" cy="520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CA049499-5E81-4DB3-BDAD-6579BA4CF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1922" y="1666413"/>
                <a:ext cx="1221296" cy="520592"/>
              </a:xfrm>
              <a:prstGeom prst="rect">
                <a:avLst/>
              </a:prstGeom>
              <a:blipFill>
                <a:blip r:embed="rId18"/>
                <a:stretch>
                  <a:fillRect b="-11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4C75A11B-6C46-42F0-9798-6A2FC1073195}"/>
                  </a:ext>
                </a:extLst>
              </p:cNvPr>
              <p:cNvSpPr txBox="1"/>
              <p:nvPr/>
            </p:nvSpPr>
            <p:spPr>
              <a:xfrm>
                <a:off x="4897147" y="2323638"/>
                <a:ext cx="132068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4C75A11B-6C46-42F0-9798-6A2FC10731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7147" y="2323638"/>
                <a:ext cx="1320683" cy="307777"/>
              </a:xfrm>
              <a:prstGeom prst="rect">
                <a:avLst/>
              </a:prstGeom>
              <a:blipFill>
                <a:blip r:embed="rId19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61565F11-F1A9-495F-B85A-9E6E084D077C}"/>
                  </a:ext>
                </a:extLst>
              </p:cNvPr>
              <p:cNvSpPr txBox="1"/>
              <p:nvPr/>
            </p:nvSpPr>
            <p:spPr>
              <a:xfrm>
                <a:off x="4716172" y="2837988"/>
                <a:ext cx="14008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61565F11-F1A9-495F-B85A-9E6E084D0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172" y="2837988"/>
                <a:ext cx="1400832" cy="307777"/>
              </a:xfrm>
              <a:prstGeom prst="rect">
                <a:avLst/>
              </a:prstGeom>
              <a:blipFill>
                <a:blip r:embed="rId2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B53A92C9-57A2-454F-A80E-4832FA764498}"/>
                  </a:ext>
                </a:extLst>
              </p:cNvPr>
              <p:cNvSpPr txBox="1"/>
              <p:nvPr/>
            </p:nvSpPr>
            <p:spPr>
              <a:xfrm>
                <a:off x="4992397" y="3314238"/>
                <a:ext cx="171463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𝑦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B53A92C9-57A2-454F-A80E-4832FA7644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2397" y="3314238"/>
                <a:ext cx="1714636" cy="307777"/>
              </a:xfrm>
              <a:prstGeom prst="rect">
                <a:avLst/>
              </a:prstGeom>
              <a:blipFill>
                <a:blip r:embed="rId21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5BA63597-2A84-4C13-A002-1ED9604C1E4F}"/>
                  </a:ext>
                </a:extLst>
              </p:cNvPr>
              <p:cNvSpPr txBox="1"/>
              <p:nvPr/>
            </p:nvSpPr>
            <p:spPr>
              <a:xfrm>
                <a:off x="4992397" y="3790488"/>
                <a:ext cx="20105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5BA63597-2A84-4C13-A002-1ED9604C1E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2397" y="3790488"/>
                <a:ext cx="2010550" cy="307777"/>
              </a:xfrm>
              <a:prstGeom prst="rect">
                <a:avLst/>
              </a:prstGeom>
              <a:blipFill>
                <a:blip r:embed="rId22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7BE7551D-467F-4EC1-A859-F241E8B25FA7}"/>
                  </a:ext>
                </a:extLst>
              </p:cNvPr>
              <p:cNvSpPr txBox="1"/>
              <p:nvPr/>
            </p:nvSpPr>
            <p:spPr>
              <a:xfrm>
                <a:off x="4592347" y="4257213"/>
                <a:ext cx="169674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7BE7551D-467F-4EC1-A859-F241E8B25F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2347" y="4257213"/>
                <a:ext cx="1696747" cy="307777"/>
              </a:xfrm>
              <a:prstGeom prst="rect">
                <a:avLst/>
              </a:prstGeom>
              <a:blipFill>
                <a:blip r:embed="rId23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82C8BCCC-4018-4CB5-BFE3-BCD2CF74BF7E}"/>
                  </a:ext>
                </a:extLst>
              </p:cNvPr>
              <p:cNvSpPr txBox="1"/>
              <p:nvPr/>
            </p:nvSpPr>
            <p:spPr>
              <a:xfrm>
                <a:off x="4468522" y="4704888"/>
                <a:ext cx="1598258" cy="3532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82C8BCCC-4018-4CB5-BFE3-BCD2CF74BF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8522" y="4704888"/>
                <a:ext cx="1598258" cy="353238"/>
              </a:xfrm>
              <a:prstGeom prst="rect">
                <a:avLst/>
              </a:prstGeom>
              <a:blipFill>
                <a:blip r:embed="rId24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72CC93B4-6F22-41C5-9820-1D1C934C069B}"/>
                  </a:ext>
                </a:extLst>
              </p:cNvPr>
              <p:cNvSpPr txBox="1"/>
              <p:nvPr/>
            </p:nvSpPr>
            <p:spPr>
              <a:xfrm>
                <a:off x="4154197" y="5200188"/>
                <a:ext cx="1598258" cy="3532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72CC93B4-6F22-41C5-9820-1D1C934C06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197" y="5200188"/>
                <a:ext cx="1598258" cy="353238"/>
              </a:xfrm>
              <a:prstGeom prst="rect">
                <a:avLst/>
              </a:prstGeom>
              <a:blipFill>
                <a:blip r:embed="rId25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E995A5F2-0C12-4AFC-9C74-4E23B051137A}"/>
                  </a:ext>
                </a:extLst>
              </p:cNvPr>
              <p:cNvSpPr txBox="1"/>
              <p:nvPr/>
            </p:nvSpPr>
            <p:spPr>
              <a:xfrm>
                <a:off x="3792247" y="5714538"/>
                <a:ext cx="1872820" cy="4147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E995A5F2-0C12-4AFC-9C74-4E23B05113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2247" y="5714538"/>
                <a:ext cx="1872820" cy="41472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ABE6910B-962E-493C-8900-C0385F759877}"/>
                  </a:ext>
                </a:extLst>
              </p:cNvPr>
              <p:cNvSpPr txBox="1"/>
              <p:nvPr/>
            </p:nvSpPr>
            <p:spPr>
              <a:xfrm>
                <a:off x="4449472" y="6200313"/>
                <a:ext cx="12198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ABE6910B-962E-493C-8900-C0385F7598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9472" y="6200313"/>
                <a:ext cx="1219886" cy="307777"/>
              </a:xfrm>
              <a:prstGeom prst="rect">
                <a:avLst/>
              </a:prstGeom>
              <a:blipFill>
                <a:blip r:embed="rId27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Arc 45">
            <a:extLst>
              <a:ext uri="{FF2B5EF4-FFF2-40B4-BE49-F238E27FC236}">
                <a16:creationId xmlns:a16="http://schemas.microsoft.com/office/drawing/2014/main" id="{5581F84A-6163-4714-90A2-A3905C8D7132}"/>
              </a:ext>
            </a:extLst>
          </p:cNvPr>
          <p:cNvSpPr>
            <a:spLocks/>
          </p:cNvSpPr>
          <p:nvPr/>
        </p:nvSpPr>
        <p:spPr bwMode="auto">
          <a:xfrm>
            <a:off x="6313691" y="1963190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6" name="Text Box 74">
            <a:extLst>
              <a:ext uri="{FF2B5EF4-FFF2-40B4-BE49-F238E27FC236}">
                <a16:creationId xmlns:a16="http://schemas.microsoft.com/office/drawing/2014/main" id="{089110B8-463C-4B35-B82B-4A3FAB72A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9850" y="2028941"/>
            <a:ext cx="120014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Multiply by 2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7" name="Arc 45">
            <a:extLst>
              <a:ext uri="{FF2B5EF4-FFF2-40B4-BE49-F238E27FC236}">
                <a16:creationId xmlns:a16="http://schemas.microsoft.com/office/drawing/2014/main" id="{8BF55232-2580-4E4A-81D2-D193A94CB184}"/>
              </a:ext>
            </a:extLst>
          </p:cNvPr>
          <p:cNvSpPr>
            <a:spLocks/>
          </p:cNvSpPr>
          <p:nvPr/>
        </p:nvSpPr>
        <p:spPr bwMode="auto">
          <a:xfrm>
            <a:off x="6208916" y="2468015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" name="Arc 45">
            <a:extLst>
              <a:ext uri="{FF2B5EF4-FFF2-40B4-BE49-F238E27FC236}">
                <a16:creationId xmlns:a16="http://schemas.microsoft.com/office/drawing/2014/main" id="{A166B296-9F20-46E6-A434-91071233F056}"/>
              </a:ext>
            </a:extLst>
          </p:cNvPr>
          <p:cNvSpPr>
            <a:spLocks/>
          </p:cNvSpPr>
          <p:nvPr/>
        </p:nvSpPr>
        <p:spPr bwMode="auto">
          <a:xfrm>
            <a:off x="6656591" y="2972840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" name="Arc 45">
            <a:extLst>
              <a:ext uri="{FF2B5EF4-FFF2-40B4-BE49-F238E27FC236}">
                <a16:creationId xmlns:a16="http://schemas.microsoft.com/office/drawing/2014/main" id="{272EFAFB-523F-42FD-A2E1-43ACDE9021EF}"/>
              </a:ext>
            </a:extLst>
          </p:cNvPr>
          <p:cNvSpPr>
            <a:spLocks/>
          </p:cNvSpPr>
          <p:nvPr/>
        </p:nvSpPr>
        <p:spPr bwMode="auto">
          <a:xfrm>
            <a:off x="6942341" y="3449090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" name="Arc 45">
            <a:extLst>
              <a:ext uri="{FF2B5EF4-FFF2-40B4-BE49-F238E27FC236}">
                <a16:creationId xmlns:a16="http://schemas.microsoft.com/office/drawing/2014/main" id="{7BA9903C-4146-401C-9542-4F31E0167F8D}"/>
              </a:ext>
            </a:extLst>
          </p:cNvPr>
          <p:cNvSpPr>
            <a:spLocks/>
          </p:cNvSpPr>
          <p:nvPr/>
        </p:nvSpPr>
        <p:spPr bwMode="auto">
          <a:xfrm>
            <a:off x="6894716" y="3934865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" name="Arc 45">
            <a:extLst>
              <a:ext uri="{FF2B5EF4-FFF2-40B4-BE49-F238E27FC236}">
                <a16:creationId xmlns:a16="http://schemas.microsoft.com/office/drawing/2014/main" id="{514EB0BC-B600-4E31-8EED-28BBA0A51B72}"/>
              </a:ext>
            </a:extLst>
          </p:cNvPr>
          <p:cNvSpPr>
            <a:spLocks/>
          </p:cNvSpPr>
          <p:nvPr/>
        </p:nvSpPr>
        <p:spPr bwMode="auto">
          <a:xfrm>
            <a:off x="6189866" y="4420640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" name="Arc 45">
            <a:extLst>
              <a:ext uri="{FF2B5EF4-FFF2-40B4-BE49-F238E27FC236}">
                <a16:creationId xmlns:a16="http://schemas.microsoft.com/office/drawing/2014/main" id="{B3327EA9-242E-4DDC-84A4-67E040DA4BBD}"/>
              </a:ext>
            </a:extLst>
          </p:cNvPr>
          <p:cNvSpPr>
            <a:spLocks/>
          </p:cNvSpPr>
          <p:nvPr/>
        </p:nvSpPr>
        <p:spPr bwMode="auto">
          <a:xfrm>
            <a:off x="5980316" y="4906415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3" name="Arc 45">
            <a:extLst>
              <a:ext uri="{FF2B5EF4-FFF2-40B4-BE49-F238E27FC236}">
                <a16:creationId xmlns:a16="http://schemas.microsoft.com/office/drawing/2014/main" id="{2FA52119-5292-4FB0-B4F5-7216D70D1BD2}"/>
              </a:ext>
            </a:extLst>
          </p:cNvPr>
          <p:cNvSpPr>
            <a:spLocks/>
          </p:cNvSpPr>
          <p:nvPr/>
        </p:nvSpPr>
        <p:spPr bwMode="auto">
          <a:xfrm>
            <a:off x="5694566" y="5411240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4" name="Arc 45">
            <a:extLst>
              <a:ext uri="{FF2B5EF4-FFF2-40B4-BE49-F238E27FC236}">
                <a16:creationId xmlns:a16="http://schemas.microsoft.com/office/drawing/2014/main" id="{0C20125B-773B-4420-937B-1DE594A15F3A}"/>
              </a:ext>
            </a:extLst>
          </p:cNvPr>
          <p:cNvSpPr>
            <a:spLocks/>
          </p:cNvSpPr>
          <p:nvPr/>
        </p:nvSpPr>
        <p:spPr bwMode="auto">
          <a:xfrm>
            <a:off x="5675516" y="5906540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 Box 74">
                <a:extLst>
                  <a:ext uri="{FF2B5EF4-FFF2-40B4-BE49-F238E27FC236}">
                    <a16:creationId xmlns:a16="http://schemas.microsoft.com/office/drawing/2014/main" id="{D2F8FF5D-58C3-40A7-A6AE-33CA09A2E8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86075" y="1790816"/>
                <a:ext cx="1743075" cy="9541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can now replace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in terms of the y-coordinate…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5" name="Text Box 74">
                <a:extLst>
                  <a:ext uri="{FF2B5EF4-FFF2-40B4-BE49-F238E27FC236}">
                    <a16:creationId xmlns:a16="http://schemas.microsoft.com/office/drawing/2014/main" id="{D2F8FF5D-58C3-40A7-A6AE-33CA09A2E8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86075" y="1790816"/>
                <a:ext cx="1743075" cy="954107"/>
              </a:xfrm>
              <a:prstGeom prst="rect">
                <a:avLst/>
              </a:prstGeom>
              <a:blipFill>
                <a:blip r:embed="rId28"/>
                <a:stretch>
                  <a:fillRect t="-1282" r="-1748" b="-576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 Box 74">
                <a:extLst>
                  <a:ext uri="{FF2B5EF4-FFF2-40B4-BE49-F238E27FC236}">
                    <a16:creationId xmlns:a16="http://schemas.microsoft.com/office/drawing/2014/main" id="{B68E8302-70B5-470B-B8B0-259D56E8B7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53175" y="2571866"/>
                <a:ext cx="1200149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Multiply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6" name="Text Box 74">
                <a:extLst>
                  <a:ext uri="{FF2B5EF4-FFF2-40B4-BE49-F238E27FC236}">
                    <a16:creationId xmlns:a16="http://schemas.microsoft.com/office/drawing/2014/main" id="{B68E8302-70B5-470B-B8B0-259D56E8B7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3175" y="2571866"/>
                <a:ext cx="1200149" cy="276999"/>
              </a:xfrm>
              <a:prstGeom prst="rect">
                <a:avLst/>
              </a:prstGeom>
              <a:blipFill>
                <a:blip r:embed="rId29"/>
                <a:stretch>
                  <a:fillRect t="-2222" b="-177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 Box 74">
                <a:extLst>
                  <a:ext uri="{FF2B5EF4-FFF2-40B4-BE49-F238E27FC236}">
                    <a16:creationId xmlns:a16="http://schemas.microsoft.com/office/drawing/2014/main" id="{F2DFFAE0-C770-4385-953C-8D36692BB2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86575" y="3038591"/>
                <a:ext cx="1200149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Subtract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7" name="Text Box 74">
                <a:extLst>
                  <a:ext uri="{FF2B5EF4-FFF2-40B4-BE49-F238E27FC236}">
                    <a16:creationId xmlns:a16="http://schemas.microsoft.com/office/drawing/2014/main" id="{F2DFFAE0-C770-4385-953C-8D36692BB2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6575" y="3038591"/>
                <a:ext cx="1200149" cy="276999"/>
              </a:xfrm>
              <a:prstGeom prst="rect">
                <a:avLst/>
              </a:prstGeom>
              <a:blipFill>
                <a:blip r:embed="rId30"/>
                <a:stretch>
                  <a:fillRect l="-508" b="-1521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Text Box 74">
            <a:extLst>
              <a:ext uri="{FF2B5EF4-FFF2-40B4-BE49-F238E27FC236}">
                <a16:creationId xmlns:a16="http://schemas.microsoft.com/office/drawing/2014/main" id="{9AADF941-95A7-4400-8B80-2FEBA9A6C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7075" y="3448166"/>
            <a:ext cx="12001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Complete the square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F46B1866-9298-4CCD-A08D-FC8CAD42663E}"/>
              </a:ext>
            </a:extLst>
          </p:cNvPr>
          <p:cNvSpPr/>
          <p:nvPr/>
        </p:nvSpPr>
        <p:spPr>
          <a:xfrm>
            <a:off x="5419725" y="3305176"/>
            <a:ext cx="866775" cy="2667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正方形/長方形 89">
            <a:extLst>
              <a:ext uri="{FF2B5EF4-FFF2-40B4-BE49-F238E27FC236}">
                <a16:creationId xmlns:a16="http://schemas.microsoft.com/office/drawing/2014/main" id="{1D26D072-32BB-45ED-945B-AFCAA448A6B8}"/>
              </a:ext>
            </a:extLst>
          </p:cNvPr>
          <p:cNvSpPr/>
          <p:nvPr/>
        </p:nvSpPr>
        <p:spPr>
          <a:xfrm>
            <a:off x="5419725" y="3810001"/>
            <a:ext cx="1152525" cy="2667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 Box 74">
                <a:extLst>
                  <a:ext uri="{FF2B5EF4-FFF2-40B4-BE49-F238E27FC236}">
                    <a16:creationId xmlns:a16="http://schemas.microsoft.com/office/drawing/2014/main" id="{63809F13-BCB0-4CE6-BF04-1525868733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72300" y="4048241"/>
                <a:ext cx="1200149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Add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1" name="Text Box 74">
                <a:extLst>
                  <a:ext uri="{FF2B5EF4-FFF2-40B4-BE49-F238E27FC236}">
                    <a16:creationId xmlns:a16="http://schemas.microsoft.com/office/drawing/2014/main" id="{63809F13-BCB0-4CE6-BF04-1525868733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72300" y="4048241"/>
                <a:ext cx="1200149" cy="276999"/>
              </a:xfrm>
              <a:prstGeom prst="rect">
                <a:avLst/>
              </a:prstGeom>
              <a:blipFill>
                <a:blip r:embed="rId31"/>
                <a:stretch>
                  <a:fillRect b="-1521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Text Box 74">
            <a:extLst>
              <a:ext uri="{FF2B5EF4-FFF2-40B4-BE49-F238E27FC236}">
                <a16:creationId xmlns:a16="http://schemas.microsoft.com/office/drawing/2014/main" id="{0CBBBCB2-8B3A-4F6F-9483-8F9351B06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4514966"/>
            <a:ext cx="120014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Square root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 Box 74">
                <a:extLst>
                  <a:ext uri="{FF2B5EF4-FFF2-40B4-BE49-F238E27FC236}">
                    <a16:creationId xmlns:a16="http://schemas.microsoft.com/office/drawing/2014/main" id="{66F4C25E-954E-468E-9DA0-B39EEFA436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29325" y="5000741"/>
                <a:ext cx="885825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Add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3" name="Text Box 74">
                <a:extLst>
                  <a:ext uri="{FF2B5EF4-FFF2-40B4-BE49-F238E27FC236}">
                    <a16:creationId xmlns:a16="http://schemas.microsoft.com/office/drawing/2014/main" id="{66F4C25E-954E-468E-9DA0-B39EEFA436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29325" y="5000741"/>
                <a:ext cx="885825" cy="276999"/>
              </a:xfrm>
              <a:prstGeom prst="rect">
                <a:avLst/>
              </a:prstGeom>
              <a:blipFill>
                <a:blip r:embed="rId32"/>
                <a:stretch>
                  <a:fillRect b="-1521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Text Box 74">
            <a:extLst>
              <a:ext uri="{FF2B5EF4-FFF2-40B4-BE49-F238E27FC236}">
                <a16:creationId xmlns:a16="http://schemas.microsoft.com/office/drawing/2014/main" id="{AC39AC9E-D768-4433-8718-58ED4BE1F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5410316"/>
            <a:ext cx="24669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Take natural logs (we saw the limits on this earlier…)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5" name="Text Box 74">
            <a:extLst>
              <a:ext uri="{FF2B5EF4-FFF2-40B4-BE49-F238E27FC236}">
                <a16:creationId xmlns:a16="http://schemas.microsoft.com/office/drawing/2014/main" id="{0939F105-F40E-48CC-BC68-D4009E882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0" y="5943716"/>
            <a:ext cx="20478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This is equivalent to the expression above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96" name="直線矢印コネクタ 95">
            <a:extLst>
              <a:ext uri="{FF2B5EF4-FFF2-40B4-BE49-F238E27FC236}">
                <a16:creationId xmlns:a16="http://schemas.microsoft.com/office/drawing/2014/main" id="{1CCAFF08-1FE0-46A5-8E12-56475605AE93}"/>
              </a:ext>
            </a:extLst>
          </p:cNvPr>
          <p:cNvCxnSpPr>
            <a:cxnSpLocks/>
          </p:cNvCxnSpPr>
          <p:nvPr/>
        </p:nvCxnSpPr>
        <p:spPr>
          <a:xfrm flipH="1" flipV="1">
            <a:off x="2733121" y="397554"/>
            <a:ext cx="86279" cy="1431246"/>
          </a:xfrm>
          <a:prstGeom prst="straightConnector1">
            <a:avLst/>
          </a:prstGeom>
          <a:ln w="6032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4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64" grpId="0"/>
      <p:bldP spid="67" grpId="0"/>
      <p:bldP spid="68" grpId="0"/>
      <p:bldP spid="69" grpId="0"/>
      <p:bldP spid="71" grpId="0"/>
      <p:bldP spid="72" grpId="0"/>
      <p:bldP spid="73" grpId="0"/>
      <p:bldP spid="74" grpId="0"/>
      <p:bldP spid="75" grpId="0" animBg="1"/>
      <p:bldP spid="76" grpId="0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/>
      <p:bldP spid="86" grpId="0"/>
      <p:bldP spid="87" grpId="0"/>
      <p:bldP spid="88" grpId="0"/>
      <p:bldP spid="89" grpId="0" animBg="1"/>
      <p:bldP spid="89" grpId="1" animBg="1"/>
      <p:bldP spid="90" grpId="0" animBg="1"/>
      <p:bldP spid="90" grpId="1" animBg="1"/>
      <p:bldP spid="91" grpId="0"/>
      <p:bldP spid="92" grpId="0"/>
      <p:bldP spid="93" grpId="0"/>
      <p:bldP spid="94" grpId="0"/>
      <p:bldP spid="9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フリーフォーム: 図形 65">
            <a:extLst>
              <a:ext uri="{FF2B5EF4-FFF2-40B4-BE49-F238E27FC236}">
                <a16:creationId xmlns:a16="http://schemas.microsoft.com/office/drawing/2014/main" id="{A2AF2A5B-8519-45EB-8F24-F9AF766428E0}"/>
              </a:ext>
            </a:extLst>
          </p:cNvPr>
          <p:cNvSpPr/>
          <p:nvPr/>
        </p:nvSpPr>
        <p:spPr>
          <a:xfrm flipV="1">
            <a:off x="370046" y="3886676"/>
            <a:ext cx="1447800" cy="1400175"/>
          </a:xfrm>
          <a:custGeom>
            <a:avLst/>
            <a:gdLst>
              <a:gd name="connsiteX0" fmla="*/ 0 w 1447800"/>
              <a:gd name="connsiteY0" fmla="*/ 1400175 h 1400175"/>
              <a:gd name="connsiteX1" fmla="*/ 895350 w 1447800"/>
              <a:gd name="connsiteY1" fmla="*/ 1400175 h 1400175"/>
              <a:gd name="connsiteX2" fmla="*/ 895350 w 1447800"/>
              <a:gd name="connsiteY2" fmla="*/ 1314450 h 1400175"/>
              <a:gd name="connsiteX3" fmla="*/ 900113 w 1447800"/>
              <a:gd name="connsiteY3" fmla="*/ 1235869 h 1400175"/>
              <a:gd name="connsiteX4" fmla="*/ 909638 w 1447800"/>
              <a:gd name="connsiteY4" fmla="*/ 1128713 h 1400175"/>
              <a:gd name="connsiteX5" fmla="*/ 923925 w 1447800"/>
              <a:gd name="connsiteY5" fmla="*/ 1033463 h 1400175"/>
              <a:gd name="connsiteX6" fmla="*/ 945357 w 1447800"/>
              <a:gd name="connsiteY6" fmla="*/ 942975 h 1400175"/>
              <a:gd name="connsiteX7" fmla="*/ 978694 w 1447800"/>
              <a:gd name="connsiteY7" fmla="*/ 816769 h 1400175"/>
              <a:gd name="connsiteX8" fmla="*/ 1014413 w 1447800"/>
              <a:gd name="connsiteY8" fmla="*/ 735807 h 1400175"/>
              <a:gd name="connsiteX9" fmla="*/ 1085850 w 1447800"/>
              <a:gd name="connsiteY9" fmla="*/ 578644 h 1400175"/>
              <a:gd name="connsiteX10" fmla="*/ 1128713 w 1447800"/>
              <a:gd name="connsiteY10" fmla="*/ 483394 h 1400175"/>
              <a:gd name="connsiteX11" fmla="*/ 1202532 w 1447800"/>
              <a:gd name="connsiteY11" fmla="*/ 373857 h 1400175"/>
              <a:gd name="connsiteX12" fmla="*/ 1269207 w 1447800"/>
              <a:gd name="connsiteY12" fmla="*/ 250032 h 1400175"/>
              <a:gd name="connsiteX13" fmla="*/ 1345407 w 1447800"/>
              <a:gd name="connsiteY13" fmla="*/ 150019 h 1400175"/>
              <a:gd name="connsiteX14" fmla="*/ 1447800 w 1447800"/>
              <a:gd name="connsiteY14" fmla="*/ 0 h 1400175"/>
              <a:gd name="connsiteX15" fmla="*/ 0 w 1447800"/>
              <a:gd name="connsiteY15" fmla="*/ 1400175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47800" h="1400175">
                <a:moveTo>
                  <a:pt x="0" y="1400175"/>
                </a:moveTo>
                <a:lnTo>
                  <a:pt x="895350" y="1400175"/>
                </a:lnTo>
                <a:lnTo>
                  <a:pt x="895350" y="1314450"/>
                </a:lnTo>
                <a:lnTo>
                  <a:pt x="900113" y="1235869"/>
                </a:lnTo>
                <a:lnTo>
                  <a:pt x="909638" y="1128713"/>
                </a:lnTo>
                <a:lnTo>
                  <a:pt x="923925" y="1033463"/>
                </a:lnTo>
                <a:lnTo>
                  <a:pt x="945357" y="942975"/>
                </a:lnTo>
                <a:lnTo>
                  <a:pt x="978694" y="816769"/>
                </a:lnTo>
                <a:lnTo>
                  <a:pt x="1014413" y="735807"/>
                </a:lnTo>
                <a:lnTo>
                  <a:pt x="1085850" y="578644"/>
                </a:lnTo>
                <a:lnTo>
                  <a:pt x="1128713" y="483394"/>
                </a:lnTo>
                <a:lnTo>
                  <a:pt x="1202532" y="373857"/>
                </a:lnTo>
                <a:lnTo>
                  <a:pt x="1269207" y="250032"/>
                </a:lnTo>
                <a:lnTo>
                  <a:pt x="1345407" y="150019"/>
                </a:lnTo>
                <a:lnTo>
                  <a:pt x="1447800" y="0"/>
                </a:lnTo>
                <a:lnTo>
                  <a:pt x="0" y="1400175"/>
                </a:lnTo>
                <a:close/>
              </a:path>
            </a:pathLst>
          </a:cu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フリーフォーム: 図形 17">
            <a:extLst>
              <a:ext uri="{FF2B5EF4-FFF2-40B4-BE49-F238E27FC236}">
                <a16:creationId xmlns:a16="http://schemas.microsoft.com/office/drawing/2014/main" id="{BC1543BE-9ABE-47A2-851C-14DAAD589C28}"/>
              </a:ext>
            </a:extLst>
          </p:cNvPr>
          <p:cNvSpPr/>
          <p:nvPr/>
        </p:nvSpPr>
        <p:spPr>
          <a:xfrm>
            <a:off x="379571" y="2476976"/>
            <a:ext cx="1447800" cy="1400175"/>
          </a:xfrm>
          <a:custGeom>
            <a:avLst/>
            <a:gdLst>
              <a:gd name="connsiteX0" fmla="*/ 0 w 1447800"/>
              <a:gd name="connsiteY0" fmla="*/ 1400175 h 1400175"/>
              <a:gd name="connsiteX1" fmla="*/ 895350 w 1447800"/>
              <a:gd name="connsiteY1" fmla="*/ 1400175 h 1400175"/>
              <a:gd name="connsiteX2" fmla="*/ 895350 w 1447800"/>
              <a:gd name="connsiteY2" fmla="*/ 1314450 h 1400175"/>
              <a:gd name="connsiteX3" fmla="*/ 900113 w 1447800"/>
              <a:gd name="connsiteY3" fmla="*/ 1235869 h 1400175"/>
              <a:gd name="connsiteX4" fmla="*/ 909638 w 1447800"/>
              <a:gd name="connsiteY4" fmla="*/ 1128713 h 1400175"/>
              <a:gd name="connsiteX5" fmla="*/ 923925 w 1447800"/>
              <a:gd name="connsiteY5" fmla="*/ 1033463 h 1400175"/>
              <a:gd name="connsiteX6" fmla="*/ 945357 w 1447800"/>
              <a:gd name="connsiteY6" fmla="*/ 942975 h 1400175"/>
              <a:gd name="connsiteX7" fmla="*/ 978694 w 1447800"/>
              <a:gd name="connsiteY7" fmla="*/ 816769 h 1400175"/>
              <a:gd name="connsiteX8" fmla="*/ 1014413 w 1447800"/>
              <a:gd name="connsiteY8" fmla="*/ 735807 h 1400175"/>
              <a:gd name="connsiteX9" fmla="*/ 1085850 w 1447800"/>
              <a:gd name="connsiteY9" fmla="*/ 578644 h 1400175"/>
              <a:gd name="connsiteX10" fmla="*/ 1128713 w 1447800"/>
              <a:gd name="connsiteY10" fmla="*/ 483394 h 1400175"/>
              <a:gd name="connsiteX11" fmla="*/ 1202532 w 1447800"/>
              <a:gd name="connsiteY11" fmla="*/ 373857 h 1400175"/>
              <a:gd name="connsiteX12" fmla="*/ 1269207 w 1447800"/>
              <a:gd name="connsiteY12" fmla="*/ 250032 h 1400175"/>
              <a:gd name="connsiteX13" fmla="*/ 1345407 w 1447800"/>
              <a:gd name="connsiteY13" fmla="*/ 150019 h 1400175"/>
              <a:gd name="connsiteX14" fmla="*/ 1447800 w 1447800"/>
              <a:gd name="connsiteY14" fmla="*/ 0 h 1400175"/>
              <a:gd name="connsiteX15" fmla="*/ 0 w 1447800"/>
              <a:gd name="connsiteY15" fmla="*/ 1400175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47800" h="1400175">
                <a:moveTo>
                  <a:pt x="0" y="1400175"/>
                </a:moveTo>
                <a:lnTo>
                  <a:pt x="895350" y="1400175"/>
                </a:lnTo>
                <a:lnTo>
                  <a:pt x="895350" y="1314450"/>
                </a:lnTo>
                <a:lnTo>
                  <a:pt x="900113" y="1235869"/>
                </a:lnTo>
                <a:lnTo>
                  <a:pt x="909638" y="1128713"/>
                </a:lnTo>
                <a:lnTo>
                  <a:pt x="923925" y="1033463"/>
                </a:lnTo>
                <a:lnTo>
                  <a:pt x="945357" y="942975"/>
                </a:lnTo>
                <a:lnTo>
                  <a:pt x="978694" y="816769"/>
                </a:lnTo>
                <a:lnTo>
                  <a:pt x="1014413" y="735807"/>
                </a:lnTo>
                <a:lnTo>
                  <a:pt x="1085850" y="578644"/>
                </a:lnTo>
                <a:lnTo>
                  <a:pt x="1128713" y="483394"/>
                </a:lnTo>
                <a:lnTo>
                  <a:pt x="1202532" y="373857"/>
                </a:lnTo>
                <a:lnTo>
                  <a:pt x="1269207" y="250032"/>
                </a:lnTo>
                <a:lnTo>
                  <a:pt x="1345407" y="150019"/>
                </a:lnTo>
                <a:lnTo>
                  <a:pt x="1447800" y="0"/>
                </a:lnTo>
                <a:lnTo>
                  <a:pt x="0" y="1400175"/>
                </a:lnTo>
                <a:close/>
              </a:path>
            </a:pathLst>
          </a:cu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399" y="1269508"/>
            <a:ext cx="8707515" cy="4856656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GB" sz="1600" b="1" dirty="0">
                <a:latin typeface="Comic Sans MS" pitchFamily="66" charset="0"/>
              </a:rPr>
              <a:t>Now, ‘why </a:t>
            </a:r>
            <a:r>
              <a:rPr lang="en-GB" sz="1600" b="1" dirty="0" err="1">
                <a:latin typeface="Comic Sans MS" pitchFamily="66" charset="0"/>
              </a:rPr>
              <a:t>arsinh</a:t>
            </a:r>
            <a:r>
              <a:rPr lang="en-GB" sz="1600" b="1" dirty="0">
                <a:latin typeface="Comic Sans MS" pitchFamily="66" charset="0"/>
              </a:rPr>
              <a:t>?’</a:t>
            </a:r>
          </a:p>
        </p:txBody>
      </p:sp>
      <p:sp>
        <p:nvSpPr>
          <p:cNvPr id="48" name="タイトル 1">
            <a:extLst>
              <a:ext uri="{FF2B5EF4-FFF2-40B4-BE49-F238E27FC236}">
                <a16:creationId xmlns:a16="http://schemas.microsoft.com/office/drawing/2014/main" id="{82585DB4-145D-44CC-B791-7DA4E8C42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0" name="テキスト ボックス 3">
            <a:extLst>
              <a:ext uri="{FF2B5EF4-FFF2-40B4-BE49-F238E27FC236}">
                <a16:creationId xmlns:a16="http://schemas.microsoft.com/office/drawing/2014/main" id="{3F853BEA-CC7F-4B70-9970-0E633DBF8B40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54C9381B-BB17-425A-96FB-3CED215248C2}"/>
              </a:ext>
            </a:extLst>
          </p:cNvPr>
          <p:cNvCxnSpPr>
            <a:cxnSpLocks/>
          </p:cNvCxnSpPr>
          <p:nvPr/>
        </p:nvCxnSpPr>
        <p:spPr>
          <a:xfrm flipV="1">
            <a:off x="377767" y="2032642"/>
            <a:ext cx="0" cy="338591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705BF049-647B-41E5-A251-D3BE101F8AFB}"/>
              </a:ext>
            </a:extLst>
          </p:cNvPr>
          <p:cNvCxnSpPr>
            <a:cxnSpLocks/>
          </p:cNvCxnSpPr>
          <p:nvPr/>
        </p:nvCxnSpPr>
        <p:spPr>
          <a:xfrm rot="5400000" flipV="1">
            <a:off x="1568856" y="2602294"/>
            <a:ext cx="0" cy="25478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A2C01A42-7151-459F-BFBA-8597164C49F5}"/>
                  </a:ext>
                </a:extLst>
              </p:cNvPr>
              <p:cNvSpPr txBox="1"/>
              <p:nvPr/>
            </p:nvSpPr>
            <p:spPr>
              <a:xfrm>
                <a:off x="2872389" y="3794855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A2C01A42-7151-459F-BFBA-8597164C49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2389" y="3794855"/>
                <a:ext cx="141705" cy="215444"/>
              </a:xfrm>
              <a:prstGeom prst="rect">
                <a:avLst/>
              </a:prstGeom>
              <a:blipFill>
                <a:blip r:embed="rId2"/>
                <a:stretch>
                  <a:fillRect l="-17391" r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22092417-2401-4C0C-8587-BACA39AB34A5}"/>
                  </a:ext>
                </a:extLst>
              </p:cNvPr>
              <p:cNvSpPr txBox="1"/>
              <p:nvPr/>
            </p:nvSpPr>
            <p:spPr>
              <a:xfrm>
                <a:off x="315621" y="179738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22092417-2401-4C0C-8587-BACA39AB34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621" y="1797380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34783" r="-2608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フリーフォーム: 図形 8">
            <a:extLst>
              <a:ext uri="{FF2B5EF4-FFF2-40B4-BE49-F238E27FC236}">
                <a16:creationId xmlns:a16="http://schemas.microsoft.com/office/drawing/2014/main" id="{A7B4B05F-D875-4936-8CEC-C9EA165BC69D}"/>
              </a:ext>
            </a:extLst>
          </p:cNvPr>
          <p:cNvSpPr/>
          <p:nvPr/>
        </p:nvSpPr>
        <p:spPr>
          <a:xfrm>
            <a:off x="1273278" y="2400151"/>
            <a:ext cx="612561" cy="2947386"/>
          </a:xfrm>
          <a:custGeom>
            <a:avLst/>
            <a:gdLst>
              <a:gd name="connsiteX0" fmla="*/ 938388 w 938388"/>
              <a:gd name="connsiteY0" fmla="*/ 0 h 2247900"/>
              <a:gd name="connsiteX1" fmla="*/ 214488 w 938388"/>
              <a:gd name="connsiteY1" fmla="*/ 590550 h 2247900"/>
              <a:gd name="connsiteX2" fmla="*/ 4938 w 938388"/>
              <a:gd name="connsiteY2" fmla="*/ 1133475 h 2247900"/>
              <a:gd name="connsiteX3" fmla="*/ 138288 w 938388"/>
              <a:gd name="connsiteY3" fmla="*/ 1657350 h 2247900"/>
              <a:gd name="connsiteX4" fmla="*/ 871713 w 938388"/>
              <a:gd name="connsiteY4" fmla="*/ 2247900 h 2247900"/>
              <a:gd name="connsiteX0" fmla="*/ 934179 w 934179"/>
              <a:gd name="connsiteY0" fmla="*/ 0 h 2247900"/>
              <a:gd name="connsiteX1" fmla="*/ 210279 w 934179"/>
              <a:gd name="connsiteY1" fmla="*/ 590550 h 2247900"/>
              <a:gd name="connsiteX2" fmla="*/ 729 w 934179"/>
              <a:gd name="connsiteY2" fmla="*/ 1133475 h 2247900"/>
              <a:gd name="connsiteX3" fmla="*/ 172179 w 934179"/>
              <a:gd name="connsiteY3" fmla="*/ 1657350 h 2247900"/>
              <a:gd name="connsiteX4" fmla="*/ 867504 w 934179"/>
              <a:gd name="connsiteY4" fmla="*/ 2247900 h 2247900"/>
              <a:gd name="connsiteX0" fmla="*/ 934179 w 934179"/>
              <a:gd name="connsiteY0" fmla="*/ 0 h 2263775"/>
              <a:gd name="connsiteX1" fmla="*/ 210279 w 934179"/>
              <a:gd name="connsiteY1" fmla="*/ 590550 h 2263775"/>
              <a:gd name="connsiteX2" fmla="*/ 729 w 934179"/>
              <a:gd name="connsiteY2" fmla="*/ 1133475 h 2263775"/>
              <a:gd name="connsiteX3" fmla="*/ 172179 w 934179"/>
              <a:gd name="connsiteY3" fmla="*/ 1657350 h 2263775"/>
              <a:gd name="connsiteX4" fmla="*/ 883379 w 934179"/>
              <a:gd name="connsiteY4" fmla="*/ 2263775 h 226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4179" h="2263775">
                <a:moveTo>
                  <a:pt x="934179" y="0"/>
                </a:moveTo>
                <a:cubicBezTo>
                  <a:pt x="650016" y="200818"/>
                  <a:pt x="365854" y="401637"/>
                  <a:pt x="210279" y="590550"/>
                </a:cubicBezTo>
                <a:cubicBezTo>
                  <a:pt x="54704" y="779463"/>
                  <a:pt x="7079" y="955675"/>
                  <a:pt x="729" y="1133475"/>
                </a:cubicBezTo>
                <a:cubicBezTo>
                  <a:pt x="-5621" y="1311275"/>
                  <a:pt x="27717" y="1471613"/>
                  <a:pt x="172179" y="1657350"/>
                </a:cubicBezTo>
                <a:cubicBezTo>
                  <a:pt x="316641" y="1843087"/>
                  <a:pt x="588897" y="2061368"/>
                  <a:pt x="883379" y="2263775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AA7BAFE-8EF2-4E92-90E5-BF3CE8557E49}"/>
                  </a:ext>
                </a:extLst>
              </p:cNvPr>
              <p:cNvSpPr txBox="1"/>
              <p:nvPr/>
            </p:nvSpPr>
            <p:spPr>
              <a:xfrm>
                <a:off x="1912123" y="5249317"/>
                <a:ext cx="979884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AA7BAFE-8EF2-4E92-90E5-BF3CE8557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123" y="5249317"/>
                <a:ext cx="979884" cy="220253"/>
              </a:xfrm>
              <a:prstGeom prst="rect">
                <a:avLst/>
              </a:prstGeom>
              <a:blipFill>
                <a:blip r:embed="rId4"/>
                <a:stretch>
                  <a:fillRect l="-2500" t="-2778" r="-3750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6AE1DB5F-8101-4393-A8DB-664D5323C8B2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379571" y="2480053"/>
            <a:ext cx="1435247" cy="139709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A529C138-A698-419C-AC84-9EDCF33D8A53}"/>
                  </a:ext>
                </a:extLst>
              </p:cNvPr>
              <p:cNvSpPr txBox="1"/>
              <p:nvPr/>
            </p:nvSpPr>
            <p:spPr>
              <a:xfrm>
                <a:off x="877073" y="3484017"/>
                <a:ext cx="15869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A529C138-A698-419C-AC84-9EDCF33D8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73" y="3484017"/>
                <a:ext cx="158697" cy="215444"/>
              </a:xfrm>
              <a:prstGeom prst="rect">
                <a:avLst/>
              </a:prstGeom>
              <a:blipFill>
                <a:blip r:embed="rId5"/>
                <a:stretch>
                  <a:fillRect l="-23077" r="-2307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E06C112A-2E24-44B7-B603-F05DCC622F89}"/>
              </a:ext>
            </a:extLst>
          </p:cNvPr>
          <p:cNvCxnSpPr>
            <a:cxnSpLocks/>
          </p:cNvCxnSpPr>
          <p:nvPr/>
        </p:nvCxnSpPr>
        <p:spPr>
          <a:xfrm flipV="1">
            <a:off x="1828800" y="2457193"/>
            <a:ext cx="1258" cy="141472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5D9F0D12-5DDB-4395-BE6F-7E875FAF9B3D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5D9F0D12-5DDB-4395-BE6F-7E875FAF9B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6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4FA3C962-8945-4558-B523-BDEE7ACAD8DC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4FA3C962-8945-4558-B523-BDEE7ACAD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7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B6668B1D-FDEC-4EE9-90E1-B84481159FA0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B6668B1D-FDEC-4EE9-90E1-B84481159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35BD0E66-0BD7-4FB7-8AA8-86C5C4EFC6C9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35BD0E66-0BD7-4FB7-8AA8-86C5C4EFC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9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9C0BE4C0-B622-49F8-972A-58D7148787C8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9C0BE4C0-B622-49F8-972A-58D714878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10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E6DBCAA-6516-4821-B83B-9AC2CD7535E8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E6DBCAA-6516-4821-B83B-9AC2CD7535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11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EE5E94A7-BFDE-47C3-B878-6252936CB8BC}"/>
                  </a:ext>
                </a:extLst>
              </p:cNvPr>
              <p:cNvSpPr txBox="1"/>
              <p:nvPr/>
            </p:nvSpPr>
            <p:spPr>
              <a:xfrm>
                <a:off x="1029809" y="3844031"/>
                <a:ext cx="3198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EE5E94A7-BFDE-47C3-B878-6252936CB8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809" y="3844031"/>
                <a:ext cx="319896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C303A9DD-74F2-4D6A-968E-0066E3BAC47D}"/>
                  </a:ext>
                </a:extLst>
              </p:cNvPr>
              <p:cNvSpPr txBox="1"/>
              <p:nvPr/>
            </p:nvSpPr>
            <p:spPr>
              <a:xfrm>
                <a:off x="1667708" y="3852909"/>
                <a:ext cx="3198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C303A9DD-74F2-4D6A-968E-0066E3BAC4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7708" y="3852909"/>
                <a:ext cx="319896" cy="27699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A5B0CE1-2B8B-4C40-816C-5C3022B80C01}"/>
              </a:ext>
            </a:extLst>
          </p:cNvPr>
          <p:cNvGrpSpPr/>
          <p:nvPr/>
        </p:nvGrpSpPr>
        <p:grpSpPr>
          <a:xfrm>
            <a:off x="1752323" y="2390272"/>
            <a:ext cx="143522" cy="164669"/>
            <a:chOff x="3710866" y="2827106"/>
            <a:chExt cx="143522" cy="164669"/>
          </a:xfrm>
        </p:grpSpPr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CF190E3A-44DE-45C9-846D-194D7538FD12}"/>
                </a:ext>
              </a:extLst>
            </p:cNvPr>
            <p:cNvCxnSpPr>
              <a:cxnSpLocks/>
            </p:cNvCxnSpPr>
            <p:nvPr/>
          </p:nvCxnSpPr>
          <p:spPr>
            <a:xfrm>
              <a:off x="3710866" y="2831977"/>
              <a:ext cx="142043" cy="15979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BBE50253-31EE-4F72-90AE-C44D006ABF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12345" y="2827106"/>
              <a:ext cx="142043" cy="159798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557E7F1E-E1BD-448B-AD51-B0EB224C7CC2}"/>
                  </a:ext>
                </a:extLst>
              </p:cNvPr>
              <p:cNvSpPr txBox="1"/>
              <p:nvPr/>
            </p:nvSpPr>
            <p:spPr>
              <a:xfrm>
                <a:off x="1669493" y="2148985"/>
                <a:ext cx="45227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557E7F1E-E1BD-448B-AD51-B0EB224C7C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9493" y="2148985"/>
                <a:ext cx="452270" cy="215444"/>
              </a:xfrm>
              <a:prstGeom prst="rect">
                <a:avLst/>
              </a:prstGeom>
              <a:blipFill>
                <a:blip r:embed="rId14"/>
                <a:stretch>
                  <a:fillRect l="-14865" r="-13514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624335F7-B76C-4BB2-BC82-73AA0113717A}"/>
                  </a:ext>
                </a:extLst>
              </p:cNvPr>
              <p:cNvSpPr txBox="1"/>
              <p:nvPr/>
            </p:nvSpPr>
            <p:spPr>
              <a:xfrm>
                <a:off x="382297" y="6038388"/>
                <a:ext cx="1218860" cy="520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624335F7-B76C-4BB2-BC82-73AA011371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297" y="6038388"/>
                <a:ext cx="1218860" cy="520592"/>
              </a:xfrm>
              <a:prstGeom prst="rect">
                <a:avLst/>
              </a:prstGeom>
              <a:blipFill>
                <a:blip r:embed="rId15"/>
                <a:stretch>
                  <a:fillRect b="-1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5C770748-A4F5-4A1C-8E72-22F1C2B0F04D}"/>
                  </a:ext>
                </a:extLst>
              </p:cNvPr>
              <p:cNvSpPr txBox="1"/>
              <p:nvPr/>
            </p:nvSpPr>
            <p:spPr>
              <a:xfrm>
                <a:off x="1649122" y="6038388"/>
                <a:ext cx="1221296" cy="5205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5C770748-A4F5-4A1C-8E72-22F1C2B0F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122" y="6038388"/>
                <a:ext cx="1221296" cy="520592"/>
              </a:xfrm>
              <a:prstGeom prst="rect">
                <a:avLst/>
              </a:prstGeom>
              <a:blipFill>
                <a:blip r:embed="rId16"/>
                <a:stretch>
                  <a:fillRect b="-1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B93DEAC0-62E4-4C1F-98F7-B317242FC0C6}"/>
                  </a:ext>
                </a:extLst>
              </p:cNvPr>
              <p:cNvSpPr txBox="1"/>
              <p:nvPr/>
            </p:nvSpPr>
            <p:spPr>
              <a:xfrm>
                <a:off x="1277647" y="5485938"/>
                <a:ext cx="791755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B93DEAC0-62E4-4C1F-98F7-B317242FC0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7647" y="5485938"/>
                <a:ext cx="791755" cy="495649"/>
              </a:xfrm>
              <a:prstGeom prst="rect">
                <a:avLst/>
              </a:prstGeom>
              <a:blipFill>
                <a:blip r:embed="rId17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6E2D1F16-286C-4608-BA69-CC924207D4F5}"/>
                  </a:ext>
                </a:extLst>
              </p:cNvPr>
              <p:cNvSpPr txBox="1"/>
              <p:nvPr/>
            </p:nvSpPr>
            <p:spPr>
              <a:xfrm>
                <a:off x="3925597" y="1828338"/>
                <a:ext cx="791755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6E2D1F16-286C-4608-BA69-CC924207D4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5597" y="1828338"/>
                <a:ext cx="791755" cy="495649"/>
              </a:xfrm>
              <a:prstGeom prst="rect">
                <a:avLst/>
              </a:prstGeom>
              <a:blipFill>
                <a:blip r:embed="rId18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E26FF859-B5E3-4822-A8E1-86E09AF4219C}"/>
                  </a:ext>
                </a:extLst>
              </p:cNvPr>
              <p:cNvSpPr txBox="1"/>
              <p:nvPr/>
            </p:nvSpPr>
            <p:spPr>
              <a:xfrm>
                <a:off x="3925597" y="2409363"/>
                <a:ext cx="1389868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E26FF859-B5E3-4822-A8E1-86E09AF421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5597" y="2409363"/>
                <a:ext cx="1389868" cy="495649"/>
              </a:xfrm>
              <a:prstGeom prst="rect">
                <a:avLst/>
              </a:prstGeom>
              <a:blipFill>
                <a:blip r:embed="rId19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AD4C0CF3-0C9C-424F-8660-F5B8EAA38EEE}"/>
              </a:ext>
            </a:extLst>
          </p:cNvPr>
          <p:cNvCxnSpPr>
            <a:cxnSpLocks/>
          </p:cNvCxnSpPr>
          <p:nvPr/>
        </p:nvCxnSpPr>
        <p:spPr>
          <a:xfrm>
            <a:off x="370046" y="3889753"/>
            <a:ext cx="1435247" cy="139709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Arc 45">
            <a:extLst>
              <a:ext uri="{FF2B5EF4-FFF2-40B4-BE49-F238E27FC236}">
                <a16:creationId xmlns:a16="http://schemas.microsoft.com/office/drawing/2014/main" id="{9623329D-92FE-42FC-8A84-BD1AEB3B703A}"/>
              </a:ext>
            </a:extLst>
          </p:cNvPr>
          <p:cNvSpPr>
            <a:spLocks/>
          </p:cNvSpPr>
          <p:nvPr/>
        </p:nvSpPr>
        <p:spPr bwMode="auto">
          <a:xfrm>
            <a:off x="5361191" y="2144165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 Box 74">
                <a:extLst>
                  <a:ext uri="{FF2B5EF4-FFF2-40B4-BE49-F238E27FC236}">
                    <a16:creationId xmlns:a16="http://schemas.microsoft.com/office/drawing/2014/main" id="{884C72C4-CD90-4036-8F98-48AAF3DEDA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76875" y="2143241"/>
                <a:ext cx="1914525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using the expression we just had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7" name="Text Box 74">
                <a:extLst>
                  <a:ext uri="{FF2B5EF4-FFF2-40B4-BE49-F238E27FC236}">
                    <a16:creationId xmlns:a16="http://schemas.microsoft.com/office/drawing/2014/main" id="{884C72C4-CD90-4036-8F98-48AAF3DEDA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76875" y="2143241"/>
                <a:ext cx="1914525" cy="461665"/>
              </a:xfrm>
              <a:prstGeom prst="rect">
                <a:avLst/>
              </a:prstGeom>
              <a:blipFill>
                <a:blip r:embed="rId20"/>
                <a:stretch>
                  <a:fillRect t="-1333" b="-106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テキスト ボックス 97">
                <a:extLst>
                  <a:ext uri="{FF2B5EF4-FFF2-40B4-BE49-F238E27FC236}">
                    <a16:creationId xmlns:a16="http://schemas.microsoft.com/office/drawing/2014/main" id="{62CD230D-0FD3-41B3-8021-C25F1AA28F43}"/>
                  </a:ext>
                </a:extLst>
              </p:cNvPr>
              <p:cNvSpPr txBox="1"/>
              <p:nvPr/>
            </p:nvSpPr>
            <p:spPr>
              <a:xfrm>
                <a:off x="3925597" y="3038013"/>
                <a:ext cx="12720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8" name="テキスト ボックス 97">
                <a:extLst>
                  <a:ext uri="{FF2B5EF4-FFF2-40B4-BE49-F238E27FC236}">
                    <a16:creationId xmlns:a16="http://schemas.microsoft.com/office/drawing/2014/main" id="{62CD230D-0FD3-41B3-8021-C25F1AA28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5597" y="3038013"/>
                <a:ext cx="1272079" cy="307777"/>
              </a:xfrm>
              <a:prstGeom prst="rect">
                <a:avLst/>
              </a:prstGeom>
              <a:blipFill>
                <a:blip r:embed="rId21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" name="Arc 45">
            <a:extLst>
              <a:ext uri="{FF2B5EF4-FFF2-40B4-BE49-F238E27FC236}">
                <a16:creationId xmlns:a16="http://schemas.microsoft.com/office/drawing/2014/main" id="{FA68F2E6-A9AE-4A62-8AAF-A313032501FD}"/>
              </a:ext>
            </a:extLst>
          </p:cNvPr>
          <p:cNvSpPr>
            <a:spLocks/>
          </p:cNvSpPr>
          <p:nvPr/>
        </p:nvSpPr>
        <p:spPr bwMode="auto">
          <a:xfrm>
            <a:off x="5351666" y="2687090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 Box 74">
                <a:extLst>
                  <a:ext uri="{FF2B5EF4-FFF2-40B4-BE49-F238E27FC236}">
                    <a16:creationId xmlns:a16="http://schemas.microsoft.com/office/drawing/2014/main" id="{5F465CA5-6FD6-4FDA-9CAE-E57E3F1DCE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38775" y="2638541"/>
                <a:ext cx="228600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Change to the entire region shown and labelled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0" name="Text Box 74">
                <a:extLst>
                  <a:ext uri="{FF2B5EF4-FFF2-40B4-BE49-F238E27FC236}">
                    <a16:creationId xmlns:a16="http://schemas.microsoft.com/office/drawing/2014/main" id="{5F465CA5-6FD6-4FDA-9CAE-E57E3F1DCE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38775" y="2638541"/>
                <a:ext cx="2286000" cy="461665"/>
              </a:xfrm>
              <a:prstGeom prst="rect">
                <a:avLst/>
              </a:prstGeom>
              <a:blipFill>
                <a:blip r:embed="rId22"/>
                <a:stretch>
                  <a:fillRect t="-1316" b="-92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テキスト ボックス 100">
                <a:extLst>
                  <a:ext uri="{FF2B5EF4-FFF2-40B4-BE49-F238E27FC236}">
                    <a16:creationId xmlns:a16="http://schemas.microsoft.com/office/drawing/2014/main" id="{944145C4-4368-4800-8954-53F73DE80AA7}"/>
                  </a:ext>
                </a:extLst>
              </p:cNvPr>
              <p:cNvSpPr txBox="1"/>
              <p:nvPr/>
            </p:nvSpPr>
            <p:spPr>
              <a:xfrm>
                <a:off x="791348" y="3855492"/>
                <a:ext cx="1671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1" name="テキスト ボックス 100">
                <a:extLst>
                  <a:ext uri="{FF2B5EF4-FFF2-40B4-BE49-F238E27FC236}">
                    <a16:creationId xmlns:a16="http://schemas.microsoft.com/office/drawing/2014/main" id="{944145C4-4368-4800-8954-53F73DE80A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348" y="3855492"/>
                <a:ext cx="167162" cy="215444"/>
              </a:xfrm>
              <a:prstGeom prst="rect">
                <a:avLst/>
              </a:prstGeom>
              <a:blipFill>
                <a:blip r:embed="rId23"/>
                <a:stretch>
                  <a:fillRect l="-37037" r="-33333" b="-2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テキスト ボックス 101">
                <a:extLst>
                  <a:ext uri="{FF2B5EF4-FFF2-40B4-BE49-F238E27FC236}">
                    <a16:creationId xmlns:a16="http://schemas.microsoft.com/office/drawing/2014/main" id="{634250CA-70E3-455E-AB17-77F9C4D1885E}"/>
                  </a:ext>
                </a:extLst>
              </p:cNvPr>
              <p:cNvSpPr txBox="1"/>
              <p:nvPr/>
            </p:nvSpPr>
            <p:spPr>
              <a:xfrm>
                <a:off x="3801772" y="3638088"/>
                <a:ext cx="49264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(You could also do it using 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coordinate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arcosh</m:t>
                        </m:r>
                      </m:fName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02" name="テキスト ボックス 101">
                <a:extLst>
                  <a:ext uri="{FF2B5EF4-FFF2-40B4-BE49-F238E27FC236}">
                    <a16:creationId xmlns:a16="http://schemas.microsoft.com/office/drawing/2014/main" id="{634250CA-70E3-455E-AB17-77F9C4D188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1772" y="3638088"/>
                <a:ext cx="4926477" cy="307777"/>
              </a:xfrm>
              <a:prstGeom prst="rect">
                <a:avLst/>
              </a:prstGeom>
              <a:blipFill>
                <a:blip r:embed="rId24"/>
                <a:stretch>
                  <a:fillRect l="-371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470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20" grpId="0"/>
      <p:bldP spid="22" grpId="0"/>
      <p:bldP spid="39" grpId="0"/>
      <p:bldP spid="63" grpId="0"/>
      <p:bldP spid="70" grpId="0" animBg="1"/>
      <p:bldP spid="97" grpId="0"/>
      <p:bldP spid="98" grpId="0"/>
      <p:bldP spid="99" grpId="0" animBg="1"/>
      <p:bldP spid="100" grpId="0"/>
      <p:bldP spid="101" grpId="0"/>
      <p:bldP spid="10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399" y="1269508"/>
            <a:ext cx="8707515" cy="4856656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GB" sz="1600" b="1" dirty="0">
                <a:latin typeface="Comic Sans MS" pitchFamily="66" charset="0"/>
              </a:rPr>
              <a:t>Now, ‘why </a:t>
            </a:r>
            <a:r>
              <a:rPr lang="en-GB" sz="1600" b="1" dirty="0" err="1">
                <a:latin typeface="Comic Sans MS" pitchFamily="66" charset="0"/>
              </a:rPr>
              <a:t>arsinh</a:t>
            </a:r>
            <a:r>
              <a:rPr lang="en-GB" sz="1600" b="1" dirty="0">
                <a:latin typeface="Comic Sans MS" pitchFamily="66" charset="0"/>
              </a:rPr>
              <a:t>?’</a:t>
            </a:r>
          </a:p>
        </p:txBody>
      </p:sp>
      <p:sp>
        <p:nvSpPr>
          <p:cNvPr id="48" name="タイトル 1">
            <a:extLst>
              <a:ext uri="{FF2B5EF4-FFF2-40B4-BE49-F238E27FC236}">
                <a16:creationId xmlns:a16="http://schemas.microsoft.com/office/drawing/2014/main" id="{82585DB4-145D-44CC-B791-7DA4E8C42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0" name="テキスト ボックス 3">
            <a:extLst>
              <a:ext uri="{FF2B5EF4-FFF2-40B4-BE49-F238E27FC236}">
                <a16:creationId xmlns:a16="http://schemas.microsoft.com/office/drawing/2014/main" id="{3F853BEA-CC7F-4B70-9970-0E633DBF8B40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5D9F0D12-5DDB-4395-BE6F-7E875FAF9B3D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5D9F0D12-5DDB-4395-BE6F-7E875FAF9B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2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4FA3C962-8945-4558-B523-BDEE7ACAD8DC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4FA3C962-8945-4558-B523-BDEE7ACAD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3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B6668B1D-FDEC-4EE9-90E1-B84481159FA0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B6668B1D-FDEC-4EE9-90E1-B84481159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35BD0E66-0BD7-4FB7-8AA8-86C5C4EFC6C9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35BD0E66-0BD7-4FB7-8AA8-86C5C4EFC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5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9C0BE4C0-B622-49F8-972A-58D7148787C8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9C0BE4C0-B622-49F8-972A-58D714878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6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E6DBCAA-6516-4821-B83B-9AC2CD7535E8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E6DBCAA-6516-4821-B83B-9AC2CD7535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7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図 1">
            <a:extLst>
              <a:ext uri="{FF2B5EF4-FFF2-40B4-BE49-F238E27FC236}">
                <a16:creationId xmlns:a16="http://schemas.microsoft.com/office/drawing/2014/main" id="{73CC1AE8-2481-4107-B110-BF7496959A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0684" y="1633185"/>
            <a:ext cx="2235066" cy="302129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42DBDFD-6FC4-4EF4-8320-21A7D5A9EE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5826" y="1631227"/>
            <a:ext cx="2904996" cy="29502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DBDE4D97-2490-4568-A6AF-F13F429D41C2}"/>
                  </a:ext>
                </a:extLst>
              </p:cNvPr>
              <p:cNvSpPr txBox="1"/>
              <p:nvPr/>
            </p:nvSpPr>
            <p:spPr>
              <a:xfrm>
                <a:off x="438150" y="5105400"/>
                <a:ext cx="3696012" cy="11695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Length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equal to the inverse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𝑠𝑖𝑛𝑦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an arc, it was called arc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arcsin</m:t>
                        </m:r>
                      </m:fName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func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DBDE4D97-2490-4568-A6AF-F13F429D41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50" y="5105400"/>
                <a:ext cx="3696012" cy="1169551"/>
              </a:xfrm>
              <a:prstGeom prst="rect">
                <a:avLst/>
              </a:prstGeom>
              <a:blipFill>
                <a:blip r:embed="rId10"/>
                <a:stretch>
                  <a:fillRect t="-1047" b="-47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1C373731-CCB5-4752-BB91-5E6285908B66}"/>
                  </a:ext>
                </a:extLst>
              </p:cNvPr>
              <p:cNvSpPr txBox="1"/>
              <p:nvPr/>
            </p:nvSpPr>
            <p:spPr>
              <a:xfrm>
                <a:off x="4902396" y="5105400"/>
                <a:ext cx="3721019" cy="11695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Area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equal to the inverse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140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func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an area, it was called ‘</a:t>
                </a:r>
                <a:r>
                  <a:rPr lang="en-GB" sz="1400" dirty="0" err="1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ar</a:t>
                </a: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’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arsinh</m:t>
                        </m:r>
                      </m:fName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func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1C373731-CCB5-4752-BB91-5E6285908B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2396" y="5105400"/>
                <a:ext cx="3721019" cy="1169551"/>
              </a:xfrm>
              <a:prstGeom prst="rect">
                <a:avLst/>
              </a:prstGeom>
              <a:blipFill>
                <a:blip r:embed="rId11"/>
                <a:stretch>
                  <a:fillRect t="-1047" b="-47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8519911A-F85A-4DE3-830F-F04E8E42708A}"/>
                  </a:ext>
                </a:extLst>
              </p:cNvPr>
              <p:cNvSpPr txBox="1"/>
              <p:nvPr/>
            </p:nvSpPr>
            <p:spPr>
              <a:xfrm>
                <a:off x="2483623" y="1971675"/>
                <a:ext cx="954902" cy="1888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8519911A-F85A-4DE3-830F-F04E8E4270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623" y="1971675"/>
                <a:ext cx="954902" cy="188834"/>
              </a:xfrm>
              <a:prstGeom prst="rect">
                <a:avLst/>
              </a:prstGeom>
              <a:blipFill>
                <a:blip r:embed="rId12"/>
                <a:stretch>
                  <a:fillRect b="-22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414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534ED17-D63C-4126-B40A-2040C05E6301}"/>
              </a:ext>
            </a:extLst>
          </p:cNvPr>
          <p:cNvSpPr/>
          <p:nvPr/>
        </p:nvSpPr>
        <p:spPr>
          <a:xfrm>
            <a:off x="1493882" y="2319273"/>
            <a:ext cx="6138540" cy="210057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6C</a:t>
            </a:r>
            <a:endParaRPr lang="ja-JP" altLang="en-US" sz="66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7030A0"/>
              </a:solidFill>
              <a:latin typeface="Kristen ITC" panose="03050502040202030202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0608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434179" cy="47562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find and use identities for hyperbolic functions, in a similar way that you can for the regular trigonometric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Prove that: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You can use the definitions above to do this…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434179" cy="4756212"/>
              </a:xfrm>
              <a:blipFill>
                <a:blip r:embed="rId2"/>
                <a:stretch>
                  <a:fillRect l="-355" t="-769" r="-24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BE08DB6-E4E3-4DFA-A8DD-A38FFB869531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BE08DB6-E4E3-4DFA-A8DD-A38FFB8695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6A37636-1AE0-42A2-89A6-5D026A7A2142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6A37636-1AE0-42A2-89A6-5D026A7A2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8E13989-AC54-4FAE-9BC8-1883F849C102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8E13989-AC54-4FAE-9BC8-1883F849C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65A6F203-DA50-47AF-93BD-FCB483F31C4C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65A6F203-DA50-47AF-93BD-FCB483F31C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6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9DA59B20-9916-419C-A9B8-6AC4475C4C17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9DA59B20-9916-419C-A9B8-6AC4475C4C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7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F751660-E2BC-48BB-8C0A-303EAEF74CA3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F751660-E2BC-48BB-8C0A-303EAEF74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8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E4633E1E-F020-44C4-AD2F-493AA4AAE2C8}"/>
                  </a:ext>
                </a:extLst>
              </p:cNvPr>
              <p:cNvSpPr txBox="1"/>
              <p:nvPr/>
            </p:nvSpPr>
            <p:spPr>
              <a:xfrm>
                <a:off x="4161407" y="1586429"/>
                <a:ext cx="151142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𝑠𝑖𝑛h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E4633E1E-F020-44C4-AD2F-493AA4AAE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1407" y="1586429"/>
                <a:ext cx="1511423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7EEF7ABD-6962-4E98-BE65-949697558359}"/>
                  </a:ext>
                </a:extLst>
              </p:cNvPr>
              <p:cNvSpPr txBox="1"/>
              <p:nvPr/>
            </p:nvSpPr>
            <p:spPr>
              <a:xfrm>
                <a:off x="4047478" y="1978527"/>
                <a:ext cx="2273423" cy="548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GB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p>
                                  </m:s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7EEF7ABD-6962-4E98-BE65-9496975583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7478" y="1978527"/>
                <a:ext cx="2273423" cy="54848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4A7151C8-8CDD-4429-AFFD-A18F07CF2B95}"/>
                  </a:ext>
                </a:extLst>
              </p:cNvPr>
              <p:cNvSpPr txBox="1"/>
              <p:nvPr/>
            </p:nvSpPr>
            <p:spPr>
              <a:xfrm>
                <a:off x="4038599" y="2653229"/>
                <a:ext cx="3729360" cy="512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4A7151C8-8CDD-4429-AFFD-A18F07CF2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599" y="2653229"/>
                <a:ext cx="3729360" cy="5120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318C18DE-5F65-46D3-9334-A714195EAF36}"/>
                  </a:ext>
                </a:extLst>
              </p:cNvPr>
              <p:cNvSpPr txBox="1"/>
              <p:nvPr/>
            </p:nvSpPr>
            <p:spPr>
              <a:xfrm>
                <a:off x="4040078" y="3311656"/>
                <a:ext cx="2902259" cy="527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+2+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318C18DE-5F65-46D3-9334-A714195EAF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0078" y="3311656"/>
                <a:ext cx="2902259" cy="52732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38A0062C-813B-427F-87F2-CF9D5896A7B0}"/>
                  </a:ext>
                </a:extLst>
              </p:cNvPr>
              <p:cNvSpPr txBox="1"/>
              <p:nvPr/>
            </p:nvSpPr>
            <p:spPr>
              <a:xfrm>
                <a:off x="4041559" y="3934573"/>
                <a:ext cx="468298" cy="453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38A0062C-813B-427F-87F2-CF9D5896A7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1559" y="3934573"/>
                <a:ext cx="468298" cy="45397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B4AA8437-6B7C-409A-BBE4-A977E9AF81BF}"/>
                  </a:ext>
                </a:extLst>
              </p:cNvPr>
              <p:cNvSpPr txBox="1"/>
              <p:nvPr/>
            </p:nvSpPr>
            <p:spPr>
              <a:xfrm>
                <a:off x="4050437" y="4591521"/>
                <a:ext cx="468298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B4AA8437-6B7C-409A-BBE4-A977E9AF81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0437" y="4591521"/>
                <a:ext cx="468298" cy="27699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c 45">
            <a:extLst>
              <a:ext uri="{FF2B5EF4-FFF2-40B4-BE49-F238E27FC236}">
                <a16:creationId xmlns:a16="http://schemas.microsoft.com/office/drawing/2014/main" id="{5ADE8EC0-9D45-4E3E-8EC5-80CD9BF93551}"/>
              </a:ext>
            </a:extLst>
          </p:cNvPr>
          <p:cNvSpPr>
            <a:spLocks/>
          </p:cNvSpPr>
          <p:nvPr/>
        </p:nvSpPr>
        <p:spPr bwMode="auto">
          <a:xfrm>
            <a:off x="6236103" y="1789151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" name="Text Box 74">
            <a:extLst>
              <a:ext uri="{FF2B5EF4-FFF2-40B4-BE49-F238E27FC236}">
                <a16:creationId xmlns:a16="http://schemas.microsoft.com/office/drawing/2014/main" id="{0F9A3A01-B2D3-4F3E-9012-6580A8BA4F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3172" y="1805982"/>
            <a:ext cx="16534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using the expressions above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" name="Arc 45">
            <a:extLst>
              <a:ext uri="{FF2B5EF4-FFF2-40B4-BE49-F238E27FC236}">
                <a16:creationId xmlns:a16="http://schemas.microsoft.com/office/drawing/2014/main" id="{D623BF86-F66D-4E6E-8FFF-543E51A3CB8A}"/>
              </a:ext>
            </a:extLst>
          </p:cNvPr>
          <p:cNvSpPr>
            <a:spLocks/>
          </p:cNvSpPr>
          <p:nvPr/>
        </p:nvSpPr>
        <p:spPr bwMode="auto">
          <a:xfrm>
            <a:off x="7700919" y="2410588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" name="Arc 45">
            <a:extLst>
              <a:ext uri="{FF2B5EF4-FFF2-40B4-BE49-F238E27FC236}">
                <a16:creationId xmlns:a16="http://schemas.microsoft.com/office/drawing/2014/main" id="{65AAE1DC-98A8-45DA-8A6B-0C2DC8609AAF}"/>
              </a:ext>
            </a:extLst>
          </p:cNvPr>
          <p:cNvSpPr>
            <a:spLocks/>
          </p:cNvSpPr>
          <p:nvPr/>
        </p:nvSpPr>
        <p:spPr bwMode="auto">
          <a:xfrm>
            <a:off x="7674286" y="3014269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" name="Arc 45">
            <a:extLst>
              <a:ext uri="{FF2B5EF4-FFF2-40B4-BE49-F238E27FC236}">
                <a16:creationId xmlns:a16="http://schemas.microsoft.com/office/drawing/2014/main" id="{A73F6459-E604-4998-B111-23C4E91CF13F}"/>
              </a:ext>
            </a:extLst>
          </p:cNvPr>
          <p:cNvSpPr>
            <a:spLocks/>
          </p:cNvSpPr>
          <p:nvPr/>
        </p:nvSpPr>
        <p:spPr bwMode="auto">
          <a:xfrm>
            <a:off x="6884173" y="3555807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" name="Arc 45">
            <a:extLst>
              <a:ext uri="{FF2B5EF4-FFF2-40B4-BE49-F238E27FC236}">
                <a16:creationId xmlns:a16="http://schemas.microsoft.com/office/drawing/2014/main" id="{22009983-9EA9-4FFA-BBA8-623B4B65F535}"/>
              </a:ext>
            </a:extLst>
          </p:cNvPr>
          <p:cNvSpPr>
            <a:spLocks/>
          </p:cNvSpPr>
          <p:nvPr/>
        </p:nvSpPr>
        <p:spPr bwMode="auto">
          <a:xfrm>
            <a:off x="4513835" y="4186122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" name="Text Box 74">
            <a:extLst>
              <a:ext uri="{FF2B5EF4-FFF2-40B4-BE49-F238E27FC236}">
                <a16:creationId xmlns:a16="http://schemas.microsoft.com/office/drawing/2014/main" id="{E46343CE-4DED-4041-BABA-9220A8902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6865" y="2258743"/>
            <a:ext cx="149366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Write as double brackets (if needed)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6" name="Text Box 74">
            <a:extLst>
              <a:ext uri="{FF2B5EF4-FFF2-40B4-BE49-F238E27FC236}">
                <a16:creationId xmlns:a16="http://schemas.microsoft.com/office/drawing/2014/main" id="{543FEB80-0A04-45BD-ADA2-F5FE944E5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7988" y="3128754"/>
            <a:ext cx="120958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Multiply out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7" name="Text Box 74">
            <a:extLst>
              <a:ext uri="{FF2B5EF4-FFF2-40B4-BE49-F238E27FC236}">
                <a16:creationId xmlns:a16="http://schemas.microsoft.com/office/drawing/2014/main" id="{F4D00B52-0190-4486-9AE6-6027E4E10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730" y="3554882"/>
            <a:ext cx="174224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Most of the terms will cancel out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8" name="Text Box 74">
            <a:extLst>
              <a:ext uri="{FF2B5EF4-FFF2-40B4-BE49-F238E27FC236}">
                <a16:creationId xmlns:a16="http://schemas.microsoft.com/office/drawing/2014/main" id="{80A4BBBE-10F0-4F07-B955-9BDE4CA96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0903" y="4265096"/>
            <a:ext cx="97876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F5DC8F31-D45A-4CEF-B592-47AEB31FB7B5}"/>
              </a:ext>
            </a:extLst>
          </p:cNvPr>
          <p:cNvCxnSpPr/>
          <p:nvPr/>
        </p:nvCxnSpPr>
        <p:spPr>
          <a:xfrm flipV="1">
            <a:off x="4358935" y="3373515"/>
            <a:ext cx="266330" cy="17755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D13538ED-6E5C-48D9-97AC-AD023219D8F5}"/>
              </a:ext>
            </a:extLst>
          </p:cNvPr>
          <p:cNvCxnSpPr/>
          <p:nvPr/>
        </p:nvCxnSpPr>
        <p:spPr>
          <a:xfrm flipV="1">
            <a:off x="5726096" y="3373515"/>
            <a:ext cx="266330" cy="17755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F154BF29-14D3-4E36-8E42-87BC9BD34F4A}"/>
              </a:ext>
            </a:extLst>
          </p:cNvPr>
          <p:cNvCxnSpPr/>
          <p:nvPr/>
        </p:nvCxnSpPr>
        <p:spPr>
          <a:xfrm flipV="1">
            <a:off x="5095782" y="3373515"/>
            <a:ext cx="266330" cy="17755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A1820082-DB70-4A13-8CDD-91A7B5F1C1F3}"/>
              </a:ext>
            </a:extLst>
          </p:cNvPr>
          <p:cNvCxnSpPr/>
          <p:nvPr/>
        </p:nvCxnSpPr>
        <p:spPr>
          <a:xfrm flipV="1">
            <a:off x="6409677" y="3373515"/>
            <a:ext cx="266330" cy="17755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EE2F0974-54C9-47B2-9603-8B1B03154315}"/>
              </a:ext>
            </a:extLst>
          </p:cNvPr>
          <p:cNvCxnSpPr>
            <a:cxnSpLocks/>
          </p:cNvCxnSpPr>
          <p:nvPr/>
        </p:nvCxnSpPr>
        <p:spPr>
          <a:xfrm flipH="1" flipV="1">
            <a:off x="1731146" y="798990"/>
            <a:ext cx="2281561" cy="914400"/>
          </a:xfrm>
          <a:prstGeom prst="straightConnector1">
            <a:avLst/>
          </a:prstGeom>
          <a:ln w="508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437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  <p:bldP spid="17" grpId="0"/>
      <p:bldP spid="18" grpId="0"/>
      <p:bldP spid="19" grpId="0" animBg="1"/>
      <p:bldP spid="20" grpId="0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F62B0E6-1118-4CC4-BD46-3FCDB9B02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3434179" cy="47562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can find and use identities for hyperbolic functions, in a similar way that you can for the regular trigonometric functions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Prove that: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Again, we can use the relationships above…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BE08DB6-E4E3-4DFA-A8DD-A38FFB869531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BE08DB6-E4E3-4DFA-A8DD-A38FFB8695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2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6A37636-1AE0-42A2-89A6-5D026A7A2142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6A37636-1AE0-42A2-89A6-5D026A7A2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3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8E13989-AC54-4FAE-9BC8-1883F849C102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8E13989-AC54-4FAE-9BC8-1883F849C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65A6F203-DA50-47AF-93BD-FCB483F31C4C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65A6F203-DA50-47AF-93BD-FCB483F31C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5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9DA59B20-9916-419C-A9B8-6AC4475C4C17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9DA59B20-9916-419C-A9B8-6AC4475C4C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6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F751660-E2BC-48BB-8C0A-303EAEF74CA3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F751660-E2BC-48BB-8C0A-303EAEF74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7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077A5A9B-E914-4F5D-812F-55EEDEA6B04B}"/>
                  </a:ext>
                </a:extLst>
              </p:cNvPr>
              <p:cNvSpPr txBox="1"/>
              <p:nvPr/>
            </p:nvSpPr>
            <p:spPr>
              <a:xfrm>
                <a:off x="0" y="3205708"/>
                <a:ext cx="365981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func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077A5A9B-E914-4F5D-812F-55EEDEA6B0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205708"/>
                <a:ext cx="3659819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1A146273-DE8E-4404-9C61-DE276D993B91}"/>
              </a:ext>
            </a:extLst>
          </p:cNvPr>
          <p:cNvCxnSpPr>
            <a:cxnSpLocks/>
          </p:cNvCxnSpPr>
          <p:nvPr/>
        </p:nvCxnSpPr>
        <p:spPr>
          <a:xfrm flipH="1" flipV="1">
            <a:off x="1731147" y="798990"/>
            <a:ext cx="1695634" cy="523783"/>
          </a:xfrm>
          <a:prstGeom prst="straightConnector1">
            <a:avLst/>
          </a:prstGeom>
          <a:ln w="508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A3B7D59E-5036-41E0-A9CF-37971FF69C51}"/>
                  </a:ext>
                </a:extLst>
              </p:cNvPr>
              <p:cNvSpPr txBox="1"/>
              <p:nvPr/>
            </p:nvSpPr>
            <p:spPr>
              <a:xfrm>
                <a:off x="3801124" y="1609206"/>
                <a:ext cx="2155792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func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func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A3B7D59E-5036-41E0-A9CF-37971FF69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1124" y="1609206"/>
                <a:ext cx="2155792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CE0EC216-4A7D-4B52-ACA8-8BAD0B1E7202}"/>
                  </a:ext>
                </a:extLst>
              </p:cNvPr>
              <p:cNvSpPr txBox="1"/>
              <p:nvPr/>
            </p:nvSpPr>
            <p:spPr>
              <a:xfrm>
                <a:off x="3846991" y="2045692"/>
                <a:ext cx="3672396" cy="512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CE0EC216-4A7D-4B52-ACA8-8BAD0B1E7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6991" y="2045692"/>
                <a:ext cx="3672396" cy="5120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4D7B1B51-2427-4E2A-8AEE-CEEC87C7D6A6}"/>
                  </a:ext>
                </a:extLst>
              </p:cNvPr>
              <p:cNvSpPr txBox="1"/>
              <p:nvPr/>
            </p:nvSpPr>
            <p:spPr>
              <a:xfrm>
                <a:off x="3830714" y="2757386"/>
                <a:ext cx="4913791" cy="512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4D7B1B51-2427-4E2A-8AEE-CEEC87C7D6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714" y="2757386"/>
                <a:ext cx="4913791" cy="5120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A79FC1A0-D5B5-4113-8885-4ACAFF162CE1}"/>
                  </a:ext>
                </a:extLst>
              </p:cNvPr>
              <p:cNvSpPr txBox="1"/>
              <p:nvPr/>
            </p:nvSpPr>
            <p:spPr>
              <a:xfrm>
                <a:off x="3741938" y="3458722"/>
                <a:ext cx="1611298" cy="4780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p>
                          </m:sSup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A79FC1A0-D5B5-4113-8885-4ACAFF162C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1938" y="3458722"/>
                <a:ext cx="1611298" cy="47801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F7B44AB9-360E-486A-8375-0421964185A6}"/>
                  </a:ext>
                </a:extLst>
              </p:cNvPr>
              <p:cNvSpPr txBox="1"/>
              <p:nvPr/>
            </p:nvSpPr>
            <p:spPr>
              <a:xfrm>
                <a:off x="3875103" y="4080158"/>
                <a:ext cx="1211802" cy="4780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p>
                          </m:sSup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F7B44AB9-360E-486A-8375-0421964185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5103" y="4080158"/>
                <a:ext cx="1211802" cy="47801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8CBC5CB7-87DA-49F8-A933-E88712B64D5A}"/>
                  </a:ext>
                </a:extLst>
              </p:cNvPr>
              <p:cNvSpPr txBox="1"/>
              <p:nvPr/>
            </p:nvSpPr>
            <p:spPr>
              <a:xfrm>
                <a:off x="3928369" y="4710473"/>
                <a:ext cx="1211802" cy="4780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−(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8CBC5CB7-87DA-49F8-A933-E88712B64D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8369" y="4710473"/>
                <a:ext cx="1211802" cy="478016"/>
              </a:xfrm>
              <a:prstGeom prst="rect">
                <a:avLst/>
              </a:prstGeom>
              <a:blipFill>
                <a:blip r:embed="rId14"/>
                <a:stretch>
                  <a:fillRect l="-30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015CA09F-26E1-467E-978A-DAF902F262C7}"/>
                  </a:ext>
                </a:extLst>
              </p:cNvPr>
              <p:cNvSpPr txBox="1"/>
              <p:nvPr/>
            </p:nvSpPr>
            <p:spPr>
              <a:xfrm>
                <a:off x="424649" y="4822054"/>
                <a:ext cx="1204239" cy="35426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015CA09F-26E1-467E-978A-DAF902F262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649" y="4822054"/>
                <a:ext cx="1204239" cy="354264"/>
              </a:xfrm>
              <a:prstGeom prst="rect">
                <a:avLst/>
              </a:prstGeom>
              <a:blipFill>
                <a:blip r:embed="rId15"/>
                <a:stretch>
                  <a:fillRect l="-3046" b="-15517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BC9BE5BA-3916-4974-90B5-74A1684B8B5F}"/>
                  </a:ext>
                </a:extLst>
              </p:cNvPr>
              <p:cNvSpPr txBox="1"/>
              <p:nvPr/>
            </p:nvSpPr>
            <p:spPr>
              <a:xfrm>
                <a:off x="0" y="5338440"/>
                <a:ext cx="2052292" cy="37753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sinh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⁡(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BC9BE5BA-3916-4974-90B5-74A1684B8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38440"/>
                <a:ext cx="2052292" cy="377539"/>
              </a:xfrm>
              <a:prstGeom prst="rect">
                <a:avLst/>
              </a:prstGeom>
              <a:blipFill>
                <a:blip r:embed="rId16"/>
                <a:stretch>
                  <a:fillRect l="-1484" t="-1613" r="-593" b="-1451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5">
            <a:extLst>
              <a:ext uri="{FF2B5EF4-FFF2-40B4-BE49-F238E27FC236}">
                <a16:creationId xmlns:a16="http://schemas.microsoft.com/office/drawing/2014/main" id="{BD5F5833-596B-451F-8F15-19DCB1C018F4}"/>
              </a:ext>
            </a:extLst>
          </p:cNvPr>
          <p:cNvSpPr>
            <a:spLocks/>
          </p:cNvSpPr>
          <p:nvPr/>
        </p:nvSpPr>
        <p:spPr bwMode="auto">
          <a:xfrm>
            <a:off x="7452344" y="1842416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" name="Text Box 74">
            <a:extLst>
              <a:ext uri="{FF2B5EF4-FFF2-40B4-BE49-F238E27FC236}">
                <a16:creationId xmlns:a16="http://schemas.microsoft.com/office/drawing/2014/main" id="{E6F6AD97-7C48-445E-A2A5-E522B2B0C5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0535" y="1832615"/>
            <a:ext cx="16534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using the expressions above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7" name="Arc 45">
            <a:extLst>
              <a:ext uri="{FF2B5EF4-FFF2-40B4-BE49-F238E27FC236}">
                <a16:creationId xmlns:a16="http://schemas.microsoft.com/office/drawing/2014/main" id="{57268ADB-87B1-4AD3-A74F-333CF4890926}"/>
              </a:ext>
            </a:extLst>
          </p:cNvPr>
          <p:cNvSpPr>
            <a:spLocks/>
          </p:cNvSpPr>
          <p:nvPr/>
        </p:nvSpPr>
        <p:spPr bwMode="auto">
          <a:xfrm>
            <a:off x="8659707" y="2508242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8" name="Arc 45">
            <a:extLst>
              <a:ext uri="{FF2B5EF4-FFF2-40B4-BE49-F238E27FC236}">
                <a16:creationId xmlns:a16="http://schemas.microsoft.com/office/drawing/2014/main" id="{A5A98D05-D334-4592-B746-1B76138B7C66}"/>
              </a:ext>
            </a:extLst>
          </p:cNvPr>
          <p:cNvSpPr>
            <a:spLocks/>
          </p:cNvSpPr>
          <p:nvPr/>
        </p:nvSpPr>
        <p:spPr bwMode="auto">
          <a:xfrm>
            <a:off x="8650830" y="3067535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9" name="Arc 45">
            <a:extLst>
              <a:ext uri="{FF2B5EF4-FFF2-40B4-BE49-F238E27FC236}">
                <a16:creationId xmlns:a16="http://schemas.microsoft.com/office/drawing/2014/main" id="{0CD25D21-6595-4BFE-92A3-31AD145661B3}"/>
              </a:ext>
            </a:extLst>
          </p:cNvPr>
          <p:cNvSpPr>
            <a:spLocks/>
          </p:cNvSpPr>
          <p:nvPr/>
        </p:nvSpPr>
        <p:spPr bwMode="auto">
          <a:xfrm>
            <a:off x="5268437" y="3759993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2" name="Arc 45">
            <a:extLst>
              <a:ext uri="{FF2B5EF4-FFF2-40B4-BE49-F238E27FC236}">
                <a16:creationId xmlns:a16="http://schemas.microsoft.com/office/drawing/2014/main" id="{C758497B-E2CF-445F-AE5F-7B4FB5388585}"/>
              </a:ext>
            </a:extLst>
          </p:cNvPr>
          <p:cNvSpPr>
            <a:spLocks/>
          </p:cNvSpPr>
          <p:nvPr/>
        </p:nvSpPr>
        <p:spPr bwMode="auto">
          <a:xfrm>
            <a:off x="5241804" y="4399185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3" name="Text Box 74">
            <a:extLst>
              <a:ext uri="{FF2B5EF4-FFF2-40B4-BE49-F238E27FC236}">
                <a16:creationId xmlns:a16="http://schemas.microsoft.com/office/drawing/2014/main" id="{EE84BD2A-2F85-451A-909E-92A81140B749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556069" y="2533954"/>
            <a:ext cx="7390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Expand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4" name="Text Box 74">
            <a:extLst>
              <a:ext uri="{FF2B5EF4-FFF2-40B4-BE49-F238E27FC236}">
                <a16:creationId xmlns:a16="http://schemas.microsoft.com/office/drawing/2014/main" id="{F9D2076D-A14D-49D5-A9CB-02BF5BCCA639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528647" y="3210925"/>
            <a:ext cx="79390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5" name="Text Box 74">
            <a:extLst>
              <a:ext uri="{FF2B5EF4-FFF2-40B4-BE49-F238E27FC236}">
                <a16:creationId xmlns:a16="http://schemas.microsoft.com/office/drawing/2014/main" id="{5272B0D1-6ED7-423F-B67F-EBB9D8F4B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3707" y="3823484"/>
            <a:ext cx="125454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Divide all by 2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6" name="Text Box 74">
            <a:extLst>
              <a:ext uri="{FF2B5EF4-FFF2-40B4-BE49-F238E27FC236}">
                <a16:creationId xmlns:a16="http://schemas.microsoft.com/office/drawing/2014/main" id="{A03E5BA0-2D2B-43A9-854B-61FDDE9FA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0340" y="4400534"/>
            <a:ext cx="12545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 the negative power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7" name="Arc 45">
            <a:extLst>
              <a:ext uri="{FF2B5EF4-FFF2-40B4-BE49-F238E27FC236}">
                <a16:creationId xmlns:a16="http://schemas.microsoft.com/office/drawing/2014/main" id="{E398D989-80BF-40AE-89B2-B7A3AF6044CC}"/>
              </a:ext>
            </a:extLst>
          </p:cNvPr>
          <p:cNvSpPr>
            <a:spLocks/>
          </p:cNvSpPr>
          <p:nvPr/>
        </p:nvSpPr>
        <p:spPr bwMode="auto">
          <a:xfrm>
            <a:off x="2136099" y="5048735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 Box 74">
                <a:extLst>
                  <a:ext uri="{FF2B5EF4-FFF2-40B4-BE49-F238E27FC236}">
                    <a16:creationId xmlns:a16="http://schemas.microsoft.com/office/drawing/2014/main" id="{B5BCBE31-4EF7-4A24-8C73-DDFC456554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62490" y="5067839"/>
                <a:ext cx="853571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0000FF"/>
                    </a:solidFill>
                    <a:latin typeface="Comic Sans MS" pitchFamily="66" charset="0"/>
                  </a:rPr>
                  <a:t>Let      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GB" sz="1200" dirty="0">
                  <a:solidFill>
                    <a:srgbClr val="0000FF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8" name="Text Box 74">
                <a:extLst>
                  <a:ext uri="{FF2B5EF4-FFF2-40B4-BE49-F238E27FC236}">
                    <a16:creationId xmlns:a16="http://schemas.microsoft.com/office/drawing/2014/main" id="{B5BCBE31-4EF7-4A24-8C73-DDFC45655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62490" y="5067839"/>
                <a:ext cx="853571" cy="461665"/>
              </a:xfrm>
              <a:prstGeom prst="rect">
                <a:avLst/>
              </a:prstGeom>
              <a:blipFill>
                <a:blip r:embed="rId17"/>
                <a:stretch>
                  <a:fillRect r="-1285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CF6287F2-CFD0-47AD-9BB7-CDDE36356753}"/>
                  </a:ext>
                </a:extLst>
              </p:cNvPr>
              <p:cNvSpPr txBox="1"/>
              <p:nvPr/>
            </p:nvSpPr>
            <p:spPr>
              <a:xfrm>
                <a:off x="3805561" y="5386655"/>
                <a:ext cx="1211802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CF6287F2-CFD0-47AD-9BB7-CDDE363567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5561" y="5386655"/>
                <a:ext cx="1211802" cy="276999"/>
              </a:xfrm>
              <a:prstGeom prst="rect">
                <a:avLst/>
              </a:prstGeom>
              <a:blipFill>
                <a:blip r:embed="rId18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Arc 45">
            <a:extLst>
              <a:ext uri="{FF2B5EF4-FFF2-40B4-BE49-F238E27FC236}">
                <a16:creationId xmlns:a16="http://schemas.microsoft.com/office/drawing/2014/main" id="{035B80CC-B3E8-482C-8FF0-510252B61F17}"/>
              </a:ext>
            </a:extLst>
          </p:cNvPr>
          <p:cNvSpPr>
            <a:spLocks/>
          </p:cNvSpPr>
          <p:nvPr/>
        </p:nvSpPr>
        <p:spPr bwMode="auto">
          <a:xfrm>
            <a:off x="5216651" y="4995468"/>
            <a:ext cx="153783" cy="49426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" name="Text Box 74">
            <a:extLst>
              <a:ext uri="{FF2B5EF4-FFF2-40B4-BE49-F238E27FC236}">
                <a16:creationId xmlns:a16="http://schemas.microsoft.com/office/drawing/2014/main" id="{8EE0D94F-FB14-4D67-8765-9F90CE0D4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7532" y="5005695"/>
            <a:ext cx="183011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Use the expression shown to the left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50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40" grpId="0"/>
      <p:bldP spid="41" grpId="0"/>
      <p:bldP spid="42" grpId="0"/>
      <p:bldP spid="43" grpId="0"/>
      <p:bldP spid="44" grpId="0"/>
      <p:bldP spid="45" grpId="0" animBg="1"/>
      <p:bldP spid="46" grpId="0"/>
      <p:bldP spid="47" grpId="0" animBg="1"/>
      <p:bldP spid="48" grpId="0" animBg="1"/>
      <p:bldP spid="49" grpId="0" animBg="1"/>
      <p:bldP spid="52" grpId="0" animBg="1"/>
      <p:bldP spid="53" grpId="0"/>
      <p:bldP spid="54" grpId="0"/>
      <p:bldP spid="55" grpId="0"/>
      <p:bldP spid="56" grpId="0"/>
      <p:bldP spid="57" grpId="0" animBg="1"/>
      <p:bldP spid="58" grpId="0"/>
      <p:bldP spid="59" grpId="0"/>
      <p:bldP spid="60" grpId="0" animBg="1"/>
      <p:bldP spid="6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F62B0E6-1118-4CC4-BD46-3FCDB9B02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3434179" cy="47562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can find and use identities for hyperbolic functions, in a similar way that you can for the regular trigonometric functions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Prove that: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Yes – use the relationships above again!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BE08DB6-E4E3-4DFA-A8DD-A38FFB869531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BE08DB6-E4E3-4DFA-A8DD-A38FFB8695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2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6A37636-1AE0-42A2-89A6-5D026A7A2142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6A37636-1AE0-42A2-89A6-5D026A7A2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3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8E13989-AC54-4FAE-9BC8-1883F849C102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8E13989-AC54-4FAE-9BC8-1883F849C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65A6F203-DA50-47AF-93BD-FCB483F31C4C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65A6F203-DA50-47AF-93BD-FCB483F31C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5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9DA59B20-9916-419C-A9B8-6AC4475C4C17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9DA59B20-9916-419C-A9B8-6AC4475C4C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6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F751660-E2BC-48BB-8C0A-303EAEF74CA3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F751660-E2BC-48BB-8C0A-303EAEF74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7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077A5A9B-E914-4F5D-812F-55EEDEA6B04B}"/>
                  </a:ext>
                </a:extLst>
              </p:cNvPr>
              <p:cNvSpPr txBox="1"/>
              <p:nvPr/>
            </p:nvSpPr>
            <p:spPr>
              <a:xfrm>
                <a:off x="0" y="3241219"/>
                <a:ext cx="365981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≡1+2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𝑛h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077A5A9B-E914-4F5D-812F-55EEDEA6B0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241219"/>
                <a:ext cx="3659819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85F4E9AF-CD58-47E9-B99F-94C5CDC78874}"/>
                  </a:ext>
                </a:extLst>
              </p:cNvPr>
              <p:cNvSpPr txBox="1"/>
              <p:nvPr/>
            </p:nvSpPr>
            <p:spPr>
              <a:xfrm>
                <a:off x="4848688" y="1591452"/>
                <a:ext cx="113486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1+2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85F4E9AF-CD58-47E9-B99F-94C5CDC788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8688" y="1591452"/>
                <a:ext cx="1134862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A546E147-B360-4D2A-A413-03CFF6C0C6CC}"/>
                  </a:ext>
                </a:extLst>
              </p:cNvPr>
              <p:cNvSpPr txBox="1"/>
              <p:nvPr/>
            </p:nvSpPr>
            <p:spPr>
              <a:xfrm>
                <a:off x="4610470" y="2045693"/>
                <a:ext cx="1932374" cy="6244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1+2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p>
                                  </m:s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A546E147-B360-4D2A-A413-03CFF6C0C6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470" y="2045693"/>
                <a:ext cx="1932374" cy="62440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007C684A-3E91-4936-A45A-C980D6DB184F}"/>
                  </a:ext>
                </a:extLst>
              </p:cNvPr>
              <p:cNvSpPr txBox="1"/>
              <p:nvPr/>
            </p:nvSpPr>
            <p:spPr>
              <a:xfrm>
                <a:off x="4611948" y="2881674"/>
                <a:ext cx="2286001" cy="5818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1+2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−2+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007C684A-3E91-4936-A45A-C980D6DB18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1948" y="2881674"/>
                <a:ext cx="2286001" cy="58189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5340FAD6-2F5A-458F-84BC-462A2A9F2E79}"/>
                  </a:ext>
                </a:extLst>
              </p:cNvPr>
              <p:cNvSpPr txBox="1"/>
              <p:nvPr/>
            </p:nvSpPr>
            <p:spPr>
              <a:xfrm>
                <a:off x="4613429" y="3620001"/>
                <a:ext cx="1947170" cy="5243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1+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−2+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5340FAD6-2F5A-458F-84BC-462A2A9F2E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3429" y="3620001"/>
                <a:ext cx="1947170" cy="52437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7E5615BD-8977-46E7-BDE8-9846A3C82E62}"/>
                  </a:ext>
                </a:extLst>
              </p:cNvPr>
              <p:cNvSpPr txBox="1"/>
              <p:nvPr/>
            </p:nvSpPr>
            <p:spPr>
              <a:xfrm>
                <a:off x="4614908" y="4296184"/>
                <a:ext cx="1947170" cy="5243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−2+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7E5615BD-8977-46E7-BDE8-9846A3C82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4908" y="4296184"/>
                <a:ext cx="1947170" cy="52437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1CDB75B4-6326-42DC-BE26-63E3B0A646AC}"/>
                  </a:ext>
                </a:extLst>
              </p:cNvPr>
              <p:cNvSpPr txBox="1"/>
              <p:nvPr/>
            </p:nvSpPr>
            <p:spPr>
              <a:xfrm>
                <a:off x="4668174" y="4962009"/>
                <a:ext cx="1226599" cy="5243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1CDB75B4-6326-42DC-BE26-63E3B0A646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8174" y="4962009"/>
                <a:ext cx="1226599" cy="52437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378E6001-AB79-4636-B2C2-2683AF84CA50}"/>
                  </a:ext>
                </a:extLst>
              </p:cNvPr>
              <p:cNvSpPr txBox="1"/>
              <p:nvPr/>
            </p:nvSpPr>
            <p:spPr>
              <a:xfrm>
                <a:off x="4659296" y="5725489"/>
                <a:ext cx="100465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378E6001-AB79-4636-B2C2-2683AF84CA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296" y="5725489"/>
                <a:ext cx="1004657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c 45">
            <a:extLst>
              <a:ext uri="{FF2B5EF4-FFF2-40B4-BE49-F238E27FC236}">
                <a16:creationId xmlns:a16="http://schemas.microsoft.com/office/drawing/2014/main" id="{041A403E-E16C-4F57-900B-49BF91B60496}"/>
              </a:ext>
            </a:extLst>
          </p:cNvPr>
          <p:cNvSpPr>
            <a:spLocks/>
          </p:cNvSpPr>
          <p:nvPr/>
        </p:nvSpPr>
        <p:spPr bwMode="auto">
          <a:xfrm>
            <a:off x="6449168" y="1766656"/>
            <a:ext cx="129186" cy="61440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" name="Text Box 74">
            <a:extLst>
              <a:ext uri="{FF2B5EF4-FFF2-40B4-BE49-F238E27FC236}">
                <a16:creationId xmlns:a16="http://schemas.microsoft.com/office/drawing/2014/main" id="{9BAEEBFE-2D07-4934-9FA4-24E6475C4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3417" y="1817133"/>
            <a:ext cx="16629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using the expressions above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" name="Arc 45">
            <a:extLst>
              <a:ext uri="{FF2B5EF4-FFF2-40B4-BE49-F238E27FC236}">
                <a16:creationId xmlns:a16="http://schemas.microsoft.com/office/drawing/2014/main" id="{FAF23E74-7E84-4764-ADEA-40E1A4154AFD}"/>
              </a:ext>
            </a:extLst>
          </p:cNvPr>
          <p:cNvSpPr>
            <a:spLocks/>
          </p:cNvSpPr>
          <p:nvPr/>
        </p:nvSpPr>
        <p:spPr bwMode="auto">
          <a:xfrm>
            <a:off x="6796877" y="2531615"/>
            <a:ext cx="129186" cy="61440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" name="Arc 45">
            <a:extLst>
              <a:ext uri="{FF2B5EF4-FFF2-40B4-BE49-F238E27FC236}">
                <a16:creationId xmlns:a16="http://schemas.microsoft.com/office/drawing/2014/main" id="{30A40FBE-1CE4-4A44-9B7E-3F8EBEB90CA1}"/>
              </a:ext>
            </a:extLst>
          </p:cNvPr>
          <p:cNvSpPr>
            <a:spLocks/>
          </p:cNvSpPr>
          <p:nvPr/>
        </p:nvSpPr>
        <p:spPr bwMode="auto">
          <a:xfrm>
            <a:off x="6725855" y="3241829"/>
            <a:ext cx="129186" cy="61440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" name="Arc 45">
            <a:extLst>
              <a:ext uri="{FF2B5EF4-FFF2-40B4-BE49-F238E27FC236}">
                <a16:creationId xmlns:a16="http://schemas.microsoft.com/office/drawing/2014/main" id="{90769FA0-E8C7-4A75-8FB5-1417EA2103CB}"/>
              </a:ext>
            </a:extLst>
          </p:cNvPr>
          <p:cNvSpPr>
            <a:spLocks/>
          </p:cNvSpPr>
          <p:nvPr/>
        </p:nvSpPr>
        <p:spPr bwMode="auto">
          <a:xfrm>
            <a:off x="6477280" y="3969798"/>
            <a:ext cx="129186" cy="61440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" name="Arc 45">
            <a:extLst>
              <a:ext uri="{FF2B5EF4-FFF2-40B4-BE49-F238E27FC236}">
                <a16:creationId xmlns:a16="http://schemas.microsoft.com/office/drawing/2014/main" id="{9D51AC63-07AD-4ED9-9661-BD6F6C84CD2E}"/>
              </a:ext>
            </a:extLst>
          </p:cNvPr>
          <p:cNvSpPr>
            <a:spLocks/>
          </p:cNvSpPr>
          <p:nvPr/>
        </p:nvSpPr>
        <p:spPr bwMode="auto">
          <a:xfrm>
            <a:off x="6441770" y="4608990"/>
            <a:ext cx="129186" cy="61440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" name="Arc 45">
            <a:extLst>
              <a:ext uri="{FF2B5EF4-FFF2-40B4-BE49-F238E27FC236}">
                <a16:creationId xmlns:a16="http://schemas.microsoft.com/office/drawing/2014/main" id="{BCE890BD-8FEF-44D0-8CE6-5D603B1C697B}"/>
              </a:ext>
            </a:extLst>
          </p:cNvPr>
          <p:cNvSpPr>
            <a:spLocks/>
          </p:cNvSpPr>
          <p:nvPr/>
        </p:nvSpPr>
        <p:spPr bwMode="auto">
          <a:xfrm>
            <a:off x="5855844" y="5283693"/>
            <a:ext cx="129186" cy="61440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" name="Text Box 74">
            <a:extLst>
              <a:ext uri="{FF2B5EF4-FFF2-40B4-BE49-F238E27FC236}">
                <a16:creationId xmlns:a16="http://schemas.microsoft.com/office/drawing/2014/main" id="{C439D583-CECC-4392-905E-A2B656437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1418" y="2456325"/>
            <a:ext cx="213951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Square the bracket (if needed write as a double bracket first)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7" name="Text Box 74">
            <a:extLst>
              <a:ext uri="{FF2B5EF4-FFF2-40B4-BE49-F238E27FC236}">
                <a16:creationId xmlns:a16="http://schemas.microsoft.com/office/drawing/2014/main" id="{09D0D4FD-75EF-406C-A31E-32390562B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1419" y="3379603"/>
            <a:ext cx="117185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Multiply out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 Box 74">
                <a:extLst>
                  <a:ext uri="{FF2B5EF4-FFF2-40B4-BE49-F238E27FC236}">
                    <a16:creationId xmlns:a16="http://schemas.microsoft.com/office/drawing/2014/main" id="{F4A61EB7-C8F3-4A4F-880C-923656EEE0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69477" y="4054305"/>
                <a:ext cx="1171852" cy="3534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Write 1 as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 Box 74">
                <a:extLst>
                  <a:ext uri="{FF2B5EF4-FFF2-40B4-BE49-F238E27FC236}">
                    <a16:creationId xmlns:a16="http://schemas.microsoft.com/office/drawing/2014/main" id="{F4A61EB7-C8F3-4A4F-880C-923656EEE0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69477" y="4054305"/>
                <a:ext cx="1171852" cy="353495"/>
              </a:xfrm>
              <a:prstGeom prst="rect">
                <a:avLst/>
              </a:prstGeom>
              <a:blipFill>
                <a:blip r:embed="rId16"/>
                <a:stretch>
                  <a:fillRect b="-172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 Box 74">
            <a:extLst>
              <a:ext uri="{FF2B5EF4-FFF2-40B4-BE49-F238E27FC236}">
                <a16:creationId xmlns:a16="http://schemas.microsoft.com/office/drawing/2014/main" id="{FCF6A66C-DD08-417B-B5D6-A69CD987C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2" y="4773396"/>
            <a:ext cx="117185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Group up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Box 74">
                <a:extLst>
                  <a:ext uri="{FF2B5EF4-FFF2-40B4-BE49-F238E27FC236}">
                    <a16:creationId xmlns:a16="http://schemas.microsoft.com/office/drawing/2014/main" id="{9769D679-AE3B-401E-94A3-77AFE476DC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85896" y="5306056"/>
                <a:ext cx="2396969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Using the expressions above, this is equivalent to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0" name="Text Box 74">
                <a:extLst>
                  <a:ext uri="{FF2B5EF4-FFF2-40B4-BE49-F238E27FC236}">
                    <a16:creationId xmlns:a16="http://schemas.microsoft.com/office/drawing/2014/main" id="{9769D679-AE3B-401E-94A3-77AFE476DC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85896" y="5306056"/>
                <a:ext cx="2396969" cy="461665"/>
              </a:xfrm>
              <a:prstGeom prst="rect">
                <a:avLst/>
              </a:prstGeom>
              <a:blipFill>
                <a:blip r:embed="rId17"/>
                <a:stretch>
                  <a:fillRect b="-92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40EA959B-F0BF-4B0B-A782-49D9AC6DAA5B}"/>
              </a:ext>
            </a:extLst>
          </p:cNvPr>
          <p:cNvCxnSpPr>
            <a:cxnSpLocks/>
          </p:cNvCxnSpPr>
          <p:nvPr/>
        </p:nvCxnSpPr>
        <p:spPr>
          <a:xfrm flipH="1" flipV="1">
            <a:off x="1606858" y="399495"/>
            <a:ext cx="1819923" cy="923279"/>
          </a:xfrm>
          <a:prstGeom prst="straightConnector1">
            <a:avLst/>
          </a:prstGeom>
          <a:ln w="508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82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F62B0E6-1118-4CC4-BD46-3FCDB9B02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3434179" cy="47562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can find and use identities for hyperbolic functions, in a similar way that you can for the regular trigonometric functions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0A603C9-3C51-4D56-B08C-DD7C91BA27CA}"/>
                  </a:ext>
                </a:extLst>
              </p:cNvPr>
              <p:cNvSpPr txBox="1"/>
              <p:nvPr/>
            </p:nvSpPr>
            <p:spPr>
              <a:xfrm>
                <a:off x="370642" y="3717070"/>
                <a:ext cx="199969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0A603C9-3C51-4D56-B08C-DD7C91BA27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642" y="3717070"/>
                <a:ext cx="1999695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776CBCD5-0442-4DD2-89C1-FA8EA479F948}"/>
                  </a:ext>
                </a:extLst>
              </p:cNvPr>
              <p:cNvSpPr txBox="1"/>
              <p:nvPr/>
            </p:nvSpPr>
            <p:spPr>
              <a:xfrm>
                <a:off x="6889080" y="3729489"/>
                <a:ext cx="210400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≡1+2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𝑛h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776CBCD5-0442-4DD2-89C1-FA8EA479F9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9080" y="3729489"/>
                <a:ext cx="2104008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1D63208B-7453-436F-88B1-2489B114B703}"/>
                  </a:ext>
                </a:extLst>
              </p:cNvPr>
              <p:cNvSpPr txBox="1"/>
              <p:nvPr/>
            </p:nvSpPr>
            <p:spPr>
              <a:xfrm>
                <a:off x="2849733" y="3729488"/>
                <a:ext cx="365981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func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1D63208B-7453-436F-88B1-2489B114B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733" y="3729488"/>
                <a:ext cx="3659819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A1016BEB-1991-49A9-A1B1-4A482E43B2D5}"/>
                  </a:ext>
                </a:extLst>
              </p:cNvPr>
              <p:cNvSpPr txBox="1"/>
              <p:nvPr/>
            </p:nvSpPr>
            <p:spPr>
              <a:xfrm>
                <a:off x="530445" y="2909202"/>
                <a:ext cx="170673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A1016BEB-1991-49A9-A1B1-4A482E43B2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445" y="2909202"/>
                <a:ext cx="1706730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27600815-4DDE-4DBB-A026-AA50C04E3869}"/>
                  </a:ext>
                </a:extLst>
              </p:cNvPr>
              <p:cNvSpPr txBox="1"/>
              <p:nvPr/>
            </p:nvSpPr>
            <p:spPr>
              <a:xfrm>
                <a:off x="3204837" y="2912744"/>
                <a:ext cx="293850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𝑠𝑖𝑛𝐴𝑐𝑜𝑠𝐵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𝑐𝑜𝑠𝐴𝑠𝑖𝑛𝐵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27600815-4DDE-4DBB-A026-AA50C04E3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4837" y="2912744"/>
                <a:ext cx="2938509" cy="307777"/>
              </a:xfrm>
              <a:prstGeom prst="rect">
                <a:avLst/>
              </a:prstGeom>
              <a:blipFill>
                <a:blip r:embed="rId1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AEC5267C-496A-4D4C-8A7E-5EF71DBF2D2A}"/>
                  </a:ext>
                </a:extLst>
              </p:cNvPr>
              <p:cNvSpPr txBox="1"/>
              <p:nvPr/>
            </p:nvSpPr>
            <p:spPr>
              <a:xfrm>
                <a:off x="7050371" y="2914224"/>
                <a:ext cx="176515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1−2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AEC5267C-496A-4D4C-8A7E-5EF71DBF2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0371" y="2914224"/>
                <a:ext cx="1765156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DB924A57-3AEA-4BCB-A104-402D70DD61BD}"/>
              </a:ext>
            </a:extLst>
          </p:cNvPr>
          <p:cNvCxnSpPr/>
          <p:nvPr/>
        </p:nvCxnSpPr>
        <p:spPr>
          <a:xfrm>
            <a:off x="1251751" y="3249227"/>
            <a:ext cx="0" cy="4882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B6E580EC-F45C-41C2-A2C7-E1AB94BBDCAD}"/>
              </a:ext>
            </a:extLst>
          </p:cNvPr>
          <p:cNvCxnSpPr/>
          <p:nvPr/>
        </p:nvCxnSpPr>
        <p:spPr>
          <a:xfrm>
            <a:off x="4733284" y="3250706"/>
            <a:ext cx="0" cy="4882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F8BF89B9-C8F7-4246-ACAF-3A2BA01B5FD0}"/>
              </a:ext>
            </a:extLst>
          </p:cNvPr>
          <p:cNvCxnSpPr/>
          <p:nvPr/>
        </p:nvCxnSpPr>
        <p:spPr>
          <a:xfrm>
            <a:off x="7921855" y="3252184"/>
            <a:ext cx="0" cy="4882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0BA00EC5-A462-4B48-89B2-BB76F91AB66C}"/>
                  </a:ext>
                </a:extLst>
              </p:cNvPr>
              <p:cNvSpPr txBox="1"/>
              <p:nvPr/>
            </p:nvSpPr>
            <p:spPr>
              <a:xfrm>
                <a:off x="2636666" y="4083728"/>
                <a:ext cx="397719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In general: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𝑐𝑜𝑠𝐴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can be replaced with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𝑠𝑖𝑛𝐴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can be replaced with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0BA00EC5-A462-4B48-89B2-BB76F91AB6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6666" y="4083728"/>
                <a:ext cx="3977197" cy="954107"/>
              </a:xfrm>
              <a:prstGeom prst="rect">
                <a:avLst/>
              </a:prstGeom>
              <a:blipFill>
                <a:blip r:embed="rId14"/>
                <a:stretch>
                  <a:fillRect t="-1282" b="-5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1053A3E6-9FDC-4A66-8407-2BD72C2B8277}"/>
                  </a:ext>
                </a:extLst>
              </p:cNvPr>
              <p:cNvSpPr txBox="1"/>
              <p:nvPr/>
            </p:nvSpPr>
            <p:spPr>
              <a:xfrm>
                <a:off x="497150" y="5097263"/>
                <a:ext cx="827398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However, any product/implied product of two sine terms must have the sign swapped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𝑠𝑖𝑛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can be replaced with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  <m:sSup>
                          <m:sSupPr>
                            <m:ctrlP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1053A3E6-9FDC-4A66-8407-2BD72C2B82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50" y="5097263"/>
                <a:ext cx="8273987" cy="738664"/>
              </a:xfrm>
              <a:prstGeom prst="rect">
                <a:avLst/>
              </a:prstGeom>
              <a:blipFill>
                <a:blip r:embed="rId15"/>
                <a:stretch>
                  <a:fillRect t="-1653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EC755CC3-C291-41D1-A883-E10B4494D7ED}"/>
              </a:ext>
            </a:extLst>
          </p:cNvPr>
          <p:cNvSpPr/>
          <p:nvPr/>
        </p:nvSpPr>
        <p:spPr>
          <a:xfrm>
            <a:off x="585927" y="2929631"/>
            <a:ext cx="532659" cy="29296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B6A8B7B8-AEB7-44F1-9B75-FC2E80AC4BFB}"/>
              </a:ext>
            </a:extLst>
          </p:cNvPr>
          <p:cNvSpPr/>
          <p:nvPr/>
        </p:nvSpPr>
        <p:spPr>
          <a:xfrm>
            <a:off x="471997" y="3738978"/>
            <a:ext cx="646589" cy="29296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6F4DA2B1-A05A-4F97-B0A9-255F0B4AE09B}"/>
              </a:ext>
            </a:extLst>
          </p:cNvPr>
          <p:cNvSpPr/>
          <p:nvPr/>
        </p:nvSpPr>
        <p:spPr>
          <a:xfrm>
            <a:off x="4672616" y="2968101"/>
            <a:ext cx="414290" cy="21010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3FBAF60A-1C4F-4DE0-95D7-89BDA795C9E0}"/>
              </a:ext>
            </a:extLst>
          </p:cNvPr>
          <p:cNvSpPr/>
          <p:nvPr/>
        </p:nvSpPr>
        <p:spPr>
          <a:xfrm>
            <a:off x="4585319" y="3773010"/>
            <a:ext cx="554852" cy="22342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7C5AECC2-E6A2-4471-8253-2DA2495480AA}"/>
              </a:ext>
            </a:extLst>
          </p:cNvPr>
          <p:cNvSpPr/>
          <p:nvPr/>
        </p:nvSpPr>
        <p:spPr>
          <a:xfrm>
            <a:off x="5261501" y="2966621"/>
            <a:ext cx="402452" cy="2115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0FA1BBB3-286D-480B-9632-3094B43C5D52}"/>
              </a:ext>
            </a:extLst>
          </p:cNvPr>
          <p:cNvSpPr/>
          <p:nvPr/>
        </p:nvSpPr>
        <p:spPr>
          <a:xfrm>
            <a:off x="5307369" y="3773010"/>
            <a:ext cx="516382" cy="22194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C7EB26CF-C78A-45C0-9894-C1274B252867}"/>
              </a:ext>
            </a:extLst>
          </p:cNvPr>
          <p:cNvSpPr/>
          <p:nvPr/>
        </p:nvSpPr>
        <p:spPr>
          <a:xfrm>
            <a:off x="7093260" y="2948866"/>
            <a:ext cx="516382" cy="22194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86815AE0-0DED-4E7F-8C2D-70F06C71B4C9}"/>
              </a:ext>
            </a:extLst>
          </p:cNvPr>
          <p:cNvSpPr/>
          <p:nvPr/>
        </p:nvSpPr>
        <p:spPr>
          <a:xfrm>
            <a:off x="6997085" y="3784847"/>
            <a:ext cx="655466" cy="22194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60195EBC-5898-4E15-AFDA-40B2F64673A8}"/>
              </a:ext>
            </a:extLst>
          </p:cNvPr>
          <p:cNvSpPr/>
          <p:nvPr/>
        </p:nvSpPr>
        <p:spPr>
          <a:xfrm>
            <a:off x="4308631" y="2960703"/>
            <a:ext cx="387656" cy="22194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E4B2CFBA-2578-420F-ACFC-39A511F59F2D}"/>
              </a:ext>
            </a:extLst>
          </p:cNvPr>
          <p:cNvSpPr/>
          <p:nvPr/>
        </p:nvSpPr>
        <p:spPr>
          <a:xfrm>
            <a:off x="4105924" y="3761173"/>
            <a:ext cx="474954" cy="22194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665C2A0F-5A96-46C8-963C-B8FF8F6FA929}"/>
              </a:ext>
            </a:extLst>
          </p:cNvPr>
          <p:cNvSpPr/>
          <p:nvPr/>
        </p:nvSpPr>
        <p:spPr>
          <a:xfrm>
            <a:off x="5838549" y="3762651"/>
            <a:ext cx="474954" cy="22194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E282FD09-A619-40D0-9C16-A503B540C0D1}"/>
              </a:ext>
            </a:extLst>
          </p:cNvPr>
          <p:cNvSpPr/>
          <p:nvPr/>
        </p:nvSpPr>
        <p:spPr>
          <a:xfrm>
            <a:off x="5609208" y="2956262"/>
            <a:ext cx="474954" cy="22194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55F083B8-2B0B-4B04-BEC1-8561AE6BD1C2}"/>
              </a:ext>
            </a:extLst>
          </p:cNvPr>
          <p:cNvSpPr/>
          <p:nvPr/>
        </p:nvSpPr>
        <p:spPr>
          <a:xfrm>
            <a:off x="1127465" y="2957741"/>
            <a:ext cx="643630" cy="22194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3A35F507-A22E-42AB-A73D-B4E8D2E6A6DA}"/>
              </a:ext>
            </a:extLst>
          </p:cNvPr>
          <p:cNvSpPr/>
          <p:nvPr/>
        </p:nvSpPr>
        <p:spPr>
          <a:xfrm>
            <a:off x="1118586" y="3767088"/>
            <a:ext cx="727969" cy="22194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786CEDF2-BE19-421A-B3A5-49D5F4A8A1DD}"/>
              </a:ext>
            </a:extLst>
          </p:cNvPr>
          <p:cNvSpPr/>
          <p:nvPr/>
        </p:nvSpPr>
        <p:spPr>
          <a:xfrm>
            <a:off x="7972148" y="3768568"/>
            <a:ext cx="843378" cy="22194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93830B88-8F96-4852-BAEB-4F0FAF775EF7}"/>
              </a:ext>
            </a:extLst>
          </p:cNvPr>
          <p:cNvSpPr/>
          <p:nvPr/>
        </p:nvSpPr>
        <p:spPr>
          <a:xfrm>
            <a:off x="7927759" y="2944424"/>
            <a:ext cx="798991" cy="22194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746EC95-4243-4E47-A225-A3CDCB285857}"/>
              </a:ext>
            </a:extLst>
          </p:cNvPr>
          <p:cNvSpPr txBox="1"/>
          <p:nvPr/>
        </p:nvSpPr>
        <p:spPr>
          <a:xfrm>
            <a:off x="1713391" y="5976153"/>
            <a:ext cx="6001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This is known as Osborn’s rule (we will see why it works at the end of this section)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DAA836C7-8D99-4164-B9E3-666B5ADBD375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DAA836C7-8D99-4164-B9E3-666B5ADBD3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16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648675B5-34D0-40F7-9AD8-5C126274FF2C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648675B5-34D0-40F7-9AD8-5C126274F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17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1687714E-7F05-40E3-B963-EFEFD439ED6F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1687714E-7F05-40E3-B963-EFEFD439ED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C7AEB30F-2C91-487B-A6E8-0CA028F7B396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C7AEB30F-2C91-487B-A6E8-0CA028F7B3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19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29D35AEC-C0DA-412C-92A2-570EB8F152B4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29D35AEC-C0DA-412C-92A2-570EB8F152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20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B1FB94BB-C939-4339-BBFE-64E77842E472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B1FB94BB-C939-4339-BBFE-64E77842E4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21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626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434179" cy="47562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find and use identities for hyperbolic functions, in a similar way that you can for the regular trigonometric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Write down the hyperbolic identity corresponding to: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434179" cy="4756212"/>
              </a:xfrm>
              <a:blipFill>
                <a:blip r:embed="rId2"/>
                <a:stretch>
                  <a:fillRect l="-355" t="-769" r="-24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1C9F7F79-98D0-49D8-A05C-BECFE768C8AD}"/>
                  </a:ext>
                </a:extLst>
              </p:cNvPr>
              <p:cNvSpPr txBox="1"/>
              <p:nvPr/>
            </p:nvSpPr>
            <p:spPr>
              <a:xfrm>
                <a:off x="4125897" y="1613062"/>
                <a:ext cx="185765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1C9F7F79-98D0-49D8-A05C-BECFE768C8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897" y="1613062"/>
                <a:ext cx="1857652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12D02512-F9E2-4149-943A-5A6CB265B7B7}"/>
                  </a:ext>
                </a:extLst>
              </p:cNvPr>
              <p:cNvSpPr txBox="1"/>
              <p:nvPr/>
            </p:nvSpPr>
            <p:spPr>
              <a:xfrm>
                <a:off x="3923190" y="2227101"/>
                <a:ext cx="228230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12D02512-F9E2-4149-943A-5A6CB265B7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190" y="2227101"/>
                <a:ext cx="2282301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45">
            <a:extLst>
              <a:ext uri="{FF2B5EF4-FFF2-40B4-BE49-F238E27FC236}">
                <a16:creationId xmlns:a16="http://schemas.microsoft.com/office/drawing/2014/main" id="{BD50AEB7-E965-4844-87E3-A6F48BCAD150}"/>
              </a:ext>
            </a:extLst>
          </p:cNvPr>
          <p:cNvSpPr>
            <a:spLocks/>
          </p:cNvSpPr>
          <p:nvPr/>
        </p:nvSpPr>
        <p:spPr bwMode="auto">
          <a:xfrm>
            <a:off x="6042275" y="1785891"/>
            <a:ext cx="129186" cy="61440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" name="Text Box 74">
            <a:extLst>
              <a:ext uri="{FF2B5EF4-FFF2-40B4-BE49-F238E27FC236}">
                <a16:creationId xmlns:a16="http://schemas.microsoft.com/office/drawing/2014/main" id="{94C8DBA3-E2E3-44A4-860C-CEF6BB7D5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2427" y="1826009"/>
            <a:ext cx="18287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Cos terms can be replaced directly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AE31FBDB-3AF0-44E1-A443-1B36456305FC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AE31FBDB-3AF0-44E1-A443-1B36456305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2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B7E31478-86EA-4ED2-973A-6E6199B55E5D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B7E31478-86EA-4ED2-973A-6E6199B55E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9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5088D21E-D9BA-4427-A391-D759B4C1309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5088D21E-D9BA-4427-A391-D759B4C130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1770F86-1C1A-48E4-AE06-7B0EF54C4F7D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1770F86-1C1A-48E4-AE06-7B0EF54C4F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12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8D6E1BC5-4F57-4360-8525-46FA4616F228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8D6E1BC5-4F57-4360-8525-46FA4616F2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13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826E42AA-45C0-4CF5-8828-4F87D43C7480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826E42AA-45C0-4CF5-8828-4F87D43C74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14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272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12" grpId="0"/>
      <p:bldP spid="13" grpId="0" animBg="1"/>
      <p:bldP spid="1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434179" cy="47562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find and use identities for hyperbolic functions, in a similar way that you can for the regular trigonometric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Write down the hyperbolic identity corresponding to: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tan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)≡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434179" cy="4756212"/>
              </a:xfrm>
              <a:blipFill>
                <a:blip r:embed="rId2"/>
                <a:stretch>
                  <a:fillRect l="-355" t="-769" r="-24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534CF099-0C8B-429A-B85B-B9B71AD150BC}"/>
                  </a:ext>
                </a:extLst>
              </p:cNvPr>
              <p:cNvSpPr txBox="1"/>
              <p:nvPr/>
            </p:nvSpPr>
            <p:spPr>
              <a:xfrm>
                <a:off x="3957222" y="1480176"/>
                <a:ext cx="2372557" cy="5006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tan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)≡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𝑡𝑎𝑛𝐴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𝑡𝑎𝑛𝐵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𝑡𝑎𝑛𝐴𝑡𝑎𝑛𝐵</m:t>
                          </m:r>
                        </m:den>
                      </m:f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534CF099-0C8B-429A-B85B-B9B71AD150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222" y="1480176"/>
                <a:ext cx="2372557" cy="500650"/>
              </a:xfrm>
              <a:prstGeom prst="rect">
                <a:avLst/>
              </a:prstGeom>
              <a:blipFill>
                <a:blip r:embed="rId3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C94C4895-6734-4C18-B1D5-7B0BE6B8E44F}"/>
                  </a:ext>
                </a:extLst>
              </p:cNvPr>
              <p:cNvSpPr txBox="1"/>
              <p:nvPr/>
            </p:nvSpPr>
            <p:spPr>
              <a:xfrm>
                <a:off x="3798904" y="2174114"/>
                <a:ext cx="2841594" cy="5156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tan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)≡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func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C94C4895-6734-4C18-B1D5-7B0BE6B8E4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904" y="2174114"/>
                <a:ext cx="2841594" cy="5156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45">
            <a:extLst>
              <a:ext uri="{FF2B5EF4-FFF2-40B4-BE49-F238E27FC236}">
                <a16:creationId xmlns:a16="http://schemas.microsoft.com/office/drawing/2014/main" id="{77269347-763D-4068-88DE-F3265E3D68F6}"/>
              </a:ext>
            </a:extLst>
          </p:cNvPr>
          <p:cNvSpPr>
            <a:spLocks/>
          </p:cNvSpPr>
          <p:nvPr/>
        </p:nvSpPr>
        <p:spPr bwMode="auto">
          <a:xfrm>
            <a:off x="6592688" y="1775535"/>
            <a:ext cx="154339" cy="669154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" name="Text Box 74">
            <a:extLst>
              <a:ext uri="{FF2B5EF4-FFF2-40B4-BE49-F238E27FC236}">
                <a16:creationId xmlns:a16="http://schemas.microsoft.com/office/drawing/2014/main" id="{91E407C2-29A4-48AD-BF89-1811D50E7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8721" y="3352968"/>
            <a:ext cx="141155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Be careful…</a:t>
            </a:r>
            <a:endParaRPr lang="en-GB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4E4932CA-CD8C-4D3D-9F74-29544B79ADF9}"/>
                  </a:ext>
                </a:extLst>
              </p:cNvPr>
              <p:cNvSpPr txBox="1"/>
              <p:nvPr/>
            </p:nvSpPr>
            <p:spPr>
              <a:xfrm>
                <a:off x="3826275" y="3906175"/>
                <a:ext cx="3412986" cy="3134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𝑡𝑎𝑛𝐴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𝑠𝑖𝑛𝐴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𝑐𝑜𝑠𝐴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so it can be directly replaced</a:t>
                </a:r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4E4932CA-CD8C-4D3D-9F74-29544B79AD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6275" y="3906175"/>
                <a:ext cx="3412986" cy="313419"/>
              </a:xfrm>
              <a:prstGeom prst="rect">
                <a:avLst/>
              </a:prstGeom>
              <a:blipFill>
                <a:blip r:embed="rId5"/>
                <a:stretch>
                  <a:fillRect l="-1786" t="-1961" r="-232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FCA57DDE-F762-48ED-8396-1E0CB81DA165}"/>
                  </a:ext>
                </a:extLst>
              </p:cNvPr>
              <p:cNvSpPr txBox="1"/>
              <p:nvPr/>
            </p:nvSpPr>
            <p:spPr>
              <a:xfrm>
                <a:off x="3835153" y="4554244"/>
                <a:ext cx="5033639" cy="9597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400" b="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But</a:t>
                </a:r>
                <a:r>
                  <a:rPr lang="en-US" sz="14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𝑡𝑎𝑛𝐴𝑡𝑎𝑛𝐵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𝑠𝑖𝑛𝐴𝑠𝑖𝑛𝐵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𝑐𝑜𝑠𝐴𝑐𝑜𝑠𝐵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which contains the product of two sine terms</a:t>
                </a:r>
              </a:p>
              <a:p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Therefore, the sign must be swapped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FCA57DDE-F762-48ED-8396-1E0CB81DA1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5153" y="4554244"/>
                <a:ext cx="5033639" cy="959750"/>
              </a:xfrm>
              <a:prstGeom prst="rect">
                <a:avLst/>
              </a:prstGeom>
              <a:blipFill>
                <a:blip r:embed="rId6"/>
                <a:stretch>
                  <a:fillRect l="-2179" t="-633" b="-10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7E3987A-6E0F-4374-933C-89F28B72BFBB}"/>
              </a:ext>
            </a:extLst>
          </p:cNvPr>
          <p:cNvSpPr txBox="1"/>
          <p:nvPr/>
        </p:nvSpPr>
        <p:spPr>
          <a:xfrm>
            <a:off x="6844685" y="1811044"/>
            <a:ext cx="171339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Replace, being careful of the implied product of two sine terms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011E54D1-2251-4567-A216-C289D5CD1CAA}"/>
              </a:ext>
            </a:extLst>
          </p:cNvPr>
          <p:cNvSpPr/>
          <p:nvPr/>
        </p:nvSpPr>
        <p:spPr>
          <a:xfrm>
            <a:off x="5215631" y="1763697"/>
            <a:ext cx="998737" cy="22194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5E72442A-6E4A-47FB-99FD-20D0BCCA8059}"/>
              </a:ext>
            </a:extLst>
          </p:cNvPr>
          <p:cNvSpPr/>
          <p:nvPr/>
        </p:nvSpPr>
        <p:spPr>
          <a:xfrm>
            <a:off x="5208233" y="2457635"/>
            <a:ext cx="1245833" cy="22194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E9442F2B-59DB-4B45-AEC2-0DB8C2DA7C6C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E9442F2B-59DB-4B45-AEC2-0DB8C2DA7C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7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C426A037-BA63-40B5-813C-BFFB64BAC35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C426A037-BA63-40B5-813C-BFFB64BAC3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8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B5C576A4-6C4C-40F4-99E1-83705A26B096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B5C576A4-6C4C-40F4-99E1-83705A26B0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DE84FC8C-4409-46B3-BBC3-1954F26ADC9B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DE84FC8C-4409-46B3-BBC3-1954F26AD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10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D8E5A4FC-BB21-45EA-B7A4-67ADC51F830B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D8E5A4FC-BB21-45EA-B7A4-67ADC51F83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11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5C14AEEA-6037-4535-96F4-0BC20D31B437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5C14AEEA-6037-4535-96F4-0BC20D31B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12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835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19" grpId="0"/>
      <p:bldP spid="19" grpId="1"/>
      <p:bldP spid="3" grpId="0"/>
      <p:bldP spid="3" grpId="1"/>
      <p:bldP spid="21" grpId="0" build="allAtOnce"/>
      <p:bldP spid="22" grpId="0"/>
      <p:bldP spid="23" grpId="0" animBg="1"/>
      <p:bldP spid="23" grpId="1" animBg="1"/>
      <p:bldP spid="24" grpId="0" animBg="1"/>
      <p:bldP spid="24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434179" cy="47562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find and use identities for hyperbolic functions, in a similar way that you can for the regular trigonometric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find the exact value of: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434179" cy="4756212"/>
              </a:xfrm>
              <a:blipFill>
                <a:blip r:embed="rId2"/>
                <a:stretch>
                  <a:fillRect l="-355" t="-769" r="-24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24A69AF6-F10F-43C8-B778-0289E8950239}"/>
                  </a:ext>
                </a:extLst>
              </p:cNvPr>
              <p:cNvSpPr txBox="1"/>
              <p:nvPr/>
            </p:nvSpPr>
            <p:spPr>
              <a:xfrm>
                <a:off x="4261281" y="1617501"/>
                <a:ext cx="194421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24A69AF6-F10F-43C8-B778-0289E89502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1281" y="1617501"/>
                <a:ext cx="1944210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E4DAB2A-4472-4ADD-BDA4-BD3F59C5C689}"/>
                  </a:ext>
                </a:extLst>
              </p:cNvPr>
              <p:cNvSpPr txBox="1"/>
              <p:nvPr/>
            </p:nvSpPr>
            <p:spPr>
              <a:xfrm>
                <a:off x="4333782" y="2045109"/>
                <a:ext cx="1944210" cy="637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E4DAB2A-4472-4ADD-BDA4-BD3F59C5C6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3782" y="2045109"/>
                <a:ext cx="1944210" cy="637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2A60F591-3C66-42D1-BEA1-F095CCDC2B5F}"/>
                  </a:ext>
                </a:extLst>
              </p:cNvPr>
              <p:cNvSpPr txBox="1"/>
              <p:nvPr/>
            </p:nvSpPr>
            <p:spPr>
              <a:xfrm>
                <a:off x="4955219" y="2710934"/>
                <a:ext cx="1410070" cy="5142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2A60F591-3C66-42D1-BEA1-F095CCDC2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5219" y="2710934"/>
                <a:ext cx="1410070" cy="5142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F5AA2EFC-BDBE-4170-BEBF-44A80EDBF1F6}"/>
                  </a:ext>
                </a:extLst>
              </p:cNvPr>
              <p:cNvSpPr txBox="1"/>
              <p:nvPr/>
            </p:nvSpPr>
            <p:spPr>
              <a:xfrm>
                <a:off x="5017363" y="3350125"/>
                <a:ext cx="1410070" cy="5142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F5AA2EFC-BDBE-4170-BEBF-44A80EDBF1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7363" y="3350125"/>
                <a:ext cx="1410070" cy="5142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552737BF-DA28-47A1-BE82-6B035737A736}"/>
                  </a:ext>
                </a:extLst>
              </p:cNvPr>
              <p:cNvSpPr txBox="1"/>
              <p:nvPr/>
            </p:nvSpPr>
            <p:spPr>
              <a:xfrm>
                <a:off x="4937463" y="3980440"/>
                <a:ext cx="1410070" cy="5142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552737BF-DA28-47A1-BE82-6B035737A7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7463" y="3980440"/>
                <a:ext cx="1410070" cy="5142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45">
            <a:extLst>
              <a:ext uri="{FF2B5EF4-FFF2-40B4-BE49-F238E27FC236}">
                <a16:creationId xmlns:a16="http://schemas.microsoft.com/office/drawing/2014/main" id="{A4A6DB8A-A446-43A1-B61E-4C2F2A5F18A8}"/>
              </a:ext>
            </a:extLst>
          </p:cNvPr>
          <p:cNvSpPr>
            <a:spLocks/>
          </p:cNvSpPr>
          <p:nvPr/>
        </p:nvSpPr>
        <p:spPr bwMode="auto">
          <a:xfrm>
            <a:off x="6157686" y="1777013"/>
            <a:ext cx="129186" cy="61440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74">
                <a:extLst>
                  <a:ext uri="{FF2B5EF4-FFF2-40B4-BE49-F238E27FC236}">
                    <a16:creationId xmlns:a16="http://schemas.microsoft.com/office/drawing/2014/main" id="{E3C71CD6-655F-4FC0-9D51-614B2577B9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96615" y="1861520"/>
                <a:ext cx="2246050" cy="3534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In this question,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 Box 74">
                <a:extLst>
                  <a:ext uri="{FF2B5EF4-FFF2-40B4-BE49-F238E27FC236}">
                    <a16:creationId xmlns:a16="http://schemas.microsoft.com/office/drawing/2014/main" id="{E3C71CD6-655F-4FC0-9D51-614B2577B9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6615" y="1861520"/>
                <a:ext cx="2246050" cy="353495"/>
              </a:xfrm>
              <a:prstGeom prst="rect">
                <a:avLst/>
              </a:prstGeom>
              <a:blipFill>
                <a:blip r:embed="rId8"/>
                <a:stretch>
                  <a:fillRect b="-172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45">
            <a:extLst>
              <a:ext uri="{FF2B5EF4-FFF2-40B4-BE49-F238E27FC236}">
                <a16:creationId xmlns:a16="http://schemas.microsoft.com/office/drawing/2014/main" id="{690EB6AC-28EC-4D9A-98F4-148EA9825C53}"/>
              </a:ext>
            </a:extLst>
          </p:cNvPr>
          <p:cNvSpPr>
            <a:spLocks/>
          </p:cNvSpPr>
          <p:nvPr/>
        </p:nvSpPr>
        <p:spPr bwMode="auto">
          <a:xfrm>
            <a:off x="6317484" y="2398450"/>
            <a:ext cx="129186" cy="61440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" name="Arc 45">
            <a:extLst>
              <a:ext uri="{FF2B5EF4-FFF2-40B4-BE49-F238E27FC236}">
                <a16:creationId xmlns:a16="http://schemas.microsoft.com/office/drawing/2014/main" id="{FD56194B-5C91-4D92-83B6-1EE66DF938D5}"/>
              </a:ext>
            </a:extLst>
          </p:cNvPr>
          <p:cNvSpPr>
            <a:spLocks/>
          </p:cNvSpPr>
          <p:nvPr/>
        </p:nvSpPr>
        <p:spPr bwMode="auto">
          <a:xfrm>
            <a:off x="6264218" y="3002132"/>
            <a:ext cx="129186" cy="61440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" name="Arc 45">
            <a:extLst>
              <a:ext uri="{FF2B5EF4-FFF2-40B4-BE49-F238E27FC236}">
                <a16:creationId xmlns:a16="http://schemas.microsoft.com/office/drawing/2014/main" id="{69D18C9A-4A43-4BB5-A1B8-F13CB826292A}"/>
              </a:ext>
            </a:extLst>
          </p:cNvPr>
          <p:cNvSpPr>
            <a:spLocks/>
          </p:cNvSpPr>
          <p:nvPr/>
        </p:nvSpPr>
        <p:spPr bwMode="auto">
          <a:xfrm>
            <a:off x="6273095" y="3659079"/>
            <a:ext cx="129186" cy="61440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" name="Text Box 74">
            <a:extLst>
              <a:ext uri="{FF2B5EF4-FFF2-40B4-BE49-F238E27FC236}">
                <a16:creationId xmlns:a16="http://schemas.microsoft.com/office/drawing/2014/main" id="{7FFA9C24-0E1F-489C-9C70-CB67FC128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6312" y="2562856"/>
            <a:ext cx="9587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Rearrange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6" name="Text Box 74">
            <a:extLst>
              <a:ext uri="{FF2B5EF4-FFF2-40B4-BE49-F238E27FC236}">
                <a16:creationId xmlns:a16="http://schemas.microsoft.com/office/drawing/2014/main" id="{5BF85BEA-7097-4576-923D-960F794FE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7534" y="3193170"/>
            <a:ext cx="118072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Square root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1EC19CA7-8C82-4D48-9AB3-2280D11640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709" y="4040096"/>
            <a:ext cx="2350497" cy="25321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Box 74">
                <a:extLst>
                  <a:ext uri="{FF2B5EF4-FFF2-40B4-BE49-F238E27FC236}">
                    <a16:creationId xmlns:a16="http://schemas.microsoft.com/office/drawing/2014/main" id="{6C2BCE71-5A22-4B75-859D-ECFEDE5E38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03146" y="3708074"/>
                <a:ext cx="156247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Remember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8" name="Text Box 74">
                <a:extLst>
                  <a:ext uri="{FF2B5EF4-FFF2-40B4-BE49-F238E27FC236}">
                    <a16:creationId xmlns:a16="http://schemas.microsoft.com/office/drawing/2014/main" id="{6C2BCE71-5A22-4B75-859D-ECFEDE5E3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03146" y="3708074"/>
                <a:ext cx="1562470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9F3B78F4-E155-4D83-9B53-0236B1D347A2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9F3B78F4-E155-4D83-9B53-0236B1D347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11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EC69257F-B947-499B-8748-C8FFD95B36F7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EC69257F-B947-499B-8748-C8FFD95B3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12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90EC1703-4C29-4DA3-9593-C00465866E9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90EC1703-4C29-4DA3-9593-C00465866E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607BA8A4-44CA-4603-BB6D-66CEAA94283C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607BA8A4-44CA-4603-BB6D-66CEAA9428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14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5A369506-62F4-464E-A76D-4FA4CC9EE501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5A369506-62F4-464E-A76D-4FA4CC9EE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15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E87E19A2-9885-465B-A22B-401852782E00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E87E19A2-9885-465B-A22B-401852782E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16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0059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 animBg="1"/>
      <p:bldP spid="31" grpId="0"/>
      <p:bldP spid="32" grpId="0" animBg="1"/>
      <p:bldP spid="33" grpId="0" animBg="1"/>
      <p:bldP spid="34" grpId="0" animBg="1"/>
      <p:bldP spid="35" grpId="0"/>
      <p:bldP spid="36" grpId="0"/>
      <p:bldP spid="3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434179" cy="47562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find and use identities for hyperbolic functions, in a similar way that you can for the regular trigonometric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find the exact value of: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tanh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434179" cy="4756212"/>
              </a:xfrm>
              <a:blipFill>
                <a:blip r:embed="rId2"/>
                <a:stretch>
                  <a:fillRect l="-355" t="-769" r="-24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24A69AF6-F10F-43C8-B778-0289E8950239}"/>
                  </a:ext>
                </a:extLst>
              </p:cNvPr>
              <p:cNvSpPr txBox="1"/>
              <p:nvPr/>
            </p:nvSpPr>
            <p:spPr>
              <a:xfrm>
                <a:off x="4296792" y="1493213"/>
                <a:ext cx="1589103" cy="5142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24A69AF6-F10F-43C8-B778-0289E89502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6792" y="1493213"/>
                <a:ext cx="1589103" cy="5142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45">
            <a:extLst>
              <a:ext uri="{FF2B5EF4-FFF2-40B4-BE49-F238E27FC236}">
                <a16:creationId xmlns:a16="http://schemas.microsoft.com/office/drawing/2014/main" id="{A4A6DB8A-A446-43A1-B61E-4C2F2A5F18A8}"/>
              </a:ext>
            </a:extLst>
          </p:cNvPr>
          <p:cNvSpPr>
            <a:spLocks/>
          </p:cNvSpPr>
          <p:nvPr/>
        </p:nvSpPr>
        <p:spPr bwMode="auto">
          <a:xfrm>
            <a:off x="5749312" y="1768135"/>
            <a:ext cx="207604" cy="68210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74">
                <a:extLst>
                  <a:ext uri="{FF2B5EF4-FFF2-40B4-BE49-F238E27FC236}">
                    <a16:creationId xmlns:a16="http://schemas.microsoft.com/office/drawing/2014/main" id="{E3C71CD6-655F-4FC0-9D51-614B2577B9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05997" y="1843764"/>
                <a:ext cx="224605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Replace (we know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from part a))</a:t>
                </a:r>
              </a:p>
            </p:txBody>
          </p:sp>
        </mc:Choice>
        <mc:Fallback xmlns="">
          <p:sp>
            <p:nvSpPr>
              <p:cNvPr id="31" name="Text Box 74">
                <a:extLst>
                  <a:ext uri="{FF2B5EF4-FFF2-40B4-BE49-F238E27FC236}">
                    <a16:creationId xmlns:a16="http://schemas.microsoft.com/office/drawing/2014/main" id="{E3C71CD6-655F-4FC0-9D51-614B2577B9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05997" y="1843764"/>
                <a:ext cx="2246050" cy="461665"/>
              </a:xfrm>
              <a:prstGeom prst="rect">
                <a:avLst/>
              </a:prstGeom>
              <a:blipFill>
                <a:blip r:embed="rId4"/>
                <a:stretch>
                  <a:fillRect b="-92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7FC1964E-E934-4B51-B8B7-7733567A77DC}"/>
                  </a:ext>
                </a:extLst>
              </p:cNvPr>
              <p:cNvSpPr txBox="1"/>
              <p:nvPr/>
            </p:nvSpPr>
            <p:spPr>
              <a:xfrm>
                <a:off x="4607510" y="2070261"/>
                <a:ext cx="1118587" cy="8431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7FC1964E-E934-4B51-B8B7-7733567A77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510" y="2070261"/>
                <a:ext cx="1118587" cy="8431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C0D2185-698E-43AE-8AC2-5E6D98DD25B6}"/>
                  </a:ext>
                </a:extLst>
              </p:cNvPr>
              <p:cNvSpPr txBox="1"/>
              <p:nvPr/>
            </p:nvSpPr>
            <p:spPr>
              <a:xfrm>
                <a:off x="4891596" y="3011295"/>
                <a:ext cx="523784" cy="4970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C0D2185-698E-43AE-8AC2-5E6D98DD25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1596" y="3011295"/>
                <a:ext cx="523784" cy="497059"/>
              </a:xfrm>
              <a:prstGeom prst="rect">
                <a:avLst/>
              </a:prstGeom>
              <a:blipFill>
                <a:blip r:embed="rId6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45">
            <a:extLst>
              <a:ext uri="{FF2B5EF4-FFF2-40B4-BE49-F238E27FC236}">
                <a16:creationId xmlns:a16="http://schemas.microsoft.com/office/drawing/2014/main" id="{CC5F4532-4032-433C-9431-3B913FDF23EF}"/>
              </a:ext>
            </a:extLst>
          </p:cNvPr>
          <p:cNvSpPr>
            <a:spLocks/>
          </p:cNvSpPr>
          <p:nvPr/>
        </p:nvSpPr>
        <p:spPr bwMode="auto">
          <a:xfrm>
            <a:off x="5438594" y="2549370"/>
            <a:ext cx="207604" cy="68210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" name="Text Box 74">
            <a:extLst>
              <a:ext uri="{FF2B5EF4-FFF2-40B4-BE49-F238E27FC236}">
                <a16:creationId xmlns:a16="http://schemas.microsoft.com/office/drawing/2014/main" id="{A549DE8C-939E-4AD1-8ACD-135A5C653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6299" y="2758164"/>
            <a:ext cx="914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9207B99-9BB9-4D95-9F50-AAC090180B5C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39207B99-9BB9-4D95-9F50-AAC090180B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7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731A9273-1E01-46F3-9E09-DF904A560DA2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731A9273-1E01-46F3-9E09-DF904A560D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8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D53BAB4A-5A58-4A54-8735-081B70D40F95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D53BAB4A-5A58-4A54-8735-081B70D40F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F36BA45A-4619-4D2C-84DE-34AD1BC02CF3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F36BA45A-4619-4D2C-84DE-34AD1BC02C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10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F8271411-3287-485F-A92B-37193674EA8E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F8271411-3287-485F-A92B-37193674EA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11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67E0EEB4-FDD4-4A7B-8B8C-4F63DF73E725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67E0EEB4-FDD4-4A7B-8B8C-4F63DF73E7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12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9433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 animBg="1"/>
      <p:bldP spid="31" grpId="0"/>
      <p:bldP spid="19" grpId="0"/>
      <p:bldP spid="20" grpId="0"/>
      <p:bldP spid="21" grpId="0" animBg="1"/>
      <p:bldP spid="2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434179" cy="47562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find and use identities for hyperbolic functions, in a similar way that you can for the regular trigonometric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find the exact value of: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434179" cy="4756212"/>
              </a:xfrm>
              <a:blipFill>
                <a:blip r:embed="rId2"/>
                <a:stretch>
                  <a:fillRect l="-355" t="-769" r="-24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24A69AF6-F10F-43C8-B778-0289E8950239}"/>
                  </a:ext>
                </a:extLst>
              </p:cNvPr>
              <p:cNvSpPr txBox="1"/>
              <p:nvPr/>
            </p:nvSpPr>
            <p:spPr>
              <a:xfrm>
                <a:off x="4296792" y="1493213"/>
                <a:ext cx="166900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𝑠𝑖𝑛𝑥𝑐𝑜𝑠𝑥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24A69AF6-F10F-43C8-B778-0289E89502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6792" y="1493213"/>
                <a:ext cx="1669002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45">
            <a:extLst>
              <a:ext uri="{FF2B5EF4-FFF2-40B4-BE49-F238E27FC236}">
                <a16:creationId xmlns:a16="http://schemas.microsoft.com/office/drawing/2014/main" id="{A4A6DB8A-A446-43A1-B61E-4C2F2A5F18A8}"/>
              </a:ext>
            </a:extLst>
          </p:cNvPr>
          <p:cNvSpPr>
            <a:spLocks/>
          </p:cNvSpPr>
          <p:nvPr/>
        </p:nvSpPr>
        <p:spPr bwMode="auto">
          <a:xfrm>
            <a:off x="6246462" y="1660124"/>
            <a:ext cx="163216" cy="48827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" name="Text Box 74">
            <a:extLst>
              <a:ext uri="{FF2B5EF4-FFF2-40B4-BE49-F238E27FC236}">
                <a16:creationId xmlns:a16="http://schemas.microsoft.com/office/drawing/2014/main" id="{E3C71CD6-655F-4FC0-9D51-614B2577B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1203" y="2261016"/>
            <a:ext cx="216615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using previous answers where needed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D6AA005-819E-4A41-8EA7-503D022E7857}"/>
                  </a:ext>
                </a:extLst>
              </p:cNvPr>
              <p:cNvSpPr txBox="1"/>
              <p:nvPr/>
            </p:nvSpPr>
            <p:spPr>
              <a:xfrm>
                <a:off x="4154749" y="1999240"/>
                <a:ext cx="213951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D6AA005-819E-4A41-8EA7-503D022E78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749" y="1999240"/>
                <a:ext cx="2139519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088C7CE-B6C3-4923-A9FD-F41B9A2A56DB}"/>
                  </a:ext>
                </a:extLst>
              </p:cNvPr>
              <p:cNvSpPr txBox="1"/>
              <p:nvPr/>
            </p:nvSpPr>
            <p:spPr>
              <a:xfrm>
                <a:off x="4768789" y="2400214"/>
                <a:ext cx="1188128" cy="5763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088C7CE-B6C3-4923-A9FD-F41B9A2A56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8789" y="2400214"/>
                <a:ext cx="1188128" cy="5763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A2015203-5D81-44F3-BD85-64B7C3D48F8F}"/>
                  </a:ext>
                </a:extLst>
              </p:cNvPr>
              <p:cNvSpPr txBox="1"/>
              <p:nvPr/>
            </p:nvSpPr>
            <p:spPr>
              <a:xfrm>
                <a:off x="4795422" y="2986140"/>
                <a:ext cx="566691" cy="5142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A2015203-5D81-44F3-BD85-64B7C3D48F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5422" y="2986140"/>
                <a:ext cx="566691" cy="5142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45">
            <a:extLst>
              <a:ext uri="{FF2B5EF4-FFF2-40B4-BE49-F238E27FC236}">
                <a16:creationId xmlns:a16="http://schemas.microsoft.com/office/drawing/2014/main" id="{4897BB0C-948F-4875-BDEE-168D9202AEAE}"/>
              </a:ext>
            </a:extLst>
          </p:cNvPr>
          <p:cNvSpPr>
            <a:spLocks/>
          </p:cNvSpPr>
          <p:nvPr/>
        </p:nvSpPr>
        <p:spPr bwMode="auto">
          <a:xfrm>
            <a:off x="6150287" y="2220897"/>
            <a:ext cx="163216" cy="48827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" name="Arc 45">
            <a:extLst>
              <a:ext uri="{FF2B5EF4-FFF2-40B4-BE49-F238E27FC236}">
                <a16:creationId xmlns:a16="http://schemas.microsoft.com/office/drawing/2014/main" id="{9C7D5AAF-6C2B-4938-B596-9BB739ED9305}"/>
              </a:ext>
            </a:extLst>
          </p:cNvPr>
          <p:cNvSpPr>
            <a:spLocks/>
          </p:cNvSpPr>
          <p:nvPr/>
        </p:nvSpPr>
        <p:spPr bwMode="auto">
          <a:xfrm>
            <a:off x="5883957" y="2735801"/>
            <a:ext cx="163216" cy="48827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" name="Text Box 74">
            <a:extLst>
              <a:ext uri="{FF2B5EF4-FFF2-40B4-BE49-F238E27FC236}">
                <a16:creationId xmlns:a16="http://schemas.microsoft.com/office/drawing/2014/main" id="{9B6A0C2A-DBB5-4CFE-87B1-553E150E2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4469" y="1639578"/>
            <a:ext cx="216615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Write the equivalent hyperbolic identity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8" name="Text Box 74">
            <a:extLst>
              <a:ext uri="{FF2B5EF4-FFF2-40B4-BE49-F238E27FC236}">
                <a16:creationId xmlns:a16="http://schemas.microsoft.com/office/drawing/2014/main" id="{0B076484-C9F9-4147-9058-1D6A30D72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2428" y="2838064"/>
            <a:ext cx="89664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DB383290-31BB-4202-9251-491C92B0FAE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DB383290-31BB-4202-9251-491C92B0FA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7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F48CF2B4-AA83-471B-9C19-16A849406B69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F48CF2B4-AA83-471B-9C19-16A84940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8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F96DC1A8-E904-4B47-B5C3-10448732B8E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F96DC1A8-E904-4B47-B5C3-10448732B8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355C72A3-D481-4256-9C3D-A7F0DF40CB9F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355C72A3-D481-4256-9C3D-A7F0DF40C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10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6A3F27E-2D91-4773-86E6-B5F712536B16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6A3F27E-2D91-4773-86E6-B5F712536B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11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62BFFBB6-8915-4FB7-BBC7-3A1809B98C9B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62BFFBB6-8915-4FB7-BBC7-3A1809B98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12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838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 animBg="1"/>
      <p:bldP spid="31" grpId="0"/>
      <p:bldP spid="12" grpId="0"/>
      <p:bldP spid="13" grpId="0"/>
      <p:bldP spid="14" grpId="0"/>
      <p:bldP spid="15" grpId="0" animBg="1"/>
      <p:bldP spid="16" grpId="0" animBg="1"/>
      <p:bldP spid="17" grpId="0"/>
      <p:bldP spid="1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434179" cy="47562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find and use identities for hyperbolic functions, in a similar way that you can for the regular trigonometric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Solve the equation below for real values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6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−2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434179" cy="4756212"/>
              </a:xfrm>
              <a:blipFill>
                <a:blip r:embed="rId2"/>
                <a:stretch>
                  <a:fillRect l="-355" t="-769" r="-24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A15F6E15-A718-465B-BD4D-8112DA95A990}"/>
                  </a:ext>
                </a:extLst>
              </p:cNvPr>
              <p:cNvSpPr txBox="1"/>
              <p:nvPr/>
            </p:nvSpPr>
            <p:spPr>
              <a:xfrm>
                <a:off x="4785064" y="1537601"/>
                <a:ext cx="201523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6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−2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A15F6E15-A718-465B-BD4D-8112DA95A9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5064" y="1537601"/>
                <a:ext cx="2015231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4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5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7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8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9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B78CBB6F-6A3D-45A2-99BF-53309D45B1A6}"/>
                  </a:ext>
                </a:extLst>
              </p:cNvPr>
              <p:cNvSpPr txBox="1"/>
              <p:nvPr/>
            </p:nvSpPr>
            <p:spPr>
              <a:xfrm>
                <a:off x="3978675" y="1982963"/>
                <a:ext cx="2786108" cy="5763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6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B78CBB6F-6A3D-45A2-99BF-53309D45B1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8675" y="1982963"/>
                <a:ext cx="2786108" cy="57637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D9AF1199-7241-48AF-82CA-3BAE332ED7EC}"/>
                  </a:ext>
                </a:extLst>
              </p:cNvPr>
              <p:cNvSpPr txBox="1"/>
              <p:nvPr/>
            </p:nvSpPr>
            <p:spPr>
              <a:xfrm>
                <a:off x="4131075" y="2712412"/>
                <a:ext cx="278610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D9AF1199-7241-48AF-82CA-3BAE332ED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1075" y="2712412"/>
                <a:ext cx="2786108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5781C4BC-A5B2-4366-865D-062412779035}"/>
                  </a:ext>
                </a:extLst>
              </p:cNvPr>
              <p:cNvSpPr txBox="1"/>
              <p:nvPr/>
            </p:nvSpPr>
            <p:spPr>
              <a:xfrm>
                <a:off x="5304406" y="3211041"/>
                <a:ext cx="152252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−4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5781C4BC-A5B2-4366-865D-062412779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4406" y="3211041"/>
                <a:ext cx="1522521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ABE52DD7-67A5-4784-8016-BD7E87731B4C}"/>
                  </a:ext>
                </a:extLst>
              </p:cNvPr>
              <p:cNvSpPr txBox="1"/>
              <p:nvPr/>
            </p:nvSpPr>
            <p:spPr>
              <a:xfrm>
                <a:off x="5499714" y="3681557"/>
                <a:ext cx="152252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−4=7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ABE52DD7-67A5-4784-8016-BD7E87731B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714" y="3681557"/>
                <a:ext cx="1522521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20DA0926-68D2-4A40-AF52-C1A5B467327E}"/>
                  </a:ext>
                </a:extLst>
              </p:cNvPr>
              <p:cNvSpPr txBox="1"/>
              <p:nvPr/>
            </p:nvSpPr>
            <p:spPr>
              <a:xfrm>
                <a:off x="4958177" y="4160951"/>
                <a:ext cx="192201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−7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−4=0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20DA0926-68D2-4A40-AF52-C1A5B46732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8177" y="4160951"/>
                <a:ext cx="1922017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D5AF63F5-7AD5-4C0E-9928-C50F47DE9CB0}"/>
                  </a:ext>
                </a:extLst>
              </p:cNvPr>
              <p:cNvSpPr txBox="1"/>
              <p:nvPr/>
            </p:nvSpPr>
            <p:spPr>
              <a:xfrm>
                <a:off x="4844247" y="4632946"/>
                <a:ext cx="192201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D5AF63F5-7AD5-4C0E-9928-C50F47DE9C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4247" y="4632946"/>
                <a:ext cx="1922017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4EB687DE-35B9-4ABC-BF58-C07E0E6D0A92}"/>
                  </a:ext>
                </a:extLst>
              </p:cNvPr>
              <p:cNvSpPr txBox="1"/>
              <p:nvPr/>
            </p:nvSpPr>
            <p:spPr>
              <a:xfrm>
                <a:off x="4711082" y="5174484"/>
                <a:ext cx="1922017" cy="3965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4EB687DE-35B9-4ABC-BF58-C07E0E6D0A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1082" y="5174484"/>
                <a:ext cx="1922017" cy="396519"/>
              </a:xfrm>
              <a:prstGeom prst="rect">
                <a:avLst/>
              </a:prstGeom>
              <a:blipFill>
                <a:blip r:embed="rId16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DC4669FB-D448-4D39-BD39-196FF70FE7CC}"/>
                  </a:ext>
                </a:extLst>
              </p:cNvPr>
              <p:cNvSpPr txBox="1"/>
              <p:nvPr/>
            </p:nvSpPr>
            <p:spPr>
              <a:xfrm>
                <a:off x="5857782" y="5690868"/>
                <a:ext cx="88924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DC4669FB-D448-4D39-BD39-196FF70FE7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7782" y="5690868"/>
                <a:ext cx="889248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rc 45">
            <a:extLst>
              <a:ext uri="{FF2B5EF4-FFF2-40B4-BE49-F238E27FC236}">
                <a16:creationId xmlns:a16="http://schemas.microsoft.com/office/drawing/2014/main" id="{8FD86DAF-26A2-4E04-89CD-B86B11346476}"/>
              </a:ext>
            </a:extLst>
          </p:cNvPr>
          <p:cNvSpPr>
            <a:spLocks/>
          </p:cNvSpPr>
          <p:nvPr/>
        </p:nvSpPr>
        <p:spPr bwMode="auto">
          <a:xfrm>
            <a:off x="6796878" y="1705992"/>
            <a:ext cx="145460" cy="58444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" name="Text Box 74">
            <a:extLst>
              <a:ext uri="{FF2B5EF4-FFF2-40B4-BE49-F238E27FC236}">
                <a16:creationId xmlns:a16="http://schemas.microsoft.com/office/drawing/2014/main" id="{BAE0C493-C333-489E-811A-6BE8E12E7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7950" y="1630700"/>
            <a:ext cx="224605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You can use the identities above if there isn’t a clear way to rewrite the equation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9" name="Arc 45">
            <a:extLst>
              <a:ext uri="{FF2B5EF4-FFF2-40B4-BE49-F238E27FC236}">
                <a16:creationId xmlns:a16="http://schemas.microsoft.com/office/drawing/2014/main" id="{8FC72847-DDCF-4EF3-A8DA-019F3E83E135}"/>
              </a:ext>
            </a:extLst>
          </p:cNvPr>
          <p:cNvSpPr>
            <a:spLocks/>
          </p:cNvSpPr>
          <p:nvPr/>
        </p:nvSpPr>
        <p:spPr bwMode="auto">
          <a:xfrm>
            <a:off x="6718458" y="2275642"/>
            <a:ext cx="145460" cy="58444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" name="Arc 45">
            <a:extLst>
              <a:ext uri="{FF2B5EF4-FFF2-40B4-BE49-F238E27FC236}">
                <a16:creationId xmlns:a16="http://schemas.microsoft.com/office/drawing/2014/main" id="{ADEE75E0-6F78-49BD-A088-E6F81A51D2C7}"/>
              </a:ext>
            </a:extLst>
          </p:cNvPr>
          <p:cNvSpPr>
            <a:spLocks/>
          </p:cNvSpPr>
          <p:nvPr/>
        </p:nvSpPr>
        <p:spPr bwMode="auto">
          <a:xfrm>
            <a:off x="6860501" y="2870446"/>
            <a:ext cx="135103" cy="50306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" name="Arc 45">
            <a:extLst>
              <a:ext uri="{FF2B5EF4-FFF2-40B4-BE49-F238E27FC236}">
                <a16:creationId xmlns:a16="http://schemas.microsoft.com/office/drawing/2014/main" id="{9B3EB85D-5414-47B0-8D0A-F7D25AD714A9}"/>
              </a:ext>
            </a:extLst>
          </p:cNvPr>
          <p:cNvSpPr>
            <a:spLocks/>
          </p:cNvSpPr>
          <p:nvPr/>
        </p:nvSpPr>
        <p:spPr bwMode="auto">
          <a:xfrm>
            <a:off x="7029177" y="3340962"/>
            <a:ext cx="135103" cy="50306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2" name="Arc 45">
            <a:extLst>
              <a:ext uri="{FF2B5EF4-FFF2-40B4-BE49-F238E27FC236}">
                <a16:creationId xmlns:a16="http://schemas.microsoft.com/office/drawing/2014/main" id="{E4208EED-CF98-469E-967F-232D34D36066}"/>
              </a:ext>
            </a:extLst>
          </p:cNvPr>
          <p:cNvSpPr>
            <a:spLocks/>
          </p:cNvSpPr>
          <p:nvPr/>
        </p:nvSpPr>
        <p:spPr bwMode="auto">
          <a:xfrm>
            <a:off x="6896012" y="3820356"/>
            <a:ext cx="135103" cy="50306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" name="Arc 45">
            <a:extLst>
              <a:ext uri="{FF2B5EF4-FFF2-40B4-BE49-F238E27FC236}">
                <a16:creationId xmlns:a16="http://schemas.microsoft.com/office/drawing/2014/main" id="{03ACA8BC-93F3-4EA3-BEBB-DB2060ACC5A8}"/>
              </a:ext>
            </a:extLst>
          </p:cNvPr>
          <p:cNvSpPr>
            <a:spLocks/>
          </p:cNvSpPr>
          <p:nvPr/>
        </p:nvSpPr>
        <p:spPr bwMode="auto">
          <a:xfrm>
            <a:off x="6753969" y="4308628"/>
            <a:ext cx="135103" cy="50306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" name="Arc 45">
            <a:extLst>
              <a:ext uri="{FF2B5EF4-FFF2-40B4-BE49-F238E27FC236}">
                <a16:creationId xmlns:a16="http://schemas.microsoft.com/office/drawing/2014/main" id="{0C69A3A4-BF04-4A55-8A3F-B2B0826F912E}"/>
              </a:ext>
            </a:extLst>
          </p:cNvPr>
          <p:cNvSpPr>
            <a:spLocks/>
          </p:cNvSpPr>
          <p:nvPr/>
        </p:nvSpPr>
        <p:spPr bwMode="auto">
          <a:xfrm>
            <a:off x="6665192" y="4850166"/>
            <a:ext cx="135103" cy="50306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" name="Arc 45">
            <a:extLst>
              <a:ext uri="{FF2B5EF4-FFF2-40B4-BE49-F238E27FC236}">
                <a16:creationId xmlns:a16="http://schemas.microsoft.com/office/drawing/2014/main" id="{B6D0AC35-6BB2-452E-9B9E-6F6BA54C0138}"/>
              </a:ext>
            </a:extLst>
          </p:cNvPr>
          <p:cNvSpPr>
            <a:spLocks/>
          </p:cNvSpPr>
          <p:nvPr/>
        </p:nvSpPr>
        <p:spPr bwMode="auto">
          <a:xfrm>
            <a:off x="6638559" y="5356193"/>
            <a:ext cx="135103" cy="50306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" name="Text Box 74">
            <a:extLst>
              <a:ext uri="{FF2B5EF4-FFF2-40B4-BE49-F238E27FC236}">
                <a16:creationId xmlns:a16="http://schemas.microsoft.com/office/drawing/2014/main" id="{19709010-1775-4834-B0BF-6D7E84E78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4684" y="2411935"/>
            <a:ext cx="82562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7" name="Text Box 74">
            <a:extLst>
              <a:ext uri="{FF2B5EF4-FFF2-40B4-BE49-F238E27FC236}">
                <a16:creationId xmlns:a16="http://schemas.microsoft.com/office/drawing/2014/main" id="{59A16D98-9DA0-4FDB-BA81-9A0EF840B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7949" y="2864697"/>
            <a:ext cx="19442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Multiply out and group terms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 Box 74">
                <a:extLst>
                  <a:ext uri="{FF2B5EF4-FFF2-40B4-BE49-F238E27FC236}">
                    <a16:creationId xmlns:a16="http://schemas.microsoft.com/office/drawing/2014/main" id="{0DE61343-1641-4DD7-955D-64D3116E30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99791" y="3423989"/>
                <a:ext cx="1207364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Multiply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8" name="Text Box 74">
                <a:extLst>
                  <a:ext uri="{FF2B5EF4-FFF2-40B4-BE49-F238E27FC236}">
                    <a16:creationId xmlns:a16="http://schemas.microsoft.com/office/drawing/2014/main" id="{0DE61343-1641-4DD7-955D-64D3116E30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99791" y="3423989"/>
                <a:ext cx="1207364" cy="276999"/>
              </a:xfrm>
              <a:prstGeom prst="rect">
                <a:avLst/>
              </a:prstGeom>
              <a:blipFill>
                <a:blip r:embed="rId18"/>
                <a:stretch>
                  <a:fillRect t="-2222" b="-177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 Box 74">
                <a:extLst>
                  <a:ext uri="{FF2B5EF4-FFF2-40B4-BE49-F238E27FC236}">
                    <a16:creationId xmlns:a16="http://schemas.microsoft.com/office/drawing/2014/main" id="{A6831843-BCD8-4384-BB20-0710AC0E4C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39993" y="3921139"/>
                <a:ext cx="1207364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Subtract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9" name="Text Box 74">
                <a:extLst>
                  <a:ext uri="{FF2B5EF4-FFF2-40B4-BE49-F238E27FC236}">
                    <a16:creationId xmlns:a16="http://schemas.microsoft.com/office/drawing/2014/main" id="{A6831843-BCD8-4384-BB20-0710AC0E4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39993" y="3921139"/>
                <a:ext cx="1207364" cy="276999"/>
              </a:xfrm>
              <a:prstGeom prst="rect">
                <a:avLst/>
              </a:prstGeom>
              <a:blipFill>
                <a:blip r:embed="rId19"/>
                <a:stretch>
                  <a:fillRect b="-1521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 Box 74">
            <a:extLst>
              <a:ext uri="{FF2B5EF4-FFF2-40B4-BE49-F238E27FC236}">
                <a16:creationId xmlns:a16="http://schemas.microsoft.com/office/drawing/2014/main" id="{EF318A00-2035-420E-A893-72B0C2D41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1318" y="4409411"/>
            <a:ext cx="89664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Factorise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3" name="Text Box 74">
            <a:extLst>
              <a:ext uri="{FF2B5EF4-FFF2-40B4-BE49-F238E27FC236}">
                <a16:creationId xmlns:a16="http://schemas.microsoft.com/office/drawing/2014/main" id="{8E2E4417-8749-4502-8351-77D6EB172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0396" y="4755641"/>
            <a:ext cx="17489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Solve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4" name="Text Box 74">
            <a:extLst>
              <a:ext uri="{FF2B5EF4-FFF2-40B4-BE49-F238E27FC236}">
                <a16:creationId xmlns:a16="http://schemas.microsoft.com/office/drawing/2014/main" id="{5C97DD0A-41D9-47AE-95B1-D7BCA391C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7031" y="5448099"/>
            <a:ext cx="63031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Solve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302D4E86-9259-42B2-9E25-6F165835A1DE}"/>
              </a:ext>
            </a:extLst>
          </p:cNvPr>
          <p:cNvCxnSpPr>
            <a:cxnSpLocks/>
          </p:cNvCxnSpPr>
          <p:nvPr/>
        </p:nvCxnSpPr>
        <p:spPr>
          <a:xfrm flipV="1">
            <a:off x="4944862" y="5193438"/>
            <a:ext cx="683580" cy="346228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7B086713-1A3A-4733-BDC7-CDBE78BD29A0}"/>
              </a:ext>
            </a:extLst>
          </p:cNvPr>
          <p:cNvCxnSpPr>
            <a:cxnSpLocks/>
          </p:cNvCxnSpPr>
          <p:nvPr/>
        </p:nvCxnSpPr>
        <p:spPr>
          <a:xfrm flipH="1" flipV="1">
            <a:off x="4946342" y="5186040"/>
            <a:ext cx="683580" cy="346228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Box 74">
            <a:extLst>
              <a:ext uri="{FF2B5EF4-FFF2-40B4-BE49-F238E27FC236}">
                <a16:creationId xmlns:a16="http://schemas.microsoft.com/office/drawing/2014/main" id="{40E28927-BFBB-45D3-8E84-4FCD25A99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4834" y="4950950"/>
            <a:ext cx="174890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But the negative can be ruled out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72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7" grpId="0"/>
      <p:bldP spid="28" grpId="0"/>
      <p:bldP spid="29" grpId="0"/>
      <p:bldP spid="32" grpId="0"/>
      <p:bldP spid="33" grpId="0"/>
      <p:bldP spid="34" grpId="0"/>
      <p:bldP spid="35" grpId="0"/>
      <p:bldP spid="36" grpId="0"/>
      <p:bldP spid="37" grpId="0" animBg="1"/>
      <p:bldP spid="38" grpId="0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  <p:bldP spid="52" grpId="0"/>
      <p:bldP spid="53" grpId="0"/>
      <p:bldP spid="54" grpId="0"/>
      <p:bldP spid="5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434179" cy="47562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find and use identities for hyperbolic functions, in a similar way that you can for the regular trigonometric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Solve the equation below, giving answers as natural logarithms.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−5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434179" cy="4756212"/>
              </a:xfrm>
              <a:blipFill>
                <a:blip r:embed="rId2"/>
                <a:stretch>
                  <a:fillRect l="-355" t="-769" r="-24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6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7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8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FAF7CF29-D1E4-4AEE-A3CA-59627416D278}"/>
                  </a:ext>
                </a:extLst>
              </p:cNvPr>
              <p:cNvSpPr txBox="1"/>
              <p:nvPr/>
            </p:nvSpPr>
            <p:spPr>
              <a:xfrm>
                <a:off x="4214674" y="1542040"/>
                <a:ext cx="208847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−5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FAF7CF29-D1E4-4AEE-A3CA-59627416D2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4674" y="1542040"/>
                <a:ext cx="2088472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1EDE6D17-8BA8-493A-B402-816C85676598}"/>
                  </a:ext>
                </a:extLst>
              </p:cNvPr>
              <p:cNvSpPr txBox="1"/>
              <p:nvPr/>
            </p:nvSpPr>
            <p:spPr>
              <a:xfrm>
                <a:off x="3834413" y="2093934"/>
                <a:ext cx="245985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−5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1EDE6D17-8BA8-493A-B402-816C856765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4413" y="2093934"/>
                <a:ext cx="2459855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A4B3F847-8920-4A30-83D2-5277EF4CAFF7}"/>
                  </a:ext>
                </a:extLst>
              </p:cNvPr>
              <p:cNvSpPr txBox="1"/>
              <p:nvPr/>
            </p:nvSpPr>
            <p:spPr>
              <a:xfrm>
                <a:off x="3995691" y="2636953"/>
                <a:ext cx="233408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−5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−3=0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A4B3F847-8920-4A30-83D2-5277EF4CA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691" y="2636953"/>
                <a:ext cx="2334088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8B3BCA7A-9513-4B7D-A0D1-34BC547F673A}"/>
                  </a:ext>
                </a:extLst>
              </p:cNvPr>
              <p:cNvSpPr txBox="1"/>
              <p:nvPr/>
            </p:nvSpPr>
            <p:spPr>
              <a:xfrm>
                <a:off x="3755994" y="3222879"/>
                <a:ext cx="259154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8B3BCA7A-9513-4B7D-A0D1-34BC547F67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994" y="3222879"/>
                <a:ext cx="259154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9BF10EC7-C421-400D-9C5C-C4D621880976}"/>
                  </a:ext>
                </a:extLst>
              </p:cNvPr>
              <p:cNvSpPr txBox="1"/>
              <p:nvPr/>
            </p:nvSpPr>
            <p:spPr>
              <a:xfrm>
                <a:off x="3801862" y="3765896"/>
                <a:ext cx="2591540" cy="3965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 or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9BF10EC7-C421-400D-9C5C-C4D6218809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1862" y="3765896"/>
                <a:ext cx="2591540" cy="396519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524EA45-6821-4085-9A53-E29FB0635745}"/>
                  </a:ext>
                </a:extLst>
              </p:cNvPr>
              <p:cNvSpPr txBox="1"/>
              <p:nvPr/>
            </p:nvSpPr>
            <p:spPr>
              <a:xfrm>
                <a:off x="2489443" y="4521978"/>
                <a:ext cx="1727447" cy="507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𝑎𝑟𝑠𝑖𝑛h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524EA45-6821-4085-9A53-E29FB06357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9443" y="4521978"/>
                <a:ext cx="1727447" cy="50731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7B3FD04E-1B0E-40D2-B5AA-2F1CDB022077}"/>
                  </a:ext>
                </a:extLst>
              </p:cNvPr>
              <p:cNvSpPr txBox="1"/>
              <p:nvPr/>
            </p:nvSpPr>
            <p:spPr>
              <a:xfrm>
                <a:off x="2658118" y="5072393"/>
                <a:ext cx="2153575" cy="695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en-US" sz="12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US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7B3FD04E-1B0E-40D2-B5AA-2F1CDB0220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8118" y="5072393"/>
                <a:ext cx="2153575" cy="69564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608E95CE-4FEE-4B79-A081-0CF4F3828679}"/>
                  </a:ext>
                </a:extLst>
              </p:cNvPr>
              <p:cNvSpPr txBox="1"/>
              <p:nvPr/>
            </p:nvSpPr>
            <p:spPr>
              <a:xfrm>
                <a:off x="2624087" y="5810720"/>
                <a:ext cx="1548414" cy="5307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608E95CE-4FEE-4B79-A081-0CF4F38286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4087" y="5810720"/>
                <a:ext cx="1548414" cy="53078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8C6ACD00-B528-4167-BC18-1B3E719AC261}"/>
                  </a:ext>
                </a:extLst>
              </p:cNvPr>
              <p:cNvSpPr txBox="1"/>
              <p:nvPr/>
            </p:nvSpPr>
            <p:spPr>
              <a:xfrm>
                <a:off x="5997619" y="4638868"/>
                <a:ext cx="1308710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𝑎𝑟𝑠𝑖𝑛h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US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8C6ACD00-B528-4167-BC18-1B3E719AC2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7619" y="4638868"/>
                <a:ext cx="1308710" cy="27699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0AF21928-A362-4BF4-8718-35ECC6DEE4DC}"/>
                  </a:ext>
                </a:extLst>
              </p:cNvPr>
              <p:cNvSpPr txBox="1"/>
              <p:nvPr/>
            </p:nvSpPr>
            <p:spPr>
              <a:xfrm>
                <a:off x="6050888" y="5224794"/>
                <a:ext cx="1761472" cy="3687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US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0AF21928-A362-4BF4-8718-35ECC6DEE4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0888" y="5224794"/>
                <a:ext cx="1761472" cy="36875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C2DC86DE-468D-47F8-861F-29C87C594F59}"/>
                  </a:ext>
                </a:extLst>
              </p:cNvPr>
              <p:cNvSpPr txBox="1"/>
              <p:nvPr/>
            </p:nvSpPr>
            <p:spPr>
              <a:xfrm>
                <a:off x="6078999" y="5998631"/>
                <a:ext cx="1289475" cy="3135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US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C2DC86DE-468D-47F8-861F-29C87C594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8999" y="5998631"/>
                <a:ext cx="1289475" cy="31354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c 45">
            <a:extLst>
              <a:ext uri="{FF2B5EF4-FFF2-40B4-BE49-F238E27FC236}">
                <a16:creationId xmlns:a16="http://schemas.microsoft.com/office/drawing/2014/main" id="{970624A2-355F-4D7A-BD93-CD4D706AA757}"/>
              </a:ext>
            </a:extLst>
          </p:cNvPr>
          <p:cNvSpPr>
            <a:spLocks/>
          </p:cNvSpPr>
          <p:nvPr/>
        </p:nvSpPr>
        <p:spPr bwMode="auto">
          <a:xfrm>
            <a:off x="6299728" y="1705992"/>
            <a:ext cx="163216" cy="531181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" name="Text Box 74">
            <a:extLst>
              <a:ext uri="{FF2B5EF4-FFF2-40B4-BE49-F238E27FC236}">
                <a16:creationId xmlns:a16="http://schemas.microsoft.com/office/drawing/2014/main" id="{31E0A882-AB18-4845-B26B-A005509C5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685" y="1574620"/>
            <a:ext cx="22460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using an identity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3" name="Arc 45">
            <a:extLst>
              <a:ext uri="{FF2B5EF4-FFF2-40B4-BE49-F238E27FC236}">
                <a16:creationId xmlns:a16="http://schemas.microsoft.com/office/drawing/2014/main" id="{7FD2F7CF-51BD-446A-9255-7A28096FED21}"/>
              </a:ext>
            </a:extLst>
          </p:cNvPr>
          <p:cNvSpPr>
            <a:spLocks/>
          </p:cNvSpPr>
          <p:nvPr/>
        </p:nvSpPr>
        <p:spPr bwMode="auto">
          <a:xfrm>
            <a:off x="6273095" y="2238653"/>
            <a:ext cx="163216" cy="531181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" name="Arc 45">
            <a:extLst>
              <a:ext uri="{FF2B5EF4-FFF2-40B4-BE49-F238E27FC236}">
                <a16:creationId xmlns:a16="http://schemas.microsoft.com/office/drawing/2014/main" id="{8CD42F4C-FD3A-4158-922E-E2D818BEFE79}"/>
              </a:ext>
            </a:extLst>
          </p:cNvPr>
          <p:cNvSpPr>
            <a:spLocks/>
          </p:cNvSpPr>
          <p:nvPr/>
        </p:nvSpPr>
        <p:spPr bwMode="auto">
          <a:xfrm>
            <a:off x="6273095" y="2815701"/>
            <a:ext cx="163216" cy="531181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" name="Arc 45">
            <a:extLst>
              <a:ext uri="{FF2B5EF4-FFF2-40B4-BE49-F238E27FC236}">
                <a16:creationId xmlns:a16="http://schemas.microsoft.com/office/drawing/2014/main" id="{AF2B570E-D29D-416E-AB58-4D9D88B4F68A}"/>
              </a:ext>
            </a:extLst>
          </p:cNvPr>
          <p:cNvSpPr>
            <a:spLocks/>
          </p:cNvSpPr>
          <p:nvPr/>
        </p:nvSpPr>
        <p:spPr bwMode="auto">
          <a:xfrm>
            <a:off x="6273094" y="3410505"/>
            <a:ext cx="163216" cy="531181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" name="Arc 45">
            <a:extLst>
              <a:ext uri="{FF2B5EF4-FFF2-40B4-BE49-F238E27FC236}">
                <a16:creationId xmlns:a16="http://schemas.microsoft.com/office/drawing/2014/main" id="{8BCF3427-D4B3-4942-97B8-D5C50F269957}"/>
              </a:ext>
            </a:extLst>
          </p:cNvPr>
          <p:cNvSpPr>
            <a:spLocks/>
          </p:cNvSpPr>
          <p:nvPr/>
        </p:nvSpPr>
        <p:spPr bwMode="auto">
          <a:xfrm>
            <a:off x="4719499" y="4928587"/>
            <a:ext cx="163216" cy="531181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7" name="Arc 45">
            <a:extLst>
              <a:ext uri="{FF2B5EF4-FFF2-40B4-BE49-F238E27FC236}">
                <a16:creationId xmlns:a16="http://schemas.microsoft.com/office/drawing/2014/main" id="{FD8DE547-39C7-4886-9FF7-6D77140F63D3}"/>
              </a:ext>
            </a:extLst>
          </p:cNvPr>
          <p:cNvSpPr>
            <a:spLocks/>
          </p:cNvSpPr>
          <p:nvPr/>
        </p:nvSpPr>
        <p:spPr bwMode="auto">
          <a:xfrm>
            <a:off x="4683989" y="5656556"/>
            <a:ext cx="163216" cy="531181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" name="Arc 45">
            <a:extLst>
              <a:ext uri="{FF2B5EF4-FFF2-40B4-BE49-F238E27FC236}">
                <a16:creationId xmlns:a16="http://schemas.microsoft.com/office/drawing/2014/main" id="{0CDA8706-E84B-491C-8AC3-1D45213B9A2F}"/>
              </a:ext>
            </a:extLst>
          </p:cNvPr>
          <p:cNvSpPr>
            <a:spLocks/>
          </p:cNvSpPr>
          <p:nvPr/>
        </p:nvSpPr>
        <p:spPr bwMode="auto">
          <a:xfrm>
            <a:off x="7711278" y="4857565"/>
            <a:ext cx="163216" cy="531181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" name="Arc 45">
            <a:extLst>
              <a:ext uri="{FF2B5EF4-FFF2-40B4-BE49-F238E27FC236}">
                <a16:creationId xmlns:a16="http://schemas.microsoft.com/office/drawing/2014/main" id="{74C3D2EB-0E2A-4DE3-8810-29B2C41D79C1}"/>
              </a:ext>
            </a:extLst>
          </p:cNvPr>
          <p:cNvSpPr>
            <a:spLocks/>
          </p:cNvSpPr>
          <p:nvPr/>
        </p:nvSpPr>
        <p:spPr bwMode="auto">
          <a:xfrm>
            <a:off x="7711278" y="5487880"/>
            <a:ext cx="163216" cy="531181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8224F7A8-D78C-4C8F-890C-5DE3BF683A30}"/>
              </a:ext>
            </a:extLst>
          </p:cNvPr>
          <p:cNvCxnSpPr>
            <a:cxnSpLocks/>
          </p:cNvCxnSpPr>
          <p:nvPr/>
        </p:nvCxnSpPr>
        <p:spPr>
          <a:xfrm flipH="1">
            <a:off x="3873740" y="4182701"/>
            <a:ext cx="544351" cy="33242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03045E1A-2002-471A-BEFE-4E509A04A12E}"/>
              </a:ext>
            </a:extLst>
          </p:cNvPr>
          <p:cNvCxnSpPr>
            <a:cxnSpLocks/>
          </p:cNvCxnSpPr>
          <p:nvPr/>
        </p:nvCxnSpPr>
        <p:spPr>
          <a:xfrm>
            <a:off x="5646710" y="4181192"/>
            <a:ext cx="544351" cy="33242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 Box 74">
                <a:extLst>
                  <a:ext uri="{FF2B5EF4-FFF2-40B4-BE49-F238E27FC236}">
                    <a16:creationId xmlns:a16="http://schemas.microsoft.com/office/drawing/2014/main" id="{69957936-4A68-4132-B037-43CA66540A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17563" y="1787685"/>
                <a:ext cx="2246050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</m:t>
                    </m:r>
                    <m:sSup>
                      <m:sSupPr>
                        <m:ctrlP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≡1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1" name="Text Box 74">
                <a:extLst>
                  <a:ext uri="{FF2B5EF4-FFF2-40B4-BE49-F238E27FC236}">
                    <a16:creationId xmlns:a16="http://schemas.microsoft.com/office/drawing/2014/main" id="{69957936-4A68-4132-B037-43CA66540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17563" y="1787685"/>
                <a:ext cx="2246050" cy="27699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 Box 74">
                <a:extLst>
                  <a:ext uri="{FF2B5EF4-FFF2-40B4-BE49-F238E27FC236}">
                    <a16:creationId xmlns:a16="http://schemas.microsoft.com/office/drawing/2014/main" id="{F3B6737C-EAB9-4F16-9CDD-2D8AEB4184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26441" y="1991871"/>
                <a:ext cx="2246050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𝑐𝑜𝑠h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≡1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2" name="Text Box 74">
                <a:extLst>
                  <a:ext uri="{FF2B5EF4-FFF2-40B4-BE49-F238E27FC236}">
                    <a16:creationId xmlns:a16="http://schemas.microsoft.com/office/drawing/2014/main" id="{F3B6737C-EAB9-4F16-9CDD-2D8AEB4184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6441" y="1991871"/>
                <a:ext cx="2246050" cy="27699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 Box 74">
            <a:extLst>
              <a:ext uri="{FF2B5EF4-FFF2-40B4-BE49-F238E27FC236}">
                <a16:creationId xmlns:a16="http://schemas.microsoft.com/office/drawing/2014/main" id="{25A21746-6B7F-4D1C-A135-CB67C9590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1951" y="2373611"/>
            <a:ext cx="22460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Multiply out and rearrange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4" name="Text Box 74">
            <a:extLst>
              <a:ext uri="{FF2B5EF4-FFF2-40B4-BE49-F238E27FC236}">
                <a16:creationId xmlns:a16="http://schemas.microsoft.com/office/drawing/2014/main" id="{1AFE2D4E-3979-4287-BEF3-2B5D1B406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0828" y="2879637"/>
            <a:ext cx="101539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Factorise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5" name="Text Box 74">
            <a:extLst>
              <a:ext uri="{FF2B5EF4-FFF2-40B4-BE49-F238E27FC236}">
                <a16:creationId xmlns:a16="http://schemas.microsoft.com/office/drawing/2014/main" id="{0A787CF2-C369-431D-9723-F81F14259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9707" y="3465563"/>
            <a:ext cx="63365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Solve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6" name="Text Box 74">
            <a:extLst>
              <a:ext uri="{FF2B5EF4-FFF2-40B4-BE49-F238E27FC236}">
                <a16:creationId xmlns:a16="http://schemas.microsoft.com/office/drawing/2014/main" id="{87989DC4-D46E-4375-B222-48EDA094A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8331" y="4841601"/>
            <a:ext cx="107419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Use the relationship above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7" name="Text Box 74">
            <a:extLst>
              <a:ext uri="{FF2B5EF4-FFF2-40B4-BE49-F238E27FC236}">
                <a16:creationId xmlns:a16="http://schemas.microsoft.com/office/drawing/2014/main" id="{20D76E5B-820F-459F-93FA-6F23A1FB9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8984" y="4779457"/>
            <a:ext cx="107419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Use the relationship above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8" name="Text Box 74">
            <a:extLst>
              <a:ext uri="{FF2B5EF4-FFF2-40B4-BE49-F238E27FC236}">
                <a16:creationId xmlns:a16="http://schemas.microsoft.com/office/drawing/2014/main" id="{61312E25-991F-4F9A-B450-22C764CDF0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8790" y="5757480"/>
            <a:ext cx="85965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9" name="Text Box 74">
            <a:extLst>
              <a:ext uri="{FF2B5EF4-FFF2-40B4-BE49-F238E27FC236}">
                <a16:creationId xmlns:a16="http://schemas.microsoft.com/office/drawing/2014/main" id="{04B4F1DE-9BDE-4A2E-A347-521148046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4954" y="5615436"/>
            <a:ext cx="85965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46FEAB25-75B9-45E4-9444-96E68134FCB1}"/>
              </a:ext>
            </a:extLst>
          </p:cNvPr>
          <p:cNvCxnSpPr>
            <a:cxnSpLocks/>
          </p:cNvCxnSpPr>
          <p:nvPr/>
        </p:nvCxnSpPr>
        <p:spPr>
          <a:xfrm flipH="1" flipV="1">
            <a:off x="3116063" y="452762"/>
            <a:ext cx="665824" cy="1296139"/>
          </a:xfrm>
          <a:prstGeom prst="straightConnector1">
            <a:avLst/>
          </a:prstGeom>
          <a:ln w="508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523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6" grpId="0"/>
      <p:bldP spid="17" grpId="0"/>
      <p:bldP spid="18" grpId="0"/>
      <p:bldP spid="25" grpId="0"/>
      <p:bldP spid="27" grpId="0"/>
      <p:bldP spid="28" grpId="0"/>
      <p:bldP spid="29" grpId="0"/>
      <p:bldP spid="30" grpId="0"/>
      <p:bldP spid="31" grpId="0" animBg="1"/>
      <p:bldP spid="32" grpId="0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434179" cy="47562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can find and use identities for hyperbolic functions, in a similar way that you can for the regular trigonometric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Solve the equation below, giving answers as natural logarithms where appropriate.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−5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+4=0</m:t>
                      </m:r>
                    </m:oMath>
                  </m:oMathPara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434179" cy="4756212"/>
              </a:xfrm>
              <a:blipFill>
                <a:blip r:embed="rId2"/>
                <a:stretch>
                  <a:fillRect l="-355" t="-769" r="-24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6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7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8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0D8CBA40-98CF-4C04-B140-AEE24D7AE49E}"/>
                  </a:ext>
                </a:extLst>
              </p:cNvPr>
              <p:cNvSpPr txBox="1"/>
              <p:nvPr/>
            </p:nvSpPr>
            <p:spPr>
              <a:xfrm>
                <a:off x="4285695" y="1462142"/>
                <a:ext cx="226602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−5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+4=0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0D8CBA40-98CF-4C04-B140-AEE24D7AE4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5695" y="1462142"/>
                <a:ext cx="2266025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0857B299-73F4-45CB-82A0-7EFA6FCF7F54}"/>
                  </a:ext>
                </a:extLst>
              </p:cNvPr>
              <p:cNvSpPr txBox="1"/>
              <p:nvPr/>
            </p:nvSpPr>
            <p:spPr>
              <a:xfrm>
                <a:off x="3914313" y="1934138"/>
                <a:ext cx="263740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−1−5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+4=0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0857B299-73F4-45CB-82A0-7EFA6FCF7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4313" y="1934138"/>
                <a:ext cx="2637407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2EC0675A-11F1-4421-9C91-A983CE8B0931}"/>
                  </a:ext>
                </a:extLst>
              </p:cNvPr>
              <p:cNvSpPr txBox="1"/>
              <p:nvPr/>
            </p:nvSpPr>
            <p:spPr>
              <a:xfrm>
                <a:off x="4066712" y="2397256"/>
                <a:ext cx="263740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−5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2EC0675A-11F1-4421-9C91-A983CE8B0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6712" y="2397256"/>
                <a:ext cx="2637407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C33FC516-7CEC-48DA-AB24-36B0437CC697}"/>
                  </a:ext>
                </a:extLst>
              </p:cNvPr>
              <p:cNvSpPr txBox="1"/>
              <p:nvPr/>
            </p:nvSpPr>
            <p:spPr>
              <a:xfrm>
                <a:off x="3952781" y="2895886"/>
                <a:ext cx="263740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C33FC516-7CEC-48DA-AB24-36B0437CC6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2781" y="2895886"/>
                <a:ext cx="2637407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AF54DF19-2A75-461E-A34A-2E27852CBBAF}"/>
                  </a:ext>
                </a:extLst>
              </p:cNvPr>
              <p:cNvSpPr txBox="1"/>
              <p:nvPr/>
            </p:nvSpPr>
            <p:spPr>
              <a:xfrm>
                <a:off x="4148091" y="3366401"/>
                <a:ext cx="2591540" cy="3969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 or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AF54DF19-2A75-461E-A34A-2E27852CBB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8091" y="3366401"/>
                <a:ext cx="2591540" cy="396968"/>
              </a:xfrm>
              <a:prstGeom prst="rect">
                <a:avLst/>
              </a:prstGeom>
              <a:blipFill>
                <a:blip r:embed="rId13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447E0240-02A9-46E0-B8D7-1399E3600284}"/>
                  </a:ext>
                </a:extLst>
              </p:cNvPr>
              <p:cNvSpPr txBox="1"/>
              <p:nvPr/>
            </p:nvSpPr>
            <p:spPr>
              <a:xfrm>
                <a:off x="2880060" y="4211259"/>
                <a:ext cx="1727447" cy="507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𝑎𝑟𝑐𝑜𝑠h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447E0240-02A9-46E0-B8D7-1399E36002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0060" y="4211259"/>
                <a:ext cx="1727447" cy="50731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8558E62A-DD5A-456A-A88F-8741D4CB1EFA}"/>
                  </a:ext>
                </a:extLst>
              </p:cNvPr>
              <p:cNvSpPr txBox="1"/>
              <p:nvPr/>
            </p:nvSpPr>
            <p:spPr>
              <a:xfrm>
                <a:off x="6388236" y="4328149"/>
                <a:ext cx="1308710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𝑎𝑟𝑐𝑜𝑠h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8558E62A-DD5A-456A-A88F-8741D4CB1E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8236" y="4328149"/>
                <a:ext cx="1308710" cy="27699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F8752BEB-4B2A-4B02-8346-E8E54FA26D70}"/>
              </a:ext>
            </a:extLst>
          </p:cNvPr>
          <p:cNvCxnSpPr>
            <a:cxnSpLocks/>
          </p:cNvCxnSpPr>
          <p:nvPr/>
        </p:nvCxnSpPr>
        <p:spPr>
          <a:xfrm flipH="1">
            <a:off x="4264357" y="3871982"/>
            <a:ext cx="544351" cy="33242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B235A9B3-A84E-46A2-9CBF-0E9AC5E19E32}"/>
              </a:ext>
            </a:extLst>
          </p:cNvPr>
          <p:cNvCxnSpPr>
            <a:cxnSpLocks/>
          </p:cNvCxnSpPr>
          <p:nvPr/>
        </p:nvCxnSpPr>
        <p:spPr>
          <a:xfrm>
            <a:off x="6037327" y="3870473"/>
            <a:ext cx="544351" cy="33242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51462D6E-A7F8-4A1C-9633-36940E2FB8EF}"/>
                  </a:ext>
                </a:extLst>
              </p:cNvPr>
              <p:cNvSpPr txBox="1"/>
              <p:nvPr/>
            </p:nvSpPr>
            <p:spPr>
              <a:xfrm>
                <a:off x="3188158" y="4857564"/>
                <a:ext cx="1685783" cy="60330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2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num>
                                        <m:den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51462D6E-A7F8-4A1C-9633-36940E2FB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8158" y="4857564"/>
                <a:ext cx="1685783" cy="603307"/>
              </a:xfrm>
              <a:prstGeom prst="rect">
                <a:avLst/>
              </a:prstGeom>
              <a:blipFill>
                <a:blip r:embed="rId16"/>
                <a:stretch>
                  <a:fillRect b="-101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542DFDAF-6F42-49F2-BDF3-6C9C69790FAD}"/>
                  </a:ext>
                </a:extLst>
              </p:cNvPr>
              <p:cNvSpPr txBox="1"/>
              <p:nvPr/>
            </p:nvSpPr>
            <p:spPr>
              <a:xfrm>
                <a:off x="3197036" y="5692065"/>
                <a:ext cx="1118511" cy="43845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±</m:t>
                          </m:r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542DFDAF-6F42-49F2-BDF3-6C9C69790F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7036" y="5692065"/>
                <a:ext cx="1118511" cy="438453"/>
              </a:xfrm>
              <a:prstGeom prst="rect">
                <a:avLst/>
              </a:prstGeom>
              <a:blipFill>
                <a:blip r:embed="rId17"/>
                <a:stretch>
                  <a:fillRect l="-1087" b="-138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BE81478E-DB4E-46FC-B419-6705A1927E2B}"/>
                  </a:ext>
                </a:extLst>
              </p:cNvPr>
              <p:cNvSpPr txBox="1"/>
              <p:nvPr/>
            </p:nvSpPr>
            <p:spPr>
              <a:xfrm>
                <a:off x="6518764" y="5027720"/>
                <a:ext cx="1574662" cy="276422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1±</m:t>
                          </m:r>
                          <m:rad>
                            <m:radPr>
                              <m:degHide m:val="on"/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BE81478E-DB4E-46FC-B419-6705A1927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8764" y="5027720"/>
                <a:ext cx="1574662" cy="276422"/>
              </a:xfrm>
              <a:prstGeom prst="rect">
                <a:avLst/>
              </a:prstGeom>
              <a:blipFill>
                <a:blip r:embed="rId18"/>
                <a:stretch>
                  <a:fillRect l="-77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4F3F2199-BF01-41F1-95B7-1594C142AB8C}"/>
                  </a:ext>
                </a:extLst>
              </p:cNvPr>
              <p:cNvSpPr txBox="1"/>
              <p:nvPr/>
            </p:nvSpPr>
            <p:spPr>
              <a:xfrm>
                <a:off x="6536519" y="5835588"/>
                <a:ext cx="407612" cy="18466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4F3F2199-BF01-41F1-95B7-1594C142AB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6519" y="5835588"/>
                <a:ext cx="407612" cy="184666"/>
              </a:xfrm>
              <a:prstGeom prst="rect">
                <a:avLst/>
              </a:prstGeom>
              <a:blipFill>
                <a:blip r:embed="rId19"/>
                <a:stretch>
                  <a:fillRect l="-4478" r="-8955" b="-322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Arc 45">
            <a:extLst>
              <a:ext uri="{FF2B5EF4-FFF2-40B4-BE49-F238E27FC236}">
                <a16:creationId xmlns:a16="http://schemas.microsoft.com/office/drawing/2014/main" id="{F304FF96-1AF8-46C9-8018-415C8ED79F8D}"/>
              </a:ext>
            </a:extLst>
          </p:cNvPr>
          <p:cNvSpPr>
            <a:spLocks/>
          </p:cNvSpPr>
          <p:nvPr/>
        </p:nvSpPr>
        <p:spPr bwMode="auto">
          <a:xfrm>
            <a:off x="6521669" y="1617216"/>
            <a:ext cx="145461" cy="442403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7" name="Arc 45">
            <a:extLst>
              <a:ext uri="{FF2B5EF4-FFF2-40B4-BE49-F238E27FC236}">
                <a16:creationId xmlns:a16="http://schemas.microsoft.com/office/drawing/2014/main" id="{AD340C02-201C-48EA-8956-8B06B9288A3C}"/>
              </a:ext>
            </a:extLst>
          </p:cNvPr>
          <p:cNvSpPr>
            <a:spLocks/>
          </p:cNvSpPr>
          <p:nvPr/>
        </p:nvSpPr>
        <p:spPr bwMode="auto">
          <a:xfrm>
            <a:off x="6512791" y="2105488"/>
            <a:ext cx="145461" cy="442403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" name="Arc 45">
            <a:extLst>
              <a:ext uri="{FF2B5EF4-FFF2-40B4-BE49-F238E27FC236}">
                <a16:creationId xmlns:a16="http://schemas.microsoft.com/office/drawing/2014/main" id="{0E30DBD7-9188-4018-B641-2FF383CB9CF0}"/>
              </a:ext>
            </a:extLst>
          </p:cNvPr>
          <p:cNvSpPr>
            <a:spLocks/>
          </p:cNvSpPr>
          <p:nvPr/>
        </p:nvSpPr>
        <p:spPr bwMode="auto">
          <a:xfrm>
            <a:off x="6503913" y="2567127"/>
            <a:ext cx="145461" cy="442403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" name="Arc 45">
            <a:extLst>
              <a:ext uri="{FF2B5EF4-FFF2-40B4-BE49-F238E27FC236}">
                <a16:creationId xmlns:a16="http://schemas.microsoft.com/office/drawing/2014/main" id="{07EA62BE-07F5-4DAD-B190-93C67E2F2A05}"/>
              </a:ext>
            </a:extLst>
          </p:cNvPr>
          <p:cNvSpPr>
            <a:spLocks/>
          </p:cNvSpPr>
          <p:nvPr/>
        </p:nvSpPr>
        <p:spPr bwMode="auto">
          <a:xfrm>
            <a:off x="6495036" y="3073154"/>
            <a:ext cx="145461" cy="442403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0" name="Arc 45">
            <a:extLst>
              <a:ext uri="{FF2B5EF4-FFF2-40B4-BE49-F238E27FC236}">
                <a16:creationId xmlns:a16="http://schemas.microsoft.com/office/drawing/2014/main" id="{6AD1A0E5-9AC0-4B62-94BE-F848D5E368DA}"/>
              </a:ext>
            </a:extLst>
          </p:cNvPr>
          <p:cNvSpPr>
            <a:spLocks/>
          </p:cNvSpPr>
          <p:nvPr/>
        </p:nvSpPr>
        <p:spPr bwMode="auto">
          <a:xfrm>
            <a:off x="4888178" y="4500979"/>
            <a:ext cx="136584" cy="665825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" name="Arc 45">
            <a:extLst>
              <a:ext uri="{FF2B5EF4-FFF2-40B4-BE49-F238E27FC236}">
                <a16:creationId xmlns:a16="http://schemas.microsoft.com/office/drawing/2014/main" id="{30B41227-FC43-49C6-9990-5B681F88A5A7}"/>
              </a:ext>
            </a:extLst>
          </p:cNvPr>
          <p:cNvSpPr>
            <a:spLocks/>
          </p:cNvSpPr>
          <p:nvPr/>
        </p:nvSpPr>
        <p:spPr bwMode="auto">
          <a:xfrm>
            <a:off x="4852667" y="5202315"/>
            <a:ext cx="136584" cy="665825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" name="Arc 45">
            <a:extLst>
              <a:ext uri="{FF2B5EF4-FFF2-40B4-BE49-F238E27FC236}">
                <a16:creationId xmlns:a16="http://schemas.microsoft.com/office/drawing/2014/main" id="{A482FBA0-A3E2-4C2B-B5A9-60592501A9CA}"/>
              </a:ext>
            </a:extLst>
          </p:cNvPr>
          <p:cNvSpPr>
            <a:spLocks/>
          </p:cNvSpPr>
          <p:nvPr/>
        </p:nvSpPr>
        <p:spPr bwMode="auto">
          <a:xfrm>
            <a:off x="8119650" y="4509857"/>
            <a:ext cx="136584" cy="665825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3" name="Arc 45">
            <a:extLst>
              <a:ext uri="{FF2B5EF4-FFF2-40B4-BE49-F238E27FC236}">
                <a16:creationId xmlns:a16="http://schemas.microsoft.com/office/drawing/2014/main" id="{5C352243-0AFE-4B1D-B1C2-AD501DE2D1B2}"/>
              </a:ext>
            </a:extLst>
          </p:cNvPr>
          <p:cNvSpPr>
            <a:spLocks/>
          </p:cNvSpPr>
          <p:nvPr/>
        </p:nvSpPr>
        <p:spPr bwMode="auto">
          <a:xfrm>
            <a:off x="8084139" y="5211192"/>
            <a:ext cx="136584" cy="665825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5" name="Text Box 74">
            <a:extLst>
              <a:ext uri="{FF2B5EF4-FFF2-40B4-BE49-F238E27FC236}">
                <a16:creationId xmlns:a16="http://schemas.microsoft.com/office/drawing/2014/main" id="{C7643832-C890-4E0C-B128-55B843A26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8484" y="1432577"/>
            <a:ext cx="22460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using an identity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 Box 74">
                <a:extLst>
                  <a:ext uri="{FF2B5EF4-FFF2-40B4-BE49-F238E27FC236}">
                    <a16:creationId xmlns:a16="http://schemas.microsoft.com/office/drawing/2014/main" id="{E0F49FE5-675B-4E63-9537-23B2E08959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77362" y="1645642"/>
                <a:ext cx="2246050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≡2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6" name="Text Box 74">
                <a:extLst>
                  <a:ext uri="{FF2B5EF4-FFF2-40B4-BE49-F238E27FC236}">
                    <a16:creationId xmlns:a16="http://schemas.microsoft.com/office/drawing/2014/main" id="{E0F49FE5-675B-4E63-9537-23B2E08959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77362" y="1645642"/>
                <a:ext cx="2246050" cy="27699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 Box 74">
                <a:extLst>
                  <a:ext uri="{FF2B5EF4-FFF2-40B4-BE49-F238E27FC236}">
                    <a16:creationId xmlns:a16="http://schemas.microsoft.com/office/drawing/2014/main" id="{D18C9F4F-9E8C-46F5-AC08-93B4783651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86240" y="1849828"/>
                <a:ext cx="2246050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≡2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7" name="Text Box 74">
                <a:extLst>
                  <a:ext uri="{FF2B5EF4-FFF2-40B4-BE49-F238E27FC236}">
                    <a16:creationId xmlns:a16="http://schemas.microsoft.com/office/drawing/2014/main" id="{D18C9F4F-9E8C-46F5-AC08-93B478365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86240" y="1849828"/>
                <a:ext cx="2246050" cy="27699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Text Box 74">
            <a:extLst>
              <a:ext uri="{FF2B5EF4-FFF2-40B4-BE49-F238E27FC236}">
                <a16:creationId xmlns:a16="http://schemas.microsoft.com/office/drawing/2014/main" id="{CBD21ABA-0179-492F-91D1-35C12702F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987" y="2151668"/>
            <a:ext cx="86113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9" name="Text Box 74">
            <a:extLst>
              <a:ext uri="{FF2B5EF4-FFF2-40B4-BE49-F238E27FC236}">
                <a16:creationId xmlns:a16="http://schemas.microsoft.com/office/drawing/2014/main" id="{9414C7DD-DCCD-44A2-B815-1DD2CF368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130" y="2631062"/>
            <a:ext cx="86113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Factorise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0" name="Text Box 74">
            <a:extLst>
              <a:ext uri="{FF2B5EF4-FFF2-40B4-BE49-F238E27FC236}">
                <a16:creationId xmlns:a16="http://schemas.microsoft.com/office/drawing/2014/main" id="{0FB4446A-79B2-42D0-969A-8DCBE9F17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211" y="3110456"/>
            <a:ext cx="86113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Solve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1" name="Text Box 74">
            <a:extLst>
              <a:ext uri="{FF2B5EF4-FFF2-40B4-BE49-F238E27FC236}">
                <a16:creationId xmlns:a16="http://schemas.microsoft.com/office/drawing/2014/main" id="{A697D793-CA3F-47C7-A0BD-0F8324A69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1496" y="4522005"/>
            <a:ext cx="107419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Use the relationship above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2" name="Text Box 74">
            <a:extLst>
              <a:ext uri="{FF2B5EF4-FFF2-40B4-BE49-F238E27FC236}">
                <a16:creationId xmlns:a16="http://schemas.microsoft.com/office/drawing/2014/main" id="{4FA20A62-AC48-4D94-BA8F-4F3E33D33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465" y="5375740"/>
            <a:ext cx="85965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3" name="Text Box 74">
            <a:extLst>
              <a:ext uri="{FF2B5EF4-FFF2-40B4-BE49-F238E27FC236}">
                <a16:creationId xmlns:a16="http://schemas.microsoft.com/office/drawing/2014/main" id="{85E60E65-1E97-4422-8226-DEF1EF71E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8937" y="4550118"/>
            <a:ext cx="107419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Use the relationship above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4" name="Text Box 74">
            <a:extLst>
              <a:ext uri="{FF2B5EF4-FFF2-40B4-BE49-F238E27FC236}">
                <a16:creationId xmlns:a16="http://schemas.microsoft.com/office/drawing/2014/main" id="{D50E82DF-E439-4817-98CA-3958760B8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4906" y="5403853"/>
            <a:ext cx="85965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976E037F-4BE1-4F5D-9CFC-3E679E8AB09B}"/>
              </a:ext>
            </a:extLst>
          </p:cNvPr>
          <p:cNvCxnSpPr>
            <a:cxnSpLocks/>
          </p:cNvCxnSpPr>
          <p:nvPr/>
        </p:nvCxnSpPr>
        <p:spPr>
          <a:xfrm>
            <a:off x="2441359" y="4909351"/>
            <a:ext cx="1425232" cy="209430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 Box 74">
                <a:extLst>
                  <a:ext uri="{FF2B5EF4-FFF2-40B4-BE49-F238E27FC236}">
                    <a16:creationId xmlns:a16="http://schemas.microsoft.com/office/drawing/2014/main" id="{B77F530E-23CE-45E2-8908-14B32C4E75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0617" y="4461340"/>
                <a:ext cx="2166152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0000FF"/>
                    </a:solidFill>
                    <a:latin typeface="Comic Sans MS" pitchFamily="66" charset="0"/>
                  </a:rPr>
                  <a:t>I’ll explain in a moment why for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𝑎𝑟𝑐𝑜𝑠h</m:t>
                    </m:r>
                  </m:oMath>
                </a14:m>
                <a:r>
                  <a:rPr lang="en-US" sz="1200" dirty="0">
                    <a:solidFill>
                      <a:srgbClr val="0000FF"/>
                    </a:solidFill>
                    <a:latin typeface="Comic Sans MS" pitchFamily="66" charset="0"/>
                  </a:rPr>
                  <a:t> you actually need to include both the positive and negative…</a:t>
                </a:r>
                <a:endParaRPr lang="en-GB" sz="1200" dirty="0">
                  <a:solidFill>
                    <a:srgbClr val="0000FF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4" name="Text Box 74">
                <a:extLst>
                  <a:ext uri="{FF2B5EF4-FFF2-40B4-BE49-F238E27FC236}">
                    <a16:creationId xmlns:a16="http://schemas.microsoft.com/office/drawing/2014/main" id="{B77F530E-23CE-45E2-8908-14B32C4E7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0617" y="4461340"/>
                <a:ext cx="2166152" cy="830997"/>
              </a:xfrm>
              <a:prstGeom prst="rect">
                <a:avLst/>
              </a:prstGeom>
              <a:blipFill>
                <a:blip r:embed="rId22"/>
                <a:stretch>
                  <a:fillRect t="-735" r="-1408" b="-514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11320D09-FF1E-496A-B525-15F756FC80B4}"/>
              </a:ext>
            </a:extLst>
          </p:cNvPr>
          <p:cNvCxnSpPr>
            <a:cxnSpLocks/>
          </p:cNvCxnSpPr>
          <p:nvPr/>
        </p:nvCxnSpPr>
        <p:spPr>
          <a:xfrm flipV="1">
            <a:off x="5086905" y="417253"/>
            <a:ext cx="177554" cy="1091951"/>
          </a:xfrm>
          <a:prstGeom prst="straightConnector1">
            <a:avLst/>
          </a:prstGeom>
          <a:ln w="508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667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  <p:bldP spid="58" grpId="0"/>
      <p:bldP spid="59" grpId="0"/>
      <p:bldP spid="62" grpId="0"/>
      <p:bldP spid="63" grpId="0"/>
      <p:bldP spid="64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44" grpId="0"/>
      <p:bldP spid="44" grpId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482505"/>
                <a:ext cx="8747156" cy="47562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Why do you need to include the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n-US" sz="1400" b="1" dirty="0">
                    <a:latin typeface="Comic Sans MS" panose="030F0702030302020204" pitchFamily="66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𝒂𝒓𝒄𝒐𝒔𝒉</m:t>
                    </m:r>
                  </m:oMath>
                </a14:m>
                <a:r>
                  <a:rPr lang="en-US" sz="1400" b="1" dirty="0">
                    <a:latin typeface="Comic Sans MS" panose="030F0702030302020204" pitchFamily="66" charset="0"/>
                  </a:rPr>
                  <a:t>?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482505"/>
                <a:ext cx="8747156" cy="4756212"/>
              </a:xfrm>
              <a:blipFill>
                <a:blip r:embed="rId2"/>
                <a:stretch>
                  <a:fillRect t="-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6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7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8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BFD0FEF5-384E-4C7A-915D-0077ED5016FD}"/>
                  </a:ext>
                </a:extLst>
              </p:cNvPr>
              <p:cNvSpPr txBox="1"/>
              <p:nvPr/>
            </p:nvSpPr>
            <p:spPr>
              <a:xfrm>
                <a:off x="115059" y="1947374"/>
                <a:ext cx="3480047" cy="7840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Comic Sans MS" panose="030F0702030302020204" pitchFamily="66" charset="0"/>
                  </a:rPr>
                  <a:t>In the previous section, we saw that:</a:t>
                </a:r>
              </a:p>
              <a:p>
                <a:pPr algn="ctr"/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𝑎𝑟𝑐𝑜𝑠h</m:t>
                    </m:r>
                    <m:r>
                      <a:rPr lang="en-US" sz="140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140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rad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BFD0FEF5-384E-4C7A-915D-0077ED5016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59" y="1947374"/>
                <a:ext cx="3480047" cy="784061"/>
              </a:xfrm>
              <a:prstGeom prst="rect">
                <a:avLst/>
              </a:prstGeom>
              <a:blipFill>
                <a:blip r:embed="rId9"/>
                <a:stretch>
                  <a:fillRect t="-7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図 11">
            <a:extLst>
              <a:ext uri="{FF2B5EF4-FFF2-40B4-BE49-F238E27FC236}">
                <a16:creationId xmlns:a16="http://schemas.microsoft.com/office/drawing/2014/main" id="{BC1894E1-F994-4850-8822-9F441EB1FDE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4851" t="22938" r="25248" b="24080"/>
          <a:stretch/>
        </p:blipFill>
        <p:spPr>
          <a:xfrm>
            <a:off x="692107" y="2737486"/>
            <a:ext cx="2356552" cy="23487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7536684C-F934-4F3F-ABCB-0170E41B19A3}"/>
                  </a:ext>
                </a:extLst>
              </p:cNvPr>
              <p:cNvSpPr txBox="1"/>
              <p:nvPr/>
            </p:nvSpPr>
            <p:spPr>
              <a:xfrm>
                <a:off x="2106293" y="3091406"/>
                <a:ext cx="93031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2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200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200" b="1" i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𝐚𝐫𝐜𝐨𝐬𝐡</m:t>
                          </m:r>
                        </m:fName>
                        <m:e>
                          <m:r>
                            <a:rPr lang="en-US" sz="1200" b="1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1200" b="1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7536684C-F934-4F3F-ABCB-0170E41B1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293" y="3091406"/>
                <a:ext cx="930319" cy="184666"/>
              </a:xfrm>
              <a:prstGeom prst="rect">
                <a:avLst/>
              </a:prstGeom>
              <a:blipFill>
                <a:blip r:embed="rId11"/>
                <a:stretch>
                  <a:fillRect l="-3289" t="-3333" r="-1974" b="-2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44FAFAA1-B3A8-4A6C-9AAF-94C2D6D126B8}"/>
                  </a:ext>
                </a:extLst>
              </p:cNvPr>
              <p:cNvSpPr txBox="1"/>
              <p:nvPr/>
            </p:nvSpPr>
            <p:spPr>
              <a:xfrm>
                <a:off x="76118" y="5063260"/>
                <a:ext cx="3490947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reason the negative root was eliminated was because it would mean that we would be doing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ln</m:t>
                    </m:r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of a value between 0 and 1</a:t>
                </a:r>
              </a:p>
              <a:p>
                <a:pPr algn="ctr"/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This is possible, but it would give a negative answer, and…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2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…the </a:t>
                </a:r>
                <a:r>
                  <a:rPr lang="en-US" sz="1200" u="sng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function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𝑎𝑟𝑐𝑜𝑠h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≥0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44FAFAA1-B3A8-4A6C-9AAF-94C2D6D126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18" y="5063260"/>
                <a:ext cx="3490947" cy="1569660"/>
              </a:xfrm>
              <a:prstGeom prst="rect">
                <a:avLst/>
              </a:prstGeom>
              <a:blipFill>
                <a:blip r:embed="rId12"/>
                <a:stretch>
                  <a:fillRect t="-389" b="-23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23DDC189-0AED-43F4-8A10-DC547B0E1874}"/>
                  </a:ext>
                </a:extLst>
              </p:cNvPr>
              <p:cNvSpPr txBox="1"/>
              <p:nvPr/>
            </p:nvSpPr>
            <p:spPr>
              <a:xfrm>
                <a:off x="4948101" y="1945866"/>
                <a:ext cx="3480047" cy="7110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Comic Sans MS" panose="030F0702030302020204" pitchFamily="66" charset="0"/>
                  </a:rPr>
                  <a:t>Just now, we were solving the equation: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23DDC189-0AED-43F4-8A10-DC547B0E18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8101" y="1945866"/>
                <a:ext cx="3480047" cy="711092"/>
              </a:xfrm>
              <a:prstGeom prst="rect">
                <a:avLst/>
              </a:prstGeom>
              <a:blipFill>
                <a:blip r:embed="rId13"/>
                <a:stretch>
                  <a:fillRect t="-1709" b="-8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図 3">
            <a:extLst>
              <a:ext uri="{FF2B5EF4-FFF2-40B4-BE49-F238E27FC236}">
                <a16:creationId xmlns:a16="http://schemas.microsoft.com/office/drawing/2014/main" id="{322F05F4-68BE-4913-8205-E5F5997591C3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47552" t="40622" r="21958" b="5424"/>
          <a:stretch/>
        </p:blipFill>
        <p:spPr>
          <a:xfrm>
            <a:off x="5486401" y="2752255"/>
            <a:ext cx="2337463" cy="23267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081A1E24-EA4A-424B-B298-B0163483BD1D}"/>
                  </a:ext>
                </a:extLst>
              </p:cNvPr>
              <p:cNvSpPr txBox="1"/>
              <p:nvPr/>
            </p:nvSpPr>
            <p:spPr>
              <a:xfrm>
                <a:off x="7330143" y="2530091"/>
                <a:ext cx="77162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2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𝐜𝐨𝐬𝐡</m:t>
                          </m:r>
                        </m:fName>
                        <m:e>
                          <m:r>
                            <a:rPr lang="en-US" sz="1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1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081A1E24-EA4A-424B-B298-B0163483BD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0143" y="2530091"/>
                <a:ext cx="771621" cy="184666"/>
              </a:xfrm>
              <a:prstGeom prst="rect">
                <a:avLst/>
              </a:prstGeom>
              <a:blipFill>
                <a:blip r:embed="rId15"/>
                <a:stretch>
                  <a:fillRect l="-4724" t="-3333" r="-2362" b="-2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9478D978-E27E-4A27-8CB9-ADFA8F90B47F}"/>
              </a:ext>
            </a:extLst>
          </p:cNvPr>
          <p:cNvCxnSpPr>
            <a:cxnSpLocks/>
          </p:cNvCxnSpPr>
          <p:nvPr/>
        </p:nvCxnSpPr>
        <p:spPr>
          <a:xfrm>
            <a:off x="5532810" y="3525490"/>
            <a:ext cx="2288417" cy="0"/>
          </a:xfrm>
          <a:prstGeom prst="line">
            <a:avLst/>
          </a:prstGeom>
          <a:ln w="1905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537C2C26-B54C-49B5-939B-24D5EB0E07CC}"/>
                  </a:ext>
                </a:extLst>
              </p:cNvPr>
              <p:cNvSpPr txBox="1"/>
              <p:nvPr/>
            </p:nvSpPr>
            <p:spPr>
              <a:xfrm>
                <a:off x="7907192" y="3293571"/>
                <a:ext cx="418961" cy="3456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2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12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537C2C26-B54C-49B5-939B-24D5EB0E07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7192" y="3293571"/>
                <a:ext cx="418961" cy="345672"/>
              </a:xfrm>
              <a:prstGeom prst="rect">
                <a:avLst/>
              </a:prstGeom>
              <a:blipFill>
                <a:blip r:embed="rId16"/>
                <a:stretch>
                  <a:fillRect l="-8696" t="-1754" r="-8696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0F2D0DA-B5F4-497B-BDB2-B3C1294563BC}"/>
              </a:ext>
            </a:extLst>
          </p:cNvPr>
          <p:cNvSpPr txBox="1"/>
          <p:nvPr/>
        </p:nvSpPr>
        <p:spPr>
          <a:xfrm>
            <a:off x="4896693" y="5072138"/>
            <a:ext cx="34909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You can see that there will be 2 solutions to this</a:t>
            </a:r>
          </a:p>
          <a:p>
            <a:pPr algn="ctr"/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When solving equations, you don’t need to consider an artificial limit imposed by the definition of a function!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06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2"/>
      <p:bldP spid="15" grpId="0"/>
      <p:bldP spid="17" grpId="0"/>
      <p:bldP spid="2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482505"/>
                <a:ext cx="8747156" cy="475621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What about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𝒂𝒓𝒔𝒊𝒏𝒉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1400" b="1" dirty="0">
                    <a:latin typeface="Comic Sans MS" panose="030F0702030302020204" pitchFamily="66" charset="0"/>
                  </a:rPr>
                  <a:t>?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9F62B0E6-1118-4CC4-BD46-3FCDB9B029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482505"/>
                <a:ext cx="8747156" cy="4756212"/>
              </a:xfrm>
              <a:blipFill>
                <a:blip r:embed="rId2"/>
                <a:stretch>
                  <a:fillRect t="-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6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7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8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図 4">
            <a:extLst>
              <a:ext uri="{FF2B5EF4-FFF2-40B4-BE49-F238E27FC236}">
                <a16:creationId xmlns:a16="http://schemas.microsoft.com/office/drawing/2014/main" id="{CE15F850-7EE9-4EA9-BC77-949D8D24DBD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9937" t="24016" r="20050" b="23526"/>
          <a:stretch/>
        </p:blipFill>
        <p:spPr>
          <a:xfrm>
            <a:off x="212362" y="2382029"/>
            <a:ext cx="3212684" cy="31586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D8BF18C1-4814-4B03-BC35-FF74637AEFBB}"/>
                  </a:ext>
                </a:extLst>
              </p:cNvPr>
              <p:cNvSpPr txBox="1"/>
              <p:nvPr/>
            </p:nvSpPr>
            <p:spPr>
              <a:xfrm>
                <a:off x="2333509" y="2142637"/>
                <a:ext cx="75398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2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𝐬𝐢𝐧𝐡</m:t>
                          </m:r>
                        </m:fName>
                        <m:e>
                          <m:r>
                            <a:rPr lang="en-US" sz="1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1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D8BF18C1-4814-4B03-BC35-FF74637AEF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3509" y="2142637"/>
                <a:ext cx="753989" cy="184666"/>
              </a:xfrm>
              <a:prstGeom prst="rect">
                <a:avLst/>
              </a:prstGeom>
              <a:blipFill>
                <a:blip r:embed="rId10"/>
                <a:stretch>
                  <a:fillRect l="-4878" t="-3226" r="-2439" b="-193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44AE250-4F40-4574-940D-D7995F942F0B}"/>
              </a:ext>
            </a:extLst>
          </p:cNvPr>
          <p:cNvSpPr txBox="1"/>
          <p:nvPr/>
        </p:nvSpPr>
        <p:spPr>
          <a:xfrm>
            <a:off x="2148571" y="1730354"/>
            <a:ext cx="47836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You can think about this in a couple of different ways…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05AB4619-E0EC-47C1-BE02-ECBDF144AA0F}"/>
                  </a:ext>
                </a:extLst>
              </p:cNvPr>
              <p:cNvSpPr txBox="1"/>
              <p:nvPr/>
            </p:nvSpPr>
            <p:spPr>
              <a:xfrm>
                <a:off x="90535" y="5613149"/>
                <a:ext cx="3440316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Since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unc>
                      <m:func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sinh</m:t>
                        </m:r>
                      </m:fName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a one-to-one function, you will not get two solutions for something such as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05AB4619-E0EC-47C1-BE02-ECBDF144AA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35" y="5613149"/>
                <a:ext cx="3440316" cy="738664"/>
              </a:xfrm>
              <a:prstGeom prst="rect">
                <a:avLst/>
              </a:prstGeom>
              <a:blipFill>
                <a:blip r:embed="rId11"/>
                <a:stretch>
                  <a:fillRect t="-1653" r="-1064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68ACF5C6-513E-440C-B5BF-4F11F9E72F72}"/>
              </a:ext>
            </a:extLst>
          </p:cNvPr>
          <p:cNvCxnSpPr>
            <a:cxnSpLocks/>
          </p:cNvCxnSpPr>
          <p:nvPr/>
        </p:nvCxnSpPr>
        <p:spPr>
          <a:xfrm>
            <a:off x="236532" y="3199566"/>
            <a:ext cx="3149464" cy="0"/>
          </a:xfrm>
          <a:prstGeom prst="line">
            <a:avLst/>
          </a:prstGeom>
          <a:ln w="1905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05D8217F-3016-4831-8C4E-0F390E9008E3}"/>
                  </a:ext>
                </a:extLst>
              </p:cNvPr>
              <p:cNvSpPr txBox="1"/>
              <p:nvPr/>
            </p:nvSpPr>
            <p:spPr>
              <a:xfrm>
                <a:off x="3416674" y="3121555"/>
                <a:ext cx="41896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2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12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05D8217F-3016-4831-8C4E-0F390E9008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6674" y="3121555"/>
                <a:ext cx="418961" cy="184666"/>
              </a:xfrm>
              <a:prstGeom prst="rect">
                <a:avLst/>
              </a:prstGeom>
              <a:blipFill>
                <a:blip r:embed="rId12"/>
                <a:stretch>
                  <a:fillRect l="-8696" r="-8696" b="-2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B4908B6C-74AC-4F50-921B-A86BA5853806}"/>
                  </a:ext>
                </a:extLst>
              </p:cNvPr>
              <p:cNvSpPr txBox="1"/>
              <p:nvPr/>
            </p:nvSpPr>
            <p:spPr>
              <a:xfrm>
                <a:off x="4481464" y="2815630"/>
                <a:ext cx="4490519" cy="20840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Alternatively, a reminder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+1</m:t>
                        </m:r>
                      </m:e>
                    </m:rad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would be negative since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rad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We would not be able to take ln of this and a potential solution would be immediately ruled out anyway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Hence, only the positive root has a possible solution!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B4908B6C-74AC-4F50-921B-A86BA58538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1464" y="2815630"/>
                <a:ext cx="4490519" cy="2084032"/>
              </a:xfrm>
              <a:prstGeom prst="rect">
                <a:avLst/>
              </a:prstGeom>
              <a:blipFill>
                <a:blip r:embed="rId13"/>
                <a:stretch>
                  <a:fillRect r="-814" b="-1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EF3DA18A-A3D8-41BC-925A-08A25347052D}"/>
                  </a:ext>
                </a:extLst>
              </p:cNvPr>
              <p:cNvSpPr txBox="1"/>
              <p:nvPr/>
            </p:nvSpPr>
            <p:spPr>
              <a:xfrm>
                <a:off x="5606075" y="2381061"/>
                <a:ext cx="2264787" cy="32374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EF3DA18A-A3D8-41BC-925A-08A2534705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6075" y="2381061"/>
                <a:ext cx="2264787" cy="323743"/>
              </a:xfrm>
              <a:prstGeom prst="rect">
                <a:avLst/>
              </a:prstGeom>
              <a:blipFill>
                <a:blip r:embed="rId14"/>
                <a:stretch>
                  <a:fillRect l="-1617" b="-1887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313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9" grpId="0"/>
      <p:bldP spid="30" grpId="0"/>
      <p:bldP spid="3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F62B0E6-1118-4CC4-BD46-3FCDB9B02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8858435" cy="47562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Why does Osborn’s rule work?</a:t>
            </a: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6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7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8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1ED99D2-BDBA-420A-BCA2-23F1509C3E22}"/>
              </a:ext>
            </a:extLst>
          </p:cNvPr>
          <p:cNvSpPr txBox="1"/>
          <p:nvPr/>
        </p:nvSpPr>
        <p:spPr>
          <a:xfrm>
            <a:off x="204187" y="2095131"/>
            <a:ext cx="3861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We first need to show some relationships, starting with Euler’s relation…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D759341E-E43D-4DD1-9AA6-F70187F7EF0E}"/>
                  </a:ext>
                </a:extLst>
              </p:cNvPr>
              <p:cNvSpPr txBox="1"/>
              <p:nvPr/>
            </p:nvSpPr>
            <p:spPr>
              <a:xfrm>
                <a:off x="372862" y="2805343"/>
                <a:ext cx="1487074" cy="2223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D759341E-E43D-4DD1-9AA6-F70187F7EF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862" y="2805343"/>
                <a:ext cx="1487074" cy="222369"/>
              </a:xfrm>
              <a:prstGeom prst="rect">
                <a:avLst/>
              </a:prstGeom>
              <a:blipFill>
                <a:blip r:embed="rId9"/>
                <a:stretch>
                  <a:fillRect l="-1230" r="-2049" b="-81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3D27B359-A103-490F-B306-1AFC9A7E0A6A}"/>
                  </a:ext>
                </a:extLst>
              </p:cNvPr>
              <p:cNvSpPr txBox="1"/>
              <p:nvPr/>
            </p:nvSpPr>
            <p:spPr>
              <a:xfrm>
                <a:off x="170155" y="3250707"/>
                <a:ext cx="2243243" cy="2243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3D27B359-A103-490F-B306-1AFC9A7E0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155" y="3250707"/>
                <a:ext cx="2243243" cy="224357"/>
              </a:xfrm>
              <a:prstGeom prst="rect">
                <a:avLst/>
              </a:prstGeom>
              <a:blipFill>
                <a:blip r:embed="rId10"/>
                <a:stretch>
                  <a:fillRect l="-815" t="-5405" r="-2174" b="-324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A0BB3124-05F1-4119-8CEC-343BACA7172B}"/>
                  </a:ext>
                </a:extLst>
              </p:cNvPr>
              <p:cNvSpPr txBox="1"/>
              <p:nvPr/>
            </p:nvSpPr>
            <p:spPr>
              <a:xfrm>
                <a:off x="287045" y="3704947"/>
                <a:ext cx="1581651" cy="2223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A0BB3124-05F1-4119-8CEC-343BACA717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045" y="3704947"/>
                <a:ext cx="1581651" cy="222369"/>
              </a:xfrm>
              <a:prstGeom prst="rect">
                <a:avLst/>
              </a:prstGeom>
              <a:blipFill>
                <a:blip r:embed="rId11"/>
                <a:stretch>
                  <a:fillRect l="-1154" r="-1538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45">
            <a:extLst>
              <a:ext uri="{FF2B5EF4-FFF2-40B4-BE49-F238E27FC236}">
                <a16:creationId xmlns:a16="http://schemas.microsoft.com/office/drawing/2014/main" id="{B31C0FDC-D90A-44A3-8BD0-EAF4E2157626}"/>
              </a:ext>
            </a:extLst>
          </p:cNvPr>
          <p:cNvSpPr>
            <a:spLocks/>
          </p:cNvSpPr>
          <p:nvPr/>
        </p:nvSpPr>
        <p:spPr bwMode="auto">
          <a:xfrm>
            <a:off x="2482330" y="2929631"/>
            <a:ext cx="136582" cy="470518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Box 74">
                <a:extLst>
                  <a:ext uri="{FF2B5EF4-FFF2-40B4-BE49-F238E27FC236}">
                    <a16:creationId xmlns:a16="http://schemas.microsoft.com/office/drawing/2014/main" id="{1B406DD1-F080-4682-B703-30B8E04412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76004" y="2925504"/>
                <a:ext cx="833021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Change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6" name="Text Box 74">
                <a:extLst>
                  <a:ext uri="{FF2B5EF4-FFF2-40B4-BE49-F238E27FC236}">
                    <a16:creationId xmlns:a16="http://schemas.microsoft.com/office/drawing/2014/main" id="{1B406DD1-F080-4682-B703-30B8E04412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76004" y="2925504"/>
                <a:ext cx="833021" cy="461665"/>
              </a:xfrm>
              <a:prstGeom prst="rect">
                <a:avLst/>
              </a:prstGeom>
              <a:blipFill>
                <a:blip r:embed="rId12"/>
                <a:stretch>
                  <a:fillRect t="-1316" b="-92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c 45">
            <a:extLst>
              <a:ext uri="{FF2B5EF4-FFF2-40B4-BE49-F238E27FC236}">
                <a16:creationId xmlns:a16="http://schemas.microsoft.com/office/drawing/2014/main" id="{B6D1DF7D-8E40-4594-A445-9FD0D3850D3D}"/>
              </a:ext>
            </a:extLst>
          </p:cNvPr>
          <p:cNvSpPr>
            <a:spLocks/>
          </p:cNvSpPr>
          <p:nvPr/>
        </p:nvSpPr>
        <p:spPr bwMode="auto">
          <a:xfrm>
            <a:off x="2411309" y="3382392"/>
            <a:ext cx="136582" cy="470518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Box 74">
                <a:extLst>
                  <a:ext uri="{FF2B5EF4-FFF2-40B4-BE49-F238E27FC236}">
                    <a16:creationId xmlns:a16="http://schemas.microsoft.com/office/drawing/2014/main" id="{53F79DE0-6391-4A8B-9F4F-F6FF453AB8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16203" y="3378265"/>
                <a:ext cx="1782933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Use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𝑐𝑜𝑠𝑥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Text Box 74">
                <a:extLst>
                  <a:ext uri="{FF2B5EF4-FFF2-40B4-BE49-F238E27FC236}">
                    <a16:creationId xmlns:a16="http://schemas.microsoft.com/office/drawing/2014/main" id="{53F79DE0-6391-4A8B-9F4F-F6FF453AB8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6203" y="3378265"/>
                <a:ext cx="1782933" cy="461665"/>
              </a:xfrm>
              <a:prstGeom prst="rect">
                <a:avLst/>
              </a:prstGeom>
              <a:blipFill>
                <a:blip r:embed="rId13"/>
                <a:stretch>
                  <a:fillRect b="-92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A31FBE9D-1638-424A-B2C0-5EF529065043}"/>
                  </a:ext>
                </a:extLst>
              </p:cNvPr>
              <p:cNvSpPr txBox="1"/>
              <p:nvPr/>
            </p:nvSpPr>
            <p:spPr>
              <a:xfrm>
                <a:off x="5887375" y="2078853"/>
                <a:ext cx="1487074" cy="2223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A31FBE9D-1638-424A-B2C0-5EF5290650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375" y="2078853"/>
                <a:ext cx="1487074" cy="222369"/>
              </a:xfrm>
              <a:prstGeom prst="rect">
                <a:avLst/>
              </a:prstGeom>
              <a:blipFill>
                <a:blip r:embed="rId14"/>
                <a:stretch>
                  <a:fillRect l="-1639" r="-1639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342688CE-3155-48BB-A172-F4476FB5C955}"/>
                  </a:ext>
                </a:extLst>
              </p:cNvPr>
              <p:cNvSpPr txBox="1"/>
              <p:nvPr/>
            </p:nvSpPr>
            <p:spPr>
              <a:xfrm>
                <a:off x="5792680" y="2428042"/>
                <a:ext cx="1581651" cy="2223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342688CE-3155-48BB-A172-F4476FB5C9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2680" y="2428042"/>
                <a:ext cx="1581651" cy="222369"/>
              </a:xfrm>
              <a:prstGeom prst="rect">
                <a:avLst/>
              </a:prstGeom>
              <a:blipFill>
                <a:blip r:embed="rId15"/>
                <a:stretch>
                  <a:fillRect l="-1154" r="-1538" b="-81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4A355DCB-CD96-4224-9AB9-3827BF0D0A19}"/>
                  </a:ext>
                </a:extLst>
              </p:cNvPr>
              <p:cNvSpPr txBox="1"/>
              <p:nvPr/>
            </p:nvSpPr>
            <p:spPr>
              <a:xfrm>
                <a:off x="4240567" y="3201880"/>
                <a:ext cx="1515095" cy="2223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4A355DCB-CD96-4224-9AB9-3827BF0D0A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567" y="3201880"/>
                <a:ext cx="1515095" cy="222369"/>
              </a:xfrm>
              <a:prstGeom prst="rect">
                <a:avLst/>
              </a:prstGeom>
              <a:blipFill>
                <a:blip r:embed="rId16"/>
                <a:stretch>
                  <a:fillRect l="-1613" r="-1613" b="-81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E3385A4F-BABC-4524-97AE-6262A87A2796}"/>
                  </a:ext>
                </a:extLst>
              </p:cNvPr>
              <p:cNvSpPr txBox="1"/>
              <p:nvPr/>
            </p:nvSpPr>
            <p:spPr>
              <a:xfrm>
                <a:off x="4249444" y="3654640"/>
                <a:ext cx="1415709" cy="4384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𝑖𝑥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E3385A4F-BABC-4524-97AE-6262A87A27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444" y="3654640"/>
                <a:ext cx="1415709" cy="43845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A52453F-67C7-4C0F-9B68-1E0AF6854273}"/>
                  </a:ext>
                </a:extLst>
              </p:cNvPr>
              <p:cNvSpPr txBox="1"/>
              <p:nvPr/>
            </p:nvSpPr>
            <p:spPr>
              <a:xfrm>
                <a:off x="4366333" y="4339701"/>
                <a:ext cx="129368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cosh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A52453F-67C7-4C0F-9B68-1E0AF68542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6333" y="4339701"/>
                <a:ext cx="1293687" cy="215444"/>
              </a:xfrm>
              <a:prstGeom prst="rect">
                <a:avLst/>
              </a:prstGeom>
              <a:blipFill>
                <a:blip r:embed="rId18"/>
                <a:stretch>
                  <a:fillRect l="-2830" r="-943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8D040557-17A8-4181-95B5-F1BA9A43B3E3}"/>
                  </a:ext>
                </a:extLst>
              </p:cNvPr>
              <p:cNvSpPr txBox="1"/>
              <p:nvPr/>
            </p:nvSpPr>
            <p:spPr>
              <a:xfrm>
                <a:off x="6710039" y="3203359"/>
                <a:ext cx="1550361" cy="2223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8D040557-17A8-4181-95B5-F1BA9A43B3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0039" y="3203359"/>
                <a:ext cx="1550361" cy="222369"/>
              </a:xfrm>
              <a:prstGeom prst="rect">
                <a:avLst/>
              </a:prstGeom>
              <a:blipFill>
                <a:blip r:embed="rId19"/>
                <a:stretch>
                  <a:fillRect l="-1575" r="-1575" b="-81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004A039-DE17-47E1-BE0D-DEF06BFFE75D}"/>
                  </a:ext>
                </a:extLst>
              </p:cNvPr>
              <p:cNvSpPr txBox="1"/>
              <p:nvPr/>
            </p:nvSpPr>
            <p:spPr>
              <a:xfrm>
                <a:off x="6718916" y="3656119"/>
                <a:ext cx="1450975" cy="4384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𝑖𝑥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004A039-DE17-47E1-BE0D-DEF06BFFE7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8916" y="3656119"/>
                <a:ext cx="1450975" cy="43845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E221A447-973D-4298-AFFA-C88D69706CF8}"/>
                  </a:ext>
                </a:extLst>
              </p:cNvPr>
              <p:cNvSpPr txBox="1"/>
              <p:nvPr/>
            </p:nvSpPr>
            <p:spPr>
              <a:xfrm>
                <a:off x="6862439" y="4341180"/>
                <a:ext cx="130651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sinh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E221A447-973D-4298-AFFA-C88D69706C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2439" y="4341180"/>
                <a:ext cx="1306512" cy="215444"/>
              </a:xfrm>
              <a:prstGeom prst="rect">
                <a:avLst/>
              </a:prstGeom>
              <a:blipFill>
                <a:blip r:embed="rId21"/>
                <a:stretch>
                  <a:fillRect l="-3271" r="-1869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09C2E494-C2F7-42DB-9D29-2927C7639D6B}"/>
                  </a:ext>
                </a:extLst>
              </p:cNvPr>
              <p:cNvSpPr txBox="1"/>
              <p:nvPr/>
            </p:nvSpPr>
            <p:spPr>
              <a:xfrm>
                <a:off x="6738152" y="4767308"/>
                <a:ext cx="1379737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sinh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09C2E494-C2F7-42DB-9D29-2927C7639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8152" y="4767308"/>
                <a:ext cx="1379737" cy="404726"/>
              </a:xfrm>
              <a:prstGeom prst="rect">
                <a:avLst/>
              </a:prstGeom>
              <a:blipFill>
                <a:blip r:embed="rId22"/>
                <a:stretch>
                  <a:fillRect l="-2643" r="-1762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799715F2-FCF9-42ED-849C-2BA8B1020598}"/>
                  </a:ext>
                </a:extLst>
              </p:cNvPr>
              <p:cNvSpPr txBox="1"/>
              <p:nvPr/>
            </p:nvSpPr>
            <p:spPr>
              <a:xfrm>
                <a:off x="6677487" y="5452368"/>
                <a:ext cx="144116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sinh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799715F2-FCF9-42ED-849C-2BA8B10205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7487" y="5452368"/>
                <a:ext cx="1441164" cy="215444"/>
              </a:xfrm>
              <a:prstGeom prst="rect">
                <a:avLst/>
              </a:prstGeom>
              <a:blipFill>
                <a:blip r:embed="rId23"/>
                <a:stretch>
                  <a:fillRect l="-422" r="-1688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45">
            <a:extLst>
              <a:ext uri="{FF2B5EF4-FFF2-40B4-BE49-F238E27FC236}">
                <a16:creationId xmlns:a16="http://schemas.microsoft.com/office/drawing/2014/main" id="{8023E483-C4A9-4155-8F4E-846139CC0BC6}"/>
              </a:ext>
            </a:extLst>
          </p:cNvPr>
          <p:cNvSpPr>
            <a:spLocks/>
          </p:cNvSpPr>
          <p:nvPr/>
        </p:nvSpPr>
        <p:spPr bwMode="auto">
          <a:xfrm>
            <a:off x="5786303" y="3374995"/>
            <a:ext cx="136582" cy="470518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" name="Text Box 74">
            <a:extLst>
              <a:ext uri="{FF2B5EF4-FFF2-40B4-BE49-F238E27FC236}">
                <a16:creationId xmlns:a16="http://schemas.microsoft.com/office/drawing/2014/main" id="{58DDC4A7-D814-4DDF-BCCE-9F1ED786DE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8854" y="3379745"/>
            <a:ext cx="58296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050" dirty="0">
                <a:solidFill>
                  <a:srgbClr val="FF0000"/>
                </a:solidFill>
                <a:latin typeface="Comic Sans MS" pitchFamily="66" charset="0"/>
              </a:rPr>
              <a:t>Divide by 2</a:t>
            </a:r>
            <a:endParaRPr lang="en-GB" sz="105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7" name="Arc 45">
            <a:extLst>
              <a:ext uri="{FF2B5EF4-FFF2-40B4-BE49-F238E27FC236}">
                <a16:creationId xmlns:a16="http://schemas.microsoft.com/office/drawing/2014/main" id="{AC09AC07-0C2D-47AA-887F-644BAC812C16}"/>
              </a:ext>
            </a:extLst>
          </p:cNvPr>
          <p:cNvSpPr>
            <a:spLocks/>
          </p:cNvSpPr>
          <p:nvPr/>
        </p:nvSpPr>
        <p:spPr bwMode="auto">
          <a:xfrm>
            <a:off x="5741915" y="3978677"/>
            <a:ext cx="136582" cy="470518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" name="Arc 45">
            <a:extLst>
              <a:ext uri="{FF2B5EF4-FFF2-40B4-BE49-F238E27FC236}">
                <a16:creationId xmlns:a16="http://schemas.microsoft.com/office/drawing/2014/main" id="{23B32D35-2D0B-4E35-B14C-64EA4D9C6C07}"/>
              </a:ext>
            </a:extLst>
          </p:cNvPr>
          <p:cNvSpPr>
            <a:spLocks/>
          </p:cNvSpPr>
          <p:nvPr/>
        </p:nvSpPr>
        <p:spPr bwMode="auto">
          <a:xfrm>
            <a:off x="8307561" y="3374995"/>
            <a:ext cx="136582" cy="470518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" name="Arc 45">
            <a:extLst>
              <a:ext uri="{FF2B5EF4-FFF2-40B4-BE49-F238E27FC236}">
                <a16:creationId xmlns:a16="http://schemas.microsoft.com/office/drawing/2014/main" id="{B72956CE-A4AB-471D-B390-5E5FB1945766}"/>
              </a:ext>
            </a:extLst>
          </p:cNvPr>
          <p:cNvSpPr>
            <a:spLocks/>
          </p:cNvSpPr>
          <p:nvPr/>
        </p:nvSpPr>
        <p:spPr bwMode="auto">
          <a:xfrm>
            <a:off x="8272050" y="3943166"/>
            <a:ext cx="136582" cy="470518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" name="Arc 45">
            <a:extLst>
              <a:ext uri="{FF2B5EF4-FFF2-40B4-BE49-F238E27FC236}">
                <a16:creationId xmlns:a16="http://schemas.microsoft.com/office/drawing/2014/main" id="{97BC3530-2D00-4FA2-A424-E918B11F057D}"/>
              </a:ext>
            </a:extLst>
          </p:cNvPr>
          <p:cNvSpPr>
            <a:spLocks/>
          </p:cNvSpPr>
          <p:nvPr/>
        </p:nvSpPr>
        <p:spPr bwMode="auto">
          <a:xfrm>
            <a:off x="8218784" y="4475826"/>
            <a:ext cx="136582" cy="470518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" name="Arc 45">
            <a:extLst>
              <a:ext uri="{FF2B5EF4-FFF2-40B4-BE49-F238E27FC236}">
                <a16:creationId xmlns:a16="http://schemas.microsoft.com/office/drawing/2014/main" id="{B2674DE0-205A-4135-99B6-6A0A3F17B3BA}"/>
              </a:ext>
            </a:extLst>
          </p:cNvPr>
          <p:cNvSpPr>
            <a:spLocks/>
          </p:cNvSpPr>
          <p:nvPr/>
        </p:nvSpPr>
        <p:spPr bwMode="auto">
          <a:xfrm>
            <a:off x="8165518" y="5052875"/>
            <a:ext cx="136582" cy="470518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2" name="Text Box 74">
            <a:extLst>
              <a:ext uri="{FF2B5EF4-FFF2-40B4-BE49-F238E27FC236}">
                <a16:creationId xmlns:a16="http://schemas.microsoft.com/office/drawing/2014/main" id="{5BD81066-5E7C-4743-B570-31DC6356D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4601" y="3370868"/>
            <a:ext cx="58296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050" dirty="0">
                <a:solidFill>
                  <a:srgbClr val="FF0000"/>
                </a:solidFill>
                <a:latin typeface="Comic Sans MS" pitchFamily="66" charset="0"/>
              </a:rPr>
              <a:t>Divide by 2</a:t>
            </a:r>
            <a:endParaRPr lang="en-GB" sz="105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4" name="Text Box 74">
            <a:extLst>
              <a:ext uri="{FF2B5EF4-FFF2-40B4-BE49-F238E27FC236}">
                <a16:creationId xmlns:a16="http://schemas.microsoft.com/office/drawing/2014/main" id="{26983F4E-365A-42C4-90AD-9B6E1073F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7833" y="4045571"/>
            <a:ext cx="6894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050" dirty="0">
                <a:solidFill>
                  <a:srgbClr val="FF0000"/>
                </a:solidFill>
                <a:latin typeface="Comic Sans MS" pitchFamily="66" charset="0"/>
              </a:rPr>
              <a:t>Replace</a:t>
            </a:r>
            <a:endParaRPr lang="en-GB" sz="105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5" name="Text Box 74">
            <a:extLst>
              <a:ext uri="{FF2B5EF4-FFF2-40B4-BE49-F238E27FC236}">
                <a16:creationId xmlns:a16="http://schemas.microsoft.com/office/drawing/2014/main" id="{79C7FF4C-B852-4C4A-885A-08A6DE7A07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7968" y="4045571"/>
            <a:ext cx="68949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050" dirty="0">
                <a:solidFill>
                  <a:srgbClr val="FF0000"/>
                </a:solidFill>
                <a:latin typeface="Comic Sans MS" pitchFamily="66" charset="0"/>
              </a:rPr>
              <a:t>Replace</a:t>
            </a:r>
            <a:endParaRPr lang="en-GB" sz="105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 Box 74">
                <a:extLst>
                  <a:ext uri="{FF2B5EF4-FFF2-40B4-BE49-F238E27FC236}">
                    <a16:creationId xmlns:a16="http://schemas.microsoft.com/office/drawing/2014/main" id="{8D970C22-11CC-4C4D-A430-0CE5384D72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59192" y="4480576"/>
                <a:ext cx="645111" cy="4154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050" dirty="0">
                    <a:solidFill>
                      <a:srgbClr val="FF0000"/>
                    </a:solidFill>
                    <a:latin typeface="Comic Sans MS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GB" sz="105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Text Box 74">
                <a:extLst>
                  <a:ext uri="{FF2B5EF4-FFF2-40B4-BE49-F238E27FC236}">
                    <a16:creationId xmlns:a16="http://schemas.microsoft.com/office/drawing/2014/main" id="{8D970C22-11CC-4C4D-A430-0CE5384D72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59192" y="4480576"/>
                <a:ext cx="645111" cy="415498"/>
              </a:xfrm>
              <a:prstGeom prst="rect">
                <a:avLst/>
              </a:prstGeom>
              <a:blipFill>
                <a:blip r:embed="rId24"/>
                <a:stretch>
                  <a:fillRect b="-735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 Box 74">
                <a:extLst>
                  <a:ext uri="{FF2B5EF4-FFF2-40B4-BE49-F238E27FC236}">
                    <a16:creationId xmlns:a16="http://schemas.microsoft.com/office/drawing/2014/main" id="{491FC4F5-C460-4132-B6DF-82798C9A41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14803" y="4995481"/>
                <a:ext cx="1000217" cy="4829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105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5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05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den>
                    </m:f>
                    <m:r>
                      <a:rPr lang="en-US" sz="105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05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GB" sz="1050" dirty="0">
                    <a:solidFill>
                      <a:srgbClr val="FF0000"/>
                    </a:solidFill>
                    <a:latin typeface="Comic Sans MS" pitchFamily="66" charset="0"/>
                  </a:rPr>
                  <a:t> since </a:t>
                </a:r>
                <a14:m>
                  <m:oMath xmlns:m="http://schemas.openxmlformats.org/officeDocument/2006/math">
                    <m:r>
                      <a:rPr lang="en-US" sz="105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1=−</m:t>
                    </m:r>
                    <m:r>
                      <a:rPr lang="en-US" sz="105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05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05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endParaRPr lang="en-GB" sz="105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7" name="Text Box 74">
                <a:extLst>
                  <a:ext uri="{FF2B5EF4-FFF2-40B4-BE49-F238E27FC236}">
                    <a16:creationId xmlns:a16="http://schemas.microsoft.com/office/drawing/2014/main" id="{491FC4F5-C460-4132-B6DF-82798C9A41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14803" y="4995481"/>
                <a:ext cx="1000217" cy="48295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12592E3-E46D-44AF-9A09-22F2500ABFCA}"/>
              </a:ext>
            </a:extLst>
          </p:cNvPr>
          <p:cNvSpPr/>
          <p:nvPr/>
        </p:nvSpPr>
        <p:spPr>
          <a:xfrm>
            <a:off x="4243528" y="3613212"/>
            <a:ext cx="843378" cy="53266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71A9C3D4-75A0-4749-BA41-8D7FDAAD13C9}"/>
              </a:ext>
            </a:extLst>
          </p:cNvPr>
          <p:cNvSpPr/>
          <p:nvPr/>
        </p:nvSpPr>
        <p:spPr>
          <a:xfrm>
            <a:off x="4369295" y="4316028"/>
            <a:ext cx="690977" cy="29148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AF08FC9C-1500-4212-BCDB-B7278470FC64}"/>
              </a:ext>
            </a:extLst>
          </p:cNvPr>
          <p:cNvSpPr/>
          <p:nvPr/>
        </p:nvSpPr>
        <p:spPr>
          <a:xfrm>
            <a:off x="6846165" y="4307150"/>
            <a:ext cx="690977" cy="29148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DCE4407A-9A71-4D9E-BAEF-8391E2C6C8CE}"/>
              </a:ext>
            </a:extLst>
          </p:cNvPr>
          <p:cNvSpPr/>
          <p:nvPr/>
        </p:nvSpPr>
        <p:spPr>
          <a:xfrm>
            <a:off x="6677489" y="3632447"/>
            <a:ext cx="886285" cy="50454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75545EEC-F6B0-4F38-B11C-D680268D9434}"/>
              </a:ext>
            </a:extLst>
          </p:cNvPr>
          <p:cNvCxnSpPr>
            <a:cxnSpLocks/>
          </p:cNvCxnSpPr>
          <p:nvPr/>
        </p:nvCxnSpPr>
        <p:spPr>
          <a:xfrm flipH="1" flipV="1">
            <a:off x="1455938" y="266334"/>
            <a:ext cx="1580225" cy="967662"/>
          </a:xfrm>
          <a:prstGeom prst="straightConnector1">
            <a:avLst/>
          </a:prstGeom>
          <a:ln w="508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2962039E-8270-494F-A55F-D0C941AC606F}"/>
              </a:ext>
            </a:extLst>
          </p:cNvPr>
          <p:cNvCxnSpPr>
            <a:cxnSpLocks/>
          </p:cNvCxnSpPr>
          <p:nvPr/>
        </p:nvCxnSpPr>
        <p:spPr>
          <a:xfrm flipH="1" flipV="1">
            <a:off x="1466296" y="596288"/>
            <a:ext cx="1580225" cy="967662"/>
          </a:xfrm>
          <a:prstGeom prst="straightConnector1">
            <a:avLst/>
          </a:prstGeom>
          <a:ln w="508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98F5DA49-E7DB-4DD8-BCEB-4F0EB27101E9}"/>
              </a:ext>
            </a:extLst>
          </p:cNvPr>
          <p:cNvCxnSpPr>
            <a:cxnSpLocks/>
          </p:cNvCxnSpPr>
          <p:nvPr/>
        </p:nvCxnSpPr>
        <p:spPr>
          <a:xfrm flipH="1">
            <a:off x="5738050" y="2673497"/>
            <a:ext cx="544351" cy="33242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9F874FE8-45A8-4C61-B94E-E742F7467A4E}"/>
              </a:ext>
            </a:extLst>
          </p:cNvPr>
          <p:cNvCxnSpPr>
            <a:cxnSpLocks/>
          </p:cNvCxnSpPr>
          <p:nvPr/>
        </p:nvCxnSpPr>
        <p:spPr>
          <a:xfrm>
            <a:off x="6951727" y="2663110"/>
            <a:ext cx="544351" cy="33242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Box 74">
            <a:extLst>
              <a:ext uri="{FF2B5EF4-FFF2-40B4-BE49-F238E27FC236}">
                <a16:creationId xmlns:a16="http://schemas.microsoft.com/office/drawing/2014/main" id="{A2AE0CE7-4908-48CD-9848-E8D925656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3332" y="2598510"/>
            <a:ext cx="920318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050" dirty="0">
                <a:solidFill>
                  <a:srgbClr val="FF0000"/>
                </a:solidFill>
                <a:latin typeface="Comic Sans MS" pitchFamily="66" charset="0"/>
              </a:rPr>
              <a:t>Add together</a:t>
            </a:r>
            <a:endParaRPr lang="en-GB" sz="105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8" name="Text Box 74">
            <a:extLst>
              <a:ext uri="{FF2B5EF4-FFF2-40B4-BE49-F238E27FC236}">
                <a16:creationId xmlns:a16="http://schemas.microsoft.com/office/drawing/2014/main" id="{DC67D3C5-C181-4951-81CF-ECE5F269F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7036" y="2589632"/>
            <a:ext cx="1009095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050" dirty="0">
                <a:solidFill>
                  <a:srgbClr val="FF0000"/>
                </a:solidFill>
                <a:latin typeface="Comic Sans MS" pitchFamily="66" charset="0"/>
              </a:rPr>
              <a:t>Top subtract bottom</a:t>
            </a:r>
            <a:endParaRPr lang="en-GB" sz="105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4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3" grpId="0"/>
      <p:bldP spid="13" grpId="1"/>
      <p:bldP spid="14" grpId="0"/>
      <p:bldP spid="14" grpId="1"/>
      <p:bldP spid="15" grpId="0" animBg="1"/>
      <p:bldP spid="15" grpId="1" animBg="1"/>
      <p:bldP spid="16" grpId="0"/>
      <p:bldP spid="16" grpId="1"/>
      <p:bldP spid="17" grpId="0" animBg="1"/>
      <p:bldP spid="17" grpId="1" animBg="1"/>
      <p:bldP spid="18" grpId="0"/>
      <p:bldP spid="18" grpId="1"/>
      <p:bldP spid="19" grpId="0"/>
      <p:bldP spid="25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 animBg="1"/>
      <p:bldP spid="36" grpId="0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4" grpId="0"/>
      <p:bldP spid="45" grpId="0"/>
      <p:bldP spid="46" grpId="0"/>
      <p:bldP spid="47" grpId="0"/>
      <p:bldP spid="4" grpId="0" animBg="1"/>
      <p:bldP spid="4" grpId="1" animBg="1"/>
      <p:bldP spid="48" grpId="0" animBg="1"/>
      <p:bldP spid="48" grpId="1" animBg="1"/>
      <p:bldP spid="49" grpId="0" animBg="1"/>
      <p:bldP spid="49" grpId="1" animBg="1"/>
      <p:bldP spid="52" grpId="0" animBg="1"/>
      <p:bldP spid="52" grpId="1" animBg="1"/>
      <p:bldP spid="57" grpId="0"/>
      <p:bldP spid="5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F62B0E6-1118-4CC4-BD46-3FCDB9B02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8858435" cy="47562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Why does Osborn’s rule work?</a:t>
            </a: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6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7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8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A52453F-67C7-4C0F-9B68-1E0AF6854273}"/>
                  </a:ext>
                </a:extLst>
              </p:cNvPr>
              <p:cNvSpPr txBox="1"/>
              <p:nvPr/>
            </p:nvSpPr>
            <p:spPr>
              <a:xfrm>
                <a:off x="380258" y="2262327"/>
                <a:ext cx="129368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cosh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A52453F-67C7-4C0F-9B68-1E0AF68542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258" y="2262327"/>
                <a:ext cx="1293687" cy="215444"/>
              </a:xfrm>
              <a:prstGeom prst="rect">
                <a:avLst/>
              </a:prstGeom>
              <a:blipFill>
                <a:blip r:embed="rId9"/>
                <a:stretch>
                  <a:fillRect l="-1408" r="-4225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799715F2-FCF9-42ED-849C-2BA8B1020598}"/>
                  </a:ext>
                </a:extLst>
              </p:cNvPr>
              <p:cNvSpPr txBox="1"/>
              <p:nvPr/>
            </p:nvSpPr>
            <p:spPr>
              <a:xfrm>
                <a:off x="1945690" y="2265285"/>
                <a:ext cx="144116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sinh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799715F2-FCF9-42ED-849C-2BA8B10205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5690" y="2265285"/>
                <a:ext cx="1441164" cy="215444"/>
              </a:xfrm>
              <a:prstGeom prst="rect">
                <a:avLst/>
              </a:prstGeom>
              <a:blipFill>
                <a:blip r:embed="rId10"/>
                <a:stretch>
                  <a:fillRect l="-2532" r="-3797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2494095-6AC7-46E5-980F-E9F06C4295B1}"/>
                  </a:ext>
                </a:extLst>
              </p:cNvPr>
              <p:cNvSpPr txBox="1"/>
              <p:nvPr/>
            </p:nvSpPr>
            <p:spPr>
              <a:xfrm>
                <a:off x="5299969" y="2192784"/>
                <a:ext cx="129368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cosh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2494095-6AC7-46E5-980F-E9F06C4295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9969" y="2192784"/>
                <a:ext cx="1293687" cy="215444"/>
              </a:xfrm>
              <a:prstGeom prst="rect">
                <a:avLst/>
              </a:prstGeom>
              <a:blipFill>
                <a:blip r:embed="rId11"/>
                <a:stretch>
                  <a:fillRect l="-2817" r="-469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B6092138-A9DF-44B0-9AF1-D17D9597A202}"/>
                  </a:ext>
                </a:extLst>
              </p:cNvPr>
              <p:cNvSpPr txBox="1"/>
              <p:nvPr/>
            </p:nvSpPr>
            <p:spPr>
              <a:xfrm>
                <a:off x="5086904" y="2601156"/>
                <a:ext cx="169860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cosh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))=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B6092138-A9DF-44B0-9AF1-D17D9597A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6904" y="2601156"/>
                <a:ext cx="1698607" cy="215444"/>
              </a:xfrm>
              <a:prstGeom prst="rect">
                <a:avLst/>
              </a:prstGeom>
              <a:blipFill>
                <a:blip r:embed="rId12"/>
                <a:stretch>
                  <a:fillRect l="-2151" r="-3226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FE56D309-F08D-48B6-9767-6A0ED0604DEE}"/>
                  </a:ext>
                </a:extLst>
              </p:cNvPr>
              <p:cNvSpPr txBox="1"/>
              <p:nvPr/>
            </p:nvSpPr>
            <p:spPr>
              <a:xfrm>
                <a:off x="5202314" y="3027284"/>
                <a:ext cx="158133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cosh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FE56D309-F08D-48B6-9767-6A0ED0604D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2314" y="3027284"/>
                <a:ext cx="1581330" cy="215444"/>
              </a:xfrm>
              <a:prstGeom prst="rect">
                <a:avLst/>
              </a:prstGeom>
              <a:blipFill>
                <a:blip r:embed="rId13"/>
                <a:stretch>
                  <a:fillRect l="-2308" r="-3462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D42B6198-0EEF-4CC8-B87C-E9D9684465DC}"/>
                  </a:ext>
                </a:extLst>
              </p:cNvPr>
              <p:cNvSpPr txBox="1"/>
              <p:nvPr/>
            </p:nvSpPr>
            <p:spPr>
              <a:xfrm>
                <a:off x="5221549" y="3481525"/>
                <a:ext cx="156786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cosh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D42B6198-0EEF-4CC8-B87C-E9D9684465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1549" y="3481525"/>
                <a:ext cx="1567865" cy="215444"/>
              </a:xfrm>
              <a:prstGeom prst="rect">
                <a:avLst/>
              </a:prstGeom>
              <a:blipFill>
                <a:blip r:embed="rId14"/>
                <a:stretch>
                  <a:fillRect l="-2724" r="-3502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691338E3-9560-4479-9E38-2746CCDF85A3}"/>
                  </a:ext>
                </a:extLst>
              </p:cNvPr>
              <p:cNvSpPr txBox="1"/>
              <p:nvPr/>
            </p:nvSpPr>
            <p:spPr>
              <a:xfrm>
                <a:off x="5354714" y="3943164"/>
                <a:ext cx="14332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cosh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691338E3-9560-4479-9E38-2746CCDF85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4714" y="3943164"/>
                <a:ext cx="1433213" cy="215444"/>
              </a:xfrm>
              <a:prstGeom prst="rect">
                <a:avLst/>
              </a:prstGeom>
              <a:blipFill>
                <a:blip r:embed="rId15"/>
                <a:stretch>
                  <a:fillRect l="-2542" r="-3814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45">
            <a:extLst>
              <a:ext uri="{FF2B5EF4-FFF2-40B4-BE49-F238E27FC236}">
                <a16:creationId xmlns:a16="http://schemas.microsoft.com/office/drawing/2014/main" id="{08355194-3AAF-43E1-8155-1D31B48C94FE}"/>
              </a:ext>
            </a:extLst>
          </p:cNvPr>
          <p:cNvSpPr>
            <a:spLocks/>
          </p:cNvSpPr>
          <p:nvPr/>
        </p:nvSpPr>
        <p:spPr bwMode="auto">
          <a:xfrm>
            <a:off x="6869379" y="2352583"/>
            <a:ext cx="152858" cy="38322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Box 74">
                <a:extLst>
                  <a:ext uri="{FF2B5EF4-FFF2-40B4-BE49-F238E27FC236}">
                    <a16:creationId xmlns:a16="http://schemas.microsoft.com/office/drawing/2014/main" id="{E851BC2A-08EF-4042-9DE8-9EDD496999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33460" y="2367692"/>
                <a:ext cx="1162973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𝑖𝑦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9" name="Text Box 74">
                <a:extLst>
                  <a:ext uri="{FF2B5EF4-FFF2-40B4-BE49-F238E27FC236}">
                    <a16:creationId xmlns:a16="http://schemas.microsoft.com/office/drawing/2014/main" id="{E851BC2A-08EF-4042-9DE8-9EDD496999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33460" y="2367692"/>
                <a:ext cx="1162973" cy="276999"/>
              </a:xfrm>
              <a:prstGeom prst="rect">
                <a:avLst/>
              </a:prstGeom>
              <a:blipFill>
                <a:blip r:embed="rId16"/>
                <a:stretch>
                  <a:fillRect b="-1521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45">
            <a:extLst>
              <a:ext uri="{FF2B5EF4-FFF2-40B4-BE49-F238E27FC236}">
                <a16:creationId xmlns:a16="http://schemas.microsoft.com/office/drawing/2014/main" id="{22BEDFD8-A32E-4815-BB18-A13DC3768B0D}"/>
              </a:ext>
            </a:extLst>
          </p:cNvPr>
          <p:cNvSpPr>
            <a:spLocks/>
          </p:cNvSpPr>
          <p:nvPr/>
        </p:nvSpPr>
        <p:spPr bwMode="auto">
          <a:xfrm>
            <a:off x="6842746" y="2769834"/>
            <a:ext cx="152858" cy="38322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" name="Arc 45">
            <a:extLst>
              <a:ext uri="{FF2B5EF4-FFF2-40B4-BE49-F238E27FC236}">
                <a16:creationId xmlns:a16="http://schemas.microsoft.com/office/drawing/2014/main" id="{6F086961-2268-48BB-8E8E-EF7F286C2666}"/>
              </a:ext>
            </a:extLst>
          </p:cNvPr>
          <p:cNvSpPr>
            <a:spLocks/>
          </p:cNvSpPr>
          <p:nvPr/>
        </p:nvSpPr>
        <p:spPr bwMode="auto">
          <a:xfrm>
            <a:off x="6860502" y="3178207"/>
            <a:ext cx="152858" cy="38322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8" name="Arc 45">
            <a:extLst>
              <a:ext uri="{FF2B5EF4-FFF2-40B4-BE49-F238E27FC236}">
                <a16:creationId xmlns:a16="http://schemas.microsoft.com/office/drawing/2014/main" id="{4869BCFC-49E9-4809-AD46-D63219A874AD}"/>
              </a:ext>
            </a:extLst>
          </p:cNvPr>
          <p:cNvSpPr>
            <a:spLocks/>
          </p:cNvSpPr>
          <p:nvPr/>
        </p:nvSpPr>
        <p:spPr bwMode="auto">
          <a:xfrm>
            <a:off x="6860502" y="3622090"/>
            <a:ext cx="152858" cy="38322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" name="Text Box 74">
            <a:extLst>
              <a:ext uri="{FF2B5EF4-FFF2-40B4-BE49-F238E27FC236}">
                <a16:creationId xmlns:a16="http://schemas.microsoft.com/office/drawing/2014/main" id="{0C4DD865-9AC1-4149-A329-94743597E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1316" y="2793820"/>
            <a:ext cx="16956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 left side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74">
                <a:extLst>
                  <a:ext uri="{FF2B5EF4-FFF2-40B4-BE49-F238E27FC236}">
                    <a16:creationId xmlns:a16="http://schemas.microsoft.com/office/drawing/2014/main" id="{BAAED321-3323-45CD-9040-9D8DC7F2E3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86725" y="3219948"/>
                <a:ext cx="896645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 Box 74">
                <a:extLst>
                  <a:ext uri="{FF2B5EF4-FFF2-40B4-BE49-F238E27FC236}">
                    <a16:creationId xmlns:a16="http://schemas.microsoft.com/office/drawing/2014/main" id="{BAAED321-3323-45CD-9040-9D8DC7F2E3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86725" y="3219948"/>
                <a:ext cx="896645" cy="27699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Box 74">
                <a:extLst>
                  <a:ext uri="{FF2B5EF4-FFF2-40B4-BE49-F238E27FC236}">
                    <a16:creationId xmlns:a16="http://schemas.microsoft.com/office/drawing/2014/main" id="{1D44840D-BA53-4949-A4B2-32C6034FC5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77848" y="3672709"/>
                <a:ext cx="1802168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Use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cosh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⁡(−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𝑐𝑜𝑠h𝑦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2" name="Text Box 74">
                <a:extLst>
                  <a:ext uri="{FF2B5EF4-FFF2-40B4-BE49-F238E27FC236}">
                    <a16:creationId xmlns:a16="http://schemas.microsoft.com/office/drawing/2014/main" id="{1D44840D-BA53-4949-A4B2-32C6034FC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77848" y="3672709"/>
                <a:ext cx="1802168" cy="276999"/>
              </a:xfrm>
              <a:prstGeom prst="rect">
                <a:avLst/>
              </a:prstGeom>
              <a:blipFill>
                <a:blip r:embed="rId18"/>
                <a:stretch>
                  <a:fillRect b="-1521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57A34180-C617-4425-84B0-EE11053F498B}"/>
                  </a:ext>
                </a:extLst>
              </p:cNvPr>
              <p:cNvSpPr txBox="1"/>
              <p:nvPr/>
            </p:nvSpPr>
            <p:spPr>
              <a:xfrm>
                <a:off x="5356193" y="4379649"/>
                <a:ext cx="142834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cosh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57A34180-C617-4425-84B0-EE11053F4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6193" y="4379649"/>
                <a:ext cx="1428340" cy="215444"/>
              </a:xfrm>
              <a:prstGeom prst="rect">
                <a:avLst/>
              </a:prstGeom>
              <a:blipFill>
                <a:blip r:embed="rId19"/>
                <a:stretch>
                  <a:fillRect l="-2991" r="-3846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45">
            <a:extLst>
              <a:ext uri="{FF2B5EF4-FFF2-40B4-BE49-F238E27FC236}">
                <a16:creationId xmlns:a16="http://schemas.microsoft.com/office/drawing/2014/main" id="{0E835CFA-11F6-4042-83C0-9B45ECB4C192}"/>
              </a:ext>
            </a:extLst>
          </p:cNvPr>
          <p:cNvSpPr>
            <a:spLocks/>
          </p:cNvSpPr>
          <p:nvPr/>
        </p:nvSpPr>
        <p:spPr bwMode="auto">
          <a:xfrm>
            <a:off x="6861982" y="4076331"/>
            <a:ext cx="152858" cy="38322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" name="Text Box 74">
            <a:extLst>
              <a:ext uri="{FF2B5EF4-FFF2-40B4-BE49-F238E27FC236}">
                <a16:creationId xmlns:a16="http://schemas.microsoft.com/office/drawing/2014/main" id="{C30A60DD-0DE4-40A1-8CFA-EDAF1BA72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7285" y="4055929"/>
            <a:ext cx="180216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The letter doesn’t really matter!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3E6857AB-06BA-4489-A693-6E7036F69FAD}"/>
                  </a:ext>
                </a:extLst>
              </p:cNvPr>
              <p:cNvSpPr txBox="1"/>
              <p:nvPr/>
            </p:nvSpPr>
            <p:spPr>
              <a:xfrm>
                <a:off x="337352" y="2703248"/>
                <a:ext cx="13123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𝑖𝑥</m:t>
                              </m:r>
                            </m:e>
                          </m:d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cosh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3E6857AB-06BA-4489-A693-6E7036F69F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352" y="2703248"/>
                <a:ext cx="1312347" cy="215444"/>
              </a:xfrm>
              <a:prstGeom prst="rect">
                <a:avLst/>
              </a:prstGeom>
              <a:blipFill>
                <a:blip r:embed="rId20"/>
                <a:stretch>
                  <a:fillRect l="-1389" r="-463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0431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 animBg="1"/>
      <p:bldP spid="19" grpId="0"/>
      <p:bldP spid="25" grpId="0" animBg="1"/>
      <p:bldP spid="27" grpId="0" animBg="1"/>
      <p:bldP spid="28" grpId="0" animBg="1"/>
      <p:bldP spid="30" grpId="0"/>
      <p:bldP spid="31" grpId="0"/>
      <p:bldP spid="32" grpId="0"/>
      <p:bldP spid="33" grpId="0"/>
      <p:bldP spid="35" grpId="0" animBg="1"/>
      <p:bldP spid="36" grpId="0"/>
      <p:bldP spid="37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F62B0E6-1118-4CC4-BD46-3FCDB9B02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8858435" cy="47562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Why does Osborn’s rule work?</a:t>
            </a: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6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7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8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A52453F-67C7-4C0F-9B68-1E0AF6854273}"/>
                  </a:ext>
                </a:extLst>
              </p:cNvPr>
              <p:cNvSpPr txBox="1"/>
              <p:nvPr/>
            </p:nvSpPr>
            <p:spPr>
              <a:xfrm>
                <a:off x="380258" y="2262327"/>
                <a:ext cx="129368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cosh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A52453F-67C7-4C0F-9B68-1E0AF68542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258" y="2262327"/>
                <a:ext cx="1293687" cy="215444"/>
              </a:xfrm>
              <a:prstGeom prst="rect">
                <a:avLst/>
              </a:prstGeom>
              <a:blipFill>
                <a:blip r:embed="rId9"/>
                <a:stretch>
                  <a:fillRect l="-1408" r="-4225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799715F2-FCF9-42ED-849C-2BA8B1020598}"/>
                  </a:ext>
                </a:extLst>
              </p:cNvPr>
              <p:cNvSpPr txBox="1"/>
              <p:nvPr/>
            </p:nvSpPr>
            <p:spPr>
              <a:xfrm>
                <a:off x="1945690" y="2265285"/>
                <a:ext cx="144116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sinh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799715F2-FCF9-42ED-849C-2BA8B10205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5690" y="2265285"/>
                <a:ext cx="1441164" cy="215444"/>
              </a:xfrm>
              <a:prstGeom prst="rect">
                <a:avLst/>
              </a:prstGeom>
              <a:blipFill>
                <a:blip r:embed="rId10"/>
                <a:stretch>
                  <a:fillRect l="-2532" r="-3797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2494095-6AC7-46E5-980F-E9F06C4295B1}"/>
                  </a:ext>
                </a:extLst>
              </p:cNvPr>
              <p:cNvSpPr txBox="1"/>
              <p:nvPr/>
            </p:nvSpPr>
            <p:spPr>
              <a:xfrm>
                <a:off x="5131293" y="2192784"/>
                <a:ext cx="143475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isinh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2494095-6AC7-46E5-980F-E9F06C4295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293" y="2192784"/>
                <a:ext cx="1434752" cy="215444"/>
              </a:xfrm>
              <a:prstGeom prst="rect">
                <a:avLst/>
              </a:prstGeom>
              <a:blipFill>
                <a:blip r:embed="rId11"/>
                <a:stretch>
                  <a:fillRect l="-426" r="-426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B6092138-A9DF-44B0-9AF1-D17D9597A202}"/>
                  </a:ext>
                </a:extLst>
              </p:cNvPr>
              <p:cNvSpPr txBox="1"/>
              <p:nvPr/>
            </p:nvSpPr>
            <p:spPr>
              <a:xfrm>
                <a:off x="5086904" y="2601156"/>
                <a:ext cx="18380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isinh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))=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B6092138-A9DF-44B0-9AF1-D17D9597A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6904" y="2601156"/>
                <a:ext cx="1838067" cy="215444"/>
              </a:xfrm>
              <a:prstGeom prst="rect">
                <a:avLst/>
              </a:prstGeom>
              <a:blipFill>
                <a:blip r:embed="rId12"/>
                <a:stretch>
                  <a:fillRect r="-2980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FE56D309-F08D-48B6-9767-6A0ED0604DEE}"/>
                  </a:ext>
                </a:extLst>
              </p:cNvPr>
              <p:cNvSpPr txBox="1"/>
              <p:nvPr/>
            </p:nvSpPr>
            <p:spPr>
              <a:xfrm>
                <a:off x="5202314" y="3027284"/>
                <a:ext cx="17207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isinh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FE56D309-F08D-48B6-9767-6A0ED0604D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2314" y="3027284"/>
                <a:ext cx="1720791" cy="215444"/>
              </a:xfrm>
              <a:prstGeom prst="rect">
                <a:avLst/>
              </a:prstGeom>
              <a:blipFill>
                <a:blip r:embed="rId13"/>
                <a:stretch>
                  <a:fillRect l="-353" r="-3180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D42B6198-0EEF-4CC8-B87C-E9D9684465DC}"/>
                  </a:ext>
                </a:extLst>
              </p:cNvPr>
              <p:cNvSpPr txBox="1"/>
              <p:nvPr/>
            </p:nvSpPr>
            <p:spPr>
              <a:xfrm>
                <a:off x="5221549" y="3481525"/>
                <a:ext cx="170732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isinh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D42B6198-0EEF-4CC8-B87C-E9D9684465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1549" y="3481525"/>
                <a:ext cx="1707327" cy="215444"/>
              </a:xfrm>
              <a:prstGeom prst="rect">
                <a:avLst/>
              </a:prstGeom>
              <a:blipFill>
                <a:blip r:embed="rId14"/>
                <a:stretch>
                  <a:fillRect r="-2857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691338E3-9560-4479-9E38-2746CCDF85A3}"/>
                  </a:ext>
                </a:extLst>
              </p:cNvPr>
              <p:cNvSpPr txBox="1"/>
              <p:nvPr/>
            </p:nvSpPr>
            <p:spPr>
              <a:xfrm>
                <a:off x="5487880" y="3943164"/>
                <a:ext cx="143802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isinh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691338E3-9560-4479-9E38-2746CCDF85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880" y="3943164"/>
                <a:ext cx="1438022" cy="215444"/>
              </a:xfrm>
              <a:prstGeom prst="rect">
                <a:avLst/>
              </a:prstGeom>
              <a:blipFill>
                <a:blip r:embed="rId15"/>
                <a:stretch>
                  <a:fillRect l="-2542" r="-3814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45">
            <a:extLst>
              <a:ext uri="{FF2B5EF4-FFF2-40B4-BE49-F238E27FC236}">
                <a16:creationId xmlns:a16="http://schemas.microsoft.com/office/drawing/2014/main" id="{08355194-3AAF-43E1-8155-1D31B48C94FE}"/>
              </a:ext>
            </a:extLst>
          </p:cNvPr>
          <p:cNvSpPr>
            <a:spLocks/>
          </p:cNvSpPr>
          <p:nvPr/>
        </p:nvSpPr>
        <p:spPr bwMode="auto">
          <a:xfrm>
            <a:off x="6984789" y="2352583"/>
            <a:ext cx="152858" cy="38322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Box 74">
                <a:extLst>
                  <a:ext uri="{FF2B5EF4-FFF2-40B4-BE49-F238E27FC236}">
                    <a16:creationId xmlns:a16="http://schemas.microsoft.com/office/drawing/2014/main" id="{E851BC2A-08EF-4042-9DE8-9EDD496999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48870" y="2367692"/>
                <a:ext cx="1162973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𝑖𝑦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9" name="Text Box 74">
                <a:extLst>
                  <a:ext uri="{FF2B5EF4-FFF2-40B4-BE49-F238E27FC236}">
                    <a16:creationId xmlns:a16="http://schemas.microsoft.com/office/drawing/2014/main" id="{E851BC2A-08EF-4042-9DE8-9EDD496999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48870" y="2367692"/>
                <a:ext cx="1162973" cy="276999"/>
              </a:xfrm>
              <a:prstGeom prst="rect">
                <a:avLst/>
              </a:prstGeom>
              <a:blipFill>
                <a:blip r:embed="rId16"/>
                <a:stretch>
                  <a:fillRect b="-1521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45">
            <a:extLst>
              <a:ext uri="{FF2B5EF4-FFF2-40B4-BE49-F238E27FC236}">
                <a16:creationId xmlns:a16="http://schemas.microsoft.com/office/drawing/2014/main" id="{22BEDFD8-A32E-4815-BB18-A13DC3768B0D}"/>
              </a:ext>
            </a:extLst>
          </p:cNvPr>
          <p:cNvSpPr>
            <a:spLocks/>
          </p:cNvSpPr>
          <p:nvPr/>
        </p:nvSpPr>
        <p:spPr bwMode="auto">
          <a:xfrm>
            <a:off x="6958156" y="2769834"/>
            <a:ext cx="152858" cy="38322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" name="Arc 45">
            <a:extLst>
              <a:ext uri="{FF2B5EF4-FFF2-40B4-BE49-F238E27FC236}">
                <a16:creationId xmlns:a16="http://schemas.microsoft.com/office/drawing/2014/main" id="{6F086961-2268-48BB-8E8E-EF7F286C2666}"/>
              </a:ext>
            </a:extLst>
          </p:cNvPr>
          <p:cNvSpPr>
            <a:spLocks/>
          </p:cNvSpPr>
          <p:nvPr/>
        </p:nvSpPr>
        <p:spPr bwMode="auto">
          <a:xfrm>
            <a:off x="6975912" y="3178207"/>
            <a:ext cx="152858" cy="38322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8" name="Arc 45">
            <a:extLst>
              <a:ext uri="{FF2B5EF4-FFF2-40B4-BE49-F238E27FC236}">
                <a16:creationId xmlns:a16="http://schemas.microsoft.com/office/drawing/2014/main" id="{4869BCFC-49E9-4809-AD46-D63219A874AD}"/>
              </a:ext>
            </a:extLst>
          </p:cNvPr>
          <p:cNvSpPr>
            <a:spLocks/>
          </p:cNvSpPr>
          <p:nvPr/>
        </p:nvSpPr>
        <p:spPr bwMode="auto">
          <a:xfrm>
            <a:off x="6975912" y="3622090"/>
            <a:ext cx="152858" cy="38322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" name="Text Box 74">
            <a:extLst>
              <a:ext uri="{FF2B5EF4-FFF2-40B4-BE49-F238E27FC236}">
                <a16:creationId xmlns:a16="http://schemas.microsoft.com/office/drawing/2014/main" id="{0C4DD865-9AC1-4149-A329-94743597E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6726" y="2793820"/>
            <a:ext cx="16956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 left side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74">
                <a:extLst>
                  <a:ext uri="{FF2B5EF4-FFF2-40B4-BE49-F238E27FC236}">
                    <a16:creationId xmlns:a16="http://schemas.microsoft.com/office/drawing/2014/main" id="{BAAED321-3323-45CD-9040-9D8DC7F2E3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02135" y="3219948"/>
                <a:ext cx="896645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 Box 74">
                <a:extLst>
                  <a:ext uri="{FF2B5EF4-FFF2-40B4-BE49-F238E27FC236}">
                    <a16:creationId xmlns:a16="http://schemas.microsoft.com/office/drawing/2014/main" id="{BAAED321-3323-45CD-9040-9D8DC7F2E3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02135" y="3219948"/>
                <a:ext cx="896645" cy="27699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Box 74">
                <a:extLst>
                  <a:ext uri="{FF2B5EF4-FFF2-40B4-BE49-F238E27FC236}">
                    <a16:creationId xmlns:a16="http://schemas.microsoft.com/office/drawing/2014/main" id="{1D44840D-BA53-4949-A4B2-32C6034FC5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93258" y="3672709"/>
                <a:ext cx="1802168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Use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d>
                          <m:dPr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func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𝑠𝑖𝑛h𝑦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2" name="Text Box 74">
                <a:extLst>
                  <a:ext uri="{FF2B5EF4-FFF2-40B4-BE49-F238E27FC236}">
                    <a16:creationId xmlns:a16="http://schemas.microsoft.com/office/drawing/2014/main" id="{1D44840D-BA53-4949-A4B2-32C6034FC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93258" y="3672709"/>
                <a:ext cx="1802168" cy="276999"/>
              </a:xfrm>
              <a:prstGeom prst="rect">
                <a:avLst/>
              </a:prstGeom>
              <a:blipFill>
                <a:blip r:embed="rId18"/>
                <a:stretch>
                  <a:fillRect l="-339" b="-1521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57A34180-C617-4425-84B0-EE11053F498B}"/>
                  </a:ext>
                </a:extLst>
              </p:cNvPr>
              <p:cNvSpPr txBox="1"/>
              <p:nvPr/>
            </p:nvSpPr>
            <p:spPr>
              <a:xfrm>
                <a:off x="5489359" y="4379649"/>
                <a:ext cx="143314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isinh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57A34180-C617-4425-84B0-EE11053F4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9359" y="4379649"/>
                <a:ext cx="1433149" cy="215444"/>
              </a:xfrm>
              <a:prstGeom prst="rect">
                <a:avLst/>
              </a:prstGeom>
              <a:blipFill>
                <a:blip r:embed="rId19"/>
                <a:stretch>
                  <a:fillRect l="-2542" r="-3814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45">
            <a:extLst>
              <a:ext uri="{FF2B5EF4-FFF2-40B4-BE49-F238E27FC236}">
                <a16:creationId xmlns:a16="http://schemas.microsoft.com/office/drawing/2014/main" id="{0E835CFA-11F6-4042-83C0-9B45ECB4C192}"/>
              </a:ext>
            </a:extLst>
          </p:cNvPr>
          <p:cNvSpPr>
            <a:spLocks/>
          </p:cNvSpPr>
          <p:nvPr/>
        </p:nvSpPr>
        <p:spPr bwMode="auto">
          <a:xfrm>
            <a:off x="6977392" y="4076331"/>
            <a:ext cx="152858" cy="38322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" name="Text Box 74">
            <a:extLst>
              <a:ext uri="{FF2B5EF4-FFF2-40B4-BE49-F238E27FC236}">
                <a16:creationId xmlns:a16="http://schemas.microsoft.com/office/drawing/2014/main" id="{C30A60DD-0DE4-40A1-8CFA-EDAF1BA72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2695" y="4055929"/>
            <a:ext cx="180216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The letter doesn’t really matter!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AD84E7DA-09BE-42A6-9D18-B67FE743AC3F}"/>
                  </a:ext>
                </a:extLst>
              </p:cNvPr>
              <p:cNvSpPr txBox="1"/>
              <p:nvPr/>
            </p:nvSpPr>
            <p:spPr>
              <a:xfrm>
                <a:off x="2001916" y="2703249"/>
                <a:ext cx="1262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𝑖𝑥</m:t>
                              </m:r>
                            </m:e>
                          </m:d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sinh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AD84E7DA-09BE-42A6-9D18-B67FE743AC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1916" y="2703249"/>
                <a:ext cx="1262525" cy="215444"/>
              </a:xfrm>
              <a:prstGeom prst="rect">
                <a:avLst/>
              </a:prstGeom>
              <a:blipFill>
                <a:blip r:embed="rId20"/>
                <a:stretch>
                  <a:fillRect l="-2885" r="-1442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7CFE8D0E-AB72-4664-AC27-F4831FF666E9}"/>
                  </a:ext>
                </a:extLst>
              </p:cNvPr>
              <p:cNvSpPr txBox="1"/>
              <p:nvPr/>
            </p:nvSpPr>
            <p:spPr>
              <a:xfrm>
                <a:off x="337352" y="2703248"/>
                <a:ext cx="13123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𝑖𝑥</m:t>
                              </m:r>
                            </m:e>
                          </m:d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cosh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7CFE8D0E-AB72-4664-AC27-F4831FF666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352" y="2703248"/>
                <a:ext cx="1312347" cy="215444"/>
              </a:xfrm>
              <a:prstGeom prst="rect">
                <a:avLst/>
              </a:prstGeom>
              <a:blipFill>
                <a:blip r:embed="rId21"/>
                <a:stretch>
                  <a:fillRect l="-1389" r="-463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022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 animBg="1"/>
      <p:bldP spid="19" grpId="0"/>
      <p:bldP spid="25" grpId="0" animBg="1"/>
      <p:bldP spid="27" grpId="0" animBg="1"/>
      <p:bldP spid="28" grpId="0" animBg="1"/>
      <p:bldP spid="30" grpId="0"/>
      <p:bldP spid="31" grpId="0"/>
      <p:bldP spid="32" grpId="0"/>
      <p:bldP spid="33" grpId="0"/>
      <p:bldP spid="35" grpId="0" animBg="1"/>
      <p:bldP spid="36" grpId="0"/>
      <p:bldP spid="3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F62B0E6-1118-4CC4-BD46-3FCDB9B02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156" y="1626833"/>
            <a:ext cx="8858435" cy="47562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Why does Osborn’s rule work?</a:t>
            </a: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6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7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8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A52453F-67C7-4C0F-9B68-1E0AF6854273}"/>
                  </a:ext>
                </a:extLst>
              </p:cNvPr>
              <p:cNvSpPr txBox="1"/>
              <p:nvPr/>
            </p:nvSpPr>
            <p:spPr>
              <a:xfrm>
                <a:off x="380258" y="2262327"/>
                <a:ext cx="129368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cosh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A52453F-67C7-4C0F-9B68-1E0AF68542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258" y="2262327"/>
                <a:ext cx="1293687" cy="215444"/>
              </a:xfrm>
              <a:prstGeom prst="rect">
                <a:avLst/>
              </a:prstGeom>
              <a:blipFill>
                <a:blip r:embed="rId9"/>
                <a:stretch>
                  <a:fillRect l="-1408" r="-4225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799715F2-FCF9-42ED-849C-2BA8B1020598}"/>
                  </a:ext>
                </a:extLst>
              </p:cNvPr>
              <p:cNvSpPr txBox="1"/>
              <p:nvPr/>
            </p:nvSpPr>
            <p:spPr>
              <a:xfrm>
                <a:off x="1945690" y="2265285"/>
                <a:ext cx="144116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sinh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799715F2-FCF9-42ED-849C-2BA8B10205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5690" y="2265285"/>
                <a:ext cx="1441164" cy="215444"/>
              </a:xfrm>
              <a:prstGeom prst="rect">
                <a:avLst/>
              </a:prstGeom>
              <a:blipFill>
                <a:blip r:embed="rId10"/>
                <a:stretch>
                  <a:fillRect l="-2532" r="-3797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AD84E7DA-09BE-42A6-9D18-B67FE743AC3F}"/>
                  </a:ext>
                </a:extLst>
              </p:cNvPr>
              <p:cNvSpPr txBox="1"/>
              <p:nvPr/>
            </p:nvSpPr>
            <p:spPr>
              <a:xfrm>
                <a:off x="2001916" y="2703249"/>
                <a:ext cx="1262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𝑖𝑥</m:t>
                              </m:r>
                            </m:e>
                          </m:d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sinh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AD84E7DA-09BE-42A6-9D18-B67FE743AC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1916" y="2703249"/>
                <a:ext cx="1262525" cy="215444"/>
              </a:xfrm>
              <a:prstGeom prst="rect">
                <a:avLst/>
              </a:prstGeom>
              <a:blipFill>
                <a:blip r:embed="rId11"/>
                <a:stretch>
                  <a:fillRect l="-2885" r="-1442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7CFE8D0E-AB72-4664-AC27-F4831FF666E9}"/>
                  </a:ext>
                </a:extLst>
              </p:cNvPr>
              <p:cNvSpPr txBox="1"/>
              <p:nvPr/>
            </p:nvSpPr>
            <p:spPr>
              <a:xfrm>
                <a:off x="337352" y="2703248"/>
                <a:ext cx="13123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𝑖𝑥</m:t>
                              </m:r>
                            </m:e>
                          </m:d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cosh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7CFE8D0E-AB72-4664-AC27-F4831FF666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352" y="2703248"/>
                <a:ext cx="1312347" cy="215444"/>
              </a:xfrm>
              <a:prstGeom prst="rect">
                <a:avLst/>
              </a:prstGeom>
              <a:blipFill>
                <a:blip r:embed="rId12"/>
                <a:stretch>
                  <a:fillRect l="-1389" r="-463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1FEB968-288E-4B85-BE29-A3466BBBC404}"/>
              </a:ext>
            </a:extLst>
          </p:cNvPr>
          <p:cNvSpPr txBox="1"/>
          <p:nvPr/>
        </p:nvSpPr>
        <p:spPr>
          <a:xfrm>
            <a:off x="4461162" y="2199465"/>
            <a:ext cx="3714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So lets now see what happens when we replace sine terms with hyperbolic sine terms…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B889BB9C-B081-4439-B570-1660451A558B}"/>
                  </a:ext>
                </a:extLst>
              </p:cNvPr>
              <p:cNvSpPr txBox="1"/>
              <p:nvPr/>
            </p:nvSpPr>
            <p:spPr>
              <a:xfrm>
                <a:off x="5447872" y="2852252"/>
                <a:ext cx="15651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𝑠𝑖𝑛𝐴𝑐𝑜𝑠𝐴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B889BB9C-B081-4439-B570-1660451A5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872" y="2852252"/>
                <a:ext cx="1565172" cy="215444"/>
              </a:xfrm>
              <a:prstGeom prst="rect">
                <a:avLst/>
              </a:prstGeom>
              <a:blipFill>
                <a:blip r:embed="rId13"/>
                <a:stretch>
                  <a:fillRect l="-2734" r="-195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37548274-88A5-47FE-B868-41BB4E61CB02}"/>
                  </a:ext>
                </a:extLst>
              </p:cNvPr>
              <p:cNvSpPr txBox="1"/>
              <p:nvPr/>
            </p:nvSpPr>
            <p:spPr>
              <a:xfrm>
                <a:off x="4943325" y="3297615"/>
                <a:ext cx="285821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isinh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𝑖𝐴</m:t>
                              </m:r>
                            </m:e>
                          </m:d>
                        </m:e>
                      </m:func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cosh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37548274-88A5-47FE-B868-41BB4E61CB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325" y="3297615"/>
                <a:ext cx="2858218" cy="215444"/>
              </a:xfrm>
              <a:prstGeom prst="rect">
                <a:avLst/>
              </a:prstGeom>
              <a:blipFill>
                <a:blip r:embed="rId14"/>
                <a:stretch>
                  <a:fillRect r="-1493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350D1BBB-B860-41FC-8A13-433B2AFD7BA5}"/>
              </a:ext>
            </a:extLst>
          </p:cNvPr>
          <p:cNvSpPr/>
          <p:nvPr/>
        </p:nvSpPr>
        <p:spPr>
          <a:xfrm>
            <a:off x="1917577" y="2246051"/>
            <a:ext cx="1491447" cy="2840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C4FD44A2-B168-4843-850F-BD2539524C66}"/>
              </a:ext>
            </a:extLst>
          </p:cNvPr>
          <p:cNvSpPr/>
          <p:nvPr/>
        </p:nvSpPr>
        <p:spPr>
          <a:xfrm>
            <a:off x="5434615" y="2824579"/>
            <a:ext cx="531180" cy="29296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BD32FD46-4846-4169-85A9-717221416E1B}"/>
              </a:ext>
            </a:extLst>
          </p:cNvPr>
          <p:cNvSpPr/>
          <p:nvPr/>
        </p:nvSpPr>
        <p:spPr>
          <a:xfrm>
            <a:off x="4935985" y="3243309"/>
            <a:ext cx="986902" cy="29296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6AB3BC4B-2F5B-4953-931B-9264ED43DFEA}"/>
              </a:ext>
            </a:extLst>
          </p:cNvPr>
          <p:cNvSpPr/>
          <p:nvPr/>
        </p:nvSpPr>
        <p:spPr>
          <a:xfrm>
            <a:off x="6109317" y="2809782"/>
            <a:ext cx="504547" cy="29296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0F27CF0E-C1D7-4AA5-9E89-0890777BA5F6}"/>
              </a:ext>
            </a:extLst>
          </p:cNvPr>
          <p:cNvSpPr/>
          <p:nvPr/>
        </p:nvSpPr>
        <p:spPr>
          <a:xfrm>
            <a:off x="6146307" y="3237390"/>
            <a:ext cx="929196" cy="29296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815AE8B3-5CCE-495B-BC1F-CC43BAD40ED3}"/>
              </a:ext>
            </a:extLst>
          </p:cNvPr>
          <p:cNvSpPr/>
          <p:nvPr/>
        </p:nvSpPr>
        <p:spPr>
          <a:xfrm>
            <a:off x="6607948" y="2802383"/>
            <a:ext cx="423168" cy="29296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03034B2F-2F92-49A1-9AF3-A7501A2173EC}"/>
              </a:ext>
            </a:extLst>
          </p:cNvPr>
          <p:cNvSpPr/>
          <p:nvPr/>
        </p:nvSpPr>
        <p:spPr>
          <a:xfrm>
            <a:off x="7087341" y="3237389"/>
            <a:ext cx="671742" cy="29296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F625D9DA-D335-4E05-9662-A6DB01A1956C}"/>
              </a:ext>
            </a:extLst>
          </p:cNvPr>
          <p:cNvSpPr/>
          <p:nvPr/>
        </p:nvSpPr>
        <p:spPr>
          <a:xfrm>
            <a:off x="365465" y="2247531"/>
            <a:ext cx="1365682" cy="2840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Arc 45">
            <a:extLst>
              <a:ext uri="{FF2B5EF4-FFF2-40B4-BE49-F238E27FC236}">
                <a16:creationId xmlns:a16="http://schemas.microsoft.com/office/drawing/2014/main" id="{1131FF9A-D305-41A1-9155-103C0429F16D}"/>
              </a:ext>
            </a:extLst>
          </p:cNvPr>
          <p:cNvSpPr>
            <a:spLocks/>
          </p:cNvSpPr>
          <p:nvPr/>
        </p:nvSpPr>
        <p:spPr bwMode="auto">
          <a:xfrm>
            <a:off x="7837047" y="2991775"/>
            <a:ext cx="152856" cy="39210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" name="Text Box 74">
            <a:extLst>
              <a:ext uri="{FF2B5EF4-FFF2-40B4-BE49-F238E27FC236}">
                <a16:creationId xmlns:a16="http://schemas.microsoft.com/office/drawing/2014/main" id="{99641CCC-C6EF-4A3E-8408-33C9F2C17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1027" y="2829331"/>
            <a:ext cx="116297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using what we just saw…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03C4B8D4-5C71-4493-A942-6070889DC483}"/>
                  </a:ext>
                </a:extLst>
              </p:cNvPr>
              <p:cNvSpPr txBox="1"/>
              <p:nvPr/>
            </p:nvSpPr>
            <p:spPr>
              <a:xfrm>
                <a:off x="5104603" y="3751856"/>
                <a:ext cx="25392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𝑖𝐴</m:t>
                              </m:r>
                            </m:e>
                          </m:d>
                        </m:e>
                      </m:func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cosh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03C4B8D4-5C71-4493-A942-6070889DC4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4603" y="3751856"/>
                <a:ext cx="2539221" cy="215444"/>
              </a:xfrm>
              <a:prstGeom prst="rect">
                <a:avLst/>
              </a:prstGeom>
              <a:blipFill>
                <a:blip r:embed="rId15"/>
                <a:stretch>
                  <a:fillRect r="-959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43D08D28-A10D-402A-9A6C-18C25E17FA94}"/>
                  </a:ext>
                </a:extLst>
              </p:cNvPr>
              <p:cNvSpPr txBox="1"/>
              <p:nvPr/>
            </p:nvSpPr>
            <p:spPr>
              <a:xfrm>
                <a:off x="5354658" y="4214974"/>
                <a:ext cx="19264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cosh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43D08D28-A10D-402A-9A6C-18C25E17FA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4658" y="4214974"/>
                <a:ext cx="1926425" cy="215444"/>
              </a:xfrm>
              <a:prstGeom prst="rect">
                <a:avLst/>
              </a:prstGeom>
              <a:blipFill>
                <a:blip r:embed="rId16"/>
                <a:stretch>
                  <a:fillRect l="-1582" r="-949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 Box 74">
                <a:extLst>
                  <a:ext uri="{FF2B5EF4-FFF2-40B4-BE49-F238E27FC236}">
                    <a16:creationId xmlns:a16="http://schemas.microsoft.com/office/drawing/2014/main" id="{0965A3AE-42BE-49C9-9AC2-6A6224D784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81027" y="3425615"/>
                <a:ext cx="1162973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Divide both sides by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2" name="Text Box 74">
                <a:extLst>
                  <a:ext uri="{FF2B5EF4-FFF2-40B4-BE49-F238E27FC236}">
                    <a16:creationId xmlns:a16="http://schemas.microsoft.com/office/drawing/2014/main" id="{0965A3AE-42BE-49C9-9AC2-6A6224D784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81027" y="3425615"/>
                <a:ext cx="1162973" cy="461665"/>
              </a:xfrm>
              <a:prstGeom prst="rect">
                <a:avLst/>
              </a:prstGeom>
              <a:blipFill>
                <a:blip r:embed="rId17"/>
                <a:stretch>
                  <a:fillRect t="-1316" b="-92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c 45">
            <a:extLst>
              <a:ext uri="{FF2B5EF4-FFF2-40B4-BE49-F238E27FC236}">
                <a16:creationId xmlns:a16="http://schemas.microsoft.com/office/drawing/2014/main" id="{C8C69EE2-7D28-4FA0-A80A-962D61289C07}"/>
              </a:ext>
            </a:extLst>
          </p:cNvPr>
          <p:cNvSpPr>
            <a:spLocks/>
          </p:cNvSpPr>
          <p:nvPr/>
        </p:nvSpPr>
        <p:spPr bwMode="auto">
          <a:xfrm>
            <a:off x="7837046" y="3446016"/>
            <a:ext cx="188367" cy="43352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" name="Arc 45">
            <a:extLst>
              <a:ext uri="{FF2B5EF4-FFF2-40B4-BE49-F238E27FC236}">
                <a16:creationId xmlns:a16="http://schemas.microsoft.com/office/drawing/2014/main" id="{9AB094B4-FE07-4E5E-B228-98442823CC72}"/>
              </a:ext>
            </a:extLst>
          </p:cNvPr>
          <p:cNvSpPr>
            <a:spLocks/>
          </p:cNvSpPr>
          <p:nvPr/>
        </p:nvSpPr>
        <p:spPr bwMode="auto">
          <a:xfrm>
            <a:off x="7625461" y="3900257"/>
            <a:ext cx="188367" cy="43352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 Box 74">
                <a:extLst>
                  <a:ext uri="{FF2B5EF4-FFF2-40B4-BE49-F238E27FC236}">
                    <a16:creationId xmlns:a16="http://schemas.microsoft.com/office/drawing/2014/main" id="{B6F1CF69-CD5D-4272-9C2D-E3AB97C8EE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21229" y="3984908"/>
                <a:ext cx="994298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𝑖𝐴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 Box 74">
                <a:extLst>
                  <a:ext uri="{FF2B5EF4-FFF2-40B4-BE49-F238E27FC236}">
                    <a16:creationId xmlns:a16="http://schemas.microsoft.com/office/drawing/2014/main" id="{B6F1CF69-CD5D-4272-9C2D-E3AB97C8EE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1229" y="3984908"/>
                <a:ext cx="994298" cy="276999"/>
              </a:xfrm>
              <a:prstGeom prst="rect">
                <a:avLst/>
              </a:prstGeom>
              <a:blipFill>
                <a:blip r:embed="rId18"/>
                <a:stretch>
                  <a:fillRect t="-2222" b="-177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 Box 74">
                <a:extLst>
                  <a:ext uri="{FF2B5EF4-FFF2-40B4-BE49-F238E27FC236}">
                    <a16:creationId xmlns:a16="http://schemas.microsoft.com/office/drawing/2014/main" id="{9D32BA0C-332E-456D-8D7B-CF709430EF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87916" y="4597468"/>
                <a:ext cx="4110359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Important point – if you convert from a regular trigonometrical identity to a hyperbolic trigonometrical identity like this, the angles at the end will not be the same as the ones at the start</a:t>
                </a:r>
              </a:p>
              <a:p>
                <a:pPr algn="ctr" eaLnBrk="1" hangingPunct="1">
                  <a:spcBef>
                    <a:spcPct val="50000"/>
                  </a:spcBef>
                </a:pPr>
                <a:endParaRPr lang="en-US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However, since it is an identity, it is therefore true for all values, so will also be true when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 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Text Box 74">
                <a:extLst>
                  <a:ext uri="{FF2B5EF4-FFF2-40B4-BE49-F238E27FC236}">
                    <a16:creationId xmlns:a16="http://schemas.microsoft.com/office/drawing/2014/main" id="{9D32BA0C-332E-456D-8D7B-CF709430EF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87916" y="4597468"/>
                <a:ext cx="4110359" cy="1569660"/>
              </a:xfrm>
              <a:prstGeom prst="rect">
                <a:avLst/>
              </a:prstGeom>
              <a:blipFill>
                <a:blip r:embed="rId19"/>
                <a:stretch>
                  <a:fillRect r="-889" b="-193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101EA89C-6947-439A-A711-BDA83890CC8B}"/>
                  </a:ext>
                </a:extLst>
              </p:cNvPr>
              <p:cNvSpPr txBox="1"/>
              <p:nvPr/>
            </p:nvSpPr>
            <p:spPr>
              <a:xfrm>
                <a:off x="5329505" y="6249441"/>
                <a:ext cx="197990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cosh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A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101EA89C-6947-439A-A711-BDA83890CC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9505" y="6249441"/>
                <a:ext cx="1979901" cy="215444"/>
              </a:xfrm>
              <a:prstGeom prst="rect">
                <a:avLst/>
              </a:prstGeom>
              <a:blipFill>
                <a:blip r:embed="rId20"/>
                <a:stretch>
                  <a:fillRect l="-1538" r="-1538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2300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7" grpId="0"/>
      <p:bldP spid="17" grpId="0"/>
      <p:bldP spid="18" grpId="0" animBg="1"/>
      <p:bldP spid="18" grpId="1" animBg="1"/>
      <p:bldP spid="18" grpId="2" animBg="1"/>
      <p:bldP spid="18" grpId="3" animBg="1"/>
      <p:bldP spid="19" grpId="0" animBg="1"/>
      <p:bldP spid="19" grpId="1" animBg="1"/>
      <p:bldP spid="25" grpId="0" animBg="1"/>
      <p:bldP spid="25" grpId="1" animBg="1"/>
      <p:bldP spid="27" grpId="0" animBg="1"/>
      <p:bldP spid="27" grpId="1" animBg="1"/>
      <p:bldP spid="28" grpId="0" animBg="1"/>
      <p:bldP spid="28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5" grpId="0"/>
      <p:bldP spid="36" grpId="0"/>
      <p:bldP spid="40" grpId="0"/>
      <p:bldP spid="42" grpId="0"/>
      <p:bldP spid="43" grpId="0" animBg="1"/>
      <p:bldP spid="44" grpId="0" animBg="1"/>
      <p:bldP spid="45" grpId="0"/>
      <p:bldP spid="4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FBC08A9-FB33-4E8D-A9B4-669AC459B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156" y="1626833"/>
            <a:ext cx="8858435" cy="47562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Why does Osborn’s rule work?</a:t>
            </a:r>
            <a:endParaRPr lang="en-US" sz="1400" dirty="0">
              <a:latin typeface="Comic Sans MS" panose="030F0702030302020204" pitchFamily="66" charset="0"/>
            </a:endParaRPr>
          </a:p>
        </p:txBody>
      </p:sp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6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7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8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A52453F-67C7-4C0F-9B68-1E0AF6854273}"/>
                  </a:ext>
                </a:extLst>
              </p:cNvPr>
              <p:cNvSpPr txBox="1"/>
              <p:nvPr/>
            </p:nvSpPr>
            <p:spPr>
              <a:xfrm>
                <a:off x="380258" y="2262327"/>
                <a:ext cx="129368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cosh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A52453F-67C7-4C0F-9B68-1E0AF68542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258" y="2262327"/>
                <a:ext cx="1293687" cy="215444"/>
              </a:xfrm>
              <a:prstGeom prst="rect">
                <a:avLst/>
              </a:prstGeom>
              <a:blipFill>
                <a:blip r:embed="rId9"/>
                <a:stretch>
                  <a:fillRect l="-1408" r="-4225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799715F2-FCF9-42ED-849C-2BA8B1020598}"/>
                  </a:ext>
                </a:extLst>
              </p:cNvPr>
              <p:cNvSpPr txBox="1"/>
              <p:nvPr/>
            </p:nvSpPr>
            <p:spPr>
              <a:xfrm>
                <a:off x="1945690" y="2265285"/>
                <a:ext cx="144116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sinh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799715F2-FCF9-42ED-849C-2BA8B10205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5690" y="2265285"/>
                <a:ext cx="1441164" cy="215444"/>
              </a:xfrm>
              <a:prstGeom prst="rect">
                <a:avLst/>
              </a:prstGeom>
              <a:blipFill>
                <a:blip r:embed="rId10"/>
                <a:stretch>
                  <a:fillRect l="-2532" r="-3797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AD84E7DA-09BE-42A6-9D18-B67FE743AC3F}"/>
                  </a:ext>
                </a:extLst>
              </p:cNvPr>
              <p:cNvSpPr txBox="1"/>
              <p:nvPr/>
            </p:nvSpPr>
            <p:spPr>
              <a:xfrm>
                <a:off x="2001916" y="2703249"/>
                <a:ext cx="1262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𝑖𝑥</m:t>
                              </m:r>
                            </m:e>
                          </m:d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sinh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AD84E7DA-09BE-42A6-9D18-B67FE743AC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1916" y="2703249"/>
                <a:ext cx="1262525" cy="215444"/>
              </a:xfrm>
              <a:prstGeom prst="rect">
                <a:avLst/>
              </a:prstGeom>
              <a:blipFill>
                <a:blip r:embed="rId11"/>
                <a:stretch>
                  <a:fillRect l="-2885" r="-1442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7CFE8D0E-AB72-4664-AC27-F4831FF666E9}"/>
                  </a:ext>
                </a:extLst>
              </p:cNvPr>
              <p:cNvSpPr txBox="1"/>
              <p:nvPr/>
            </p:nvSpPr>
            <p:spPr>
              <a:xfrm>
                <a:off x="337352" y="2703248"/>
                <a:ext cx="13123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𝑖𝑥</m:t>
                              </m:r>
                            </m:e>
                          </m:d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cosh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7CFE8D0E-AB72-4664-AC27-F4831FF666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352" y="2703248"/>
                <a:ext cx="1312347" cy="215444"/>
              </a:xfrm>
              <a:prstGeom prst="rect">
                <a:avLst/>
              </a:prstGeom>
              <a:blipFill>
                <a:blip r:embed="rId12"/>
                <a:stretch>
                  <a:fillRect l="-1389" r="-463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1FEB968-288E-4B85-BE29-A3466BBBC404}"/>
              </a:ext>
            </a:extLst>
          </p:cNvPr>
          <p:cNvSpPr txBox="1"/>
          <p:nvPr/>
        </p:nvSpPr>
        <p:spPr>
          <a:xfrm>
            <a:off x="4461162" y="2199465"/>
            <a:ext cx="3714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So lets now see what happens when we replace sine terms with hyperbolic sine terms…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B889BB9C-B081-4439-B570-1660451A558B}"/>
                  </a:ext>
                </a:extLst>
              </p:cNvPr>
              <p:cNvSpPr txBox="1"/>
              <p:nvPr/>
            </p:nvSpPr>
            <p:spPr>
              <a:xfrm>
                <a:off x="5357337" y="2806985"/>
                <a:ext cx="16089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1−2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B889BB9C-B081-4439-B570-1660451A5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7337" y="2806985"/>
                <a:ext cx="1608967" cy="215444"/>
              </a:xfrm>
              <a:prstGeom prst="rect">
                <a:avLst/>
              </a:prstGeom>
              <a:blipFill>
                <a:blip r:embed="rId13"/>
                <a:stretch>
                  <a:fillRect l="-2273" r="-1894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86D37386-AF31-45CE-9BF0-E95084C816DB}"/>
                  </a:ext>
                </a:extLst>
              </p:cNvPr>
              <p:cNvSpPr txBox="1"/>
              <p:nvPr/>
            </p:nvSpPr>
            <p:spPr>
              <a:xfrm>
                <a:off x="451227" y="3626088"/>
                <a:ext cx="15651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𝑠𝑖𝑛𝐴𝑐𝑜𝑠𝐴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86D37386-AF31-45CE-9BF0-E95084C816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227" y="3626088"/>
                <a:ext cx="1565172" cy="215444"/>
              </a:xfrm>
              <a:prstGeom prst="rect">
                <a:avLst/>
              </a:prstGeom>
              <a:blipFill>
                <a:blip r:embed="rId14"/>
                <a:stretch>
                  <a:fillRect l="-2335" r="-194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57F8F3F2-6E3C-46B2-BF1E-E7385D7EF401}"/>
                  </a:ext>
                </a:extLst>
              </p:cNvPr>
              <p:cNvSpPr txBox="1"/>
              <p:nvPr/>
            </p:nvSpPr>
            <p:spPr>
              <a:xfrm>
                <a:off x="252958" y="4067013"/>
                <a:ext cx="197990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cosh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57F8F3F2-6E3C-46B2-BF1E-E7385D7EF4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958" y="4067013"/>
                <a:ext cx="1979901" cy="215444"/>
              </a:xfrm>
              <a:prstGeom prst="rect">
                <a:avLst/>
              </a:prstGeom>
              <a:blipFill>
                <a:blip r:embed="rId15"/>
                <a:stretch>
                  <a:fillRect l="-1538" r="-1231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22118C8-BDD6-444C-8E30-C10CF67FBA60}"/>
                  </a:ext>
                </a:extLst>
              </p:cNvPr>
              <p:cNvSpPr txBox="1"/>
              <p:nvPr/>
            </p:nvSpPr>
            <p:spPr>
              <a:xfrm>
                <a:off x="5049578" y="3777609"/>
                <a:ext cx="25546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)≡1−2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𝑖𝑠𝑖𝑛h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𝑖𝐴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22118C8-BDD6-444C-8E30-C10CF67FB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9578" y="3777609"/>
                <a:ext cx="2554674" cy="215444"/>
              </a:xfrm>
              <a:prstGeom prst="rect">
                <a:avLst/>
              </a:prstGeom>
              <a:blipFill>
                <a:blip r:embed="rId16"/>
                <a:stretch>
                  <a:fillRect l="-1193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3DD8557F-0626-4158-A1E0-69F1463C52E9}"/>
                  </a:ext>
                </a:extLst>
              </p:cNvPr>
              <p:cNvSpPr txBox="1"/>
              <p:nvPr/>
            </p:nvSpPr>
            <p:spPr>
              <a:xfrm>
                <a:off x="5357337" y="3286379"/>
                <a:ext cx="17549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1−2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𝑠𝑖𝑛𝐴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3DD8557F-0626-4158-A1E0-69F1463C52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7337" y="3286379"/>
                <a:ext cx="1754904" cy="215444"/>
              </a:xfrm>
              <a:prstGeom prst="rect">
                <a:avLst/>
              </a:prstGeom>
              <a:blipFill>
                <a:blip r:embed="rId17"/>
                <a:stretch>
                  <a:fillRect l="-1736" r="-347" b="-1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AB912417-E1FF-4526-9407-3B369034A35E}"/>
                  </a:ext>
                </a:extLst>
              </p:cNvPr>
              <p:cNvSpPr txBox="1"/>
              <p:nvPr/>
            </p:nvSpPr>
            <p:spPr>
              <a:xfrm>
                <a:off x="5049578" y="4283636"/>
                <a:ext cx="254640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)≡1−2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𝑖𝐴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AB912417-E1FF-4526-9407-3B369034A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9578" y="4283636"/>
                <a:ext cx="2546403" cy="215444"/>
              </a:xfrm>
              <a:prstGeom prst="rect">
                <a:avLst/>
              </a:prstGeom>
              <a:blipFill>
                <a:blip r:embed="rId18"/>
                <a:stretch>
                  <a:fillRect l="-1196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B3BEF4BF-E666-4ADC-9163-C6F2ED9C4203}"/>
                  </a:ext>
                </a:extLst>
              </p:cNvPr>
              <p:cNvSpPr txBox="1"/>
              <p:nvPr/>
            </p:nvSpPr>
            <p:spPr>
              <a:xfrm>
                <a:off x="5059936" y="4773387"/>
                <a:ext cx="22020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𝑖𝐴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1+2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sin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𝑖𝐴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B3BEF4BF-E666-4ADC-9163-C6F2ED9C42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9936" y="4773387"/>
                <a:ext cx="2202013" cy="215444"/>
              </a:xfrm>
              <a:prstGeom prst="rect">
                <a:avLst/>
              </a:prstGeom>
              <a:blipFill>
                <a:blip r:embed="rId19"/>
                <a:stretch>
                  <a:fillRect l="-1385" r="-2493" b="-3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DCFB9EE1-3667-4BCA-A4A6-EB35F888DFC1}"/>
                  </a:ext>
                </a:extLst>
              </p:cNvPr>
              <p:cNvSpPr txBox="1"/>
              <p:nvPr/>
            </p:nvSpPr>
            <p:spPr>
              <a:xfrm>
                <a:off x="5264122" y="5243904"/>
                <a:ext cx="179542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1+2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sin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DCFB9EE1-3667-4BCA-A4A6-EB35F888DF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4122" y="5243904"/>
                <a:ext cx="1795428" cy="215444"/>
              </a:xfrm>
              <a:prstGeom prst="rect">
                <a:avLst/>
              </a:prstGeom>
              <a:blipFill>
                <a:blip r:embed="rId20"/>
                <a:stretch>
                  <a:fillRect l="-1361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56D74BFB-DBB0-4F8A-AC54-3B4D43E3C32D}"/>
                  </a:ext>
                </a:extLst>
              </p:cNvPr>
              <p:cNvSpPr txBox="1"/>
              <p:nvPr/>
            </p:nvSpPr>
            <p:spPr>
              <a:xfrm>
                <a:off x="5274478" y="5698144"/>
                <a:ext cx="179542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1+2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sin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56D74BFB-DBB0-4F8A-AC54-3B4D43E3C3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4478" y="5698144"/>
                <a:ext cx="1795428" cy="215444"/>
              </a:xfrm>
              <a:prstGeom prst="rect">
                <a:avLst/>
              </a:prstGeom>
              <a:blipFill>
                <a:blip r:embed="rId21"/>
                <a:stretch>
                  <a:fillRect l="-1695" r="-1356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45">
            <a:extLst>
              <a:ext uri="{FF2B5EF4-FFF2-40B4-BE49-F238E27FC236}">
                <a16:creationId xmlns:a16="http://schemas.microsoft.com/office/drawing/2014/main" id="{A628827E-8090-4BD9-A0F1-92BAAC7B824E}"/>
              </a:ext>
            </a:extLst>
          </p:cNvPr>
          <p:cNvSpPr>
            <a:spLocks/>
          </p:cNvSpPr>
          <p:nvPr/>
        </p:nvSpPr>
        <p:spPr bwMode="auto">
          <a:xfrm>
            <a:off x="7162344" y="2938507"/>
            <a:ext cx="126223" cy="479395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" name="Text Box 74">
            <a:extLst>
              <a:ext uri="{FF2B5EF4-FFF2-40B4-BE49-F238E27FC236}">
                <a16:creationId xmlns:a16="http://schemas.microsoft.com/office/drawing/2014/main" id="{8B33CFBF-2118-489E-944F-92F3186E0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74" y="3433013"/>
            <a:ext cx="14204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using the rules to the left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1" name="Arc 45">
            <a:extLst>
              <a:ext uri="{FF2B5EF4-FFF2-40B4-BE49-F238E27FC236}">
                <a16:creationId xmlns:a16="http://schemas.microsoft.com/office/drawing/2014/main" id="{F196CB96-B7BB-4C2E-A85D-E52BB77A2136}"/>
              </a:ext>
            </a:extLst>
          </p:cNvPr>
          <p:cNvSpPr>
            <a:spLocks/>
          </p:cNvSpPr>
          <p:nvPr/>
        </p:nvSpPr>
        <p:spPr bwMode="auto">
          <a:xfrm>
            <a:off x="7623983" y="3435657"/>
            <a:ext cx="126223" cy="479395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2" name="Arc 45">
            <a:extLst>
              <a:ext uri="{FF2B5EF4-FFF2-40B4-BE49-F238E27FC236}">
                <a16:creationId xmlns:a16="http://schemas.microsoft.com/office/drawing/2014/main" id="{67ACE77E-93E3-4F93-845B-CDA19DCE0336}"/>
              </a:ext>
            </a:extLst>
          </p:cNvPr>
          <p:cNvSpPr>
            <a:spLocks/>
          </p:cNvSpPr>
          <p:nvPr/>
        </p:nvSpPr>
        <p:spPr bwMode="auto">
          <a:xfrm>
            <a:off x="7623983" y="3915051"/>
            <a:ext cx="126223" cy="479395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" name="Arc 45">
            <a:extLst>
              <a:ext uri="{FF2B5EF4-FFF2-40B4-BE49-F238E27FC236}">
                <a16:creationId xmlns:a16="http://schemas.microsoft.com/office/drawing/2014/main" id="{0AAA84A4-2077-4DD4-A6A4-3321A3807FAD}"/>
              </a:ext>
            </a:extLst>
          </p:cNvPr>
          <p:cNvSpPr>
            <a:spLocks/>
          </p:cNvSpPr>
          <p:nvPr/>
        </p:nvSpPr>
        <p:spPr bwMode="auto">
          <a:xfrm>
            <a:off x="7588472" y="4412200"/>
            <a:ext cx="126223" cy="479395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" name="Arc 45">
            <a:extLst>
              <a:ext uri="{FF2B5EF4-FFF2-40B4-BE49-F238E27FC236}">
                <a16:creationId xmlns:a16="http://schemas.microsoft.com/office/drawing/2014/main" id="{61AB19C9-A36C-4C73-9D57-E285912F455A}"/>
              </a:ext>
            </a:extLst>
          </p:cNvPr>
          <p:cNvSpPr>
            <a:spLocks/>
          </p:cNvSpPr>
          <p:nvPr/>
        </p:nvSpPr>
        <p:spPr bwMode="auto">
          <a:xfrm>
            <a:off x="7251121" y="4891595"/>
            <a:ext cx="126223" cy="479395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" name="Arc 45">
            <a:extLst>
              <a:ext uri="{FF2B5EF4-FFF2-40B4-BE49-F238E27FC236}">
                <a16:creationId xmlns:a16="http://schemas.microsoft.com/office/drawing/2014/main" id="{11DEB97F-37D4-4E14-8EEF-8638C623D44E}"/>
              </a:ext>
            </a:extLst>
          </p:cNvPr>
          <p:cNvSpPr>
            <a:spLocks/>
          </p:cNvSpPr>
          <p:nvPr/>
        </p:nvSpPr>
        <p:spPr bwMode="auto">
          <a:xfrm>
            <a:off x="7126833" y="5362111"/>
            <a:ext cx="126223" cy="479395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" name="Text Box 74">
            <a:extLst>
              <a:ext uri="{FF2B5EF4-FFF2-40B4-BE49-F238E27FC236}">
                <a16:creationId xmlns:a16="http://schemas.microsoft.com/office/drawing/2014/main" id="{F66B33C0-2D98-4292-B40C-DA5E5592C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7445" y="3015763"/>
            <a:ext cx="8167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7" name="Text Box 74">
            <a:extLst>
              <a:ext uri="{FF2B5EF4-FFF2-40B4-BE49-F238E27FC236}">
                <a16:creationId xmlns:a16="http://schemas.microsoft.com/office/drawing/2014/main" id="{B1DFD8D9-4C11-4305-AF0D-063AE592FD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2552" y="3921285"/>
            <a:ext cx="113634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Square the bracket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8" name="Text Box 74">
            <a:extLst>
              <a:ext uri="{FF2B5EF4-FFF2-40B4-BE49-F238E27FC236}">
                <a16:creationId xmlns:a16="http://schemas.microsoft.com/office/drawing/2014/main" id="{91B4AD3D-E54C-4E70-918B-8EB4F91FF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941" y="4489455"/>
            <a:ext cx="79898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 Box 74">
                <a:extLst>
                  <a:ext uri="{FF2B5EF4-FFF2-40B4-BE49-F238E27FC236}">
                    <a16:creationId xmlns:a16="http://schemas.microsoft.com/office/drawing/2014/main" id="{ECDAB300-CA9D-4393-A573-CB4FC44806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77345" y="4959973"/>
                <a:ext cx="923277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𝑖𝐴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9" name="Text Box 74">
                <a:extLst>
                  <a:ext uri="{FF2B5EF4-FFF2-40B4-BE49-F238E27FC236}">
                    <a16:creationId xmlns:a16="http://schemas.microsoft.com/office/drawing/2014/main" id="{ECDAB300-CA9D-4393-A573-CB4FC44806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77345" y="4959973"/>
                <a:ext cx="923277" cy="276999"/>
              </a:xfrm>
              <a:prstGeom prst="rect">
                <a:avLst/>
              </a:prstGeom>
              <a:blipFill>
                <a:blip r:embed="rId22"/>
                <a:stretch>
                  <a:fillRect t="-2222" b="-177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 Box 74">
                <a:extLst>
                  <a:ext uri="{FF2B5EF4-FFF2-40B4-BE49-F238E27FC236}">
                    <a16:creationId xmlns:a16="http://schemas.microsoft.com/office/drawing/2014/main" id="{DD769FE7-49A9-437C-BE3A-844DE959C3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35301" y="5235180"/>
                <a:ext cx="1908699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As in the previous example, because it is an identity it will also be true for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 Box 74">
                <a:extLst>
                  <a:ext uri="{FF2B5EF4-FFF2-40B4-BE49-F238E27FC236}">
                    <a16:creationId xmlns:a16="http://schemas.microsoft.com/office/drawing/2014/main" id="{DD769FE7-49A9-437C-BE3A-844DE959C3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35301" y="5235180"/>
                <a:ext cx="1908699" cy="830997"/>
              </a:xfrm>
              <a:prstGeom prst="rect">
                <a:avLst/>
              </a:prstGeom>
              <a:blipFill>
                <a:blip r:embed="rId23"/>
                <a:stretch>
                  <a:fillRect t="-735" b="-514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3305B33E-E225-4AE1-8E68-CD55F7A4D857}"/>
              </a:ext>
            </a:extLst>
          </p:cNvPr>
          <p:cNvCxnSpPr>
            <a:cxnSpLocks/>
          </p:cNvCxnSpPr>
          <p:nvPr/>
        </p:nvCxnSpPr>
        <p:spPr>
          <a:xfrm flipV="1">
            <a:off x="3950562" y="4465468"/>
            <a:ext cx="2601158" cy="985423"/>
          </a:xfrm>
          <a:prstGeom prst="straightConnector1">
            <a:avLst/>
          </a:prstGeom>
          <a:ln w="508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 Box 74">
                <a:extLst>
                  <a:ext uri="{FF2B5EF4-FFF2-40B4-BE49-F238E27FC236}">
                    <a16:creationId xmlns:a16="http://schemas.microsoft.com/office/drawing/2014/main" id="{E4D0C384-E3A5-41F7-85CF-E416809512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6386" y="5218904"/>
                <a:ext cx="3443055" cy="13849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400" dirty="0">
                    <a:solidFill>
                      <a:srgbClr val="0000FF"/>
                    </a:solidFill>
                    <a:latin typeface="Comic Sans MS" pitchFamily="66" charset="0"/>
                  </a:rPr>
                  <a:t>This is why, when replacing a product of 2 sine terms, the sign must change!</a:t>
                </a:r>
              </a:p>
              <a:p>
                <a:pPr algn="ctr" eaLnBrk="1" hangingPunct="1">
                  <a:spcBef>
                    <a:spcPct val="50000"/>
                  </a:spcBef>
                </a:pPr>
                <a:endParaRPr lang="en-US" sz="1400" dirty="0">
                  <a:solidFill>
                    <a:srgbClr val="0000FF"/>
                  </a:solidFill>
                  <a:latin typeface="Comic Sans MS" pitchFamily="66" charset="0"/>
                </a:endParaRPr>
              </a:p>
              <a:p>
                <a:pPr algn="ctr" eaLnBrk="1" hangingPunct="1">
                  <a:spcBef>
                    <a:spcPct val="50000"/>
                  </a:spcBef>
                </a:pPr>
                <a:r>
                  <a:rPr lang="en-US" sz="1400" dirty="0">
                    <a:solidFill>
                      <a:srgbClr val="0000FF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You will always end up with 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𝑖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400" dirty="0">
                    <a:solidFill>
                      <a:srgbClr val="0000FF"/>
                    </a:solidFill>
                    <a:latin typeface="Comic Sans MS" pitchFamily="66" charset="0"/>
                  </a:rPr>
                  <a:t> term with it</a:t>
                </a:r>
              </a:p>
            </p:txBody>
          </p:sp>
        </mc:Choice>
        <mc:Fallback xmlns="">
          <p:sp>
            <p:nvSpPr>
              <p:cNvPr id="54" name="Text Box 74">
                <a:extLst>
                  <a:ext uri="{FF2B5EF4-FFF2-40B4-BE49-F238E27FC236}">
                    <a16:creationId xmlns:a16="http://schemas.microsoft.com/office/drawing/2014/main" id="{E4D0C384-E3A5-41F7-85CF-E416809512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6386" y="5218904"/>
                <a:ext cx="3443055" cy="1384995"/>
              </a:xfrm>
              <a:prstGeom prst="rect">
                <a:avLst/>
              </a:prstGeom>
              <a:blipFill>
                <a:blip r:embed="rId24"/>
                <a:stretch>
                  <a:fillRect t="-881" b="-396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7D3BB93A-4257-407D-81D4-DEEE9D9B3ECD}"/>
              </a:ext>
            </a:extLst>
          </p:cNvPr>
          <p:cNvSpPr/>
          <p:nvPr/>
        </p:nvSpPr>
        <p:spPr>
          <a:xfrm>
            <a:off x="5326603" y="3261065"/>
            <a:ext cx="577047" cy="29296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A483441E-103B-408C-8466-C541ABF67D2A}"/>
              </a:ext>
            </a:extLst>
          </p:cNvPr>
          <p:cNvSpPr/>
          <p:nvPr/>
        </p:nvSpPr>
        <p:spPr>
          <a:xfrm>
            <a:off x="356588" y="2214979"/>
            <a:ext cx="1312414" cy="29296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8966675E-D368-4499-BD84-3DC93047E364}"/>
              </a:ext>
            </a:extLst>
          </p:cNvPr>
          <p:cNvSpPr/>
          <p:nvPr/>
        </p:nvSpPr>
        <p:spPr>
          <a:xfrm>
            <a:off x="6507332" y="3246269"/>
            <a:ext cx="577049" cy="29296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BDF67566-BC2C-48D6-B690-6F0F484B1949}"/>
              </a:ext>
            </a:extLst>
          </p:cNvPr>
          <p:cNvSpPr/>
          <p:nvPr/>
        </p:nvSpPr>
        <p:spPr>
          <a:xfrm>
            <a:off x="1954567" y="2217939"/>
            <a:ext cx="1392315" cy="29296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70CE6767-5DB1-4440-982A-4C3B1E0A6E1E}"/>
              </a:ext>
            </a:extLst>
          </p:cNvPr>
          <p:cNvSpPr/>
          <p:nvPr/>
        </p:nvSpPr>
        <p:spPr>
          <a:xfrm>
            <a:off x="6492536" y="3737500"/>
            <a:ext cx="1115627" cy="29296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7C9344E5-BB6C-4AF3-B510-A2590E7AAEEE}"/>
              </a:ext>
            </a:extLst>
          </p:cNvPr>
          <p:cNvSpPr/>
          <p:nvPr/>
        </p:nvSpPr>
        <p:spPr>
          <a:xfrm>
            <a:off x="5061752" y="3733061"/>
            <a:ext cx="770877" cy="29296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13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6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9" dur="5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28" grpId="0"/>
      <p:bldP spid="30" grpId="0"/>
      <p:bldP spid="31" grpId="0"/>
      <p:bldP spid="32" grpId="0"/>
      <p:bldP spid="33" grpId="0"/>
      <p:bldP spid="35" grpId="0"/>
      <p:bldP spid="36" grpId="0" animBg="1"/>
      <p:bldP spid="40" grpId="0"/>
      <p:bldP spid="41" grpId="0" animBg="1"/>
      <p:bldP spid="42" grpId="0" animBg="1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  <p:bldP spid="52" grpId="0"/>
      <p:bldP spid="54" grpId="0" build="allAtOnce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FBC08A9-FB33-4E8D-A9B4-669AC459B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156" y="1626833"/>
            <a:ext cx="8858435" cy="47562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Summary of Osborn’s rule</a:t>
            </a:r>
            <a:endParaRPr lang="en-US" sz="1400" dirty="0">
              <a:latin typeface="Comic Sans MS" panose="030F0702030302020204" pitchFamily="66" charset="0"/>
            </a:endParaRPr>
          </a:p>
        </p:txBody>
      </p:sp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F8D4F8E-CEA9-4025-B110-1BD49314DA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65EC20A-4B85-421B-9C0A-37D400EB3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80BF1A1-55FE-459F-A489-5654284FA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/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151C943-4962-45F5-93F5-271B17466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98" y="0"/>
                <a:ext cx="2430602" cy="410497"/>
              </a:xfrm>
              <a:prstGeom prst="rect">
                <a:avLst/>
              </a:prstGeom>
              <a:blipFill>
                <a:blip r:embed="rId6"/>
                <a:stretch>
                  <a:fillRect l="-744" r="-496" b="-845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/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𝑎𝑟𝑐𝑜𝑠h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B16DE0A-37DA-442A-901E-268022720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892" y="0"/>
                <a:ext cx="2817823" cy="325538"/>
              </a:xfrm>
              <a:prstGeom prst="rect">
                <a:avLst/>
              </a:prstGeom>
              <a:blipFill>
                <a:blip r:embed="rId7"/>
                <a:stretch>
                  <a:fillRect l="-644" r="-64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/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716F9C-5DFE-417B-80E7-B28A9E749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604" y="0"/>
                <a:ext cx="2264787" cy="323743"/>
              </a:xfrm>
              <a:prstGeom prst="rect">
                <a:avLst/>
              </a:prstGeom>
              <a:blipFill>
                <a:blip r:embed="rId8"/>
                <a:stretch>
                  <a:fillRect l="-10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72FDCB2C-E4CA-48FF-8FDB-AE35B1FCD0DD}"/>
                  </a:ext>
                </a:extLst>
              </p:cNvPr>
              <p:cNvSpPr txBox="1"/>
              <p:nvPr/>
            </p:nvSpPr>
            <p:spPr>
              <a:xfrm>
                <a:off x="1685234" y="2534135"/>
                <a:ext cx="15651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𝑠𝑖𝑛𝐴𝑐𝑜𝑠𝐴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72FDCB2C-E4CA-48FF-8FDB-AE35B1FCD0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5234" y="2534135"/>
                <a:ext cx="1565172" cy="215444"/>
              </a:xfrm>
              <a:prstGeom prst="rect">
                <a:avLst/>
              </a:prstGeom>
              <a:blipFill>
                <a:blip r:embed="rId9"/>
                <a:stretch>
                  <a:fillRect l="-2335" r="-194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34300D74-C5DB-40E2-8A7E-E8A3B037D62C}"/>
                  </a:ext>
                </a:extLst>
              </p:cNvPr>
              <p:cNvSpPr txBox="1"/>
              <p:nvPr/>
            </p:nvSpPr>
            <p:spPr>
              <a:xfrm>
                <a:off x="1486965" y="2975060"/>
                <a:ext cx="197990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cosh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34300D74-C5DB-40E2-8A7E-E8A3B037D6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6965" y="2975060"/>
                <a:ext cx="1979901" cy="215444"/>
              </a:xfrm>
              <a:prstGeom prst="rect">
                <a:avLst/>
              </a:prstGeom>
              <a:blipFill>
                <a:blip r:embed="rId10"/>
                <a:stretch>
                  <a:fillRect l="-1846" r="-1231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A2A9D6BA-7427-4BA3-9F36-27B3E0CC51E9}"/>
                  </a:ext>
                </a:extLst>
              </p:cNvPr>
              <p:cNvSpPr txBox="1"/>
              <p:nvPr/>
            </p:nvSpPr>
            <p:spPr>
              <a:xfrm>
                <a:off x="5499387" y="2531776"/>
                <a:ext cx="16089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1−2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A2A9D6BA-7427-4BA3-9F36-27B3E0CC51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387" y="2531776"/>
                <a:ext cx="1608967" cy="215444"/>
              </a:xfrm>
              <a:prstGeom prst="rect">
                <a:avLst/>
              </a:prstGeom>
              <a:blipFill>
                <a:blip r:embed="rId11"/>
                <a:stretch>
                  <a:fillRect l="-2273" r="-1894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CA24FC0D-7161-4338-B312-5C54BA0108F1}"/>
                  </a:ext>
                </a:extLst>
              </p:cNvPr>
              <p:cNvSpPr txBox="1"/>
              <p:nvPr/>
            </p:nvSpPr>
            <p:spPr>
              <a:xfrm>
                <a:off x="5416534" y="2972698"/>
                <a:ext cx="179542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1+2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sin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CA24FC0D-7161-4338-B312-5C54BA0108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6534" y="2972698"/>
                <a:ext cx="1795428" cy="215444"/>
              </a:xfrm>
              <a:prstGeom prst="rect">
                <a:avLst/>
              </a:prstGeom>
              <a:blipFill>
                <a:blip r:embed="rId12"/>
                <a:stretch>
                  <a:fillRect l="-2041" r="-1701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A5F60438-C513-4663-85A7-67272B1DC99F}"/>
                  </a:ext>
                </a:extLst>
              </p:cNvPr>
              <p:cNvSpPr txBox="1"/>
              <p:nvPr/>
            </p:nvSpPr>
            <p:spPr>
              <a:xfrm>
                <a:off x="559293" y="3639845"/>
                <a:ext cx="8170827" cy="18158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When converting a trigonometric identity to a hyperbolic identity:</a:t>
                </a:r>
              </a:p>
              <a:p>
                <a:pPr algn="ctr"/>
                <a:endParaRPr lang="en-US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Replace any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𝑐𝑜𝑠𝐴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term with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Replace any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𝑠𝑖𝑛𝐴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term with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Ensure that any product or implied product of 2 sine terms has its sign reversed</a:t>
                </a:r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A5F60438-C513-4663-85A7-67272B1DC9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93" y="3639845"/>
                <a:ext cx="8170827" cy="1815882"/>
              </a:xfrm>
              <a:prstGeom prst="rect">
                <a:avLst/>
              </a:prstGeom>
              <a:blipFill>
                <a:blip r:embed="rId13"/>
                <a:stretch>
                  <a:fillRect t="-671" b="-36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5960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534ED17-D63C-4126-B40A-2040C05E6301}"/>
              </a:ext>
            </a:extLst>
          </p:cNvPr>
          <p:cNvSpPr/>
          <p:nvPr/>
        </p:nvSpPr>
        <p:spPr>
          <a:xfrm>
            <a:off x="1493882" y="2319273"/>
            <a:ext cx="6138540" cy="210057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6D</a:t>
            </a:r>
            <a:endParaRPr lang="ja-JP" altLang="en-US" sz="66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7030A0"/>
              </a:solidFill>
              <a:latin typeface="Kristen ITC" panose="03050502040202030202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0836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differentiate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Show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latin typeface="Cambria Math" panose="02040503050406030204" pitchFamily="18" charset="0"/>
                              </a:rPr>
                              <m:t>sinh</m:t>
                            </m:r>
                          </m:fName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14C6104-E77E-4FC0-BA75-13EB9F9EBC8A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14C6104-E77E-4FC0-BA75-13EB9F9EBC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C53F4E0-1363-4BA1-9643-877C733FA10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C53F4E0-1363-4BA1-9643-877C733FA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000758A2-2B3D-49C5-9545-4CDBB47B5E5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000758A2-2B3D-49C5-9545-4CDBB47B5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直線矢印コネクタ 2">
            <a:extLst>
              <a:ext uri="{FF2B5EF4-FFF2-40B4-BE49-F238E27FC236}">
                <a16:creationId xmlns:a16="http://schemas.microsoft.com/office/drawing/2014/main" id="{B503F184-BE26-414F-A6CD-BBD28F93A027}"/>
              </a:ext>
            </a:extLst>
          </p:cNvPr>
          <p:cNvCxnSpPr/>
          <p:nvPr/>
        </p:nvCxnSpPr>
        <p:spPr>
          <a:xfrm flipH="1" flipV="1">
            <a:off x="1775534" y="2894120"/>
            <a:ext cx="319596" cy="63919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0851A70F-A126-4863-A3E6-A34002452B57}"/>
                  </a:ext>
                </a:extLst>
              </p:cNvPr>
              <p:cNvSpPr txBox="1"/>
              <p:nvPr/>
            </p:nvSpPr>
            <p:spPr>
              <a:xfrm>
                <a:off x="896645" y="3586580"/>
                <a:ext cx="22549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This means the differential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0851A70F-A126-4863-A3E6-A34002452B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645" y="3586580"/>
                <a:ext cx="2254928" cy="523220"/>
              </a:xfrm>
              <a:prstGeom prst="rect">
                <a:avLst/>
              </a:prstGeom>
              <a:blipFill>
                <a:blip r:embed="rId6"/>
                <a:stretch>
                  <a:fillRect t="-1163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153414FF-8B92-4779-9BD4-68BAD509C61F}"/>
                  </a:ext>
                </a:extLst>
              </p:cNvPr>
              <p:cNvSpPr txBox="1"/>
              <p:nvPr/>
            </p:nvSpPr>
            <p:spPr>
              <a:xfrm>
                <a:off x="4363375" y="1713390"/>
                <a:ext cx="1420965" cy="4133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153414FF-8B92-4779-9BD4-68BAD509C6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3375" y="1713390"/>
                <a:ext cx="1420965" cy="413318"/>
              </a:xfrm>
              <a:prstGeom prst="rect">
                <a:avLst/>
              </a:prstGeom>
              <a:blipFill>
                <a:blip r:embed="rId7"/>
                <a:stretch>
                  <a:fillRect l="-3004" b="-13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C70FC0BB-C1AF-4E26-A3D2-06E69D31C255}"/>
                  </a:ext>
                </a:extLst>
              </p:cNvPr>
              <p:cNvSpPr txBox="1"/>
              <p:nvPr/>
            </p:nvSpPr>
            <p:spPr>
              <a:xfrm>
                <a:off x="3991991" y="2309674"/>
                <a:ext cx="2247475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C70FC0BB-C1AF-4E26-A3D2-06E69D31C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1991" y="2309674"/>
                <a:ext cx="2247475" cy="484043"/>
              </a:xfrm>
              <a:prstGeom prst="rect">
                <a:avLst/>
              </a:prstGeom>
              <a:blipFill>
                <a:blip r:embed="rId8"/>
                <a:stretch>
                  <a:fillRect l="-16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1A0CB0C9-415B-406A-9152-9A013C57CFB5}"/>
                  </a:ext>
                </a:extLst>
              </p:cNvPr>
              <p:cNvSpPr txBox="1"/>
              <p:nvPr/>
            </p:nvSpPr>
            <p:spPr>
              <a:xfrm>
                <a:off x="3993470" y="3003612"/>
                <a:ext cx="1805751" cy="4147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1A0CB0C9-415B-406A-9152-9A013C57C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3470" y="3003612"/>
                <a:ext cx="1805751" cy="414729"/>
              </a:xfrm>
              <a:prstGeom prst="rect">
                <a:avLst/>
              </a:prstGeom>
              <a:blipFill>
                <a:blip r:embed="rId9"/>
                <a:stretch>
                  <a:fillRect l="-1689" b="-13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EC84259B-232A-4D23-9048-EEDDD81AAE0C}"/>
                  </a:ext>
                </a:extLst>
              </p:cNvPr>
              <p:cNvSpPr txBox="1"/>
              <p:nvPr/>
            </p:nvSpPr>
            <p:spPr>
              <a:xfrm>
                <a:off x="3968316" y="3679795"/>
                <a:ext cx="1662378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EC84259B-232A-4D23-9048-EEDDD81AA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316" y="3679795"/>
                <a:ext cx="1662378" cy="409023"/>
              </a:xfrm>
              <a:prstGeom prst="rect">
                <a:avLst/>
              </a:prstGeom>
              <a:blipFill>
                <a:blip r:embed="rId10"/>
                <a:stretch>
                  <a:fillRect l="-366" t="-1493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45">
            <a:extLst>
              <a:ext uri="{FF2B5EF4-FFF2-40B4-BE49-F238E27FC236}">
                <a16:creationId xmlns:a16="http://schemas.microsoft.com/office/drawing/2014/main" id="{D8959F07-443F-4EF1-98D8-CDC878D4E3AE}"/>
              </a:ext>
            </a:extLst>
          </p:cNvPr>
          <p:cNvSpPr>
            <a:spLocks/>
          </p:cNvSpPr>
          <p:nvPr/>
        </p:nvSpPr>
        <p:spPr bwMode="auto">
          <a:xfrm>
            <a:off x="6312021" y="2009870"/>
            <a:ext cx="124993" cy="57239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" name="Text Box 74">
            <a:extLst>
              <a:ext uri="{FF2B5EF4-FFF2-40B4-BE49-F238E27FC236}">
                <a16:creationId xmlns:a16="http://schemas.microsoft.com/office/drawing/2014/main" id="{F41B2A6B-B959-4B11-82E5-C498B4DDE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2775" y="2017771"/>
            <a:ext cx="16257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Differentiate both sides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Arc 45">
            <a:extLst>
              <a:ext uri="{FF2B5EF4-FFF2-40B4-BE49-F238E27FC236}">
                <a16:creationId xmlns:a16="http://schemas.microsoft.com/office/drawing/2014/main" id="{D9249197-FFED-4B27-A334-F4321008CA01}"/>
              </a:ext>
            </a:extLst>
          </p:cNvPr>
          <p:cNvSpPr>
            <a:spLocks/>
          </p:cNvSpPr>
          <p:nvPr/>
        </p:nvSpPr>
        <p:spPr bwMode="auto">
          <a:xfrm>
            <a:off x="6292406" y="2669264"/>
            <a:ext cx="124993" cy="57239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" name="Arc 45">
            <a:extLst>
              <a:ext uri="{FF2B5EF4-FFF2-40B4-BE49-F238E27FC236}">
                <a16:creationId xmlns:a16="http://schemas.microsoft.com/office/drawing/2014/main" id="{2A6AF805-FDED-4190-B517-B3648ED334CC}"/>
              </a:ext>
            </a:extLst>
          </p:cNvPr>
          <p:cNvSpPr>
            <a:spLocks/>
          </p:cNvSpPr>
          <p:nvPr/>
        </p:nvSpPr>
        <p:spPr bwMode="auto">
          <a:xfrm>
            <a:off x="5894053" y="3284900"/>
            <a:ext cx="124993" cy="57239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" name="Text Box 74">
            <a:extLst>
              <a:ext uri="{FF2B5EF4-FFF2-40B4-BE49-F238E27FC236}">
                <a16:creationId xmlns:a16="http://schemas.microsoft.com/office/drawing/2014/main" id="{2B3BB61C-D13D-4711-A559-52F70F134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6026" y="2696781"/>
            <a:ext cx="14537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Work out the right side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74">
                <a:extLst>
                  <a:ext uri="{FF2B5EF4-FFF2-40B4-BE49-F238E27FC236}">
                    <a16:creationId xmlns:a16="http://schemas.microsoft.com/office/drawing/2014/main" id="{4B9F6BD7-DC58-4F74-B107-3970495D73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07139" y="3339577"/>
                <a:ext cx="2105589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The right side is the definition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0" name="Text Box 74">
                <a:extLst>
                  <a:ext uri="{FF2B5EF4-FFF2-40B4-BE49-F238E27FC236}">
                    <a16:creationId xmlns:a16="http://schemas.microsoft.com/office/drawing/2014/main" id="{4B9F6BD7-DC58-4F74-B107-3970495D73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07139" y="3339577"/>
                <a:ext cx="2105589" cy="461665"/>
              </a:xfrm>
              <a:prstGeom prst="rect">
                <a:avLst/>
              </a:prstGeom>
              <a:blipFill>
                <a:blip r:embed="rId11"/>
                <a:stretch>
                  <a:fillRect t="-1316" b="-92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B70D91FB-B29D-49F4-9EF4-BF88D43AC717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B70D91FB-B29D-49F4-9EF4-BF88D43AC7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12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678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/>
      <p:bldP spid="12" grpId="0"/>
      <p:bldP spid="13" grpId="0"/>
      <p:bldP spid="14" grpId="0"/>
      <p:bldP spid="15" grpId="0" animBg="1"/>
      <p:bldP spid="16" grpId="0"/>
      <p:bldP spid="17" grpId="0" animBg="1"/>
      <p:bldP spid="18" grpId="0" animBg="1"/>
      <p:bldP spid="19" grpId="0"/>
      <p:bldP spid="20" grpId="0"/>
      <p:bldP spid="21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differentiate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Show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latin typeface="Cambria Math" panose="02040503050406030204" pitchFamily="18" charset="0"/>
                              </a:rPr>
                              <m:t>cosh</m:t>
                            </m:r>
                          </m:fName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14C6104-E77E-4FC0-BA75-13EB9F9EBC8A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14C6104-E77E-4FC0-BA75-13EB9F9EBC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C53F4E0-1363-4BA1-9643-877C733FA10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C53F4E0-1363-4BA1-9643-877C733FA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000758A2-2B3D-49C5-9545-4CDBB47B5E5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000758A2-2B3D-49C5-9545-4CDBB47B5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153414FF-8B92-4779-9BD4-68BAD509C61F}"/>
                  </a:ext>
                </a:extLst>
              </p:cNvPr>
              <p:cNvSpPr txBox="1"/>
              <p:nvPr/>
            </p:nvSpPr>
            <p:spPr>
              <a:xfrm>
                <a:off x="4363375" y="1713390"/>
                <a:ext cx="1443407" cy="4133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153414FF-8B92-4779-9BD4-68BAD509C6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3375" y="1713390"/>
                <a:ext cx="1443407" cy="413318"/>
              </a:xfrm>
              <a:prstGeom prst="rect">
                <a:avLst/>
              </a:prstGeom>
              <a:blipFill>
                <a:blip r:embed="rId6"/>
                <a:stretch>
                  <a:fillRect l="-2954" b="-13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C70FC0BB-C1AF-4E26-A3D2-06E69D31C255}"/>
                  </a:ext>
                </a:extLst>
              </p:cNvPr>
              <p:cNvSpPr txBox="1"/>
              <p:nvPr/>
            </p:nvSpPr>
            <p:spPr>
              <a:xfrm>
                <a:off x="3991991" y="2309674"/>
                <a:ext cx="2269917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C70FC0BB-C1AF-4E26-A3D2-06E69D31C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1991" y="2309674"/>
                <a:ext cx="2269917" cy="484043"/>
              </a:xfrm>
              <a:prstGeom prst="rect">
                <a:avLst/>
              </a:prstGeom>
              <a:blipFill>
                <a:blip r:embed="rId7"/>
                <a:stretch>
                  <a:fillRect l="-16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1A0CB0C9-415B-406A-9152-9A013C57CFB5}"/>
                  </a:ext>
                </a:extLst>
              </p:cNvPr>
              <p:cNvSpPr txBox="1"/>
              <p:nvPr/>
            </p:nvSpPr>
            <p:spPr>
              <a:xfrm>
                <a:off x="3993470" y="3003612"/>
                <a:ext cx="1828193" cy="4147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1A0CB0C9-415B-406A-9152-9A013C57C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3470" y="3003612"/>
                <a:ext cx="1828193" cy="414729"/>
              </a:xfrm>
              <a:prstGeom prst="rect">
                <a:avLst/>
              </a:prstGeom>
              <a:blipFill>
                <a:blip r:embed="rId8"/>
                <a:stretch>
                  <a:fillRect l="-1667" b="-13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EC84259B-232A-4D23-9048-EEDDD81AAE0C}"/>
                  </a:ext>
                </a:extLst>
              </p:cNvPr>
              <p:cNvSpPr txBox="1"/>
              <p:nvPr/>
            </p:nvSpPr>
            <p:spPr>
              <a:xfrm>
                <a:off x="3968316" y="3679795"/>
                <a:ext cx="1662378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EC84259B-232A-4D23-9048-EEDDD81AA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316" y="3679795"/>
                <a:ext cx="1662378" cy="409023"/>
              </a:xfrm>
              <a:prstGeom prst="rect">
                <a:avLst/>
              </a:prstGeom>
              <a:blipFill>
                <a:blip r:embed="rId9"/>
                <a:stretch>
                  <a:fillRect l="-366" t="-1493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45">
            <a:extLst>
              <a:ext uri="{FF2B5EF4-FFF2-40B4-BE49-F238E27FC236}">
                <a16:creationId xmlns:a16="http://schemas.microsoft.com/office/drawing/2014/main" id="{D8959F07-443F-4EF1-98D8-CDC878D4E3AE}"/>
              </a:ext>
            </a:extLst>
          </p:cNvPr>
          <p:cNvSpPr>
            <a:spLocks/>
          </p:cNvSpPr>
          <p:nvPr/>
        </p:nvSpPr>
        <p:spPr bwMode="auto">
          <a:xfrm>
            <a:off x="6312021" y="2009870"/>
            <a:ext cx="124993" cy="57239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" name="Text Box 74">
            <a:extLst>
              <a:ext uri="{FF2B5EF4-FFF2-40B4-BE49-F238E27FC236}">
                <a16:creationId xmlns:a16="http://schemas.microsoft.com/office/drawing/2014/main" id="{F41B2A6B-B959-4B11-82E5-C498B4DDE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2775" y="2017771"/>
            <a:ext cx="16257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Differentiate both sides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Arc 45">
            <a:extLst>
              <a:ext uri="{FF2B5EF4-FFF2-40B4-BE49-F238E27FC236}">
                <a16:creationId xmlns:a16="http://schemas.microsoft.com/office/drawing/2014/main" id="{D9249197-FFED-4B27-A334-F4321008CA01}"/>
              </a:ext>
            </a:extLst>
          </p:cNvPr>
          <p:cNvSpPr>
            <a:spLocks/>
          </p:cNvSpPr>
          <p:nvPr/>
        </p:nvSpPr>
        <p:spPr bwMode="auto">
          <a:xfrm>
            <a:off x="6292406" y="2669264"/>
            <a:ext cx="124993" cy="57239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" name="Arc 45">
            <a:extLst>
              <a:ext uri="{FF2B5EF4-FFF2-40B4-BE49-F238E27FC236}">
                <a16:creationId xmlns:a16="http://schemas.microsoft.com/office/drawing/2014/main" id="{2A6AF805-FDED-4190-B517-B3648ED334CC}"/>
              </a:ext>
            </a:extLst>
          </p:cNvPr>
          <p:cNvSpPr>
            <a:spLocks/>
          </p:cNvSpPr>
          <p:nvPr/>
        </p:nvSpPr>
        <p:spPr bwMode="auto">
          <a:xfrm>
            <a:off x="5894053" y="3284900"/>
            <a:ext cx="124993" cy="57239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" name="Text Box 74">
            <a:extLst>
              <a:ext uri="{FF2B5EF4-FFF2-40B4-BE49-F238E27FC236}">
                <a16:creationId xmlns:a16="http://schemas.microsoft.com/office/drawing/2014/main" id="{2B3BB61C-D13D-4711-A559-52F70F134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6026" y="2696781"/>
            <a:ext cx="14537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Work out the right side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74">
                <a:extLst>
                  <a:ext uri="{FF2B5EF4-FFF2-40B4-BE49-F238E27FC236}">
                    <a16:creationId xmlns:a16="http://schemas.microsoft.com/office/drawing/2014/main" id="{4B9F6BD7-DC58-4F74-B107-3970495D73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07139" y="3339577"/>
                <a:ext cx="2105589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The right side is the definition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0" name="Text Box 74">
                <a:extLst>
                  <a:ext uri="{FF2B5EF4-FFF2-40B4-BE49-F238E27FC236}">
                    <a16:creationId xmlns:a16="http://schemas.microsoft.com/office/drawing/2014/main" id="{4B9F6BD7-DC58-4F74-B107-3970495D73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07139" y="3339577"/>
                <a:ext cx="2105589" cy="461665"/>
              </a:xfrm>
              <a:prstGeom prst="rect">
                <a:avLst/>
              </a:prstGeom>
              <a:blipFill>
                <a:blip r:embed="rId10"/>
                <a:stretch>
                  <a:fillRect t="-1316" b="-92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C39B929F-103A-4075-8B9C-49742B315CFC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C39B929F-103A-4075-8B9C-49742B315C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11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E8C8E92-E0CF-4DCF-B42D-06938265C478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9E8C8E92-E0CF-4DCF-B42D-06938265C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12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4FA5680E-56B5-4BF1-9427-F9A706C96669}"/>
              </a:ext>
            </a:extLst>
          </p:cNvPr>
          <p:cNvCxnSpPr>
            <a:cxnSpLocks/>
          </p:cNvCxnSpPr>
          <p:nvPr/>
        </p:nvCxnSpPr>
        <p:spPr>
          <a:xfrm flipV="1">
            <a:off x="4119239" y="4216543"/>
            <a:ext cx="552351" cy="888117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6C9A0C6-7300-4D8C-B1E5-C1C9A1C00626}"/>
              </a:ext>
            </a:extLst>
          </p:cNvPr>
          <p:cNvSpPr txBox="1"/>
          <p:nvPr/>
        </p:nvSpPr>
        <p:spPr>
          <a:xfrm>
            <a:off x="2440394" y="5257778"/>
            <a:ext cx="2770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Notice that, unlike for regular trigonometry, cosine </a:t>
            </a:r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sine does not become negative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6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15" grpId="0" animBg="1"/>
      <p:bldP spid="16" grpId="0"/>
      <p:bldP spid="17" grpId="0" animBg="1"/>
      <p:bldP spid="18" grpId="0" animBg="1"/>
      <p:bldP spid="19" grpId="0"/>
      <p:bldP spid="20" grpId="0"/>
      <p:bldP spid="22" grpId="0" animBg="1"/>
      <p:bldP spid="24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differentiate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Show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latin typeface="Cambria Math" panose="02040503050406030204" pitchFamily="18" charset="0"/>
                              </a:rPr>
                              <m:t>tanh</m:t>
                            </m:r>
                          </m:fName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𝑠𝑒𝑐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14C6104-E77E-4FC0-BA75-13EB9F9EBC8A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14C6104-E77E-4FC0-BA75-13EB9F9EBC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C53F4E0-1363-4BA1-9643-877C733FA10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C53F4E0-1363-4BA1-9643-877C733FA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000758A2-2B3D-49C5-9545-4CDBB47B5E5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000758A2-2B3D-49C5-9545-4CDBB47B5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153414FF-8B92-4779-9BD4-68BAD509C61F}"/>
                  </a:ext>
                </a:extLst>
              </p:cNvPr>
              <p:cNvSpPr txBox="1"/>
              <p:nvPr/>
            </p:nvSpPr>
            <p:spPr>
              <a:xfrm>
                <a:off x="4132556" y="1704512"/>
                <a:ext cx="1236556" cy="4090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153414FF-8B92-4779-9BD4-68BAD509C6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2556" y="1704512"/>
                <a:ext cx="1236556" cy="409086"/>
              </a:xfrm>
              <a:prstGeom prst="rect">
                <a:avLst/>
              </a:prstGeom>
              <a:blipFill>
                <a:blip r:embed="rId6"/>
                <a:stretch>
                  <a:fillRect l="-3448" t="-1493" r="-493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45">
            <a:extLst>
              <a:ext uri="{FF2B5EF4-FFF2-40B4-BE49-F238E27FC236}">
                <a16:creationId xmlns:a16="http://schemas.microsoft.com/office/drawing/2014/main" id="{D8959F07-443F-4EF1-98D8-CDC878D4E3AE}"/>
              </a:ext>
            </a:extLst>
          </p:cNvPr>
          <p:cNvSpPr>
            <a:spLocks/>
          </p:cNvSpPr>
          <p:nvPr/>
        </p:nvSpPr>
        <p:spPr bwMode="auto">
          <a:xfrm>
            <a:off x="5868138" y="2027625"/>
            <a:ext cx="124993" cy="57239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" name="Text Box 74">
            <a:extLst>
              <a:ext uri="{FF2B5EF4-FFF2-40B4-BE49-F238E27FC236}">
                <a16:creationId xmlns:a16="http://schemas.microsoft.com/office/drawing/2014/main" id="{F41B2A6B-B959-4B11-82E5-C498B4DDE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1036" y="2053281"/>
            <a:ext cx="12031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Differentiate both sides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C39B929F-103A-4075-8B9C-49742B315CFC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C39B929F-103A-4075-8B9C-49742B315C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7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164749E7-A885-4B43-9EC0-6FD0F5F1AEB5}"/>
                  </a:ext>
                </a:extLst>
              </p:cNvPr>
              <p:cNvSpPr txBox="1"/>
              <p:nvPr/>
            </p:nvSpPr>
            <p:spPr>
              <a:xfrm>
                <a:off x="3734540" y="2362940"/>
                <a:ext cx="2063065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 panose="02040503050406030204" pitchFamily="18" charset="0"/>
                                    </a:rPr>
                                    <m:t>sinh</m:t>
                                  </m:r>
                                </m:fName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 panose="02040503050406030204" pitchFamily="18" charset="0"/>
                                    </a:rPr>
                                    <m:t>cosh</m:t>
                                  </m:r>
                                </m:fName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164749E7-A885-4B43-9EC0-6FD0F5F1AE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4540" y="2362940"/>
                <a:ext cx="2063065" cy="484043"/>
              </a:xfrm>
              <a:prstGeom prst="rect">
                <a:avLst/>
              </a:prstGeom>
              <a:blipFill>
                <a:blip r:embed="rId9"/>
                <a:stretch>
                  <a:fillRect l="-17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 Box 74">
            <a:extLst>
              <a:ext uri="{FF2B5EF4-FFF2-40B4-BE49-F238E27FC236}">
                <a16:creationId xmlns:a16="http://schemas.microsoft.com/office/drawing/2014/main" id="{E18FE917-805C-43DA-8D9A-1114C3E8F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192" y="3083089"/>
            <a:ext cx="227268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Using the quotient rule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FF83A333-8771-40CF-8891-D1FF67CA4A8D}"/>
                  </a:ext>
                </a:extLst>
              </p:cNvPr>
              <p:cNvSpPr txBox="1"/>
              <p:nvPr/>
            </p:nvSpPr>
            <p:spPr>
              <a:xfrm>
                <a:off x="759041" y="4438835"/>
                <a:ext cx="84023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FF83A333-8771-40CF-8891-D1FF67CA4A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041" y="4438835"/>
                <a:ext cx="840230" cy="215444"/>
              </a:xfrm>
              <a:prstGeom prst="rect">
                <a:avLst/>
              </a:prstGeom>
              <a:blipFill>
                <a:blip r:embed="rId10"/>
                <a:stretch>
                  <a:fillRect l="-2920" r="-1460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1049153E-8E92-4F89-A8E3-A6F6F1AE36D3}"/>
                  </a:ext>
                </a:extLst>
              </p:cNvPr>
              <p:cNvSpPr txBox="1"/>
              <p:nvPr/>
            </p:nvSpPr>
            <p:spPr>
              <a:xfrm>
                <a:off x="847818" y="3577701"/>
                <a:ext cx="1754518" cy="5513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1049153E-8E92-4F89-A8E3-A6F6F1AE36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818" y="3577701"/>
                <a:ext cx="1754518" cy="55130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5D381550-0CB0-4680-B736-FA9A85423C13}"/>
                  </a:ext>
                </a:extLst>
              </p:cNvPr>
              <p:cNvSpPr txBox="1"/>
              <p:nvPr/>
            </p:nvSpPr>
            <p:spPr>
              <a:xfrm>
                <a:off x="1930895" y="4438834"/>
                <a:ext cx="8585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5D381550-0CB0-4680-B736-FA9A85423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0895" y="4438834"/>
                <a:ext cx="858568" cy="215444"/>
              </a:xfrm>
              <a:prstGeom prst="rect">
                <a:avLst/>
              </a:prstGeom>
              <a:blipFill>
                <a:blip r:embed="rId12"/>
                <a:stretch>
                  <a:fillRect l="-2837" r="-709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63594578-E4AF-43F9-8444-5F8FC94162D3}"/>
                  </a:ext>
                </a:extLst>
              </p:cNvPr>
              <p:cNvSpPr txBox="1"/>
              <p:nvPr/>
            </p:nvSpPr>
            <p:spPr>
              <a:xfrm>
                <a:off x="662866" y="4804300"/>
                <a:ext cx="966867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63594578-E4AF-43F9-8444-5F8FC94162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866" y="4804300"/>
                <a:ext cx="966867" cy="409023"/>
              </a:xfrm>
              <a:prstGeom prst="rect">
                <a:avLst/>
              </a:prstGeom>
              <a:blipFill>
                <a:blip r:embed="rId13"/>
                <a:stretch>
                  <a:fillRect l="-4430" r="-1266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E11C86E-8DA1-4E64-A330-74A0D719CA06}"/>
                  </a:ext>
                </a:extLst>
              </p:cNvPr>
              <p:cNvSpPr txBox="1"/>
              <p:nvPr/>
            </p:nvSpPr>
            <p:spPr>
              <a:xfrm>
                <a:off x="1834720" y="4804299"/>
                <a:ext cx="940322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E11C86E-8DA1-4E64-A330-74A0D719CA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4720" y="4804299"/>
                <a:ext cx="940322" cy="409023"/>
              </a:xfrm>
              <a:prstGeom prst="rect">
                <a:avLst/>
              </a:prstGeom>
              <a:blipFill>
                <a:blip r:embed="rId14"/>
                <a:stretch>
                  <a:fillRect l="-4545" r="-1299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08D241AD-11C3-479E-B9E8-1824FEC02E6E}"/>
                  </a:ext>
                </a:extLst>
              </p:cNvPr>
              <p:cNvSpPr txBox="1"/>
              <p:nvPr/>
            </p:nvSpPr>
            <p:spPr>
              <a:xfrm>
                <a:off x="3734540" y="3082031"/>
                <a:ext cx="1090427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08D241AD-11C3-479E-B9E8-1824FEC02E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4540" y="3082031"/>
                <a:ext cx="1090427" cy="409023"/>
              </a:xfrm>
              <a:prstGeom prst="rect">
                <a:avLst/>
              </a:prstGeom>
              <a:blipFill>
                <a:blip r:embed="rId15"/>
                <a:stretch>
                  <a:fillRect l="-3933" t="-1493" r="-1685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C20027D9-B094-424A-A2A8-7422EFC05384}"/>
                  </a:ext>
                </a:extLst>
              </p:cNvPr>
              <p:cNvSpPr txBox="1"/>
              <p:nvPr/>
            </p:nvSpPr>
            <p:spPr>
              <a:xfrm>
                <a:off x="4881239" y="3074634"/>
                <a:ext cx="2729785" cy="4485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</a:rPr>
                                    <m:t>cosh</m:t>
                                  </m:r>
                                </m:fName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</a:rPr>
                                    <m:t>cosh</m:t>
                                  </m:r>
                                </m:fName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</a:rPr>
                                    <m:t>sinh</m:t>
                                  </m:r>
                                </m:fName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</a:rPr>
                                    <m:t>sinh</m:t>
                                  </m:r>
                                </m:fName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1400" b="0" i="0" smtClean="0">
                                          <a:latin typeface="Cambria Math" panose="02040503050406030204" pitchFamily="18" charset="0"/>
                                        </a:rPr>
                                        <m:t>cosh</m:t>
                                      </m:r>
                                    </m:fNam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C20027D9-B094-424A-A2A8-7422EFC05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1239" y="3074634"/>
                <a:ext cx="2729785" cy="448584"/>
              </a:xfrm>
              <a:prstGeom prst="rect">
                <a:avLst/>
              </a:prstGeom>
              <a:blipFill>
                <a:blip r:embed="rId16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8BE73619-6102-4344-B4DB-CA186E5F0D3A}"/>
                  </a:ext>
                </a:extLst>
              </p:cNvPr>
              <p:cNvSpPr txBox="1"/>
              <p:nvPr/>
            </p:nvSpPr>
            <p:spPr>
              <a:xfrm>
                <a:off x="3691631" y="3722704"/>
                <a:ext cx="2821413" cy="4626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1400">
                                          <a:latin typeface="Cambria Math" panose="02040503050406030204" pitchFamily="18" charset="0"/>
                                        </a:rPr>
                                        <m:t>cosh</m:t>
                                      </m:r>
                                    </m:fName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1400" b="0" i="0" smtClean="0">
                                          <a:latin typeface="Cambria Math" panose="02040503050406030204" pitchFamily="18" charset="0"/>
                                        </a:rPr>
                                        <m:t>sinh</m:t>
                                      </m:r>
                                    </m:fName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1400">
                                          <a:latin typeface="Cambria Math" panose="02040503050406030204" pitchFamily="18" charset="0"/>
                                        </a:rPr>
                                        <m:t>cosh</m:t>
                                      </m:r>
                                    </m:fName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8BE73619-6102-4344-B4DB-CA186E5F0D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1631" y="3722704"/>
                <a:ext cx="2821413" cy="46269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83168673-79B2-44DB-BF48-1832A90D95CA}"/>
                  </a:ext>
                </a:extLst>
              </p:cNvPr>
              <p:cNvSpPr txBox="1"/>
              <p:nvPr/>
            </p:nvSpPr>
            <p:spPr>
              <a:xfrm>
                <a:off x="3728621" y="4398886"/>
                <a:ext cx="2053575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83168673-79B2-44DB-BF48-1832A90D95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8621" y="4398886"/>
                <a:ext cx="2053575" cy="409023"/>
              </a:xfrm>
              <a:prstGeom prst="rect">
                <a:avLst/>
              </a:prstGeom>
              <a:blipFill>
                <a:blip r:embed="rId18"/>
                <a:stretch>
                  <a:fillRect l="-1780" t="-1493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E94B2035-098C-402C-AFCA-1EA68A00F73A}"/>
                  </a:ext>
                </a:extLst>
              </p:cNvPr>
              <p:cNvSpPr txBox="1"/>
              <p:nvPr/>
            </p:nvSpPr>
            <p:spPr>
              <a:xfrm>
                <a:off x="3737498" y="5011446"/>
                <a:ext cx="1723741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E94B2035-098C-402C-AFCA-1EA68A00F7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7498" y="5011446"/>
                <a:ext cx="1723741" cy="409023"/>
              </a:xfrm>
              <a:prstGeom prst="rect">
                <a:avLst/>
              </a:prstGeom>
              <a:blipFill>
                <a:blip r:embed="rId19"/>
                <a:stretch>
                  <a:fillRect l="-1767" r="-707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45">
            <a:extLst>
              <a:ext uri="{FF2B5EF4-FFF2-40B4-BE49-F238E27FC236}">
                <a16:creationId xmlns:a16="http://schemas.microsoft.com/office/drawing/2014/main" id="{64C4F3B6-F930-4E8B-A157-3448C1877F3C}"/>
              </a:ext>
            </a:extLst>
          </p:cNvPr>
          <p:cNvSpPr>
            <a:spLocks/>
          </p:cNvSpPr>
          <p:nvPr/>
        </p:nvSpPr>
        <p:spPr bwMode="auto">
          <a:xfrm>
            <a:off x="7696938" y="2684572"/>
            <a:ext cx="124993" cy="57239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" name="Arc 45">
            <a:extLst>
              <a:ext uri="{FF2B5EF4-FFF2-40B4-BE49-F238E27FC236}">
                <a16:creationId xmlns:a16="http://schemas.microsoft.com/office/drawing/2014/main" id="{5D7AAA00-5821-438E-9F07-5E627327141D}"/>
              </a:ext>
            </a:extLst>
          </p:cNvPr>
          <p:cNvSpPr>
            <a:spLocks/>
          </p:cNvSpPr>
          <p:nvPr/>
        </p:nvSpPr>
        <p:spPr bwMode="auto">
          <a:xfrm>
            <a:off x="7643671" y="3306009"/>
            <a:ext cx="124993" cy="57239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7" name="Arc 45">
            <a:extLst>
              <a:ext uri="{FF2B5EF4-FFF2-40B4-BE49-F238E27FC236}">
                <a16:creationId xmlns:a16="http://schemas.microsoft.com/office/drawing/2014/main" id="{BB0AF405-B49A-4290-8271-98C106B67DB6}"/>
              </a:ext>
            </a:extLst>
          </p:cNvPr>
          <p:cNvSpPr>
            <a:spLocks/>
          </p:cNvSpPr>
          <p:nvPr/>
        </p:nvSpPr>
        <p:spPr bwMode="auto">
          <a:xfrm>
            <a:off x="6533963" y="3980712"/>
            <a:ext cx="124993" cy="57239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" name="Arc 45">
            <a:extLst>
              <a:ext uri="{FF2B5EF4-FFF2-40B4-BE49-F238E27FC236}">
                <a16:creationId xmlns:a16="http://schemas.microsoft.com/office/drawing/2014/main" id="{3078A63B-52B8-4B40-B781-B44FFD4815BA}"/>
              </a:ext>
            </a:extLst>
          </p:cNvPr>
          <p:cNvSpPr>
            <a:spLocks/>
          </p:cNvSpPr>
          <p:nvPr/>
        </p:nvSpPr>
        <p:spPr bwMode="auto">
          <a:xfrm>
            <a:off x="5797116" y="4637660"/>
            <a:ext cx="124993" cy="57239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" name="Text Box 74">
            <a:extLst>
              <a:ext uri="{FF2B5EF4-FFF2-40B4-BE49-F238E27FC236}">
                <a16:creationId xmlns:a16="http://schemas.microsoft.com/office/drawing/2014/main" id="{82782488-2869-4DDC-8B13-86DE98933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4427" y="2612574"/>
            <a:ext cx="138957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Work out right side using the quotient rule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0" name="Text Box 74">
            <a:extLst>
              <a:ext uri="{FF2B5EF4-FFF2-40B4-BE49-F238E27FC236}">
                <a16:creationId xmlns:a16="http://schemas.microsoft.com/office/drawing/2014/main" id="{C102EA55-2B1A-4E6A-8228-58656F60C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3608" y="3358298"/>
            <a:ext cx="13895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 numerator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1" name="Text Box 74">
            <a:extLst>
              <a:ext uri="{FF2B5EF4-FFF2-40B4-BE49-F238E27FC236}">
                <a16:creationId xmlns:a16="http://schemas.microsoft.com/office/drawing/2014/main" id="{854CBF6E-A90F-4568-88F0-E05EF10F68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330" y="4086267"/>
            <a:ext cx="93681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2" name="Text Box 74">
            <a:extLst>
              <a:ext uri="{FF2B5EF4-FFF2-40B4-BE49-F238E27FC236}">
                <a16:creationId xmlns:a16="http://schemas.microsoft.com/office/drawing/2014/main" id="{63AFBA6A-E86D-43E2-B01E-4AAF60A73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8995" y="4796480"/>
            <a:ext cx="93681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DDAE1F8-A6FD-455B-A5A8-E3ACA5F484D4}"/>
              </a:ext>
            </a:extLst>
          </p:cNvPr>
          <p:cNvSpPr/>
          <p:nvPr/>
        </p:nvSpPr>
        <p:spPr>
          <a:xfrm>
            <a:off x="727970" y="4429958"/>
            <a:ext cx="878888" cy="27520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3E4C9E42-5ADD-45FF-9BC1-BA5F7218B1BA}"/>
              </a:ext>
            </a:extLst>
          </p:cNvPr>
          <p:cNvSpPr/>
          <p:nvPr/>
        </p:nvSpPr>
        <p:spPr>
          <a:xfrm>
            <a:off x="1812525" y="4795423"/>
            <a:ext cx="966186" cy="48679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B593B7AF-88B9-4451-B91B-3EBDEE7A1859}"/>
              </a:ext>
            </a:extLst>
          </p:cNvPr>
          <p:cNvSpPr/>
          <p:nvPr/>
        </p:nvSpPr>
        <p:spPr>
          <a:xfrm>
            <a:off x="651030" y="4779148"/>
            <a:ext cx="966186" cy="48679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43C5150D-03AE-49EB-BDAA-4F246FDCBE41}"/>
              </a:ext>
            </a:extLst>
          </p:cNvPr>
          <p:cNvSpPr/>
          <p:nvPr/>
        </p:nvSpPr>
        <p:spPr>
          <a:xfrm>
            <a:off x="1927935" y="4413681"/>
            <a:ext cx="878888" cy="27520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0266475A-8E7F-4188-9DA5-3247F947BAFB}"/>
              </a:ext>
            </a:extLst>
          </p:cNvPr>
          <p:cNvSpPr/>
          <p:nvPr/>
        </p:nvSpPr>
        <p:spPr>
          <a:xfrm>
            <a:off x="4882717" y="3039122"/>
            <a:ext cx="639193" cy="27520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6F5EB489-2042-4374-9410-F4387C1FE13C}"/>
              </a:ext>
            </a:extLst>
          </p:cNvPr>
          <p:cNvSpPr/>
          <p:nvPr/>
        </p:nvSpPr>
        <p:spPr>
          <a:xfrm>
            <a:off x="5523386" y="3040598"/>
            <a:ext cx="639193" cy="27520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2F2274EC-1EA9-4F7F-B86D-A6D41D8E546D}"/>
              </a:ext>
            </a:extLst>
          </p:cNvPr>
          <p:cNvSpPr/>
          <p:nvPr/>
        </p:nvSpPr>
        <p:spPr>
          <a:xfrm>
            <a:off x="6359366" y="3042075"/>
            <a:ext cx="639193" cy="27520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FAFE39C7-0948-46F8-9B4C-A57D065AEB69}"/>
              </a:ext>
            </a:extLst>
          </p:cNvPr>
          <p:cNvSpPr/>
          <p:nvPr/>
        </p:nvSpPr>
        <p:spPr>
          <a:xfrm>
            <a:off x="6973405" y="3043554"/>
            <a:ext cx="639193" cy="27520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8094683C-D2B6-446D-9B41-3811E2411BEC}"/>
              </a:ext>
            </a:extLst>
          </p:cNvPr>
          <p:cNvSpPr/>
          <p:nvPr/>
        </p:nvSpPr>
        <p:spPr>
          <a:xfrm>
            <a:off x="5874053" y="3293609"/>
            <a:ext cx="739811" cy="27520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7386206F-78B5-470D-9A18-FB312FDBD3D8}"/>
              </a:ext>
            </a:extLst>
          </p:cNvPr>
          <p:cNvSpPr/>
          <p:nvPr/>
        </p:nvSpPr>
        <p:spPr>
          <a:xfrm>
            <a:off x="1609818" y="3687191"/>
            <a:ext cx="156838" cy="18347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2C4104FF-032D-477E-B93F-DAEF342B7FFD}"/>
              </a:ext>
            </a:extLst>
          </p:cNvPr>
          <p:cNvSpPr/>
          <p:nvPr/>
        </p:nvSpPr>
        <p:spPr>
          <a:xfrm>
            <a:off x="1744461" y="3573261"/>
            <a:ext cx="270769" cy="3684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64C36318-3653-4739-AEF5-FA2E10A64C8C}"/>
              </a:ext>
            </a:extLst>
          </p:cNvPr>
          <p:cNvSpPr/>
          <p:nvPr/>
        </p:nvSpPr>
        <p:spPr>
          <a:xfrm>
            <a:off x="2296356" y="3574740"/>
            <a:ext cx="270769" cy="3684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4FF89F52-5174-49C6-B3A5-4EC6E71C8F80}"/>
              </a:ext>
            </a:extLst>
          </p:cNvPr>
          <p:cNvSpPr/>
          <p:nvPr/>
        </p:nvSpPr>
        <p:spPr>
          <a:xfrm>
            <a:off x="1978240" y="3940205"/>
            <a:ext cx="250056" cy="22342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7461044E-B355-44A7-AB39-A6B2ECC5B910}"/>
              </a:ext>
            </a:extLst>
          </p:cNvPr>
          <p:cNvSpPr/>
          <p:nvPr/>
        </p:nvSpPr>
        <p:spPr>
          <a:xfrm>
            <a:off x="2169111" y="3687191"/>
            <a:ext cx="156838" cy="18347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78886833-6B0D-43FA-9D72-AB7AA194E0E8}"/>
                  </a:ext>
                </a:extLst>
              </p:cNvPr>
              <p:cNvSpPr txBox="1"/>
              <p:nvPr/>
            </p:nvSpPr>
            <p:spPr>
              <a:xfrm>
                <a:off x="152398" y="4142913"/>
                <a:ext cx="16700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78886833-6B0D-43FA-9D72-AB7AA194E0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98" y="4142913"/>
                <a:ext cx="1670073" cy="215444"/>
              </a:xfrm>
              <a:prstGeom prst="rect">
                <a:avLst/>
              </a:prstGeom>
              <a:blipFill>
                <a:blip r:embed="rId20"/>
                <a:stretch>
                  <a:fillRect l="-1825" r="-1825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4844C00E-17BD-4855-A5B8-F08067E59270}"/>
                  </a:ext>
                </a:extLst>
              </p:cNvPr>
              <p:cNvSpPr txBox="1"/>
              <p:nvPr/>
            </p:nvSpPr>
            <p:spPr>
              <a:xfrm>
                <a:off x="580005" y="4535010"/>
                <a:ext cx="169104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4844C00E-17BD-4855-A5B8-F08067E59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05" y="4535010"/>
                <a:ext cx="1691040" cy="215444"/>
              </a:xfrm>
              <a:prstGeom prst="rect">
                <a:avLst/>
              </a:prstGeom>
              <a:blipFill>
                <a:blip r:embed="rId21"/>
                <a:stretch>
                  <a:fillRect l="-1799" r="-360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Arc 45">
            <a:extLst>
              <a:ext uri="{FF2B5EF4-FFF2-40B4-BE49-F238E27FC236}">
                <a16:creationId xmlns:a16="http://schemas.microsoft.com/office/drawing/2014/main" id="{277EEF20-75C3-4A27-BC2B-9CDA44FCF4B8}"/>
              </a:ext>
            </a:extLst>
          </p:cNvPr>
          <p:cNvSpPr>
            <a:spLocks/>
          </p:cNvSpPr>
          <p:nvPr/>
        </p:nvSpPr>
        <p:spPr bwMode="auto">
          <a:xfrm>
            <a:off x="2345183" y="4261281"/>
            <a:ext cx="149442" cy="40871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 Box 74">
                <a:extLst>
                  <a:ext uri="{FF2B5EF4-FFF2-40B4-BE49-F238E27FC236}">
                    <a16:creationId xmlns:a16="http://schemas.microsoft.com/office/drawing/2014/main" id="{D880B4BE-38E4-455B-834D-0FB19E4DE8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64816" y="4212032"/>
                <a:ext cx="936811" cy="4775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Divide all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𝑐𝑜𝑠h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2" name="Text Box 74">
                <a:extLst>
                  <a:ext uri="{FF2B5EF4-FFF2-40B4-BE49-F238E27FC236}">
                    <a16:creationId xmlns:a16="http://schemas.microsoft.com/office/drawing/2014/main" id="{D880B4BE-38E4-455B-834D-0FB19E4DE8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64816" y="4212032"/>
                <a:ext cx="936811" cy="477503"/>
              </a:xfrm>
              <a:prstGeom prst="rect">
                <a:avLst/>
              </a:prstGeom>
              <a:blipFill>
                <a:blip r:embed="rId22"/>
                <a:stretch>
                  <a:fillRect t="-1282" b="-641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B38CEEAD-8371-48ED-9203-776034D50BD7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B38CEEAD-8371-48ED-9203-776034D50B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23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A16DC1C4-7196-4060-9822-029A73FFAF3F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A16DC1C4-7196-4060-9822-029A73FFAF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24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323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 animBg="1"/>
      <p:bldP spid="16" grpId="0"/>
      <p:bldP spid="23" grpId="0"/>
      <p:bldP spid="26" grpId="0"/>
      <p:bldP spid="26" grpId="1"/>
      <p:bldP spid="2" grpId="0"/>
      <p:bldP spid="2" grpId="1"/>
      <p:bldP spid="3" grpId="0"/>
      <p:bldP spid="3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1" grpId="0"/>
      <p:bldP spid="32" grpId="0"/>
      <p:bldP spid="33" grpId="0"/>
      <p:bldP spid="34" grpId="0"/>
      <p:bldP spid="35" grpId="0" animBg="1"/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/>
      <p:bldP spid="4" grpId="0" animBg="1"/>
      <p:bldP spid="4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/>
      <p:bldP spid="59" grpId="1"/>
      <p:bldP spid="60" grpId="0"/>
      <p:bldP spid="60" grpId="1"/>
      <p:bldP spid="61" grpId="0" animBg="1"/>
      <p:bldP spid="61" grpId="1" animBg="1"/>
      <p:bldP spid="62" grpId="0"/>
      <p:bldP spid="62" grpId="1"/>
      <p:bldP spid="63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differentiate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Differentiate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with respect to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  <a:blipFill>
                <a:blip r:embed="rId2"/>
                <a:stretch>
                  <a:fillRect l="-557" t="-809" r="-18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14C6104-E77E-4FC0-BA75-13EB9F9EBC8A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14C6104-E77E-4FC0-BA75-13EB9F9EBC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C53F4E0-1363-4BA1-9643-877C733FA10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C53F4E0-1363-4BA1-9643-877C733FA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000758A2-2B3D-49C5-9545-4CDBB47B5E5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000758A2-2B3D-49C5-9545-4CDBB47B5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478ECBFA-65B7-4E86-8D06-81135D9F0F4C}"/>
                  </a:ext>
                </a:extLst>
              </p:cNvPr>
              <p:cNvSpPr txBox="1"/>
              <p:nvPr/>
            </p:nvSpPr>
            <p:spPr>
              <a:xfrm>
                <a:off x="4620827" y="1882066"/>
                <a:ext cx="1005275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478ECBFA-65B7-4E86-8D06-81135D9F0F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0827" y="1882066"/>
                <a:ext cx="1005275" cy="409023"/>
              </a:xfrm>
              <a:prstGeom prst="rect">
                <a:avLst/>
              </a:prstGeom>
              <a:blipFill>
                <a:blip r:embed="rId9"/>
                <a:stretch>
                  <a:fillRect l="-3636" t="-1493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894A9D6A-7A9E-46D2-B217-CC8325FA8165}"/>
                  </a:ext>
                </a:extLst>
              </p:cNvPr>
              <p:cNvSpPr txBox="1"/>
              <p:nvPr/>
            </p:nvSpPr>
            <p:spPr>
              <a:xfrm>
                <a:off x="4426998" y="2576004"/>
                <a:ext cx="91191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894A9D6A-7A9E-46D2-B217-CC8325FA81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6998" y="2576004"/>
                <a:ext cx="911916" cy="215444"/>
              </a:xfrm>
              <a:prstGeom prst="rect">
                <a:avLst/>
              </a:prstGeom>
              <a:blipFill>
                <a:blip r:embed="rId10"/>
                <a:stretch>
                  <a:fillRect l="-1333" r="-266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45">
            <a:extLst>
              <a:ext uri="{FF2B5EF4-FFF2-40B4-BE49-F238E27FC236}">
                <a16:creationId xmlns:a16="http://schemas.microsoft.com/office/drawing/2014/main" id="{31CEA7A5-8CC6-4C18-A54C-E9C5FBBBD37C}"/>
              </a:ext>
            </a:extLst>
          </p:cNvPr>
          <p:cNvSpPr>
            <a:spLocks/>
          </p:cNvSpPr>
          <p:nvPr/>
        </p:nvSpPr>
        <p:spPr bwMode="auto">
          <a:xfrm>
            <a:off x="5734973" y="2116401"/>
            <a:ext cx="124993" cy="57239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" name="Text Box 74">
            <a:extLst>
              <a:ext uri="{FF2B5EF4-FFF2-40B4-BE49-F238E27FC236}">
                <a16:creationId xmlns:a16="http://schemas.microsoft.com/office/drawing/2014/main" id="{1430ACDC-7AD3-40AD-A1BA-B30D5D3EE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830" y="2142056"/>
            <a:ext cx="307632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Using the chain rule, it will follow the same patterns as regular trigonometry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F138BBF-29F6-4214-83AE-8E7694EFA2DD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F138BBF-29F6-4214-83AE-8E7694EFA2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11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4236B2BA-7A1E-4D5C-ACF9-AA2D20DBA731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4236B2BA-7A1E-4D5C-ACF9-AA2D20DBA7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12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9D5F19A0-AA27-4804-A8F6-11F38199F70F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9D5F19A0-AA27-4804-A8F6-11F38199F7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13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550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 animBg="1"/>
      <p:bldP spid="13" grpId="1" animBg="1"/>
      <p:bldP spid="14" grpId="0"/>
      <p:bldP spid="14" grpId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differentiate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Differentiate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with respect to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  <a:blipFill>
                <a:blip r:embed="rId2"/>
                <a:stretch>
                  <a:fillRect l="-371" t="-809" r="-16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14C6104-E77E-4FC0-BA75-13EB9F9EBC8A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14C6104-E77E-4FC0-BA75-13EB9F9EBC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C53F4E0-1363-4BA1-9643-877C733FA10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C53F4E0-1363-4BA1-9643-877C733FA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000758A2-2B3D-49C5-9545-4CDBB47B5E5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000758A2-2B3D-49C5-9545-4CDBB47B5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43B8443A-41B7-4051-BDFF-3DB3CA285D95}"/>
                  </a:ext>
                </a:extLst>
              </p:cNvPr>
              <p:cNvSpPr txBox="1"/>
              <p:nvPr/>
            </p:nvSpPr>
            <p:spPr>
              <a:xfrm>
                <a:off x="4114799" y="1784411"/>
                <a:ext cx="1223989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43B8443A-41B7-4051-BDFF-3DB3CA285D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799" y="1784411"/>
                <a:ext cx="1223989" cy="409023"/>
              </a:xfrm>
              <a:prstGeom prst="rect">
                <a:avLst/>
              </a:prstGeom>
              <a:blipFill>
                <a:blip r:embed="rId9"/>
                <a:stretch>
                  <a:fillRect l="-2985" t="-1493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C1210D04-6639-42DB-A62F-D96C5D8FF361}"/>
                  </a:ext>
                </a:extLst>
              </p:cNvPr>
              <p:cNvSpPr txBox="1"/>
              <p:nvPr/>
            </p:nvSpPr>
            <p:spPr>
              <a:xfrm>
                <a:off x="3894337" y="2398450"/>
                <a:ext cx="3104889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C1210D04-6639-42DB-A62F-D96C5D8FF3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4337" y="2398450"/>
                <a:ext cx="3104889" cy="409023"/>
              </a:xfrm>
              <a:prstGeom prst="rect">
                <a:avLst/>
              </a:prstGeom>
              <a:blipFill>
                <a:blip r:embed="rId10"/>
                <a:stretch>
                  <a:fillRect l="-196" b="-13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88CE9D1A-2B58-417F-ABB9-991CAADC1D2D}"/>
                  </a:ext>
                </a:extLst>
              </p:cNvPr>
              <p:cNvSpPr txBox="1"/>
              <p:nvPr/>
            </p:nvSpPr>
            <p:spPr>
              <a:xfrm>
                <a:off x="3904694" y="3234430"/>
                <a:ext cx="211711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88CE9D1A-2B58-417F-ABB9-991CAADC1D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4694" y="3234430"/>
                <a:ext cx="2117118" cy="215444"/>
              </a:xfrm>
              <a:prstGeom prst="rect">
                <a:avLst/>
              </a:prstGeom>
              <a:blipFill>
                <a:blip r:embed="rId11"/>
                <a:stretch>
                  <a:fillRect l="-576" r="-1153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45">
            <a:extLst>
              <a:ext uri="{FF2B5EF4-FFF2-40B4-BE49-F238E27FC236}">
                <a16:creationId xmlns:a16="http://schemas.microsoft.com/office/drawing/2014/main" id="{FE4168E1-B36A-4B76-B9D5-F4978FBC1F5A}"/>
              </a:ext>
            </a:extLst>
          </p:cNvPr>
          <p:cNvSpPr>
            <a:spLocks/>
          </p:cNvSpPr>
          <p:nvPr/>
        </p:nvSpPr>
        <p:spPr bwMode="auto">
          <a:xfrm>
            <a:off x="7048867" y="2089768"/>
            <a:ext cx="124993" cy="57239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" name="Text Box 74">
            <a:extLst>
              <a:ext uri="{FF2B5EF4-FFF2-40B4-BE49-F238E27FC236}">
                <a16:creationId xmlns:a16="http://schemas.microsoft.com/office/drawing/2014/main" id="{7B24D56A-F8EF-46F1-B14A-D7F467E15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9726" y="1946747"/>
            <a:ext cx="181569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Using the product rule – you might find it quick to write it this way!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Arc 45">
            <a:extLst>
              <a:ext uri="{FF2B5EF4-FFF2-40B4-BE49-F238E27FC236}">
                <a16:creationId xmlns:a16="http://schemas.microsoft.com/office/drawing/2014/main" id="{87B05D4F-BBD5-4D5A-AC28-B940FE42615C}"/>
              </a:ext>
            </a:extLst>
          </p:cNvPr>
          <p:cNvSpPr>
            <a:spLocks/>
          </p:cNvSpPr>
          <p:nvPr/>
        </p:nvSpPr>
        <p:spPr bwMode="auto">
          <a:xfrm>
            <a:off x="6977846" y="2693449"/>
            <a:ext cx="124993" cy="57239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" name="Text Box 74">
            <a:extLst>
              <a:ext uri="{FF2B5EF4-FFF2-40B4-BE49-F238E27FC236}">
                <a16:creationId xmlns:a16="http://schemas.microsoft.com/office/drawing/2014/main" id="{0218C65E-B59B-420A-8C65-A6EA20F75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1970" y="2745737"/>
            <a:ext cx="20198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 the differentials and 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A3A53D88-12D9-4CEF-9A4A-1F1560FCEC7C}"/>
              </a:ext>
            </a:extLst>
          </p:cNvPr>
          <p:cNvSpPr/>
          <p:nvPr/>
        </p:nvSpPr>
        <p:spPr>
          <a:xfrm>
            <a:off x="4385569" y="1876147"/>
            <a:ext cx="284086" cy="26337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21E1C1AA-4E70-429E-B39F-4FD98A42AF9A}"/>
                  </a:ext>
                </a:extLst>
              </p:cNvPr>
              <p:cNvSpPr txBox="1"/>
              <p:nvPr/>
            </p:nvSpPr>
            <p:spPr>
              <a:xfrm>
                <a:off x="892206" y="3826276"/>
                <a:ext cx="1767984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𝑢𝑣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21E1C1AA-4E70-429E-B39F-4FD98A42A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206" y="3826276"/>
                <a:ext cx="1767984" cy="409023"/>
              </a:xfrm>
              <a:prstGeom prst="rect">
                <a:avLst/>
              </a:prstGeom>
              <a:blipFill>
                <a:blip r:embed="rId12"/>
                <a:stretch>
                  <a:fillRect l="-1724" t="-1493" r="-2069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 Box 74">
            <a:extLst>
              <a:ext uri="{FF2B5EF4-FFF2-40B4-BE49-F238E27FC236}">
                <a16:creationId xmlns:a16="http://schemas.microsoft.com/office/drawing/2014/main" id="{C4D3B792-06B0-4677-80C4-9984A6324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192" y="3384930"/>
            <a:ext cx="227268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Product rule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7FB0EB84-C24A-46E0-9F72-7F3992178B7E}"/>
              </a:ext>
            </a:extLst>
          </p:cNvPr>
          <p:cNvSpPr/>
          <p:nvPr/>
        </p:nvSpPr>
        <p:spPr>
          <a:xfrm>
            <a:off x="1145219" y="3932808"/>
            <a:ext cx="204187" cy="23969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50EAE789-5179-4339-B87C-778939145E55}"/>
              </a:ext>
            </a:extLst>
          </p:cNvPr>
          <p:cNvSpPr/>
          <p:nvPr/>
        </p:nvSpPr>
        <p:spPr>
          <a:xfrm>
            <a:off x="1670481" y="3934288"/>
            <a:ext cx="204187" cy="23969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5D563218-4F18-451B-99F0-7257CB251FDB}"/>
              </a:ext>
            </a:extLst>
          </p:cNvPr>
          <p:cNvSpPr/>
          <p:nvPr/>
        </p:nvSpPr>
        <p:spPr>
          <a:xfrm>
            <a:off x="2382175" y="3802603"/>
            <a:ext cx="307759" cy="48531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41BB0A8C-AA12-419E-BFE0-61398CB669E8}"/>
              </a:ext>
            </a:extLst>
          </p:cNvPr>
          <p:cNvSpPr/>
          <p:nvPr/>
        </p:nvSpPr>
        <p:spPr>
          <a:xfrm>
            <a:off x="4105923" y="2490187"/>
            <a:ext cx="332912" cy="27964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0ECD4F94-74C7-4450-BE35-44EB5579A4FD}"/>
              </a:ext>
            </a:extLst>
          </p:cNvPr>
          <p:cNvSpPr/>
          <p:nvPr/>
        </p:nvSpPr>
        <p:spPr>
          <a:xfrm>
            <a:off x="6362330" y="2394013"/>
            <a:ext cx="588885" cy="42908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F7FF4E00-E73C-4D14-9A48-8D4CA27DDF9E}"/>
              </a:ext>
            </a:extLst>
          </p:cNvPr>
          <p:cNvSpPr/>
          <p:nvPr/>
        </p:nvSpPr>
        <p:spPr>
          <a:xfrm>
            <a:off x="1862831" y="3824797"/>
            <a:ext cx="232299" cy="42908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45EB649B-04D4-4117-87AF-91DF2B6ADFCF}"/>
              </a:ext>
            </a:extLst>
          </p:cNvPr>
          <p:cNvSpPr/>
          <p:nvPr/>
        </p:nvSpPr>
        <p:spPr>
          <a:xfrm>
            <a:off x="1297619" y="3943165"/>
            <a:ext cx="204187" cy="23969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E310E9E3-487A-466A-A31B-82589C9B05AD}"/>
              </a:ext>
            </a:extLst>
          </p:cNvPr>
          <p:cNvSpPr/>
          <p:nvPr/>
        </p:nvSpPr>
        <p:spPr>
          <a:xfrm>
            <a:off x="2246052" y="3932808"/>
            <a:ext cx="204186" cy="2485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B24AD9FA-3590-4763-8618-9BE9A2773330}"/>
              </a:ext>
            </a:extLst>
          </p:cNvPr>
          <p:cNvSpPr/>
          <p:nvPr/>
        </p:nvSpPr>
        <p:spPr>
          <a:xfrm>
            <a:off x="4440316" y="2354062"/>
            <a:ext cx="983940" cy="5134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B14CA7F-21BF-426D-AD4F-E1129DB833B1}"/>
              </a:ext>
            </a:extLst>
          </p:cNvPr>
          <p:cNvSpPr/>
          <p:nvPr/>
        </p:nvSpPr>
        <p:spPr>
          <a:xfrm>
            <a:off x="5646197" y="2494625"/>
            <a:ext cx="711693" cy="28556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806FCE38-AA2D-4412-9877-C407AE1409AF}"/>
              </a:ext>
            </a:extLst>
          </p:cNvPr>
          <p:cNvSpPr/>
          <p:nvPr/>
        </p:nvSpPr>
        <p:spPr>
          <a:xfrm>
            <a:off x="4671134" y="1877626"/>
            <a:ext cx="602202" cy="26337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3B620E3E-17B5-4E05-A20D-0355DB836F55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3B620E3E-17B5-4E05-A20D-0355DB836F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13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778D1AA-8060-406E-9F08-9EB2911C89BC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778D1AA-8060-406E-9F08-9EB2911C89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14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42005D5B-9C82-4503-8416-34ECFAE2B286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42005D5B-9C82-4503-8416-34ECFAE2B2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15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9553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  <p:bldP spid="14" grpId="0" animBg="1"/>
      <p:bldP spid="15" grpId="0"/>
      <p:bldP spid="16" grpId="0" animBg="1"/>
      <p:bldP spid="17" grpId="0"/>
      <p:bldP spid="18" grpId="0" animBg="1"/>
      <p:bldP spid="18" grpId="1" animBg="1"/>
      <p:bldP spid="3" grpId="0"/>
      <p:bldP spid="20" grpId="0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differentiate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that: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are constants, prove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GB" sz="1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=9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  <a:blipFill>
                <a:blip r:embed="rId2"/>
                <a:stretch>
                  <a:fillRect t="-809" r="-3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14C6104-E77E-4FC0-BA75-13EB9F9EBC8A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14C6104-E77E-4FC0-BA75-13EB9F9EBC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C53F4E0-1363-4BA1-9643-877C733FA10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C53F4E0-1363-4BA1-9643-877C733FA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000758A2-2B3D-49C5-9545-4CDBB47B5E5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000758A2-2B3D-49C5-9545-4CDBB47B5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C0FB1937-186D-46A1-AC6A-DFE59612C156}"/>
                  </a:ext>
                </a:extLst>
              </p:cNvPr>
              <p:cNvSpPr txBox="1"/>
              <p:nvPr/>
            </p:nvSpPr>
            <p:spPr>
              <a:xfrm>
                <a:off x="4261282" y="1772859"/>
                <a:ext cx="229931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C0FB1937-186D-46A1-AC6A-DFE59612C1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1282" y="1772859"/>
                <a:ext cx="2299316" cy="307777"/>
              </a:xfrm>
              <a:prstGeom prst="rect">
                <a:avLst/>
              </a:prstGeom>
              <a:blipFill>
                <a:blip r:embed="rId9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165E0154-5C99-4CCE-B379-BA0BCB339B70}"/>
                  </a:ext>
                </a:extLst>
              </p:cNvPr>
              <p:cNvSpPr txBox="1"/>
              <p:nvPr/>
            </p:nvSpPr>
            <p:spPr>
              <a:xfrm>
                <a:off x="4058575" y="2289244"/>
                <a:ext cx="2803863" cy="5013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165E0154-5C99-4CCE-B379-BA0BCB339B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8575" y="2289244"/>
                <a:ext cx="2803863" cy="501356"/>
              </a:xfrm>
              <a:prstGeom prst="rect">
                <a:avLst/>
              </a:prstGeom>
              <a:blipFill>
                <a:blip r:embed="rId10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9AA62B4B-22A4-42BE-85C2-E0A17BE9A896}"/>
                  </a:ext>
                </a:extLst>
              </p:cNvPr>
              <p:cNvSpPr txBox="1"/>
              <p:nvPr/>
            </p:nvSpPr>
            <p:spPr>
              <a:xfrm>
                <a:off x="4033421" y="2921038"/>
                <a:ext cx="2803863" cy="5376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=9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9AA62B4B-22A4-42BE-85C2-E0A17BE9A8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421" y="2921038"/>
                <a:ext cx="2803863" cy="53764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2A8F7618-AED9-4AA7-A45B-2589D5541AD0}"/>
                  </a:ext>
                </a:extLst>
              </p:cNvPr>
              <p:cNvSpPr txBox="1"/>
              <p:nvPr/>
            </p:nvSpPr>
            <p:spPr>
              <a:xfrm>
                <a:off x="4301233" y="3694874"/>
                <a:ext cx="265886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=9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𝐴𝑐𝑜𝑠h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3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𝐵𝑠𝑖𝑛h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3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2A8F7618-AED9-4AA7-A45B-2589D5541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1233" y="3694874"/>
                <a:ext cx="2658862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703CF4A5-A693-4FE0-9436-C6232E517BDD}"/>
                  </a:ext>
                </a:extLst>
              </p:cNvPr>
              <p:cNvSpPr txBox="1"/>
              <p:nvPr/>
            </p:nvSpPr>
            <p:spPr>
              <a:xfrm>
                <a:off x="4498021" y="4326668"/>
                <a:ext cx="58888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=9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703CF4A5-A693-4FE0-9436-C6232E517B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8021" y="4326668"/>
                <a:ext cx="588884" cy="307777"/>
              </a:xfrm>
              <a:prstGeom prst="rect">
                <a:avLst/>
              </a:prstGeom>
              <a:blipFill>
                <a:blip r:embed="rId1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c 45">
            <a:extLst>
              <a:ext uri="{FF2B5EF4-FFF2-40B4-BE49-F238E27FC236}">
                <a16:creationId xmlns:a16="http://schemas.microsoft.com/office/drawing/2014/main" id="{FCE5B37F-239B-48C6-AEC9-DA7ED271820B}"/>
              </a:ext>
            </a:extLst>
          </p:cNvPr>
          <p:cNvSpPr>
            <a:spLocks/>
          </p:cNvSpPr>
          <p:nvPr/>
        </p:nvSpPr>
        <p:spPr bwMode="auto">
          <a:xfrm>
            <a:off x="6667128" y="1974358"/>
            <a:ext cx="124993" cy="57239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" name="Text Box 74">
            <a:extLst>
              <a:ext uri="{FF2B5EF4-FFF2-40B4-BE49-F238E27FC236}">
                <a16:creationId xmlns:a16="http://schemas.microsoft.com/office/drawing/2014/main" id="{4BCB2204-1966-412A-AA92-CFD12D3EB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517" y="2106545"/>
            <a:ext cx="120314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Arc 45">
            <a:extLst>
              <a:ext uri="{FF2B5EF4-FFF2-40B4-BE49-F238E27FC236}">
                <a16:creationId xmlns:a16="http://schemas.microsoft.com/office/drawing/2014/main" id="{080EBC7F-3709-4FF9-B7A8-268AAD5C8AB5}"/>
              </a:ext>
            </a:extLst>
          </p:cNvPr>
          <p:cNvSpPr>
            <a:spLocks/>
          </p:cNvSpPr>
          <p:nvPr/>
        </p:nvSpPr>
        <p:spPr bwMode="auto">
          <a:xfrm>
            <a:off x="6721873" y="2588397"/>
            <a:ext cx="124993" cy="57239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" name="Arc 45">
            <a:extLst>
              <a:ext uri="{FF2B5EF4-FFF2-40B4-BE49-F238E27FC236}">
                <a16:creationId xmlns:a16="http://schemas.microsoft.com/office/drawing/2014/main" id="{386A5A34-1061-4FB4-8853-8E2143EB38B9}"/>
              </a:ext>
            </a:extLst>
          </p:cNvPr>
          <p:cNvSpPr>
            <a:spLocks/>
          </p:cNvSpPr>
          <p:nvPr/>
        </p:nvSpPr>
        <p:spPr bwMode="auto">
          <a:xfrm>
            <a:off x="6695240" y="3200956"/>
            <a:ext cx="124993" cy="57239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" name="Arc 45">
            <a:extLst>
              <a:ext uri="{FF2B5EF4-FFF2-40B4-BE49-F238E27FC236}">
                <a16:creationId xmlns:a16="http://schemas.microsoft.com/office/drawing/2014/main" id="{DBB29AD8-BB99-4E37-A6CD-64F80916079B}"/>
              </a:ext>
            </a:extLst>
          </p:cNvPr>
          <p:cNvSpPr>
            <a:spLocks/>
          </p:cNvSpPr>
          <p:nvPr/>
        </p:nvSpPr>
        <p:spPr bwMode="auto">
          <a:xfrm>
            <a:off x="6659729" y="3849026"/>
            <a:ext cx="124993" cy="57239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" name="Text Box 74">
            <a:extLst>
              <a:ext uri="{FF2B5EF4-FFF2-40B4-BE49-F238E27FC236}">
                <a16:creationId xmlns:a16="http://schemas.microsoft.com/office/drawing/2014/main" id="{5EED9150-7515-41E6-B306-54614D463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517" y="2559305"/>
            <a:ext cx="120314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Differentiate again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5" name="Text Box 74">
            <a:extLst>
              <a:ext uri="{FF2B5EF4-FFF2-40B4-BE49-F238E27FC236}">
                <a16:creationId xmlns:a16="http://schemas.microsoft.com/office/drawing/2014/main" id="{49425D6F-6773-46BB-BDFA-A87D90EDF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6862" y="3340540"/>
            <a:ext cx="120314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Factorise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6" name="Text Box 74">
            <a:extLst>
              <a:ext uri="{FF2B5EF4-FFF2-40B4-BE49-F238E27FC236}">
                <a16:creationId xmlns:a16="http://schemas.microsoft.com/office/drawing/2014/main" id="{50E10902-849C-40A5-8520-0E2A045AE1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7884" y="3908711"/>
            <a:ext cx="150498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 using the original statement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FADABA11-594F-4370-A76B-8F47E0E28A4F}"/>
              </a:ext>
            </a:extLst>
          </p:cNvPr>
          <p:cNvSpPr/>
          <p:nvPr/>
        </p:nvSpPr>
        <p:spPr>
          <a:xfrm>
            <a:off x="4342661" y="1812524"/>
            <a:ext cx="2040383" cy="24709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76684596-A86A-4330-BE52-522F21005D26}"/>
              </a:ext>
            </a:extLst>
          </p:cNvPr>
          <p:cNvSpPr/>
          <p:nvPr/>
        </p:nvSpPr>
        <p:spPr>
          <a:xfrm>
            <a:off x="4876801" y="3722703"/>
            <a:ext cx="1737063" cy="24709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BFCEA334-BE69-468A-ADCB-E6567F156116}"/>
              </a:ext>
            </a:extLst>
          </p:cNvPr>
          <p:cNvSpPr/>
          <p:nvPr/>
        </p:nvSpPr>
        <p:spPr>
          <a:xfrm>
            <a:off x="4816138" y="4372253"/>
            <a:ext cx="208624" cy="24709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B3BAF4B7-7C87-4497-BD01-BCB6E43EAB92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B3BAF4B7-7C87-4497-BD01-BCB6E43EAB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14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E4A8CD77-6FA7-49EB-97B7-A46AE95FDA41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E4A8CD77-6FA7-49EB-97B7-A46AE95FDA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15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AD7AF69A-828F-4849-A7F8-E33595163AC2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AD7AF69A-828F-4849-A7F8-E33595163A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16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72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 animBg="1"/>
      <p:bldP spid="18" grpId="0"/>
      <p:bldP spid="19" grpId="0" animBg="1"/>
      <p:bldP spid="20" grpId="0" animBg="1"/>
      <p:bldP spid="23" grpId="0" animBg="1"/>
      <p:bldP spid="24" grpId="0"/>
      <p:bldP spid="25" grpId="0"/>
      <p:bldP spid="26" grpId="0"/>
      <p:bldP spid="27" grpId="0" animBg="1"/>
      <p:bldP spid="28" grpId="0" animBg="1"/>
      <p:bldP spid="29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differentiate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𝑎𝑟𝑐𝑜𝑠h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rad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𝑎𝑟𝑐𝑜𝑠h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  <a:blipFill>
                <a:blip r:embed="rId2"/>
                <a:stretch>
                  <a:fillRect l="-557"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14C6104-E77E-4FC0-BA75-13EB9F9EBC8A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14C6104-E77E-4FC0-BA75-13EB9F9EBC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05449" cy="413318"/>
              </a:xfrm>
              <a:prstGeom prst="rect">
                <a:avLst/>
              </a:prstGeom>
              <a:blipFill>
                <a:blip r:embed="rId3"/>
                <a:stretch>
                  <a:fillRect l="-1702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C53F4E0-1363-4BA1-9643-877C733FA103}"/>
                  </a:ext>
                </a:extLst>
              </p:cNvPr>
              <p:cNvSpPr txBox="1"/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C53F4E0-1363-4BA1-9643-877C733FA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9100"/>
                <a:ext cx="1426288" cy="413318"/>
              </a:xfrm>
              <a:prstGeom prst="rect">
                <a:avLst/>
              </a:prstGeom>
              <a:blipFill>
                <a:blip r:embed="rId4"/>
                <a:stretch>
                  <a:fillRect l="-1681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000758A2-2B3D-49C5-9545-4CDBB47B5E5A}"/>
                  </a:ext>
                </a:extLst>
              </p:cNvPr>
              <p:cNvSpPr txBox="1"/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000758A2-2B3D-49C5-9545-4CDBB47B5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437"/>
                <a:ext cx="1324530" cy="435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AA5837F7-753B-433F-9096-578522AA310C}"/>
                  </a:ext>
                </a:extLst>
              </p:cNvPr>
              <p:cNvSpPr txBox="1"/>
              <p:nvPr/>
            </p:nvSpPr>
            <p:spPr>
              <a:xfrm>
                <a:off x="4678533" y="1692961"/>
                <a:ext cx="130501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𝑎𝑟𝑐𝑜𝑠h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AA5837F7-753B-433F-9096-578522AA31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8533" y="1692961"/>
                <a:ext cx="1305018" cy="307777"/>
              </a:xfrm>
              <a:prstGeom prst="rect">
                <a:avLst/>
              </a:prstGeom>
              <a:blipFill>
                <a:blip r:embed="rId6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3B9DE266-5A00-4831-ABB5-10BF50BBD0D8}"/>
                  </a:ext>
                </a:extLst>
              </p:cNvPr>
              <p:cNvSpPr txBox="1"/>
              <p:nvPr/>
            </p:nvSpPr>
            <p:spPr>
              <a:xfrm>
                <a:off x="4332305" y="2136844"/>
                <a:ext cx="104756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func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3B9DE266-5A00-4831-ABB5-10BF50BBD0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2305" y="2136844"/>
                <a:ext cx="1047564" cy="307777"/>
              </a:xfrm>
              <a:prstGeom prst="rect">
                <a:avLst/>
              </a:prstGeom>
              <a:blipFill>
                <a:blip r:embed="rId7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5D21722C-3487-4270-B649-9D35B2B973E1}"/>
                  </a:ext>
                </a:extLst>
              </p:cNvPr>
              <p:cNvSpPr txBox="1"/>
              <p:nvPr/>
            </p:nvSpPr>
            <p:spPr>
              <a:xfrm>
                <a:off x="4387050" y="2573329"/>
                <a:ext cx="1047564" cy="4266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𝑠𝑖𝑛h𝑦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5D21722C-3487-4270-B649-9D35B2B973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7050" y="2573329"/>
                <a:ext cx="1047564" cy="426655"/>
              </a:xfrm>
              <a:prstGeom prst="rect">
                <a:avLst/>
              </a:prstGeom>
              <a:blipFill>
                <a:blip r:embed="rId8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2B123622-7035-42C1-8AE2-277F3D8300E2}"/>
                  </a:ext>
                </a:extLst>
              </p:cNvPr>
              <p:cNvSpPr txBox="1"/>
              <p:nvPr/>
            </p:nvSpPr>
            <p:spPr>
              <a:xfrm>
                <a:off x="4432918" y="3107470"/>
                <a:ext cx="1047564" cy="4266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𝑠𝑖𝑛h𝑦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2B123622-7035-42C1-8AE2-277F3D8300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2918" y="3107470"/>
                <a:ext cx="1047564" cy="426655"/>
              </a:xfrm>
              <a:prstGeom prst="rect">
                <a:avLst/>
              </a:prstGeom>
              <a:blipFill>
                <a:blip r:embed="rId9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51C44256-969C-4DD1-BDDA-5778F464BF3F}"/>
                  </a:ext>
                </a:extLst>
              </p:cNvPr>
              <p:cNvSpPr txBox="1"/>
              <p:nvPr/>
            </p:nvSpPr>
            <p:spPr>
              <a:xfrm>
                <a:off x="4114801" y="3650488"/>
                <a:ext cx="1336088" cy="4485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𝑐𝑜𝑠h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 −1</m:t>
                            </m:r>
                          </m:e>
                        </m:rad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51C44256-969C-4DD1-BDDA-5778F464BF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1" y="3650488"/>
                <a:ext cx="1336088" cy="44858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CAA71F75-EAD8-4305-BA72-614C563900CA}"/>
                  </a:ext>
                </a:extLst>
              </p:cNvPr>
              <p:cNvSpPr txBox="1"/>
              <p:nvPr/>
            </p:nvSpPr>
            <p:spPr>
              <a:xfrm>
                <a:off x="4265722" y="4209782"/>
                <a:ext cx="1336088" cy="4119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 −1</m:t>
                            </m:r>
                          </m:e>
                        </m:rad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CAA71F75-EAD8-4305-BA72-614C563900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5722" y="4209782"/>
                <a:ext cx="1336088" cy="41197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45">
            <a:extLst>
              <a:ext uri="{FF2B5EF4-FFF2-40B4-BE49-F238E27FC236}">
                <a16:creationId xmlns:a16="http://schemas.microsoft.com/office/drawing/2014/main" id="{F8B30A42-4D78-4296-A833-E062860B4179}"/>
              </a:ext>
            </a:extLst>
          </p:cNvPr>
          <p:cNvSpPr>
            <a:spLocks/>
          </p:cNvSpPr>
          <p:nvPr/>
        </p:nvSpPr>
        <p:spPr bwMode="auto">
          <a:xfrm>
            <a:off x="5983548" y="1858948"/>
            <a:ext cx="133167" cy="44924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" name="Text Box 74">
            <a:extLst>
              <a:ext uri="{FF2B5EF4-FFF2-40B4-BE49-F238E27FC236}">
                <a16:creationId xmlns:a16="http://schemas.microsoft.com/office/drawing/2014/main" id="{F9940C1C-0ACA-44D7-903A-93B1562B2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5326" y="1955625"/>
            <a:ext cx="75038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6" name="Arc 45">
            <a:extLst>
              <a:ext uri="{FF2B5EF4-FFF2-40B4-BE49-F238E27FC236}">
                <a16:creationId xmlns:a16="http://schemas.microsoft.com/office/drawing/2014/main" id="{D8D174ED-D7A4-4278-939C-6C2B2A36E639}"/>
              </a:ext>
            </a:extLst>
          </p:cNvPr>
          <p:cNvSpPr>
            <a:spLocks/>
          </p:cNvSpPr>
          <p:nvPr/>
        </p:nvSpPr>
        <p:spPr bwMode="auto">
          <a:xfrm>
            <a:off x="5452367" y="2330944"/>
            <a:ext cx="133167" cy="44924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" name="Arc 45">
            <a:extLst>
              <a:ext uri="{FF2B5EF4-FFF2-40B4-BE49-F238E27FC236}">
                <a16:creationId xmlns:a16="http://schemas.microsoft.com/office/drawing/2014/main" id="{368F6F75-FAB0-42A7-BA2B-FB860AD81710}"/>
              </a:ext>
            </a:extLst>
          </p:cNvPr>
          <p:cNvSpPr>
            <a:spLocks/>
          </p:cNvSpPr>
          <p:nvPr/>
        </p:nvSpPr>
        <p:spPr bwMode="auto">
          <a:xfrm>
            <a:off x="5461245" y="2828093"/>
            <a:ext cx="133167" cy="44924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8" name="Arc 45">
            <a:extLst>
              <a:ext uri="{FF2B5EF4-FFF2-40B4-BE49-F238E27FC236}">
                <a16:creationId xmlns:a16="http://schemas.microsoft.com/office/drawing/2014/main" id="{C16C0144-C3F8-48D6-A89E-91EBB2D9F9F0}"/>
              </a:ext>
            </a:extLst>
          </p:cNvPr>
          <p:cNvSpPr>
            <a:spLocks/>
          </p:cNvSpPr>
          <p:nvPr/>
        </p:nvSpPr>
        <p:spPr bwMode="auto">
          <a:xfrm>
            <a:off x="5470122" y="3387386"/>
            <a:ext cx="133167" cy="44924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" name="Arc 45">
            <a:extLst>
              <a:ext uri="{FF2B5EF4-FFF2-40B4-BE49-F238E27FC236}">
                <a16:creationId xmlns:a16="http://schemas.microsoft.com/office/drawing/2014/main" id="{29476BCD-61AB-450B-AA60-A8CC5650DD01}"/>
              </a:ext>
            </a:extLst>
          </p:cNvPr>
          <p:cNvSpPr>
            <a:spLocks/>
          </p:cNvSpPr>
          <p:nvPr/>
        </p:nvSpPr>
        <p:spPr bwMode="auto">
          <a:xfrm>
            <a:off x="5487878" y="3928924"/>
            <a:ext cx="133167" cy="44924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" name="Text Box 74">
            <a:extLst>
              <a:ext uri="{FF2B5EF4-FFF2-40B4-BE49-F238E27FC236}">
                <a16:creationId xmlns:a16="http://schemas.microsoft.com/office/drawing/2014/main" id="{610B52EB-8731-4829-8D43-A783C79EC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2766" y="2399508"/>
            <a:ext cx="118538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1" name="Text Box 74">
            <a:extLst>
              <a:ext uri="{FF2B5EF4-FFF2-40B4-BE49-F238E27FC236}">
                <a16:creationId xmlns:a16="http://schemas.microsoft.com/office/drawing/2014/main" id="{4B690996-D27B-4D7A-8267-83F4AAAF7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9400" y="2914413"/>
            <a:ext cx="70599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Invert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Box 74">
                <a:extLst>
                  <a:ext uri="{FF2B5EF4-FFF2-40B4-BE49-F238E27FC236}">
                    <a16:creationId xmlns:a16="http://schemas.microsoft.com/office/drawing/2014/main" id="{CB397F9A-3CE6-4BFA-B588-2E462FEB4B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26133" y="3367174"/>
                <a:ext cx="2055396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Replace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func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with an equivalent expression</a:t>
                </a:r>
              </a:p>
            </p:txBody>
          </p:sp>
        </mc:Choice>
        <mc:Fallback xmlns="">
          <p:sp>
            <p:nvSpPr>
              <p:cNvPr id="32" name="Text Box 74">
                <a:extLst>
                  <a:ext uri="{FF2B5EF4-FFF2-40B4-BE49-F238E27FC236}">
                    <a16:creationId xmlns:a16="http://schemas.microsoft.com/office/drawing/2014/main" id="{CB397F9A-3CE6-4BFA-B588-2E462FEB4B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26133" y="3367174"/>
                <a:ext cx="2055396" cy="461665"/>
              </a:xfrm>
              <a:prstGeom prst="rect">
                <a:avLst/>
              </a:prstGeom>
              <a:blipFill>
                <a:blip r:embed="rId12"/>
                <a:stretch>
                  <a:fillRect b="-92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 Box 74">
                <a:extLst>
                  <a:ext uri="{FF2B5EF4-FFF2-40B4-BE49-F238E27FC236}">
                    <a16:creationId xmlns:a16="http://schemas.microsoft.com/office/drawing/2014/main" id="{0CA09C9B-C7D4-4C61-9616-D82B21C60F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08376" y="3944222"/>
                <a:ext cx="1487227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Earlier, we said that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𝑐𝑜𝑠h𝑦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3" name="Text Box 74">
                <a:extLst>
                  <a:ext uri="{FF2B5EF4-FFF2-40B4-BE49-F238E27FC236}">
                    <a16:creationId xmlns:a16="http://schemas.microsoft.com/office/drawing/2014/main" id="{0CA09C9B-C7D4-4C61-9616-D82B21C60F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08376" y="3944222"/>
                <a:ext cx="1487227" cy="461665"/>
              </a:xfrm>
              <a:prstGeom prst="rect">
                <a:avLst/>
              </a:prstGeom>
              <a:blipFill>
                <a:blip r:embed="rId13"/>
                <a:stretch>
                  <a:fillRect b="-92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47930437-66E6-4AC6-B7B6-5072E76FD5A2}"/>
              </a:ext>
            </a:extLst>
          </p:cNvPr>
          <p:cNvSpPr/>
          <p:nvPr/>
        </p:nvSpPr>
        <p:spPr>
          <a:xfrm>
            <a:off x="4530573" y="3314331"/>
            <a:ext cx="467555" cy="1923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41C83E03-E64F-4735-B1D9-B5F65D224393}"/>
              </a:ext>
            </a:extLst>
          </p:cNvPr>
          <p:cNvSpPr/>
          <p:nvPr/>
        </p:nvSpPr>
        <p:spPr>
          <a:xfrm>
            <a:off x="4168069" y="3839593"/>
            <a:ext cx="794548" cy="21750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51116CC1-0405-4CC3-A105-CB223A18ACF9}"/>
              </a:ext>
            </a:extLst>
          </p:cNvPr>
          <p:cNvSpPr/>
          <p:nvPr/>
        </p:nvSpPr>
        <p:spPr>
          <a:xfrm>
            <a:off x="4498022" y="4400365"/>
            <a:ext cx="295920" cy="21750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31864BC1-5952-455C-B57E-05FDB317AAB9}"/>
              </a:ext>
            </a:extLst>
          </p:cNvPr>
          <p:cNvSpPr/>
          <p:nvPr/>
        </p:nvSpPr>
        <p:spPr>
          <a:xfrm>
            <a:off x="4188782" y="3842551"/>
            <a:ext cx="578526" cy="21750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4F71F101-9979-42C7-A52A-5EB3E1953A67}"/>
              </a:ext>
            </a:extLst>
          </p:cNvPr>
          <p:cNvSpPr/>
          <p:nvPr/>
        </p:nvSpPr>
        <p:spPr>
          <a:xfrm>
            <a:off x="4412202" y="2166150"/>
            <a:ext cx="870011" cy="26633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488F5ECB-2300-403D-98DF-5FF1362F30B8}"/>
                  </a:ext>
                </a:extLst>
              </p:cNvPr>
              <p:cNvSpPr txBox="1"/>
              <p:nvPr/>
            </p:nvSpPr>
            <p:spPr>
              <a:xfrm>
                <a:off x="288524" y="4101482"/>
                <a:ext cx="147360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488F5ECB-2300-403D-98DF-5FF1362F30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524" y="4101482"/>
                <a:ext cx="1473609" cy="215444"/>
              </a:xfrm>
              <a:prstGeom prst="rect">
                <a:avLst/>
              </a:prstGeom>
              <a:blipFill>
                <a:blip r:embed="rId14"/>
                <a:stretch>
                  <a:fillRect l="-1240" r="-2479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1D326B00-B84C-4BCE-A1C5-774AC566B4CC}"/>
                  </a:ext>
                </a:extLst>
              </p:cNvPr>
              <p:cNvSpPr txBox="1"/>
              <p:nvPr/>
            </p:nvSpPr>
            <p:spPr>
              <a:xfrm>
                <a:off x="94695" y="4564599"/>
                <a:ext cx="166699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1D326B00-B84C-4BCE-A1C5-774AC566B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95" y="4564599"/>
                <a:ext cx="1666995" cy="215444"/>
              </a:xfrm>
              <a:prstGeom prst="rect">
                <a:avLst/>
              </a:prstGeom>
              <a:blipFill>
                <a:blip r:embed="rId15"/>
                <a:stretch>
                  <a:fillRect l="-2564" r="-2198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6171462D-62B4-4B1E-B50E-4AF8789489A0}"/>
                  </a:ext>
                </a:extLst>
              </p:cNvPr>
              <p:cNvSpPr txBox="1"/>
              <p:nvPr/>
            </p:nvSpPr>
            <p:spPr>
              <a:xfrm>
                <a:off x="520823" y="5026237"/>
                <a:ext cx="16718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−1≡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𝑠𝑖𝑛h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6171462D-62B4-4B1E-B50E-4AF878948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823" y="5026237"/>
                <a:ext cx="1671868" cy="215444"/>
              </a:xfrm>
              <a:prstGeom prst="rect">
                <a:avLst/>
              </a:prstGeom>
              <a:blipFill>
                <a:blip r:embed="rId16"/>
                <a:stretch>
                  <a:fillRect l="-1818" r="-1818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0902C137-E20A-45B7-9A22-1EE1CB6A86C2}"/>
                  </a:ext>
                </a:extLst>
              </p:cNvPr>
              <p:cNvSpPr txBox="1"/>
              <p:nvPr/>
            </p:nvSpPr>
            <p:spPr>
              <a:xfrm>
                <a:off x="353627" y="5462722"/>
                <a:ext cx="1795876" cy="2609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𝑐𝑜𝑠h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0902C137-E20A-45B7-9A22-1EE1CB6A86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27" y="5462722"/>
                <a:ext cx="1795876" cy="260905"/>
              </a:xfrm>
              <a:prstGeom prst="rect">
                <a:avLst/>
              </a:prstGeom>
              <a:blipFill>
                <a:blip r:embed="rId17"/>
                <a:stretch>
                  <a:fillRect b="-209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 Box 74">
                <a:extLst>
                  <a:ext uri="{FF2B5EF4-FFF2-40B4-BE49-F238E27FC236}">
                    <a16:creationId xmlns:a16="http://schemas.microsoft.com/office/drawing/2014/main" id="{3A4CF083-09DA-4266-A295-FB49F97A61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54245" y="4948878"/>
                <a:ext cx="3249227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The part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is for the square root!</a:t>
                </a:r>
              </a:p>
            </p:txBody>
          </p:sp>
        </mc:Choice>
        <mc:Fallback xmlns="">
          <p:sp>
            <p:nvSpPr>
              <p:cNvPr id="42" name="Text Box 74">
                <a:extLst>
                  <a:ext uri="{FF2B5EF4-FFF2-40B4-BE49-F238E27FC236}">
                    <a16:creationId xmlns:a16="http://schemas.microsoft.com/office/drawing/2014/main" id="{3A4CF083-09DA-4266-A295-FB49F97A61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54245" y="4948878"/>
                <a:ext cx="3249227" cy="276999"/>
              </a:xfrm>
              <a:prstGeom prst="rect">
                <a:avLst/>
              </a:prstGeom>
              <a:blipFill>
                <a:blip r:embed="rId18"/>
                <a:stretch>
                  <a:fillRect t="-2222" b="-177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c 45">
            <a:extLst>
              <a:ext uri="{FF2B5EF4-FFF2-40B4-BE49-F238E27FC236}">
                <a16:creationId xmlns:a16="http://schemas.microsoft.com/office/drawing/2014/main" id="{CEA88A75-1999-4C7F-BBEE-13F43FD0D0A3}"/>
              </a:ext>
            </a:extLst>
          </p:cNvPr>
          <p:cNvSpPr>
            <a:spLocks/>
          </p:cNvSpPr>
          <p:nvPr/>
        </p:nvSpPr>
        <p:spPr bwMode="auto">
          <a:xfrm>
            <a:off x="1777012" y="4213010"/>
            <a:ext cx="133167" cy="44924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" name="Text Box 74">
            <a:extLst>
              <a:ext uri="{FF2B5EF4-FFF2-40B4-BE49-F238E27FC236}">
                <a16:creationId xmlns:a16="http://schemas.microsoft.com/office/drawing/2014/main" id="{53390042-9B51-459F-A8D0-041B1CDF4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2359" y="4203155"/>
            <a:ext cx="99747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Osborn’s rule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5" name="Arc 45">
            <a:extLst>
              <a:ext uri="{FF2B5EF4-FFF2-40B4-BE49-F238E27FC236}">
                <a16:creationId xmlns:a16="http://schemas.microsoft.com/office/drawing/2014/main" id="{133C5203-0B68-4EE6-87C7-71E3B2269570}"/>
              </a:ext>
            </a:extLst>
          </p:cNvPr>
          <p:cNvSpPr>
            <a:spLocks/>
          </p:cNvSpPr>
          <p:nvPr/>
        </p:nvSpPr>
        <p:spPr bwMode="auto">
          <a:xfrm>
            <a:off x="2238651" y="4701282"/>
            <a:ext cx="133167" cy="44924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" name="Arc 45">
            <a:extLst>
              <a:ext uri="{FF2B5EF4-FFF2-40B4-BE49-F238E27FC236}">
                <a16:creationId xmlns:a16="http://schemas.microsoft.com/office/drawing/2014/main" id="{27F26869-0D1F-4AF6-96DF-67AF457BE6F8}"/>
              </a:ext>
            </a:extLst>
          </p:cNvPr>
          <p:cNvSpPr>
            <a:spLocks/>
          </p:cNvSpPr>
          <p:nvPr/>
        </p:nvSpPr>
        <p:spPr bwMode="auto">
          <a:xfrm>
            <a:off x="2212018" y="5171798"/>
            <a:ext cx="133167" cy="44924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" name="Text Box 74">
            <a:extLst>
              <a:ext uri="{FF2B5EF4-FFF2-40B4-BE49-F238E27FC236}">
                <a16:creationId xmlns:a16="http://schemas.microsoft.com/office/drawing/2014/main" id="{CB37E17B-E4EE-4F9E-808E-6DF7034F6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6141" y="4780203"/>
            <a:ext cx="99747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Rearrange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8" name="Text Box 74">
            <a:extLst>
              <a:ext uri="{FF2B5EF4-FFF2-40B4-BE49-F238E27FC236}">
                <a16:creationId xmlns:a16="http://schemas.microsoft.com/office/drawing/2014/main" id="{F6A931CE-048C-4E0F-B227-7AC187DB0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7263" y="5170821"/>
            <a:ext cx="6956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Square root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CEE927C9-7FC4-42F5-8C3C-2F5963723998}"/>
              </a:ext>
            </a:extLst>
          </p:cNvPr>
          <p:cNvSpPr/>
          <p:nvPr/>
        </p:nvSpPr>
        <p:spPr>
          <a:xfrm>
            <a:off x="350670" y="5393185"/>
            <a:ext cx="1850992" cy="3950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 Box 74">
                <a:extLst>
                  <a:ext uri="{FF2B5EF4-FFF2-40B4-BE49-F238E27FC236}">
                    <a16:creationId xmlns:a16="http://schemas.microsoft.com/office/drawing/2014/main" id="{FF8A311B-101E-488A-8685-FEA7BB9499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34649" y="5579191"/>
                <a:ext cx="3986074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600" dirty="0">
                    <a:solidFill>
                      <a:srgbClr val="FF0000"/>
                    </a:solidFill>
                    <a:latin typeface="Comic Sans MS" pitchFamily="66" charset="0"/>
                  </a:rPr>
                  <a:t>You can follow similar processes for differentiating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𝑎𝑟𝑠𝑖𝑛h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𝑎𝑟𝑡𝑎𝑛h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 Box 74">
                <a:extLst>
                  <a:ext uri="{FF2B5EF4-FFF2-40B4-BE49-F238E27FC236}">
                    <a16:creationId xmlns:a16="http://schemas.microsoft.com/office/drawing/2014/main" id="{FF8A311B-101E-488A-8685-FEA7BB9499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34649" y="5579191"/>
                <a:ext cx="3986074" cy="584775"/>
              </a:xfrm>
              <a:prstGeom prst="rect">
                <a:avLst/>
              </a:prstGeom>
              <a:blipFill>
                <a:blip r:embed="rId19"/>
                <a:stretch>
                  <a:fillRect t="-2083" b="-1354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219ABDC3-DE2D-4E6D-B2FB-9AA61203FC7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219ABDC3-DE2D-4E6D-B2FB-9AA61203FC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20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940D36D7-9883-480E-A667-F7D9B181ABAF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940D36D7-9883-480E-A667-F7D9B181AB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21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B3AA3FE1-8647-4E93-8E76-677C7BE1FB27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B3AA3FE1-8647-4E93-8E76-677C7BE1FB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22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53B2A30A-463D-4B75-AADF-1367E1A47FC8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53B2A30A-463D-4B75-AADF-1367E1A47F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23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6AC3D231-3675-4919-8FA9-F4D68275AFB1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6AC3D231-3675-4919-8FA9-F4D68275A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24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EE1DC9A3-A73B-402D-B1E0-B4144F85D270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EE1DC9A3-A73B-402D-B1E0-B4144F85D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25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170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6" grpId="0"/>
      <p:bldP spid="17" grpId="0"/>
      <p:bldP spid="18" grpId="0"/>
      <p:bldP spid="19" grpId="0"/>
      <p:bldP spid="20" grpId="0"/>
      <p:bldP spid="23" grpId="0"/>
      <p:bldP spid="24" grpId="0" animBg="1"/>
      <p:bldP spid="25" grpId="0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4" grpId="0"/>
      <p:bldP spid="4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3" grpId="0" animBg="1"/>
      <p:bldP spid="43" grpId="1" animBg="1"/>
      <p:bldP spid="44" grpId="0"/>
      <p:bldP spid="44" grpId="1"/>
      <p:bldP spid="45" grpId="0" animBg="1"/>
      <p:bldP spid="45" grpId="1" animBg="1"/>
      <p:bldP spid="46" grpId="0" animBg="1"/>
      <p:bldP spid="46" grpId="1" animBg="1"/>
      <p:bldP spid="47" grpId="0"/>
      <p:bldP spid="47" grpId="1"/>
      <p:bldP spid="48" grpId="0"/>
      <p:bldP spid="48" grpId="1"/>
      <p:bldP spid="49" grpId="0" animBg="1"/>
      <p:bldP spid="49" grpId="1" animBg="1"/>
      <p:bldP spid="52" grpId="0"/>
      <p:bldP spid="53" grpId="0" animBg="1"/>
      <p:bldP spid="54" grpId="0" animBg="1"/>
      <p:bldP spid="55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differentiate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𝑥𝑎𝑟𝑐𝑜𝑠h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48C19F08-DCC2-4F10-9C0A-F6A9D7D1741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48C19F08-DCC2-4F10-9C0A-F6A9D7D174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3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480E2F3E-5BEF-45C7-8993-F4A9C7B7FA80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480E2F3E-5BEF-45C7-8993-F4A9C7B7FA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4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885E2438-3B89-4BBC-B4BF-9F0F68834733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885E2438-3B89-4BBC-B4BF-9F0F68834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5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CD610AFE-7F51-4089-86B2-6799AF9466D8}"/>
                  </a:ext>
                </a:extLst>
              </p:cNvPr>
              <p:cNvSpPr txBox="1"/>
              <p:nvPr/>
            </p:nvSpPr>
            <p:spPr>
              <a:xfrm>
                <a:off x="3850688" y="1790616"/>
                <a:ext cx="136938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𝑥𝑎𝑟𝑐𝑜𝑠h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CD610AFE-7F51-4089-86B2-6799AF9466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0688" y="1790616"/>
                <a:ext cx="1369381" cy="307777"/>
              </a:xfrm>
              <a:prstGeom prst="rect">
                <a:avLst/>
              </a:prstGeom>
              <a:blipFill>
                <a:blip r:embed="rId6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29884C77-6E14-428D-808C-2F8B009F4B84}"/>
                  </a:ext>
                </a:extLst>
              </p:cNvPr>
              <p:cNvSpPr txBox="1"/>
              <p:nvPr/>
            </p:nvSpPr>
            <p:spPr>
              <a:xfrm>
                <a:off x="3736758" y="2244857"/>
                <a:ext cx="3578442" cy="5013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𝑎𝑟𝑐𝑜𝑠h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29884C77-6E14-428D-808C-2F8B009F4B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6758" y="2244857"/>
                <a:ext cx="3578442" cy="501356"/>
              </a:xfrm>
              <a:prstGeom prst="rect">
                <a:avLst/>
              </a:prstGeom>
              <a:blipFill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78C143E3-BD2B-41FB-9AE2-5EB58E8F22CC}"/>
                  </a:ext>
                </a:extLst>
              </p:cNvPr>
              <p:cNvSpPr txBox="1"/>
              <p:nvPr/>
            </p:nvSpPr>
            <p:spPr>
              <a:xfrm>
                <a:off x="3676094" y="2885529"/>
                <a:ext cx="2351844" cy="5559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78C143E3-BD2B-41FB-9AE2-5EB58E8F22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6094" y="2885529"/>
                <a:ext cx="2351844" cy="55592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45">
            <a:extLst>
              <a:ext uri="{FF2B5EF4-FFF2-40B4-BE49-F238E27FC236}">
                <a16:creationId xmlns:a16="http://schemas.microsoft.com/office/drawing/2014/main" id="{EF902BA1-4236-4EB0-A797-F1E7030EB74D}"/>
              </a:ext>
            </a:extLst>
          </p:cNvPr>
          <p:cNvSpPr>
            <a:spLocks/>
          </p:cNvSpPr>
          <p:nvPr/>
        </p:nvSpPr>
        <p:spPr bwMode="auto">
          <a:xfrm>
            <a:off x="7279687" y="2072013"/>
            <a:ext cx="133167" cy="44924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" name="Text Box 74">
            <a:extLst>
              <a:ext uri="{FF2B5EF4-FFF2-40B4-BE49-F238E27FC236}">
                <a16:creationId xmlns:a16="http://schemas.microsoft.com/office/drawing/2014/main" id="{FA56742C-9256-477C-9416-82ED6B7482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588" y="1893482"/>
            <a:ext cx="178441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Use the product rule and the quicker notation we used before…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5" name="Arc 45">
            <a:extLst>
              <a:ext uri="{FF2B5EF4-FFF2-40B4-BE49-F238E27FC236}">
                <a16:creationId xmlns:a16="http://schemas.microsoft.com/office/drawing/2014/main" id="{D86A75E9-F01F-4C4F-B3FA-1A45018C2FC1}"/>
              </a:ext>
            </a:extLst>
          </p:cNvPr>
          <p:cNvSpPr>
            <a:spLocks/>
          </p:cNvSpPr>
          <p:nvPr/>
        </p:nvSpPr>
        <p:spPr bwMode="auto">
          <a:xfrm>
            <a:off x="7236779" y="2570641"/>
            <a:ext cx="158320" cy="572053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" name="Text Box 74">
            <a:extLst>
              <a:ext uri="{FF2B5EF4-FFF2-40B4-BE49-F238E27FC236}">
                <a16:creationId xmlns:a16="http://schemas.microsoft.com/office/drawing/2014/main" id="{20925723-B89D-4680-98CC-82A73D689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8567" y="2781249"/>
            <a:ext cx="178441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Work out each term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F171E312-54AC-4EE0-B9AF-95A59386013F}"/>
              </a:ext>
            </a:extLst>
          </p:cNvPr>
          <p:cNvSpPr/>
          <p:nvPr/>
        </p:nvSpPr>
        <p:spPr>
          <a:xfrm>
            <a:off x="4305670" y="2272682"/>
            <a:ext cx="1358283" cy="4438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8D1C8AD8-D7AE-4279-BD5D-4D42F2641FB6}"/>
              </a:ext>
            </a:extLst>
          </p:cNvPr>
          <p:cNvSpPr/>
          <p:nvPr/>
        </p:nvSpPr>
        <p:spPr>
          <a:xfrm>
            <a:off x="4236129" y="2966620"/>
            <a:ext cx="762000" cy="4438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68D702DF-AE86-4C57-9AFB-DF56BB59C0F2}"/>
              </a:ext>
            </a:extLst>
          </p:cNvPr>
          <p:cNvSpPr/>
          <p:nvPr/>
        </p:nvSpPr>
        <p:spPr>
          <a:xfrm>
            <a:off x="5853344" y="2257886"/>
            <a:ext cx="1346445" cy="4438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2C4BC893-4119-4E0E-902F-B3C0E072FB98}"/>
              </a:ext>
            </a:extLst>
          </p:cNvPr>
          <p:cNvSpPr/>
          <p:nvPr/>
        </p:nvSpPr>
        <p:spPr>
          <a:xfrm>
            <a:off x="5144610" y="3013968"/>
            <a:ext cx="741285" cy="2885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585F0218-D91F-4196-8C5D-3A5C67CC090D}"/>
              </a:ext>
            </a:extLst>
          </p:cNvPr>
          <p:cNvCxnSpPr>
            <a:cxnSpLocks/>
          </p:cNvCxnSpPr>
          <p:nvPr/>
        </p:nvCxnSpPr>
        <p:spPr>
          <a:xfrm flipH="1" flipV="1">
            <a:off x="3402084" y="558945"/>
            <a:ext cx="122351" cy="1491797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CAFB09E7-1B54-4E55-AA4B-7FF1D9D4F145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CAFB09E7-1B54-4E55-AA4B-7FF1D9D4F1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9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F3C14819-631D-4094-94D8-8C850C20E2AE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F3C14819-631D-4094-94D8-8C850C20E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10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0E8332F8-E221-420F-BD42-ED60DA3585B0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0E8332F8-E221-420F-BD42-ED60DA3585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11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155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3" grpId="0" animBg="1"/>
      <p:bldP spid="24" grpId="0"/>
      <p:bldP spid="25" grpId="0" animBg="1"/>
      <p:bldP spid="26" grpId="0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differentiate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𝑎𝑟𝑐𝑜𝑠h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prove that: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𝑑𝑦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8D7E64EF-A190-4FCD-8353-DAAA00CA3A8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8D7E64EF-A190-4FCD-8353-DAAA00CA3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3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2919B8F-6DD3-4A32-BCE7-2AE0031C19FE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2919B8F-6DD3-4A32-BCE7-2AE0031C19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4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91D4347E-DB42-4311-8C56-D89F1DEDBEE3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91D4347E-DB42-4311-8C56-D89F1DEDBE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5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FC8FB7A-29E5-4C28-A935-D716F628ACCE}"/>
                  </a:ext>
                </a:extLst>
              </p:cNvPr>
              <p:cNvSpPr txBox="1"/>
              <p:nvPr/>
            </p:nvSpPr>
            <p:spPr>
              <a:xfrm>
                <a:off x="4214673" y="1728471"/>
                <a:ext cx="153805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𝑎𝑟𝑐𝑜𝑠h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FC8FB7A-29E5-4C28-A935-D716F628AC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4673" y="1728471"/>
                <a:ext cx="1538056" cy="307777"/>
              </a:xfrm>
              <a:prstGeom prst="rect">
                <a:avLst/>
              </a:prstGeom>
              <a:blipFill>
                <a:blip r:embed="rId6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C83C33E6-2D9C-4BFF-825D-1D730F1DEABF}"/>
                  </a:ext>
                </a:extLst>
              </p:cNvPr>
              <p:cNvSpPr txBox="1"/>
              <p:nvPr/>
            </p:nvSpPr>
            <p:spPr>
              <a:xfrm>
                <a:off x="4145132" y="2235978"/>
                <a:ext cx="2459854" cy="5763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𝑎𝑟𝑐𝑜𝑠h𝑥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 −1</m:t>
                                  </m:r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C83C33E6-2D9C-4BFF-825D-1D730F1DE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132" y="2235978"/>
                <a:ext cx="2459854" cy="5763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0727B6AB-CF93-4B3A-8AF9-EEC710ABCA4E}"/>
                  </a:ext>
                </a:extLst>
              </p:cNvPr>
              <p:cNvSpPr txBox="1"/>
              <p:nvPr/>
            </p:nvSpPr>
            <p:spPr>
              <a:xfrm>
                <a:off x="3267723" y="2912161"/>
                <a:ext cx="2459854" cy="5013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rad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𝑎𝑟𝑐𝑜𝑠h𝑥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0727B6AB-CF93-4B3A-8AF9-EEC710ABCA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7723" y="2912161"/>
                <a:ext cx="2459854" cy="501356"/>
              </a:xfrm>
              <a:prstGeom prst="rect">
                <a:avLst/>
              </a:prstGeom>
              <a:blipFill>
                <a:blip r:embed="rId8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954B1FE4-38CD-4726-B5DB-6D96C5D899A3}"/>
                  </a:ext>
                </a:extLst>
              </p:cNvPr>
              <p:cNvSpPr txBox="1"/>
              <p:nvPr/>
            </p:nvSpPr>
            <p:spPr>
              <a:xfrm>
                <a:off x="3091650" y="3526200"/>
                <a:ext cx="2634447" cy="618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𝑑𝑦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𝑎𝑟𝑐𝑜𝑠h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954B1FE4-38CD-4726-B5DB-6D96C5D89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1650" y="3526200"/>
                <a:ext cx="2634447" cy="618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0F74F3EC-9B08-4B8C-875D-3CA6069AD5E6}"/>
                  </a:ext>
                </a:extLst>
              </p:cNvPr>
              <p:cNvSpPr txBox="1"/>
              <p:nvPr/>
            </p:nvSpPr>
            <p:spPr>
              <a:xfrm>
                <a:off x="3137517" y="4246771"/>
                <a:ext cx="1887243" cy="618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𝑑𝑦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0F74F3EC-9B08-4B8C-875D-3CA6069AD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517" y="4246771"/>
                <a:ext cx="1887243" cy="618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45">
            <a:extLst>
              <a:ext uri="{FF2B5EF4-FFF2-40B4-BE49-F238E27FC236}">
                <a16:creationId xmlns:a16="http://schemas.microsoft.com/office/drawing/2014/main" id="{F88B377E-8761-4993-BD2B-D71BCFC25CF8}"/>
              </a:ext>
            </a:extLst>
          </p:cNvPr>
          <p:cNvSpPr>
            <a:spLocks/>
          </p:cNvSpPr>
          <p:nvPr/>
        </p:nvSpPr>
        <p:spPr bwMode="auto">
          <a:xfrm>
            <a:off x="6562076" y="1966959"/>
            <a:ext cx="158320" cy="572053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" name="Text Box 74">
            <a:extLst>
              <a:ext uri="{FF2B5EF4-FFF2-40B4-BE49-F238E27FC236}">
                <a16:creationId xmlns:a16="http://schemas.microsoft.com/office/drawing/2014/main" id="{BA2BD62E-51A9-4C05-852B-AD521F8A2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9274" y="1982260"/>
            <a:ext cx="17844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Differentiate using the chain rule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7" name="Text Box 74">
            <a:extLst>
              <a:ext uri="{FF2B5EF4-FFF2-40B4-BE49-F238E27FC236}">
                <a16:creationId xmlns:a16="http://schemas.microsoft.com/office/drawing/2014/main" id="{859A8DE7-DCFE-47BB-A4EC-DF44D45CF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0093" y="2479408"/>
            <a:ext cx="178441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Look at the ‘target’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8" name="Arc 45">
            <a:extLst>
              <a:ext uri="{FF2B5EF4-FFF2-40B4-BE49-F238E27FC236}">
                <a16:creationId xmlns:a16="http://schemas.microsoft.com/office/drawing/2014/main" id="{659CA1EA-9178-4E16-BD9C-FDA422101B2C}"/>
              </a:ext>
            </a:extLst>
          </p:cNvPr>
          <p:cNvSpPr>
            <a:spLocks/>
          </p:cNvSpPr>
          <p:nvPr/>
        </p:nvSpPr>
        <p:spPr bwMode="auto">
          <a:xfrm>
            <a:off x="6563555" y="2598753"/>
            <a:ext cx="158320" cy="572053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Box 74">
                <a:extLst>
                  <a:ext uri="{FF2B5EF4-FFF2-40B4-BE49-F238E27FC236}">
                    <a16:creationId xmlns:a16="http://schemas.microsoft.com/office/drawing/2014/main" id="{C813CFE5-7BB7-450F-BD27-723EAAB73A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40497" y="2683595"/>
                <a:ext cx="2503503" cy="6705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There should be 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−1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term on the left, so try multiplying both sides by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ra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 Box 74">
                <a:extLst>
                  <a:ext uri="{FF2B5EF4-FFF2-40B4-BE49-F238E27FC236}">
                    <a16:creationId xmlns:a16="http://schemas.microsoft.com/office/drawing/2014/main" id="{C813CFE5-7BB7-450F-BD27-723EAAB73A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40497" y="2683595"/>
                <a:ext cx="2503503" cy="670505"/>
              </a:xfrm>
              <a:prstGeom prst="rect">
                <a:avLst/>
              </a:prstGeom>
              <a:blipFill>
                <a:blip r:embed="rId11"/>
                <a:stretch>
                  <a:fillRect b="-636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45">
            <a:extLst>
              <a:ext uri="{FF2B5EF4-FFF2-40B4-BE49-F238E27FC236}">
                <a16:creationId xmlns:a16="http://schemas.microsoft.com/office/drawing/2014/main" id="{CB1A5339-3A32-4D30-8C44-2DCA4F46B7B2}"/>
              </a:ext>
            </a:extLst>
          </p:cNvPr>
          <p:cNvSpPr>
            <a:spLocks/>
          </p:cNvSpPr>
          <p:nvPr/>
        </p:nvSpPr>
        <p:spPr bwMode="auto">
          <a:xfrm>
            <a:off x="5721656" y="3266058"/>
            <a:ext cx="158320" cy="572053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" name="Arc 45">
            <a:extLst>
              <a:ext uri="{FF2B5EF4-FFF2-40B4-BE49-F238E27FC236}">
                <a16:creationId xmlns:a16="http://schemas.microsoft.com/office/drawing/2014/main" id="{0A28E403-4929-4DAB-83F6-B56A697183E9}"/>
              </a:ext>
            </a:extLst>
          </p:cNvPr>
          <p:cNvSpPr>
            <a:spLocks/>
          </p:cNvSpPr>
          <p:nvPr/>
        </p:nvSpPr>
        <p:spPr bwMode="auto">
          <a:xfrm>
            <a:off x="5615124" y="3905250"/>
            <a:ext cx="158320" cy="572053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" name="Text Box 74">
            <a:extLst>
              <a:ext uri="{FF2B5EF4-FFF2-40B4-BE49-F238E27FC236}">
                <a16:creationId xmlns:a16="http://schemas.microsoft.com/office/drawing/2014/main" id="{94C9BF97-67CC-422D-8796-988EEF2A5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3852" y="3411564"/>
            <a:ext cx="171339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Square both sides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3" name="Text Box 74">
            <a:extLst>
              <a:ext uri="{FF2B5EF4-FFF2-40B4-BE49-F238E27FC236}">
                <a16:creationId xmlns:a16="http://schemas.microsoft.com/office/drawing/2014/main" id="{C5EB8E89-0F53-4C16-BE81-A3489AFDF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7219" y="3970857"/>
            <a:ext cx="17133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Replace using the original relationship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86EF46D3-0590-4B64-AA90-39C812556367}"/>
              </a:ext>
            </a:extLst>
          </p:cNvPr>
          <p:cNvSpPr/>
          <p:nvPr/>
        </p:nvSpPr>
        <p:spPr>
          <a:xfrm>
            <a:off x="4324905" y="1723746"/>
            <a:ext cx="1303537" cy="33587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E2764992-67F0-436A-945E-B61B09E28786}"/>
              </a:ext>
            </a:extLst>
          </p:cNvPr>
          <p:cNvSpPr/>
          <p:nvPr/>
        </p:nvSpPr>
        <p:spPr>
          <a:xfrm>
            <a:off x="4761390" y="3719744"/>
            <a:ext cx="813787" cy="26781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6D0FF249-FE80-4A98-965F-2095B8236000}"/>
              </a:ext>
            </a:extLst>
          </p:cNvPr>
          <p:cNvSpPr/>
          <p:nvPr/>
        </p:nvSpPr>
        <p:spPr>
          <a:xfrm>
            <a:off x="4736238" y="4449192"/>
            <a:ext cx="181992" cy="26781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B58C193D-31DC-40AA-BE2A-F1E04A1B0486}"/>
              </a:ext>
            </a:extLst>
          </p:cNvPr>
          <p:cNvSpPr/>
          <p:nvPr/>
        </p:nvSpPr>
        <p:spPr>
          <a:xfrm>
            <a:off x="963227" y="2904476"/>
            <a:ext cx="1655686" cy="5933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 Box 74">
            <a:extLst>
              <a:ext uri="{FF2B5EF4-FFF2-40B4-BE49-F238E27FC236}">
                <a16:creationId xmlns:a16="http://schemas.microsoft.com/office/drawing/2014/main" id="{6C79E9AE-0EDE-49DB-B618-3E8C8820B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979" y="5338019"/>
            <a:ext cx="390617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With this type of question, do keep checking what you are aiming for as it can help you decide how to proceed!</a:t>
            </a:r>
            <a:endParaRPr lang="en-GB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FEDCF1DE-5A86-478A-A808-396F3BFAEDE7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FEDCF1DE-5A86-478A-A808-396F3BFAED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12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08303CB2-15F4-47F1-9F78-9C13CC04894A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08303CB2-15F4-47F1-9F78-9C13CC0489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13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F8FB69B4-2FE8-46E6-B6C2-4FB10E8D7B79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F8FB69B4-2FE8-46E6-B6C2-4FB10E8D7B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14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108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3" grpId="0"/>
      <p:bldP spid="24" grpId="0"/>
      <p:bldP spid="25" grpId="0" animBg="1"/>
      <p:bldP spid="26" grpId="0"/>
      <p:bldP spid="27" grpId="0"/>
      <p:bldP spid="28" grpId="0" animBg="1"/>
      <p:bldP spid="29" grpId="0"/>
      <p:bldP spid="30" grpId="0" animBg="1"/>
      <p:bldP spid="31" grpId="0" animBg="1"/>
      <p:bldP spid="32" grpId="0"/>
      <p:bldP spid="33" grpId="0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differentiate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𝑎𝑟𝑠𝑖𝑛h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8D7E64EF-A190-4FCD-8353-DAAA00CA3A88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8D7E64EF-A190-4FCD-8353-DAAA00CA3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3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2919B8F-6DD3-4A32-BCE7-2AE0031C19FE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2919B8F-6DD3-4A32-BCE7-2AE0031C19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4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91D4347E-DB42-4311-8C56-D89F1DEDBEE3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91D4347E-DB42-4311-8C56-D89F1DEDBE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5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FEDCF1DE-5A86-478A-A808-396F3BFAEDE7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FEDCF1DE-5A86-478A-A808-396F3BFAED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6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08303CB2-15F4-47F1-9F78-9C13CC04894A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08303CB2-15F4-47F1-9F78-9C13CC0489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7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F8FB69B4-2FE8-46E6-B6C2-4FB10E8D7B79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F8FB69B4-2FE8-46E6-B6C2-4FB10E8D7B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8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3CB5B40-62B1-4320-B750-F74CCFA5D87F}"/>
                  </a:ext>
                </a:extLst>
              </p:cNvPr>
              <p:cNvSpPr txBox="1"/>
              <p:nvPr/>
            </p:nvSpPr>
            <p:spPr>
              <a:xfrm>
                <a:off x="4678533" y="1692961"/>
                <a:ext cx="130501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𝑎𝑟𝑠𝑖𝑛h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3CB5B40-62B1-4320-B750-F74CCFA5D8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8533" y="1692961"/>
                <a:ext cx="1305018" cy="307777"/>
              </a:xfrm>
              <a:prstGeom prst="rect">
                <a:avLst/>
              </a:prstGeom>
              <a:blipFill>
                <a:blip r:embed="rId9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6175789-55D4-41EA-9AB6-5070A7550AAC}"/>
                  </a:ext>
                </a:extLst>
              </p:cNvPr>
              <p:cNvSpPr txBox="1"/>
              <p:nvPr/>
            </p:nvSpPr>
            <p:spPr>
              <a:xfrm>
                <a:off x="4341183" y="2136844"/>
                <a:ext cx="104756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func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6175789-55D4-41EA-9AB6-5070A7550A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183" y="2136844"/>
                <a:ext cx="1047564" cy="307777"/>
              </a:xfrm>
              <a:prstGeom prst="rect">
                <a:avLst/>
              </a:prstGeom>
              <a:blipFill>
                <a:blip r:embed="rId10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74875715-6808-48CA-82F0-8253566C54D6}"/>
                  </a:ext>
                </a:extLst>
              </p:cNvPr>
              <p:cNvSpPr txBox="1"/>
              <p:nvPr/>
            </p:nvSpPr>
            <p:spPr>
              <a:xfrm>
                <a:off x="4387050" y="2573329"/>
                <a:ext cx="1047564" cy="4266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𝑐𝑜𝑠h𝑦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74875715-6808-48CA-82F0-8253566C54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7050" y="2573329"/>
                <a:ext cx="1047564" cy="426655"/>
              </a:xfrm>
              <a:prstGeom prst="rect">
                <a:avLst/>
              </a:prstGeom>
              <a:blipFill>
                <a:blip r:embed="rId11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9AEED8E-C2C7-4582-9DF9-9831F39E18B0}"/>
                  </a:ext>
                </a:extLst>
              </p:cNvPr>
              <p:cNvSpPr txBox="1"/>
              <p:nvPr/>
            </p:nvSpPr>
            <p:spPr>
              <a:xfrm>
                <a:off x="4432918" y="3107470"/>
                <a:ext cx="1047564" cy="4266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𝑐𝑜𝑠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h𝑦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9AEED8E-C2C7-4582-9DF9-9831F39E18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2918" y="3107470"/>
                <a:ext cx="1047564" cy="426655"/>
              </a:xfrm>
              <a:prstGeom prst="rect">
                <a:avLst/>
              </a:prstGeom>
              <a:blipFill>
                <a:blip r:embed="rId12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186DCA9-FD88-4930-B596-2F8719666961}"/>
                  </a:ext>
                </a:extLst>
              </p:cNvPr>
              <p:cNvSpPr txBox="1"/>
              <p:nvPr/>
            </p:nvSpPr>
            <p:spPr>
              <a:xfrm>
                <a:off x="4114801" y="3650488"/>
                <a:ext cx="1336088" cy="4485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𝑠𝑖𝑛h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rad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186DCA9-FD88-4930-B596-2F87196669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1" y="3650488"/>
                <a:ext cx="1336088" cy="44858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C3A49AD5-980C-4610-9B8C-AD97894638C4}"/>
                  </a:ext>
                </a:extLst>
              </p:cNvPr>
              <p:cNvSpPr txBox="1"/>
              <p:nvPr/>
            </p:nvSpPr>
            <p:spPr>
              <a:xfrm>
                <a:off x="4265722" y="4209782"/>
                <a:ext cx="1336088" cy="4119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C3A49AD5-980C-4610-9B8C-AD97894638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5722" y="4209782"/>
                <a:ext cx="1336088" cy="41197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45">
            <a:extLst>
              <a:ext uri="{FF2B5EF4-FFF2-40B4-BE49-F238E27FC236}">
                <a16:creationId xmlns:a16="http://schemas.microsoft.com/office/drawing/2014/main" id="{C9790A91-45F1-4CC6-B64B-F464AC25648E}"/>
              </a:ext>
            </a:extLst>
          </p:cNvPr>
          <p:cNvSpPr>
            <a:spLocks/>
          </p:cNvSpPr>
          <p:nvPr/>
        </p:nvSpPr>
        <p:spPr bwMode="auto">
          <a:xfrm>
            <a:off x="5983548" y="1858948"/>
            <a:ext cx="133167" cy="44924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" name="Text Box 74">
            <a:extLst>
              <a:ext uri="{FF2B5EF4-FFF2-40B4-BE49-F238E27FC236}">
                <a16:creationId xmlns:a16="http://schemas.microsoft.com/office/drawing/2014/main" id="{901CA060-AC87-4DD0-938E-CF3D48E73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5326" y="1955625"/>
            <a:ext cx="75038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2" name="Arc 45">
            <a:extLst>
              <a:ext uri="{FF2B5EF4-FFF2-40B4-BE49-F238E27FC236}">
                <a16:creationId xmlns:a16="http://schemas.microsoft.com/office/drawing/2014/main" id="{10C291F1-CCC7-4DC9-AF9E-AE667AF08E1B}"/>
              </a:ext>
            </a:extLst>
          </p:cNvPr>
          <p:cNvSpPr>
            <a:spLocks/>
          </p:cNvSpPr>
          <p:nvPr/>
        </p:nvSpPr>
        <p:spPr bwMode="auto">
          <a:xfrm>
            <a:off x="5452367" y="2330944"/>
            <a:ext cx="133167" cy="44924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" name="Arc 45">
            <a:extLst>
              <a:ext uri="{FF2B5EF4-FFF2-40B4-BE49-F238E27FC236}">
                <a16:creationId xmlns:a16="http://schemas.microsoft.com/office/drawing/2014/main" id="{F2AE1B7B-2458-427B-8E65-5028C2B10C56}"/>
              </a:ext>
            </a:extLst>
          </p:cNvPr>
          <p:cNvSpPr>
            <a:spLocks/>
          </p:cNvSpPr>
          <p:nvPr/>
        </p:nvSpPr>
        <p:spPr bwMode="auto">
          <a:xfrm>
            <a:off x="5461245" y="2828093"/>
            <a:ext cx="133167" cy="44924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" name="Arc 45">
            <a:extLst>
              <a:ext uri="{FF2B5EF4-FFF2-40B4-BE49-F238E27FC236}">
                <a16:creationId xmlns:a16="http://schemas.microsoft.com/office/drawing/2014/main" id="{912458DA-2C35-44B3-96A6-6BE92E549C66}"/>
              </a:ext>
            </a:extLst>
          </p:cNvPr>
          <p:cNvSpPr>
            <a:spLocks/>
          </p:cNvSpPr>
          <p:nvPr/>
        </p:nvSpPr>
        <p:spPr bwMode="auto">
          <a:xfrm>
            <a:off x="5470122" y="3387386"/>
            <a:ext cx="133167" cy="44924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" name="Arc 45">
            <a:extLst>
              <a:ext uri="{FF2B5EF4-FFF2-40B4-BE49-F238E27FC236}">
                <a16:creationId xmlns:a16="http://schemas.microsoft.com/office/drawing/2014/main" id="{40A9CB51-7B5C-41F5-92BD-BC718118E924}"/>
              </a:ext>
            </a:extLst>
          </p:cNvPr>
          <p:cNvSpPr>
            <a:spLocks/>
          </p:cNvSpPr>
          <p:nvPr/>
        </p:nvSpPr>
        <p:spPr bwMode="auto">
          <a:xfrm>
            <a:off x="5487878" y="3928924"/>
            <a:ext cx="133167" cy="44924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" name="Text Box 74">
            <a:extLst>
              <a:ext uri="{FF2B5EF4-FFF2-40B4-BE49-F238E27FC236}">
                <a16:creationId xmlns:a16="http://schemas.microsoft.com/office/drawing/2014/main" id="{C341CFC4-C713-4C72-BB16-60214D845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2766" y="2399508"/>
            <a:ext cx="118538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7" name="Text Box 74">
            <a:extLst>
              <a:ext uri="{FF2B5EF4-FFF2-40B4-BE49-F238E27FC236}">
                <a16:creationId xmlns:a16="http://schemas.microsoft.com/office/drawing/2014/main" id="{2F091587-25B5-4B0A-9D3C-4BD2199D6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9400" y="2914413"/>
            <a:ext cx="70599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Invert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 Box 74">
                <a:extLst>
                  <a:ext uri="{FF2B5EF4-FFF2-40B4-BE49-F238E27FC236}">
                    <a16:creationId xmlns:a16="http://schemas.microsoft.com/office/drawing/2014/main" id="{69E392B0-F618-4937-851A-C1E7273E3B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26133" y="3367174"/>
                <a:ext cx="2055396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Replace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func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with an equivalent expression</a:t>
                </a:r>
              </a:p>
            </p:txBody>
          </p:sp>
        </mc:Choice>
        <mc:Fallback xmlns="">
          <p:sp>
            <p:nvSpPr>
              <p:cNvPr id="28" name="Text Box 74">
                <a:extLst>
                  <a:ext uri="{FF2B5EF4-FFF2-40B4-BE49-F238E27FC236}">
                    <a16:creationId xmlns:a16="http://schemas.microsoft.com/office/drawing/2014/main" id="{69E392B0-F618-4937-851A-C1E7273E3B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26133" y="3367174"/>
                <a:ext cx="2055396" cy="461665"/>
              </a:xfrm>
              <a:prstGeom prst="rect">
                <a:avLst/>
              </a:prstGeom>
              <a:blipFill>
                <a:blip r:embed="rId15"/>
                <a:stretch>
                  <a:fillRect b="-92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Box 74">
                <a:extLst>
                  <a:ext uri="{FF2B5EF4-FFF2-40B4-BE49-F238E27FC236}">
                    <a16:creationId xmlns:a16="http://schemas.microsoft.com/office/drawing/2014/main" id="{10E2D602-D541-4BA3-9FA1-84F64927BC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08376" y="3944222"/>
                <a:ext cx="1487227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Earlier, we said that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𝑠𝑖𝑛h𝑦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 Box 74">
                <a:extLst>
                  <a:ext uri="{FF2B5EF4-FFF2-40B4-BE49-F238E27FC236}">
                    <a16:creationId xmlns:a16="http://schemas.microsoft.com/office/drawing/2014/main" id="{10E2D602-D541-4BA3-9FA1-84F64927BC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08376" y="3944222"/>
                <a:ext cx="1487227" cy="461665"/>
              </a:xfrm>
              <a:prstGeom prst="rect">
                <a:avLst/>
              </a:prstGeom>
              <a:blipFill>
                <a:blip r:embed="rId16"/>
                <a:stretch>
                  <a:fillRect b="-92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A1CCE774-1B4B-4CB6-A758-8E2FB0179887}"/>
              </a:ext>
            </a:extLst>
          </p:cNvPr>
          <p:cNvSpPr/>
          <p:nvPr/>
        </p:nvSpPr>
        <p:spPr>
          <a:xfrm>
            <a:off x="4434397" y="2176509"/>
            <a:ext cx="874450" cy="26781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C1207A22-C11B-4F3E-A45E-E5200BC964E6}"/>
              </a:ext>
            </a:extLst>
          </p:cNvPr>
          <p:cNvSpPr/>
          <p:nvPr/>
        </p:nvSpPr>
        <p:spPr>
          <a:xfrm>
            <a:off x="4453632" y="3873623"/>
            <a:ext cx="491230" cy="20122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A39E13ED-DE8E-4588-92A6-A0EE539D7063}"/>
              </a:ext>
            </a:extLst>
          </p:cNvPr>
          <p:cNvSpPr/>
          <p:nvPr/>
        </p:nvSpPr>
        <p:spPr>
          <a:xfrm>
            <a:off x="4739198" y="4421080"/>
            <a:ext cx="232298" cy="17755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11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7" grpId="0"/>
      <p:bldP spid="18" grpId="0"/>
      <p:bldP spid="19" grpId="0"/>
      <p:bldP spid="20" grpId="0" animBg="1"/>
      <p:bldP spid="21" grpId="0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differentiate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𝑎𝑟𝑠𝑖𝑛h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GB" sz="1400" dirty="0">
                    <a:latin typeface="Comic Sans MS" panose="030F0702030302020204" pitchFamily="66" charset="0"/>
                  </a:rPr>
                  <a:t>Find the first two non-zero terms in the series expansion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𝑎𝑟𝑠𝑖𝑛h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For this, we can use Maclaurin’s expansion…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  <a:blipFill>
                <a:blip r:embed="rId2"/>
                <a:stretch>
                  <a:fillRect t="-809" r="-7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4DA4A44-E74E-4B73-ABAC-1421C9FDD14D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4DA4A44-E74E-4B73-ABAC-1421C9FDD1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3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92ADF6E-1D70-4DCE-AD0E-6D3DC4EFC9A3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92ADF6E-1D70-4DCE-AD0E-6D3DC4EFC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4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7C9D937-FF49-4A13-8CFF-D7A585EDA0B5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7C9D937-FF49-4A13-8CFF-D7A585EDA0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5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1">
                <a:extLst>
                  <a:ext uri="{FF2B5EF4-FFF2-40B4-BE49-F238E27FC236}">
                    <a16:creationId xmlns:a16="http://schemas.microsoft.com/office/drawing/2014/main" id="{719BD4FC-F4A8-4CEC-9D20-10134A2B763C}"/>
                  </a:ext>
                </a:extLst>
              </p:cNvPr>
              <p:cNvSpPr txBox="1"/>
              <p:nvPr/>
            </p:nvSpPr>
            <p:spPr>
              <a:xfrm>
                <a:off x="4572892" y="1307431"/>
                <a:ext cx="3852017" cy="51347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′′(0)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2!</m:t>
                          </m:r>
                        </m:den>
                      </m:f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′′′(0)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3!</m:t>
                          </m:r>
                        </m:den>
                      </m:f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1">
                <a:extLst>
                  <a:ext uri="{FF2B5EF4-FFF2-40B4-BE49-F238E27FC236}">
                    <a16:creationId xmlns:a16="http://schemas.microsoft.com/office/drawing/2014/main" id="{719BD4FC-F4A8-4CEC-9D20-10134A2B7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892" y="1307431"/>
                <a:ext cx="3852017" cy="513474"/>
              </a:xfrm>
              <a:prstGeom prst="rect">
                <a:avLst/>
              </a:prstGeom>
              <a:blipFill>
                <a:blip r:embed="rId6"/>
                <a:stretch>
                  <a:fillRect b="-117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7497E35A-51F0-47DE-B61F-8DB2CC7744E3}"/>
                  </a:ext>
                </a:extLst>
              </p:cNvPr>
              <p:cNvSpPr txBox="1"/>
              <p:nvPr/>
            </p:nvSpPr>
            <p:spPr>
              <a:xfrm>
                <a:off x="4236128" y="2735803"/>
                <a:ext cx="1300356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7497E35A-51F0-47DE-B61F-8DB2CC774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6128" y="2735803"/>
                <a:ext cx="1300356" cy="215444"/>
              </a:xfrm>
              <a:prstGeom prst="rect">
                <a:avLst/>
              </a:prstGeom>
              <a:blipFill>
                <a:blip r:embed="rId7"/>
                <a:stretch>
                  <a:fillRect l="-4695" r="-939" b="-3142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30D10973-FC85-4A33-B4FF-EEE067A0CCDD}"/>
                  </a:ext>
                </a:extLst>
              </p:cNvPr>
              <p:cNvSpPr txBox="1"/>
              <p:nvPr/>
            </p:nvSpPr>
            <p:spPr>
              <a:xfrm>
                <a:off x="4210974" y="3110145"/>
                <a:ext cx="1291507" cy="44499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30D10973-FC85-4A33-B4FF-EEE067A0CC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0974" y="3110145"/>
                <a:ext cx="1291507" cy="444994"/>
              </a:xfrm>
              <a:prstGeom prst="rect">
                <a:avLst/>
              </a:prstGeom>
              <a:blipFill>
                <a:blip r:embed="rId8"/>
                <a:stretch>
                  <a:fillRect l="-5189" r="-472" b="-1369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7AEF233E-AE40-46AE-9708-A9849B229F98}"/>
                  </a:ext>
                </a:extLst>
              </p:cNvPr>
              <p:cNvSpPr txBox="1"/>
              <p:nvPr/>
            </p:nvSpPr>
            <p:spPr>
              <a:xfrm>
                <a:off x="4656338" y="3759695"/>
                <a:ext cx="1053558" cy="31194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7AEF233E-AE40-46AE-9708-A9849B229F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6338" y="3759695"/>
                <a:ext cx="1053558" cy="311945"/>
              </a:xfrm>
              <a:prstGeom prst="rect">
                <a:avLst/>
              </a:prstGeom>
              <a:blipFill>
                <a:blip r:embed="rId9"/>
                <a:stretch>
                  <a:fillRect l="-1734" r="-578" b="-392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1B26849-4BFA-4008-BEB2-39D3FF0FE8FF}"/>
                  </a:ext>
                </a:extLst>
              </p:cNvPr>
              <p:cNvSpPr txBox="1"/>
              <p:nvPr/>
            </p:nvSpPr>
            <p:spPr>
              <a:xfrm>
                <a:off x="4168065" y="4274601"/>
                <a:ext cx="2187330" cy="40331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′′(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1B26849-4BFA-4008-BEB2-39D3FF0FE8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8065" y="4274601"/>
                <a:ext cx="2187330" cy="403316"/>
              </a:xfrm>
              <a:prstGeom prst="rect">
                <a:avLst/>
              </a:prstGeom>
              <a:blipFill>
                <a:blip r:embed="rId10"/>
                <a:stretch>
                  <a:fillRect l="-2786" r="-2228" b="-1363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0EC5F69C-ECCF-46DC-91E0-C4F863C2EC3B}"/>
                  </a:ext>
                </a:extLst>
              </p:cNvPr>
              <p:cNvSpPr txBox="1"/>
              <p:nvPr/>
            </p:nvSpPr>
            <p:spPr>
              <a:xfrm>
                <a:off x="4666694" y="4853130"/>
                <a:ext cx="1289840" cy="31239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0EC5F69C-ECCF-46DC-91E0-C4F863C2EC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6694" y="4853130"/>
                <a:ext cx="1289840" cy="312393"/>
              </a:xfrm>
              <a:prstGeom prst="rect">
                <a:avLst/>
              </a:prstGeom>
              <a:blipFill>
                <a:blip r:embed="rId11"/>
                <a:stretch>
                  <a:fillRect l="-1422" r="-948" b="-588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484B34D3-5674-48B7-86E4-5EEB536AC2AA}"/>
                  </a:ext>
                </a:extLst>
              </p:cNvPr>
              <p:cNvSpPr txBox="1"/>
              <p:nvPr/>
            </p:nvSpPr>
            <p:spPr>
              <a:xfrm>
                <a:off x="4080768" y="5385793"/>
                <a:ext cx="2987741" cy="32387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′′′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484B34D3-5674-48B7-86E4-5EEB536AC2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0768" y="5385793"/>
                <a:ext cx="2987741" cy="323871"/>
              </a:xfrm>
              <a:prstGeom prst="rect">
                <a:avLst/>
              </a:prstGeom>
              <a:blipFill>
                <a:blip r:embed="rId12"/>
                <a:stretch>
                  <a:fillRect l="-815" b="-1851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32D2E3AB-74D6-4C98-9209-33C3488776A6}"/>
                  </a:ext>
                </a:extLst>
              </p:cNvPr>
              <p:cNvSpPr txBox="1"/>
              <p:nvPr/>
            </p:nvSpPr>
            <p:spPr>
              <a:xfrm>
                <a:off x="4668173" y="5919933"/>
                <a:ext cx="1804533" cy="31239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32D2E3AB-74D6-4C98-9209-33C3488776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8173" y="5919933"/>
                <a:ext cx="1804533" cy="312393"/>
              </a:xfrm>
              <a:prstGeom prst="rect">
                <a:avLst/>
              </a:prstGeom>
              <a:blipFill>
                <a:blip r:embed="rId13"/>
                <a:stretch>
                  <a:fillRect l="-676" r="-338" b="-588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45">
            <a:extLst>
              <a:ext uri="{FF2B5EF4-FFF2-40B4-BE49-F238E27FC236}">
                <a16:creationId xmlns:a16="http://schemas.microsoft.com/office/drawing/2014/main" id="{3217E71A-7681-4D28-B8FF-E85894DDD99F}"/>
              </a:ext>
            </a:extLst>
          </p:cNvPr>
          <p:cNvSpPr>
            <a:spLocks/>
          </p:cNvSpPr>
          <p:nvPr/>
        </p:nvSpPr>
        <p:spPr bwMode="auto">
          <a:xfrm>
            <a:off x="5628441" y="2879879"/>
            <a:ext cx="133167" cy="44924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" name="Text Box 74">
            <a:extLst>
              <a:ext uri="{FF2B5EF4-FFF2-40B4-BE49-F238E27FC236}">
                <a16:creationId xmlns:a16="http://schemas.microsoft.com/office/drawing/2014/main" id="{4B4E8A58-4FC3-4CAF-A783-D5F76F91E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7221" y="2896658"/>
            <a:ext cx="17666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Differentiate ( as we just showed)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Arc 45">
            <a:extLst>
              <a:ext uri="{FF2B5EF4-FFF2-40B4-BE49-F238E27FC236}">
                <a16:creationId xmlns:a16="http://schemas.microsoft.com/office/drawing/2014/main" id="{B1700E96-4442-4467-AEC6-88102AB9240C}"/>
              </a:ext>
            </a:extLst>
          </p:cNvPr>
          <p:cNvSpPr>
            <a:spLocks/>
          </p:cNvSpPr>
          <p:nvPr/>
        </p:nvSpPr>
        <p:spPr bwMode="auto">
          <a:xfrm>
            <a:off x="5788239" y="3430295"/>
            <a:ext cx="133167" cy="44924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" name="Arc 45">
            <a:extLst>
              <a:ext uri="{FF2B5EF4-FFF2-40B4-BE49-F238E27FC236}">
                <a16:creationId xmlns:a16="http://schemas.microsoft.com/office/drawing/2014/main" id="{1D7AC600-070A-4FFA-BF1A-71276C04108F}"/>
              </a:ext>
            </a:extLst>
          </p:cNvPr>
          <p:cNvSpPr>
            <a:spLocks/>
          </p:cNvSpPr>
          <p:nvPr/>
        </p:nvSpPr>
        <p:spPr bwMode="auto">
          <a:xfrm>
            <a:off x="6391921" y="4025099"/>
            <a:ext cx="133167" cy="44924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" name="Arc 45">
            <a:extLst>
              <a:ext uri="{FF2B5EF4-FFF2-40B4-BE49-F238E27FC236}">
                <a16:creationId xmlns:a16="http://schemas.microsoft.com/office/drawing/2014/main" id="{72B3774A-CEAF-4FD3-84B1-650393799B70}"/>
              </a:ext>
            </a:extLst>
          </p:cNvPr>
          <p:cNvSpPr>
            <a:spLocks/>
          </p:cNvSpPr>
          <p:nvPr/>
        </p:nvSpPr>
        <p:spPr bwMode="auto">
          <a:xfrm>
            <a:off x="6365288" y="4531126"/>
            <a:ext cx="133167" cy="44924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" name="Arc 45">
            <a:extLst>
              <a:ext uri="{FF2B5EF4-FFF2-40B4-BE49-F238E27FC236}">
                <a16:creationId xmlns:a16="http://schemas.microsoft.com/office/drawing/2014/main" id="{CF1BB7B4-F348-4613-9DEE-D7A2538E322F}"/>
              </a:ext>
            </a:extLst>
          </p:cNvPr>
          <p:cNvSpPr>
            <a:spLocks/>
          </p:cNvSpPr>
          <p:nvPr/>
        </p:nvSpPr>
        <p:spPr bwMode="auto">
          <a:xfrm>
            <a:off x="7066624" y="5054908"/>
            <a:ext cx="133167" cy="44924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" name="Arc 45">
            <a:extLst>
              <a:ext uri="{FF2B5EF4-FFF2-40B4-BE49-F238E27FC236}">
                <a16:creationId xmlns:a16="http://schemas.microsoft.com/office/drawing/2014/main" id="{81F6B775-32E9-47B0-847B-6120059679EF}"/>
              </a:ext>
            </a:extLst>
          </p:cNvPr>
          <p:cNvSpPr>
            <a:spLocks/>
          </p:cNvSpPr>
          <p:nvPr/>
        </p:nvSpPr>
        <p:spPr bwMode="auto">
          <a:xfrm>
            <a:off x="7039991" y="5623079"/>
            <a:ext cx="133167" cy="44924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" name="Text Box 74">
            <a:extLst>
              <a:ext uri="{FF2B5EF4-FFF2-40B4-BE49-F238E27FC236}">
                <a16:creationId xmlns:a16="http://schemas.microsoft.com/office/drawing/2014/main" id="{A276E049-D39D-45F1-AA8A-A5959399F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132" y="3519575"/>
            <a:ext cx="80638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6" name="Text Box 74">
            <a:extLst>
              <a:ext uri="{FF2B5EF4-FFF2-40B4-BE49-F238E27FC236}">
                <a16:creationId xmlns:a16="http://schemas.microsoft.com/office/drawing/2014/main" id="{4E7905AE-4542-424D-A09E-058EDF3CF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4425" y="3972335"/>
            <a:ext cx="172078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Differentiate using the chain rule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7" name="Text Box 74">
            <a:extLst>
              <a:ext uri="{FF2B5EF4-FFF2-40B4-BE49-F238E27FC236}">
                <a16:creationId xmlns:a16="http://schemas.microsoft.com/office/drawing/2014/main" id="{6824893B-92BA-4996-834D-73D6375D1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2180" y="4620406"/>
            <a:ext cx="8152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8" name="Text Box 74">
            <a:extLst>
              <a:ext uri="{FF2B5EF4-FFF2-40B4-BE49-F238E27FC236}">
                <a16:creationId xmlns:a16="http://schemas.microsoft.com/office/drawing/2014/main" id="{042FA607-9606-4C81-A0EC-C9D4F90BA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7545" y="4931124"/>
            <a:ext cx="185543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Differentiate using the product rule and the chain rule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9" name="Text Box 74">
            <a:extLst>
              <a:ext uri="{FF2B5EF4-FFF2-40B4-BE49-F238E27FC236}">
                <a16:creationId xmlns:a16="http://schemas.microsoft.com/office/drawing/2014/main" id="{D4006B50-7A78-4483-9D0D-9B519DD06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8770" y="5667970"/>
            <a:ext cx="93215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Box 74">
                <a:extLst>
                  <a:ext uri="{FF2B5EF4-FFF2-40B4-BE49-F238E27FC236}">
                    <a16:creationId xmlns:a16="http://schemas.microsoft.com/office/drawing/2014/main" id="{61F50063-2FF3-45C9-964C-9D351C8C2F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70159" y="1965983"/>
                <a:ext cx="4305669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need to work out the first few differentials (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′′(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etc…)</a:t>
                </a:r>
              </a:p>
            </p:txBody>
          </p:sp>
        </mc:Choice>
        <mc:Fallback xmlns="">
          <p:sp>
            <p:nvSpPr>
              <p:cNvPr id="30" name="Text Box 74">
                <a:extLst>
                  <a:ext uri="{FF2B5EF4-FFF2-40B4-BE49-F238E27FC236}">
                    <a16:creationId xmlns:a16="http://schemas.microsoft.com/office/drawing/2014/main" id="{61F50063-2FF3-45C9-964C-9D351C8C2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70159" y="1965983"/>
                <a:ext cx="4305669" cy="523220"/>
              </a:xfrm>
              <a:prstGeom prst="rect">
                <a:avLst/>
              </a:prstGeom>
              <a:blipFill>
                <a:blip r:embed="rId14"/>
                <a:stretch>
                  <a:fillRect t="-2353" b="-1176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1259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9" grpId="0"/>
      <p:bldP spid="10" grpId="0"/>
      <p:bldP spid="11" grpId="0"/>
      <p:bldP spid="12" grpId="0"/>
      <p:bldP spid="14" grpId="0"/>
      <p:bldP spid="15" grpId="0"/>
      <p:bldP spid="17" grpId="0"/>
      <p:bldP spid="18" grpId="0" animBg="1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differentiate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Show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𝑎𝑟𝑠𝑖𝑛h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GB" sz="1400" dirty="0">
                    <a:latin typeface="Comic Sans MS" panose="030F0702030302020204" pitchFamily="66" charset="0"/>
                  </a:rPr>
                  <a:t>Find the first two non-zero terms in the series expansion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𝑎𝑟𝑠𝑖𝑛h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For this, we can use Maclaurin’s expansion…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283258" cy="4525963"/>
              </a:xfrm>
              <a:blipFill>
                <a:blip r:embed="rId2"/>
                <a:stretch>
                  <a:fillRect t="-809" r="-7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4DA4A44-E74E-4B73-ABAC-1421C9FDD14D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4DA4A44-E74E-4B73-ABAC-1421C9FDD1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3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92ADF6E-1D70-4DCE-AD0E-6D3DC4EFC9A3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92ADF6E-1D70-4DCE-AD0E-6D3DC4EFC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4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7C9D937-FF49-4A13-8CFF-D7A585EDA0B5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7C9D937-FF49-4A13-8CFF-D7A585EDA0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5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1">
                <a:extLst>
                  <a:ext uri="{FF2B5EF4-FFF2-40B4-BE49-F238E27FC236}">
                    <a16:creationId xmlns:a16="http://schemas.microsoft.com/office/drawing/2014/main" id="{719BD4FC-F4A8-4CEC-9D20-10134A2B763C}"/>
                  </a:ext>
                </a:extLst>
              </p:cNvPr>
              <p:cNvSpPr txBox="1"/>
              <p:nvPr/>
            </p:nvSpPr>
            <p:spPr>
              <a:xfrm>
                <a:off x="4572892" y="1307431"/>
                <a:ext cx="3852017" cy="51347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′′(0)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2!</m:t>
                          </m:r>
                        </m:den>
                      </m:f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′′′(0)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3!</m:t>
                          </m:r>
                        </m:den>
                      </m:f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1">
                <a:extLst>
                  <a:ext uri="{FF2B5EF4-FFF2-40B4-BE49-F238E27FC236}">
                    <a16:creationId xmlns:a16="http://schemas.microsoft.com/office/drawing/2014/main" id="{719BD4FC-F4A8-4CEC-9D20-10134A2B7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892" y="1307431"/>
                <a:ext cx="3852017" cy="513474"/>
              </a:xfrm>
              <a:prstGeom prst="rect">
                <a:avLst/>
              </a:prstGeom>
              <a:blipFill>
                <a:blip r:embed="rId6"/>
                <a:stretch>
                  <a:fillRect b="-117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7497E35A-51F0-47DE-B61F-8DB2CC7744E3}"/>
                  </a:ext>
                </a:extLst>
              </p:cNvPr>
              <p:cNvSpPr txBox="1"/>
              <p:nvPr/>
            </p:nvSpPr>
            <p:spPr>
              <a:xfrm>
                <a:off x="4351539" y="2513861"/>
                <a:ext cx="1300356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7497E35A-51F0-47DE-B61F-8DB2CC774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539" y="2513861"/>
                <a:ext cx="1300356" cy="215444"/>
              </a:xfrm>
              <a:prstGeom prst="rect">
                <a:avLst/>
              </a:prstGeom>
              <a:blipFill>
                <a:blip r:embed="rId7"/>
                <a:stretch>
                  <a:fillRect l="-4695" r="-939" b="-3055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30D10973-FC85-4A33-B4FF-EEE067A0CCDD}"/>
                  </a:ext>
                </a:extLst>
              </p:cNvPr>
              <p:cNvSpPr txBox="1"/>
              <p:nvPr/>
            </p:nvSpPr>
            <p:spPr>
              <a:xfrm>
                <a:off x="4317507" y="2897081"/>
                <a:ext cx="1499962" cy="31194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30D10973-FC85-4A33-B4FF-EEE067A0CC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507" y="2897081"/>
                <a:ext cx="1499962" cy="311945"/>
              </a:xfrm>
              <a:prstGeom prst="rect">
                <a:avLst/>
              </a:prstGeom>
              <a:blipFill>
                <a:blip r:embed="rId8"/>
                <a:stretch>
                  <a:fillRect l="-4065" r="-407" b="-2549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1B26849-4BFA-4008-BEB2-39D3FF0FE8FF}"/>
                  </a:ext>
                </a:extLst>
              </p:cNvPr>
              <p:cNvSpPr txBox="1"/>
              <p:nvPr/>
            </p:nvSpPr>
            <p:spPr>
              <a:xfrm>
                <a:off x="4274598" y="3369078"/>
                <a:ext cx="1781192" cy="31239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′′(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)=−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1B26849-4BFA-4008-BEB2-39D3FF0FE8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4598" y="3369078"/>
                <a:ext cx="1781192" cy="312393"/>
              </a:xfrm>
              <a:prstGeom prst="rect">
                <a:avLst/>
              </a:prstGeom>
              <a:blipFill>
                <a:blip r:embed="rId9"/>
                <a:stretch>
                  <a:fillRect l="-3082" r="-342" b="-2352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484B34D3-5674-48B7-86E4-5EEB536AC2AA}"/>
                  </a:ext>
                </a:extLst>
              </p:cNvPr>
              <p:cNvSpPr txBox="1"/>
              <p:nvPr/>
            </p:nvSpPr>
            <p:spPr>
              <a:xfrm>
                <a:off x="4205056" y="3823323"/>
                <a:ext cx="2362313" cy="31239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′′′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484B34D3-5674-48B7-86E4-5EEB536AC2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056" y="3823323"/>
                <a:ext cx="2362313" cy="312393"/>
              </a:xfrm>
              <a:prstGeom prst="rect">
                <a:avLst/>
              </a:prstGeom>
              <a:blipFill>
                <a:blip r:embed="rId10"/>
                <a:stretch>
                  <a:fillRect l="-2326" r="-258" b="-2352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 Box 74">
            <a:extLst>
              <a:ext uri="{FF2B5EF4-FFF2-40B4-BE49-F238E27FC236}">
                <a16:creationId xmlns:a16="http://schemas.microsoft.com/office/drawing/2014/main" id="{61F50063-2FF3-45C9-964C-9D351C8C2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0159" y="1965983"/>
            <a:ext cx="430566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We then need to substitute 0 into these…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CB7DC290-28BE-4A10-B710-0DF4560DB224}"/>
                  </a:ext>
                </a:extLst>
              </p:cNvPr>
              <p:cNvSpPr txBox="1"/>
              <p:nvPr/>
            </p:nvSpPr>
            <p:spPr>
              <a:xfrm>
                <a:off x="7797564" y="2515339"/>
                <a:ext cx="726930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CB7DC290-28BE-4A10-B710-0DF4560DB2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7564" y="2515339"/>
                <a:ext cx="726930" cy="215444"/>
              </a:xfrm>
              <a:prstGeom prst="rect">
                <a:avLst/>
              </a:prstGeom>
              <a:blipFill>
                <a:blip r:embed="rId11"/>
                <a:stretch>
                  <a:fillRect l="-7563" r="-5042" b="-3142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4E25C56E-036E-49DD-8C9B-414B6625333E}"/>
                  </a:ext>
                </a:extLst>
              </p:cNvPr>
              <p:cNvSpPr txBox="1"/>
              <p:nvPr/>
            </p:nvSpPr>
            <p:spPr>
              <a:xfrm>
                <a:off x="7772406" y="2996214"/>
                <a:ext cx="768159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4E25C56E-036E-49DD-8C9B-414B662533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6" y="2996214"/>
                <a:ext cx="768159" cy="215444"/>
              </a:xfrm>
              <a:prstGeom prst="rect">
                <a:avLst/>
              </a:prstGeom>
              <a:blipFill>
                <a:blip r:embed="rId12"/>
                <a:stretch>
                  <a:fillRect l="-7937" t="-8571" r="-4762" b="-3428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E36EAB44-331B-4C31-9992-E81E75EE9E21}"/>
                  </a:ext>
                </a:extLst>
              </p:cNvPr>
              <p:cNvSpPr txBox="1"/>
              <p:nvPr/>
            </p:nvSpPr>
            <p:spPr>
              <a:xfrm>
                <a:off x="7747257" y="3459333"/>
                <a:ext cx="813108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′′(0)=0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E36EAB44-331B-4C31-9992-E81E75EE9E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7257" y="3459333"/>
                <a:ext cx="813108" cy="215444"/>
              </a:xfrm>
              <a:prstGeom prst="rect">
                <a:avLst/>
              </a:prstGeom>
              <a:blipFill>
                <a:blip r:embed="rId13"/>
                <a:stretch>
                  <a:fillRect l="-8271" t="-5556" r="-4511" b="-3333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27833B98-DDA3-4B1E-92F8-2249D20FD085}"/>
                  </a:ext>
                </a:extLst>
              </p:cNvPr>
              <p:cNvSpPr txBox="1"/>
              <p:nvPr/>
            </p:nvSpPr>
            <p:spPr>
              <a:xfrm>
                <a:off x="7651080" y="3922456"/>
                <a:ext cx="1014188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′′′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27833B98-DDA3-4B1E-92F8-2249D20FD0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080" y="3922456"/>
                <a:ext cx="1014188" cy="215444"/>
              </a:xfrm>
              <a:prstGeom prst="rect">
                <a:avLst/>
              </a:prstGeom>
              <a:blipFill>
                <a:blip r:embed="rId14"/>
                <a:stretch>
                  <a:fillRect l="-5422" r="-3614" b="-3055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直線矢印コネクタ 2">
            <a:extLst>
              <a:ext uri="{FF2B5EF4-FFF2-40B4-BE49-F238E27FC236}">
                <a16:creationId xmlns:a16="http://schemas.microsoft.com/office/drawing/2014/main" id="{43AB939A-8CAB-45CA-963F-05004EA95639}"/>
              </a:ext>
            </a:extLst>
          </p:cNvPr>
          <p:cNvCxnSpPr>
            <a:cxnSpLocks/>
          </p:cNvCxnSpPr>
          <p:nvPr/>
        </p:nvCxnSpPr>
        <p:spPr>
          <a:xfrm>
            <a:off x="5717222" y="2627791"/>
            <a:ext cx="1970843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56F90EDD-B8F3-405C-8D8F-2E5677E7BA9A}"/>
              </a:ext>
            </a:extLst>
          </p:cNvPr>
          <p:cNvCxnSpPr>
            <a:cxnSpLocks/>
          </p:cNvCxnSpPr>
          <p:nvPr/>
        </p:nvCxnSpPr>
        <p:spPr>
          <a:xfrm>
            <a:off x="5905133" y="3090910"/>
            <a:ext cx="1738544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B217D261-1F58-4854-9984-74FEBB51C707}"/>
              </a:ext>
            </a:extLst>
          </p:cNvPr>
          <p:cNvCxnSpPr>
            <a:cxnSpLocks/>
          </p:cNvCxnSpPr>
          <p:nvPr/>
        </p:nvCxnSpPr>
        <p:spPr>
          <a:xfrm>
            <a:off x="6143350" y="3580662"/>
            <a:ext cx="1510684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ABEB44FE-D6AC-4DC0-BEDB-B6294BD992B7}"/>
              </a:ext>
            </a:extLst>
          </p:cNvPr>
          <p:cNvCxnSpPr>
            <a:cxnSpLocks/>
          </p:cNvCxnSpPr>
          <p:nvPr/>
        </p:nvCxnSpPr>
        <p:spPr>
          <a:xfrm>
            <a:off x="6624224" y="4017148"/>
            <a:ext cx="957309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31">
                <a:extLst>
                  <a:ext uri="{FF2B5EF4-FFF2-40B4-BE49-F238E27FC236}">
                    <a16:creationId xmlns:a16="http://schemas.microsoft.com/office/drawing/2014/main" id="{35AC6104-E69B-41CC-A262-67225449449D}"/>
                  </a:ext>
                </a:extLst>
              </p:cNvPr>
              <p:cNvSpPr txBox="1"/>
              <p:nvPr/>
            </p:nvSpPr>
            <p:spPr>
              <a:xfrm>
                <a:off x="4574371" y="4602525"/>
                <a:ext cx="3852017" cy="51347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′′(0)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2!</m:t>
                          </m:r>
                        </m:den>
                      </m:f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′′′(0)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3!</m:t>
                          </m:r>
                        </m:den>
                      </m:f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31">
                <a:extLst>
                  <a:ext uri="{FF2B5EF4-FFF2-40B4-BE49-F238E27FC236}">
                    <a16:creationId xmlns:a16="http://schemas.microsoft.com/office/drawing/2014/main" id="{35AC6104-E69B-41CC-A262-6722544944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371" y="4602525"/>
                <a:ext cx="3852017" cy="513474"/>
              </a:xfrm>
              <a:prstGeom prst="rect">
                <a:avLst/>
              </a:prstGeom>
              <a:blipFill>
                <a:blip r:embed="rId15"/>
                <a:stretch>
                  <a:fillRect b="-2381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5">
            <a:extLst>
              <a:ext uri="{FF2B5EF4-FFF2-40B4-BE49-F238E27FC236}">
                <a16:creationId xmlns:a16="http://schemas.microsoft.com/office/drawing/2014/main" id="{06A084B8-619F-4ABD-9283-09706F725765}"/>
              </a:ext>
            </a:extLst>
          </p:cNvPr>
          <p:cNvSpPr>
            <a:spLocks/>
          </p:cNvSpPr>
          <p:nvPr/>
        </p:nvSpPr>
        <p:spPr bwMode="auto">
          <a:xfrm flipH="1">
            <a:off x="4021584" y="4939498"/>
            <a:ext cx="230818" cy="54690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" name="Text Box 74">
            <a:extLst>
              <a:ext uri="{FF2B5EF4-FFF2-40B4-BE49-F238E27FC236}">
                <a16:creationId xmlns:a16="http://schemas.microsoft.com/office/drawing/2014/main" id="{2071DB76-5532-4901-9D4F-238075364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1459" y="5019900"/>
            <a:ext cx="17045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terms using what we have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31">
                <a:extLst>
                  <a:ext uri="{FF2B5EF4-FFF2-40B4-BE49-F238E27FC236}">
                    <a16:creationId xmlns:a16="http://schemas.microsoft.com/office/drawing/2014/main" id="{EFD989EC-0C94-43D7-8B0B-83A5EA1C81C1}"/>
                  </a:ext>
                </a:extLst>
              </p:cNvPr>
              <p:cNvSpPr txBox="1"/>
              <p:nvPr/>
            </p:nvSpPr>
            <p:spPr>
              <a:xfrm>
                <a:off x="4282889" y="5207686"/>
                <a:ext cx="3479735" cy="502702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arsinh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=(0)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(1)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(−1)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31">
                <a:extLst>
                  <a:ext uri="{FF2B5EF4-FFF2-40B4-BE49-F238E27FC236}">
                    <a16:creationId xmlns:a16="http://schemas.microsoft.com/office/drawing/2014/main" id="{EFD989EC-0C94-43D7-8B0B-83A5EA1C81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2889" y="5207686"/>
                <a:ext cx="3479735" cy="502702"/>
              </a:xfrm>
              <a:prstGeom prst="rect">
                <a:avLst/>
              </a:prstGeom>
              <a:blipFill>
                <a:blip r:embed="rId16"/>
                <a:stretch>
                  <a:fillRect b="-120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31">
                <a:extLst>
                  <a:ext uri="{FF2B5EF4-FFF2-40B4-BE49-F238E27FC236}">
                    <a16:creationId xmlns:a16="http://schemas.microsoft.com/office/drawing/2014/main" id="{5DC9ECE2-97CC-40D3-B5BD-1915B5FF1AC0}"/>
                  </a:ext>
                </a:extLst>
              </p:cNvPr>
              <p:cNvSpPr txBox="1"/>
              <p:nvPr/>
            </p:nvSpPr>
            <p:spPr>
              <a:xfrm>
                <a:off x="4293247" y="5821726"/>
                <a:ext cx="1713802" cy="49705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arsinh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TextBox 31">
                <a:extLst>
                  <a:ext uri="{FF2B5EF4-FFF2-40B4-BE49-F238E27FC236}">
                    <a16:creationId xmlns:a16="http://schemas.microsoft.com/office/drawing/2014/main" id="{5DC9ECE2-97CC-40D3-B5BD-1915B5FF1A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3247" y="5821726"/>
                <a:ext cx="1713802" cy="497059"/>
              </a:xfrm>
              <a:prstGeom prst="rect">
                <a:avLst/>
              </a:prstGeom>
              <a:blipFill>
                <a:blip r:embed="rId17"/>
                <a:stretch>
                  <a:fillRect b="-122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Arc 45">
            <a:extLst>
              <a:ext uri="{FF2B5EF4-FFF2-40B4-BE49-F238E27FC236}">
                <a16:creationId xmlns:a16="http://schemas.microsoft.com/office/drawing/2014/main" id="{424994E2-EEFB-42DA-B27D-873E88092A69}"/>
              </a:ext>
            </a:extLst>
          </p:cNvPr>
          <p:cNvSpPr>
            <a:spLocks/>
          </p:cNvSpPr>
          <p:nvPr/>
        </p:nvSpPr>
        <p:spPr bwMode="auto">
          <a:xfrm flipH="1">
            <a:off x="4023064" y="5562414"/>
            <a:ext cx="230818" cy="54690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2" name="Text Box 74">
            <a:extLst>
              <a:ext uri="{FF2B5EF4-FFF2-40B4-BE49-F238E27FC236}">
                <a16:creationId xmlns:a16="http://schemas.microsoft.com/office/drawing/2014/main" id="{84404B95-E1F6-42C2-88C9-449BBEE8B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2695" y="5756747"/>
            <a:ext cx="93215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2A79B48F-C022-41DD-ADE1-765A6CA37918}"/>
              </a:ext>
            </a:extLst>
          </p:cNvPr>
          <p:cNvSpPr/>
          <p:nvPr/>
        </p:nvSpPr>
        <p:spPr>
          <a:xfrm>
            <a:off x="4684451" y="4743635"/>
            <a:ext cx="402454" cy="28112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9BCAEB56-30E8-4721-806F-37A11FFCB41F}"/>
              </a:ext>
            </a:extLst>
          </p:cNvPr>
          <p:cNvSpPr/>
          <p:nvPr/>
        </p:nvSpPr>
        <p:spPr>
          <a:xfrm>
            <a:off x="4375214" y="5348796"/>
            <a:ext cx="720570" cy="28112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ADFA1236-3DB9-4117-A369-600EC6DC9115}"/>
              </a:ext>
            </a:extLst>
          </p:cNvPr>
          <p:cNvSpPr/>
          <p:nvPr/>
        </p:nvSpPr>
        <p:spPr>
          <a:xfrm>
            <a:off x="5245224" y="4745115"/>
            <a:ext cx="402454" cy="28112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B87DCD2E-E471-4599-926C-E4EB0B4C434E}"/>
              </a:ext>
            </a:extLst>
          </p:cNvPr>
          <p:cNvSpPr/>
          <p:nvPr/>
        </p:nvSpPr>
        <p:spPr>
          <a:xfrm>
            <a:off x="5822272" y="4745115"/>
            <a:ext cx="402454" cy="28112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E6873806-1BB3-4A25-B695-748055C66D7D}"/>
              </a:ext>
            </a:extLst>
          </p:cNvPr>
          <p:cNvSpPr/>
          <p:nvPr/>
        </p:nvSpPr>
        <p:spPr>
          <a:xfrm>
            <a:off x="7402496" y="4620827"/>
            <a:ext cx="498630" cy="28112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2BE2A9EF-6A4D-4B11-8DD3-9E5F5C443B45}"/>
              </a:ext>
            </a:extLst>
          </p:cNvPr>
          <p:cNvSpPr/>
          <p:nvPr/>
        </p:nvSpPr>
        <p:spPr>
          <a:xfrm>
            <a:off x="6559119" y="4620827"/>
            <a:ext cx="463118" cy="28112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7EC5F66D-50F2-4CAE-959D-38E3F07BDFAC}"/>
              </a:ext>
            </a:extLst>
          </p:cNvPr>
          <p:cNvSpPr/>
          <p:nvPr/>
        </p:nvSpPr>
        <p:spPr>
          <a:xfrm>
            <a:off x="7652552" y="3903215"/>
            <a:ext cx="1003176" cy="28112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A13291A6-DBDD-4BC0-A4E2-94E6CF0D3F8E}"/>
              </a:ext>
            </a:extLst>
          </p:cNvPr>
          <p:cNvSpPr/>
          <p:nvPr/>
        </p:nvSpPr>
        <p:spPr>
          <a:xfrm>
            <a:off x="7716175" y="3451933"/>
            <a:ext cx="850776" cy="28112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FBDD495C-3191-4DAC-B750-C2A08DE74B75}"/>
              </a:ext>
            </a:extLst>
          </p:cNvPr>
          <p:cNvSpPr/>
          <p:nvPr/>
        </p:nvSpPr>
        <p:spPr>
          <a:xfrm>
            <a:off x="7762043" y="2974019"/>
            <a:ext cx="850776" cy="28112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B58651A9-7D2A-4F4B-9998-3EE0BB1383CC}"/>
              </a:ext>
            </a:extLst>
          </p:cNvPr>
          <p:cNvSpPr/>
          <p:nvPr/>
        </p:nvSpPr>
        <p:spPr>
          <a:xfrm>
            <a:off x="7772401" y="2496105"/>
            <a:ext cx="812306" cy="28112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AE74A867-5224-47B7-829C-B2A2806F0FBE}"/>
              </a:ext>
            </a:extLst>
          </p:cNvPr>
          <p:cNvSpPr/>
          <p:nvPr/>
        </p:nvSpPr>
        <p:spPr>
          <a:xfrm>
            <a:off x="5279256" y="5347317"/>
            <a:ext cx="287044" cy="28112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09D4C941-F95D-4DF0-A71D-C9D1A1DD41F2}"/>
              </a:ext>
            </a:extLst>
          </p:cNvPr>
          <p:cNvSpPr/>
          <p:nvPr/>
        </p:nvSpPr>
        <p:spPr>
          <a:xfrm>
            <a:off x="5751253" y="5339919"/>
            <a:ext cx="287044" cy="28112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33A7976E-A3B8-4BCC-AB89-DA0811185044}"/>
              </a:ext>
            </a:extLst>
          </p:cNvPr>
          <p:cNvSpPr/>
          <p:nvPr/>
        </p:nvSpPr>
        <p:spPr>
          <a:xfrm>
            <a:off x="6258760" y="5234867"/>
            <a:ext cx="213062" cy="25153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431A042A-70DC-4A9B-ACAD-6B8FD777D816}"/>
              </a:ext>
            </a:extLst>
          </p:cNvPr>
          <p:cNvSpPr/>
          <p:nvPr/>
        </p:nvSpPr>
        <p:spPr>
          <a:xfrm>
            <a:off x="6855044" y="5227469"/>
            <a:ext cx="326992" cy="25153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72331B40-6215-4167-B3E0-EEAEB8CC2DF2}"/>
              </a:ext>
            </a:extLst>
          </p:cNvPr>
          <p:cNvSpPr/>
          <p:nvPr/>
        </p:nvSpPr>
        <p:spPr>
          <a:xfrm>
            <a:off x="4323426" y="2482788"/>
            <a:ext cx="1313894" cy="28112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06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6" grpId="0"/>
      <p:bldP spid="37" grpId="0"/>
      <p:bldP spid="38" grpId="0"/>
      <p:bldP spid="39" grpId="0"/>
      <p:bldP spid="44" grpId="0"/>
      <p:bldP spid="45" grpId="0" animBg="1"/>
      <p:bldP spid="46" grpId="0"/>
      <p:bldP spid="47" grpId="0"/>
      <p:bldP spid="48" grpId="0"/>
      <p:bldP spid="49" grpId="0" animBg="1"/>
      <p:bldP spid="52" grpId="0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283258" cy="495152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differentiate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b) Find the first two non-zero terms in the series expansion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𝑎𝑟𝑠𝑖𝑛h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c) The general term for the series expansion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𝑎𝑟𝑠𝑖𝑛h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given by: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Find, in its simplest terms, the third term in the sequence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The first two terms are for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=0,1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. Sub in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283258" cy="4951520"/>
              </a:xfrm>
              <a:blipFill>
                <a:blip r:embed="rId2"/>
                <a:stretch>
                  <a:fillRect t="-739" r="-9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4DA4A44-E74E-4B73-ABAC-1421C9FDD14D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4DA4A44-E74E-4B73-ABAC-1421C9FDD1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3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92ADF6E-1D70-4DCE-AD0E-6D3DC4EFC9A3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92ADF6E-1D70-4DCE-AD0E-6D3DC4EFC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4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7C9D937-FF49-4A13-8CFF-D7A585EDA0B5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7C9D937-FF49-4A13-8CFF-D7A585EDA0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5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14440F3-0A40-4264-9E18-2A7BCFD58A89}"/>
                  </a:ext>
                </a:extLst>
              </p:cNvPr>
              <p:cNvSpPr txBox="1"/>
              <p:nvPr/>
            </p:nvSpPr>
            <p:spPr>
              <a:xfrm>
                <a:off x="363985" y="4163627"/>
                <a:ext cx="2854308" cy="5876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𝑎𝑟𝑠𝑖𝑛h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(−1)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!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!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14440F3-0A40-4264-9E18-2A7BCFD58A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985" y="4163627"/>
                <a:ext cx="2854308" cy="587661"/>
              </a:xfrm>
              <a:prstGeom prst="rect">
                <a:avLst/>
              </a:prstGeom>
              <a:blipFill>
                <a:blip r:embed="rId6"/>
                <a:stretch>
                  <a:fillRect b="-1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31">
                <a:extLst>
                  <a:ext uri="{FF2B5EF4-FFF2-40B4-BE49-F238E27FC236}">
                    <a16:creationId xmlns:a16="http://schemas.microsoft.com/office/drawing/2014/main" id="{4EF45709-78F5-4025-8BD1-B19BDFE3A209}"/>
                  </a:ext>
                </a:extLst>
              </p:cNvPr>
              <p:cNvSpPr txBox="1"/>
              <p:nvPr/>
            </p:nvSpPr>
            <p:spPr>
              <a:xfrm>
                <a:off x="972998" y="2909850"/>
                <a:ext cx="1713802" cy="49705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arsinh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31">
                <a:extLst>
                  <a:ext uri="{FF2B5EF4-FFF2-40B4-BE49-F238E27FC236}">
                    <a16:creationId xmlns:a16="http://schemas.microsoft.com/office/drawing/2014/main" id="{4EF45709-78F5-4025-8BD1-B19BDFE3A2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998" y="2909850"/>
                <a:ext cx="1713802" cy="497059"/>
              </a:xfrm>
              <a:prstGeom prst="rect">
                <a:avLst/>
              </a:prstGeom>
              <a:blipFill>
                <a:blip r:embed="rId7"/>
                <a:stretch>
                  <a:fillRect b="-122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B5214CA8-C950-442F-8865-3983C9CD2A98}"/>
                  </a:ext>
                </a:extLst>
              </p:cNvPr>
              <p:cNvSpPr txBox="1"/>
              <p:nvPr/>
            </p:nvSpPr>
            <p:spPr>
              <a:xfrm>
                <a:off x="4463249" y="1391553"/>
                <a:ext cx="1813264" cy="580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(−1)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!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!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B5214CA8-C950-442F-8865-3983C9CD2A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249" y="1391553"/>
                <a:ext cx="1813264" cy="58067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E9576A90-D602-4DA5-8A9E-262BB6CDEF28}"/>
                  </a:ext>
                </a:extLst>
              </p:cNvPr>
              <p:cNvSpPr txBox="1"/>
              <p:nvPr/>
            </p:nvSpPr>
            <p:spPr>
              <a:xfrm>
                <a:off x="4118499" y="2112124"/>
                <a:ext cx="1813264" cy="5997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(−1)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</m:d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!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!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E9576A90-D602-4DA5-8A9E-262BB6CDEF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499" y="2112124"/>
                <a:ext cx="1813264" cy="59978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4B267E45-0845-4AC6-BF21-6660426001FB}"/>
                  </a:ext>
                </a:extLst>
              </p:cNvPr>
              <p:cNvSpPr txBox="1"/>
              <p:nvPr/>
            </p:nvSpPr>
            <p:spPr>
              <a:xfrm>
                <a:off x="4262022" y="2788308"/>
                <a:ext cx="878149" cy="5997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4B267E45-0845-4AC6-BF21-6660426001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2022" y="2788308"/>
                <a:ext cx="878149" cy="599780"/>
              </a:xfrm>
              <a:prstGeom prst="rect">
                <a:avLst/>
              </a:prstGeom>
              <a:blipFill>
                <a:blip r:embed="rId10"/>
                <a:stretch>
                  <a:fillRect r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D5FEFD89-22C9-4CA7-885D-BAF1A6FE2259}"/>
                  </a:ext>
                </a:extLst>
              </p:cNvPr>
              <p:cNvSpPr txBox="1"/>
              <p:nvPr/>
            </p:nvSpPr>
            <p:spPr>
              <a:xfrm>
                <a:off x="4217633" y="3525153"/>
                <a:ext cx="878149" cy="5142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D5FEFD89-22C9-4CA7-885D-BAF1A6FE22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633" y="3525153"/>
                <a:ext cx="878149" cy="5142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Arc 45">
            <a:extLst>
              <a:ext uri="{FF2B5EF4-FFF2-40B4-BE49-F238E27FC236}">
                <a16:creationId xmlns:a16="http://schemas.microsoft.com/office/drawing/2014/main" id="{8B47B805-E29C-4E2D-8C90-4B76DBB57D45}"/>
              </a:ext>
            </a:extLst>
          </p:cNvPr>
          <p:cNvSpPr>
            <a:spLocks/>
          </p:cNvSpPr>
          <p:nvPr/>
        </p:nvSpPr>
        <p:spPr bwMode="auto">
          <a:xfrm>
            <a:off x="6285390" y="1725782"/>
            <a:ext cx="204187" cy="68006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 Box 74">
                <a:extLst>
                  <a:ext uri="{FF2B5EF4-FFF2-40B4-BE49-F238E27FC236}">
                    <a16:creationId xmlns:a16="http://schemas.microsoft.com/office/drawing/2014/main" id="{A598C53E-02D9-4BEB-B194-B92E84B105F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55546" y="1868327"/>
                <a:ext cx="1028328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4" name="Text Box 74">
                <a:extLst>
                  <a:ext uri="{FF2B5EF4-FFF2-40B4-BE49-F238E27FC236}">
                    <a16:creationId xmlns:a16="http://schemas.microsoft.com/office/drawing/2014/main" id="{A598C53E-02D9-4BEB-B194-B92E84B105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55546" y="1868327"/>
                <a:ext cx="1028328" cy="307777"/>
              </a:xfrm>
              <a:prstGeom prst="rect">
                <a:avLst/>
              </a:prstGeom>
              <a:blipFill>
                <a:blip r:embed="rId12"/>
                <a:stretch>
                  <a:fillRect t="-1961" b="-1960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Arc 45">
            <a:extLst>
              <a:ext uri="{FF2B5EF4-FFF2-40B4-BE49-F238E27FC236}">
                <a16:creationId xmlns:a16="http://schemas.microsoft.com/office/drawing/2014/main" id="{B5A09666-E29F-4AA4-83BB-8C450E283DDC}"/>
              </a:ext>
            </a:extLst>
          </p:cNvPr>
          <p:cNvSpPr>
            <a:spLocks/>
          </p:cNvSpPr>
          <p:nvPr/>
        </p:nvSpPr>
        <p:spPr bwMode="auto">
          <a:xfrm>
            <a:off x="5743852" y="2409363"/>
            <a:ext cx="204187" cy="68006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6" name="Arc 45">
            <a:extLst>
              <a:ext uri="{FF2B5EF4-FFF2-40B4-BE49-F238E27FC236}">
                <a16:creationId xmlns:a16="http://schemas.microsoft.com/office/drawing/2014/main" id="{02FF100E-373E-4A03-9D04-0D23508E0C37}"/>
              </a:ext>
            </a:extLst>
          </p:cNvPr>
          <p:cNvSpPr>
            <a:spLocks/>
          </p:cNvSpPr>
          <p:nvPr/>
        </p:nvSpPr>
        <p:spPr bwMode="auto">
          <a:xfrm>
            <a:off x="5308846" y="3119577"/>
            <a:ext cx="204187" cy="680066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" name="Text Box 74">
            <a:extLst>
              <a:ext uri="{FF2B5EF4-FFF2-40B4-BE49-F238E27FC236}">
                <a16:creationId xmlns:a16="http://schemas.microsoft.com/office/drawing/2014/main" id="{F454FB8F-3DE4-4DFE-92DA-2AC9B4991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1865" y="2489763"/>
            <a:ext cx="140119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 the bracket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8" name="Text Box 74">
            <a:extLst>
              <a:ext uri="{FF2B5EF4-FFF2-40B4-BE49-F238E27FC236}">
                <a16:creationId xmlns:a16="http://schemas.microsoft.com/office/drawing/2014/main" id="{57942615-23B6-4F35-8C72-CBAF6D1F0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5737" y="3270998"/>
            <a:ext cx="103720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834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9" grpId="0"/>
      <p:bldP spid="70" grpId="0"/>
      <p:bldP spid="71" grpId="0"/>
      <p:bldP spid="72" grpId="0"/>
      <p:bldP spid="73" grpId="0" animBg="1"/>
      <p:bldP spid="74" grpId="0"/>
      <p:bldP spid="75" grpId="0" animBg="1"/>
      <p:bldP spid="76" grpId="0" animBg="1"/>
      <p:bldP spid="77" grpId="0"/>
      <p:bldP spid="78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283258" cy="495152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differentiate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d) Use your approximation, up to and including the term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to find an approximation for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𝑎𝑟𝑠𝑖𝑛h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0.5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283258" cy="4951520"/>
              </a:xfrm>
              <a:blipFill>
                <a:blip r:embed="rId2"/>
                <a:stretch>
                  <a:fillRect t="-739" r="-9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4DA4A44-E74E-4B73-ABAC-1421C9FDD14D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4DA4A44-E74E-4B73-ABAC-1421C9FDD1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3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92ADF6E-1D70-4DCE-AD0E-6D3DC4EFC9A3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92ADF6E-1D70-4DCE-AD0E-6D3DC4EFC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4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7C9D937-FF49-4A13-8CFF-D7A585EDA0B5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7C9D937-FF49-4A13-8CFF-D7A585EDA0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5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31">
                <a:extLst>
                  <a:ext uri="{FF2B5EF4-FFF2-40B4-BE49-F238E27FC236}">
                    <a16:creationId xmlns:a16="http://schemas.microsoft.com/office/drawing/2014/main" id="{4EF45709-78F5-4025-8BD1-B19BDFE3A209}"/>
                  </a:ext>
                </a:extLst>
              </p:cNvPr>
              <p:cNvSpPr txBox="1"/>
              <p:nvPr/>
            </p:nvSpPr>
            <p:spPr>
              <a:xfrm>
                <a:off x="626769" y="2306168"/>
                <a:ext cx="2345707" cy="49705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arsinh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31">
                <a:extLst>
                  <a:ext uri="{FF2B5EF4-FFF2-40B4-BE49-F238E27FC236}">
                    <a16:creationId xmlns:a16="http://schemas.microsoft.com/office/drawing/2014/main" id="{4EF45709-78F5-4025-8BD1-B19BDFE3A2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769" y="2306168"/>
                <a:ext cx="2345707" cy="497059"/>
              </a:xfrm>
              <a:prstGeom prst="rect">
                <a:avLst/>
              </a:prstGeom>
              <a:blipFill>
                <a:blip r:embed="rId6"/>
                <a:stretch>
                  <a:fillRect b="-122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31">
                <a:extLst>
                  <a:ext uri="{FF2B5EF4-FFF2-40B4-BE49-F238E27FC236}">
                    <a16:creationId xmlns:a16="http://schemas.microsoft.com/office/drawing/2014/main" id="{EFF9F51D-9287-4B1F-8512-FD9C42EE435C}"/>
                  </a:ext>
                </a:extLst>
              </p:cNvPr>
              <p:cNvSpPr txBox="1"/>
              <p:nvPr/>
            </p:nvSpPr>
            <p:spPr>
              <a:xfrm>
                <a:off x="4241460" y="1535290"/>
                <a:ext cx="2345707" cy="49705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arsinh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31">
                <a:extLst>
                  <a:ext uri="{FF2B5EF4-FFF2-40B4-BE49-F238E27FC236}">
                    <a16:creationId xmlns:a16="http://schemas.microsoft.com/office/drawing/2014/main" id="{EFF9F51D-9287-4B1F-8512-FD9C42EE43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460" y="1535290"/>
                <a:ext cx="2345707" cy="497059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31">
                <a:extLst>
                  <a:ext uri="{FF2B5EF4-FFF2-40B4-BE49-F238E27FC236}">
                    <a16:creationId xmlns:a16="http://schemas.microsoft.com/office/drawing/2014/main" id="{2CEDF5C6-CBB3-4C86-99FE-6800B126E23B}"/>
                  </a:ext>
                </a:extLst>
              </p:cNvPr>
              <p:cNvSpPr txBox="1"/>
              <p:nvPr/>
            </p:nvSpPr>
            <p:spPr>
              <a:xfrm>
                <a:off x="4908764" y="2060552"/>
                <a:ext cx="2510944" cy="49705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(0.5)−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31">
                <a:extLst>
                  <a:ext uri="{FF2B5EF4-FFF2-40B4-BE49-F238E27FC236}">
                    <a16:creationId xmlns:a16="http://schemas.microsoft.com/office/drawing/2014/main" id="{2CEDF5C6-CBB3-4C86-99FE-6800B126E2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8764" y="2060552"/>
                <a:ext cx="2510944" cy="497059"/>
              </a:xfrm>
              <a:prstGeom prst="rect">
                <a:avLst/>
              </a:prstGeom>
              <a:blipFill>
                <a:blip r:embed="rId8"/>
                <a:stretch>
                  <a:fillRect b="-122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31">
                <a:extLst>
                  <a:ext uri="{FF2B5EF4-FFF2-40B4-BE49-F238E27FC236}">
                    <a16:creationId xmlns:a16="http://schemas.microsoft.com/office/drawing/2014/main" id="{AE7461B1-89DE-49F0-8D77-A088F4B12049}"/>
                  </a:ext>
                </a:extLst>
              </p:cNvPr>
              <p:cNvSpPr txBox="1"/>
              <p:nvPr/>
            </p:nvSpPr>
            <p:spPr>
              <a:xfrm>
                <a:off x="4910245" y="2701224"/>
                <a:ext cx="1203856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≈0.48151…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31">
                <a:extLst>
                  <a:ext uri="{FF2B5EF4-FFF2-40B4-BE49-F238E27FC236}">
                    <a16:creationId xmlns:a16="http://schemas.microsoft.com/office/drawing/2014/main" id="{AE7461B1-89DE-49F0-8D77-A088F4B120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0245" y="2701224"/>
                <a:ext cx="1203856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45">
            <a:extLst>
              <a:ext uri="{FF2B5EF4-FFF2-40B4-BE49-F238E27FC236}">
                <a16:creationId xmlns:a16="http://schemas.microsoft.com/office/drawing/2014/main" id="{7C2E9FB4-AC72-4791-AC4B-78B3CEEB1A14}"/>
              </a:ext>
            </a:extLst>
          </p:cNvPr>
          <p:cNvSpPr>
            <a:spLocks/>
          </p:cNvSpPr>
          <p:nvPr/>
        </p:nvSpPr>
        <p:spPr bwMode="auto">
          <a:xfrm>
            <a:off x="7386221" y="1890943"/>
            <a:ext cx="186431" cy="488271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Box 74">
                <a:extLst>
                  <a:ext uri="{FF2B5EF4-FFF2-40B4-BE49-F238E27FC236}">
                    <a16:creationId xmlns:a16="http://schemas.microsoft.com/office/drawing/2014/main" id="{4B03ED52-28ED-410A-A84F-E925290D13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38621" y="1957104"/>
                <a:ext cx="815266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Text Box 74">
                <a:extLst>
                  <a:ext uri="{FF2B5EF4-FFF2-40B4-BE49-F238E27FC236}">
                    <a16:creationId xmlns:a16="http://schemas.microsoft.com/office/drawing/2014/main" id="{4B03ED52-28ED-410A-A84F-E925290D13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38621" y="1957104"/>
                <a:ext cx="815266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45">
            <a:extLst>
              <a:ext uri="{FF2B5EF4-FFF2-40B4-BE49-F238E27FC236}">
                <a16:creationId xmlns:a16="http://schemas.microsoft.com/office/drawing/2014/main" id="{AD5446B9-5358-4699-91F5-B0162CE49A0D}"/>
              </a:ext>
            </a:extLst>
          </p:cNvPr>
          <p:cNvSpPr>
            <a:spLocks/>
          </p:cNvSpPr>
          <p:nvPr/>
        </p:nvSpPr>
        <p:spPr bwMode="auto">
          <a:xfrm>
            <a:off x="7298924" y="2389572"/>
            <a:ext cx="186431" cy="488271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" name="Text Box 74">
            <a:extLst>
              <a:ext uri="{FF2B5EF4-FFF2-40B4-BE49-F238E27FC236}">
                <a16:creationId xmlns:a16="http://schemas.microsoft.com/office/drawing/2014/main" id="{AD64061E-27AA-4731-8F27-18BEE569A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6120" y="2489765"/>
            <a:ext cx="10830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98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 animBg="1"/>
      <p:bldP spid="24" grpId="0"/>
      <p:bldP spid="25" grpId="0" animBg="1"/>
      <p:bldP spid="26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283258" cy="495152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differentiate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d) Use your approximation, up to and including the term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to find an approximation for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𝑎𝑟𝑠𝑖𝑛h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0.5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e) Calculate the percentage error by using this approximation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We will need the actual value…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38B386B-25A6-4038-A558-764A9D7340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283258" cy="4951520"/>
              </a:xfrm>
              <a:blipFill>
                <a:blip r:embed="rId2"/>
                <a:stretch>
                  <a:fillRect t="-739" r="-9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4DA4A44-E74E-4B73-ABAC-1421C9FDD14D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4DA4A44-E74E-4B73-ABAC-1421C9FDD1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3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92ADF6E-1D70-4DCE-AD0E-6D3DC4EFC9A3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792ADF6E-1D70-4DCE-AD0E-6D3DC4EFC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4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7C9D937-FF49-4A13-8CFF-D7A585EDA0B5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7C9D937-FF49-4A13-8CFF-D7A585EDA0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5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31">
                <a:extLst>
                  <a:ext uri="{FF2B5EF4-FFF2-40B4-BE49-F238E27FC236}">
                    <a16:creationId xmlns:a16="http://schemas.microsoft.com/office/drawing/2014/main" id="{4EF45709-78F5-4025-8BD1-B19BDFE3A209}"/>
                  </a:ext>
                </a:extLst>
              </p:cNvPr>
              <p:cNvSpPr txBox="1"/>
              <p:nvPr/>
            </p:nvSpPr>
            <p:spPr>
              <a:xfrm>
                <a:off x="626769" y="2306168"/>
                <a:ext cx="2345707" cy="49705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arsinh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31">
                <a:extLst>
                  <a:ext uri="{FF2B5EF4-FFF2-40B4-BE49-F238E27FC236}">
                    <a16:creationId xmlns:a16="http://schemas.microsoft.com/office/drawing/2014/main" id="{4EF45709-78F5-4025-8BD1-B19BDFE3A2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769" y="2306168"/>
                <a:ext cx="2345707" cy="497059"/>
              </a:xfrm>
              <a:prstGeom prst="rect">
                <a:avLst/>
              </a:prstGeom>
              <a:blipFill>
                <a:blip r:embed="rId6"/>
                <a:stretch>
                  <a:fillRect b="-122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31">
                <a:extLst>
                  <a:ext uri="{FF2B5EF4-FFF2-40B4-BE49-F238E27FC236}">
                    <a16:creationId xmlns:a16="http://schemas.microsoft.com/office/drawing/2014/main" id="{AE7461B1-89DE-49F0-8D77-A088F4B12049}"/>
                  </a:ext>
                </a:extLst>
              </p:cNvPr>
              <p:cNvSpPr txBox="1"/>
              <p:nvPr/>
            </p:nvSpPr>
            <p:spPr>
              <a:xfrm>
                <a:off x="1261523" y="3757667"/>
                <a:ext cx="1203856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≈0.48151…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31">
                <a:extLst>
                  <a:ext uri="{FF2B5EF4-FFF2-40B4-BE49-F238E27FC236}">
                    <a16:creationId xmlns:a16="http://schemas.microsoft.com/office/drawing/2014/main" id="{AE7461B1-89DE-49F0-8D77-A088F4B120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1523" y="3757667"/>
                <a:ext cx="1203856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532CD160-C724-402A-A8DC-36871A7108E1}"/>
                  </a:ext>
                </a:extLst>
              </p:cNvPr>
              <p:cNvSpPr txBox="1"/>
              <p:nvPr/>
            </p:nvSpPr>
            <p:spPr>
              <a:xfrm>
                <a:off x="3959440" y="1677880"/>
                <a:ext cx="3350981" cy="4090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%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𝑒𝑟𝑟𝑜𝑟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𝑎𝑝𝑝𝑟𝑜𝑥𝑖𝑚𝑎𝑡𝑖𝑜𝑛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𝑎𝑐𝑡𝑢𝑎𝑙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𝑣𝑎𝑙𝑢𝑒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𝑎𝑐𝑡𝑢𝑎𝑙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𝑣𝑎𝑙𝑢𝑒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532CD160-C724-402A-A8DC-36871A7108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440" y="1677880"/>
                <a:ext cx="3350981" cy="409086"/>
              </a:xfrm>
              <a:prstGeom prst="rect">
                <a:avLst/>
              </a:prstGeom>
              <a:blipFill>
                <a:blip r:embed="rId8"/>
                <a:stretch>
                  <a:fillRect l="-911" t="-2985" r="-729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DF17CD4F-7D58-4EE0-B9A6-F5C982A9875F}"/>
                  </a:ext>
                </a:extLst>
              </p:cNvPr>
              <p:cNvSpPr txBox="1"/>
              <p:nvPr/>
            </p:nvSpPr>
            <p:spPr>
              <a:xfrm>
                <a:off x="4653378" y="2300797"/>
                <a:ext cx="2024657" cy="4090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0.48151…−0.48121…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0.48121…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DF17CD4F-7D58-4EE0-B9A6-F5C982A98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378" y="2300797"/>
                <a:ext cx="2024657" cy="409086"/>
              </a:xfrm>
              <a:prstGeom prst="rect">
                <a:avLst/>
              </a:prstGeom>
              <a:blipFill>
                <a:blip r:embed="rId9"/>
                <a:stretch>
                  <a:fillRect l="-301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0F4BA8D5-64F0-4659-BA45-ADD01BF3D665}"/>
                  </a:ext>
                </a:extLst>
              </p:cNvPr>
              <p:cNvSpPr txBox="1"/>
              <p:nvPr/>
            </p:nvSpPr>
            <p:spPr>
              <a:xfrm>
                <a:off x="486386" y="5282213"/>
                <a:ext cx="2264787" cy="32374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0F4BA8D5-64F0-4659-BA45-ADD01BF3D6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386" y="5282213"/>
                <a:ext cx="2264787" cy="323743"/>
              </a:xfrm>
              <a:prstGeom prst="rect">
                <a:avLst/>
              </a:prstGeom>
              <a:blipFill>
                <a:blip r:embed="rId10"/>
                <a:stretch>
                  <a:fillRect l="-1617" b="-1887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124A7C53-D039-498C-B01C-D25400A8D70E}"/>
                  </a:ext>
                </a:extLst>
              </p:cNvPr>
              <p:cNvSpPr txBox="1"/>
              <p:nvPr/>
            </p:nvSpPr>
            <p:spPr>
              <a:xfrm>
                <a:off x="353220" y="5797118"/>
                <a:ext cx="2730171" cy="32239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𝑎𝑟𝑠𝑖𝑛h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0.5=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0.5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(0.5)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124A7C53-D039-498C-B01C-D25400A8D7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220" y="5797118"/>
                <a:ext cx="2730171" cy="322396"/>
              </a:xfrm>
              <a:prstGeom prst="rect">
                <a:avLst/>
              </a:prstGeom>
              <a:blipFill>
                <a:blip r:embed="rId11"/>
                <a:stretch>
                  <a:fillRect l="-1339" b="-566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5438757A-0412-4D99-B95A-97FE7240EE25}"/>
                  </a:ext>
                </a:extLst>
              </p:cNvPr>
              <p:cNvSpPr txBox="1"/>
              <p:nvPr/>
            </p:nvSpPr>
            <p:spPr>
              <a:xfrm>
                <a:off x="1214354" y="6356412"/>
                <a:ext cx="1022396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=0.48121…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5438757A-0412-4D99-B95A-97FE7240EE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354" y="6356412"/>
                <a:ext cx="1022396" cy="215444"/>
              </a:xfrm>
              <a:prstGeom prst="rect">
                <a:avLst/>
              </a:prstGeom>
              <a:blipFill>
                <a:blip r:embed="rId12"/>
                <a:stretch>
                  <a:fillRect l="-1190" b="-5714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45">
            <a:extLst>
              <a:ext uri="{FF2B5EF4-FFF2-40B4-BE49-F238E27FC236}">
                <a16:creationId xmlns:a16="http://schemas.microsoft.com/office/drawing/2014/main" id="{CAFDAD75-9E4E-4C64-9237-16EBFA468530}"/>
              </a:ext>
            </a:extLst>
          </p:cNvPr>
          <p:cNvSpPr>
            <a:spLocks/>
          </p:cNvSpPr>
          <p:nvPr/>
        </p:nvSpPr>
        <p:spPr bwMode="auto">
          <a:xfrm>
            <a:off x="3116062" y="5459766"/>
            <a:ext cx="186431" cy="488271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Box 74">
                <a:extLst>
                  <a:ext uri="{FF2B5EF4-FFF2-40B4-BE49-F238E27FC236}">
                    <a16:creationId xmlns:a16="http://schemas.microsoft.com/office/drawing/2014/main" id="{4CB5A3B0-F006-4A9B-BA9D-5C29E00102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50706" y="5525927"/>
                <a:ext cx="815266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 Box 74">
                <a:extLst>
                  <a:ext uri="{FF2B5EF4-FFF2-40B4-BE49-F238E27FC236}">
                    <a16:creationId xmlns:a16="http://schemas.microsoft.com/office/drawing/2014/main" id="{4CB5A3B0-F006-4A9B-BA9D-5C29E0010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50706" y="5525927"/>
                <a:ext cx="815266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45">
            <a:extLst>
              <a:ext uri="{FF2B5EF4-FFF2-40B4-BE49-F238E27FC236}">
                <a16:creationId xmlns:a16="http://schemas.microsoft.com/office/drawing/2014/main" id="{56C9815F-E0AA-49F8-9082-3E046FE8CB2F}"/>
              </a:ext>
            </a:extLst>
          </p:cNvPr>
          <p:cNvSpPr>
            <a:spLocks/>
          </p:cNvSpPr>
          <p:nvPr/>
        </p:nvSpPr>
        <p:spPr bwMode="auto">
          <a:xfrm>
            <a:off x="3071674" y="5956915"/>
            <a:ext cx="186431" cy="488271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" name="Text Box 74">
            <a:extLst>
              <a:ext uri="{FF2B5EF4-FFF2-40B4-BE49-F238E27FC236}">
                <a16:creationId xmlns:a16="http://schemas.microsoft.com/office/drawing/2014/main" id="{E86BBA60-3E0B-4CB5-8202-4C25568D3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8461" y="6058587"/>
            <a:ext cx="98394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D664F0C6-D054-46DD-AB80-18EE2BB4282C}"/>
                  </a:ext>
                </a:extLst>
              </p:cNvPr>
              <p:cNvSpPr txBox="1"/>
              <p:nvPr/>
            </p:nvSpPr>
            <p:spPr>
              <a:xfrm>
                <a:off x="4662256" y="3046523"/>
                <a:ext cx="81932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=0.062%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D664F0C6-D054-46DD-AB80-18EE2BB428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2256" y="3046523"/>
                <a:ext cx="819327" cy="215444"/>
              </a:xfrm>
              <a:prstGeom prst="rect">
                <a:avLst/>
              </a:prstGeom>
              <a:blipFill>
                <a:blip r:embed="rId14"/>
                <a:stretch>
                  <a:fillRect l="-2239" r="-4478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45">
            <a:extLst>
              <a:ext uri="{FF2B5EF4-FFF2-40B4-BE49-F238E27FC236}">
                <a16:creationId xmlns:a16="http://schemas.microsoft.com/office/drawing/2014/main" id="{D8521951-E52D-43B0-9F1F-2375C128263C}"/>
              </a:ext>
            </a:extLst>
          </p:cNvPr>
          <p:cNvSpPr>
            <a:spLocks/>
          </p:cNvSpPr>
          <p:nvPr/>
        </p:nvSpPr>
        <p:spPr bwMode="auto">
          <a:xfrm>
            <a:off x="7405455" y="1954566"/>
            <a:ext cx="186431" cy="488271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7" name="Text Box 74">
            <a:extLst>
              <a:ext uri="{FF2B5EF4-FFF2-40B4-BE49-F238E27FC236}">
                <a16:creationId xmlns:a16="http://schemas.microsoft.com/office/drawing/2014/main" id="{1A07FD1E-38FF-4863-8B33-A9DD95764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2343" y="2065115"/>
            <a:ext cx="133757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8" name="Arc 45">
            <a:extLst>
              <a:ext uri="{FF2B5EF4-FFF2-40B4-BE49-F238E27FC236}">
                <a16:creationId xmlns:a16="http://schemas.microsoft.com/office/drawing/2014/main" id="{0859222B-0E31-4DDC-9C8D-860E071BD263}"/>
              </a:ext>
            </a:extLst>
          </p:cNvPr>
          <p:cNvSpPr>
            <a:spLocks/>
          </p:cNvSpPr>
          <p:nvPr/>
        </p:nvSpPr>
        <p:spPr bwMode="auto">
          <a:xfrm>
            <a:off x="6794376" y="2604115"/>
            <a:ext cx="186431" cy="488271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" name="Text Box 74">
            <a:extLst>
              <a:ext uri="{FF2B5EF4-FFF2-40B4-BE49-F238E27FC236}">
                <a16:creationId xmlns:a16="http://schemas.microsoft.com/office/drawing/2014/main" id="{4BA93B45-6B8A-4BE4-B8AF-544595140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1264" y="2714664"/>
            <a:ext cx="112302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83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  <p:bldP spid="18" grpId="0"/>
      <p:bldP spid="19" grpId="0"/>
      <p:bldP spid="27" grpId="0"/>
      <p:bldP spid="28" grpId="0" animBg="1"/>
      <p:bldP spid="29" grpId="0"/>
      <p:bldP spid="30" grpId="0" animBg="1"/>
      <p:bldP spid="34" grpId="0"/>
      <p:bldP spid="35" grpId="0"/>
      <p:bldP spid="36" grpId="0" animBg="1"/>
      <p:bldP spid="37" grpId="0"/>
      <p:bldP spid="38" grpId="0" animBg="1"/>
      <p:bldP spid="39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534ED17-D63C-4126-B40A-2040C05E6301}"/>
              </a:ext>
            </a:extLst>
          </p:cNvPr>
          <p:cNvSpPr/>
          <p:nvPr/>
        </p:nvSpPr>
        <p:spPr>
          <a:xfrm>
            <a:off x="1493882" y="2319273"/>
            <a:ext cx="6138540" cy="210057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66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Kristen ITC" panose="03050502040202030202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6E</a:t>
            </a:r>
            <a:endParaRPr lang="ja-JP" altLang="en-US" sz="66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7030A0"/>
              </a:solidFill>
              <a:latin typeface="Kristen ITC" panose="03050502040202030202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43618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A4AD615-2C27-4758-AD2C-82D46CA6F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integrate hyperbolic functions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You will need to use the patterns above, that you learned in the previous section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US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You may also have to apply various combinations of integration techniques learnt in Further </a:t>
            </a:r>
            <a:r>
              <a:rPr lang="en-US" sz="1400" dirty="0" err="1">
                <a:latin typeface="Comic Sans MS" panose="030F0702030302020204" pitchFamily="66" charset="0"/>
                <a:sym typeface="Wingdings" panose="05000000000000000000" pitchFamily="2" charset="2"/>
              </a:rPr>
              <a:t>Maths</a:t>
            </a:r>
            <a:endParaRPr lang="en-US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 panose="05000000000000000000" pitchFamily="2" charset="2"/>
              <a:buChar char="à"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2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3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4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5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6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7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581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A4AD615-2C27-4758-AD2C-82D46CA6F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integrate hyperbolic functions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Find: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2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3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4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5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6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7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/>
              <p:nvPr/>
            </p:nvSpPr>
            <p:spPr>
              <a:xfrm>
                <a:off x="963226" y="2725445"/>
                <a:ext cx="1504001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226" y="2725445"/>
                <a:ext cx="1504001" cy="5650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34854504-2BEA-4B3D-BE1C-0E018FB2620E}"/>
                  </a:ext>
                </a:extLst>
              </p:cNvPr>
              <p:cNvSpPr txBox="1"/>
              <p:nvPr/>
            </p:nvSpPr>
            <p:spPr>
              <a:xfrm>
                <a:off x="3770049" y="1812525"/>
                <a:ext cx="1504001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34854504-2BEA-4B3D-BE1C-0E018FB262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0049" y="1812525"/>
                <a:ext cx="1504001" cy="5650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8084D26D-9876-4AD3-BC15-0AD7850C6354}"/>
                  </a:ext>
                </a:extLst>
              </p:cNvPr>
              <p:cNvSpPr txBox="1"/>
              <p:nvPr/>
            </p:nvSpPr>
            <p:spPr>
              <a:xfrm>
                <a:off x="3583619" y="2478350"/>
                <a:ext cx="1648272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8084D26D-9876-4AD3-BC15-0AD7850C63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3619" y="2478350"/>
                <a:ext cx="1648272" cy="403316"/>
              </a:xfrm>
              <a:prstGeom prst="rect">
                <a:avLst/>
              </a:prstGeom>
              <a:blipFill>
                <a:blip r:embed="rId10"/>
                <a:stretch>
                  <a:fillRect l="-741" t="-1515" r="-370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45">
            <a:extLst>
              <a:ext uri="{FF2B5EF4-FFF2-40B4-BE49-F238E27FC236}">
                <a16:creationId xmlns:a16="http://schemas.microsoft.com/office/drawing/2014/main" id="{3B1BA444-8AAF-4D77-AD44-ED9C22B6CACC}"/>
              </a:ext>
            </a:extLst>
          </p:cNvPr>
          <p:cNvSpPr>
            <a:spLocks/>
          </p:cNvSpPr>
          <p:nvPr/>
        </p:nvSpPr>
        <p:spPr bwMode="auto">
          <a:xfrm>
            <a:off x="5391704" y="2098088"/>
            <a:ext cx="165717" cy="61847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Box 74">
                <a:extLst>
                  <a:ext uri="{FF2B5EF4-FFF2-40B4-BE49-F238E27FC236}">
                    <a16:creationId xmlns:a16="http://schemas.microsoft.com/office/drawing/2014/main" id="{412DA238-E78B-4B5B-ABDF-37F524E59F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70735" y="1924552"/>
                <a:ext cx="3111626" cy="923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b="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</a:t>
                </a:r>
                <a:r>
                  <a:rPr lang="en-US" sz="12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differentiates to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, so we can also say the reverse</a:t>
                </a:r>
              </a:p>
              <a:p>
                <a:pPr algn="ctr" eaLnBrk="1" hangingPunct="1">
                  <a:spcBef>
                    <a:spcPct val="50000"/>
                  </a:spcBef>
                </a:pPr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Remember to consider how the part in the bracket would affect your result!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5" name="Text Box 74">
                <a:extLst>
                  <a:ext uri="{FF2B5EF4-FFF2-40B4-BE49-F238E27FC236}">
                    <a16:creationId xmlns:a16="http://schemas.microsoft.com/office/drawing/2014/main" id="{412DA238-E78B-4B5B-ABDF-37F524E59F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70735" y="1924552"/>
                <a:ext cx="3111626" cy="923330"/>
              </a:xfrm>
              <a:prstGeom prst="rect">
                <a:avLst/>
              </a:prstGeom>
              <a:blipFill>
                <a:blip r:embed="rId11"/>
                <a:stretch>
                  <a:fillRect t="-662" r="-1176" b="-463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886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A4AD615-2C27-4758-AD2C-82D46CA6F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integrate hyperbolic functions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Find: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A good starting point with this type is to check the denominator – can we use any of the rules above somehow?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2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3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4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5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6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7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/>
              <p:nvPr/>
            </p:nvSpPr>
            <p:spPr>
              <a:xfrm>
                <a:off x="1060881" y="2867488"/>
                <a:ext cx="1317155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2+5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GB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p>
                                        <m:sSupPr>
                                          <m:ctrlPr>
                                            <a:rPr lang="en-GB" sz="1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881" y="2867488"/>
                <a:ext cx="1317155" cy="5650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AA5FF7E-D6B3-46CC-8453-A5DBAE17D6A4}"/>
              </a:ext>
            </a:extLst>
          </p:cNvPr>
          <p:cNvSpPr/>
          <p:nvPr/>
        </p:nvSpPr>
        <p:spPr>
          <a:xfrm>
            <a:off x="1313895" y="3124940"/>
            <a:ext cx="710214" cy="27520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B7756E0-FCEB-46D8-B197-7FD0D6C408ED}"/>
              </a:ext>
            </a:extLst>
          </p:cNvPr>
          <p:cNvSpPr/>
          <p:nvPr/>
        </p:nvSpPr>
        <p:spPr>
          <a:xfrm>
            <a:off x="1199965" y="241177"/>
            <a:ext cx="710214" cy="22046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4E822FDD-994A-4A95-B89D-C1666B236403}"/>
              </a:ext>
            </a:extLst>
          </p:cNvPr>
          <p:cNvCxnSpPr>
            <a:cxnSpLocks/>
          </p:cNvCxnSpPr>
          <p:nvPr/>
        </p:nvCxnSpPr>
        <p:spPr>
          <a:xfrm flipH="1" flipV="1">
            <a:off x="1544714" y="497150"/>
            <a:ext cx="142043" cy="754602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A9A8677B-BC6B-4E46-ACBD-755A09AC12BE}"/>
                  </a:ext>
                </a:extLst>
              </p:cNvPr>
              <p:cNvSpPr txBox="1"/>
              <p:nvPr/>
            </p:nvSpPr>
            <p:spPr>
              <a:xfrm>
                <a:off x="3947603" y="1555072"/>
                <a:ext cx="1317155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2+5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GB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p>
                                        <m:sSupPr>
                                          <m:ctrlPr>
                                            <a:rPr lang="en-GB" sz="1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A9A8677B-BC6B-4E46-ACBD-755A09AC12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7603" y="1555072"/>
                <a:ext cx="1317155" cy="5650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C8C81E92-FBD1-4F9F-9222-C8F97C7D24B0}"/>
                  </a:ext>
                </a:extLst>
              </p:cNvPr>
              <p:cNvSpPr txBox="1"/>
              <p:nvPr/>
            </p:nvSpPr>
            <p:spPr>
              <a:xfrm>
                <a:off x="3770049" y="2256408"/>
                <a:ext cx="2993192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GB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p>
                                        <m:sSupPr>
                                          <m:ctrlPr>
                                            <a:rPr lang="en-GB" sz="1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p>
                                        <m:sSupPr>
                                          <m:ctrlPr>
                                            <a:rPr lang="en-GB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C8C81E92-FBD1-4F9F-9222-C8F97C7D24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0049" y="2256408"/>
                <a:ext cx="2993192" cy="56509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60D29E87-EDB9-498E-94A4-4418C655B550}"/>
                  </a:ext>
                </a:extLst>
              </p:cNvPr>
              <p:cNvSpPr txBox="1"/>
              <p:nvPr/>
            </p:nvSpPr>
            <p:spPr>
              <a:xfrm>
                <a:off x="3762650" y="2985858"/>
                <a:ext cx="3251852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GB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p>
                                        <m:sSupPr>
                                          <m:ctrlPr>
                                            <a:rPr lang="en-GB" sz="1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+5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p>
                                        <m:sSupPr>
                                          <m:ctrlPr>
                                            <a:rPr lang="en-GB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60D29E87-EDB9-498E-94A4-4418C655B5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2650" y="2985858"/>
                <a:ext cx="3251852" cy="56509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4CBEFD03-D137-40E8-809E-E69B0702C8A0}"/>
                  </a:ext>
                </a:extLst>
              </p:cNvPr>
              <p:cNvSpPr txBox="1"/>
              <p:nvPr/>
            </p:nvSpPr>
            <p:spPr>
              <a:xfrm>
                <a:off x="3737496" y="3733061"/>
                <a:ext cx="3370923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GB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p>
                                        <m:sSupPr>
                                          <m:ctrlPr>
                                            <a:rPr lang="en-GB" sz="1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+5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4CBEFD03-D137-40E8-809E-E69B0702C8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7496" y="3733061"/>
                <a:ext cx="3370923" cy="56509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ED06EF1-A08C-4439-82CE-52DDECF8E13B}"/>
                  </a:ext>
                </a:extLst>
              </p:cNvPr>
              <p:cNvSpPr txBox="1"/>
              <p:nvPr/>
            </p:nvSpPr>
            <p:spPr>
              <a:xfrm>
                <a:off x="3765609" y="4480264"/>
                <a:ext cx="2303066" cy="3119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𝑎𝑟𝑠𝑖𝑛h𝑥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+5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ED06EF1-A08C-4439-82CE-52DDECF8E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5609" y="4480264"/>
                <a:ext cx="2303066" cy="311945"/>
              </a:xfrm>
              <a:prstGeom prst="rect">
                <a:avLst/>
              </a:prstGeom>
              <a:blipFill>
                <a:blip r:embed="rId13"/>
                <a:stretch>
                  <a:fillRect l="-529"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45">
            <a:extLst>
              <a:ext uri="{FF2B5EF4-FFF2-40B4-BE49-F238E27FC236}">
                <a16:creationId xmlns:a16="http://schemas.microsoft.com/office/drawing/2014/main" id="{1A129041-21A3-4F62-9C0C-72CE03E0757F}"/>
              </a:ext>
            </a:extLst>
          </p:cNvPr>
          <p:cNvSpPr>
            <a:spLocks/>
          </p:cNvSpPr>
          <p:nvPr/>
        </p:nvSpPr>
        <p:spPr bwMode="auto">
          <a:xfrm>
            <a:off x="6874275" y="1876147"/>
            <a:ext cx="165717" cy="61847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" name="Text Box 74">
            <a:extLst>
              <a:ext uri="{FF2B5EF4-FFF2-40B4-BE49-F238E27FC236}">
                <a16:creationId xmlns:a16="http://schemas.microsoft.com/office/drawing/2014/main" id="{1D65D794-DF2F-4AF3-965F-C93E803DB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9019" y="1897919"/>
            <a:ext cx="171783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Write as two separate fractions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4" name="Arc 45">
            <a:extLst>
              <a:ext uri="{FF2B5EF4-FFF2-40B4-BE49-F238E27FC236}">
                <a16:creationId xmlns:a16="http://schemas.microsoft.com/office/drawing/2014/main" id="{8FAB609B-1A89-4197-913A-91EA22BA57B6}"/>
              </a:ext>
            </a:extLst>
          </p:cNvPr>
          <p:cNvSpPr>
            <a:spLocks/>
          </p:cNvSpPr>
          <p:nvPr/>
        </p:nvSpPr>
        <p:spPr bwMode="auto">
          <a:xfrm>
            <a:off x="7044430" y="2596717"/>
            <a:ext cx="165717" cy="61847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" name="Text Box 74">
            <a:extLst>
              <a:ext uri="{FF2B5EF4-FFF2-40B4-BE49-F238E27FC236}">
                <a16:creationId xmlns:a16="http://schemas.microsoft.com/office/drawing/2014/main" id="{A104D236-D477-4728-A440-EEEA27D05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6472" y="2670276"/>
            <a:ext cx="171783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Take the constants out of each integral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6" name="Arc 45">
            <a:extLst>
              <a:ext uri="{FF2B5EF4-FFF2-40B4-BE49-F238E27FC236}">
                <a16:creationId xmlns:a16="http://schemas.microsoft.com/office/drawing/2014/main" id="{B1CBE42D-FC0C-4343-9713-517DA339FCCF}"/>
              </a:ext>
            </a:extLst>
          </p:cNvPr>
          <p:cNvSpPr>
            <a:spLocks/>
          </p:cNvSpPr>
          <p:nvPr/>
        </p:nvSpPr>
        <p:spPr bwMode="auto">
          <a:xfrm>
            <a:off x="7241219" y="3326165"/>
            <a:ext cx="165717" cy="61847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" name="Text Box 74">
            <a:extLst>
              <a:ext uri="{FF2B5EF4-FFF2-40B4-BE49-F238E27FC236}">
                <a16:creationId xmlns:a16="http://schemas.microsoft.com/office/drawing/2014/main" id="{E945A606-E170-4A45-95E3-A775CA650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5149" y="3273958"/>
            <a:ext cx="171783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 the right hand one using a bracket and a power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A6244066-0F82-417D-92FD-6D453E88B6E0}"/>
                  </a:ext>
                </a:extLst>
              </p:cNvPr>
              <p:cNvSpPr txBox="1"/>
              <p:nvPr/>
            </p:nvSpPr>
            <p:spPr>
              <a:xfrm>
                <a:off x="541535" y="4878280"/>
                <a:ext cx="774443" cy="3119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A6244066-0F82-417D-92FD-6D453E88B6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535" y="4878280"/>
                <a:ext cx="774443" cy="311945"/>
              </a:xfrm>
              <a:prstGeom prst="rect">
                <a:avLst/>
              </a:prstGeom>
              <a:blipFill>
                <a:blip r:embed="rId14"/>
                <a:stretch>
                  <a:fillRect r="-1575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A20EA746-71E4-4890-A1BE-4E25619D8557}"/>
                  </a:ext>
                </a:extLst>
              </p:cNvPr>
              <p:cNvSpPr txBox="1"/>
              <p:nvPr/>
            </p:nvSpPr>
            <p:spPr>
              <a:xfrm>
                <a:off x="418727" y="5359154"/>
                <a:ext cx="1346844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A20EA746-71E4-4890-A1BE-4E25619D85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727" y="5359154"/>
                <a:ext cx="1346844" cy="403316"/>
              </a:xfrm>
              <a:prstGeom prst="rect">
                <a:avLst/>
              </a:prstGeom>
              <a:blipFill>
                <a:blip r:embed="rId15"/>
                <a:stretch>
                  <a:fillRect l="-2715" r="-4072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D213FDC4-FE27-4325-B262-4C34681127D4}"/>
                  </a:ext>
                </a:extLst>
              </p:cNvPr>
              <p:cNvSpPr txBox="1"/>
              <p:nvPr/>
            </p:nvSpPr>
            <p:spPr>
              <a:xfrm>
                <a:off x="455717" y="5902172"/>
                <a:ext cx="970650" cy="3119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D213FDC4-FE27-4325-B262-4C34681127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717" y="5902172"/>
                <a:ext cx="970650" cy="311945"/>
              </a:xfrm>
              <a:prstGeom prst="rect">
                <a:avLst/>
              </a:prstGeom>
              <a:blipFill>
                <a:blip r:embed="rId16"/>
                <a:stretch>
                  <a:fillRect l="-2516" r="-1258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c 45">
            <a:extLst>
              <a:ext uri="{FF2B5EF4-FFF2-40B4-BE49-F238E27FC236}">
                <a16:creationId xmlns:a16="http://schemas.microsoft.com/office/drawing/2014/main" id="{82B36AE3-7A98-4DB5-A86C-3E86975FFFB3}"/>
              </a:ext>
            </a:extLst>
          </p:cNvPr>
          <p:cNvSpPr>
            <a:spLocks/>
          </p:cNvSpPr>
          <p:nvPr/>
        </p:nvSpPr>
        <p:spPr bwMode="auto">
          <a:xfrm>
            <a:off x="1818442" y="5104660"/>
            <a:ext cx="152401" cy="466078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" name="Arc 45">
            <a:extLst>
              <a:ext uri="{FF2B5EF4-FFF2-40B4-BE49-F238E27FC236}">
                <a16:creationId xmlns:a16="http://schemas.microsoft.com/office/drawing/2014/main" id="{67C10970-2021-4A07-86C2-119963032EC1}"/>
              </a:ext>
            </a:extLst>
          </p:cNvPr>
          <p:cNvSpPr>
            <a:spLocks/>
          </p:cNvSpPr>
          <p:nvPr/>
        </p:nvSpPr>
        <p:spPr bwMode="auto">
          <a:xfrm>
            <a:off x="1802166" y="5621045"/>
            <a:ext cx="152401" cy="466078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 Box 74">
                <a:extLst>
                  <a:ext uri="{FF2B5EF4-FFF2-40B4-BE49-F238E27FC236}">
                    <a16:creationId xmlns:a16="http://schemas.microsoft.com/office/drawing/2014/main" id="{453097D2-34E2-4F6E-9E9E-2DCD9D62AFF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42116" y="5031736"/>
                <a:ext cx="1717832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0000FF"/>
                    </a:solidFill>
                    <a:latin typeface="Comic Sans MS" pitchFamily="66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0000FF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3" name="Text Box 74">
                <a:extLst>
                  <a:ext uri="{FF2B5EF4-FFF2-40B4-BE49-F238E27FC236}">
                    <a16:creationId xmlns:a16="http://schemas.microsoft.com/office/drawing/2014/main" id="{453097D2-34E2-4F6E-9E9E-2DCD9D62AF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42116" y="5031736"/>
                <a:ext cx="1717832" cy="461665"/>
              </a:xfrm>
              <a:prstGeom prst="rect">
                <a:avLst/>
              </a:prstGeom>
              <a:blipFill>
                <a:blip r:embed="rId17"/>
                <a:stretch>
                  <a:fillRect b="-92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 Box 74">
            <a:extLst>
              <a:ext uri="{FF2B5EF4-FFF2-40B4-BE49-F238E27FC236}">
                <a16:creationId xmlns:a16="http://schemas.microsoft.com/office/drawing/2014/main" id="{7219A8A3-C215-4CB8-9A57-7C5574B8F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015" y="5715317"/>
            <a:ext cx="81230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0000FF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DBB109CD-3A82-4939-88C5-34F38DF109F0}"/>
              </a:ext>
            </a:extLst>
          </p:cNvPr>
          <p:cNvSpPr/>
          <p:nvPr/>
        </p:nvSpPr>
        <p:spPr>
          <a:xfrm>
            <a:off x="5869618" y="3765611"/>
            <a:ext cx="939555" cy="38026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88CF89F6-11ED-410D-B162-CE5FF1C84917}"/>
              </a:ext>
            </a:extLst>
          </p:cNvPr>
          <p:cNvSpPr/>
          <p:nvPr/>
        </p:nvSpPr>
        <p:spPr>
          <a:xfrm>
            <a:off x="5018843" y="4468426"/>
            <a:ext cx="733888" cy="33439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8EF3DFEF-FC5F-4002-A186-620CC7A5CCD4}"/>
              </a:ext>
            </a:extLst>
          </p:cNvPr>
          <p:cNvSpPr/>
          <p:nvPr/>
        </p:nvSpPr>
        <p:spPr>
          <a:xfrm>
            <a:off x="559293" y="4856086"/>
            <a:ext cx="764960" cy="38322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DB5F3290-E194-4D25-9A65-6F4155B3635C}"/>
              </a:ext>
            </a:extLst>
          </p:cNvPr>
          <p:cNvSpPr/>
          <p:nvPr/>
        </p:nvSpPr>
        <p:spPr>
          <a:xfrm>
            <a:off x="454241" y="5896253"/>
            <a:ext cx="966186" cy="38322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5B38F599-BCA1-4576-B414-8220E6E6F9C8}"/>
              </a:ext>
            </a:extLst>
          </p:cNvPr>
          <p:cNvSpPr/>
          <p:nvPr/>
        </p:nvSpPr>
        <p:spPr>
          <a:xfrm>
            <a:off x="4317507" y="3704947"/>
            <a:ext cx="733887" cy="52970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C0D42D15-77AE-417D-BE63-ADF8FE50D607}"/>
              </a:ext>
            </a:extLst>
          </p:cNvPr>
          <p:cNvSpPr/>
          <p:nvPr/>
        </p:nvSpPr>
        <p:spPr>
          <a:xfrm>
            <a:off x="3963880" y="4563122"/>
            <a:ext cx="733887" cy="25005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12845392-1145-4D89-8B2C-6B6292047CAA}"/>
              </a:ext>
            </a:extLst>
          </p:cNvPr>
          <p:cNvSpPr/>
          <p:nvPr/>
        </p:nvSpPr>
        <p:spPr>
          <a:xfrm>
            <a:off x="0" y="0"/>
            <a:ext cx="1882066" cy="45276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Arc 45">
            <a:extLst>
              <a:ext uri="{FF2B5EF4-FFF2-40B4-BE49-F238E27FC236}">
                <a16:creationId xmlns:a16="http://schemas.microsoft.com/office/drawing/2014/main" id="{0B7A5BA6-2892-4535-AAF6-8719AA1D5A0E}"/>
              </a:ext>
            </a:extLst>
          </p:cNvPr>
          <p:cNvSpPr>
            <a:spLocks/>
          </p:cNvSpPr>
          <p:nvPr/>
        </p:nvSpPr>
        <p:spPr bwMode="auto">
          <a:xfrm>
            <a:off x="7109533" y="4020103"/>
            <a:ext cx="165717" cy="618479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 Box 74">
                <a:extLst>
                  <a:ext uri="{FF2B5EF4-FFF2-40B4-BE49-F238E27FC236}">
                    <a16:creationId xmlns:a16="http://schemas.microsoft.com/office/drawing/2014/main" id="{9AC5BC72-30CB-4A0B-9866-2786DB4882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99790" y="3930906"/>
                <a:ext cx="2015231" cy="8985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Integrate each part. For the right, try differentiating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  <m:sup>
                        <m:f>
                          <m:fPr>
                            <m:ctrlPr>
                              <a:rPr lang="en-US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and see what happens</a:t>
                </a:r>
              </a:p>
            </p:txBody>
          </p:sp>
        </mc:Choice>
        <mc:Fallback xmlns="">
          <p:sp>
            <p:nvSpPr>
              <p:cNvPr id="43" name="Text Box 74">
                <a:extLst>
                  <a:ext uri="{FF2B5EF4-FFF2-40B4-BE49-F238E27FC236}">
                    <a16:creationId xmlns:a16="http://schemas.microsoft.com/office/drawing/2014/main" id="{9AC5BC72-30CB-4A0B-9866-2786DB4882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99790" y="3930906"/>
                <a:ext cx="2015231" cy="898579"/>
              </a:xfrm>
              <a:prstGeom prst="rect">
                <a:avLst/>
              </a:prstGeom>
              <a:blipFill>
                <a:blip r:embed="rId18"/>
                <a:stretch>
                  <a:fillRect t="-680" r="-604" b="-476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579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3" grpId="0" animBg="1"/>
      <p:bldP spid="13" grpId="1" animBg="1"/>
      <p:bldP spid="17" grpId="0"/>
      <p:bldP spid="18" grpId="0"/>
      <p:bldP spid="19" grpId="0"/>
      <p:bldP spid="20" grpId="0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/>
      <p:bldP spid="29" grpId="0"/>
      <p:bldP spid="30" grpId="0"/>
      <p:bldP spid="31" grpId="0" animBg="1"/>
      <p:bldP spid="32" grpId="0" animBg="1"/>
      <p:bldP spid="33" grpId="0"/>
      <p:bldP spid="34" grpId="0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3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4A4AD615-2C27-4758-AD2C-82D46CA6F6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integrate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Find: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Start by differentiating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𝑐𝑜𝑠h</m:t>
                        </m:r>
                      </m:e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US" sz="1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and then adjust…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4A4AD615-2C27-4758-AD2C-82D46CA6F6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  <a:blipFill>
                <a:blip r:embed="rId2"/>
                <a:stretch>
                  <a:fillRect l="-398" t="-809" r="-29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3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4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5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6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7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8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/>
              <p:nvPr/>
            </p:nvSpPr>
            <p:spPr>
              <a:xfrm>
                <a:off x="847817" y="2769833"/>
                <a:ext cx="1735603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𝑐𝑜𝑠h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817" y="2769833"/>
                <a:ext cx="1735603" cy="5650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F5000315-6B90-4B7A-AA50-D0D5A9E92659}"/>
                  </a:ext>
                </a:extLst>
              </p:cNvPr>
              <p:cNvSpPr txBox="1"/>
              <p:nvPr/>
            </p:nvSpPr>
            <p:spPr>
              <a:xfrm>
                <a:off x="4506897" y="2078855"/>
                <a:ext cx="103682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</a:rPr>
                                    <m:t>cosh</m:t>
                                  </m:r>
                                </m:fName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F5000315-6B90-4B7A-AA50-D0D5A9E926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6897" y="2078855"/>
                <a:ext cx="1036822" cy="215444"/>
              </a:xfrm>
              <a:prstGeom prst="rect">
                <a:avLst/>
              </a:prstGeom>
              <a:blipFill>
                <a:blip r:embed="rId10"/>
                <a:stretch>
                  <a:fillRect l="-1176" r="-1176" b="-1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00A2343-E97C-4689-B5D4-90674EF54E0F}"/>
                  </a:ext>
                </a:extLst>
              </p:cNvPr>
              <p:cNvSpPr txBox="1"/>
              <p:nvPr/>
            </p:nvSpPr>
            <p:spPr>
              <a:xfrm>
                <a:off x="4702206" y="1634971"/>
                <a:ext cx="68922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00A2343-E97C-4689-B5D4-90674EF54E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2206" y="1634971"/>
                <a:ext cx="689228" cy="215444"/>
              </a:xfrm>
              <a:prstGeom prst="rect">
                <a:avLst/>
              </a:prstGeom>
              <a:blipFill>
                <a:blip r:embed="rId11"/>
                <a:stretch>
                  <a:fillRect l="-5310" r="-4425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48751A72-7F6C-4826-B887-643D71A71AAA}"/>
                  </a:ext>
                </a:extLst>
              </p:cNvPr>
              <p:cNvSpPr txBox="1"/>
              <p:nvPr/>
            </p:nvSpPr>
            <p:spPr>
              <a:xfrm>
                <a:off x="4508377" y="2515340"/>
                <a:ext cx="2020873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=6</m:t>
                          </m:r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</a:rPr>
                                    <m:t>cosh</m:t>
                                  </m:r>
                                </m:fName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(2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48751A72-7F6C-4826-B887-643D71A71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8377" y="2515340"/>
                <a:ext cx="2020873" cy="217817"/>
              </a:xfrm>
              <a:prstGeom prst="rect">
                <a:avLst/>
              </a:prstGeom>
              <a:blipFill>
                <a:blip r:embed="rId12"/>
                <a:stretch>
                  <a:fillRect l="-604" t="-2857" r="-2719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47B13A4C-0BE2-49CD-BFF7-6D8206603B38}"/>
                  </a:ext>
                </a:extLst>
              </p:cNvPr>
              <p:cNvSpPr txBox="1"/>
              <p:nvPr/>
            </p:nvSpPr>
            <p:spPr>
              <a:xfrm>
                <a:off x="4500979" y="2969580"/>
                <a:ext cx="1655068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=12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𝑐𝑜𝑠h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47B13A4C-0BE2-49CD-BFF7-6D8206603B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0979" y="2969580"/>
                <a:ext cx="1655068" cy="217817"/>
              </a:xfrm>
              <a:prstGeom prst="rect">
                <a:avLst/>
              </a:prstGeom>
              <a:blipFill>
                <a:blip r:embed="rId13"/>
                <a:stretch>
                  <a:fillRect l="-735" t="-2778" r="-1471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c 45">
            <a:extLst>
              <a:ext uri="{FF2B5EF4-FFF2-40B4-BE49-F238E27FC236}">
                <a16:creationId xmlns:a16="http://schemas.microsoft.com/office/drawing/2014/main" id="{1D49B721-23E6-4C3F-9C15-EB95668923E3}"/>
              </a:ext>
            </a:extLst>
          </p:cNvPr>
          <p:cNvSpPr>
            <a:spLocks/>
          </p:cNvSpPr>
          <p:nvPr/>
        </p:nvSpPr>
        <p:spPr bwMode="auto">
          <a:xfrm>
            <a:off x="5613647" y="1740023"/>
            <a:ext cx="147962" cy="45276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" name="Text Box 74">
            <a:extLst>
              <a:ext uri="{FF2B5EF4-FFF2-40B4-BE49-F238E27FC236}">
                <a16:creationId xmlns:a16="http://schemas.microsoft.com/office/drawing/2014/main" id="{84B36A2C-1D00-4F97-B1D8-CE65310726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9412" y="1835776"/>
            <a:ext cx="8034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8" name="Arc 45">
            <a:extLst>
              <a:ext uri="{FF2B5EF4-FFF2-40B4-BE49-F238E27FC236}">
                <a16:creationId xmlns:a16="http://schemas.microsoft.com/office/drawing/2014/main" id="{87857D2D-B243-4EDE-8559-122F48136EE3}"/>
              </a:ext>
            </a:extLst>
          </p:cNvPr>
          <p:cNvSpPr>
            <a:spLocks/>
          </p:cNvSpPr>
          <p:nvPr/>
        </p:nvSpPr>
        <p:spPr bwMode="auto">
          <a:xfrm>
            <a:off x="6565037" y="2167631"/>
            <a:ext cx="147962" cy="45276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" name="Arc 45">
            <a:extLst>
              <a:ext uri="{FF2B5EF4-FFF2-40B4-BE49-F238E27FC236}">
                <a16:creationId xmlns:a16="http://schemas.microsoft.com/office/drawing/2014/main" id="{0DEA2340-2017-407D-AE69-9A5B2F7940E6}"/>
              </a:ext>
            </a:extLst>
          </p:cNvPr>
          <p:cNvSpPr>
            <a:spLocks/>
          </p:cNvSpPr>
          <p:nvPr/>
        </p:nvSpPr>
        <p:spPr bwMode="auto">
          <a:xfrm>
            <a:off x="6547282" y="2638147"/>
            <a:ext cx="147962" cy="45276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" name="Text Box 74">
            <a:extLst>
              <a:ext uri="{FF2B5EF4-FFF2-40B4-BE49-F238E27FC236}">
                <a16:creationId xmlns:a16="http://schemas.microsoft.com/office/drawing/2014/main" id="{BFE6E00A-9618-4270-9B6F-9576A8F4D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1668" y="2102106"/>
            <a:ext cx="17000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Differentiate using the chain rule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" name="Text Box 74">
            <a:extLst>
              <a:ext uri="{FF2B5EF4-FFF2-40B4-BE49-F238E27FC236}">
                <a16:creationId xmlns:a16="http://schemas.microsoft.com/office/drawing/2014/main" id="{A7E501AC-450F-4BB5-871C-21B13791E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2690" y="2732421"/>
            <a:ext cx="88333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2" name="Text Box 74">
            <a:extLst>
              <a:ext uri="{FF2B5EF4-FFF2-40B4-BE49-F238E27FC236}">
                <a16:creationId xmlns:a16="http://schemas.microsoft.com/office/drawing/2014/main" id="{C7F08AA0-7657-4C4B-B57C-29793645B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015" y="3522534"/>
            <a:ext cx="421689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This is 12 times what we want, do we need to divide the original guess by 12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7FF5E4D-DEA1-4832-AFF0-E3A199366ED6}"/>
                  </a:ext>
                </a:extLst>
              </p:cNvPr>
              <p:cNvSpPr txBox="1"/>
              <p:nvPr/>
            </p:nvSpPr>
            <p:spPr>
              <a:xfrm>
                <a:off x="4444753" y="4245005"/>
                <a:ext cx="1735603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𝑐𝑜𝑠h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77FF5E4D-DEA1-4832-AFF0-E3A199366E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4753" y="4245005"/>
                <a:ext cx="1735603" cy="56509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D9193790-CBDF-46C0-AB78-24D63E11F785}"/>
                  </a:ext>
                </a:extLst>
              </p:cNvPr>
              <p:cNvSpPr txBox="1"/>
              <p:nvPr/>
            </p:nvSpPr>
            <p:spPr>
              <a:xfrm>
                <a:off x="4267200" y="4875320"/>
                <a:ext cx="1405962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D9193790-CBDF-46C0-AB78-24D63E11F7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875320"/>
                <a:ext cx="1405962" cy="403316"/>
              </a:xfrm>
              <a:prstGeom prst="rect">
                <a:avLst/>
              </a:prstGeom>
              <a:blipFill>
                <a:blip r:embed="rId15"/>
                <a:stretch>
                  <a:fillRect l="-866" r="-433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45">
            <a:extLst>
              <a:ext uri="{FF2B5EF4-FFF2-40B4-BE49-F238E27FC236}">
                <a16:creationId xmlns:a16="http://schemas.microsoft.com/office/drawing/2014/main" id="{C01D2675-268B-4145-9BFD-544196FC8380}"/>
              </a:ext>
            </a:extLst>
          </p:cNvPr>
          <p:cNvSpPr>
            <a:spLocks/>
          </p:cNvSpPr>
          <p:nvPr/>
        </p:nvSpPr>
        <p:spPr bwMode="auto">
          <a:xfrm>
            <a:off x="6220287" y="4539447"/>
            <a:ext cx="153880" cy="485313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" name="Text Box 74">
            <a:extLst>
              <a:ext uri="{FF2B5EF4-FFF2-40B4-BE49-F238E27FC236}">
                <a16:creationId xmlns:a16="http://schemas.microsoft.com/office/drawing/2014/main" id="{1544149A-6D54-4A9C-8321-19EE612D5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8961" y="4642599"/>
            <a:ext cx="93511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Integrate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F4D51A3-24EA-4397-9000-4506316B2573}"/>
              </a:ext>
            </a:extLst>
          </p:cNvPr>
          <p:cNvSpPr/>
          <p:nvPr/>
        </p:nvSpPr>
        <p:spPr>
          <a:xfrm>
            <a:off x="4705165" y="1597980"/>
            <a:ext cx="674703" cy="30184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30DBED77-1B6A-4F49-A7A9-FD660CF86C58}"/>
              </a:ext>
            </a:extLst>
          </p:cNvPr>
          <p:cNvSpPr/>
          <p:nvPr/>
        </p:nvSpPr>
        <p:spPr>
          <a:xfrm>
            <a:off x="4466947" y="4839809"/>
            <a:ext cx="912921" cy="54005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12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 animBg="1"/>
      <p:bldP spid="17" grpId="0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 animBg="1"/>
      <p:bldP spid="26" grpId="0"/>
      <p:bldP spid="3" grpId="0" animBg="1"/>
      <p:bldP spid="3" grpId="1" animBg="1"/>
      <p:bldP spid="28" grpId="0" animBg="1"/>
      <p:bldP spid="28" grpId="1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A4AD615-2C27-4758-AD2C-82D46CA6F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integrate hyperbolic functions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Find: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2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3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4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5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6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7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/>
              <p:nvPr/>
            </p:nvSpPr>
            <p:spPr>
              <a:xfrm>
                <a:off x="1185168" y="2769833"/>
                <a:ext cx="934295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𝑡𝑎𝑛h𝑥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168" y="2769833"/>
                <a:ext cx="934295" cy="5650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A7C458C-00D4-4885-9DF9-3870ACA2351B}"/>
                  </a:ext>
                </a:extLst>
              </p:cNvPr>
              <p:cNvSpPr txBox="1"/>
              <p:nvPr/>
            </p:nvSpPr>
            <p:spPr>
              <a:xfrm>
                <a:off x="4702205" y="1688236"/>
                <a:ext cx="934295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𝑡𝑎𝑛h𝑥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A7C458C-00D4-4885-9DF9-3870ACA235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2205" y="1688236"/>
                <a:ext cx="934295" cy="5650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C1130912-3B75-45A2-86D2-A6FF07315B0B}"/>
                  </a:ext>
                </a:extLst>
              </p:cNvPr>
              <p:cNvSpPr txBox="1"/>
              <p:nvPr/>
            </p:nvSpPr>
            <p:spPr>
              <a:xfrm>
                <a:off x="4551284" y="2300796"/>
                <a:ext cx="1156279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</a:rPr>
                                    <m:t>sinh</m:t>
                                  </m:r>
                                </m:fName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</a:rPr>
                                    <m:t>cosh</m:t>
                                  </m:r>
                                </m:fName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C1130912-3B75-45A2-86D2-A6FF07315B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1284" y="2300796"/>
                <a:ext cx="1156279" cy="56509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FCC7ED68-5BC7-4672-8937-057D4A731808}"/>
                  </a:ext>
                </a:extLst>
              </p:cNvPr>
              <p:cNvSpPr txBox="1"/>
              <p:nvPr/>
            </p:nvSpPr>
            <p:spPr>
              <a:xfrm>
                <a:off x="4543885" y="3056878"/>
                <a:ext cx="13199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FCC7ED68-5BC7-4672-8937-057D4A7318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3885" y="3056878"/>
                <a:ext cx="1319913" cy="215444"/>
              </a:xfrm>
              <a:prstGeom prst="rect">
                <a:avLst/>
              </a:prstGeom>
              <a:blipFill>
                <a:blip r:embed="rId11"/>
                <a:stretch>
                  <a:fillRect l="-922" r="-922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45">
            <a:extLst>
              <a:ext uri="{FF2B5EF4-FFF2-40B4-BE49-F238E27FC236}">
                <a16:creationId xmlns:a16="http://schemas.microsoft.com/office/drawing/2014/main" id="{7E9C426C-4F11-48EE-B7ED-397E86FD649D}"/>
              </a:ext>
            </a:extLst>
          </p:cNvPr>
          <p:cNvSpPr>
            <a:spLocks/>
          </p:cNvSpPr>
          <p:nvPr/>
        </p:nvSpPr>
        <p:spPr bwMode="auto">
          <a:xfrm>
            <a:off x="5810435" y="1998954"/>
            <a:ext cx="146482" cy="51342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" name="Text Box 74">
            <a:extLst>
              <a:ext uri="{FF2B5EF4-FFF2-40B4-BE49-F238E27FC236}">
                <a16:creationId xmlns:a16="http://schemas.microsoft.com/office/drawing/2014/main" id="{03342E38-FDE5-4776-AF18-01468A076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6966" y="2128740"/>
            <a:ext cx="88333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Arc 45">
            <a:extLst>
              <a:ext uri="{FF2B5EF4-FFF2-40B4-BE49-F238E27FC236}">
                <a16:creationId xmlns:a16="http://schemas.microsoft.com/office/drawing/2014/main" id="{A265AEF6-4F19-443D-BB5F-8D4AE32414E0}"/>
              </a:ext>
            </a:extLst>
          </p:cNvPr>
          <p:cNvSpPr>
            <a:spLocks/>
          </p:cNvSpPr>
          <p:nvPr/>
        </p:nvSpPr>
        <p:spPr bwMode="auto">
          <a:xfrm>
            <a:off x="5970233" y="2576003"/>
            <a:ext cx="146482" cy="51342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Box 74">
                <a:extLst>
                  <a:ext uri="{FF2B5EF4-FFF2-40B4-BE49-F238E27FC236}">
                    <a16:creationId xmlns:a16="http://schemas.microsoft.com/office/drawing/2014/main" id="{395BA7E9-04C7-43DF-8318-8AC6BDB820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27937" y="2474969"/>
                <a:ext cx="3009530" cy="646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Since the denominator differentiates to give the numerator, it will come from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𝑙𝑛</m:t>
                    </m:r>
                    <m:d>
                      <m:d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𝑑𝑒𝑛𝑜𝑚𝑖𝑛𝑎𝑡𝑜𝑟</m:t>
                        </m:r>
                      </m:e>
                    </m:d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Text Box 74">
                <a:extLst>
                  <a:ext uri="{FF2B5EF4-FFF2-40B4-BE49-F238E27FC236}">
                    <a16:creationId xmlns:a16="http://schemas.microsoft.com/office/drawing/2014/main" id="{395BA7E9-04C7-43DF-8318-8AC6BDB820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27937" y="2474969"/>
                <a:ext cx="3009530" cy="646331"/>
              </a:xfrm>
              <a:prstGeom prst="rect">
                <a:avLst/>
              </a:prstGeom>
              <a:blipFill>
                <a:blip r:embed="rId12"/>
                <a:stretch>
                  <a:fillRect t="-943" b="-660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Box 74">
                <a:extLst>
                  <a:ext uri="{FF2B5EF4-FFF2-40B4-BE49-F238E27FC236}">
                    <a16:creationId xmlns:a16="http://schemas.microsoft.com/office/drawing/2014/main" id="{9D731713-4B07-4A38-B0DB-0112823B7B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42345" y="3570438"/>
                <a:ext cx="3514416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Since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the modulus sign is not necessary here</a:t>
                </a:r>
              </a:p>
            </p:txBody>
          </p:sp>
        </mc:Choice>
        <mc:Fallback xmlns="">
          <p:sp>
            <p:nvSpPr>
              <p:cNvPr id="19" name="Text Box 74">
                <a:extLst>
                  <a:ext uri="{FF2B5EF4-FFF2-40B4-BE49-F238E27FC236}">
                    <a16:creationId xmlns:a16="http://schemas.microsoft.com/office/drawing/2014/main" id="{9D731713-4B07-4A38-B0DB-0112823B7B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42345" y="3570438"/>
                <a:ext cx="3514416" cy="523220"/>
              </a:xfrm>
              <a:prstGeom prst="rect">
                <a:avLst/>
              </a:prstGeom>
              <a:blipFill>
                <a:blip r:embed="rId13"/>
                <a:stretch>
                  <a:fillRect t="-2326" b="-1046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362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 animBg="1"/>
      <p:bldP spid="16" grpId="0"/>
      <p:bldP spid="17" grpId="0" animBg="1"/>
      <p:bldP spid="18" grpId="0"/>
      <p:bldP spid="19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A4AD615-2C27-4758-AD2C-82D46CA6F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integrate hyperbolic functions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Find: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You can also use the hyperbolic identities to help…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2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3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4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5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6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7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/>
              <p:nvPr/>
            </p:nvSpPr>
            <p:spPr>
              <a:xfrm>
                <a:off x="1140778" y="2769833"/>
                <a:ext cx="1109919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𝑐𝑜𝑠h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0778" y="2769833"/>
                <a:ext cx="1109919" cy="5650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94BDF9B4-F512-4796-A5A3-8AB8C425EB00}"/>
                  </a:ext>
                </a:extLst>
              </p:cNvPr>
              <p:cNvSpPr txBox="1"/>
              <p:nvPr/>
            </p:nvSpPr>
            <p:spPr>
              <a:xfrm>
                <a:off x="492710" y="4190260"/>
                <a:ext cx="16351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94BDF9B4-F512-4796-A5A3-8AB8C425EB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710" y="4190260"/>
                <a:ext cx="1635191" cy="215444"/>
              </a:xfrm>
              <a:prstGeom prst="rect">
                <a:avLst/>
              </a:prstGeom>
              <a:blipFill>
                <a:blip r:embed="rId9"/>
                <a:stretch>
                  <a:fillRect l="-1866" r="-2239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9076BD70-CA97-4FDB-A367-AFBE9485F0AA}"/>
                  </a:ext>
                </a:extLst>
              </p:cNvPr>
              <p:cNvSpPr txBox="1"/>
              <p:nvPr/>
            </p:nvSpPr>
            <p:spPr>
              <a:xfrm>
                <a:off x="403934" y="4643020"/>
                <a:ext cx="182857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9076BD70-CA97-4FDB-A367-AFBE9485F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934" y="4643020"/>
                <a:ext cx="1828578" cy="215444"/>
              </a:xfrm>
              <a:prstGeom prst="rect">
                <a:avLst/>
              </a:prstGeom>
              <a:blipFill>
                <a:blip r:embed="rId10"/>
                <a:stretch>
                  <a:fillRect l="-1667" r="-1667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410EC4DD-BC5F-4E69-B84D-D88C013D5D30}"/>
                  </a:ext>
                </a:extLst>
              </p:cNvPr>
              <p:cNvSpPr txBox="1"/>
              <p:nvPr/>
            </p:nvSpPr>
            <p:spPr>
              <a:xfrm>
                <a:off x="414292" y="5123895"/>
                <a:ext cx="190013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410EC4DD-BC5F-4E69-B84D-D88C013D5D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92" y="5123895"/>
                <a:ext cx="1900136" cy="215444"/>
              </a:xfrm>
              <a:prstGeom prst="rect">
                <a:avLst/>
              </a:prstGeom>
              <a:blipFill>
                <a:blip r:embed="rId11"/>
                <a:stretch>
                  <a:fillRect l="-1923" r="-1603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D5CFF138-3D44-452E-B1AA-E7CA6D9A3E45}"/>
                  </a:ext>
                </a:extLst>
              </p:cNvPr>
              <p:cNvSpPr txBox="1"/>
              <p:nvPr/>
            </p:nvSpPr>
            <p:spPr>
              <a:xfrm>
                <a:off x="113930" y="5533747"/>
                <a:ext cx="1800749" cy="4076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𝑐𝑜𝑠h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D5CFF138-3D44-452E-B1AA-E7CA6D9A3E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30" y="5533747"/>
                <a:ext cx="1800749" cy="407612"/>
              </a:xfrm>
              <a:prstGeom prst="rect">
                <a:avLst/>
              </a:prstGeom>
              <a:blipFill>
                <a:blip r:embed="rId12"/>
                <a:stretch>
                  <a:fillRect l="-2034" t="-1493" r="-1356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c 45">
            <a:extLst>
              <a:ext uri="{FF2B5EF4-FFF2-40B4-BE49-F238E27FC236}">
                <a16:creationId xmlns:a16="http://schemas.microsoft.com/office/drawing/2014/main" id="{B62EEE69-979A-4081-A31A-D8D12868D78F}"/>
              </a:ext>
            </a:extLst>
          </p:cNvPr>
          <p:cNvSpPr>
            <a:spLocks/>
          </p:cNvSpPr>
          <p:nvPr/>
        </p:nvSpPr>
        <p:spPr bwMode="auto">
          <a:xfrm>
            <a:off x="2277122" y="4314547"/>
            <a:ext cx="155359" cy="443884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" name="Text Box 74">
            <a:extLst>
              <a:ext uri="{FF2B5EF4-FFF2-40B4-BE49-F238E27FC236}">
                <a16:creationId xmlns:a16="http://schemas.microsoft.com/office/drawing/2014/main" id="{B0105BDB-6651-4F42-AE3B-7127FEBD5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020" y="4303768"/>
            <a:ext cx="123843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0000FF"/>
                </a:solidFill>
                <a:latin typeface="Comic Sans MS" pitchFamily="66" charset="0"/>
              </a:rPr>
              <a:t>Change using Osborn’s rule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8" name="Arc 45">
            <a:extLst>
              <a:ext uri="{FF2B5EF4-FFF2-40B4-BE49-F238E27FC236}">
                <a16:creationId xmlns:a16="http://schemas.microsoft.com/office/drawing/2014/main" id="{3797C8BF-1C41-4B20-BE02-CC684CE0C877}"/>
              </a:ext>
            </a:extLst>
          </p:cNvPr>
          <p:cNvSpPr>
            <a:spLocks/>
          </p:cNvSpPr>
          <p:nvPr/>
        </p:nvSpPr>
        <p:spPr bwMode="auto">
          <a:xfrm>
            <a:off x="2410287" y="4776186"/>
            <a:ext cx="155359" cy="443884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" name="Arc 45">
            <a:extLst>
              <a:ext uri="{FF2B5EF4-FFF2-40B4-BE49-F238E27FC236}">
                <a16:creationId xmlns:a16="http://schemas.microsoft.com/office/drawing/2014/main" id="{951C991A-DC05-4AFE-A33D-7724380BF9A2}"/>
              </a:ext>
            </a:extLst>
          </p:cNvPr>
          <p:cNvSpPr>
            <a:spLocks/>
          </p:cNvSpPr>
          <p:nvPr/>
        </p:nvSpPr>
        <p:spPr bwMode="auto">
          <a:xfrm>
            <a:off x="2339265" y="5282213"/>
            <a:ext cx="155359" cy="443884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74">
                <a:extLst>
                  <a:ext uri="{FF2B5EF4-FFF2-40B4-BE49-F238E27FC236}">
                    <a16:creationId xmlns:a16="http://schemas.microsoft.com/office/drawing/2014/main" id="{6F0362FD-048F-4D06-B042-231EF61DA8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96717" y="4871939"/>
                <a:ext cx="989861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0000FF"/>
                    </a:solidFill>
                    <a:latin typeface="Comic Sans MS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1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0000FF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0" name="Text Box 74">
                <a:extLst>
                  <a:ext uri="{FF2B5EF4-FFF2-40B4-BE49-F238E27FC236}">
                    <a16:creationId xmlns:a16="http://schemas.microsoft.com/office/drawing/2014/main" id="{6F0362FD-048F-4D06-B042-231EF61DA8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6717" y="4871939"/>
                <a:ext cx="989861" cy="276999"/>
              </a:xfrm>
              <a:prstGeom prst="rect">
                <a:avLst/>
              </a:prstGeom>
              <a:blipFill>
                <a:blip r:embed="rId13"/>
                <a:stretch>
                  <a:fillRect b="-1521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Box 74">
            <a:extLst>
              <a:ext uri="{FF2B5EF4-FFF2-40B4-BE49-F238E27FC236}">
                <a16:creationId xmlns:a16="http://schemas.microsoft.com/office/drawing/2014/main" id="{4DBA353E-F0DD-4B26-A736-D1E01F8F1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9163" y="5369089"/>
            <a:ext cx="98986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0000FF"/>
                </a:solidFill>
                <a:latin typeface="Comic Sans MS" pitchFamily="66" charset="0"/>
              </a:rPr>
              <a:t>Rearrange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E9F5E068-2655-4A80-A6B5-3231C4A81280}"/>
                  </a:ext>
                </a:extLst>
              </p:cNvPr>
              <p:cNvSpPr txBox="1"/>
              <p:nvPr/>
            </p:nvSpPr>
            <p:spPr>
              <a:xfrm>
                <a:off x="5233384" y="1580225"/>
                <a:ext cx="1109919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𝑐𝑜𝑠h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E9F5E068-2655-4A80-A6B5-3231C4A812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3384" y="1580225"/>
                <a:ext cx="1109919" cy="56509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0082A464-6452-48D2-B40E-74144E8A93C9}"/>
                  </a:ext>
                </a:extLst>
              </p:cNvPr>
              <p:cNvSpPr txBox="1"/>
              <p:nvPr/>
            </p:nvSpPr>
            <p:spPr>
              <a:xfrm>
                <a:off x="4896033" y="2201662"/>
                <a:ext cx="1771098" cy="5650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0082A464-6452-48D2-B40E-74144E8A93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033" y="2201662"/>
                <a:ext cx="1771098" cy="56509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7110D73-2B63-43F0-9D44-72A6D4F69330}"/>
                  </a:ext>
                </a:extLst>
              </p:cNvPr>
              <p:cNvSpPr txBox="1"/>
              <p:nvPr/>
            </p:nvSpPr>
            <p:spPr>
              <a:xfrm>
                <a:off x="4860522" y="2831977"/>
                <a:ext cx="1771098" cy="5650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𝑐𝑜𝑠h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7110D73-2B63-43F0-9D44-72A6D4F693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522" y="2831977"/>
                <a:ext cx="1771098" cy="56509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6E7382B5-A5B3-4ACF-B798-D13A8F42775E}"/>
                  </a:ext>
                </a:extLst>
              </p:cNvPr>
              <p:cNvSpPr txBox="1"/>
              <p:nvPr/>
            </p:nvSpPr>
            <p:spPr>
              <a:xfrm>
                <a:off x="4869400" y="3559945"/>
                <a:ext cx="1895384" cy="4840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6E7382B5-A5B3-4ACF-B798-D13A8F4277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400" y="3559945"/>
                <a:ext cx="1895384" cy="48404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062D669E-71D8-43DC-9599-15A06F0BD0B2}"/>
                  </a:ext>
                </a:extLst>
              </p:cNvPr>
              <p:cNvSpPr txBox="1"/>
              <p:nvPr/>
            </p:nvSpPr>
            <p:spPr>
              <a:xfrm>
                <a:off x="4869401" y="4279037"/>
                <a:ext cx="1806607" cy="40331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062D669E-71D8-43DC-9599-15A06F0BD0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401" y="4279037"/>
                <a:ext cx="1806607" cy="403316"/>
              </a:xfrm>
              <a:prstGeom prst="rect">
                <a:avLst/>
              </a:prstGeom>
              <a:blipFill>
                <a:blip r:embed="rId18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45">
            <a:extLst>
              <a:ext uri="{FF2B5EF4-FFF2-40B4-BE49-F238E27FC236}">
                <a16:creationId xmlns:a16="http://schemas.microsoft.com/office/drawing/2014/main" id="{5DBCEFF9-FE5C-4587-A2AF-EAB949EF9FBA}"/>
              </a:ext>
            </a:extLst>
          </p:cNvPr>
          <p:cNvSpPr>
            <a:spLocks/>
          </p:cNvSpPr>
          <p:nvPr/>
        </p:nvSpPr>
        <p:spPr bwMode="auto">
          <a:xfrm>
            <a:off x="6680445" y="1830278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" name="Text Box 74">
            <a:extLst>
              <a:ext uri="{FF2B5EF4-FFF2-40B4-BE49-F238E27FC236}">
                <a16:creationId xmlns:a16="http://schemas.microsoft.com/office/drawing/2014/main" id="{2772A17E-EA5E-4070-97B9-21CB584FD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7078" y="1844653"/>
            <a:ext cx="175334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using a hyperbolic identity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4" name="Arc 45">
            <a:extLst>
              <a:ext uri="{FF2B5EF4-FFF2-40B4-BE49-F238E27FC236}">
                <a16:creationId xmlns:a16="http://schemas.microsoft.com/office/drawing/2014/main" id="{336E0FE0-0623-467A-BDFA-4341EE92E683}"/>
              </a:ext>
            </a:extLst>
          </p:cNvPr>
          <p:cNvSpPr>
            <a:spLocks/>
          </p:cNvSpPr>
          <p:nvPr/>
        </p:nvSpPr>
        <p:spPr bwMode="auto">
          <a:xfrm>
            <a:off x="6778100" y="2451714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" name="Arc 45">
            <a:extLst>
              <a:ext uri="{FF2B5EF4-FFF2-40B4-BE49-F238E27FC236}">
                <a16:creationId xmlns:a16="http://schemas.microsoft.com/office/drawing/2014/main" id="{F60ED86C-44F2-46F9-ABD7-5AD07F6F318D}"/>
              </a:ext>
            </a:extLst>
          </p:cNvPr>
          <p:cNvSpPr>
            <a:spLocks/>
          </p:cNvSpPr>
          <p:nvPr/>
        </p:nvSpPr>
        <p:spPr bwMode="auto">
          <a:xfrm>
            <a:off x="6857999" y="3135295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" name="Arc 45">
            <a:extLst>
              <a:ext uri="{FF2B5EF4-FFF2-40B4-BE49-F238E27FC236}">
                <a16:creationId xmlns:a16="http://schemas.microsoft.com/office/drawing/2014/main" id="{9AA675FA-F8E0-4332-B91E-65B7E38D259A}"/>
              </a:ext>
            </a:extLst>
          </p:cNvPr>
          <p:cNvSpPr>
            <a:spLocks/>
          </p:cNvSpPr>
          <p:nvPr/>
        </p:nvSpPr>
        <p:spPr bwMode="auto">
          <a:xfrm>
            <a:off x="6786977" y="3836631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 Box 74">
                <a:extLst>
                  <a:ext uri="{FF2B5EF4-FFF2-40B4-BE49-F238E27FC236}">
                    <a16:creationId xmlns:a16="http://schemas.microsoft.com/office/drawing/2014/main" id="{F7F4E883-E30C-431F-96F6-FAF10E5145E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06828" y="2563744"/>
                <a:ext cx="2095130" cy="353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Take the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out as a factor</a:t>
                </a:r>
              </a:p>
            </p:txBody>
          </p:sp>
        </mc:Choice>
        <mc:Fallback xmlns="">
          <p:sp>
            <p:nvSpPr>
              <p:cNvPr id="37" name="Text Box 74">
                <a:extLst>
                  <a:ext uri="{FF2B5EF4-FFF2-40B4-BE49-F238E27FC236}">
                    <a16:creationId xmlns:a16="http://schemas.microsoft.com/office/drawing/2014/main" id="{F7F4E883-E30C-431F-96F6-FAF10E5145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06828" y="2563744"/>
                <a:ext cx="2095130" cy="353110"/>
              </a:xfrm>
              <a:prstGeom prst="rect">
                <a:avLst/>
              </a:prstGeom>
              <a:blipFill>
                <a:blip r:embed="rId19"/>
                <a:stretch>
                  <a:fillRect b="-350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 Box 74">
            <a:extLst>
              <a:ext uri="{FF2B5EF4-FFF2-40B4-BE49-F238E27FC236}">
                <a16:creationId xmlns:a16="http://schemas.microsoft.com/office/drawing/2014/main" id="{60F0D62E-0776-4636-8634-7A99907AD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3461" y="3309469"/>
            <a:ext cx="100317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Integrate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9" name="Text Box 74">
            <a:extLst>
              <a:ext uri="{FF2B5EF4-FFF2-40B4-BE49-F238E27FC236}">
                <a16:creationId xmlns:a16="http://schemas.microsoft.com/office/drawing/2014/main" id="{BA975B92-8198-44E9-914A-6D7895D1D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8052" y="4046315"/>
            <a:ext cx="100317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1FB103B8-2E3A-4014-9345-867CBC6255B9}"/>
              </a:ext>
            </a:extLst>
          </p:cNvPr>
          <p:cNvSpPr/>
          <p:nvPr/>
        </p:nvSpPr>
        <p:spPr>
          <a:xfrm>
            <a:off x="5381347" y="1670481"/>
            <a:ext cx="690979" cy="31811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D99541DE-C480-4F87-BB22-A46B1FB79D47}"/>
              </a:ext>
            </a:extLst>
          </p:cNvPr>
          <p:cNvSpPr/>
          <p:nvPr/>
        </p:nvSpPr>
        <p:spPr>
          <a:xfrm>
            <a:off x="5338438" y="2213499"/>
            <a:ext cx="973585" cy="46755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A110175F-1E36-46F6-A92D-6B2E65ADD8A1}"/>
              </a:ext>
            </a:extLst>
          </p:cNvPr>
          <p:cNvSpPr/>
          <p:nvPr/>
        </p:nvSpPr>
        <p:spPr>
          <a:xfrm>
            <a:off x="66581" y="5526349"/>
            <a:ext cx="1815485" cy="46755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35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4" grpId="0"/>
      <p:bldP spid="15" grpId="0"/>
      <p:bldP spid="16" grpId="0" animBg="1"/>
      <p:bldP spid="17" grpId="0"/>
      <p:bldP spid="18" grpId="0" animBg="1"/>
      <p:bldP spid="19" grpId="0" animBg="1"/>
      <p:bldP spid="20" grpId="0"/>
      <p:bldP spid="21" grpId="0"/>
      <p:bldP spid="24" grpId="0"/>
      <p:bldP spid="25" grpId="0"/>
      <p:bldP spid="26" grpId="0"/>
      <p:bldP spid="27" grpId="0"/>
      <p:bldP spid="28" grpId="0"/>
      <p:bldP spid="29" grpId="0" animBg="1"/>
      <p:bldP spid="30" grpId="0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A4AD615-2C27-4758-AD2C-82D46CA6F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integrate hyperbolic functions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Find: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You can also use the hyperbolic identities to help…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2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3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4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5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6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7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/>
              <p:nvPr/>
            </p:nvSpPr>
            <p:spPr>
              <a:xfrm>
                <a:off x="1167411" y="2769833"/>
                <a:ext cx="989695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𝑠𝑖𝑛h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411" y="2769833"/>
                <a:ext cx="989695" cy="5650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D210BEB-B21E-4B3A-84FB-7311BD3342D0}"/>
                  </a:ext>
                </a:extLst>
              </p:cNvPr>
              <p:cNvSpPr txBox="1"/>
              <p:nvPr/>
            </p:nvSpPr>
            <p:spPr>
              <a:xfrm>
                <a:off x="4123675" y="1509205"/>
                <a:ext cx="989695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𝑠𝑖𝑛h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D210BEB-B21E-4B3A-84FB-7311BD334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675" y="1509205"/>
                <a:ext cx="989695" cy="5650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84E5CFB4-C242-42C1-9B46-750D7178FBCB}"/>
                  </a:ext>
                </a:extLst>
              </p:cNvPr>
              <p:cNvSpPr txBox="1"/>
              <p:nvPr/>
            </p:nvSpPr>
            <p:spPr>
              <a:xfrm>
                <a:off x="3946122" y="2148397"/>
                <a:ext cx="1716111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𝑠𝑖𝑛h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84E5CFB4-C242-42C1-9B46-750D7178FB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6122" y="2148397"/>
                <a:ext cx="1716111" cy="56509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1E722021-3A52-4C0B-A4BB-23701A5B1234}"/>
                  </a:ext>
                </a:extLst>
              </p:cNvPr>
              <p:cNvSpPr txBox="1"/>
              <p:nvPr/>
            </p:nvSpPr>
            <p:spPr>
              <a:xfrm>
                <a:off x="3946122" y="2796468"/>
                <a:ext cx="2146420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𝑐𝑜𝑠h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1E722021-3A52-4C0B-A4BB-23701A5B12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6122" y="2796468"/>
                <a:ext cx="2146420" cy="56509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E78F8A04-F1B6-4541-9901-A9FF218272D4}"/>
                  </a:ext>
                </a:extLst>
              </p:cNvPr>
              <p:cNvSpPr txBox="1"/>
              <p:nvPr/>
            </p:nvSpPr>
            <p:spPr>
              <a:xfrm>
                <a:off x="3946122" y="3444537"/>
                <a:ext cx="2791918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𝑐𝑜𝑠h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𝑠𝑖𝑛h𝑥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m:rPr>
                              <m:brk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func>
                                <m:func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</a:rPr>
                                    <m:t>sinh</m:t>
                                  </m:r>
                                </m:fName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e>
                              </m:func>
                            </m:e>
                          </m:nary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E78F8A04-F1B6-4541-9901-A9FF218272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6122" y="3444537"/>
                <a:ext cx="2791918" cy="56509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2BF7A1EE-820F-4DE1-9477-FEE5773F1DF4}"/>
                  </a:ext>
                </a:extLst>
              </p:cNvPr>
              <p:cNvSpPr txBox="1"/>
              <p:nvPr/>
            </p:nvSpPr>
            <p:spPr>
              <a:xfrm>
                <a:off x="3956480" y="4147353"/>
                <a:ext cx="1906291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2BF7A1EE-820F-4DE1-9477-FEE5773F1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480" y="4147353"/>
                <a:ext cx="1906291" cy="404726"/>
              </a:xfrm>
              <a:prstGeom prst="rect">
                <a:avLst/>
              </a:prstGeom>
              <a:blipFill>
                <a:blip r:embed="rId13"/>
                <a:stretch>
                  <a:fillRect l="-319" r="-319"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45">
            <a:extLst>
              <a:ext uri="{FF2B5EF4-FFF2-40B4-BE49-F238E27FC236}">
                <a16:creationId xmlns:a16="http://schemas.microsoft.com/office/drawing/2014/main" id="{EC30924A-53BC-4944-BAF4-50B8F754B6DC}"/>
              </a:ext>
            </a:extLst>
          </p:cNvPr>
          <p:cNvSpPr>
            <a:spLocks/>
          </p:cNvSpPr>
          <p:nvPr/>
        </p:nvSpPr>
        <p:spPr bwMode="auto">
          <a:xfrm>
            <a:off x="5668391" y="1803645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" name="Text Box 74">
            <a:extLst>
              <a:ext uri="{FF2B5EF4-FFF2-40B4-BE49-F238E27FC236}">
                <a16:creationId xmlns:a16="http://schemas.microsoft.com/office/drawing/2014/main" id="{37FD87B5-AE21-4F2E-B132-758E3240A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9365" y="1951185"/>
            <a:ext cx="8611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Arc 45">
            <a:extLst>
              <a:ext uri="{FF2B5EF4-FFF2-40B4-BE49-F238E27FC236}">
                <a16:creationId xmlns:a16="http://schemas.microsoft.com/office/drawing/2014/main" id="{C06FEFA8-DED4-402B-8B48-E3FC132A308A}"/>
              </a:ext>
            </a:extLst>
          </p:cNvPr>
          <p:cNvSpPr>
            <a:spLocks/>
          </p:cNvSpPr>
          <p:nvPr/>
        </p:nvSpPr>
        <p:spPr bwMode="auto">
          <a:xfrm>
            <a:off x="6147785" y="2425082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" name="Arc 45">
            <a:extLst>
              <a:ext uri="{FF2B5EF4-FFF2-40B4-BE49-F238E27FC236}">
                <a16:creationId xmlns:a16="http://schemas.microsoft.com/office/drawing/2014/main" id="{AC0C5FC0-F1E6-462E-8CE2-C8305F940114}"/>
              </a:ext>
            </a:extLst>
          </p:cNvPr>
          <p:cNvSpPr>
            <a:spLocks/>
          </p:cNvSpPr>
          <p:nvPr/>
        </p:nvSpPr>
        <p:spPr bwMode="auto">
          <a:xfrm>
            <a:off x="6760344" y="3082030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" name="Arc 45">
            <a:extLst>
              <a:ext uri="{FF2B5EF4-FFF2-40B4-BE49-F238E27FC236}">
                <a16:creationId xmlns:a16="http://schemas.microsoft.com/office/drawing/2014/main" id="{2311B1C1-21DF-4C1A-8BFE-112C67A0C18A}"/>
              </a:ext>
            </a:extLst>
          </p:cNvPr>
          <p:cNvSpPr>
            <a:spLocks/>
          </p:cNvSpPr>
          <p:nvPr/>
        </p:nvSpPr>
        <p:spPr bwMode="auto">
          <a:xfrm>
            <a:off x="6724833" y="3730100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" name="Text Box 74">
            <a:extLst>
              <a:ext uri="{FF2B5EF4-FFF2-40B4-BE49-F238E27FC236}">
                <a16:creationId xmlns:a16="http://schemas.microsoft.com/office/drawing/2014/main" id="{FEC6AD07-48F1-4128-A381-5E6815A1A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6614" y="2350679"/>
            <a:ext cx="246799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using a hyperbolic identity (derive them if you can’t remember them!)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4" name="Text Box 74">
            <a:extLst>
              <a:ext uri="{FF2B5EF4-FFF2-40B4-BE49-F238E27FC236}">
                <a16:creationId xmlns:a16="http://schemas.microsoft.com/office/drawing/2014/main" id="{8E2CDC7E-0D69-45B3-A041-01453CAAA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295" y="3211813"/>
            <a:ext cx="217502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Separate into 2 integrals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 Box 74">
                <a:extLst>
                  <a:ext uri="{FF2B5EF4-FFF2-40B4-BE49-F238E27FC236}">
                    <a16:creationId xmlns:a16="http://schemas.microsoft.com/office/drawing/2014/main" id="{25A187E9-ACBA-4594-A734-B54566504A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68971" y="3779985"/>
                <a:ext cx="2175029" cy="4775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The first one would come from differentiating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𝑐𝑜𝑠h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5" name="Text Box 74">
                <a:extLst>
                  <a:ext uri="{FF2B5EF4-FFF2-40B4-BE49-F238E27FC236}">
                    <a16:creationId xmlns:a16="http://schemas.microsoft.com/office/drawing/2014/main" id="{25A187E9-ACBA-4594-A734-B54566504A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68971" y="3779985"/>
                <a:ext cx="2175029" cy="477503"/>
              </a:xfrm>
              <a:prstGeom prst="rect">
                <a:avLst/>
              </a:prstGeom>
              <a:blipFill>
                <a:blip r:embed="rId14"/>
                <a:stretch>
                  <a:fillRect b="-641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539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 animBg="1"/>
      <p:bldP spid="19" grpId="0"/>
      <p:bldP spid="20" grpId="0" animBg="1"/>
      <p:bldP spid="21" grpId="0" animBg="1"/>
      <p:bldP spid="22" grpId="0" animBg="1"/>
      <p:bldP spid="23" grpId="0"/>
      <p:bldP spid="24" grpId="0"/>
      <p:bldP spid="25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4A4AD615-2C27-4758-AD2C-82D46CA6F6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integrate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Find: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Don’t forget – the definitions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sinh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tanh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can all be written using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4A4AD615-2C27-4758-AD2C-82D46CA6F6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  <a:blipFill>
                <a:blip r:embed="rId2"/>
                <a:stretch>
                  <a:fillRect l="-398" t="-809" r="-29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3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4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5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6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7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8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/>
              <p:nvPr/>
            </p:nvSpPr>
            <p:spPr>
              <a:xfrm>
                <a:off x="1078631" y="2769833"/>
                <a:ext cx="1241943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631" y="2769833"/>
                <a:ext cx="1241943" cy="5650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FA2B305A-D0CF-444F-A476-745DE173E457}"/>
                  </a:ext>
                </a:extLst>
              </p:cNvPr>
              <p:cNvSpPr txBox="1"/>
              <p:nvPr/>
            </p:nvSpPr>
            <p:spPr>
              <a:xfrm>
                <a:off x="4391481" y="1475173"/>
                <a:ext cx="1241943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FA2B305A-D0CF-444F-A476-745DE173E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481" y="1475173"/>
                <a:ext cx="1241943" cy="56509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B2C9CA68-FD87-40D0-B22B-87F8C7052ECE}"/>
                  </a:ext>
                </a:extLst>
              </p:cNvPr>
              <p:cNvSpPr txBox="1"/>
              <p:nvPr/>
            </p:nvSpPr>
            <p:spPr>
              <a:xfrm>
                <a:off x="4222806" y="2069978"/>
                <a:ext cx="1821653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p>
                                  </m:s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B2C9CA68-FD87-40D0-B22B-87F8C7052E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806" y="2069978"/>
                <a:ext cx="1821653" cy="56509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55910342-5CC7-4DAA-9E69-A823B2054500}"/>
                  </a:ext>
                </a:extLst>
              </p:cNvPr>
              <p:cNvSpPr txBox="1"/>
              <p:nvPr/>
            </p:nvSpPr>
            <p:spPr>
              <a:xfrm>
                <a:off x="4215408" y="2728406"/>
                <a:ext cx="1522276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55910342-5CC7-4DAA-9E69-A823B20545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5408" y="2728406"/>
                <a:ext cx="1522276" cy="56509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6635D822-A328-48CE-87AA-99804E44F028}"/>
                  </a:ext>
                </a:extLst>
              </p:cNvPr>
              <p:cNvSpPr txBox="1"/>
              <p:nvPr/>
            </p:nvSpPr>
            <p:spPr>
              <a:xfrm>
                <a:off x="4199133" y="3404588"/>
                <a:ext cx="1625765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6635D822-A328-48CE-87AA-99804E44F0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9133" y="3404588"/>
                <a:ext cx="1625765" cy="4840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c 45">
            <a:extLst>
              <a:ext uri="{FF2B5EF4-FFF2-40B4-BE49-F238E27FC236}">
                <a16:creationId xmlns:a16="http://schemas.microsoft.com/office/drawing/2014/main" id="{25B76617-B15A-4F88-AB52-47D8AB22D542}"/>
              </a:ext>
            </a:extLst>
          </p:cNvPr>
          <p:cNvSpPr>
            <a:spLocks/>
          </p:cNvSpPr>
          <p:nvPr/>
        </p:nvSpPr>
        <p:spPr bwMode="auto">
          <a:xfrm>
            <a:off x="6112274" y="1723747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74">
                <a:extLst>
                  <a:ext uri="{FF2B5EF4-FFF2-40B4-BE49-F238E27FC236}">
                    <a16:creationId xmlns:a16="http://schemas.microsoft.com/office/drawing/2014/main" id="{F36089B6-3B78-424D-AF6D-1EBDFDA95C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78858" y="1773632"/>
                <a:ext cx="2175029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Write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using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from earlier in the chapter</a:t>
                </a:r>
              </a:p>
            </p:txBody>
          </p:sp>
        </mc:Choice>
        <mc:Fallback xmlns="">
          <p:sp>
            <p:nvSpPr>
              <p:cNvPr id="17" name="Text Box 74">
                <a:extLst>
                  <a:ext uri="{FF2B5EF4-FFF2-40B4-BE49-F238E27FC236}">
                    <a16:creationId xmlns:a16="http://schemas.microsoft.com/office/drawing/2014/main" id="{F36089B6-3B78-424D-AF6D-1EBDFDA95C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78858" y="1773632"/>
                <a:ext cx="2175029" cy="461665"/>
              </a:xfrm>
              <a:prstGeom prst="rect">
                <a:avLst/>
              </a:prstGeom>
              <a:blipFill>
                <a:blip r:embed="rId14"/>
                <a:stretch>
                  <a:fillRect t="-1316" b="-92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45">
            <a:extLst>
              <a:ext uri="{FF2B5EF4-FFF2-40B4-BE49-F238E27FC236}">
                <a16:creationId xmlns:a16="http://schemas.microsoft.com/office/drawing/2014/main" id="{101BC38A-9F71-45D2-BE74-078885194261}"/>
              </a:ext>
            </a:extLst>
          </p:cNvPr>
          <p:cNvSpPr>
            <a:spLocks/>
          </p:cNvSpPr>
          <p:nvPr/>
        </p:nvSpPr>
        <p:spPr bwMode="auto">
          <a:xfrm>
            <a:off x="6069365" y="2346664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" name="Arc 45">
            <a:extLst>
              <a:ext uri="{FF2B5EF4-FFF2-40B4-BE49-F238E27FC236}">
                <a16:creationId xmlns:a16="http://schemas.microsoft.com/office/drawing/2014/main" id="{BE81C20D-E74A-4B68-93B4-4605EE7C2F68}"/>
              </a:ext>
            </a:extLst>
          </p:cNvPr>
          <p:cNvSpPr>
            <a:spLocks/>
          </p:cNvSpPr>
          <p:nvPr/>
        </p:nvSpPr>
        <p:spPr bwMode="auto">
          <a:xfrm>
            <a:off x="5829668" y="3012489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74">
                <a:extLst>
                  <a:ext uri="{FF2B5EF4-FFF2-40B4-BE49-F238E27FC236}">
                    <a16:creationId xmlns:a16="http://schemas.microsoft.com/office/drawing/2014/main" id="{6D9CDFDD-50C3-478C-9C15-27B5C1403A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05491" y="2448334"/>
                <a:ext cx="2512381" cy="353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Simplify and </a:t>
                </a:r>
                <a:r>
                  <a:rPr lang="en-US" sz="1200" dirty="0" err="1">
                    <a:solidFill>
                      <a:srgbClr val="FF0000"/>
                    </a:solidFill>
                    <a:latin typeface="Comic Sans MS" pitchFamily="66" charset="0"/>
                  </a:rPr>
                  <a:t>factorise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the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out</a:t>
                </a:r>
              </a:p>
            </p:txBody>
          </p:sp>
        </mc:Choice>
        <mc:Fallback xmlns="">
          <p:sp>
            <p:nvSpPr>
              <p:cNvPr id="20" name="Text Box 74">
                <a:extLst>
                  <a:ext uri="{FF2B5EF4-FFF2-40B4-BE49-F238E27FC236}">
                    <a16:creationId xmlns:a16="http://schemas.microsoft.com/office/drawing/2014/main" id="{6D9CDFDD-50C3-478C-9C15-27B5C1403A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5491" y="2448334"/>
                <a:ext cx="2512381" cy="353110"/>
              </a:xfrm>
              <a:prstGeom prst="rect">
                <a:avLst/>
              </a:prstGeom>
              <a:blipFill>
                <a:blip r:embed="rId15"/>
                <a:stretch>
                  <a:fillRect b="-172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Box 74">
            <a:extLst>
              <a:ext uri="{FF2B5EF4-FFF2-40B4-BE49-F238E27FC236}">
                <a16:creationId xmlns:a16="http://schemas.microsoft.com/office/drawing/2014/main" id="{7754AB3C-D6BC-45A2-9336-B0CB7A52E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407" y="3149670"/>
            <a:ext cx="110970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Integrate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3D829584-096A-4252-9C97-BE0C7B1992EC}"/>
                  </a:ext>
                </a:extLst>
              </p:cNvPr>
              <p:cNvSpPr txBox="1"/>
              <p:nvPr/>
            </p:nvSpPr>
            <p:spPr>
              <a:xfrm>
                <a:off x="4225764" y="4079290"/>
                <a:ext cx="1455398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3D829584-096A-4252-9C97-BE0C7B1992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5764" y="4079290"/>
                <a:ext cx="1455398" cy="404726"/>
              </a:xfrm>
              <a:prstGeom prst="rect">
                <a:avLst/>
              </a:prstGeom>
              <a:blipFill>
                <a:blip r:embed="rId16"/>
                <a:stretch>
                  <a:fillRect l="-837" r="-837"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 Box 74">
            <a:extLst>
              <a:ext uri="{FF2B5EF4-FFF2-40B4-BE49-F238E27FC236}">
                <a16:creationId xmlns:a16="http://schemas.microsoft.com/office/drawing/2014/main" id="{882574FD-4C82-4EFB-A372-346D28CFB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3753" y="3851006"/>
            <a:ext cx="110970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4" name="Arc 45">
            <a:extLst>
              <a:ext uri="{FF2B5EF4-FFF2-40B4-BE49-F238E27FC236}">
                <a16:creationId xmlns:a16="http://schemas.microsoft.com/office/drawing/2014/main" id="{07C2F881-F0C7-4981-94AB-269A03640D75}"/>
              </a:ext>
            </a:extLst>
          </p:cNvPr>
          <p:cNvSpPr>
            <a:spLocks/>
          </p:cNvSpPr>
          <p:nvPr/>
        </p:nvSpPr>
        <p:spPr bwMode="auto">
          <a:xfrm>
            <a:off x="5811912" y="3696069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383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 animBg="1"/>
      <p:bldP spid="17" grpId="0"/>
      <p:bldP spid="18" grpId="0" animBg="1"/>
      <p:bldP spid="19" grpId="0" animBg="1"/>
      <p:bldP spid="20" grpId="0"/>
      <p:bldP spid="21" grpId="0"/>
      <p:bldP spid="22" grpId="0"/>
      <p:bldP spid="23" grpId="0"/>
      <p:bldP spid="24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A4AD615-2C27-4758-AD2C-82D46CA6F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integrate hyperbolic functions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By using an appropriate substitution, find: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You can use the following idea…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2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3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4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5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6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7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/>
              <p:nvPr/>
            </p:nvSpPr>
            <p:spPr>
              <a:xfrm>
                <a:off x="847812" y="2947386"/>
                <a:ext cx="1734899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812" y="2947386"/>
                <a:ext cx="1734899" cy="5650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D26569D7-7E54-43FB-9A65-CC4BEB19D9C6}"/>
                  </a:ext>
                </a:extLst>
              </p:cNvPr>
              <p:cNvSpPr txBox="1"/>
              <p:nvPr/>
            </p:nvSpPr>
            <p:spPr>
              <a:xfrm>
                <a:off x="883327" y="4039339"/>
                <a:ext cx="16700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D26569D7-7E54-43FB-9A65-CC4BEB19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327" y="4039339"/>
                <a:ext cx="1670073" cy="215444"/>
              </a:xfrm>
              <a:prstGeom prst="rect">
                <a:avLst/>
              </a:prstGeom>
              <a:blipFill>
                <a:blip r:embed="rId9"/>
                <a:stretch>
                  <a:fillRect l="-2190" r="-365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1F319D76-4F14-4AD1-BBA0-8CE5FB3EB407}"/>
                  </a:ext>
                </a:extLst>
              </p:cNvPr>
              <p:cNvSpPr txBox="1"/>
              <p:nvPr/>
            </p:nvSpPr>
            <p:spPr>
              <a:xfrm>
                <a:off x="608120" y="4465467"/>
                <a:ext cx="212718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1F319D76-4F14-4AD1-BBA0-8CE5FB3EB4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120" y="4465467"/>
                <a:ext cx="2127185" cy="215444"/>
              </a:xfrm>
              <a:prstGeom prst="rect">
                <a:avLst/>
              </a:prstGeom>
              <a:blipFill>
                <a:blip r:embed="rId10"/>
                <a:stretch>
                  <a:fillRect l="-860" r="-287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2526FCFE-9FE7-46A9-BA90-7864BE602721}"/>
                  </a:ext>
                </a:extLst>
              </p:cNvPr>
              <p:cNvSpPr txBox="1"/>
              <p:nvPr/>
            </p:nvSpPr>
            <p:spPr>
              <a:xfrm>
                <a:off x="458678" y="4857565"/>
                <a:ext cx="2140330" cy="2781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asinh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2526FCFE-9FE7-46A9-BA90-7864BE6027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78" y="4857565"/>
                <a:ext cx="2140330" cy="278153"/>
              </a:xfrm>
              <a:prstGeom prst="rect">
                <a:avLst/>
              </a:prstGeom>
              <a:blipFill>
                <a:blip r:embed="rId11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c 45">
            <a:extLst>
              <a:ext uri="{FF2B5EF4-FFF2-40B4-BE49-F238E27FC236}">
                <a16:creationId xmlns:a16="http://schemas.microsoft.com/office/drawing/2014/main" id="{DF91F0FA-C7CC-46A3-B8BE-00B4DC1A5187}"/>
              </a:ext>
            </a:extLst>
          </p:cNvPr>
          <p:cNvSpPr>
            <a:spLocks/>
          </p:cNvSpPr>
          <p:nvPr/>
        </p:nvSpPr>
        <p:spPr bwMode="auto">
          <a:xfrm>
            <a:off x="2747639" y="4145872"/>
            <a:ext cx="155359" cy="443884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Box 74">
                <a:extLst>
                  <a:ext uri="{FF2B5EF4-FFF2-40B4-BE49-F238E27FC236}">
                    <a16:creationId xmlns:a16="http://schemas.microsoft.com/office/drawing/2014/main" id="{C1BD9FE5-5403-45CD-81EC-697C607A3F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27537" y="4099583"/>
                <a:ext cx="856696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0000FF"/>
                    </a:solidFill>
                    <a:latin typeface="Comic Sans MS" pitchFamily="66" charset="0"/>
                  </a:rPr>
                  <a:t>Multiply all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0000FF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Text Box 74">
                <a:extLst>
                  <a:ext uri="{FF2B5EF4-FFF2-40B4-BE49-F238E27FC236}">
                    <a16:creationId xmlns:a16="http://schemas.microsoft.com/office/drawing/2014/main" id="{C1BD9FE5-5403-45CD-81EC-697C607A3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27537" y="4099583"/>
                <a:ext cx="856696" cy="461665"/>
              </a:xfrm>
              <a:prstGeom prst="rect">
                <a:avLst/>
              </a:prstGeom>
              <a:blipFill>
                <a:blip r:embed="rId12"/>
                <a:stretch>
                  <a:fillRect t="-1333" b="-106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c 45">
            <a:extLst>
              <a:ext uri="{FF2B5EF4-FFF2-40B4-BE49-F238E27FC236}">
                <a16:creationId xmlns:a16="http://schemas.microsoft.com/office/drawing/2014/main" id="{287AC52F-8BFE-40D5-911C-CB1304439E11}"/>
              </a:ext>
            </a:extLst>
          </p:cNvPr>
          <p:cNvSpPr>
            <a:spLocks/>
          </p:cNvSpPr>
          <p:nvPr/>
        </p:nvSpPr>
        <p:spPr bwMode="auto">
          <a:xfrm>
            <a:off x="2756517" y="4598633"/>
            <a:ext cx="155359" cy="443884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" name="Text Box 74">
            <a:extLst>
              <a:ext uri="{FF2B5EF4-FFF2-40B4-BE49-F238E27FC236}">
                <a16:creationId xmlns:a16="http://schemas.microsoft.com/office/drawing/2014/main" id="{375DE687-3696-4B28-A590-EDB86C429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6415" y="4596733"/>
            <a:ext cx="8566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0000FF"/>
                </a:solidFill>
                <a:latin typeface="Comic Sans MS" pitchFamily="66" charset="0"/>
              </a:rPr>
              <a:t>Square root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B2473AA9-DAC9-4A59-8564-EAC68F777C67}"/>
                  </a:ext>
                </a:extLst>
              </p:cNvPr>
              <p:cNvSpPr txBox="1"/>
              <p:nvPr/>
            </p:nvSpPr>
            <p:spPr>
              <a:xfrm>
                <a:off x="4542402" y="1608338"/>
                <a:ext cx="1198340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B2473AA9-DAC9-4A59-8564-EAC68F777C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2402" y="1608338"/>
                <a:ext cx="1198340" cy="56509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DD22DE48-F5E3-484E-ACC8-91421E11839F}"/>
                  </a:ext>
                </a:extLst>
              </p:cNvPr>
              <p:cNvSpPr txBox="1"/>
              <p:nvPr/>
            </p:nvSpPr>
            <p:spPr>
              <a:xfrm>
                <a:off x="4320460" y="2309675"/>
                <a:ext cx="2603726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GB" sz="1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unc>
                                            <m:funcPr>
                                              <m:ctrlPr>
                                                <a:rPr lang="en-US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1400" b="0" i="0" smtClean="0">
                                                  <a:latin typeface="Cambria Math" panose="02040503050406030204" pitchFamily="18" charset="0"/>
                                                </a:rPr>
                                                <m:t>acosh</m:t>
                                              </m:r>
                                            </m:fName>
                                            <m:e>
                                              <m:r>
                                                <a:rPr lang="en-US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𝑢</m:t>
                                              </m:r>
                                            </m:e>
                                          </m:func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asinh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func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DD22DE48-F5E3-484E-ACC8-91421E1183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0460" y="2309675"/>
                <a:ext cx="2603726" cy="56509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45">
            <a:extLst>
              <a:ext uri="{FF2B5EF4-FFF2-40B4-BE49-F238E27FC236}">
                <a16:creationId xmlns:a16="http://schemas.microsoft.com/office/drawing/2014/main" id="{3411C73F-441B-432A-9348-4CC4D4640F99}"/>
              </a:ext>
            </a:extLst>
          </p:cNvPr>
          <p:cNvSpPr>
            <a:spLocks/>
          </p:cNvSpPr>
          <p:nvPr/>
        </p:nvSpPr>
        <p:spPr bwMode="auto">
          <a:xfrm>
            <a:off x="7000040" y="1936811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Box 74">
                <a:extLst>
                  <a:ext uri="{FF2B5EF4-FFF2-40B4-BE49-F238E27FC236}">
                    <a16:creationId xmlns:a16="http://schemas.microsoft.com/office/drawing/2014/main" id="{218DEBFA-FA55-42D3-9B59-B4405F358F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19892" y="1826898"/>
                <a:ext cx="1402671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acosh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Text Box 74">
                <a:extLst>
                  <a:ext uri="{FF2B5EF4-FFF2-40B4-BE49-F238E27FC236}">
                    <a16:creationId xmlns:a16="http://schemas.microsoft.com/office/drawing/2014/main" id="{218DEBFA-FA55-42D3-9B59-B4405F358F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19892" y="1826898"/>
                <a:ext cx="1402671" cy="276999"/>
              </a:xfrm>
              <a:prstGeom prst="rect">
                <a:avLst/>
              </a:prstGeom>
              <a:blipFill>
                <a:blip r:embed="rId15"/>
                <a:stretch>
                  <a:fillRect t="-2222" b="-177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 Box 74">
                <a:extLst>
                  <a:ext uri="{FF2B5EF4-FFF2-40B4-BE49-F238E27FC236}">
                    <a16:creationId xmlns:a16="http://schemas.microsoft.com/office/drawing/2014/main" id="{D17344EC-194B-497C-8135-D627899F09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28770" y="2075474"/>
                <a:ext cx="1402671" cy="358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b="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𝑑𝑢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asinh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5" name="Text Box 74">
                <a:extLst>
                  <a:ext uri="{FF2B5EF4-FFF2-40B4-BE49-F238E27FC236}">
                    <a16:creationId xmlns:a16="http://schemas.microsoft.com/office/drawing/2014/main" id="{D17344EC-194B-497C-8135-D627899F0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28770" y="2075474"/>
                <a:ext cx="1402671" cy="35836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 Box 74">
                <a:extLst>
                  <a:ext uri="{FF2B5EF4-FFF2-40B4-BE49-F238E27FC236}">
                    <a16:creationId xmlns:a16="http://schemas.microsoft.com/office/drawing/2014/main" id="{FBF31F21-267C-4769-BDBF-7AC60DC2DC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46525" y="2412826"/>
                <a:ext cx="1553592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b="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asinh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𝑑𝑢</m:t>
                        </m:r>
                      </m:e>
                    </m:func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 Box 74">
                <a:extLst>
                  <a:ext uri="{FF2B5EF4-FFF2-40B4-BE49-F238E27FC236}">
                    <a16:creationId xmlns:a16="http://schemas.microsoft.com/office/drawing/2014/main" id="{FBF31F21-267C-4769-BDBF-7AC60DC2DC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6525" y="2412826"/>
                <a:ext cx="1553592" cy="276999"/>
              </a:xfrm>
              <a:prstGeom prst="rect">
                <a:avLst/>
              </a:prstGeom>
              <a:blipFill>
                <a:blip r:embed="rId17"/>
                <a:stretch>
                  <a:fillRect t="-2222" b="-177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169C759-C25B-4FBC-A684-68714A004B81}"/>
              </a:ext>
            </a:extLst>
          </p:cNvPr>
          <p:cNvSpPr/>
          <p:nvPr/>
        </p:nvSpPr>
        <p:spPr>
          <a:xfrm>
            <a:off x="470517" y="4838330"/>
            <a:ext cx="1340528" cy="31959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2F202FF-797C-480B-9FFB-593DE0C7D63D}"/>
              </a:ext>
            </a:extLst>
          </p:cNvPr>
          <p:cNvSpPr/>
          <p:nvPr/>
        </p:nvSpPr>
        <p:spPr>
          <a:xfrm>
            <a:off x="995778" y="3197441"/>
            <a:ext cx="788633" cy="2648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400B4767-B96A-4681-ACEB-C2DBE53A6CEE}"/>
              </a:ext>
            </a:extLst>
          </p:cNvPr>
          <p:cNvSpPr/>
          <p:nvPr/>
        </p:nvSpPr>
        <p:spPr>
          <a:xfrm>
            <a:off x="4814655" y="1885026"/>
            <a:ext cx="236739" cy="23673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10DFE1E0-D24F-4ACB-B763-E62F5B8554F1}"/>
              </a:ext>
            </a:extLst>
          </p:cNvPr>
          <p:cNvSpPr/>
          <p:nvPr/>
        </p:nvSpPr>
        <p:spPr>
          <a:xfrm>
            <a:off x="7550456" y="1842117"/>
            <a:ext cx="847819" cy="23673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78B3C3C3-A2EE-47C6-9558-EB13AB31778E}"/>
              </a:ext>
            </a:extLst>
          </p:cNvPr>
          <p:cNvSpPr/>
          <p:nvPr/>
        </p:nvSpPr>
        <p:spPr>
          <a:xfrm>
            <a:off x="4835369" y="2607076"/>
            <a:ext cx="828585" cy="23673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8882A71-A530-4135-A075-267914B9FCE1}"/>
              </a:ext>
            </a:extLst>
          </p:cNvPr>
          <p:cNvSpPr/>
          <p:nvPr/>
        </p:nvSpPr>
        <p:spPr>
          <a:xfrm>
            <a:off x="5476042" y="1729666"/>
            <a:ext cx="312200" cy="23673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A7329066-C7E1-4E5A-BFC3-110D52DD8B45}"/>
              </a:ext>
            </a:extLst>
          </p:cNvPr>
          <p:cNvSpPr/>
          <p:nvPr/>
        </p:nvSpPr>
        <p:spPr>
          <a:xfrm>
            <a:off x="7457241" y="2414726"/>
            <a:ext cx="1118587" cy="23673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Arc 45">
            <a:extLst>
              <a:ext uri="{FF2B5EF4-FFF2-40B4-BE49-F238E27FC236}">
                <a16:creationId xmlns:a16="http://schemas.microsoft.com/office/drawing/2014/main" id="{BD64BBC6-0884-48BE-99E9-19B2A0F43C97}"/>
              </a:ext>
            </a:extLst>
          </p:cNvPr>
          <p:cNvSpPr>
            <a:spLocks/>
          </p:cNvSpPr>
          <p:nvPr/>
        </p:nvSpPr>
        <p:spPr bwMode="auto">
          <a:xfrm>
            <a:off x="7010397" y="2612994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36866B74-657E-45C0-895D-32983D0925C3}"/>
                  </a:ext>
                </a:extLst>
              </p:cNvPr>
              <p:cNvSpPr txBox="1"/>
              <p:nvPr/>
            </p:nvSpPr>
            <p:spPr>
              <a:xfrm>
                <a:off x="4321940" y="2994735"/>
                <a:ext cx="2518125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𝑐𝑜𝑠h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asinh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func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36866B74-657E-45C0-895D-32983D092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1940" y="2994735"/>
                <a:ext cx="2518125" cy="56509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C20E19B2-9A03-4E5E-A57E-4B850065C31E}"/>
                  </a:ext>
                </a:extLst>
              </p:cNvPr>
              <p:cNvSpPr txBox="1"/>
              <p:nvPr/>
            </p:nvSpPr>
            <p:spPr>
              <a:xfrm>
                <a:off x="4286430" y="3660560"/>
                <a:ext cx="1874674" cy="5650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i="0" smtClean="0">
                                      <a:latin typeface="Cambria Math" panose="02040503050406030204" pitchFamily="18" charset="0"/>
                                    </a:rPr>
                                    <m:t>asinh</m:t>
                                  </m:r>
                                </m:fName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func>
                            </m:den>
                          </m:f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asinh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func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C20E19B2-9A03-4E5E-A57E-4B850065C3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6430" y="3660560"/>
                <a:ext cx="1874674" cy="56509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68D5D95E-740B-48B8-ADA6-73C34D5A9284}"/>
                  </a:ext>
                </a:extLst>
              </p:cNvPr>
              <p:cNvSpPr txBox="1"/>
              <p:nvPr/>
            </p:nvSpPr>
            <p:spPr>
              <a:xfrm>
                <a:off x="4279032" y="4292356"/>
                <a:ext cx="843384" cy="5650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68D5D95E-740B-48B8-ADA6-73C34D5A92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032" y="4292356"/>
                <a:ext cx="843384" cy="565091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E50DFF16-7D6E-4CE1-8F36-FC0A85A30E73}"/>
                  </a:ext>
                </a:extLst>
              </p:cNvPr>
              <p:cNvSpPr txBox="1"/>
              <p:nvPr/>
            </p:nvSpPr>
            <p:spPr>
              <a:xfrm>
                <a:off x="4227246" y="5012929"/>
                <a:ext cx="84338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E50DFF16-7D6E-4CE1-8F36-FC0A85A30E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7246" y="5012929"/>
                <a:ext cx="843384" cy="215444"/>
              </a:xfrm>
              <a:prstGeom prst="rect">
                <a:avLst/>
              </a:prstGeom>
              <a:blipFill>
                <a:blip r:embed="rId21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8FA2557F-FB34-491E-A6BD-7038AB1016C6}"/>
                  </a:ext>
                </a:extLst>
              </p:cNvPr>
              <p:cNvSpPr txBox="1"/>
              <p:nvPr/>
            </p:nvSpPr>
            <p:spPr>
              <a:xfrm>
                <a:off x="4308625" y="5547069"/>
                <a:ext cx="1426350" cy="3675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𝑎𝑟𝑐𝑜𝑠h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8FA2557F-FB34-491E-A6BD-7038AB1016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625" y="5547069"/>
                <a:ext cx="1426350" cy="367537"/>
              </a:xfrm>
              <a:prstGeom prst="rect">
                <a:avLst/>
              </a:prstGeom>
              <a:blipFill>
                <a:blip r:embed="rId2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Arc 45">
            <a:extLst>
              <a:ext uri="{FF2B5EF4-FFF2-40B4-BE49-F238E27FC236}">
                <a16:creationId xmlns:a16="http://schemas.microsoft.com/office/drawing/2014/main" id="{F3B76CDE-53C3-4BC0-B8F6-A0716DF56795}"/>
              </a:ext>
            </a:extLst>
          </p:cNvPr>
          <p:cNvSpPr>
            <a:spLocks/>
          </p:cNvSpPr>
          <p:nvPr/>
        </p:nvSpPr>
        <p:spPr bwMode="auto">
          <a:xfrm>
            <a:off x="6923100" y="3262543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2" name="Arc 45">
            <a:extLst>
              <a:ext uri="{FF2B5EF4-FFF2-40B4-BE49-F238E27FC236}">
                <a16:creationId xmlns:a16="http://schemas.microsoft.com/office/drawing/2014/main" id="{2DE4451B-C572-45F0-AA8D-1526D0534813}"/>
              </a:ext>
            </a:extLst>
          </p:cNvPr>
          <p:cNvSpPr>
            <a:spLocks/>
          </p:cNvSpPr>
          <p:nvPr/>
        </p:nvSpPr>
        <p:spPr bwMode="auto">
          <a:xfrm>
            <a:off x="6141865" y="3901735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" name="Arc 45">
            <a:extLst>
              <a:ext uri="{FF2B5EF4-FFF2-40B4-BE49-F238E27FC236}">
                <a16:creationId xmlns:a16="http://schemas.microsoft.com/office/drawing/2014/main" id="{207F2F93-A93A-4CF9-82C4-27D0CB8209AA}"/>
              </a:ext>
            </a:extLst>
          </p:cNvPr>
          <p:cNvSpPr>
            <a:spLocks/>
          </p:cNvSpPr>
          <p:nvPr/>
        </p:nvSpPr>
        <p:spPr bwMode="auto">
          <a:xfrm>
            <a:off x="5120933" y="4540927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" name="Text Box 74">
            <a:extLst>
              <a:ext uri="{FF2B5EF4-FFF2-40B4-BE49-F238E27FC236}">
                <a16:creationId xmlns:a16="http://schemas.microsoft.com/office/drawing/2014/main" id="{754195FA-8C15-4186-81A7-54A152883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5861" y="2769413"/>
            <a:ext cx="173854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Square the bracket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5" name="Text Box 74">
            <a:extLst>
              <a:ext uri="{FF2B5EF4-FFF2-40B4-BE49-F238E27FC236}">
                <a16:creationId xmlns:a16="http://schemas.microsoft.com/office/drawing/2014/main" id="{44B40604-A61E-497A-AADE-7AF887C8E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0451" y="3257686"/>
            <a:ext cx="190721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using the expression we worked out before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6" name="Text Box 74">
            <a:extLst>
              <a:ext uri="{FF2B5EF4-FFF2-40B4-BE49-F238E27FC236}">
                <a16:creationId xmlns:a16="http://schemas.microsoft.com/office/drawing/2014/main" id="{8198A3D5-AE0A-4C50-B00C-6F301AFE9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9216" y="4065553"/>
            <a:ext cx="93067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1F4D536A-F9A5-4FF4-9750-4D6A5B8898CC}"/>
              </a:ext>
            </a:extLst>
          </p:cNvPr>
          <p:cNvCxnSpPr>
            <a:cxnSpLocks/>
          </p:cNvCxnSpPr>
          <p:nvPr/>
        </p:nvCxnSpPr>
        <p:spPr>
          <a:xfrm flipV="1">
            <a:off x="5282213" y="3835153"/>
            <a:ext cx="523783" cy="159798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E1112009-91C5-4C9B-B787-5043F1589531}"/>
              </a:ext>
            </a:extLst>
          </p:cNvPr>
          <p:cNvCxnSpPr>
            <a:cxnSpLocks/>
          </p:cNvCxnSpPr>
          <p:nvPr/>
        </p:nvCxnSpPr>
        <p:spPr>
          <a:xfrm flipV="1">
            <a:off x="4688889" y="3960920"/>
            <a:ext cx="523783" cy="159798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74">
            <a:extLst>
              <a:ext uri="{FF2B5EF4-FFF2-40B4-BE49-F238E27FC236}">
                <a16:creationId xmlns:a16="http://schemas.microsoft.com/office/drawing/2014/main" id="{5BEAB2BD-9F0D-4D0B-8821-7A70CE2E8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3695" y="4686990"/>
            <a:ext cx="93067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Integrate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4" name="Arc 45">
            <a:extLst>
              <a:ext uri="{FF2B5EF4-FFF2-40B4-BE49-F238E27FC236}">
                <a16:creationId xmlns:a16="http://schemas.microsoft.com/office/drawing/2014/main" id="{89923695-986E-4D1D-87BA-636BFCCBD631}"/>
              </a:ext>
            </a:extLst>
          </p:cNvPr>
          <p:cNvSpPr>
            <a:spLocks/>
          </p:cNvSpPr>
          <p:nvPr/>
        </p:nvSpPr>
        <p:spPr bwMode="auto">
          <a:xfrm>
            <a:off x="5770483" y="5137211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 Box 74">
                <a:extLst>
                  <a:ext uri="{FF2B5EF4-FFF2-40B4-BE49-F238E27FC236}">
                    <a16:creationId xmlns:a16="http://schemas.microsoft.com/office/drawing/2014/main" id="{721142F1-9549-468A-96D5-4DF450D4283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70957" y="4908930"/>
                <a:ext cx="1402671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acosh</m:t>
                          </m:r>
                        </m:fName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5" name="Text Box 74">
                <a:extLst>
                  <a:ext uri="{FF2B5EF4-FFF2-40B4-BE49-F238E27FC236}">
                    <a16:creationId xmlns:a16="http://schemas.microsoft.com/office/drawing/2014/main" id="{721142F1-9549-468A-96D5-4DF450D428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70957" y="4908930"/>
                <a:ext cx="1402671" cy="27699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 Box 74">
                <a:extLst>
                  <a:ext uri="{FF2B5EF4-FFF2-40B4-BE49-F238E27FC236}">
                    <a16:creationId xmlns:a16="http://schemas.microsoft.com/office/drawing/2014/main" id="{1238AD4E-CF37-4D33-9FEF-119A2A14BF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37792" y="5210770"/>
                <a:ext cx="1402671" cy="3394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171450" indent="-171450" algn="ctr" eaLnBrk="1" hangingPunct="1">
                  <a:spcBef>
                    <a:spcPct val="50000"/>
                  </a:spcBef>
                  <a:buFont typeface="Wingdings" panose="05000000000000000000" pitchFamily="2" charset="2"/>
                  <a:buChar char="à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cosh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𝑢</m:t>
                        </m:r>
                      </m:e>
                    </m:func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6" name="Text Box 74">
                <a:extLst>
                  <a:ext uri="{FF2B5EF4-FFF2-40B4-BE49-F238E27FC236}">
                    <a16:creationId xmlns:a16="http://schemas.microsoft.com/office/drawing/2014/main" id="{1238AD4E-CF37-4D33-9FEF-119A2A14BF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7792" y="5210770"/>
                <a:ext cx="1402671" cy="33945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 Box 74">
                <a:extLst>
                  <a:ext uri="{FF2B5EF4-FFF2-40B4-BE49-F238E27FC236}">
                    <a16:creationId xmlns:a16="http://schemas.microsoft.com/office/drawing/2014/main" id="{8EDA4281-302A-44AF-BD66-7A7A2819269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58399" y="5539243"/>
                <a:ext cx="1402671" cy="3687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marL="171450" indent="-171450" algn="ctr" eaLnBrk="1" hangingPunct="1">
                  <a:spcBef>
                    <a:spcPct val="50000"/>
                  </a:spcBef>
                  <a:buFont typeface="Wingdings" panose="05000000000000000000" pitchFamily="2" charset="2"/>
                  <a:buChar char="à"/>
                </a:pP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𝑎𝑟𝑐𝑜𝑠h</m:t>
                    </m:r>
                    <m:d>
                      <m:d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den>
                        </m:f>
                      </m:e>
                    </m:d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7" name="Text Box 74">
                <a:extLst>
                  <a:ext uri="{FF2B5EF4-FFF2-40B4-BE49-F238E27FC236}">
                    <a16:creationId xmlns:a16="http://schemas.microsoft.com/office/drawing/2014/main" id="{8EDA4281-302A-44AF-BD66-7A7A281926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8399" y="5539243"/>
                <a:ext cx="1402671" cy="368755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2AC6E4A1-777D-4827-A02B-4D9B60B8AD4B}"/>
              </a:ext>
            </a:extLst>
          </p:cNvPr>
          <p:cNvSpPr/>
          <p:nvPr/>
        </p:nvSpPr>
        <p:spPr>
          <a:xfrm>
            <a:off x="6029415" y="2425083"/>
            <a:ext cx="921801" cy="23673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76B8D7CC-8EDF-408D-8355-59E0BCB9BA73}"/>
              </a:ext>
            </a:extLst>
          </p:cNvPr>
          <p:cNvSpPr/>
          <p:nvPr/>
        </p:nvSpPr>
        <p:spPr>
          <a:xfrm>
            <a:off x="4651900" y="3241829"/>
            <a:ext cx="1358284" cy="29148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40D7BDFF-A4BE-4202-87BD-40D24B2D2FFF}"/>
              </a:ext>
            </a:extLst>
          </p:cNvPr>
          <p:cNvSpPr/>
          <p:nvPr/>
        </p:nvSpPr>
        <p:spPr>
          <a:xfrm>
            <a:off x="4653380" y="3909134"/>
            <a:ext cx="682100" cy="23673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D2FEFD74-4668-4701-80AC-E3AD5F77CA5C}"/>
              </a:ext>
            </a:extLst>
          </p:cNvPr>
          <p:cNvSpPr/>
          <p:nvPr/>
        </p:nvSpPr>
        <p:spPr>
          <a:xfrm>
            <a:off x="463119" y="4839810"/>
            <a:ext cx="2093649" cy="31959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12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16" grpId="0"/>
      <p:bldP spid="17" grpId="0" animBg="1"/>
      <p:bldP spid="18" grpId="0"/>
      <p:bldP spid="19" grpId="0" animBg="1"/>
      <p:bldP spid="20" grpId="0"/>
      <p:bldP spid="21" grpId="0"/>
      <p:bldP spid="22" grpId="0"/>
      <p:bldP spid="23" grpId="0" animBg="1"/>
      <p:bldP spid="24" grpId="0"/>
      <p:bldP spid="25" grpId="0"/>
      <p:bldP spid="26" grpId="0"/>
      <p:bldP spid="4" grpId="0" animBg="1"/>
      <p:bldP spid="4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5" grpId="0"/>
      <p:bldP spid="37" grpId="0"/>
      <p:bldP spid="38" grpId="0"/>
      <p:bldP spid="39" grpId="0"/>
      <p:bldP spid="40" grpId="0"/>
      <p:bldP spid="41" grpId="0" animBg="1"/>
      <p:bldP spid="42" grpId="0" animBg="1"/>
      <p:bldP spid="43" grpId="0" animBg="1"/>
      <p:bldP spid="44" grpId="0"/>
      <p:bldP spid="45" grpId="0"/>
      <p:bldP spid="46" grpId="0"/>
      <p:bldP spid="53" grpId="0"/>
      <p:bldP spid="54" grpId="0" animBg="1"/>
      <p:bldP spid="55" grpId="0"/>
      <p:bldP spid="56" grpId="0"/>
      <p:bldP spid="57" grpId="0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A4AD615-2C27-4758-AD2C-82D46CA6F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integrate hyperbolic functions</a:t>
            </a: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6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7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8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図 2">
            <a:extLst>
              <a:ext uri="{FF2B5EF4-FFF2-40B4-BE49-F238E27FC236}">
                <a16:creationId xmlns:a16="http://schemas.microsoft.com/office/drawing/2014/main" id="{C834CD59-EF90-4C59-A9C2-F427245A09E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2504" t="16607" r="53201" b="60190"/>
          <a:stretch/>
        </p:blipFill>
        <p:spPr>
          <a:xfrm>
            <a:off x="106532" y="2175027"/>
            <a:ext cx="2391896" cy="218390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04B27F7-C962-418A-9568-4A3DA046432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2913" t="35458" r="43495" b="18803"/>
          <a:stretch/>
        </p:blipFill>
        <p:spPr>
          <a:xfrm>
            <a:off x="5157924" y="2175027"/>
            <a:ext cx="3835153" cy="4182369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7207117-E057-4CBD-B0E9-3377E51D276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2504" t="41191" r="51104" b="15493"/>
          <a:stretch/>
        </p:blipFill>
        <p:spPr>
          <a:xfrm>
            <a:off x="2539015" y="2175027"/>
            <a:ext cx="2568220" cy="38173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42774FA4-1860-489E-82A0-A22890161ED8}"/>
                  </a:ext>
                </a:extLst>
              </p:cNvPr>
              <p:cNvSpPr txBox="1"/>
              <p:nvPr/>
            </p:nvSpPr>
            <p:spPr>
              <a:xfrm>
                <a:off x="0" y="0"/>
                <a:ext cx="217348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𝑎𝑟𝑠𝑖𝑛h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42774FA4-1860-489E-82A0-A22890161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173480" cy="484428"/>
              </a:xfrm>
              <a:prstGeom prst="rect">
                <a:avLst/>
              </a:prstGeom>
              <a:blipFill>
                <a:blip r:embed="rId11"/>
                <a:stretch>
                  <a:fillRect l="-2797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2A8D75A2-F83A-4847-A007-53588543ECDB}"/>
                  </a:ext>
                </a:extLst>
              </p:cNvPr>
              <p:cNvSpPr txBox="1"/>
              <p:nvPr/>
            </p:nvSpPr>
            <p:spPr>
              <a:xfrm>
                <a:off x="2176508" y="0"/>
                <a:ext cx="2648995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𝑎𝑟𝑐𝑜𝑠h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2A8D75A2-F83A-4847-A007-53588543E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6508" y="0"/>
                <a:ext cx="2648995" cy="484428"/>
              </a:xfrm>
              <a:prstGeom prst="rect">
                <a:avLst/>
              </a:prstGeom>
              <a:blipFill>
                <a:blip r:embed="rId12"/>
                <a:stretch>
                  <a:fillRect l="-23007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4C2FFD4-C7DB-42C9-8BC8-E449D5984EB7}"/>
              </a:ext>
            </a:extLst>
          </p:cNvPr>
          <p:cNvSpPr txBox="1"/>
          <p:nvPr/>
        </p:nvSpPr>
        <p:spPr>
          <a:xfrm>
            <a:off x="221942" y="4607512"/>
            <a:ext cx="21128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By the way, you get all this in the formula booklet so just look it up if you need to!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00362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A4AD615-2C27-4758-AD2C-82D46CA6F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integrate hyperbolic functions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Show that: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5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6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7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/>
              <p:nvPr/>
            </p:nvSpPr>
            <p:spPr>
              <a:xfrm>
                <a:off x="492705" y="2716567"/>
                <a:ext cx="2514856" cy="5263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−16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2+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705" y="2716567"/>
                <a:ext cx="2514856" cy="5263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3B3FEC4-B763-4893-B349-1951789B0550}"/>
                  </a:ext>
                </a:extLst>
              </p:cNvPr>
              <p:cNvSpPr txBox="1"/>
              <p:nvPr/>
            </p:nvSpPr>
            <p:spPr>
              <a:xfrm>
                <a:off x="0" y="0"/>
                <a:ext cx="217348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𝑎𝑟𝑠𝑖𝑛h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3B3FEC4-B763-4893-B349-1951789B05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173480" cy="484428"/>
              </a:xfrm>
              <a:prstGeom prst="rect">
                <a:avLst/>
              </a:prstGeom>
              <a:blipFill>
                <a:blip r:embed="rId9"/>
                <a:stretch>
                  <a:fillRect l="-2797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46509FBB-E0F5-4B62-85C5-6E8A3D2A9E3A}"/>
                  </a:ext>
                </a:extLst>
              </p:cNvPr>
              <p:cNvSpPr txBox="1"/>
              <p:nvPr/>
            </p:nvSpPr>
            <p:spPr>
              <a:xfrm>
                <a:off x="2176508" y="0"/>
                <a:ext cx="2648995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𝑎𝑟𝑐𝑜𝑠h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46509FBB-E0F5-4B62-85C5-6E8A3D2A9E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6508" y="0"/>
                <a:ext cx="2648995" cy="484428"/>
              </a:xfrm>
              <a:prstGeom prst="rect">
                <a:avLst/>
              </a:prstGeom>
              <a:blipFill>
                <a:blip r:embed="rId10"/>
                <a:stretch>
                  <a:fillRect l="-23007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4DF5D70F-B09A-4C2D-972A-19682AEF8A86}"/>
                  </a:ext>
                </a:extLst>
              </p:cNvPr>
              <p:cNvSpPr txBox="1"/>
              <p:nvPr/>
            </p:nvSpPr>
            <p:spPr>
              <a:xfrm>
                <a:off x="3707900" y="1768136"/>
                <a:ext cx="1285928" cy="4843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−16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4DF5D70F-B09A-4C2D-972A-19682AEF8A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0" y="1768136"/>
                <a:ext cx="1285928" cy="48436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E4924F40-3465-4543-875E-1D04470EB070}"/>
                  </a:ext>
                </a:extLst>
              </p:cNvPr>
              <p:cNvSpPr txBox="1"/>
              <p:nvPr/>
            </p:nvSpPr>
            <p:spPr>
              <a:xfrm>
                <a:off x="3540704" y="2462074"/>
                <a:ext cx="1295931" cy="4394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𝑎𝑟𝑐𝑜𝑠h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b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E4924F40-3465-4543-875E-1D04470EB0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704" y="2462074"/>
                <a:ext cx="1295931" cy="439479"/>
              </a:xfrm>
              <a:prstGeom prst="rect">
                <a:avLst/>
              </a:prstGeom>
              <a:blipFill>
                <a:blip r:embed="rId12"/>
                <a:stretch>
                  <a:fillRect l="-1415" r="-943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61E5FA88-6A72-43FA-8823-D3FBF5049733}"/>
                  </a:ext>
                </a:extLst>
              </p:cNvPr>
              <p:cNvSpPr txBox="1"/>
              <p:nvPr/>
            </p:nvSpPr>
            <p:spPr>
              <a:xfrm>
                <a:off x="3551061" y="3164889"/>
                <a:ext cx="1764073" cy="4076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𝑎𝑟𝑐𝑜𝑠h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2−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𝑎𝑟𝑐𝑜𝑠h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61E5FA88-6A72-43FA-8823-D3FBF5049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1061" y="3164889"/>
                <a:ext cx="1764073" cy="407676"/>
              </a:xfrm>
              <a:prstGeom prst="rect">
                <a:avLst/>
              </a:prstGeom>
              <a:blipFill>
                <a:blip r:embed="rId13"/>
                <a:stretch>
                  <a:fillRect l="-692" r="-2076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E5084D2D-C7B2-4B50-AE77-2275864C5177}"/>
                  </a:ext>
                </a:extLst>
              </p:cNvPr>
              <p:cNvSpPr txBox="1"/>
              <p:nvPr/>
            </p:nvSpPr>
            <p:spPr>
              <a:xfrm>
                <a:off x="3508152" y="3681274"/>
                <a:ext cx="3472874" cy="7037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(2)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</m:num>
                                        <m:den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E5084D2D-C7B2-4B50-AE77-2275864C51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8152" y="3681274"/>
                <a:ext cx="3472874" cy="70378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7ACC70BC-BD8B-4C85-A5C8-4C66196FD2F3}"/>
                  </a:ext>
                </a:extLst>
              </p:cNvPr>
              <p:cNvSpPr txBox="1"/>
              <p:nvPr/>
            </p:nvSpPr>
            <p:spPr>
              <a:xfrm>
                <a:off x="3543662" y="4577919"/>
                <a:ext cx="1703415" cy="258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7ACC70BC-BD8B-4C85-A5C8-4C66196FD2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3662" y="4577919"/>
                <a:ext cx="1703415" cy="258084"/>
              </a:xfrm>
              <a:prstGeom prst="rect">
                <a:avLst/>
              </a:prstGeom>
              <a:blipFill>
                <a:blip r:embed="rId15"/>
                <a:stretch>
                  <a:fillRect l="-357" b="-4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CCEFA5D-62F7-42AE-98B7-9417B250A91C}"/>
                  </a:ext>
                </a:extLst>
              </p:cNvPr>
              <p:cNvSpPr txBox="1"/>
              <p:nvPr/>
            </p:nvSpPr>
            <p:spPr>
              <a:xfrm>
                <a:off x="3543662" y="5119456"/>
                <a:ext cx="1153393" cy="5093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CCEFA5D-62F7-42AE-98B7-9417B250A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3662" y="5119456"/>
                <a:ext cx="1153393" cy="50930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45">
            <a:extLst>
              <a:ext uri="{FF2B5EF4-FFF2-40B4-BE49-F238E27FC236}">
                <a16:creationId xmlns:a16="http://schemas.microsoft.com/office/drawing/2014/main" id="{1DB8F1B7-6CAE-4F9E-B834-06E97164C98E}"/>
              </a:ext>
            </a:extLst>
          </p:cNvPr>
          <p:cNvSpPr>
            <a:spLocks/>
          </p:cNvSpPr>
          <p:nvPr/>
        </p:nvSpPr>
        <p:spPr bwMode="auto">
          <a:xfrm>
            <a:off x="5041033" y="2037425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 Box 74">
                <a:extLst>
                  <a:ext uri="{FF2B5EF4-FFF2-40B4-BE49-F238E27FC236}">
                    <a16:creationId xmlns:a16="http://schemas.microsoft.com/office/drawing/2014/main" id="{687FB76B-63FB-48EA-83E5-A7D4F458AA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23895" y="2076955"/>
                <a:ext cx="2262326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Integrate using the pattern above, with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2" name="Text Box 74">
                <a:extLst>
                  <a:ext uri="{FF2B5EF4-FFF2-40B4-BE49-F238E27FC236}">
                    <a16:creationId xmlns:a16="http://schemas.microsoft.com/office/drawing/2014/main" id="{687FB76B-63FB-48EA-83E5-A7D4F458AA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23895" y="2076955"/>
                <a:ext cx="2262326" cy="461665"/>
              </a:xfrm>
              <a:prstGeom prst="rect">
                <a:avLst/>
              </a:prstGeom>
              <a:blipFill>
                <a:blip r:embed="rId17"/>
                <a:stretch>
                  <a:fillRect t="-1333" b="-106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45">
            <a:extLst>
              <a:ext uri="{FF2B5EF4-FFF2-40B4-BE49-F238E27FC236}">
                <a16:creationId xmlns:a16="http://schemas.microsoft.com/office/drawing/2014/main" id="{B8411F95-8D63-410A-9C68-3B8F0A91DBAB}"/>
              </a:ext>
            </a:extLst>
          </p:cNvPr>
          <p:cNvSpPr>
            <a:spLocks/>
          </p:cNvSpPr>
          <p:nvPr/>
        </p:nvSpPr>
        <p:spPr bwMode="auto">
          <a:xfrm>
            <a:off x="5369507" y="2738760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" name="Arc 45">
            <a:extLst>
              <a:ext uri="{FF2B5EF4-FFF2-40B4-BE49-F238E27FC236}">
                <a16:creationId xmlns:a16="http://schemas.microsoft.com/office/drawing/2014/main" id="{F86B85F2-C44C-4D16-8265-05176DAA9649}"/>
              </a:ext>
            </a:extLst>
          </p:cNvPr>
          <p:cNvSpPr>
            <a:spLocks/>
          </p:cNvSpPr>
          <p:nvPr/>
        </p:nvSpPr>
        <p:spPr bwMode="auto">
          <a:xfrm>
            <a:off x="6985242" y="3395708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" name="Arc 45">
            <a:extLst>
              <a:ext uri="{FF2B5EF4-FFF2-40B4-BE49-F238E27FC236}">
                <a16:creationId xmlns:a16="http://schemas.microsoft.com/office/drawing/2014/main" id="{D9CDAFEC-622B-408A-87C3-7D8ADBF4A36E}"/>
              </a:ext>
            </a:extLst>
          </p:cNvPr>
          <p:cNvSpPr>
            <a:spLocks/>
          </p:cNvSpPr>
          <p:nvPr/>
        </p:nvSpPr>
        <p:spPr bwMode="auto">
          <a:xfrm>
            <a:off x="6967487" y="4070411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" name="Arc 45">
            <a:extLst>
              <a:ext uri="{FF2B5EF4-FFF2-40B4-BE49-F238E27FC236}">
                <a16:creationId xmlns:a16="http://schemas.microsoft.com/office/drawing/2014/main" id="{B55D3104-3680-496F-BD02-3387AD1BFA26}"/>
              </a:ext>
            </a:extLst>
          </p:cNvPr>
          <p:cNvSpPr>
            <a:spLocks/>
          </p:cNvSpPr>
          <p:nvPr/>
        </p:nvSpPr>
        <p:spPr bwMode="auto">
          <a:xfrm>
            <a:off x="5262974" y="4736236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" name="Text Box 74">
            <a:extLst>
              <a:ext uri="{FF2B5EF4-FFF2-40B4-BE49-F238E27FC236}">
                <a16:creationId xmlns:a16="http://schemas.microsoft.com/office/drawing/2014/main" id="{95CFBE00-3163-4685-97E4-EF9D23A6A3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0124" y="2742781"/>
            <a:ext cx="11703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Sub in limits and subtract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8" name="Text Box 74">
            <a:extLst>
              <a:ext uri="{FF2B5EF4-FFF2-40B4-BE49-F238E27FC236}">
                <a16:creationId xmlns:a16="http://schemas.microsoft.com/office/drawing/2014/main" id="{4200ED62-BD7E-4A9C-A694-ECF285379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1370" y="3408608"/>
            <a:ext cx="223569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From 6B,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Box 74">
                <a:extLst>
                  <a:ext uri="{FF2B5EF4-FFF2-40B4-BE49-F238E27FC236}">
                    <a16:creationId xmlns:a16="http://schemas.microsoft.com/office/drawing/2014/main" id="{DE560C07-88E1-4B83-921A-F4F294379D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41471" y="3630550"/>
                <a:ext cx="2235694" cy="3159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𝑎𝑟𝑐𝑜𝑠h</m:t>
                    </m:r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𝑙𝑛</m:t>
                    </m:r>
                    <m:d>
                      <m:d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rad>
                      </m:e>
                    </m:d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 Box 74">
                <a:extLst>
                  <a:ext uri="{FF2B5EF4-FFF2-40B4-BE49-F238E27FC236}">
                    <a16:creationId xmlns:a16="http://schemas.microsoft.com/office/drawing/2014/main" id="{DE560C07-88E1-4B83-921A-F4F294379D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41471" y="3630550"/>
                <a:ext cx="2235694" cy="31598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 Box 74">
            <a:extLst>
              <a:ext uri="{FF2B5EF4-FFF2-40B4-BE49-F238E27FC236}">
                <a16:creationId xmlns:a16="http://schemas.microsoft.com/office/drawing/2014/main" id="{DE0FF871-FF81-40D3-97EF-B0488937D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0249" y="4234230"/>
            <a:ext cx="8419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1" name="Text Box 74">
            <a:extLst>
              <a:ext uri="{FF2B5EF4-FFF2-40B4-BE49-F238E27FC236}">
                <a16:creationId xmlns:a16="http://schemas.microsoft.com/office/drawing/2014/main" id="{74868A13-D9DA-4E4E-B1C9-F6DC5A15E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9103" y="4802401"/>
            <a:ext cx="14810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Combine using the division rule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22B6A14-C46F-4C25-B68F-82AEDF51468D}"/>
              </a:ext>
            </a:extLst>
          </p:cNvPr>
          <p:cNvSpPr/>
          <p:nvPr/>
        </p:nvSpPr>
        <p:spPr>
          <a:xfrm>
            <a:off x="2183907" y="0"/>
            <a:ext cx="1908259" cy="47939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1B6CF56A-8B6B-45F4-A9F1-EF81BED2083A}"/>
              </a:ext>
            </a:extLst>
          </p:cNvPr>
          <p:cNvSpPr/>
          <p:nvPr/>
        </p:nvSpPr>
        <p:spPr>
          <a:xfrm>
            <a:off x="3938770" y="1745810"/>
            <a:ext cx="823353" cy="51755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D00D32F7-8FDE-4295-B2F1-E4955E969F6E}"/>
              </a:ext>
            </a:extLst>
          </p:cNvPr>
          <p:cNvSpPr/>
          <p:nvPr/>
        </p:nvSpPr>
        <p:spPr>
          <a:xfrm>
            <a:off x="3801459" y="2471596"/>
            <a:ext cx="888236" cy="45267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57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9" grpId="0"/>
      <p:bldP spid="20" grpId="0"/>
      <p:bldP spid="21" grpId="0" animBg="1"/>
      <p:bldP spid="22" grpId="0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" grpId="0" animBg="1"/>
      <p:bldP spid="3" grpId="1" animBg="1"/>
      <p:bldP spid="32" grpId="0" animBg="1"/>
      <p:bldP spid="32" grpId="1" animBg="1"/>
      <p:bldP spid="33" grpId="0" animBg="1"/>
      <p:bldP spid="33" grpId="1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A4AD615-2C27-4758-AD2C-82D46CA6F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integrate hyperbolic functions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Show that: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Try to use trigonometric identities which have a similar ‘form’ to the expression you are integrating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GB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For example…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2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3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4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5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6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7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/>
              <p:nvPr/>
            </p:nvSpPr>
            <p:spPr>
              <a:xfrm>
                <a:off x="173108" y="2787588"/>
                <a:ext cx="2999667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ad>
                            <m:radPr>
                              <m:degHide m:val="on"/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𝑎𝑟𝑠𝑖𝑛h𝑥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ad>
                        <m:radPr>
                          <m:degHide m:val="on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108" y="2787588"/>
                <a:ext cx="2999667" cy="484428"/>
              </a:xfrm>
              <a:prstGeom prst="rect">
                <a:avLst/>
              </a:prstGeom>
              <a:blipFill>
                <a:blip r:embed="rId8"/>
                <a:stretch>
                  <a:fillRect l="-20935" t="-156250" r="-407" b="-2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DE29C3DE-C71B-44E3-8761-3E97B0D6CBA2}"/>
                  </a:ext>
                </a:extLst>
              </p:cNvPr>
              <p:cNvSpPr txBox="1"/>
              <p:nvPr/>
            </p:nvSpPr>
            <p:spPr>
              <a:xfrm>
                <a:off x="4142905" y="1599459"/>
                <a:ext cx="1126590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DE29C3DE-C71B-44E3-8761-3E97B0D6CB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905" y="1599459"/>
                <a:ext cx="1126590" cy="5650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FC6D237-126B-4ECE-B400-5EE82BBCA0C4}"/>
                  </a:ext>
                </a:extLst>
              </p:cNvPr>
              <p:cNvSpPr txBox="1"/>
              <p:nvPr/>
            </p:nvSpPr>
            <p:spPr>
              <a:xfrm>
                <a:off x="3966831" y="2275642"/>
                <a:ext cx="2148858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𝑠𝑖𝑛h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rad>
                        </m:e>
                      </m:nary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FC6D237-126B-4ECE-B400-5EE82BBCA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6831" y="2275642"/>
                <a:ext cx="2148858" cy="56509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182BC1C-732B-454F-857D-BD53C0986B7F}"/>
                  </a:ext>
                </a:extLst>
              </p:cNvPr>
              <p:cNvSpPr txBox="1"/>
              <p:nvPr/>
            </p:nvSpPr>
            <p:spPr>
              <a:xfrm>
                <a:off x="887765" y="4962618"/>
                <a:ext cx="166699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=1+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182BC1C-732B-454F-857D-BD53C0986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765" y="4962618"/>
                <a:ext cx="1666995" cy="215444"/>
              </a:xfrm>
              <a:prstGeom prst="rect">
                <a:avLst/>
              </a:prstGeom>
              <a:blipFill>
                <a:blip r:embed="rId11"/>
                <a:stretch>
                  <a:fillRect l="-2198" r="-366" b="-1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45">
            <a:extLst>
              <a:ext uri="{FF2B5EF4-FFF2-40B4-BE49-F238E27FC236}">
                <a16:creationId xmlns:a16="http://schemas.microsoft.com/office/drawing/2014/main" id="{35248834-741C-4693-8796-FC3D55571599}"/>
              </a:ext>
            </a:extLst>
          </p:cNvPr>
          <p:cNvSpPr>
            <a:spLocks/>
          </p:cNvSpPr>
          <p:nvPr/>
        </p:nvSpPr>
        <p:spPr bwMode="auto">
          <a:xfrm>
            <a:off x="6177374" y="1877627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Box 74">
                <a:extLst>
                  <a:ext uri="{FF2B5EF4-FFF2-40B4-BE49-F238E27FC236}">
                    <a16:creationId xmlns:a16="http://schemas.microsoft.com/office/drawing/2014/main" id="{15B581A7-8A1B-4FAC-B7CC-9F5353F90E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16353" y="1686338"/>
                <a:ext cx="2262326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6" name="Text Box 74">
                <a:extLst>
                  <a:ext uri="{FF2B5EF4-FFF2-40B4-BE49-F238E27FC236}">
                    <a16:creationId xmlns:a16="http://schemas.microsoft.com/office/drawing/2014/main" id="{15B581A7-8A1B-4FAC-B7CC-9F5353F90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16353" y="1686338"/>
                <a:ext cx="2262326" cy="276999"/>
              </a:xfrm>
              <a:prstGeom prst="rect">
                <a:avLst/>
              </a:prstGeom>
              <a:blipFill>
                <a:blip r:embed="rId12"/>
                <a:stretch>
                  <a:fillRect t="-2222" b="-177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74">
                <a:extLst>
                  <a:ext uri="{FF2B5EF4-FFF2-40B4-BE49-F238E27FC236}">
                    <a16:creationId xmlns:a16="http://schemas.microsoft.com/office/drawing/2014/main" id="{E9034BCC-767B-4763-9F21-C59291EB01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31257" y="1934911"/>
                <a:ext cx="1294662" cy="3698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𝑑𝑥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𝑑𝑢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cosh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𝑢</m:t>
                        </m:r>
                      </m:e>
                    </m:func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 Box 74">
                <a:extLst>
                  <a:ext uri="{FF2B5EF4-FFF2-40B4-BE49-F238E27FC236}">
                    <a16:creationId xmlns:a16="http://schemas.microsoft.com/office/drawing/2014/main" id="{E9034BCC-767B-4763-9F21-C59291EB01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31257" y="1934911"/>
                <a:ext cx="1294662" cy="36984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Box 74">
                <a:extLst>
                  <a:ext uri="{FF2B5EF4-FFF2-40B4-BE49-F238E27FC236}">
                    <a16:creationId xmlns:a16="http://schemas.microsoft.com/office/drawing/2014/main" id="{B858CE59-4BC4-4B2D-9EC5-107D3EE223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60234" y="2272261"/>
                <a:ext cx="1640891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cosh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𝑢</m:t>
                        </m:r>
                      </m:e>
                    </m:func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𝑑𝑢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Text Box 74">
                <a:extLst>
                  <a:ext uri="{FF2B5EF4-FFF2-40B4-BE49-F238E27FC236}">
                    <a16:creationId xmlns:a16="http://schemas.microsoft.com/office/drawing/2014/main" id="{B858CE59-4BC4-4B2D-9EC5-107D3EE223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60234" y="2272261"/>
                <a:ext cx="1640891" cy="276999"/>
              </a:xfrm>
              <a:prstGeom prst="rect">
                <a:avLst/>
              </a:prstGeom>
              <a:blipFill>
                <a:blip r:embed="rId14"/>
                <a:stretch>
                  <a:fillRect t="-2222" b="-177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CEA3FEA8-46FE-4D60-BFBE-473E22C44856}"/>
                  </a:ext>
                </a:extLst>
              </p:cNvPr>
              <p:cNvSpPr txBox="1"/>
              <p:nvPr/>
            </p:nvSpPr>
            <p:spPr>
              <a:xfrm>
                <a:off x="3968312" y="2951826"/>
                <a:ext cx="1190454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𝑐𝑜𝑠h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CEA3FEA8-46FE-4D60-BFBE-473E22C448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312" y="2951826"/>
                <a:ext cx="1190454" cy="56509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81C25AF-AA7C-4859-BEAE-0A32B0CFFBF2}"/>
                  </a:ext>
                </a:extLst>
              </p:cNvPr>
              <p:cNvSpPr txBox="1"/>
              <p:nvPr/>
            </p:nvSpPr>
            <p:spPr>
              <a:xfrm>
                <a:off x="951388" y="5292572"/>
                <a:ext cx="1731564" cy="2668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𝑠𝑖𝑛h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81C25AF-AA7C-4859-BEAE-0A32B0CFFB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388" y="5292572"/>
                <a:ext cx="1731564" cy="266868"/>
              </a:xfrm>
              <a:prstGeom prst="rect">
                <a:avLst/>
              </a:prstGeom>
              <a:blipFill>
                <a:blip r:embed="rId16"/>
                <a:stretch>
                  <a:fillRect l="-1761" r="-704" b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D704D1A-ED23-44C0-96F7-F1CC1967339E}"/>
                  </a:ext>
                </a:extLst>
              </p:cNvPr>
              <p:cNvSpPr txBox="1"/>
              <p:nvPr/>
            </p:nvSpPr>
            <p:spPr>
              <a:xfrm>
                <a:off x="3969792" y="3619131"/>
                <a:ext cx="1540422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</a:rPr>
                                    <m:t>cosh</m:t>
                                  </m:r>
                                </m:fName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func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6D704D1A-ED23-44C0-96F7-F1CC196733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9792" y="3619131"/>
                <a:ext cx="1540422" cy="56509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8BC46B5B-0F1B-415E-86CD-ACD48DD17B02}"/>
                  </a:ext>
                </a:extLst>
              </p:cNvPr>
              <p:cNvSpPr txBox="1"/>
              <p:nvPr/>
            </p:nvSpPr>
            <p:spPr>
              <a:xfrm>
                <a:off x="3978670" y="4231691"/>
                <a:ext cx="1788823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 panose="02040503050406030204" pitchFamily="18" charset="0"/>
                                    </a:rPr>
                                    <m:t>cosh</m:t>
                                  </m:r>
                                </m:fName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func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8BC46B5B-0F1B-415E-86CD-ACD48DD17B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8670" y="4231691"/>
                <a:ext cx="1788823" cy="56509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DADA2DC0-FE27-409A-B8E2-8FD2E3C81D62}"/>
                  </a:ext>
                </a:extLst>
              </p:cNvPr>
              <p:cNvSpPr txBox="1"/>
              <p:nvPr/>
            </p:nvSpPr>
            <p:spPr>
              <a:xfrm>
                <a:off x="3978670" y="4915272"/>
                <a:ext cx="1574277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func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DADA2DC0-FE27-409A-B8E2-8FD2E3C81D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8670" y="4915272"/>
                <a:ext cx="1574277" cy="484043"/>
              </a:xfrm>
              <a:prstGeom prst="rect">
                <a:avLst/>
              </a:prstGeom>
              <a:blipFill>
                <a:blip r:embed="rId19"/>
                <a:stretch>
                  <a:fillRect l="-11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Box 74">
                <a:extLst>
                  <a:ext uri="{FF2B5EF4-FFF2-40B4-BE49-F238E27FC236}">
                    <a16:creationId xmlns:a16="http://schemas.microsoft.com/office/drawing/2014/main" id="{5086C42F-FAF3-4AEC-9516-EABB0FA510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95711" y="1687818"/>
                <a:ext cx="1293181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arsinh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Text Box 74">
                <a:extLst>
                  <a:ext uri="{FF2B5EF4-FFF2-40B4-BE49-F238E27FC236}">
                    <a16:creationId xmlns:a16="http://schemas.microsoft.com/office/drawing/2014/main" id="{5086C42F-FAF3-4AEC-9516-EABB0FA510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95711" y="1687818"/>
                <a:ext cx="1293181" cy="276999"/>
              </a:xfrm>
              <a:prstGeom prst="rect">
                <a:avLst/>
              </a:prstGeom>
              <a:blipFill>
                <a:blip r:embed="rId20"/>
                <a:stretch>
                  <a:fillRect t="-2222" b="-177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1FC8605D-97F9-4F67-BE9A-50FE37DCEB8E}"/>
                  </a:ext>
                </a:extLst>
              </p:cNvPr>
              <p:cNvSpPr txBox="1"/>
              <p:nvPr/>
            </p:nvSpPr>
            <p:spPr>
              <a:xfrm>
                <a:off x="3997904" y="5644718"/>
                <a:ext cx="1671804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1FC8605D-97F9-4F67-BE9A-50FE37DCEB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904" y="5644718"/>
                <a:ext cx="1671804" cy="403316"/>
              </a:xfrm>
              <a:prstGeom prst="rect">
                <a:avLst/>
              </a:prstGeom>
              <a:blipFill>
                <a:blip r:embed="rId21"/>
                <a:stretch>
                  <a:fillRect l="-730" r="-365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45">
            <a:extLst>
              <a:ext uri="{FF2B5EF4-FFF2-40B4-BE49-F238E27FC236}">
                <a16:creationId xmlns:a16="http://schemas.microsoft.com/office/drawing/2014/main" id="{B867A650-6D56-4A96-87F9-D9B054153749}"/>
              </a:ext>
            </a:extLst>
          </p:cNvPr>
          <p:cNvSpPr>
            <a:spLocks/>
          </p:cNvSpPr>
          <p:nvPr/>
        </p:nvSpPr>
        <p:spPr bwMode="auto">
          <a:xfrm>
            <a:off x="6116710" y="2571564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" name="Arc 45">
            <a:extLst>
              <a:ext uri="{FF2B5EF4-FFF2-40B4-BE49-F238E27FC236}">
                <a16:creationId xmlns:a16="http://schemas.microsoft.com/office/drawing/2014/main" id="{710EE7C5-40A5-4F99-A7D5-8181AB07E997}"/>
              </a:ext>
            </a:extLst>
          </p:cNvPr>
          <p:cNvSpPr>
            <a:spLocks/>
          </p:cNvSpPr>
          <p:nvPr/>
        </p:nvSpPr>
        <p:spPr bwMode="auto">
          <a:xfrm>
            <a:off x="5575172" y="3246267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8" name="Arc 45">
            <a:extLst>
              <a:ext uri="{FF2B5EF4-FFF2-40B4-BE49-F238E27FC236}">
                <a16:creationId xmlns:a16="http://schemas.microsoft.com/office/drawing/2014/main" id="{4C1FD400-9D73-4923-AF30-BEDE1E73FBC8}"/>
              </a:ext>
            </a:extLst>
          </p:cNvPr>
          <p:cNvSpPr>
            <a:spLocks/>
          </p:cNvSpPr>
          <p:nvPr/>
        </p:nvSpPr>
        <p:spPr bwMode="auto">
          <a:xfrm>
            <a:off x="5832625" y="3867704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" name="Arc 45">
            <a:extLst>
              <a:ext uri="{FF2B5EF4-FFF2-40B4-BE49-F238E27FC236}">
                <a16:creationId xmlns:a16="http://schemas.microsoft.com/office/drawing/2014/main" id="{3E37EAAC-F215-4C2C-AFE1-FC694774D8C3}"/>
              </a:ext>
            </a:extLst>
          </p:cNvPr>
          <p:cNvSpPr>
            <a:spLocks/>
          </p:cNvSpPr>
          <p:nvPr/>
        </p:nvSpPr>
        <p:spPr bwMode="auto">
          <a:xfrm>
            <a:off x="5823747" y="4533529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" name="Arc 45">
            <a:extLst>
              <a:ext uri="{FF2B5EF4-FFF2-40B4-BE49-F238E27FC236}">
                <a16:creationId xmlns:a16="http://schemas.microsoft.com/office/drawing/2014/main" id="{2B92AD80-E839-4FFA-A5F0-67CCEF7C39AB}"/>
              </a:ext>
            </a:extLst>
          </p:cNvPr>
          <p:cNvSpPr>
            <a:spLocks/>
          </p:cNvSpPr>
          <p:nvPr/>
        </p:nvSpPr>
        <p:spPr bwMode="auto">
          <a:xfrm>
            <a:off x="5726092" y="5217110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314B74E9-6855-4FF0-9AC2-74E703FA487E}"/>
              </a:ext>
            </a:extLst>
          </p:cNvPr>
          <p:cNvSpPr/>
          <p:nvPr/>
        </p:nvSpPr>
        <p:spPr>
          <a:xfrm>
            <a:off x="4742492" y="1725872"/>
            <a:ext cx="237881" cy="23609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7FAC9BF-1518-4B24-AD89-7C9099692BD3}"/>
              </a:ext>
            </a:extLst>
          </p:cNvPr>
          <p:cNvSpPr/>
          <p:nvPr/>
        </p:nvSpPr>
        <p:spPr>
          <a:xfrm>
            <a:off x="4780592" y="2396432"/>
            <a:ext cx="561028" cy="22484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C8A09DDF-AC24-4E03-A8FF-D76469E20F61}"/>
              </a:ext>
            </a:extLst>
          </p:cNvPr>
          <p:cNvSpPr/>
          <p:nvPr/>
        </p:nvSpPr>
        <p:spPr>
          <a:xfrm>
            <a:off x="5352092" y="2419292"/>
            <a:ext cx="743908" cy="22484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B73E4FF1-5C8D-48BE-82FA-772F37384F09}"/>
              </a:ext>
            </a:extLst>
          </p:cNvPr>
          <p:cNvSpPr/>
          <p:nvPr/>
        </p:nvSpPr>
        <p:spPr>
          <a:xfrm>
            <a:off x="6662732" y="2287385"/>
            <a:ext cx="1063948" cy="22484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D780E7A3-87A5-40DA-893D-EC70552474F0}"/>
              </a:ext>
            </a:extLst>
          </p:cNvPr>
          <p:cNvSpPr/>
          <p:nvPr/>
        </p:nvSpPr>
        <p:spPr>
          <a:xfrm>
            <a:off x="6723692" y="1703012"/>
            <a:ext cx="759148" cy="22484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50F867DB-EF26-4970-AA3B-A2DA0B3DF544}"/>
              </a:ext>
            </a:extLst>
          </p:cNvPr>
          <p:cNvSpPr/>
          <p:nvPr/>
        </p:nvSpPr>
        <p:spPr>
          <a:xfrm>
            <a:off x="5001572" y="1733492"/>
            <a:ext cx="263848" cy="22484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1" name="Text Box 74">
            <a:extLst>
              <a:ext uri="{FF2B5EF4-FFF2-40B4-BE49-F238E27FC236}">
                <a16:creationId xmlns:a16="http://schemas.microsoft.com/office/drawing/2014/main" id="{1C184ADE-4188-4E65-9AAA-778F55D62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5491" y="2593340"/>
            <a:ext cx="24857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 using the relationship we have to the left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 Box 74">
                <a:extLst>
                  <a:ext uri="{FF2B5EF4-FFF2-40B4-BE49-F238E27FC236}">
                    <a16:creationId xmlns:a16="http://schemas.microsoft.com/office/drawing/2014/main" id="{34CF0D55-A3DF-4BC1-9895-8645B0E111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99462" y="3374575"/>
                <a:ext cx="2130641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</a:t>
                </a:r>
                <a:r>
                  <a:rPr lang="en-GB" sz="1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𝑐𝑜𝑠h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2" name="Text Box 74">
                <a:extLst>
                  <a:ext uri="{FF2B5EF4-FFF2-40B4-BE49-F238E27FC236}">
                    <a16:creationId xmlns:a16="http://schemas.microsoft.com/office/drawing/2014/main" id="{34CF0D55-A3DF-4BC1-9895-8645B0E111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99462" y="3374575"/>
                <a:ext cx="2130641" cy="276999"/>
              </a:xfrm>
              <a:prstGeom prst="rect">
                <a:avLst/>
              </a:prstGeom>
              <a:blipFill>
                <a:blip r:embed="rId22"/>
                <a:stretch>
                  <a:fillRect t="-2222" b="-177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 Box 74">
            <a:extLst>
              <a:ext uri="{FF2B5EF4-FFF2-40B4-BE49-F238E27FC236}">
                <a16:creationId xmlns:a16="http://schemas.microsoft.com/office/drawing/2014/main" id="{E978314B-1B89-4EE3-8CBD-D91849EFD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3648" y="4040401"/>
            <a:ext cx="194421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Factorise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 the half out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4" name="Text Box 74">
            <a:extLst>
              <a:ext uri="{FF2B5EF4-FFF2-40B4-BE49-F238E27FC236}">
                <a16:creationId xmlns:a16="http://schemas.microsoft.com/office/drawing/2014/main" id="{7AF7B40B-405A-4D30-9CB1-2E4A242BAB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1302" y="4661837"/>
            <a:ext cx="89664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Integrate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5" name="Text Box 74">
            <a:extLst>
              <a:ext uri="{FF2B5EF4-FFF2-40B4-BE49-F238E27FC236}">
                <a16:creationId xmlns:a16="http://schemas.microsoft.com/office/drawing/2014/main" id="{53F8518A-0478-4161-8EB8-3C757B8B2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2627" y="5274396"/>
            <a:ext cx="99430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Expand the bracket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C209602C-4685-4727-9751-92D54022D62E}"/>
              </a:ext>
            </a:extLst>
          </p:cNvPr>
          <p:cNvSpPr/>
          <p:nvPr/>
        </p:nvSpPr>
        <p:spPr>
          <a:xfrm>
            <a:off x="360030" y="2844679"/>
            <a:ext cx="554370" cy="28026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1730731D-117A-4581-8016-CF8162883084}"/>
              </a:ext>
            </a:extLst>
          </p:cNvPr>
          <p:cNvSpPr/>
          <p:nvPr/>
        </p:nvSpPr>
        <p:spPr>
          <a:xfrm>
            <a:off x="1702038" y="5287518"/>
            <a:ext cx="987896" cy="28026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94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3" grpId="0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41" grpId="0"/>
      <p:bldP spid="42" grpId="0"/>
      <p:bldP spid="43" grpId="0"/>
      <p:bldP spid="44" grpId="0"/>
      <p:bldP spid="45" grpId="0"/>
      <p:bldP spid="46" grpId="0" animBg="1"/>
      <p:bldP spid="46" grpId="1" animBg="1"/>
      <p:bldP spid="47" grpId="0" animBg="1"/>
      <p:bldP spid="47" grpId="1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A4AD615-2C27-4758-AD2C-82D46CA6F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integrate hyperbolic functions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Show that: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Try to use trigonometric identities which have a similar ‘form’ to the expression you are integrating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GB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For example…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2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3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4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5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6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7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/>
              <p:nvPr/>
            </p:nvSpPr>
            <p:spPr>
              <a:xfrm>
                <a:off x="173108" y="2787588"/>
                <a:ext cx="2999667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ad>
                            <m:radPr>
                              <m:degHide m:val="on"/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𝑎𝑟𝑠𝑖𝑛h𝑥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ad>
                        <m:radPr>
                          <m:degHide m:val="on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108" y="2787588"/>
                <a:ext cx="2999667" cy="484428"/>
              </a:xfrm>
              <a:prstGeom prst="rect">
                <a:avLst/>
              </a:prstGeom>
              <a:blipFill>
                <a:blip r:embed="rId8"/>
                <a:stretch>
                  <a:fillRect l="-20935" t="-156250" r="-407" b="-2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182BC1C-732B-454F-857D-BD53C0986B7F}"/>
                  </a:ext>
                </a:extLst>
              </p:cNvPr>
              <p:cNvSpPr txBox="1"/>
              <p:nvPr/>
            </p:nvSpPr>
            <p:spPr>
              <a:xfrm>
                <a:off x="887765" y="4962618"/>
                <a:ext cx="166699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=1+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182BC1C-732B-454F-857D-BD53C0986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765" y="4962618"/>
                <a:ext cx="1666995" cy="215444"/>
              </a:xfrm>
              <a:prstGeom prst="rect">
                <a:avLst/>
              </a:prstGeom>
              <a:blipFill>
                <a:blip r:embed="rId9"/>
                <a:stretch>
                  <a:fillRect l="-2198" r="-366" b="-1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Box 74">
                <a:extLst>
                  <a:ext uri="{FF2B5EF4-FFF2-40B4-BE49-F238E27FC236}">
                    <a16:creationId xmlns:a16="http://schemas.microsoft.com/office/drawing/2014/main" id="{15B581A7-8A1B-4FAC-B7CC-9F5353F90E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92244" y="1491029"/>
                <a:ext cx="1161496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6" name="Text Box 74">
                <a:extLst>
                  <a:ext uri="{FF2B5EF4-FFF2-40B4-BE49-F238E27FC236}">
                    <a16:creationId xmlns:a16="http://schemas.microsoft.com/office/drawing/2014/main" id="{15B581A7-8A1B-4FAC-B7CC-9F5353F90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92244" y="1491029"/>
                <a:ext cx="1161496" cy="276999"/>
              </a:xfrm>
              <a:prstGeom prst="rect">
                <a:avLst/>
              </a:prstGeom>
              <a:blipFill>
                <a:blip r:embed="rId10"/>
                <a:stretch>
                  <a:fillRect t="-2222" b="-177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74">
                <a:extLst>
                  <a:ext uri="{FF2B5EF4-FFF2-40B4-BE49-F238E27FC236}">
                    <a16:creationId xmlns:a16="http://schemas.microsoft.com/office/drawing/2014/main" id="{E9034BCC-767B-4763-9F21-C59291EB01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28585" y="1446639"/>
                <a:ext cx="1294662" cy="3698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𝑑𝑥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𝑑𝑢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cosh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𝑢</m:t>
                        </m:r>
                      </m:e>
                    </m:func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 Box 74">
                <a:extLst>
                  <a:ext uri="{FF2B5EF4-FFF2-40B4-BE49-F238E27FC236}">
                    <a16:creationId xmlns:a16="http://schemas.microsoft.com/office/drawing/2014/main" id="{E9034BCC-767B-4763-9F21-C59291EB01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28585" y="1446639"/>
                <a:ext cx="1294662" cy="36984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Box 74">
                <a:extLst>
                  <a:ext uri="{FF2B5EF4-FFF2-40B4-BE49-F238E27FC236}">
                    <a16:creationId xmlns:a16="http://schemas.microsoft.com/office/drawing/2014/main" id="{B858CE59-4BC4-4B2D-9EC5-107D3EE223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84195" y="1828378"/>
                <a:ext cx="1640891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cosh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𝑢</m:t>
                        </m:r>
                      </m:e>
                    </m:func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𝑑𝑢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Text Box 74">
                <a:extLst>
                  <a:ext uri="{FF2B5EF4-FFF2-40B4-BE49-F238E27FC236}">
                    <a16:creationId xmlns:a16="http://schemas.microsoft.com/office/drawing/2014/main" id="{B858CE59-4BC4-4B2D-9EC5-107D3EE223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84195" y="1828378"/>
                <a:ext cx="1640891" cy="276999"/>
              </a:xfrm>
              <a:prstGeom prst="rect">
                <a:avLst/>
              </a:prstGeom>
              <a:blipFill>
                <a:blip r:embed="rId12"/>
                <a:stretch>
                  <a:fillRect t="-2222" b="-177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81C25AF-AA7C-4859-BEAE-0A32B0CFFBF2}"/>
                  </a:ext>
                </a:extLst>
              </p:cNvPr>
              <p:cNvSpPr txBox="1"/>
              <p:nvPr/>
            </p:nvSpPr>
            <p:spPr>
              <a:xfrm>
                <a:off x="951388" y="5292572"/>
                <a:ext cx="1731564" cy="2668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𝑠𝑖𝑛h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81C25AF-AA7C-4859-BEAE-0A32B0CFFB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388" y="5292572"/>
                <a:ext cx="1731564" cy="266868"/>
              </a:xfrm>
              <a:prstGeom prst="rect">
                <a:avLst/>
              </a:prstGeom>
              <a:blipFill>
                <a:blip r:embed="rId13"/>
                <a:stretch>
                  <a:fillRect l="-1761" r="-704" b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Box 74">
                <a:extLst>
                  <a:ext uri="{FF2B5EF4-FFF2-40B4-BE49-F238E27FC236}">
                    <a16:creationId xmlns:a16="http://schemas.microsoft.com/office/drawing/2014/main" id="{5086C42F-FAF3-4AEC-9516-EABB0FA510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22701" y="1829858"/>
                <a:ext cx="1293181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arsinh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Text Box 74">
                <a:extLst>
                  <a:ext uri="{FF2B5EF4-FFF2-40B4-BE49-F238E27FC236}">
                    <a16:creationId xmlns:a16="http://schemas.microsoft.com/office/drawing/2014/main" id="{5086C42F-FAF3-4AEC-9516-EABB0FA510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22701" y="1829858"/>
                <a:ext cx="1293181" cy="276999"/>
              </a:xfrm>
              <a:prstGeom prst="rect">
                <a:avLst/>
              </a:prstGeom>
              <a:blipFill>
                <a:blip r:embed="rId14"/>
                <a:stretch>
                  <a:fillRect b="-1521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1FC8605D-97F9-4F67-BE9A-50FE37DCEB8E}"/>
                  </a:ext>
                </a:extLst>
              </p:cNvPr>
              <p:cNvSpPr txBox="1"/>
              <p:nvPr/>
            </p:nvSpPr>
            <p:spPr>
              <a:xfrm>
                <a:off x="3784842" y="2573044"/>
                <a:ext cx="1671804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1FC8605D-97F9-4F67-BE9A-50FE37DCEB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4842" y="2573044"/>
                <a:ext cx="1671804" cy="403316"/>
              </a:xfrm>
              <a:prstGeom prst="rect">
                <a:avLst/>
              </a:prstGeom>
              <a:blipFill>
                <a:blip r:embed="rId15"/>
                <a:stretch>
                  <a:fillRect l="-730" r="-365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45">
            <a:extLst>
              <a:ext uri="{FF2B5EF4-FFF2-40B4-BE49-F238E27FC236}">
                <a16:creationId xmlns:a16="http://schemas.microsoft.com/office/drawing/2014/main" id="{B867A650-6D56-4A96-87F9-D9B054153749}"/>
              </a:ext>
            </a:extLst>
          </p:cNvPr>
          <p:cNvSpPr>
            <a:spLocks/>
          </p:cNvSpPr>
          <p:nvPr/>
        </p:nvSpPr>
        <p:spPr bwMode="auto">
          <a:xfrm>
            <a:off x="5965790" y="2846772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 Box 74">
                <a:extLst>
                  <a:ext uri="{FF2B5EF4-FFF2-40B4-BE49-F238E27FC236}">
                    <a16:creationId xmlns:a16="http://schemas.microsoft.com/office/drawing/2014/main" id="{1C184ADE-4188-4E65-9AAA-778F55D62D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9059" y="2992835"/>
                <a:ext cx="2512381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Since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1" name="Text Box 74">
                <a:extLst>
                  <a:ext uri="{FF2B5EF4-FFF2-40B4-BE49-F238E27FC236}">
                    <a16:creationId xmlns:a16="http://schemas.microsoft.com/office/drawing/2014/main" id="{1C184ADE-4188-4E65-9AAA-778F55D62D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19059" y="2992835"/>
                <a:ext cx="2512381" cy="276999"/>
              </a:xfrm>
              <a:prstGeom prst="rect">
                <a:avLst/>
              </a:prstGeom>
              <a:blipFill>
                <a:blip r:embed="rId16"/>
                <a:stretch>
                  <a:fillRect t="-2222" b="-177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BBDAA26C-2209-4AE8-B653-4D9CD3C2878B}"/>
                  </a:ext>
                </a:extLst>
              </p:cNvPr>
              <p:cNvSpPr txBox="1"/>
              <p:nvPr/>
            </p:nvSpPr>
            <p:spPr>
              <a:xfrm>
                <a:off x="3750811" y="3275860"/>
                <a:ext cx="2146870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BBDAA26C-2209-4AE8-B653-4D9CD3C28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811" y="3275860"/>
                <a:ext cx="2146870" cy="403316"/>
              </a:xfrm>
              <a:prstGeom prst="rect">
                <a:avLst/>
              </a:prstGeom>
              <a:blipFill>
                <a:blip r:embed="rId17"/>
                <a:stretch>
                  <a:fillRect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Arc 45">
            <a:extLst>
              <a:ext uri="{FF2B5EF4-FFF2-40B4-BE49-F238E27FC236}">
                <a16:creationId xmlns:a16="http://schemas.microsoft.com/office/drawing/2014/main" id="{2D041507-A5C4-4265-A8D4-6B3E57A155E0}"/>
              </a:ext>
            </a:extLst>
          </p:cNvPr>
          <p:cNvSpPr>
            <a:spLocks/>
          </p:cNvSpPr>
          <p:nvPr/>
        </p:nvSpPr>
        <p:spPr bwMode="auto">
          <a:xfrm>
            <a:off x="6224722" y="3549588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 Box 74">
                <a:extLst>
                  <a:ext uri="{FF2B5EF4-FFF2-40B4-BE49-F238E27FC236}">
                    <a16:creationId xmlns:a16="http://schemas.microsoft.com/office/drawing/2014/main" id="{D63523C6-7676-4749-AA41-9B4C8E5101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27683" y="3429318"/>
                <a:ext cx="1984162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𝑐𝑜𝑠h</m:t>
                          </m:r>
                        </m:e>
                        <m:sup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=1+</m:t>
                      </m:r>
                      <m:sSup>
                        <m:sSupPr>
                          <m:ctrlP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𝑠𝑖𝑛h</m:t>
                          </m:r>
                        </m:e>
                        <m:sup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 Box 74">
                <a:extLst>
                  <a:ext uri="{FF2B5EF4-FFF2-40B4-BE49-F238E27FC236}">
                    <a16:creationId xmlns:a16="http://schemas.microsoft.com/office/drawing/2014/main" id="{D63523C6-7676-4749-AA41-9B4C8E5101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7683" y="3429318"/>
                <a:ext cx="1984162" cy="27699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 Box 74">
                <a:extLst>
                  <a:ext uri="{FF2B5EF4-FFF2-40B4-BE49-F238E27FC236}">
                    <a16:creationId xmlns:a16="http://schemas.microsoft.com/office/drawing/2014/main" id="{EE20A779-359B-4488-9560-517E650F4D6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09062" y="3652738"/>
                <a:ext cx="1984162" cy="3244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  <m:r>
                        <a:rPr lang="en-US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𝑠𝑖𝑛h</m:t>
                              </m:r>
                            </m:e>
                            <m:sup>
                              <m:r>
                                <a:rPr lang="en-US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rad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Text Box 74">
                <a:extLst>
                  <a:ext uri="{FF2B5EF4-FFF2-40B4-BE49-F238E27FC236}">
                    <a16:creationId xmlns:a16="http://schemas.microsoft.com/office/drawing/2014/main" id="{EE20A779-359B-4488-9560-517E650F4D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09062" y="3652738"/>
                <a:ext cx="1984162" cy="32444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 Box 74">
                <a:extLst>
                  <a:ext uri="{FF2B5EF4-FFF2-40B4-BE49-F238E27FC236}">
                    <a16:creationId xmlns:a16="http://schemas.microsoft.com/office/drawing/2014/main" id="{D871DAFE-B439-483E-80AB-066A85ACEC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25952" y="3920546"/>
                <a:ext cx="1457419" cy="3211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  <m:r>
                        <a:rPr lang="en-US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Text Box 74">
                <a:extLst>
                  <a:ext uri="{FF2B5EF4-FFF2-40B4-BE49-F238E27FC236}">
                    <a16:creationId xmlns:a16="http://schemas.microsoft.com/office/drawing/2014/main" id="{D871DAFE-B439-483E-80AB-066A85ACE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25952" y="3920546"/>
                <a:ext cx="1457419" cy="321114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c 45">
            <a:extLst>
              <a:ext uri="{FF2B5EF4-FFF2-40B4-BE49-F238E27FC236}">
                <a16:creationId xmlns:a16="http://schemas.microsoft.com/office/drawing/2014/main" id="{9EFFD577-8C1A-49F5-BD5B-F9DDEDE2646A}"/>
              </a:ext>
            </a:extLst>
          </p:cNvPr>
          <p:cNvSpPr>
            <a:spLocks/>
          </p:cNvSpPr>
          <p:nvPr/>
        </p:nvSpPr>
        <p:spPr bwMode="auto">
          <a:xfrm>
            <a:off x="8090512" y="3844031"/>
            <a:ext cx="112455" cy="248575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8" name="Text Box 74">
            <a:extLst>
              <a:ext uri="{FF2B5EF4-FFF2-40B4-BE49-F238E27FC236}">
                <a16:creationId xmlns:a16="http://schemas.microsoft.com/office/drawing/2014/main" id="{B43BCD12-941F-4083-B43C-98492AB76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9699" y="3729681"/>
            <a:ext cx="7546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From above…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2E41C7D7-7497-4258-B90C-554FB07B5F2E}"/>
                  </a:ext>
                </a:extLst>
              </p:cNvPr>
              <p:cNvSpPr txBox="1"/>
              <p:nvPr/>
            </p:nvSpPr>
            <p:spPr>
              <a:xfrm>
                <a:off x="3770046" y="3934287"/>
                <a:ext cx="2366097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𝑎𝑟𝑠𝑖𝑛h𝑥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2E41C7D7-7497-4258-B90C-554FB07B5F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0046" y="3934287"/>
                <a:ext cx="2366097" cy="403316"/>
              </a:xfrm>
              <a:prstGeom prst="rect">
                <a:avLst/>
              </a:prstGeom>
              <a:blipFill>
                <a:blip r:embed="rId21"/>
                <a:stretch>
                  <a:fillRect l="-257"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8B2646D4-800D-4123-A014-50443AFCAF48}"/>
              </a:ext>
            </a:extLst>
          </p:cNvPr>
          <p:cNvSpPr/>
          <p:nvPr/>
        </p:nvSpPr>
        <p:spPr>
          <a:xfrm>
            <a:off x="4105889" y="3399609"/>
            <a:ext cx="510499" cy="22484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9E182C21-51DD-41D4-B5F4-86EBA38E67FA}"/>
              </a:ext>
            </a:extLst>
          </p:cNvPr>
          <p:cNvSpPr/>
          <p:nvPr/>
        </p:nvSpPr>
        <p:spPr>
          <a:xfrm>
            <a:off x="4080737" y="4049158"/>
            <a:ext cx="162790" cy="22484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EC8810C5-6814-4380-9620-A448AA7AE6CB}"/>
              </a:ext>
            </a:extLst>
          </p:cNvPr>
          <p:cNvSpPr/>
          <p:nvPr/>
        </p:nvSpPr>
        <p:spPr>
          <a:xfrm>
            <a:off x="4126604" y="1520502"/>
            <a:ext cx="764991" cy="22484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A62AA3EF-FE92-45F9-96B4-7727308D399B}"/>
              </a:ext>
            </a:extLst>
          </p:cNvPr>
          <p:cNvSpPr/>
          <p:nvPr/>
        </p:nvSpPr>
        <p:spPr>
          <a:xfrm>
            <a:off x="4580846" y="3404048"/>
            <a:ext cx="550448" cy="22484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2CEBA2F0-8DA9-4473-A8A4-D25D5F2A439C}"/>
              </a:ext>
            </a:extLst>
          </p:cNvPr>
          <p:cNvSpPr/>
          <p:nvPr/>
        </p:nvSpPr>
        <p:spPr>
          <a:xfrm>
            <a:off x="4244973" y="3982577"/>
            <a:ext cx="628867" cy="29646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6C1B0D2D-DDCB-4FA8-967A-5060D16DCAE1}"/>
              </a:ext>
            </a:extLst>
          </p:cNvPr>
          <p:cNvSpPr/>
          <p:nvPr/>
        </p:nvSpPr>
        <p:spPr>
          <a:xfrm>
            <a:off x="6536892" y="3957424"/>
            <a:ext cx="1231069" cy="28610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A43B8E52-120D-4E3A-B015-252388D242C2}"/>
              </a:ext>
            </a:extLst>
          </p:cNvPr>
          <p:cNvSpPr/>
          <p:nvPr/>
        </p:nvSpPr>
        <p:spPr>
          <a:xfrm>
            <a:off x="5393153" y="3417366"/>
            <a:ext cx="208658" cy="19584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CED9D60F-5787-4F8D-B547-22CEE69BFFA2}"/>
              </a:ext>
            </a:extLst>
          </p:cNvPr>
          <p:cNvSpPr/>
          <p:nvPr/>
        </p:nvSpPr>
        <p:spPr>
          <a:xfrm>
            <a:off x="4045226" y="1864311"/>
            <a:ext cx="846369" cy="20566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815965EA-DA68-4993-8781-92361BF4A268}"/>
              </a:ext>
            </a:extLst>
          </p:cNvPr>
          <p:cNvSpPr/>
          <p:nvPr/>
        </p:nvSpPr>
        <p:spPr>
          <a:xfrm>
            <a:off x="5147536" y="4057095"/>
            <a:ext cx="676215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48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1" grpId="0"/>
      <p:bldP spid="48" grpId="0"/>
      <p:bldP spid="49" grpId="0" animBg="1"/>
      <p:bldP spid="54" grpId="0"/>
      <p:bldP spid="55" grpId="0"/>
      <p:bldP spid="56" grpId="0"/>
      <p:bldP spid="57" grpId="0" animBg="1"/>
      <p:bldP spid="58" grpId="0"/>
      <p:bldP spid="59" grpId="0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2" grpId="2" animBg="1"/>
      <p:bldP spid="62" grpId="3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5" grpId="2" animBg="1"/>
      <p:bldP spid="65" grpId="3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A4AD615-2C27-4758-AD2C-82D46CA6F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integrate hyperbolic functions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By using a hyperbolic substitution, evaluate: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We can use the same idea as from the previous question. 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GB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 panose="05000000000000000000" pitchFamily="2" charset="2"/>
              <a:buChar char="à"/>
            </a:pPr>
            <a:endParaRPr lang="en-GB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However, we will need to factorise a 9 out to leave 1 as the constant term, which means we need to ‘create’ a 9 in the squared term via substitution…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2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3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4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5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6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7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/>
              <p:nvPr/>
            </p:nvSpPr>
            <p:spPr>
              <a:xfrm>
                <a:off x="1078631" y="3027286"/>
                <a:ext cx="1186543" cy="4843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631" y="3027286"/>
                <a:ext cx="1186543" cy="4843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F02F8C5-01EB-4507-8B6B-CF0704EA6CD2}"/>
                  </a:ext>
                </a:extLst>
              </p:cNvPr>
              <p:cNvSpPr txBox="1"/>
              <p:nvPr/>
            </p:nvSpPr>
            <p:spPr>
              <a:xfrm>
                <a:off x="880367" y="4537969"/>
                <a:ext cx="1731564" cy="2668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𝑠𝑖𝑛h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F02F8C5-01EB-4507-8B6B-CF0704EA6C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367" y="4537969"/>
                <a:ext cx="1731564" cy="266868"/>
              </a:xfrm>
              <a:prstGeom prst="rect">
                <a:avLst/>
              </a:prstGeom>
              <a:blipFill>
                <a:blip r:embed="rId9"/>
                <a:stretch>
                  <a:fillRect l="-1761" r="-1761" b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D6BD8038-66F8-47D2-889E-BB47388BA1E7}"/>
                  </a:ext>
                </a:extLst>
              </p:cNvPr>
              <p:cNvSpPr txBox="1"/>
              <p:nvPr/>
            </p:nvSpPr>
            <p:spPr>
              <a:xfrm>
                <a:off x="4151785" y="1519562"/>
                <a:ext cx="1186543" cy="4843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D6BD8038-66F8-47D2-889E-BB47388BA1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785" y="1519562"/>
                <a:ext cx="1186543" cy="48436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0C8C98FB-A61F-4DBC-9365-53EB08643C5F}"/>
                  </a:ext>
                </a:extLst>
              </p:cNvPr>
              <p:cNvSpPr txBox="1"/>
              <p:nvPr/>
            </p:nvSpPr>
            <p:spPr>
              <a:xfrm>
                <a:off x="3886935" y="3909136"/>
                <a:ext cx="3064557" cy="5327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𝑎𝑟𝑠𝑖𝑛h</m:t>
                          </m:r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𝑎𝑟𝑠𝑖𝑛h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func>
                                        <m:funcPr>
                                          <m:ctrlP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400" b="0" i="0" smtClean="0">
                                              <a:latin typeface="Cambria Math" panose="02040503050406030204" pitchFamily="18" charset="0"/>
                                            </a:rPr>
                                            <m:t>sinh</m:t>
                                          </m:r>
                                        </m:fName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</m:func>
                                    </m:e>
                                  </m:d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GB" sz="1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  <m:func>
                                            <m:funcPr>
                                              <m:ctrlPr>
                                                <a:rPr lang="en-US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1400" b="0" i="0" smtClean="0">
                                                  <a:latin typeface="Cambria Math" panose="02040503050406030204" pitchFamily="18" charset="0"/>
                                                </a:rPr>
                                                <m:t>sinh</m:t>
                                              </m:r>
                                            </m:fName>
                                            <m:e>
                                              <m:r>
                                                <a:rPr lang="en-US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𝑢</m:t>
                                              </m:r>
                                            </m:e>
                                          </m:func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  <m: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u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𝑑𝑢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0C8C98FB-A61F-4DBC-9365-53EB08643C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935" y="3909136"/>
                <a:ext cx="3064557" cy="5327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5F3DBCC7-265A-42BE-B684-C4B8BE7B31A4}"/>
                  </a:ext>
                </a:extLst>
              </p:cNvPr>
              <p:cNvSpPr txBox="1"/>
              <p:nvPr/>
            </p:nvSpPr>
            <p:spPr>
              <a:xfrm>
                <a:off x="3923930" y="2237172"/>
                <a:ext cx="14491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  <m:func>
                      <m:func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sinh</m:t>
                        </m:r>
                      </m:fName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5F3DBCC7-265A-42BE-B684-C4B8BE7B31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30" y="2237172"/>
                <a:ext cx="1449179" cy="307777"/>
              </a:xfrm>
              <a:prstGeom prst="rect">
                <a:avLst/>
              </a:prstGeom>
              <a:blipFill>
                <a:blip r:embed="rId12"/>
                <a:stretch>
                  <a:fillRect l="-1266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3E5BC1CE-8CD1-4A7E-AB4E-832142C3547C}"/>
                  </a:ext>
                </a:extLst>
              </p:cNvPr>
              <p:cNvSpPr txBox="1"/>
              <p:nvPr/>
            </p:nvSpPr>
            <p:spPr>
              <a:xfrm>
                <a:off x="5603291" y="2194263"/>
                <a:ext cx="1434752" cy="4026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𝑑𝑢</m:t>
                        </m:r>
                      </m:den>
                    </m:f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  <m:func>
                      <m:func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3E5BC1CE-8CD1-4A7E-AB4E-832142C354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3291" y="2194263"/>
                <a:ext cx="1434752" cy="402611"/>
              </a:xfrm>
              <a:prstGeom prst="rect">
                <a:avLst/>
              </a:prstGeom>
              <a:blipFill>
                <a:blip r:embed="rId13"/>
                <a:stretch>
                  <a:fillRect l="-1271"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2AF3D66C-01EA-4CE5-95D1-AF03ED6F5A18}"/>
                  </a:ext>
                </a:extLst>
              </p:cNvPr>
              <p:cNvSpPr txBox="1"/>
              <p:nvPr/>
            </p:nvSpPr>
            <p:spPr>
              <a:xfrm>
                <a:off x="7202752" y="2240132"/>
                <a:ext cx="17513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  <m:func>
                      <m:func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cosh</m:t>
                        </m:r>
                      </m:fName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𝑑𝑢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2AF3D66C-01EA-4CE5-95D1-AF03ED6F5A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2752" y="2240132"/>
                <a:ext cx="1751377" cy="307777"/>
              </a:xfrm>
              <a:prstGeom prst="rect">
                <a:avLst/>
              </a:prstGeom>
              <a:blipFill>
                <a:blip r:embed="rId14"/>
                <a:stretch>
                  <a:fillRect l="-1045"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799CD28B-7AD0-4BC0-8408-82530BA92094}"/>
              </a:ext>
            </a:extLst>
          </p:cNvPr>
          <p:cNvCxnSpPr/>
          <p:nvPr/>
        </p:nvCxnSpPr>
        <p:spPr>
          <a:xfrm flipH="1">
            <a:off x="4190261" y="2592280"/>
            <a:ext cx="319596" cy="26633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75B4B229-CAE3-49D0-A3B6-D27524BC3BA7}"/>
              </a:ext>
            </a:extLst>
          </p:cNvPr>
          <p:cNvCxnSpPr>
            <a:cxnSpLocks/>
          </p:cNvCxnSpPr>
          <p:nvPr/>
        </p:nvCxnSpPr>
        <p:spPr>
          <a:xfrm>
            <a:off x="4759911" y="2593760"/>
            <a:ext cx="319596" cy="26633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6A074590-EDAA-407F-B2DF-03DE607DE306}"/>
                  </a:ext>
                </a:extLst>
              </p:cNvPr>
              <p:cNvSpPr txBox="1"/>
              <p:nvPr/>
            </p:nvSpPr>
            <p:spPr>
              <a:xfrm>
                <a:off x="3320248" y="2565645"/>
                <a:ext cx="94699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1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6A074590-EDAA-407F-B2DF-03DE607DE3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0248" y="2565645"/>
                <a:ext cx="946991" cy="261610"/>
              </a:xfrm>
              <a:prstGeom prst="rect">
                <a:avLst/>
              </a:prstGeom>
              <a:blipFill>
                <a:blip r:embed="rId15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46C7104A-DD57-4104-A716-0358048E3871}"/>
                  </a:ext>
                </a:extLst>
              </p:cNvPr>
              <p:cNvSpPr txBox="1"/>
              <p:nvPr/>
            </p:nvSpPr>
            <p:spPr>
              <a:xfrm>
                <a:off x="4955222" y="2567124"/>
                <a:ext cx="94699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1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GB" sz="11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46C7104A-DD57-4104-A716-0358048E38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5222" y="2567124"/>
                <a:ext cx="946991" cy="261610"/>
              </a:xfrm>
              <a:prstGeom prst="rect">
                <a:avLst/>
              </a:prstGeom>
              <a:blipFill>
                <a:blip r:embed="rId16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39595BE3-7A2F-45FF-85CB-6BCA615357AA}"/>
                  </a:ext>
                </a:extLst>
              </p:cNvPr>
              <p:cNvSpPr txBox="1"/>
              <p:nvPr/>
            </p:nvSpPr>
            <p:spPr>
              <a:xfrm>
                <a:off x="3525915" y="2895599"/>
                <a:ext cx="10259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0=3</m:t>
                      </m:r>
                      <m:func>
                        <m:func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39595BE3-7A2F-45FF-85CB-6BCA615357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5915" y="2895599"/>
                <a:ext cx="1025922" cy="27699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1A7043E-0EBB-4912-846D-D66736164E2F}"/>
                  </a:ext>
                </a:extLst>
              </p:cNvPr>
              <p:cNvSpPr txBox="1"/>
              <p:nvPr/>
            </p:nvSpPr>
            <p:spPr>
              <a:xfrm>
                <a:off x="3518518" y="3172286"/>
                <a:ext cx="9153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0=</m:t>
                      </m:r>
                      <m:func>
                        <m:func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1A7043E-0EBB-4912-846D-D66736164E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518" y="3172286"/>
                <a:ext cx="915315" cy="27699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0AE563A1-553B-489D-BEB4-FF5CB172DBD2}"/>
                  </a:ext>
                </a:extLst>
              </p:cNvPr>
              <p:cNvSpPr txBox="1"/>
              <p:nvPr/>
            </p:nvSpPr>
            <p:spPr>
              <a:xfrm>
                <a:off x="3074634" y="3456370"/>
                <a:ext cx="10595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𝑎𝑟𝑠𝑖𝑛h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0=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0AE563A1-553B-489D-BEB4-FF5CB172DB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4634" y="3456370"/>
                <a:ext cx="1059585" cy="27699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EBB6558-2324-4E08-8E7C-1A3E30380DE7}"/>
                  </a:ext>
                </a:extLst>
              </p:cNvPr>
              <p:cNvSpPr txBox="1"/>
              <p:nvPr/>
            </p:nvSpPr>
            <p:spPr>
              <a:xfrm>
                <a:off x="4850167" y="2905956"/>
                <a:ext cx="10259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6=3</m:t>
                      </m:r>
                      <m:func>
                        <m:func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EBB6558-2324-4E08-8E7C-1A3E30380D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167" y="2905956"/>
                <a:ext cx="1025922" cy="27699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7E7352F4-4AF7-4E25-850B-F43583E6939F}"/>
                  </a:ext>
                </a:extLst>
              </p:cNvPr>
              <p:cNvSpPr txBox="1"/>
              <p:nvPr/>
            </p:nvSpPr>
            <p:spPr>
              <a:xfrm>
                <a:off x="4842770" y="3182643"/>
                <a:ext cx="9153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2=</m:t>
                      </m:r>
                      <m:func>
                        <m:func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7E7352F4-4AF7-4E25-850B-F43583E693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2770" y="3182643"/>
                <a:ext cx="915315" cy="27699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21AA89F8-BAE5-4979-9FF7-84982AE021BF}"/>
                  </a:ext>
                </a:extLst>
              </p:cNvPr>
              <p:cNvSpPr txBox="1"/>
              <p:nvPr/>
            </p:nvSpPr>
            <p:spPr>
              <a:xfrm>
                <a:off x="4398886" y="3457849"/>
                <a:ext cx="10595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𝑎𝑟𝑠𝑖𝑛h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2=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21AA89F8-BAE5-4979-9FF7-84982AE021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886" y="3457849"/>
                <a:ext cx="1059585" cy="27699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385722BC-14EA-44A1-ABCA-9E522F208969}"/>
              </a:ext>
            </a:extLst>
          </p:cNvPr>
          <p:cNvSpPr/>
          <p:nvPr/>
        </p:nvSpPr>
        <p:spPr>
          <a:xfrm>
            <a:off x="4225771" y="1500325"/>
            <a:ext cx="221942" cy="5770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A6EF07B1-A1E1-4022-AEE0-79D400567447}"/>
              </a:ext>
            </a:extLst>
          </p:cNvPr>
          <p:cNvSpPr/>
          <p:nvPr/>
        </p:nvSpPr>
        <p:spPr>
          <a:xfrm>
            <a:off x="4111840" y="3889898"/>
            <a:ext cx="664346" cy="5770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198DA6C7-5858-4881-BCD6-235F08BEFCB0}"/>
              </a:ext>
            </a:extLst>
          </p:cNvPr>
          <p:cNvSpPr/>
          <p:nvPr/>
        </p:nvSpPr>
        <p:spPr>
          <a:xfrm>
            <a:off x="3163410" y="3465250"/>
            <a:ext cx="920318" cy="26337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E8CA4E5D-A671-4C3C-A451-8E4D321BD065}"/>
              </a:ext>
            </a:extLst>
          </p:cNvPr>
          <p:cNvSpPr/>
          <p:nvPr/>
        </p:nvSpPr>
        <p:spPr>
          <a:xfrm>
            <a:off x="4469909" y="3466731"/>
            <a:ext cx="920318" cy="26337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7173E81-FB62-411E-B6B6-8B077012127F}"/>
              </a:ext>
            </a:extLst>
          </p:cNvPr>
          <p:cNvSpPr/>
          <p:nvPr/>
        </p:nvSpPr>
        <p:spPr>
          <a:xfrm>
            <a:off x="4989250" y="3885461"/>
            <a:ext cx="816746" cy="26337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0375C183-6E70-4B06-94C1-CAC6785B4544}"/>
              </a:ext>
            </a:extLst>
          </p:cNvPr>
          <p:cNvSpPr/>
          <p:nvPr/>
        </p:nvSpPr>
        <p:spPr>
          <a:xfrm>
            <a:off x="4606034" y="1481092"/>
            <a:ext cx="267808" cy="26337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3AAE4BF3-CC0F-41DE-A7F2-D07E08B811E2}"/>
              </a:ext>
            </a:extLst>
          </p:cNvPr>
          <p:cNvSpPr/>
          <p:nvPr/>
        </p:nvSpPr>
        <p:spPr>
          <a:xfrm>
            <a:off x="4305671" y="2263806"/>
            <a:ext cx="994297" cy="2485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0F3BA450-CC78-4DC4-BCC3-8CB1CAEAE94E}"/>
              </a:ext>
            </a:extLst>
          </p:cNvPr>
          <p:cNvSpPr/>
          <p:nvPr/>
        </p:nvSpPr>
        <p:spPr>
          <a:xfrm>
            <a:off x="4458072" y="1794769"/>
            <a:ext cx="300360" cy="2485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F285A100-10D1-4E79-B634-F3983CD4566A}"/>
              </a:ext>
            </a:extLst>
          </p:cNvPr>
          <p:cNvSpPr/>
          <p:nvPr/>
        </p:nvSpPr>
        <p:spPr>
          <a:xfrm>
            <a:off x="4885680" y="4202097"/>
            <a:ext cx="840417" cy="26337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A7321CFA-D163-4299-A5C8-563165CA9A49}"/>
              </a:ext>
            </a:extLst>
          </p:cNvPr>
          <p:cNvSpPr/>
          <p:nvPr/>
        </p:nvSpPr>
        <p:spPr>
          <a:xfrm>
            <a:off x="5055836" y="1637930"/>
            <a:ext cx="297399" cy="26337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D87B1D29-D1AD-4F8E-9227-EF0E73894603}"/>
              </a:ext>
            </a:extLst>
          </p:cNvPr>
          <p:cNvSpPr/>
          <p:nvPr/>
        </p:nvSpPr>
        <p:spPr>
          <a:xfrm>
            <a:off x="6051614" y="4039340"/>
            <a:ext cx="881845" cy="22194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160D7922-D9DE-4B42-B272-05FDA9293563}"/>
              </a:ext>
            </a:extLst>
          </p:cNvPr>
          <p:cNvSpPr/>
          <p:nvPr/>
        </p:nvSpPr>
        <p:spPr>
          <a:xfrm>
            <a:off x="7491277" y="2291918"/>
            <a:ext cx="1413025" cy="22194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ACC095CE-D1B9-4624-B72D-46DF4D6020A7}"/>
              </a:ext>
            </a:extLst>
          </p:cNvPr>
          <p:cNvSpPr/>
          <p:nvPr/>
        </p:nvSpPr>
        <p:spPr>
          <a:xfrm>
            <a:off x="2410288" y="4576438"/>
            <a:ext cx="270768" cy="26337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A59B4CF6-42AC-48DF-8AE6-0D462DF8948D}"/>
              </a:ext>
            </a:extLst>
          </p:cNvPr>
          <p:cNvSpPr/>
          <p:nvPr/>
        </p:nvSpPr>
        <p:spPr>
          <a:xfrm>
            <a:off x="1781453" y="3308411"/>
            <a:ext cx="270768" cy="26337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D3D3871B-51AF-4DB2-BFA0-311B05CC01F7}"/>
                  </a:ext>
                </a:extLst>
              </p:cNvPr>
              <p:cNvSpPr txBox="1"/>
              <p:nvPr/>
            </p:nvSpPr>
            <p:spPr>
              <a:xfrm>
                <a:off x="3888415" y="4620829"/>
                <a:ext cx="2857770" cy="4919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𝑎𝑟𝑠𝑖𝑛h</m:t>
                          </m:r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𝑎𝑟𝑠𝑖𝑛h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27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𝑠𝑖𝑛h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9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𝑠𝑖𝑛h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  <m: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u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𝑑𝑢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D3D3871B-51AF-4DB2-BFA0-311B05CC01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415" y="4620829"/>
                <a:ext cx="2857770" cy="491994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12468AD2-89AC-4AA2-9832-A38E3F23B564}"/>
                  </a:ext>
                </a:extLst>
              </p:cNvPr>
              <p:cNvSpPr txBox="1"/>
              <p:nvPr/>
            </p:nvSpPr>
            <p:spPr>
              <a:xfrm>
                <a:off x="3898772" y="5305888"/>
                <a:ext cx="3140090" cy="5327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𝑎𝑟𝑠𝑖𝑛h</m:t>
                          </m:r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𝑎𝑟𝑠𝑖𝑛h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27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𝑠𝑖𝑛h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e>
                              </m:rad>
                              <m:rad>
                                <m:radPr>
                                  <m:degHide m:val="on"/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𝑠𝑖𝑛h</m:t>
                                          </m:r>
                                        </m:e>
                                        <m:sup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</m:e>
                              </m:ra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  <m: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u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𝑑𝑢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12468AD2-89AC-4AA2-9832-A38E3F23B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8772" y="5305888"/>
                <a:ext cx="3140090" cy="53271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12D8DA67-9814-4705-9908-34DCBD0D1F54}"/>
                  </a:ext>
                </a:extLst>
              </p:cNvPr>
              <p:cNvSpPr txBox="1"/>
              <p:nvPr/>
            </p:nvSpPr>
            <p:spPr>
              <a:xfrm>
                <a:off x="3891373" y="6026457"/>
                <a:ext cx="2571570" cy="50077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𝑎𝑟𝑠𝑖𝑛h</m:t>
                          </m:r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𝑎𝑟𝑠𝑖𝑛h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27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𝑠𝑖𝑛h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func>
                                <m:func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</a:rPr>
                                    <m:t>cosh</m:t>
                                  </m:r>
                                </m:fName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func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  <m: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u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𝑑𝑢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12D8DA67-9814-4705-9908-34DCBD0D1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1373" y="6026457"/>
                <a:ext cx="2571570" cy="500778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c 45">
            <a:extLst>
              <a:ext uri="{FF2B5EF4-FFF2-40B4-BE49-F238E27FC236}">
                <a16:creationId xmlns:a16="http://schemas.microsoft.com/office/drawing/2014/main" id="{20B7BC2B-8D59-4996-85FA-973FE9AD684F}"/>
              </a:ext>
            </a:extLst>
          </p:cNvPr>
          <p:cNvSpPr>
            <a:spLocks/>
          </p:cNvSpPr>
          <p:nvPr/>
        </p:nvSpPr>
        <p:spPr bwMode="auto">
          <a:xfrm>
            <a:off x="7081211" y="4189497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3" name="Text Box 74">
            <a:extLst>
              <a:ext uri="{FF2B5EF4-FFF2-40B4-BE49-F238E27FC236}">
                <a16:creationId xmlns:a16="http://schemas.microsoft.com/office/drawing/2014/main" id="{CEA6E430-1647-4DF2-BD01-C2B7FE9DC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9712" y="4363601"/>
            <a:ext cx="124397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 terms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4" name="Arc 45">
            <a:extLst>
              <a:ext uri="{FF2B5EF4-FFF2-40B4-BE49-F238E27FC236}">
                <a16:creationId xmlns:a16="http://schemas.microsoft.com/office/drawing/2014/main" id="{9F9EB691-B928-4509-B1C4-E362220627E5}"/>
              </a:ext>
            </a:extLst>
          </p:cNvPr>
          <p:cNvSpPr>
            <a:spLocks/>
          </p:cNvSpPr>
          <p:nvPr/>
        </p:nvSpPr>
        <p:spPr bwMode="auto">
          <a:xfrm>
            <a:off x="7090264" y="4904721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5" name="Arc 45">
            <a:extLst>
              <a:ext uri="{FF2B5EF4-FFF2-40B4-BE49-F238E27FC236}">
                <a16:creationId xmlns:a16="http://schemas.microsoft.com/office/drawing/2014/main" id="{741EA6D9-08F4-48CA-A326-D42B8880F375}"/>
              </a:ext>
            </a:extLst>
          </p:cNvPr>
          <p:cNvSpPr>
            <a:spLocks/>
          </p:cNvSpPr>
          <p:nvPr/>
        </p:nvSpPr>
        <p:spPr bwMode="auto">
          <a:xfrm>
            <a:off x="7108371" y="5656158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6" name="Text Box 74">
            <a:extLst>
              <a:ext uri="{FF2B5EF4-FFF2-40B4-BE49-F238E27FC236}">
                <a16:creationId xmlns:a16="http://schemas.microsoft.com/office/drawing/2014/main" id="{BFF7E383-267A-4D0D-9809-1081965ED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7545" y="4816362"/>
            <a:ext cx="150920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Write the denominator as two square roots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1EA572F4-D3FE-4198-AE0F-4D2E4219950C}"/>
              </a:ext>
            </a:extLst>
          </p:cNvPr>
          <p:cNvSpPr/>
          <p:nvPr/>
        </p:nvSpPr>
        <p:spPr>
          <a:xfrm>
            <a:off x="5029202" y="5597371"/>
            <a:ext cx="1114146" cy="26337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92FF6028-2DB7-461F-A6D3-23729E88D89D}"/>
              </a:ext>
            </a:extLst>
          </p:cNvPr>
          <p:cNvSpPr/>
          <p:nvPr/>
        </p:nvSpPr>
        <p:spPr>
          <a:xfrm>
            <a:off x="4959660" y="6282431"/>
            <a:ext cx="580006" cy="23377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02C80297-E4ED-4BB7-A621-9492E6A204B8}"/>
              </a:ext>
            </a:extLst>
          </p:cNvPr>
          <p:cNvSpPr/>
          <p:nvPr/>
        </p:nvSpPr>
        <p:spPr>
          <a:xfrm>
            <a:off x="824146" y="4517254"/>
            <a:ext cx="1865788" cy="36546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 Box 74">
            <a:extLst>
              <a:ext uri="{FF2B5EF4-FFF2-40B4-BE49-F238E27FC236}">
                <a16:creationId xmlns:a16="http://schemas.microsoft.com/office/drawing/2014/main" id="{B3D2618A-B985-46BE-825D-A21BE67C8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300" y="5588720"/>
            <a:ext cx="171339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Now we can use the rule to the left, since the 9 has been factored away!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865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3" grpId="0"/>
      <p:bldP spid="17" grpId="0"/>
      <p:bldP spid="18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19" grpId="0" animBg="1"/>
      <p:bldP spid="19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39" grpId="2" animBg="1"/>
      <p:bldP spid="39" grpId="3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5" grpId="0" animBg="1"/>
      <p:bldP spid="45" grpId="1" animBg="1"/>
      <p:bldP spid="46" grpId="0" animBg="1"/>
      <p:bldP spid="46" grpId="1" animBg="1"/>
      <p:bldP spid="47" grpId="0"/>
      <p:bldP spid="48" grpId="0"/>
      <p:bldP spid="49" grpId="0"/>
      <p:bldP spid="52" grpId="0" animBg="1"/>
      <p:bldP spid="53" grpId="0"/>
      <p:bldP spid="54" grpId="0" animBg="1"/>
      <p:bldP spid="55" grpId="0" animBg="1"/>
      <p:bldP spid="56" grpId="0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A4AD615-2C27-4758-AD2C-82D46CA6F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integrate hyperbolic functions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By using a hyperbolic substitution, evaluate: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We can use the same idea as from the previous question. 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GB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 panose="05000000000000000000" pitchFamily="2" charset="2"/>
              <a:buChar char="à"/>
            </a:pPr>
            <a:endParaRPr lang="en-GB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However, we will need to factorise a 9 out to leave 1 as the constant term, which means we need to ‘create’ a 9 in the squared term via substitution…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2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3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4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5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6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7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/>
              <p:nvPr/>
            </p:nvSpPr>
            <p:spPr>
              <a:xfrm>
                <a:off x="1078631" y="3027286"/>
                <a:ext cx="1186543" cy="4843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+9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631" y="3027286"/>
                <a:ext cx="1186543" cy="4843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F02F8C5-01EB-4507-8B6B-CF0704EA6CD2}"/>
                  </a:ext>
                </a:extLst>
              </p:cNvPr>
              <p:cNvSpPr txBox="1"/>
              <p:nvPr/>
            </p:nvSpPr>
            <p:spPr>
              <a:xfrm>
                <a:off x="880367" y="4537969"/>
                <a:ext cx="1731564" cy="2668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𝑠𝑖𝑛h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F02F8C5-01EB-4507-8B6B-CF0704EA6C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367" y="4537969"/>
                <a:ext cx="1731564" cy="266868"/>
              </a:xfrm>
              <a:prstGeom prst="rect">
                <a:avLst/>
              </a:prstGeom>
              <a:blipFill>
                <a:blip r:embed="rId9"/>
                <a:stretch>
                  <a:fillRect l="-1761" r="-1761" b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12D8DA67-9814-4705-9908-34DCBD0D1F54}"/>
                  </a:ext>
                </a:extLst>
              </p:cNvPr>
              <p:cNvSpPr txBox="1"/>
              <p:nvPr/>
            </p:nvSpPr>
            <p:spPr>
              <a:xfrm>
                <a:off x="3873618" y="1614255"/>
                <a:ext cx="2571570" cy="50077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𝑎𝑟𝑠𝑖𝑛h</m:t>
                          </m:r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𝑎𝑟𝑠𝑖𝑛h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27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𝑠𝑖𝑛h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func>
                                <m:func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</a:rPr>
                                    <m:t>cosh</m:t>
                                  </m:r>
                                </m:fName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func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  <m: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u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𝑑𝑢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12D8DA67-9814-4705-9908-34DCBD0D1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3618" y="1614255"/>
                <a:ext cx="2571570" cy="50077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Arc 45">
            <a:extLst>
              <a:ext uri="{FF2B5EF4-FFF2-40B4-BE49-F238E27FC236}">
                <a16:creationId xmlns:a16="http://schemas.microsoft.com/office/drawing/2014/main" id="{741EA6D9-08F4-48CA-A326-D42B8880F375}"/>
              </a:ext>
            </a:extLst>
          </p:cNvPr>
          <p:cNvSpPr>
            <a:spLocks/>
          </p:cNvSpPr>
          <p:nvPr/>
        </p:nvSpPr>
        <p:spPr bwMode="auto">
          <a:xfrm>
            <a:off x="6451423" y="1927537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0" name="Text Box 74">
            <a:extLst>
              <a:ext uri="{FF2B5EF4-FFF2-40B4-BE49-F238E27FC236}">
                <a16:creationId xmlns:a16="http://schemas.microsoft.com/office/drawing/2014/main" id="{B3D2618A-B985-46BE-825D-A21BE67C8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9823" y="2775289"/>
            <a:ext cx="94331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Integrate!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BFBB60B6-EF9C-4870-AB2B-CE7BDBEF1B4B}"/>
                  </a:ext>
                </a:extLst>
              </p:cNvPr>
              <p:cNvSpPr txBox="1"/>
              <p:nvPr/>
            </p:nvSpPr>
            <p:spPr>
              <a:xfrm>
                <a:off x="3839587" y="2281560"/>
                <a:ext cx="2028553" cy="50077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=27</m:t>
                      </m:r>
                      <m:nary>
                        <m:nary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𝑎𝑟𝑠𝑖𝑛h</m:t>
                          </m:r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𝑎𝑟𝑠𝑖𝑛h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𝑠𝑖𝑛h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BFBB60B6-EF9C-4870-AB2B-CE7BDBEF1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587" y="2281560"/>
                <a:ext cx="2028553" cy="50077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図 3">
            <a:extLst>
              <a:ext uri="{FF2B5EF4-FFF2-40B4-BE49-F238E27FC236}">
                <a16:creationId xmlns:a16="http://schemas.microsoft.com/office/drawing/2014/main" id="{0DE917E8-DCE4-4C42-9060-6024C412FB6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22461" y="3289594"/>
            <a:ext cx="5295362" cy="3147419"/>
          </a:xfrm>
          <a:prstGeom prst="rect">
            <a:avLst/>
          </a:prstGeom>
        </p:spPr>
      </p:pic>
      <p:sp>
        <p:nvSpPr>
          <p:cNvPr id="62" name="Text Box 74">
            <a:extLst>
              <a:ext uri="{FF2B5EF4-FFF2-40B4-BE49-F238E27FC236}">
                <a16:creationId xmlns:a16="http://schemas.microsoft.com/office/drawing/2014/main" id="{219A581C-AFC9-4A65-9606-874A53D62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7334" y="2002141"/>
            <a:ext cx="1677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 and factor the 27 out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D21F4D49-54A1-485A-9B1C-01F1E42008DF}"/>
              </a:ext>
            </a:extLst>
          </p:cNvPr>
          <p:cNvCxnSpPr>
            <a:cxnSpLocks/>
          </p:cNvCxnSpPr>
          <p:nvPr/>
        </p:nvCxnSpPr>
        <p:spPr>
          <a:xfrm flipV="1">
            <a:off x="5503701" y="1774479"/>
            <a:ext cx="652655" cy="155301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944617C3-5D68-42AB-ACCD-726067C2281E}"/>
              </a:ext>
            </a:extLst>
          </p:cNvPr>
          <p:cNvCxnSpPr>
            <a:cxnSpLocks/>
          </p:cNvCxnSpPr>
          <p:nvPr/>
        </p:nvCxnSpPr>
        <p:spPr>
          <a:xfrm flipV="1">
            <a:off x="4823183" y="1908772"/>
            <a:ext cx="652655" cy="155301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Arc 45">
            <a:extLst>
              <a:ext uri="{FF2B5EF4-FFF2-40B4-BE49-F238E27FC236}">
                <a16:creationId xmlns:a16="http://schemas.microsoft.com/office/drawing/2014/main" id="{617B3C4B-26F0-4917-BBDD-F1745C4C31E7}"/>
              </a:ext>
            </a:extLst>
          </p:cNvPr>
          <p:cNvSpPr>
            <a:spLocks/>
          </p:cNvSpPr>
          <p:nvPr/>
        </p:nvSpPr>
        <p:spPr bwMode="auto">
          <a:xfrm>
            <a:off x="6704920" y="2597494"/>
            <a:ext cx="164237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B263B1C7-FD2F-4334-99F3-F9547B4CED4C}"/>
                  </a:ext>
                </a:extLst>
              </p:cNvPr>
              <p:cNvSpPr txBox="1"/>
              <p:nvPr/>
            </p:nvSpPr>
            <p:spPr>
              <a:xfrm>
                <a:off x="3738491" y="2931900"/>
                <a:ext cx="2825272" cy="49007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=27</m:t>
                      </m:r>
                      <m:sSubSup>
                        <m:sSub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</a:rPr>
                                    <m:t>cosh</m:t>
                                  </m:r>
                                </m:fName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func>
                            </m:e>
                          </m:d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𝑎𝑟𝑠𝑖𝑛h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𝑎𝑟𝑠𝑖𝑛h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B263B1C7-FD2F-4334-99F3-F9547B4CED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8491" y="2931900"/>
                <a:ext cx="2825272" cy="490071"/>
              </a:xfrm>
              <a:prstGeom prst="rect">
                <a:avLst/>
              </a:prstGeom>
              <a:blipFill>
                <a:blip r:embed="rId13"/>
                <a:stretch>
                  <a:fillRect b="-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Arc 45">
            <a:extLst>
              <a:ext uri="{FF2B5EF4-FFF2-40B4-BE49-F238E27FC236}">
                <a16:creationId xmlns:a16="http://schemas.microsoft.com/office/drawing/2014/main" id="{A3164818-933B-4E49-84F4-882E87C1B4EF}"/>
              </a:ext>
            </a:extLst>
          </p:cNvPr>
          <p:cNvSpPr>
            <a:spLocks/>
          </p:cNvSpPr>
          <p:nvPr/>
        </p:nvSpPr>
        <p:spPr bwMode="auto">
          <a:xfrm>
            <a:off x="7128925" y="3256888"/>
            <a:ext cx="150062" cy="66326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 Box 74">
                <a:extLst>
                  <a:ext uri="{FF2B5EF4-FFF2-40B4-BE49-F238E27FC236}">
                    <a16:creationId xmlns:a16="http://schemas.microsoft.com/office/drawing/2014/main" id="{83540122-FCEA-4073-A6A8-E24C466118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48349" y="4267603"/>
                <a:ext cx="1560463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𝑎𝑟𝑠𝑖𝑛h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0" name="Text Box 74">
                <a:extLst>
                  <a:ext uri="{FF2B5EF4-FFF2-40B4-BE49-F238E27FC236}">
                    <a16:creationId xmlns:a16="http://schemas.microsoft.com/office/drawing/2014/main" id="{83540122-FCEA-4073-A6A8-E24C46611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8349" y="4267603"/>
                <a:ext cx="1560463" cy="276999"/>
              </a:xfrm>
              <a:prstGeom prst="rect">
                <a:avLst/>
              </a:prstGeom>
              <a:blipFill>
                <a:blip r:embed="rId14"/>
                <a:stretch>
                  <a:fillRect b="-1521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 Box 74">
                <a:extLst>
                  <a:ext uri="{FF2B5EF4-FFF2-40B4-BE49-F238E27FC236}">
                    <a16:creationId xmlns:a16="http://schemas.microsoft.com/office/drawing/2014/main" id="{4BBAEDBD-3E80-452E-9170-FF06CBB5EE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28733" y="4492431"/>
                <a:ext cx="1560463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sinh</m:t>
                    </m:r>
                    <m:r>
                      <a:rPr lang="en-US" sz="1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u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1" name="Text Box 74">
                <a:extLst>
                  <a:ext uri="{FF2B5EF4-FFF2-40B4-BE49-F238E27FC236}">
                    <a16:creationId xmlns:a16="http://schemas.microsoft.com/office/drawing/2014/main" id="{4BBAEDBD-3E80-452E-9170-FF06CBB5EE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28733" y="4492431"/>
                <a:ext cx="1560463" cy="276999"/>
              </a:xfrm>
              <a:prstGeom prst="rect">
                <a:avLst/>
              </a:prstGeom>
              <a:blipFill>
                <a:blip r:embed="rId15"/>
                <a:stretch>
                  <a:fillRect t="-2222" b="-177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B6FB3716-555D-4F47-81BE-C793997CDAFF}"/>
                  </a:ext>
                </a:extLst>
              </p:cNvPr>
              <p:cNvSpPr txBox="1"/>
              <p:nvPr/>
            </p:nvSpPr>
            <p:spPr>
              <a:xfrm>
                <a:off x="7632121" y="4744690"/>
                <a:ext cx="1495281" cy="2287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𝑠𝑖𝑛h</m:t>
                              </m:r>
                            </m:e>
                            <m:sup>
                              <m: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rad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B6FB3716-555D-4F47-81BE-C793997CDA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2121" y="4744690"/>
                <a:ext cx="1495281" cy="228781"/>
              </a:xfrm>
              <a:prstGeom prst="rect">
                <a:avLst/>
              </a:prstGeom>
              <a:blipFill>
                <a:blip r:embed="rId16"/>
                <a:stretch>
                  <a:fillRect l="-2449" r="-2041" b="-78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781E2066-7BBD-4ACA-B6ED-13DB22CDA64C}"/>
                  </a:ext>
                </a:extLst>
              </p:cNvPr>
              <p:cNvSpPr txBox="1"/>
              <p:nvPr/>
            </p:nvSpPr>
            <p:spPr>
              <a:xfrm>
                <a:off x="7639666" y="5041946"/>
                <a:ext cx="839717" cy="2101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781E2066-7BBD-4ACA-B6ED-13DB22CDA6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9666" y="5041946"/>
                <a:ext cx="839717" cy="210186"/>
              </a:xfrm>
              <a:prstGeom prst="rect">
                <a:avLst/>
              </a:prstGeom>
              <a:blipFill>
                <a:blip r:embed="rId17"/>
                <a:stretch>
                  <a:fillRect l="-4348" r="-4348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 Box 74">
                <a:extLst>
                  <a:ext uri="{FF2B5EF4-FFF2-40B4-BE49-F238E27FC236}">
                    <a16:creationId xmlns:a16="http://schemas.microsoft.com/office/drawing/2014/main" id="{909D3C6F-64CB-408C-80BD-1E8EA9CD2E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64947" y="5388723"/>
                <a:ext cx="1560463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𝑎𝑟𝑠𝑖𝑛h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4" name="Text Box 74">
                <a:extLst>
                  <a:ext uri="{FF2B5EF4-FFF2-40B4-BE49-F238E27FC236}">
                    <a16:creationId xmlns:a16="http://schemas.microsoft.com/office/drawing/2014/main" id="{909D3C6F-64CB-408C-80BD-1E8EA9CD2E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64947" y="5388723"/>
                <a:ext cx="1560463" cy="276999"/>
              </a:xfrm>
              <a:prstGeom prst="rect">
                <a:avLst/>
              </a:prstGeom>
              <a:blipFill>
                <a:blip r:embed="rId18"/>
                <a:stretch>
                  <a:fillRect t="-2222" b="-177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 Box 74">
                <a:extLst>
                  <a:ext uri="{FF2B5EF4-FFF2-40B4-BE49-F238E27FC236}">
                    <a16:creationId xmlns:a16="http://schemas.microsoft.com/office/drawing/2014/main" id="{75A8FEC4-B4C0-475F-8F8F-8293B26853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45331" y="5613551"/>
                <a:ext cx="1560463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sinh</m:t>
                    </m:r>
                    <m:r>
                      <a:rPr lang="en-US" sz="1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u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5" name="Text Box 74">
                <a:extLst>
                  <a:ext uri="{FF2B5EF4-FFF2-40B4-BE49-F238E27FC236}">
                    <a16:creationId xmlns:a16="http://schemas.microsoft.com/office/drawing/2014/main" id="{75A8FEC4-B4C0-475F-8F8F-8293B26853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5331" y="5613551"/>
                <a:ext cx="1560463" cy="276999"/>
              </a:xfrm>
              <a:prstGeom prst="rect">
                <a:avLst/>
              </a:prstGeom>
              <a:blipFill>
                <a:blip r:embed="rId19"/>
                <a:stretch>
                  <a:fillRect t="-2222" b="-177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2F9F0D70-E546-4CCD-AB71-B2EDD55EA96E}"/>
                  </a:ext>
                </a:extLst>
              </p:cNvPr>
              <p:cNvSpPr txBox="1"/>
              <p:nvPr/>
            </p:nvSpPr>
            <p:spPr>
              <a:xfrm>
                <a:off x="7648719" y="5865810"/>
                <a:ext cx="1495281" cy="2287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𝑠𝑖𝑛h</m:t>
                              </m:r>
                            </m:e>
                            <m:sup>
                              <m:r>
                                <a:rPr lang="en-US" sz="1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rad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2F9F0D70-E546-4CCD-AB71-B2EDD55EA9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8719" y="5865810"/>
                <a:ext cx="1495281" cy="228781"/>
              </a:xfrm>
              <a:prstGeom prst="rect">
                <a:avLst/>
              </a:prstGeom>
              <a:blipFill>
                <a:blip r:embed="rId20"/>
                <a:stretch>
                  <a:fillRect l="-2449" r="-2041" b="-78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B66FB935-AB10-47B4-B150-065A72D39A6E}"/>
                  </a:ext>
                </a:extLst>
              </p:cNvPr>
              <p:cNvSpPr txBox="1"/>
              <p:nvPr/>
            </p:nvSpPr>
            <p:spPr>
              <a:xfrm>
                <a:off x="7656264" y="6163066"/>
                <a:ext cx="839717" cy="206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rad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B66FB935-AB10-47B4-B150-065A72D39A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6264" y="6163066"/>
                <a:ext cx="839717" cy="206403"/>
              </a:xfrm>
              <a:prstGeom prst="rect">
                <a:avLst/>
              </a:prstGeom>
              <a:blipFill>
                <a:blip r:embed="rId21"/>
                <a:stretch>
                  <a:fillRect l="-5072" r="-3623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F95E0B9C-CEA0-44CC-989C-15FD923C52B0}"/>
                  </a:ext>
                </a:extLst>
              </p:cNvPr>
              <p:cNvSpPr txBox="1"/>
              <p:nvPr/>
            </p:nvSpPr>
            <p:spPr>
              <a:xfrm>
                <a:off x="3874881" y="3589785"/>
                <a:ext cx="3277353" cy="55681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=27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sz="1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</m:e>
                                      </m:rad>
                                    </m:e>
                                  </m:d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sz="1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e>
                                      </m:rad>
                                    </m:e>
                                  </m:d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rad>
                            </m:e>
                          </m:d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F95E0B9C-CEA0-44CC-989C-15FD923C52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4881" y="3589785"/>
                <a:ext cx="3277353" cy="55681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2FA786F0-3F1C-4624-8372-67238C0C4C0F}"/>
              </a:ext>
            </a:extLst>
          </p:cNvPr>
          <p:cNvCxnSpPr>
            <a:cxnSpLocks/>
          </p:cNvCxnSpPr>
          <p:nvPr/>
        </p:nvCxnSpPr>
        <p:spPr>
          <a:xfrm>
            <a:off x="7342360" y="4282290"/>
            <a:ext cx="169299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>
            <a:extLst>
              <a:ext uri="{FF2B5EF4-FFF2-40B4-BE49-F238E27FC236}">
                <a16:creationId xmlns:a16="http://schemas.microsoft.com/office/drawing/2014/main" id="{4CEAA8BA-33A6-47E4-962F-0051991FE644}"/>
              </a:ext>
            </a:extLst>
          </p:cNvPr>
          <p:cNvCxnSpPr>
            <a:cxnSpLocks/>
          </p:cNvCxnSpPr>
          <p:nvPr/>
        </p:nvCxnSpPr>
        <p:spPr>
          <a:xfrm rot="16200000" flipH="1">
            <a:off x="8924589" y="4371319"/>
            <a:ext cx="200685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コネクタ 80">
            <a:extLst>
              <a:ext uri="{FF2B5EF4-FFF2-40B4-BE49-F238E27FC236}">
                <a16:creationId xmlns:a16="http://schemas.microsoft.com/office/drawing/2014/main" id="{E14063B0-FE08-4C29-9FDA-FD3C480BFA45}"/>
              </a:ext>
            </a:extLst>
          </p:cNvPr>
          <p:cNvCxnSpPr>
            <a:cxnSpLocks/>
          </p:cNvCxnSpPr>
          <p:nvPr/>
        </p:nvCxnSpPr>
        <p:spPr>
          <a:xfrm flipH="1" flipV="1">
            <a:off x="7297093" y="3594226"/>
            <a:ext cx="832919" cy="68806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Arc 45">
            <a:extLst>
              <a:ext uri="{FF2B5EF4-FFF2-40B4-BE49-F238E27FC236}">
                <a16:creationId xmlns:a16="http://schemas.microsoft.com/office/drawing/2014/main" id="{3B7C8036-A485-4938-84B5-ABED82CF348B}"/>
              </a:ext>
            </a:extLst>
          </p:cNvPr>
          <p:cNvSpPr>
            <a:spLocks/>
          </p:cNvSpPr>
          <p:nvPr/>
        </p:nvSpPr>
        <p:spPr bwMode="auto">
          <a:xfrm flipH="1">
            <a:off x="3594225" y="3908737"/>
            <a:ext cx="203023" cy="62883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6" name="Text Box 74">
            <a:extLst>
              <a:ext uri="{FF2B5EF4-FFF2-40B4-BE49-F238E27FC236}">
                <a16:creationId xmlns:a16="http://schemas.microsoft.com/office/drawing/2014/main" id="{321FFEB2-9CF8-4BCA-B44D-849B3F07B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8176" y="3291339"/>
            <a:ext cx="10157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cos terms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8" name="Text Box 74">
            <a:extLst>
              <a:ext uri="{FF2B5EF4-FFF2-40B4-BE49-F238E27FC236}">
                <a16:creationId xmlns:a16="http://schemas.microsoft.com/office/drawing/2014/main" id="{F1C8406E-82B1-4738-8DE4-A8625F6095AF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3049261" y="4069937"/>
            <a:ext cx="80751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4496D0BC-3C17-4271-A321-2B231472E71D}"/>
                  </a:ext>
                </a:extLst>
              </p:cNvPr>
              <p:cNvSpPr txBox="1"/>
              <p:nvPr/>
            </p:nvSpPr>
            <p:spPr>
              <a:xfrm>
                <a:off x="3791896" y="4394035"/>
                <a:ext cx="1332366" cy="24519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=18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+18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4496D0BC-3C17-4271-A321-2B231472E7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896" y="4394035"/>
                <a:ext cx="1332366" cy="245195"/>
              </a:xfrm>
              <a:prstGeom prst="rect">
                <a:avLst/>
              </a:prstGeom>
              <a:blipFill>
                <a:blip r:embed="rId23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正方形/長方形 89">
            <a:extLst>
              <a:ext uri="{FF2B5EF4-FFF2-40B4-BE49-F238E27FC236}">
                <a16:creationId xmlns:a16="http://schemas.microsoft.com/office/drawing/2014/main" id="{868EBFCF-1E59-456D-A188-03934288554E}"/>
              </a:ext>
            </a:extLst>
          </p:cNvPr>
          <p:cNvSpPr/>
          <p:nvPr/>
        </p:nvSpPr>
        <p:spPr>
          <a:xfrm>
            <a:off x="4476941" y="3071453"/>
            <a:ext cx="647320" cy="26337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正方形/長方形 90">
            <a:extLst>
              <a:ext uri="{FF2B5EF4-FFF2-40B4-BE49-F238E27FC236}">
                <a16:creationId xmlns:a16="http://schemas.microsoft.com/office/drawing/2014/main" id="{F8A97B78-FA4B-455F-AB2D-30E302BCAD6B}"/>
              </a:ext>
            </a:extLst>
          </p:cNvPr>
          <p:cNvSpPr/>
          <p:nvPr/>
        </p:nvSpPr>
        <p:spPr>
          <a:xfrm>
            <a:off x="4626322" y="3666654"/>
            <a:ext cx="443620" cy="33497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D94E7A9B-6A41-4C84-A33E-ACF66FD56549}"/>
              </a:ext>
            </a:extLst>
          </p:cNvPr>
          <p:cNvSpPr/>
          <p:nvPr/>
        </p:nvSpPr>
        <p:spPr>
          <a:xfrm>
            <a:off x="5296277" y="3096285"/>
            <a:ext cx="525101" cy="23539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正方形/長方形 92">
            <a:extLst>
              <a:ext uri="{FF2B5EF4-FFF2-40B4-BE49-F238E27FC236}">
                <a16:creationId xmlns:a16="http://schemas.microsoft.com/office/drawing/2014/main" id="{EFEE2EAE-ECAD-4A96-A533-EE29872EC8ED}"/>
              </a:ext>
            </a:extLst>
          </p:cNvPr>
          <p:cNvSpPr/>
          <p:nvPr/>
        </p:nvSpPr>
        <p:spPr>
          <a:xfrm>
            <a:off x="5276662" y="3719465"/>
            <a:ext cx="282166" cy="28216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F0495CB5-37BB-4F3F-96C5-AB7E755515F9}"/>
              </a:ext>
            </a:extLst>
          </p:cNvPr>
          <p:cNvSpPr/>
          <p:nvPr/>
        </p:nvSpPr>
        <p:spPr>
          <a:xfrm>
            <a:off x="6099018" y="3693814"/>
            <a:ext cx="419477" cy="30781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7F2E3B0B-009D-4F81-8BCB-BBA78C4CC443}"/>
              </a:ext>
            </a:extLst>
          </p:cNvPr>
          <p:cNvSpPr/>
          <p:nvPr/>
        </p:nvSpPr>
        <p:spPr>
          <a:xfrm>
            <a:off x="7563549" y="5038253"/>
            <a:ext cx="982300" cy="22030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507412B1-ADB9-4FC8-8A21-C946E42A1B5E}"/>
              </a:ext>
            </a:extLst>
          </p:cNvPr>
          <p:cNvSpPr/>
          <p:nvPr/>
        </p:nvSpPr>
        <p:spPr>
          <a:xfrm>
            <a:off x="6695035" y="3716447"/>
            <a:ext cx="301782" cy="26556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 Box 74">
            <a:extLst>
              <a:ext uri="{FF2B5EF4-FFF2-40B4-BE49-F238E27FC236}">
                <a16:creationId xmlns:a16="http://schemas.microsoft.com/office/drawing/2014/main" id="{0CDFBFCE-AAC5-413E-A930-42B53085B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0273" y="2874878"/>
            <a:ext cx="408311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We did the integration of this earlier!</a:t>
            </a:r>
            <a:endParaRPr lang="en-GB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0" name="正方形/長方形 99">
            <a:extLst>
              <a:ext uri="{FF2B5EF4-FFF2-40B4-BE49-F238E27FC236}">
                <a16:creationId xmlns:a16="http://schemas.microsoft.com/office/drawing/2014/main" id="{03C97AE3-E69A-432E-9DCD-5F03B7F046C2}"/>
              </a:ext>
            </a:extLst>
          </p:cNvPr>
          <p:cNvSpPr/>
          <p:nvPr/>
        </p:nvSpPr>
        <p:spPr>
          <a:xfrm>
            <a:off x="7599763" y="6160883"/>
            <a:ext cx="982300" cy="22030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3" name="直線コネクタ 102">
            <a:extLst>
              <a:ext uri="{FF2B5EF4-FFF2-40B4-BE49-F238E27FC236}">
                <a16:creationId xmlns:a16="http://schemas.microsoft.com/office/drawing/2014/main" id="{A4DFC6C1-E200-4AA5-8746-C44D8DE2DEF7}"/>
              </a:ext>
            </a:extLst>
          </p:cNvPr>
          <p:cNvCxnSpPr>
            <a:cxnSpLocks/>
          </p:cNvCxnSpPr>
          <p:nvPr/>
        </p:nvCxnSpPr>
        <p:spPr>
          <a:xfrm rot="16200000" flipH="1">
            <a:off x="7239139" y="4378864"/>
            <a:ext cx="200685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19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60" grpId="0"/>
      <p:bldP spid="61" grpId="0"/>
      <p:bldP spid="62" grpId="0"/>
      <p:bldP spid="66" grpId="0" animBg="1"/>
      <p:bldP spid="67" grpId="0"/>
      <p:bldP spid="69" grpId="0" animBg="1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85" grpId="0" animBg="1"/>
      <p:bldP spid="86" grpId="0"/>
      <p:bldP spid="88" grpId="0"/>
      <p:bldP spid="89" grpId="0"/>
      <p:bldP spid="90" grpId="0" animBg="1"/>
      <p:bldP spid="90" grpId="1" animBg="1"/>
      <p:bldP spid="90" grpId="2" animBg="1"/>
      <p:bldP spid="90" grpId="3" animBg="1"/>
      <p:bldP spid="91" grpId="0" animBg="1"/>
      <p:bldP spid="91" grpId="1" animBg="1"/>
      <p:bldP spid="92" grpId="0" animBg="1"/>
      <p:bldP spid="92" grpId="1" animBg="1"/>
      <p:bldP spid="92" grpId="2" animBg="1"/>
      <p:bldP spid="92" grpId="3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95" grpId="2" animBg="1"/>
      <p:bldP spid="95" grpId="3" animBg="1"/>
      <p:bldP spid="96" grpId="0" animBg="1"/>
      <p:bldP spid="96" grpId="1" animBg="1"/>
      <p:bldP spid="98" grpId="0"/>
      <p:bldP spid="98" grpId="1"/>
      <p:bldP spid="100" grpId="0" animBg="1"/>
      <p:bldP spid="100" grpId="1" animBg="1"/>
      <p:bldP spid="100" grpId="2" animBg="1"/>
      <p:bldP spid="100" grpId="3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A4AD615-2C27-4758-AD2C-82D46CA6F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306131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integrate hyperbolic functions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Find: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Sometimes completing the square can enable you to use one of the rules above…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5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6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7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/>
              <p:nvPr/>
            </p:nvSpPr>
            <p:spPr>
              <a:xfrm>
                <a:off x="1007609" y="2760956"/>
                <a:ext cx="1411605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609" y="2760956"/>
                <a:ext cx="1411605" cy="5650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F6DFF5EC-46BF-4692-8490-29CAC7256034}"/>
                  </a:ext>
                </a:extLst>
              </p:cNvPr>
              <p:cNvSpPr txBox="1"/>
              <p:nvPr/>
            </p:nvSpPr>
            <p:spPr>
              <a:xfrm>
                <a:off x="361019" y="4351538"/>
                <a:ext cx="84305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F6DFF5EC-46BF-4692-8490-29CAC7256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019" y="4351538"/>
                <a:ext cx="843051" cy="215444"/>
              </a:xfrm>
              <a:prstGeom prst="rect">
                <a:avLst/>
              </a:prstGeom>
              <a:blipFill>
                <a:blip r:embed="rId9"/>
                <a:stretch>
                  <a:fillRect l="-4317" r="-719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7AF39F7F-FD4C-4EE8-89BB-7070AC72AAE0}"/>
                  </a:ext>
                </a:extLst>
              </p:cNvPr>
              <p:cNvSpPr txBox="1"/>
              <p:nvPr/>
            </p:nvSpPr>
            <p:spPr>
              <a:xfrm>
                <a:off x="184946" y="4752516"/>
                <a:ext cx="107721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7AF39F7F-FD4C-4EE8-89BB-7070AC72AA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946" y="4752516"/>
                <a:ext cx="1077218" cy="215444"/>
              </a:xfrm>
              <a:prstGeom prst="rect">
                <a:avLst/>
              </a:prstGeom>
              <a:blipFill>
                <a:blip r:embed="rId10"/>
                <a:stretch>
                  <a:fillRect l="-1130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3EC145B5-DA99-49BE-BDC1-01D32638824E}"/>
                  </a:ext>
                </a:extLst>
              </p:cNvPr>
              <p:cNvSpPr txBox="1"/>
              <p:nvPr/>
            </p:nvSpPr>
            <p:spPr>
              <a:xfrm>
                <a:off x="177547" y="5189001"/>
                <a:ext cx="141070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+3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3EC145B5-DA99-49BE-BDC1-01D3263882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47" y="5189001"/>
                <a:ext cx="1410707" cy="215444"/>
              </a:xfrm>
              <a:prstGeom prst="rect">
                <a:avLst/>
              </a:prstGeom>
              <a:blipFill>
                <a:blip r:embed="rId11"/>
                <a:stretch>
                  <a:fillRect l="-862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45">
            <a:extLst>
              <a:ext uri="{FF2B5EF4-FFF2-40B4-BE49-F238E27FC236}">
                <a16:creationId xmlns:a16="http://schemas.microsoft.com/office/drawing/2014/main" id="{F64F5912-B8E2-41C1-B0D6-6BD80DB69500}"/>
              </a:ext>
            </a:extLst>
          </p:cNvPr>
          <p:cNvSpPr>
            <a:spLocks/>
          </p:cNvSpPr>
          <p:nvPr/>
        </p:nvSpPr>
        <p:spPr bwMode="auto">
          <a:xfrm>
            <a:off x="1329009" y="4429958"/>
            <a:ext cx="135808" cy="43461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" name="Text Box 74">
            <a:extLst>
              <a:ext uri="{FF2B5EF4-FFF2-40B4-BE49-F238E27FC236}">
                <a16:creationId xmlns:a16="http://schemas.microsoft.com/office/drawing/2014/main" id="{86017A74-3D9C-4551-89B0-4C3260F034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063" y="4425745"/>
            <a:ext cx="9232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Factor the 2 out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8" name="Arc 45">
            <a:extLst>
              <a:ext uri="{FF2B5EF4-FFF2-40B4-BE49-F238E27FC236}">
                <a16:creationId xmlns:a16="http://schemas.microsoft.com/office/drawing/2014/main" id="{234D6C0C-28EC-4270-B08B-5DBCD95C7111}"/>
              </a:ext>
            </a:extLst>
          </p:cNvPr>
          <p:cNvSpPr>
            <a:spLocks/>
          </p:cNvSpPr>
          <p:nvPr/>
        </p:nvSpPr>
        <p:spPr bwMode="auto">
          <a:xfrm>
            <a:off x="1658962" y="4866444"/>
            <a:ext cx="135808" cy="434610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" name="Text Box 74">
            <a:extLst>
              <a:ext uri="{FF2B5EF4-FFF2-40B4-BE49-F238E27FC236}">
                <a16:creationId xmlns:a16="http://schemas.microsoft.com/office/drawing/2014/main" id="{4577F9C5-DABF-4A92-9372-C8A56B053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7015" y="4862231"/>
            <a:ext cx="16941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Complete the square for the inner part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8CD5DB8C-FC4B-4C81-A056-7DD361CAA81D}"/>
                  </a:ext>
                </a:extLst>
              </p:cNvPr>
              <p:cNvSpPr txBox="1"/>
              <p:nvPr/>
            </p:nvSpPr>
            <p:spPr>
              <a:xfrm>
                <a:off x="4469900" y="1455939"/>
                <a:ext cx="1411605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8CD5DB8C-FC4B-4C81-A056-7DD361CAA8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9900" y="1455939"/>
                <a:ext cx="1411605" cy="56509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E4686621-01A4-4546-9376-85C1A907C961}"/>
                  </a:ext>
                </a:extLst>
              </p:cNvPr>
              <p:cNvSpPr txBox="1"/>
              <p:nvPr/>
            </p:nvSpPr>
            <p:spPr>
              <a:xfrm>
                <a:off x="4276071" y="2132122"/>
                <a:ext cx="1994649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+3</m:t>
                                              </m:r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−9</m:t>
                                      </m:r>
                                    </m:e>
                                  </m:d>
                                </m:e>
                              </m:ra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E4686621-01A4-4546-9376-85C1A907C9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6071" y="2132122"/>
                <a:ext cx="1994649" cy="56509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F675A867-FF60-4CCA-AFE2-46B006581CBE}"/>
                  </a:ext>
                </a:extLst>
              </p:cNvPr>
              <p:cNvSpPr txBox="1"/>
              <p:nvPr/>
            </p:nvSpPr>
            <p:spPr>
              <a:xfrm>
                <a:off x="4295307" y="2834938"/>
                <a:ext cx="1566198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d>
                                    <m:dPr>
                                      <m:ctrlPr>
                                        <a:rPr lang="en-US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−9</m:t>
                                      </m:r>
                                    </m:e>
                                  </m:d>
                                </m:e>
                              </m:ra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F675A867-FF60-4CCA-AFE2-46B006581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307" y="2834938"/>
                <a:ext cx="1566198" cy="56509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0D0D58A2-7303-49DA-AA3B-E1153EB6938B}"/>
                  </a:ext>
                </a:extLst>
              </p:cNvPr>
              <p:cNvSpPr txBox="1"/>
              <p:nvPr/>
            </p:nvSpPr>
            <p:spPr>
              <a:xfrm>
                <a:off x="4296787" y="3555508"/>
                <a:ext cx="1549655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−9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0D0D58A2-7303-49DA-AA3B-E1153EB693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6787" y="3555508"/>
                <a:ext cx="1549655" cy="56509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CC9D1FAF-D9F1-407A-A59E-5EC641DA1656}"/>
                  </a:ext>
                </a:extLst>
              </p:cNvPr>
              <p:cNvSpPr txBox="1"/>
              <p:nvPr/>
            </p:nvSpPr>
            <p:spPr>
              <a:xfrm>
                <a:off x="4298266" y="4222813"/>
                <a:ext cx="1638205" cy="4449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𝑎𝑟𝑐𝑜𝑠h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CC9D1FAF-D9F1-407A-A59E-5EC641DA16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8266" y="4222813"/>
                <a:ext cx="1638205" cy="444994"/>
              </a:xfrm>
              <a:prstGeom prst="rect">
                <a:avLst/>
              </a:prstGeom>
              <a:blipFill>
                <a:blip r:embed="rId16"/>
                <a:stretch>
                  <a:fillRect l="-743" t="-1370" r="-743" b="-109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0E57BDE4-0855-4F22-8731-CAEE8266D293}"/>
                  </a:ext>
                </a:extLst>
              </p:cNvPr>
              <p:cNvSpPr txBox="1"/>
              <p:nvPr/>
            </p:nvSpPr>
            <p:spPr>
              <a:xfrm>
                <a:off x="0" y="0"/>
                <a:ext cx="2173480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𝑎𝑟𝑠𝑖𝑛h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0E57BDE4-0855-4F22-8731-CAEE8266D2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173480" cy="484428"/>
              </a:xfrm>
              <a:prstGeom prst="rect">
                <a:avLst/>
              </a:prstGeom>
              <a:blipFill>
                <a:blip r:embed="rId17"/>
                <a:stretch>
                  <a:fillRect l="-27978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0F7B41C0-45B8-4F97-9167-40E335D8726E}"/>
                  </a:ext>
                </a:extLst>
              </p:cNvPr>
              <p:cNvSpPr txBox="1"/>
              <p:nvPr/>
            </p:nvSpPr>
            <p:spPr>
              <a:xfrm>
                <a:off x="2176508" y="0"/>
                <a:ext cx="2648995" cy="48442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𝑎𝑟𝑐𝑜𝑠h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0F7B41C0-45B8-4F97-9167-40E335D872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6508" y="0"/>
                <a:ext cx="2648995" cy="484428"/>
              </a:xfrm>
              <a:prstGeom prst="rect">
                <a:avLst/>
              </a:prstGeom>
              <a:blipFill>
                <a:blip r:embed="rId18"/>
                <a:stretch>
                  <a:fillRect l="-23007" t="-148193" b="-2072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D31694CC-09AF-40DE-AA1A-03356EED9701}"/>
                  </a:ext>
                </a:extLst>
              </p:cNvPr>
              <p:cNvSpPr txBox="1"/>
              <p:nvPr/>
            </p:nvSpPr>
            <p:spPr>
              <a:xfrm>
                <a:off x="4289389" y="4906393"/>
                <a:ext cx="1976375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𝑎𝑟𝑐𝑜𝑠h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D31694CC-09AF-40DE-AA1A-03356EED97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9389" y="4906393"/>
                <a:ext cx="1976375" cy="484043"/>
              </a:xfrm>
              <a:prstGeom prst="rect">
                <a:avLst/>
              </a:prstGeom>
              <a:blipFill>
                <a:blip r:embed="rId19"/>
                <a:stretch>
                  <a:fillRect l="-617" r="-309" b="-75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45">
            <a:extLst>
              <a:ext uri="{FF2B5EF4-FFF2-40B4-BE49-F238E27FC236}">
                <a16:creationId xmlns:a16="http://schemas.microsoft.com/office/drawing/2014/main" id="{9A4D0082-B92A-4F7D-9ABE-2C4046B21ADC}"/>
              </a:ext>
            </a:extLst>
          </p:cNvPr>
          <p:cNvSpPr>
            <a:spLocks/>
          </p:cNvSpPr>
          <p:nvPr/>
        </p:nvSpPr>
        <p:spPr bwMode="auto">
          <a:xfrm>
            <a:off x="6303462" y="1757779"/>
            <a:ext cx="150604" cy="62400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 Box 74">
                <a:extLst>
                  <a:ext uri="{FF2B5EF4-FFF2-40B4-BE49-F238E27FC236}">
                    <a16:creationId xmlns:a16="http://schemas.microsoft.com/office/drawing/2014/main" id="{6DB48D6A-4337-472C-B57D-D2C4F0FC48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74781" y="2333575"/>
                <a:ext cx="1160014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29" name="Text Box 74">
                <a:extLst>
                  <a:ext uri="{FF2B5EF4-FFF2-40B4-BE49-F238E27FC236}">
                    <a16:creationId xmlns:a16="http://schemas.microsoft.com/office/drawing/2014/main" id="{6DB48D6A-4337-472C-B57D-D2C4F0FC48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74781" y="2333575"/>
                <a:ext cx="1160014" cy="276999"/>
              </a:xfrm>
              <a:prstGeom prst="rect">
                <a:avLst/>
              </a:prstGeom>
              <a:blipFill>
                <a:blip r:embed="rId20"/>
                <a:stretch>
                  <a:fillRect t="-2222" b="-177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45">
            <a:extLst>
              <a:ext uri="{FF2B5EF4-FFF2-40B4-BE49-F238E27FC236}">
                <a16:creationId xmlns:a16="http://schemas.microsoft.com/office/drawing/2014/main" id="{973089D2-6C18-49BA-8BB8-D39ADEF68FA1}"/>
              </a:ext>
            </a:extLst>
          </p:cNvPr>
          <p:cNvSpPr>
            <a:spLocks/>
          </p:cNvSpPr>
          <p:nvPr/>
        </p:nvSpPr>
        <p:spPr bwMode="auto">
          <a:xfrm>
            <a:off x="6294585" y="2450237"/>
            <a:ext cx="150604" cy="62400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" name="Arc 45">
            <a:extLst>
              <a:ext uri="{FF2B5EF4-FFF2-40B4-BE49-F238E27FC236}">
                <a16:creationId xmlns:a16="http://schemas.microsoft.com/office/drawing/2014/main" id="{3E509529-3907-4B47-88EE-A97F6594DF31}"/>
              </a:ext>
            </a:extLst>
          </p:cNvPr>
          <p:cNvSpPr>
            <a:spLocks/>
          </p:cNvSpPr>
          <p:nvPr/>
        </p:nvSpPr>
        <p:spPr bwMode="auto">
          <a:xfrm>
            <a:off x="5895090" y="3124940"/>
            <a:ext cx="150604" cy="62400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" name="Arc 45">
            <a:extLst>
              <a:ext uri="{FF2B5EF4-FFF2-40B4-BE49-F238E27FC236}">
                <a16:creationId xmlns:a16="http://schemas.microsoft.com/office/drawing/2014/main" id="{A920C605-34B4-4B6F-8AE3-04A926196202}"/>
              </a:ext>
            </a:extLst>
          </p:cNvPr>
          <p:cNvSpPr>
            <a:spLocks/>
          </p:cNvSpPr>
          <p:nvPr/>
        </p:nvSpPr>
        <p:spPr bwMode="auto">
          <a:xfrm>
            <a:off x="6019377" y="3799643"/>
            <a:ext cx="150604" cy="62400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" name="Arc 45">
            <a:extLst>
              <a:ext uri="{FF2B5EF4-FFF2-40B4-BE49-F238E27FC236}">
                <a16:creationId xmlns:a16="http://schemas.microsoft.com/office/drawing/2014/main" id="{7759CF07-F0CB-49D0-AF9C-6DF5C38DFECB}"/>
              </a:ext>
            </a:extLst>
          </p:cNvPr>
          <p:cNvSpPr>
            <a:spLocks/>
          </p:cNvSpPr>
          <p:nvPr/>
        </p:nvSpPr>
        <p:spPr bwMode="auto">
          <a:xfrm>
            <a:off x="6303462" y="4527612"/>
            <a:ext cx="150604" cy="624002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" name="Text Box 74">
            <a:extLst>
              <a:ext uri="{FF2B5EF4-FFF2-40B4-BE49-F238E27FC236}">
                <a16:creationId xmlns:a16="http://schemas.microsoft.com/office/drawing/2014/main" id="{597E0D88-B4EF-4660-AD79-8382423A8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1516" y="1880813"/>
            <a:ext cx="225196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 the part in the root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 Box 74">
                <a:extLst>
                  <a:ext uri="{FF2B5EF4-FFF2-40B4-BE49-F238E27FC236}">
                    <a16:creationId xmlns:a16="http://schemas.microsoft.com/office/drawing/2014/main" id="{47D7EA9D-FC2E-475A-A8D9-E5909991CF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19170" y="2573272"/>
                <a:ext cx="849296" cy="3698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𝑑𝑢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𝑑𝑥</m:t>
                        </m:r>
                      </m:den>
                    </m:f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35" name="Text Box 74">
                <a:extLst>
                  <a:ext uri="{FF2B5EF4-FFF2-40B4-BE49-F238E27FC236}">
                    <a16:creationId xmlns:a16="http://schemas.microsoft.com/office/drawing/2014/main" id="{47D7EA9D-FC2E-475A-A8D9-E5909991C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9170" y="2573272"/>
                <a:ext cx="849296" cy="36984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 Box 74">
                <a:extLst>
                  <a:ext uri="{FF2B5EF4-FFF2-40B4-BE49-F238E27FC236}">
                    <a16:creationId xmlns:a16="http://schemas.microsoft.com/office/drawing/2014/main" id="{620D98C6-6C3F-42E4-A3D6-A2D613EE6E8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74779" y="2901744"/>
                <a:ext cx="991339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36" name="Text Box 74">
                <a:extLst>
                  <a:ext uri="{FF2B5EF4-FFF2-40B4-BE49-F238E27FC236}">
                    <a16:creationId xmlns:a16="http://schemas.microsoft.com/office/drawing/2014/main" id="{620D98C6-6C3F-42E4-A3D6-A2D613EE6E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74779" y="2901744"/>
                <a:ext cx="991339" cy="276999"/>
              </a:xfrm>
              <a:prstGeom prst="rect">
                <a:avLst/>
              </a:prstGeom>
              <a:blipFill>
                <a:blip r:embed="rId22"/>
                <a:stretch>
                  <a:fillRect b="-1777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 Box 74">
                <a:extLst>
                  <a:ext uri="{FF2B5EF4-FFF2-40B4-BE49-F238E27FC236}">
                    <a16:creationId xmlns:a16="http://schemas.microsoft.com/office/drawing/2014/main" id="{68A56D20-3DAB-4AB7-86C9-36A6C84C92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16965" y="3222819"/>
                <a:ext cx="1993039" cy="364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Factor out the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term</a:t>
                </a:r>
              </a:p>
            </p:txBody>
          </p:sp>
        </mc:Choice>
        <mc:Fallback>
          <p:sp>
            <p:nvSpPr>
              <p:cNvPr id="37" name="Text Box 74">
                <a:extLst>
                  <a:ext uri="{FF2B5EF4-FFF2-40B4-BE49-F238E27FC236}">
                    <a16:creationId xmlns:a16="http://schemas.microsoft.com/office/drawing/2014/main" id="{68A56D20-3DAB-4AB7-86C9-36A6C84C92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16965" y="3222819"/>
                <a:ext cx="1993039" cy="364331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 Box 74">
                <a:extLst>
                  <a:ext uri="{FF2B5EF4-FFF2-40B4-BE49-F238E27FC236}">
                    <a16:creationId xmlns:a16="http://schemas.microsoft.com/office/drawing/2014/main" id="{2A65E75A-AAE3-48D2-A817-49B9A1D0C8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47785" y="3826502"/>
                <a:ext cx="1993039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Integrate using the rule above and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=3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38" name="Text Box 74">
                <a:extLst>
                  <a:ext uri="{FF2B5EF4-FFF2-40B4-BE49-F238E27FC236}">
                    <a16:creationId xmlns:a16="http://schemas.microsoft.com/office/drawing/2014/main" id="{2A65E75A-AAE3-48D2-A817-49B9A1D0C8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47785" y="3826502"/>
                <a:ext cx="1993039" cy="461665"/>
              </a:xfrm>
              <a:prstGeom prst="rect">
                <a:avLst/>
              </a:prstGeom>
              <a:blipFill>
                <a:blip r:embed="rId24"/>
                <a:stretch>
                  <a:fillRect t="-1333" r="-306" b="-106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 Box 74">
                <a:extLst>
                  <a:ext uri="{FF2B5EF4-FFF2-40B4-BE49-F238E27FC236}">
                    <a16:creationId xmlns:a16="http://schemas.microsoft.com/office/drawing/2014/main" id="{27074AA1-98AE-4AC6-813E-EE626128ED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31871" y="4563349"/>
                <a:ext cx="1700076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 with the original substitution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39" name="Text Box 74">
                <a:extLst>
                  <a:ext uri="{FF2B5EF4-FFF2-40B4-BE49-F238E27FC236}">
                    <a16:creationId xmlns:a16="http://schemas.microsoft.com/office/drawing/2014/main" id="{27074AA1-98AE-4AC6-813E-EE626128ED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1871" y="4563349"/>
                <a:ext cx="1700076" cy="461665"/>
              </a:xfrm>
              <a:prstGeom prst="rect">
                <a:avLst/>
              </a:prstGeom>
              <a:blipFill>
                <a:blip r:embed="rId25"/>
                <a:stretch>
                  <a:fillRect t="-1333" b="-106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0D44509-50CE-43DC-9DF5-98F5232BECF5}"/>
              </a:ext>
            </a:extLst>
          </p:cNvPr>
          <p:cNvSpPr/>
          <p:nvPr/>
        </p:nvSpPr>
        <p:spPr>
          <a:xfrm>
            <a:off x="337352" y="5113539"/>
            <a:ext cx="1260629" cy="37286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D091E1DD-C1C7-4233-91F5-7E6890AC209F}"/>
              </a:ext>
            </a:extLst>
          </p:cNvPr>
          <p:cNvSpPr/>
          <p:nvPr/>
        </p:nvSpPr>
        <p:spPr>
          <a:xfrm>
            <a:off x="4635625" y="1705994"/>
            <a:ext cx="1019452" cy="25597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58DF6F91-F6FF-40B9-A1C3-907CB851D34F}"/>
              </a:ext>
            </a:extLst>
          </p:cNvPr>
          <p:cNvSpPr/>
          <p:nvPr/>
        </p:nvSpPr>
        <p:spPr>
          <a:xfrm>
            <a:off x="4574960" y="2391054"/>
            <a:ext cx="1399711" cy="29888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F5F31A0B-0161-4833-BCE3-E50E4E694179}"/>
              </a:ext>
            </a:extLst>
          </p:cNvPr>
          <p:cNvSpPr/>
          <p:nvPr/>
        </p:nvSpPr>
        <p:spPr>
          <a:xfrm>
            <a:off x="4940424" y="2436922"/>
            <a:ext cx="670263" cy="2086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9FFF4BD0-87C0-41AB-9E23-7466F56224F6}"/>
              </a:ext>
            </a:extLst>
          </p:cNvPr>
          <p:cNvSpPr/>
          <p:nvPr/>
        </p:nvSpPr>
        <p:spPr>
          <a:xfrm>
            <a:off x="4933026" y="3142694"/>
            <a:ext cx="260411" cy="20566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B5B9FAC1-E32B-4698-8C95-9181750E8428}"/>
              </a:ext>
            </a:extLst>
          </p:cNvPr>
          <p:cNvSpPr/>
          <p:nvPr/>
        </p:nvSpPr>
        <p:spPr>
          <a:xfrm>
            <a:off x="6816571" y="2352583"/>
            <a:ext cx="738326" cy="21602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DA9AAA16-4CBD-42AB-8330-E8B14505D9F2}"/>
              </a:ext>
            </a:extLst>
          </p:cNvPr>
          <p:cNvSpPr/>
          <p:nvPr/>
        </p:nvSpPr>
        <p:spPr>
          <a:xfrm>
            <a:off x="6001305" y="2274164"/>
            <a:ext cx="284085" cy="21602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4D9BA32B-A370-45A8-8F83-A851E3E7C056}"/>
              </a:ext>
            </a:extLst>
          </p:cNvPr>
          <p:cNvSpPr/>
          <p:nvPr/>
        </p:nvSpPr>
        <p:spPr>
          <a:xfrm>
            <a:off x="5592932" y="2975500"/>
            <a:ext cx="284085" cy="21602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BE514567-B2B7-4A3C-858F-B810F4179028}"/>
              </a:ext>
            </a:extLst>
          </p:cNvPr>
          <p:cNvSpPr/>
          <p:nvPr/>
        </p:nvSpPr>
        <p:spPr>
          <a:xfrm>
            <a:off x="6764784" y="2931112"/>
            <a:ext cx="568171" cy="21602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922BA6D6-4322-4145-9BE0-C7DA40A1A922}"/>
              </a:ext>
            </a:extLst>
          </p:cNvPr>
          <p:cNvSpPr/>
          <p:nvPr/>
        </p:nvSpPr>
        <p:spPr>
          <a:xfrm>
            <a:off x="4884197" y="3536273"/>
            <a:ext cx="992820" cy="5385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A1D1925D-E2DC-48C1-B235-447B01421772}"/>
              </a:ext>
            </a:extLst>
          </p:cNvPr>
          <p:cNvSpPr/>
          <p:nvPr/>
        </p:nvSpPr>
        <p:spPr>
          <a:xfrm>
            <a:off x="4734756" y="4239088"/>
            <a:ext cx="1186649" cy="42168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2AA1EA9C-5290-4973-B103-B59B73553541}"/>
              </a:ext>
            </a:extLst>
          </p:cNvPr>
          <p:cNvSpPr/>
          <p:nvPr/>
        </p:nvSpPr>
        <p:spPr>
          <a:xfrm>
            <a:off x="2321510" y="0"/>
            <a:ext cx="1762218" cy="48827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345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 animBg="1"/>
      <p:bldP spid="16" grpId="0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7" grpId="0"/>
      <p:bldP spid="28" grpId="0" animBg="1"/>
      <p:bldP spid="29" grpId="0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3" grpId="0" animBg="1"/>
      <p:bldP spid="3" grpId="1" animBg="1"/>
      <p:bldP spid="41" grpId="0" animBg="1"/>
      <p:bldP spid="41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4A4AD615-2C27-4758-AD2C-82D46CA6F6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integrate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Use the substitution</a:t>
                </a: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3+4</m:t>
                        </m:r>
                        <m:func>
                          <m:func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latin typeface="Cambria Math" panose="02040503050406030204" pitchFamily="18" charset="0"/>
                              </a:rPr>
                              <m:t>cosh</m:t>
                            </m:r>
                          </m:fName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e>
                    </m:d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to find: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4A4AD615-2C27-4758-AD2C-82D46CA6F6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  <a:blipFill>
                <a:blip r:embed="rId2"/>
                <a:stretch>
                  <a:fillRect l="-398" t="-809" r="-29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3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4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5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6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7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8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/>
              <p:nvPr/>
            </p:nvSpPr>
            <p:spPr>
              <a:xfrm>
                <a:off x="918832" y="3195962"/>
                <a:ext cx="1725409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−12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−7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832" y="3195962"/>
                <a:ext cx="1725409" cy="5650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C93000B3-D01C-4CCC-BDD6-CFEB2CCA9FC2}"/>
                  </a:ext>
                </a:extLst>
              </p:cNvPr>
              <p:cNvSpPr txBox="1"/>
              <p:nvPr/>
            </p:nvSpPr>
            <p:spPr>
              <a:xfrm>
                <a:off x="292963" y="4457402"/>
                <a:ext cx="1766656" cy="495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3+4</m:t>
                          </m:r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C93000B3-D01C-4CCC-BDD6-CFEB2CCA9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963" y="4457402"/>
                <a:ext cx="1766656" cy="495649"/>
              </a:xfrm>
              <a:prstGeom prst="rect">
                <a:avLst/>
              </a:prstGeom>
              <a:blipFill>
                <a:blip r:embed="rId10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FB03D02D-8A46-40B3-AA12-FA547C7E9E22}"/>
                  </a:ext>
                </a:extLst>
              </p:cNvPr>
              <p:cNvSpPr txBox="1"/>
              <p:nvPr/>
            </p:nvSpPr>
            <p:spPr>
              <a:xfrm>
                <a:off x="125765" y="5009296"/>
                <a:ext cx="1365683" cy="5013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FB03D02D-8A46-40B3-AA12-FA547C7E9E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765" y="5009296"/>
                <a:ext cx="1365683" cy="501356"/>
              </a:xfrm>
              <a:prstGeom prst="rect">
                <a:avLst/>
              </a:prstGeom>
              <a:blipFill>
                <a:blip r:embed="rId11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647B43BB-088E-46E2-A49E-7A17CC13ADDA}"/>
                  </a:ext>
                </a:extLst>
              </p:cNvPr>
              <p:cNvSpPr txBox="1"/>
              <p:nvPr/>
            </p:nvSpPr>
            <p:spPr>
              <a:xfrm>
                <a:off x="153878" y="5667724"/>
                <a:ext cx="161277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647B43BB-088E-46E2-A49E-7A17CC13A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878" y="5667724"/>
                <a:ext cx="1612779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c 45">
            <a:extLst>
              <a:ext uri="{FF2B5EF4-FFF2-40B4-BE49-F238E27FC236}">
                <a16:creationId xmlns:a16="http://schemas.microsoft.com/office/drawing/2014/main" id="{6DE779DF-840C-4F19-AECB-172158582D09}"/>
              </a:ext>
            </a:extLst>
          </p:cNvPr>
          <p:cNvSpPr>
            <a:spLocks/>
          </p:cNvSpPr>
          <p:nvPr/>
        </p:nvSpPr>
        <p:spPr bwMode="auto">
          <a:xfrm>
            <a:off x="1985956" y="4732880"/>
            <a:ext cx="126930" cy="522701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" name="Text Box 74">
            <a:extLst>
              <a:ext uri="{FF2B5EF4-FFF2-40B4-BE49-F238E27FC236}">
                <a16:creationId xmlns:a16="http://schemas.microsoft.com/office/drawing/2014/main" id="{E90D4AA1-9F51-4A6E-96F2-8ACA1A1BB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2887" y="4834118"/>
            <a:ext cx="121623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8" name="Arc 45">
            <a:extLst>
              <a:ext uri="{FF2B5EF4-FFF2-40B4-BE49-F238E27FC236}">
                <a16:creationId xmlns:a16="http://schemas.microsoft.com/office/drawing/2014/main" id="{EADE08F1-4403-4DD3-8792-9DCB5053447E}"/>
              </a:ext>
            </a:extLst>
          </p:cNvPr>
          <p:cNvSpPr>
            <a:spLocks/>
          </p:cNvSpPr>
          <p:nvPr/>
        </p:nvSpPr>
        <p:spPr bwMode="auto">
          <a:xfrm>
            <a:off x="1729984" y="5311408"/>
            <a:ext cx="126930" cy="522701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" name="Text Box 74">
            <a:extLst>
              <a:ext uri="{FF2B5EF4-FFF2-40B4-BE49-F238E27FC236}">
                <a16:creationId xmlns:a16="http://schemas.microsoft.com/office/drawing/2014/main" id="{C9BA43B9-E2B4-464A-89F9-BE0DEFA18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7679" y="5446677"/>
            <a:ext cx="95878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Rearrange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E1CE192C-3E68-474B-9D96-3B352C6A90A6}"/>
                  </a:ext>
                </a:extLst>
              </p:cNvPr>
              <p:cNvSpPr txBox="1"/>
              <p:nvPr/>
            </p:nvSpPr>
            <p:spPr>
              <a:xfrm>
                <a:off x="3619122" y="1430786"/>
                <a:ext cx="1477777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−12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−7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E1CE192C-3E68-474B-9D96-3B352C6A90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9122" y="1430786"/>
                <a:ext cx="1477777" cy="484428"/>
              </a:xfrm>
              <a:prstGeom prst="rect">
                <a:avLst/>
              </a:prstGeom>
              <a:blipFill>
                <a:blip r:embed="rId13"/>
                <a:stretch>
                  <a:fillRect l="-43388" t="-159494" r="-1653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77D4CE64-5836-49E3-A375-6E9282E9C685}"/>
                  </a:ext>
                </a:extLst>
              </p:cNvPr>
              <p:cNvSpPr txBox="1"/>
              <p:nvPr/>
            </p:nvSpPr>
            <p:spPr>
              <a:xfrm>
                <a:off x="3423814" y="2087733"/>
                <a:ext cx="4614340" cy="7733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d>
                                        <m:dPr>
                                          <m:ctrlP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den>
                                          </m:f>
                                          <m:d>
                                            <m:dPr>
                                              <m:ctrlP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  <m:t>3+4</m:t>
                                              </m:r>
                                              <m:func>
                                                <m:funcPr>
                                                  <m:ctrlP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uncPr>
                                                <m:fName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en-US" sz="1200">
                                                      <a:latin typeface="Cambria Math" panose="02040503050406030204" pitchFamily="18" charset="0"/>
                                                    </a:rPr>
                                                    <m:t>cosh</m:t>
                                                  </m:r>
                                                </m:fName>
                                                <m:e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𝑢</m:t>
                                                  </m:r>
                                                </m:e>
                                              </m:func>
                                            </m:e>
                                          </m:d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−12</m:t>
                                  </m:r>
                                  <m:d>
                                    <m:d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  <m:d>
                                        <m:d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3+4</m:t>
                                          </m:r>
                                          <m:func>
                                            <m:funcPr>
                                              <m:ctrlP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1200">
                                                  <a:latin typeface="Cambria Math" panose="02040503050406030204" pitchFamily="18" charset="0"/>
                                                </a:rPr>
                                                <m:t>cosh</m:t>
                                              </m:r>
                                            </m:fName>
                                            <m:e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  <m:t>𝑢</m:t>
                                              </m:r>
                                            </m:e>
                                          </m:func>
                                        </m:e>
                                      </m:d>
                                    </m:e>
                                  </m:d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−7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2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func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77D4CE64-5836-49E3-A375-6E9282E9C6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3814" y="2087733"/>
                <a:ext cx="4614340" cy="773353"/>
              </a:xfrm>
              <a:prstGeom prst="rect">
                <a:avLst/>
              </a:prstGeom>
              <a:blipFill>
                <a:blip r:embed="rId14"/>
                <a:stretch>
                  <a:fillRect l="-9247" t="-98425" b="-10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1E238F8A-0DC2-48DB-AA9A-49D8B86439DB}"/>
                  </a:ext>
                </a:extLst>
              </p:cNvPr>
              <p:cNvSpPr txBox="1"/>
              <p:nvPr/>
            </p:nvSpPr>
            <p:spPr>
              <a:xfrm>
                <a:off x="3478559" y="3048000"/>
                <a:ext cx="3725507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3+4</m:t>
                                          </m:r>
                                          <m:func>
                                            <m:funcPr>
                                              <m:ctrlP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1200">
                                                  <a:latin typeface="Cambria Math" panose="02040503050406030204" pitchFamily="18" charset="0"/>
                                                </a:rPr>
                                                <m:t>cosh</m:t>
                                              </m:r>
                                            </m:fName>
                                            <m:e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  <m:t>𝑢</m:t>
                                              </m:r>
                                            </m:e>
                                          </m:func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3+4</m:t>
                                      </m:r>
                                      <m:func>
                                        <m:funcPr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200">
                                              <a:latin typeface="Cambria Math" panose="02040503050406030204" pitchFamily="18" charset="0"/>
                                            </a:rPr>
                                            <m:t>cosh</m:t>
                                          </m:r>
                                        </m:fName>
                                        <m:e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</m:func>
                                    </m:e>
                                  </m:d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−7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2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func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1E238F8A-0DC2-48DB-AA9A-49D8B86439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8559" y="3048000"/>
                <a:ext cx="3725507" cy="484428"/>
              </a:xfrm>
              <a:prstGeom prst="rect">
                <a:avLst/>
              </a:prstGeom>
              <a:blipFill>
                <a:blip r:embed="rId15"/>
                <a:stretch>
                  <a:fillRect l="-12766" t="-158228" r="-327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EA60C8EB-3673-48DF-AF4B-0F79526293CB}"/>
                  </a:ext>
                </a:extLst>
              </p:cNvPr>
              <p:cNvSpPr txBox="1"/>
              <p:nvPr/>
            </p:nvSpPr>
            <p:spPr>
              <a:xfrm>
                <a:off x="3488917" y="3804083"/>
                <a:ext cx="4382931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9+24</m:t>
                                  </m:r>
                                  <m:func>
                                    <m:func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1200" b="0" i="0" smtClean="0">
                                          <a:latin typeface="Cambria Math" panose="02040503050406030204" pitchFamily="18" charset="0"/>
                                        </a:rPr>
                                        <m:t>cosh</m:t>
                                      </m:r>
                                    </m:fName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</m:func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+16</m:t>
                                  </m:r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𝑐𝑜𝑠h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−18−24</m:t>
                                  </m:r>
                                  <m:func>
                                    <m:func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1200" b="0" i="0" smtClean="0">
                                          <a:latin typeface="Cambria Math" panose="02040503050406030204" pitchFamily="18" charset="0"/>
                                        </a:rPr>
                                        <m:t>cosh</m:t>
                                      </m:r>
                                    </m:fName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</m:func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−7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2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func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EA60C8EB-3673-48DF-AF4B-0F79526293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8917" y="3804083"/>
                <a:ext cx="4382931" cy="484428"/>
              </a:xfrm>
              <a:prstGeom prst="rect">
                <a:avLst/>
              </a:prstGeom>
              <a:blipFill>
                <a:blip r:embed="rId16"/>
                <a:stretch>
                  <a:fillRect l="-10570" t="-158228" r="-417" b="-2215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41E6527-2C7B-4450-85A7-1DF95A4AB8BA}"/>
                  </a:ext>
                </a:extLst>
              </p:cNvPr>
              <p:cNvSpPr txBox="1"/>
              <p:nvPr/>
            </p:nvSpPr>
            <p:spPr>
              <a:xfrm>
                <a:off x="3499274" y="4604553"/>
                <a:ext cx="2251835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16</m:t>
                                  </m:r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𝑐𝑜𝑠h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−16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2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func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141E6527-2C7B-4450-85A7-1DF95A4AB8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9274" y="4604553"/>
                <a:ext cx="2251835" cy="484428"/>
              </a:xfrm>
              <a:prstGeom prst="rect">
                <a:avLst/>
              </a:prstGeom>
              <a:blipFill>
                <a:blip r:embed="rId17"/>
                <a:stretch>
                  <a:fillRect l="-21138" t="-156250" r="-1355" b="-2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2E0B7FDA-E186-4838-A6AF-C0CAF6C69DE4}"/>
                  </a:ext>
                </a:extLst>
              </p:cNvPr>
              <p:cNvSpPr txBox="1"/>
              <p:nvPr/>
            </p:nvSpPr>
            <p:spPr>
              <a:xfrm>
                <a:off x="3508152" y="5385789"/>
                <a:ext cx="2267929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16</m:t>
                                  </m:r>
                                </m:e>
                              </m:rad>
                              <m:rad>
                                <m:radPr>
                                  <m:degHide m:val="on"/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𝑐𝑜𝑠h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2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func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2E0B7FDA-E186-4838-A6AF-C0CAF6C69D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8152" y="5385789"/>
                <a:ext cx="2267929" cy="484428"/>
              </a:xfrm>
              <a:prstGeom prst="rect">
                <a:avLst/>
              </a:prstGeom>
              <a:blipFill>
                <a:blip r:embed="rId18"/>
                <a:stretch>
                  <a:fillRect l="-20912" t="-156250" r="-804" b="-2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45">
            <a:extLst>
              <a:ext uri="{FF2B5EF4-FFF2-40B4-BE49-F238E27FC236}">
                <a16:creationId xmlns:a16="http://schemas.microsoft.com/office/drawing/2014/main" id="{18FBC26A-322C-4A7D-ACD9-C21DEDC5CAC2}"/>
              </a:ext>
            </a:extLst>
          </p:cNvPr>
          <p:cNvSpPr>
            <a:spLocks/>
          </p:cNvSpPr>
          <p:nvPr/>
        </p:nvSpPr>
        <p:spPr bwMode="auto">
          <a:xfrm>
            <a:off x="8077518" y="1788454"/>
            <a:ext cx="126930" cy="522701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" name="Text Box 74">
            <a:extLst>
              <a:ext uri="{FF2B5EF4-FFF2-40B4-BE49-F238E27FC236}">
                <a16:creationId xmlns:a16="http://schemas.microsoft.com/office/drawing/2014/main" id="{1474874F-6732-4C23-8EBB-574385928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8578" y="1746170"/>
            <a:ext cx="10564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using the substitution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B7E44BBF-A919-40F1-997F-5ADAF1ED758C}"/>
              </a:ext>
            </a:extLst>
          </p:cNvPr>
          <p:cNvSpPr/>
          <p:nvPr/>
        </p:nvSpPr>
        <p:spPr>
          <a:xfrm>
            <a:off x="4857564" y="1547675"/>
            <a:ext cx="291485" cy="23673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8B2BCFE3-A25C-47EE-9AAA-AA971010D766}"/>
              </a:ext>
            </a:extLst>
          </p:cNvPr>
          <p:cNvSpPr/>
          <p:nvPr/>
        </p:nvSpPr>
        <p:spPr>
          <a:xfrm>
            <a:off x="7184993" y="2179470"/>
            <a:ext cx="787155" cy="23673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B67865E8-F6EF-4C9A-B135-0DF1A487A251}"/>
              </a:ext>
            </a:extLst>
          </p:cNvPr>
          <p:cNvSpPr/>
          <p:nvPr/>
        </p:nvSpPr>
        <p:spPr>
          <a:xfrm>
            <a:off x="235257" y="5723139"/>
            <a:ext cx="1398234" cy="23673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39D33B06-46C9-4471-809A-A4203D3E411B}"/>
              </a:ext>
            </a:extLst>
          </p:cNvPr>
          <p:cNvSpPr/>
          <p:nvPr/>
        </p:nvSpPr>
        <p:spPr>
          <a:xfrm>
            <a:off x="3823315" y="1667524"/>
            <a:ext cx="358068" cy="21454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C3A55753-5061-4AF3-BA63-10C77C638C6C}"/>
              </a:ext>
            </a:extLst>
          </p:cNvPr>
          <p:cNvSpPr/>
          <p:nvPr/>
        </p:nvSpPr>
        <p:spPr>
          <a:xfrm>
            <a:off x="371380" y="4447714"/>
            <a:ext cx="1563951" cy="51490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05CDB0CD-A2EB-490C-AB08-31FC6952A806}"/>
              </a:ext>
            </a:extLst>
          </p:cNvPr>
          <p:cNvSpPr/>
          <p:nvPr/>
        </p:nvSpPr>
        <p:spPr>
          <a:xfrm>
            <a:off x="3906173" y="2318553"/>
            <a:ext cx="1420430" cy="51490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BD449FED-A258-4F89-8EC4-373058C8DA7B}"/>
              </a:ext>
            </a:extLst>
          </p:cNvPr>
          <p:cNvSpPr/>
          <p:nvPr/>
        </p:nvSpPr>
        <p:spPr>
          <a:xfrm>
            <a:off x="5487877" y="2320033"/>
            <a:ext cx="1420430" cy="51490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2A383080-7858-4DCA-AF95-3DB121685E63}"/>
              </a:ext>
            </a:extLst>
          </p:cNvPr>
          <p:cNvSpPr/>
          <p:nvPr/>
        </p:nvSpPr>
        <p:spPr>
          <a:xfrm>
            <a:off x="4290871" y="1655687"/>
            <a:ext cx="316640" cy="24413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45">
            <a:extLst>
              <a:ext uri="{FF2B5EF4-FFF2-40B4-BE49-F238E27FC236}">
                <a16:creationId xmlns:a16="http://schemas.microsoft.com/office/drawing/2014/main" id="{01360EFB-260B-44D0-9647-4FC968270D61}"/>
              </a:ext>
            </a:extLst>
          </p:cNvPr>
          <p:cNvSpPr>
            <a:spLocks/>
          </p:cNvSpPr>
          <p:nvPr/>
        </p:nvSpPr>
        <p:spPr bwMode="auto">
          <a:xfrm>
            <a:off x="8052364" y="2446881"/>
            <a:ext cx="132847" cy="65142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7" name="Arc 45">
            <a:extLst>
              <a:ext uri="{FF2B5EF4-FFF2-40B4-BE49-F238E27FC236}">
                <a16:creationId xmlns:a16="http://schemas.microsoft.com/office/drawing/2014/main" id="{2AC2DFB6-5DB2-4183-8DA7-78017D541BE3}"/>
              </a:ext>
            </a:extLst>
          </p:cNvPr>
          <p:cNvSpPr>
            <a:spLocks/>
          </p:cNvSpPr>
          <p:nvPr/>
        </p:nvSpPr>
        <p:spPr bwMode="auto">
          <a:xfrm>
            <a:off x="7981342" y="3299137"/>
            <a:ext cx="132847" cy="65142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" name="Arc 45">
            <a:extLst>
              <a:ext uri="{FF2B5EF4-FFF2-40B4-BE49-F238E27FC236}">
                <a16:creationId xmlns:a16="http://schemas.microsoft.com/office/drawing/2014/main" id="{B3AC64AC-8B39-4EF7-B2EF-856D6720BFBA}"/>
              </a:ext>
            </a:extLst>
          </p:cNvPr>
          <p:cNvSpPr>
            <a:spLocks/>
          </p:cNvSpPr>
          <p:nvPr/>
        </p:nvSpPr>
        <p:spPr bwMode="auto">
          <a:xfrm>
            <a:off x="7874810" y="4027106"/>
            <a:ext cx="132847" cy="65142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" name="Arc 45">
            <a:extLst>
              <a:ext uri="{FF2B5EF4-FFF2-40B4-BE49-F238E27FC236}">
                <a16:creationId xmlns:a16="http://schemas.microsoft.com/office/drawing/2014/main" id="{440C63DC-BD71-4B95-9479-83E001743A62}"/>
              </a:ext>
            </a:extLst>
          </p:cNvPr>
          <p:cNvSpPr>
            <a:spLocks/>
          </p:cNvSpPr>
          <p:nvPr/>
        </p:nvSpPr>
        <p:spPr bwMode="auto">
          <a:xfrm>
            <a:off x="5850702" y="4932629"/>
            <a:ext cx="132847" cy="65142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" name="Text Box 74">
            <a:extLst>
              <a:ext uri="{FF2B5EF4-FFF2-40B4-BE49-F238E27FC236}">
                <a16:creationId xmlns:a16="http://schemas.microsoft.com/office/drawing/2014/main" id="{C3F91E11-CCA3-4FCE-9DF1-185DB4407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8579" y="2491895"/>
            <a:ext cx="10653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 denominator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1" name="Text Box 74">
            <a:extLst>
              <a:ext uri="{FF2B5EF4-FFF2-40B4-BE49-F238E27FC236}">
                <a16:creationId xmlns:a16="http://schemas.microsoft.com/office/drawing/2014/main" id="{3BDEFD32-F156-4F3C-B171-D467A6793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8679" y="3361906"/>
            <a:ext cx="10653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Multiply out brackets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608D0864-FF32-4A38-B77F-37B016E6A00B}"/>
              </a:ext>
            </a:extLst>
          </p:cNvPr>
          <p:cNvSpPr/>
          <p:nvPr/>
        </p:nvSpPr>
        <p:spPr>
          <a:xfrm>
            <a:off x="3855867" y="3271423"/>
            <a:ext cx="1106750" cy="23673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E1D0B905-6BFA-41E5-A4CE-EA7E4CAB35EC}"/>
              </a:ext>
            </a:extLst>
          </p:cNvPr>
          <p:cNvSpPr/>
          <p:nvPr/>
        </p:nvSpPr>
        <p:spPr>
          <a:xfrm>
            <a:off x="3802601" y="4008270"/>
            <a:ext cx="1816964" cy="23673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4F18B0DA-CF0B-4664-BFE4-841A2577C37E}"/>
              </a:ext>
            </a:extLst>
          </p:cNvPr>
          <p:cNvSpPr/>
          <p:nvPr/>
        </p:nvSpPr>
        <p:spPr>
          <a:xfrm>
            <a:off x="4918229" y="3280300"/>
            <a:ext cx="1189608" cy="23673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497E1636-1257-4E14-8ED3-4952C8616381}"/>
              </a:ext>
            </a:extLst>
          </p:cNvPr>
          <p:cNvSpPr/>
          <p:nvPr/>
        </p:nvSpPr>
        <p:spPr>
          <a:xfrm>
            <a:off x="5610687" y="4017147"/>
            <a:ext cx="1189608" cy="23673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 Box 74">
            <a:extLst>
              <a:ext uri="{FF2B5EF4-FFF2-40B4-BE49-F238E27FC236}">
                <a16:creationId xmlns:a16="http://schemas.microsoft.com/office/drawing/2014/main" id="{C98804A1-CEF0-4BAA-A323-A6ADBE6FB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1025" y="4089875"/>
            <a:ext cx="10653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 the root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D530E9DF-50FA-4FDC-82EF-5E0FE11386FF}"/>
                  </a:ext>
                </a:extLst>
              </p:cNvPr>
              <p:cNvSpPr txBox="1"/>
              <p:nvPr/>
            </p:nvSpPr>
            <p:spPr>
              <a:xfrm>
                <a:off x="3474120" y="6088604"/>
                <a:ext cx="2163669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𝑐𝑜𝑠h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2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func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D530E9DF-50FA-4FDC-82EF-5E0FE11386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120" y="6088604"/>
                <a:ext cx="2163669" cy="484428"/>
              </a:xfrm>
              <a:prstGeom prst="rect">
                <a:avLst/>
              </a:prstGeom>
              <a:blipFill>
                <a:blip r:embed="rId19"/>
                <a:stretch>
                  <a:fillRect l="-15775" t="-159494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Arc 45">
            <a:extLst>
              <a:ext uri="{FF2B5EF4-FFF2-40B4-BE49-F238E27FC236}">
                <a16:creationId xmlns:a16="http://schemas.microsoft.com/office/drawing/2014/main" id="{A93793D3-BBF4-415C-B7B0-DFE57F5F9119}"/>
              </a:ext>
            </a:extLst>
          </p:cNvPr>
          <p:cNvSpPr>
            <a:spLocks/>
          </p:cNvSpPr>
          <p:nvPr/>
        </p:nvSpPr>
        <p:spPr bwMode="auto">
          <a:xfrm>
            <a:off x="5815191" y="5669476"/>
            <a:ext cx="132847" cy="65142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9" name="Text Box 74">
            <a:extLst>
              <a:ext uri="{FF2B5EF4-FFF2-40B4-BE49-F238E27FC236}">
                <a16:creationId xmlns:a16="http://schemas.microsoft.com/office/drawing/2014/main" id="{404585F6-A8C1-4405-874D-C4E051CE0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2426" y="5030908"/>
            <a:ext cx="10653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 denominator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 Box 74">
                <a:extLst>
                  <a:ext uri="{FF2B5EF4-FFF2-40B4-BE49-F238E27FC236}">
                    <a16:creationId xmlns:a16="http://schemas.microsoft.com/office/drawing/2014/main" id="{1C810634-6467-4D02-BD83-3E4709F138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94773" y="5732244"/>
                <a:ext cx="1660125" cy="5495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You can factor the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16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out as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52" name="Text Box 74">
                <a:extLst>
                  <a:ext uri="{FF2B5EF4-FFF2-40B4-BE49-F238E27FC236}">
                    <a16:creationId xmlns:a16="http://schemas.microsoft.com/office/drawing/2014/main" id="{1C810634-6467-4D02-BD83-3E4709F138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94773" y="5732244"/>
                <a:ext cx="1660125" cy="549574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250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 animBg="1"/>
      <p:bldP spid="17" grpId="0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2" grpId="2" animBg="1"/>
      <p:bldP spid="32" grpId="3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7" grpId="0" animBg="1"/>
      <p:bldP spid="38" grpId="0" animBg="1"/>
      <p:bldP spid="39" grpId="0" animBg="1"/>
      <p:bldP spid="40" grpId="0"/>
      <p:bldP spid="41" grpId="0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/>
      <p:bldP spid="47" grpId="0"/>
      <p:bldP spid="48" grpId="0" animBg="1"/>
      <p:bldP spid="49" grpId="0"/>
      <p:bldP spid="52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41" y="36354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Hyperbolic Functions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6E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4A4AD615-2C27-4758-AD2C-82D46CA6F6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integrate hyperbolic functions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Use the substitution</a:t>
                </a: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3+4</m:t>
                        </m:r>
                        <m:func>
                          <m:func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latin typeface="Cambria Math" panose="02040503050406030204" pitchFamily="18" charset="0"/>
                              </a:rPr>
                              <m:t>cosh</m:t>
                            </m:r>
                          </m:fName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e>
                    </m:d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to find: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4A4AD615-2C27-4758-AD2C-82D46CA6F6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061317" cy="4525963"/>
              </a:xfrm>
              <a:blipFill>
                <a:blip r:embed="rId2"/>
                <a:stretch>
                  <a:fillRect l="-398" t="-809" r="-29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59D3DC1-E40D-4F59-BDB0-A02AC3270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900264" cy="449290"/>
              </a:xfrm>
              <a:prstGeom prst="rect">
                <a:avLst/>
              </a:prstGeom>
              <a:blipFill>
                <a:blip r:embed="rId3"/>
                <a:stretch>
                  <a:fillRect l="-949" r="-949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/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arcosh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 −1</m:t>
                              </m:r>
                            </m:e>
                          </m:rad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BA8B1819-0B51-4EFD-AE05-34EA80E1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047" y="0"/>
                <a:ext cx="2494978" cy="449290"/>
              </a:xfrm>
              <a:prstGeom prst="rect">
                <a:avLst/>
              </a:prstGeom>
              <a:blipFill>
                <a:blip r:embed="rId4"/>
                <a:stretch>
                  <a:fillRect l="-969" r="-726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/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𝑎𝑟𝑡𝑎𝑛h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4D43C57-F218-4BC0-B178-69FA23908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140" y="0"/>
                <a:ext cx="2508700" cy="409023"/>
              </a:xfrm>
              <a:prstGeom prst="rect">
                <a:avLst/>
              </a:prstGeom>
              <a:blipFill>
                <a:blip r:embed="rId5"/>
                <a:stretch>
                  <a:fillRect l="-721" r="-481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/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B9F1AF0-208B-4F70-964A-9545260F4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101" y="0"/>
                <a:ext cx="1598899" cy="409023"/>
              </a:xfrm>
              <a:prstGeom prst="rect">
                <a:avLst/>
              </a:prstGeom>
              <a:blipFill>
                <a:blip r:embed="rId6"/>
                <a:stretch>
                  <a:fillRect l="-1504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/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tanh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𝑠𝑒𝑐h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AD8AFCE-1EAC-4CAC-BBF8-CD1114ECF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334" y="833329"/>
                <a:ext cx="1683666" cy="409023"/>
              </a:xfrm>
              <a:prstGeom prst="rect">
                <a:avLst/>
              </a:prstGeom>
              <a:blipFill>
                <a:blip r:embed="rId7"/>
                <a:stretch>
                  <a:fillRect l="-1429" b="-985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/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sinh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CAB62F3-2B99-46CE-9CC6-0FF7C3FA7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622" y="414599"/>
                <a:ext cx="1662378" cy="409023"/>
              </a:xfrm>
              <a:prstGeom prst="rect">
                <a:avLst/>
              </a:prstGeom>
              <a:blipFill>
                <a:blip r:embed="rId8"/>
                <a:stretch>
                  <a:fillRect b="-1126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/>
              <p:nvPr/>
            </p:nvSpPr>
            <p:spPr>
              <a:xfrm>
                <a:off x="918832" y="3195962"/>
                <a:ext cx="1725409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GB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−12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−7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1CC091-751B-4649-99A5-7F9E91D95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832" y="3195962"/>
                <a:ext cx="1725409" cy="5650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D530E9DF-50FA-4FDC-82EF-5E0FE11386FF}"/>
                  </a:ext>
                </a:extLst>
              </p:cNvPr>
              <p:cNvSpPr txBox="1"/>
              <p:nvPr/>
            </p:nvSpPr>
            <p:spPr>
              <a:xfrm>
                <a:off x="3784838" y="1569870"/>
                <a:ext cx="2163669" cy="484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𝑐𝑜𝑠h</m:t>
                                      </m:r>
                                    </m:e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2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func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D530E9DF-50FA-4FDC-82EF-5E0FE11386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4838" y="1569870"/>
                <a:ext cx="2163669" cy="484428"/>
              </a:xfrm>
              <a:prstGeom prst="rect">
                <a:avLst/>
              </a:prstGeom>
              <a:blipFill>
                <a:blip r:embed="rId10"/>
                <a:stretch>
                  <a:fillRect l="-15775" t="-159494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Arc 45">
            <a:extLst>
              <a:ext uri="{FF2B5EF4-FFF2-40B4-BE49-F238E27FC236}">
                <a16:creationId xmlns:a16="http://schemas.microsoft.com/office/drawing/2014/main" id="{A93793D3-BBF4-415C-B7B0-DFE57F5F9119}"/>
              </a:ext>
            </a:extLst>
          </p:cNvPr>
          <p:cNvSpPr>
            <a:spLocks/>
          </p:cNvSpPr>
          <p:nvPr/>
        </p:nvSpPr>
        <p:spPr bwMode="auto">
          <a:xfrm>
            <a:off x="6099277" y="1789935"/>
            <a:ext cx="132847" cy="65142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2" name="Text Box 74">
            <a:extLst>
              <a:ext uri="{FF2B5EF4-FFF2-40B4-BE49-F238E27FC236}">
                <a16:creationId xmlns:a16="http://schemas.microsoft.com/office/drawing/2014/main" id="{1C810634-6467-4D02-BD83-3E4709F13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1103" y="1781681"/>
            <a:ext cx="16601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 the denominator using an identity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26043B36-C020-4657-97AF-475C7311E8B4}"/>
                  </a:ext>
                </a:extLst>
              </p:cNvPr>
              <p:cNvSpPr txBox="1"/>
              <p:nvPr/>
            </p:nvSpPr>
            <p:spPr>
              <a:xfrm>
                <a:off x="3784837" y="2235695"/>
                <a:ext cx="1710405" cy="4844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200" b="0" i="0" smtClean="0">
                                      <a:latin typeface="Cambria Math" panose="02040503050406030204" pitchFamily="18" charset="0"/>
                                    </a:rPr>
                                    <m:t>sinh</m:t>
                                  </m:r>
                                </m:fName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func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2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func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26043B36-C020-4657-97AF-475C7311E8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4837" y="2235695"/>
                <a:ext cx="1710405" cy="484428"/>
              </a:xfrm>
              <a:prstGeom prst="rect">
                <a:avLst/>
              </a:prstGeom>
              <a:blipFill>
                <a:blip r:embed="rId11"/>
                <a:stretch>
                  <a:fillRect l="-20357" t="-159494" b="-220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F4A9BA2F-FD17-4DAD-9C40-59F0774356E2}"/>
                  </a:ext>
                </a:extLst>
              </p:cNvPr>
              <p:cNvSpPr txBox="1"/>
              <p:nvPr/>
            </p:nvSpPr>
            <p:spPr>
              <a:xfrm>
                <a:off x="3724173" y="2903002"/>
                <a:ext cx="945481" cy="4844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2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F4A9BA2F-FD17-4DAD-9C40-59F0774356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4173" y="2903002"/>
                <a:ext cx="945481" cy="484428"/>
              </a:xfrm>
              <a:prstGeom prst="rect">
                <a:avLst/>
              </a:prstGeom>
              <a:blipFill>
                <a:blip r:embed="rId12"/>
                <a:stretch>
                  <a:fillRect l="-29677" t="-156250" r="-54194" b="-2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D8F1D4A1-1A8F-4FF3-B2ED-7908A650FD80}"/>
                  </a:ext>
                </a:extLst>
              </p:cNvPr>
              <p:cNvSpPr txBox="1"/>
              <p:nvPr/>
            </p:nvSpPr>
            <p:spPr>
              <a:xfrm>
                <a:off x="3778919" y="3579184"/>
                <a:ext cx="945481" cy="3456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D8F1D4A1-1A8F-4FF3-B2ED-7908A650FD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8919" y="3579184"/>
                <a:ext cx="945481" cy="345672"/>
              </a:xfrm>
              <a:prstGeom prst="rect">
                <a:avLst/>
              </a:prstGeom>
              <a:blipFill>
                <a:blip r:embed="rId13"/>
                <a:stretch>
                  <a:fillRect t="-3509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DCA8FAA3-F00B-4A2A-A1D2-010F85D89B2F}"/>
                  </a:ext>
                </a:extLst>
              </p:cNvPr>
              <p:cNvSpPr txBox="1"/>
              <p:nvPr/>
            </p:nvSpPr>
            <p:spPr>
              <a:xfrm>
                <a:off x="3681265" y="4209500"/>
                <a:ext cx="945481" cy="3456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DCA8FAA3-F00B-4A2A-A1D2-010F85D89B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265" y="4209500"/>
                <a:ext cx="945481" cy="345672"/>
              </a:xfrm>
              <a:prstGeom prst="rect">
                <a:avLst/>
              </a:prstGeom>
              <a:blipFill>
                <a:blip r:embed="rId14"/>
                <a:stretch>
                  <a:fillRect t="-3571" b="-160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Arc 45">
            <a:extLst>
              <a:ext uri="{FF2B5EF4-FFF2-40B4-BE49-F238E27FC236}">
                <a16:creationId xmlns:a16="http://schemas.microsoft.com/office/drawing/2014/main" id="{076D0249-B3B2-4843-A98B-A7774DE5549A}"/>
              </a:ext>
            </a:extLst>
          </p:cNvPr>
          <p:cNvSpPr>
            <a:spLocks/>
          </p:cNvSpPr>
          <p:nvPr/>
        </p:nvSpPr>
        <p:spPr bwMode="auto">
          <a:xfrm>
            <a:off x="5630240" y="2457240"/>
            <a:ext cx="132847" cy="65142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9" name="Arc 45">
            <a:extLst>
              <a:ext uri="{FF2B5EF4-FFF2-40B4-BE49-F238E27FC236}">
                <a16:creationId xmlns:a16="http://schemas.microsoft.com/office/drawing/2014/main" id="{EF4D26AC-ADBD-4A96-9D2E-4BB5333AC99E}"/>
              </a:ext>
            </a:extLst>
          </p:cNvPr>
          <p:cNvSpPr>
            <a:spLocks/>
          </p:cNvSpPr>
          <p:nvPr/>
        </p:nvSpPr>
        <p:spPr bwMode="auto">
          <a:xfrm>
            <a:off x="4777983" y="3123065"/>
            <a:ext cx="132847" cy="65142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0" name="Arc 45">
            <a:extLst>
              <a:ext uri="{FF2B5EF4-FFF2-40B4-BE49-F238E27FC236}">
                <a16:creationId xmlns:a16="http://schemas.microsoft.com/office/drawing/2014/main" id="{7FDA59EA-AE0F-493C-AC15-C76DE30F9E66}"/>
              </a:ext>
            </a:extLst>
          </p:cNvPr>
          <p:cNvSpPr>
            <a:spLocks/>
          </p:cNvSpPr>
          <p:nvPr/>
        </p:nvSpPr>
        <p:spPr bwMode="auto">
          <a:xfrm>
            <a:off x="4742473" y="3788890"/>
            <a:ext cx="132847" cy="65142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" name="Text Box 74">
            <a:extLst>
              <a:ext uri="{FF2B5EF4-FFF2-40B4-BE49-F238E27FC236}">
                <a16:creationId xmlns:a16="http://schemas.microsoft.com/office/drawing/2014/main" id="{B565D7BF-AFDA-475B-99AB-7B5447744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3953" y="2616181"/>
            <a:ext cx="185543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 the integral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2" name="Text Box 74">
            <a:extLst>
              <a:ext uri="{FF2B5EF4-FFF2-40B4-BE49-F238E27FC236}">
                <a16:creationId xmlns:a16="http://schemas.microsoft.com/office/drawing/2014/main" id="{36749164-39AB-4D21-82F8-9900343C1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6087" y="3317517"/>
            <a:ext cx="106532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Integrate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3" name="Text Box 74">
            <a:extLst>
              <a:ext uri="{FF2B5EF4-FFF2-40B4-BE49-F238E27FC236}">
                <a16:creationId xmlns:a16="http://schemas.microsoft.com/office/drawing/2014/main" id="{AAD19A96-9775-4D27-9F15-5E3AB870C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0574" y="3947833"/>
            <a:ext cx="8345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2A93B4F0-48D0-4444-B7F5-8F1F83927CDB}"/>
                  </a:ext>
                </a:extLst>
              </p:cNvPr>
              <p:cNvSpPr txBox="1"/>
              <p:nvPr/>
            </p:nvSpPr>
            <p:spPr>
              <a:xfrm>
                <a:off x="985420" y="3997354"/>
                <a:ext cx="1686757" cy="353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2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3+4</m:t>
                        </m:r>
                        <m:func>
                          <m:func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200" b="0" i="0" smtClean="0">
                                <a:latin typeface="Cambria Math" panose="02040503050406030204" pitchFamily="18" charset="0"/>
                              </a:rPr>
                              <m:t>cosh</m:t>
                            </m:r>
                          </m:fName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e>
                    </m:d>
                  </m:oMath>
                </a14:m>
                <a:endParaRPr lang="en-GB" sz="1200" dirty="0"/>
              </a:p>
            </p:txBody>
          </p:sp>
        </mc:Choice>
        <mc:Fallback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2A93B4F0-48D0-4444-B7F5-8F1F83927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420" y="3997354"/>
                <a:ext cx="1686757" cy="353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012473E6-AA55-4A3B-9A9B-0B33930AF1D1}"/>
                  </a:ext>
                </a:extLst>
              </p:cNvPr>
              <p:cNvSpPr txBox="1"/>
              <p:nvPr/>
            </p:nvSpPr>
            <p:spPr>
              <a:xfrm>
                <a:off x="622914" y="4398328"/>
                <a:ext cx="1356805" cy="453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 panose="02040503050406030204" pitchFamily="18" charset="0"/>
                            </a:rPr>
                            <m:t>cosh</m:t>
                          </m:r>
                        </m:fName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012473E6-AA55-4A3B-9A9B-0B33930AF1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914" y="4398328"/>
                <a:ext cx="1356805" cy="45397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577896E3-F90D-4661-A183-BA1886569863}"/>
                  </a:ext>
                </a:extLst>
              </p:cNvPr>
              <p:cNvSpPr txBox="1"/>
              <p:nvPr/>
            </p:nvSpPr>
            <p:spPr>
              <a:xfrm>
                <a:off x="0" y="4851089"/>
                <a:ext cx="1606858" cy="507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𝑎𝑟𝑐𝑜𝑠h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577896E3-F90D-4661-A183-BA1886569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851089"/>
                <a:ext cx="1606858" cy="50731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Arc 45">
            <a:extLst>
              <a:ext uri="{FF2B5EF4-FFF2-40B4-BE49-F238E27FC236}">
                <a16:creationId xmlns:a16="http://schemas.microsoft.com/office/drawing/2014/main" id="{B640515C-82DC-45B6-A69A-62911A8CF8DA}"/>
              </a:ext>
            </a:extLst>
          </p:cNvPr>
          <p:cNvSpPr>
            <a:spLocks/>
          </p:cNvSpPr>
          <p:nvPr/>
        </p:nvSpPr>
        <p:spPr bwMode="auto">
          <a:xfrm>
            <a:off x="2480148" y="4172111"/>
            <a:ext cx="129888" cy="444278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0" name="Text Box 74">
            <a:extLst>
              <a:ext uri="{FF2B5EF4-FFF2-40B4-BE49-F238E27FC236}">
                <a16:creationId xmlns:a16="http://schemas.microsoft.com/office/drawing/2014/main" id="{A886228D-101D-49E4-9910-5D09408CA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8247" y="4233398"/>
            <a:ext cx="88628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100" dirty="0">
                <a:solidFill>
                  <a:srgbClr val="0000FF"/>
                </a:solidFill>
                <a:latin typeface="Comic Sans MS" pitchFamily="66" charset="0"/>
              </a:rPr>
              <a:t>Rearrange</a:t>
            </a:r>
            <a:endParaRPr lang="en-GB" sz="11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71" name="Arc 45">
            <a:extLst>
              <a:ext uri="{FF2B5EF4-FFF2-40B4-BE49-F238E27FC236}">
                <a16:creationId xmlns:a16="http://schemas.microsoft.com/office/drawing/2014/main" id="{11FAF203-77F3-49E9-98E7-04E3F562273B}"/>
              </a:ext>
            </a:extLst>
          </p:cNvPr>
          <p:cNvSpPr>
            <a:spLocks/>
          </p:cNvSpPr>
          <p:nvPr/>
        </p:nvSpPr>
        <p:spPr bwMode="auto">
          <a:xfrm>
            <a:off x="2267084" y="4598239"/>
            <a:ext cx="129888" cy="444278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4" name="Text Box 74">
                <a:extLst>
                  <a:ext uri="{FF2B5EF4-FFF2-40B4-BE49-F238E27FC236}">
                    <a16:creationId xmlns:a16="http://schemas.microsoft.com/office/drawing/2014/main" id="{FAFA161A-6AC8-4E16-88AC-A13F408AF3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36306" y="4597383"/>
                <a:ext cx="834501" cy="4308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100" dirty="0">
                    <a:solidFill>
                      <a:srgbClr val="0000FF"/>
                    </a:solidFill>
                    <a:latin typeface="Comic Sans MS" pitchFamily="66" charset="0"/>
                  </a:rPr>
                  <a:t>Inverse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1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cosh</m:t>
                    </m:r>
                    <m:r>
                      <a:rPr lang="en-GB" sz="1100" i="1" dirty="0" err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⁡</m:t>
                    </m:r>
                  </m:oMath>
                </a14:m>
                <a:endParaRPr lang="en-GB" sz="1100" dirty="0">
                  <a:solidFill>
                    <a:srgbClr val="0000FF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74" name="Text Box 74">
                <a:extLst>
                  <a:ext uri="{FF2B5EF4-FFF2-40B4-BE49-F238E27FC236}">
                    <a16:creationId xmlns:a16="http://schemas.microsoft.com/office/drawing/2014/main" id="{FAFA161A-6AC8-4E16-88AC-A13F408AF3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36306" y="4597383"/>
                <a:ext cx="834501" cy="43088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C0D62003-98EE-402C-B6D1-6943EC2D84F1}"/>
                  </a:ext>
                </a:extLst>
              </p:cNvPr>
              <p:cNvSpPr txBox="1"/>
              <p:nvPr/>
            </p:nvSpPr>
            <p:spPr>
              <a:xfrm>
                <a:off x="3771521" y="4832417"/>
                <a:ext cx="1785900" cy="4149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</a:rPr>
                        <m:t>𝑎𝑟𝑐𝑜𝑠h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C0D62003-98EE-402C-B6D1-6943EC2D84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1521" y="4832417"/>
                <a:ext cx="1785900" cy="414985"/>
              </a:xfrm>
              <a:prstGeom prst="rect">
                <a:avLst/>
              </a:prstGeom>
              <a:blipFill>
                <a:blip r:embed="rId19"/>
                <a:stretch>
                  <a:fillRect b="-14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Arc 45">
            <a:extLst>
              <a:ext uri="{FF2B5EF4-FFF2-40B4-BE49-F238E27FC236}">
                <a16:creationId xmlns:a16="http://schemas.microsoft.com/office/drawing/2014/main" id="{7B8BBF9D-E889-48EE-BB14-5D2FF237BE98}"/>
              </a:ext>
            </a:extLst>
          </p:cNvPr>
          <p:cNvSpPr>
            <a:spLocks/>
          </p:cNvSpPr>
          <p:nvPr/>
        </p:nvSpPr>
        <p:spPr bwMode="auto">
          <a:xfrm>
            <a:off x="5559219" y="4392572"/>
            <a:ext cx="132847" cy="651427"/>
          </a:xfrm>
          <a:custGeom>
            <a:avLst/>
            <a:gdLst>
              <a:gd name="T0" fmla="*/ 0 w 21600"/>
              <a:gd name="T1" fmla="*/ 0 h 43197"/>
              <a:gd name="T2" fmla="*/ 38640 w 21600"/>
              <a:gd name="T3" fmla="*/ 13441767 h 43197"/>
              <a:gd name="T4" fmla="*/ 0 w 21600"/>
              <a:gd name="T5" fmla="*/ 6721342 h 4319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</a:path>
              <a:path w="21600" h="431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394"/>
                  <a:pt x="12138" y="43008"/>
                  <a:pt x="345" y="431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7" name="Text Box 74">
                <a:extLst>
                  <a:ext uri="{FF2B5EF4-FFF2-40B4-BE49-F238E27FC236}">
                    <a16:creationId xmlns:a16="http://schemas.microsoft.com/office/drawing/2014/main" id="{F96A4675-2F51-450B-9079-D0DC3A7C977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55075" y="4542637"/>
                <a:ext cx="1003177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77" name="Text Box 74">
                <a:extLst>
                  <a:ext uri="{FF2B5EF4-FFF2-40B4-BE49-F238E27FC236}">
                    <a16:creationId xmlns:a16="http://schemas.microsoft.com/office/drawing/2014/main" id="{F96A4675-2F51-450B-9079-D0DC3A7C97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55075" y="4542637"/>
                <a:ext cx="1003177" cy="276999"/>
              </a:xfrm>
              <a:prstGeom prst="rect">
                <a:avLst/>
              </a:prstGeom>
              <a:blipFill>
                <a:blip r:embed="rId20"/>
                <a:stretch>
                  <a:fillRect b="-1521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59E77F9C-0BE3-451E-9082-46DD3BCBE9C1}"/>
              </a:ext>
            </a:extLst>
          </p:cNvPr>
          <p:cNvSpPr/>
          <p:nvPr/>
        </p:nvSpPr>
        <p:spPr>
          <a:xfrm>
            <a:off x="4060053" y="4318989"/>
            <a:ext cx="201229" cy="15535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7F8626A4-054F-4C71-826B-FF81F9E762A2}"/>
              </a:ext>
            </a:extLst>
          </p:cNvPr>
          <p:cNvSpPr/>
          <p:nvPr/>
        </p:nvSpPr>
        <p:spPr>
          <a:xfrm>
            <a:off x="4097044" y="4826495"/>
            <a:ext cx="1105271" cy="41132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7355D5E8-86D9-4FF4-B8AB-FA0A802E5611}"/>
              </a:ext>
            </a:extLst>
          </p:cNvPr>
          <p:cNvSpPr/>
          <p:nvPr/>
        </p:nvSpPr>
        <p:spPr>
          <a:xfrm>
            <a:off x="88777" y="4872363"/>
            <a:ext cx="1475173" cy="4897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1" name="直線コネクタ 80">
            <a:extLst>
              <a:ext uri="{FF2B5EF4-FFF2-40B4-BE49-F238E27FC236}">
                <a16:creationId xmlns:a16="http://schemas.microsoft.com/office/drawing/2014/main" id="{133F6544-F8B3-45FB-9888-73AAC6E53B60}"/>
              </a:ext>
            </a:extLst>
          </p:cNvPr>
          <p:cNvCxnSpPr>
            <a:cxnSpLocks/>
          </p:cNvCxnSpPr>
          <p:nvPr/>
        </p:nvCxnSpPr>
        <p:spPr>
          <a:xfrm flipV="1">
            <a:off x="4148480" y="2476870"/>
            <a:ext cx="503419" cy="11986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コネクタ 81">
            <a:extLst>
              <a:ext uri="{FF2B5EF4-FFF2-40B4-BE49-F238E27FC236}">
                <a16:creationId xmlns:a16="http://schemas.microsoft.com/office/drawing/2014/main" id="{EBD2EB81-97CF-4F7F-AF96-D6A1BED2213A}"/>
              </a:ext>
            </a:extLst>
          </p:cNvPr>
          <p:cNvCxnSpPr>
            <a:cxnSpLocks/>
          </p:cNvCxnSpPr>
          <p:nvPr/>
        </p:nvCxnSpPr>
        <p:spPr>
          <a:xfrm flipV="1">
            <a:off x="4761040" y="2396971"/>
            <a:ext cx="503419" cy="11986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260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2" grpId="0"/>
      <p:bldP spid="53" grpId="0"/>
      <p:bldP spid="54" grpId="0"/>
      <p:bldP spid="55" grpId="0"/>
      <p:bldP spid="57" grpId="0"/>
      <p:bldP spid="58" grpId="0" animBg="1"/>
      <p:bldP spid="59" grpId="0" animBg="1"/>
      <p:bldP spid="60" grpId="0" animBg="1"/>
      <p:bldP spid="61" grpId="0"/>
      <p:bldP spid="62" grpId="0"/>
      <p:bldP spid="63" grpId="0"/>
      <p:bldP spid="64" grpId="0"/>
      <p:bldP spid="67" grpId="0"/>
      <p:bldP spid="68" grpId="0"/>
      <p:bldP spid="69" grpId="0" animBg="1"/>
      <p:bldP spid="70" grpId="0"/>
      <p:bldP spid="71" grpId="0" animBg="1"/>
      <p:bldP spid="74" grpId="0"/>
      <p:bldP spid="75" grpId="0"/>
      <p:bldP spid="76" grpId="0" animBg="1"/>
      <p:bldP spid="77" grpId="0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1933</TotalTime>
  <Words>11949</Words>
  <Application>Microsoft Office PowerPoint</Application>
  <PresentationFormat>画面に合わせる (4:3)</PresentationFormat>
  <Paragraphs>2333</Paragraphs>
  <Slides>103</Slides>
  <Notes>17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103</vt:i4>
      </vt:variant>
    </vt:vector>
  </HeadingPairs>
  <TitlesOfParts>
    <vt:vector size="112" baseType="lpstr">
      <vt:lpstr>Arial</vt:lpstr>
      <vt:lpstr>Arial Black</vt:lpstr>
      <vt:lpstr>Calibri</vt:lpstr>
      <vt:lpstr>Calibri Light</vt:lpstr>
      <vt:lpstr>Cambria Math</vt:lpstr>
      <vt:lpstr>Comic Sans MS</vt:lpstr>
      <vt:lpstr>Kristen ITC</vt:lpstr>
      <vt:lpstr>Wingdings</vt:lpstr>
      <vt:lpstr>Office テーマ</vt:lpstr>
      <vt:lpstr>PowerPoint プレゼンテーション</vt:lpstr>
      <vt:lpstr>Prior Knowledge Check</vt:lpstr>
      <vt:lpstr>PowerPoint プレゼンテーション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PowerPoint プレゼンテーション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PowerPoint プレゼンテーション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PowerPoint プレゼンテーション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PowerPoint プレゼンテーション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  <vt:lpstr>Hyperbolic Functions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Mike Pye</dc:creator>
  <cp:lastModifiedBy>Mike Pye</cp:lastModifiedBy>
  <cp:revision>379</cp:revision>
  <dcterms:created xsi:type="dcterms:W3CDTF">2017-08-14T15:35:38Z</dcterms:created>
  <dcterms:modified xsi:type="dcterms:W3CDTF">2020-07-26T14:37:48Z</dcterms:modified>
</cp:coreProperties>
</file>