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18"/>
  </p:notesMasterIdLst>
  <p:sldIdLst>
    <p:sldId id="263" r:id="rId3"/>
    <p:sldId id="299" r:id="rId4"/>
    <p:sldId id="311" r:id="rId5"/>
    <p:sldId id="323" r:id="rId6"/>
    <p:sldId id="315" r:id="rId7"/>
    <p:sldId id="314" r:id="rId8"/>
    <p:sldId id="275" r:id="rId9"/>
    <p:sldId id="316" r:id="rId10"/>
    <p:sldId id="320" r:id="rId11"/>
    <p:sldId id="324" r:id="rId12"/>
    <p:sldId id="317" r:id="rId13"/>
    <p:sldId id="319" r:id="rId14"/>
    <p:sldId id="325" r:id="rId15"/>
    <p:sldId id="318" r:id="rId16"/>
    <p:sldId id="322" r:id="rId17"/>
  </p:sldIdLst>
  <p:sldSz cx="9144000" cy="6858000" type="screen4x3"/>
  <p:notesSz cx="6789738"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81" autoAdjust="0"/>
    <p:restoredTop sz="94660"/>
  </p:normalViewPr>
  <p:slideViewPr>
    <p:cSldViewPr>
      <p:cViewPr varScale="1">
        <p:scale>
          <a:sx n="85" d="100"/>
          <a:sy n="85" d="100"/>
        </p:scale>
        <p:origin x="115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2220" cy="496491"/>
          </a:xfrm>
          <a:prstGeom prst="rect">
            <a:avLst/>
          </a:prstGeom>
        </p:spPr>
        <p:txBody>
          <a:bodyPr vert="horz" lIns="91428" tIns="45714" rIns="91428" bIns="45714" rtlCol="0"/>
          <a:lstStyle>
            <a:lvl1pPr algn="l">
              <a:defRPr sz="1200"/>
            </a:lvl1pPr>
          </a:lstStyle>
          <a:p>
            <a:endParaRPr lang="en-GB" dirty="0"/>
          </a:p>
        </p:txBody>
      </p:sp>
      <p:sp>
        <p:nvSpPr>
          <p:cNvPr id="3" name="Date Placeholder 2"/>
          <p:cNvSpPr>
            <a:spLocks noGrp="1"/>
          </p:cNvSpPr>
          <p:nvPr>
            <p:ph type="dt" idx="1"/>
          </p:nvPr>
        </p:nvSpPr>
        <p:spPr>
          <a:xfrm>
            <a:off x="3845947" y="1"/>
            <a:ext cx="2942220" cy="496491"/>
          </a:xfrm>
          <a:prstGeom prst="rect">
            <a:avLst/>
          </a:prstGeom>
        </p:spPr>
        <p:txBody>
          <a:bodyPr vert="horz" lIns="91428" tIns="45714" rIns="91428" bIns="45714" rtlCol="0"/>
          <a:lstStyle>
            <a:lvl1pPr algn="r">
              <a:defRPr sz="1200"/>
            </a:lvl1pPr>
          </a:lstStyle>
          <a:p>
            <a:fld id="{2C20A42A-1620-4DA1-856A-6D5E0BC8EAF2}" type="datetimeFigureOut">
              <a:rPr lang="en-GB" smtClean="0"/>
              <a:t>06/01/2021</a:t>
            </a:fld>
            <a:endParaRPr lang="en-GB" dirty="0"/>
          </a:p>
        </p:txBody>
      </p:sp>
      <p:sp>
        <p:nvSpPr>
          <p:cNvPr id="4" name="Slide Image Placeholder 3"/>
          <p:cNvSpPr>
            <a:spLocks noGrp="1" noRot="1" noChangeAspect="1"/>
          </p:cNvSpPr>
          <p:nvPr>
            <p:ph type="sldImg" idx="2"/>
          </p:nvPr>
        </p:nvSpPr>
        <p:spPr>
          <a:xfrm>
            <a:off x="912813" y="744538"/>
            <a:ext cx="4964112" cy="3724275"/>
          </a:xfrm>
          <a:prstGeom prst="rect">
            <a:avLst/>
          </a:prstGeom>
          <a:noFill/>
          <a:ln w="12700">
            <a:solidFill>
              <a:prstClr val="black"/>
            </a:solidFill>
          </a:ln>
        </p:spPr>
        <p:txBody>
          <a:bodyPr vert="horz" lIns="91428" tIns="45714" rIns="91428" bIns="45714" rtlCol="0" anchor="ctr"/>
          <a:lstStyle/>
          <a:p>
            <a:endParaRPr lang="en-GB" dirty="0"/>
          </a:p>
        </p:txBody>
      </p:sp>
      <p:sp>
        <p:nvSpPr>
          <p:cNvPr id="5" name="Notes Placeholder 4"/>
          <p:cNvSpPr>
            <a:spLocks noGrp="1"/>
          </p:cNvSpPr>
          <p:nvPr>
            <p:ph type="body" sz="quarter" idx="3"/>
          </p:nvPr>
        </p:nvSpPr>
        <p:spPr>
          <a:xfrm>
            <a:off x="678974" y="4716661"/>
            <a:ext cx="5431790" cy="4468416"/>
          </a:xfrm>
          <a:prstGeom prst="rect">
            <a:avLst/>
          </a:prstGeom>
        </p:spPr>
        <p:txBody>
          <a:bodyPr vert="horz" lIns="91428" tIns="45714" rIns="91428" bIns="457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31600"/>
            <a:ext cx="2942220" cy="496491"/>
          </a:xfrm>
          <a:prstGeom prst="rect">
            <a:avLst/>
          </a:prstGeom>
        </p:spPr>
        <p:txBody>
          <a:bodyPr vert="horz" lIns="91428" tIns="45714" rIns="91428" bIns="45714"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45947" y="9431600"/>
            <a:ext cx="2942220" cy="496491"/>
          </a:xfrm>
          <a:prstGeom prst="rect">
            <a:avLst/>
          </a:prstGeom>
        </p:spPr>
        <p:txBody>
          <a:bodyPr vert="horz" lIns="91428" tIns="45714" rIns="91428" bIns="45714" rtlCol="0" anchor="b"/>
          <a:lstStyle>
            <a:lvl1pPr algn="r">
              <a:defRPr sz="1200"/>
            </a:lvl1pPr>
          </a:lstStyle>
          <a:p>
            <a:fld id="{8B2B730A-01C1-4FC0-8DA2-03699A00FC02}" type="slidenum">
              <a:rPr lang="en-GB" smtClean="0"/>
              <a:t>‹#›</a:t>
            </a:fld>
            <a:endParaRPr lang="en-GB" dirty="0"/>
          </a:p>
        </p:txBody>
      </p:sp>
    </p:spTree>
    <p:extLst>
      <p:ext uri="{BB962C8B-B14F-4D97-AF65-F5344CB8AC3E}">
        <p14:creationId xmlns:p14="http://schemas.microsoft.com/office/powerpoint/2010/main" val="698141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1: Steve Jobs (founder</a:t>
            </a:r>
            <a:r>
              <a:rPr lang="en-GB" baseline="0" dirty="0"/>
              <a:t> of Apple); Image 2: Orlando Bloom; Image 3: Jennifer Lopez; Image 4: Tina Turner. The link is that they are all Buddhists.</a:t>
            </a:r>
            <a:endParaRPr lang="en-GB" dirty="0"/>
          </a:p>
        </p:txBody>
      </p:sp>
      <p:sp>
        <p:nvSpPr>
          <p:cNvPr id="4" name="Slide Number Placeholder 3"/>
          <p:cNvSpPr>
            <a:spLocks noGrp="1"/>
          </p:cNvSpPr>
          <p:nvPr>
            <p:ph type="sldNum" sz="quarter" idx="10"/>
          </p:nvPr>
        </p:nvSpPr>
        <p:spPr/>
        <p:txBody>
          <a:bodyPr/>
          <a:lstStyle/>
          <a:p>
            <a:fld id="{8B2B730A-01C1-4FC0-8DA2-03699A00FC02}" type="slidenum">
              <a:rPr lang="en-GB" smtClean="0"/>
              <a:t>1</a:t>
            </a:fld>
            <a:endParaRPr lang="en-GB" dirty="0"/>
          </a:p>
        </p:txBody>
      </p:sp>
    </p:spTree>
    <p:extLst>
      <p:ext uri="{BB962C8B-B14F-4D97-AF65-F5344CB8AC3E}">
        <p14:creationId xmlns:p14="http://schemas.microsoft.com/office/powerpoint/2010/main" val="1233447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a:t>
            </a:r>
            <a:r>
              <a:rPr lang="en-GB" baseline="0" dirty="0"/>
              <a:t> To illustrate that not all Buddhists are monks and nuns/East Asian/wear orange robes, etc.</a:t>
            </a:r>
            <a:endParaRPr lang="en-GB" dirty="0"/>
          </a:p>
        </p:txBody>
      </p:sp>
      <p:sp>
        <p:nvSpPr>
          <p:cNvPr id="4" name="Slide Number Placeholder 3"/>
          <p:cNvSpPr>
            <a:spLocks noGrp="1"/>
          </p:cNvSpPr>
          <p:nvPr>
            <p:ph type="sldNum" sz="quarter" idx="10"/>
          </p:nvPr>
        </p:nvSpPr>
        <p:spPr/>
        <p:txBody>
          <a:bodyPr/>
          <a:lstStyle/>
          <a:p>
            <a:fld id="{8B2B730A-01C1-4FC0-8DA2-03699A00FC02}" type="slidenum">
              <a:rPr lang="en-GB" smtClean="0"/>
              <a:t>2</a:t>
            </a:fld>
            <a:endParaRPr lang="en-GB" dirty="0"/>
          </a:p>
        </p:txBody>
      </p:sp>
    </p:spTree>
    <p:extLst>
      <p:ext uri="{BB962C8B-B14F-4D97-AF65-F5344CB8AC3E}">
        <p14:creationId xmlns:p14="http://schemas.microsoft.com/office/powerpoint/2010/main" val="1233447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Worksheet to be printed.</a:t>
            </a:r>
            <a:r>
              <a:rPr lang="en-GB" baseline="0" dirty="0"/>
              <a:t> Students to write down the things they think they know in the first column, including things which are incorrect. Their “facts” can then be given a tick or a cross depending on their accuracy. </a:t>
            </a:r>
            <a:endParaRPr lang="en-GB" dirty="0"/>
          </a:p>
        </p:txBody>
      </p:sp>
      <p:sp>
        <p:nvSpPr>
          <p:cNvPr id="4" name="Slide Number Placeholder 3"/>
          <p:cNvSpPr>
            <a:spLocks noGrp="1"/>
          </p:cNvSpPr>
          <p:nvPr>
            <p:ph type="sldNum" sz="quarter" idx="10"/>
          </p:nvPr>
        </p:nvSpPr>
        <p:spPr/>
        <p:txBody>
          <a:bodyPr/>
          <a:lstStyle/>
          <a:p>
            <a:fld id="{8B2B730A-01C1-4FC0-8DA2-03699A00FC02}" type="slidenum">
              <a:rPr lang="en-GB" smtClean="0"/>
              <a:t>3</a:t>
            </a:fld>
            <a:endParaRPr lang="en-GB" dirty="0"/>
          </a:p>
        </p:txBody>
      </p:sp>
    </p:spTree>
    <p:extLst>
      <p:ext uri="{BB962C8B-B14F-4D97-AF65-F5344CB8AC3E}">
        <p14:creationId xmlns:p14="http://schemas.microsoft.com/office/powerpoint/2010/main" val="3115418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Print as worksheet. Ask students to complete the first four boxes, but leave the box at the bottom for</a:t>
            </a:r>
            <a:r>
              <a:rPr lang="en-GB" baseline="0" dirty="0"/>
              <a:t> now.</a:t>
            </a:r>
            <a:endParaRPr lang="en-GB" dirty="0"/>
          </a:p>
        </p:txBody>
      </p:sp>
      <p:sp>
        <p:nvSpPr>
          <p:cNvPr id="4" name="Slide Number Placeholder 3"/>
          <p:cNvSpPr>
            <a:spLocks noGrp="1"/>
          </p:cNvSpPr>
          <p:nvPr>
            <p:ph type="sldNum" sz="quarter" idx="10"/>
          </p:nvPr>
        </p:nvSpPr>
        <p:spPr/>
        <p:txBody>
          <a:bodyPr/>
          <a:lstStyle/>
          <a:p>
            <a:fld id="{6FA92CC0-0A17-4BB1-8CB8-7AFEB9EF32D5}" type="slidenum">
              <a:rPr lang="en-GB" smtClean="0"/>
              <a:t>8</a:t>
            </a:fld>
            <a:endParaRPr lang="en-GB" dirty="0"/>
          </a:p>
        </p:txBody>
      </p:sp>
    </p:spTree>
    <p:extLst>
      <p:ext uri="{BB962C8B-B14F-4D97-AF65-F5344CB8AC3E}">
        <p14:creationId xmlns:p14="http://schemas.microsoft.com/office/powerpoint/2010/main" val="592905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FA92CC0-0A17-4BB1-8CB8-7AFEB9EF32D5}" type="slidenum">
              <a:rPr lang="en-GB" smtClean="0"/>
              <a:t>12</a:t>
            </a:fld>
            <a:endParaRPr lang="en-GB" dirty="0"/>
          </a:p>
        </p:txBody>
      </p:sp>
    </p:spTree>
    <p:extLst>
      <p:ext uri="{BB962C8B-B14F-4D97-AF65-F5344CB8AC3E}">
        <p14:creationId xmlns:p14="http://schemas.microsoft.com/office/powerpoint/2010/main" val="592905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Story board</a:t>
            </a:r>
            <a:r>
              <a:rPr lang="en-GB" baseline="0" dirty="0"/>
              <a:t> sheet to be printed. Images in the square boxes, accompanying text in the boxes underneath.</a:t>
            </a:r>
            <a:endParaRPr lang="en-GB" dirty="0"/>
          </a:p>
        </p:txBody>
      </p:sp>
      <p:sp>
        <p:nvSpPr>
          <p:cNvPr id="4" name="Slide Number Placeholder 3"/>
          <p:cNvSpPr>
            <a:spLocks noGrp="1"/>
          </p:cNvSpPr>
          <p:nvPr>
            <p:ph type="sldNum" sz="quarter" idx="10"/>
          </p:nvPr>
        </p:nvSpPr>
        <p:spPr/>
        <p:txBody>
          <a:bodyPr/>
          <a:lstStyle/>
          <a:p>
            <a:pPr defTabSz="914281">
              <a:defRPr/>
            </a:pPr>
            <a:fld id="{8B2B730A-01C1-4FC0-8DA2-03699A00FC02}" type="slidenum">
              <a:rPr lang="en-GB">
                <a:solidFill>
                  <a:prstClr val="black"/>
                </a:solidFill>
                <a:latin typeface="Calibri"/>
              </a:rPr>
              <a:pPr defTabSz="914281">
                <a:defRPr/>
              </a:pPr>
              <a:t>15</a:t>
            </a:fld>
            <a:endParaRPr lang="en-GB" dirty="0">
              <a:solidFill>
                <a:prstClr val="black"/>
              </a:solidFill>
              <a:latin typeface="Calibri"/>
            </a:endParaRPr>
          </a:p>
        </p:txBody>
      </p:sp>
    </p:spTree>
    <p:extLst>
      <p:ext uri="{BB962C8B-B14F-4D97-AF65-F5344CB8AC3E}">
        <p14:creationId xmlns:p14="http://schemas.microsoft.com/office/powerpoint/2010/main" val="3739636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FD6EDF0-9157-49F2-A583-395605CE6F0E}" type="datetimeFigureOut">
              <a:rPr lang="en-GB" smtClean="0"/>
              <a:t>06/01/2021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EE62830-B5C3-42DE-9306-3B9EBFCA3915}" type="slidenum">
              <a:rPr lang="en-GB" smtClean="0"/>
              <a:t>‹#›</a:t>
            </a:fld>
            <a:endParaRPr lang="en-GB" dirty="0"/>
          </a:p>
        </p:txBody>
      </p:sp>
    </p:spTree>
    <p:extLst>
      <p:ext uri="{BB962C8B-B14F-4D97-AF65-F5344CB8AC3E}">
        <p14:creationId xmlns:p14="http://schemas.microsoft.com/office/powerpoint/2010/main" val="882298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FD6EDF0-9157-49F2-A583-395605CE6F0E}" type="datetimeFigureOut">
              <a:rPr lang="en-GB" smtClean="0"/>
              <a:t>06/01/2021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EE62830-B5C3-42DE-9306-3B9EBFCA3915}" type="slidenum">
              <a:rPr lang="en-GB" smtClean="0"/>
              <a:t>‹#›</a:t>
            </a:fld>
            <a:endParaRPr lang="en-GB" dirty="0"/>
          </a:p>
        </p:txBody>
      </p:sp>
    </p:spTree>
    <p:extLst>
      <p:ext uri="{BB962C8B-B14F-4D97-AF65-F5344CB8AC3E}">
        <p14:creationId xmlns:p14="http://schemas.microsoft.com/office/powerpoint/2010/main" val="993995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FD6EDF0-9157-49F2-A583-395605CE6F0E}" type="datetimeFigureOut">
              <a:rPr lang="en-GB" smtClean="0"/>
              <a:t>06/01/2021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EE62830-B5C3-42DE-9306-3B9EBFCA3915}" type="slidenum">
              <a:rPr lang="en-GB" smtClean="0"/>
              <a:t>‹#›</a:t>
            </a:fld>
            <a:endParaRPr lang="en-GB" dirty="0"/>
          </a:p>
        </p:txBody>
      </p:sp>
    </p:spTree>
    <p:extLst>
      <p:ext uri="{BB962C8B-B14F-4D97-AF65-F5344CB8AC3E}">
        <p14:creationId xmlns:p14="http://schemas.microsoft.com/office/powerpoint/2010/main" val="2187575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B366462-95C7-4C22-B1AE-F451CB218B18}" type="datetimeFigureOut">
              <a:rPr lang="en-GB" smtClean="0">
                <a:solidFill>
                  <a:prstClr val="black">
                    <a:tint val="75000"/>
                  </a:prstClr>
                </a:solidFill>
              </a:rPr>
              <a:pPr/>
              <a:t>06/01/2021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48D51A-5EA6-45F6-A175-48A066830B6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924910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B366462-95C7-4C22-B1AE-F451CB218B18}" type="datetimeFigureOut">
              <a:rPr lang="en-GB" smtClean="0">
                <a:solidFill>
                  <a:prstClr val="black">
                    <a:tint val="75000"/>
                  </a:prstClr>
                </a:solidFill>
              </a:rPr>
              <a:pPr/>
              <a:t>06/01/2021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48D51A-5EA6-45F6-A175-48A066830B6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200315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366462-95C7-4C22-B1AE-F451CB218B18}" type="datetimeFigureOut">
              <a:rPr lang="en-GB" smtClean="0">
                <a:solidFill>
                  <a:prstClr val="black">
                    <a:tint val="75000"/>
                  </a:prstClr>
                </a:solidFill>
              </a:rPr>
              <a:pPr/>
              <a:t>06/01/2021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48D51A-5EA6-45F6-A175-48A066830B6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4346364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B366462-95C7-4C22-B1AE-F451CB218B18}" type="datetimeFigureOut">
              <a:rPr lang="en-GB" smtClean="0">
                <a:solidFill>
                  <a:prstClr val="black">
                    <a:tint val="75000"/>
                  </a:prstClr>
                </a:solidFill>
              </a:rPr>
              <a:pPr/>
              <a:t>06/01/2021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B48D51A-5EA6-45F6-A175-48A066830B6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3079796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B366462-95C7-4C22-B1AE-F451CB218B18}" type="datetimeFigureOut">
              <a:rPr lang="en-GB" smtClean="0">
                <a:solidFill>
                  <a:prstClr val="black">
                    <a:tint val="75000"/>
                  </a:prstClr>
                </a:solidFill>
              </a:rPr>
              <a:pPr/>
              <a:t>06/01/2021</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B48D51A-5EA6-45F6-A175-48A066830B6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6916985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B366462-95C7-4C22-B1AE-F451CB218B18}" type="datetimeFigureOut">
              <a:rPr lang="en-GB" smtClean="0">
                <a:solidFill>
                  <a:prstClr val="black">
                    <a:tint val="75000"/>
                  </a:prstClr>
                </a:solidFill>
              </a:rPr>
              <a:pPr/>
              <a:t>06/01/2021</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B48D51A-5EA6-45F6-A175-48A066830B6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6325587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366462-95C7-4C22-B1AE-F451CB218B18}" type="datetimeFigureOut">
              <a:rPr lang="en-GB" smtClean="0">
                <a:solidFill>
                  <a:prstClr val="black">
                    <a:tint val="75000"/>
                  </a:prstClr>
                </a:solidFill>
              </a:rPr>
              <a:pPr/>
              <a:t>06/01/2021</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B48D51A-5EA6-45F6-A175-48A066830B6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2486169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B366462-95C7-4C22-B1AE-F451CB218B18}" type="datetimeFigureOut">
              <a:rPr lang="en-GB" smtClean="0">
                <a:solidFill>
                  <a:prstClr val="black">
                    <a:tint val="75000"/>
                  </a:prstClr>
                </a:solidFill>
              </a:rPr>
              <a:pPr/>
              <a:t>06/01/2021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B48D51A-5EA6-45F6-A175-48A066830B6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62065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FD6EDF0-9157-49F2-A583-395605CE6F0E}" type="datetimeFigureOut">
              <a:rPr lang="en-GB" smtClean="0"/>
              <a:t>06/01/2021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EE62830-B5C3-42DE-9306-3B9EBFCA3915}" type="slidenum">
              <a:rPr lang="en-GB" smtClean="0"/>
              <a:t>‹#›</a:t>
            </a:fld>
            <a:endParaRPr lang="en-GB" dirty="0"/>
          </a:p>
        </p:txBody>
      </p:sp>
    </p:spTree>
    <p:extLst>
      <p:ext uri="{BB962C8B-B14F-4D97-AF65-F5344CB8AC3E}">
        <p14:creationId xmlns:p14="http://schemas.microsoft.com/office/powerpoint/2010/main" val="41578737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B366462-95C7-4C22-B1AE-F451CB218B18}" type="datetimeFigureOut">
              <a:rPr lang="en-GB" smtClean="0">
                <a:solidFill>
                  <a:prstClr val="black">
                    <a:tint val="75000"/>
                  </a:prstClr>
                </a:solidFill>
              </a:rPr>
              <a:pPr/>
              <a:t>06/01/2021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B48D51A-5EA6-45F6-A175-48A066830B6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5536346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B366462-95C7-4C22-B1AE-F451CB218B18}" type="datetimeFigureOut">
              <a:rPr lang="en-GB" smtClean="0">
                <a:solidFill>
                  <a:prstClr val="black">
                    <a:tint val="75000"/>
                  </a:prstClr>
                </a:solidFill>
              </a:rPr>
              <a:pPr/>
              <a:t>06/01/2021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48D51A-5EA6-45F6-A175-48A066830B6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6041595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B366462-95C7-4C22-B1AE-F451CB218B18}" type="datetimeFigureOut">
              <a:rPr lang="en-GB" smtClean="0">
                <a:solidFill>
                  <a:prstClr val="black">
                    <a:tint val="75000"/>
                  </a:prstClr>
                </a:solidFill>
              </a:rPr>
              <a:pPr/>
              <a:t>06/01/2021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48D51A-5EA6-45F6-A175-48A066830B6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300877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D6EDF0-9157-49F2-A583-395605CE6F0E}" type="datetimeFigureOut">
              <a:rPr lang="en-GB" smtClean="0"/>
              <a:t>06/01/2021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EE62830-B5C3-42DE-9306-3B9EBFCA3915}" type="slidenum">
              <a:rPr lang="en-GB" smtClean="0"/>
              <a:t>‹#›</a:t>
            </a:fld>
            <a:endParaRPr lang="en-GB" dirty="0"/>
          </a:p>
        </p:txBody>
      </p:sp>
    </p:spTree>
    <p:extLst>
      <p:ext uri="{BB962C8B-B14F-4D97-AF65-F5344CB8AC3E}">
        <p14:creationId xmlns:p14="http://schemas.microsoft.com/office/powerpoint/2010/main" val="3780664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FD6EDF0-9157-49F2-A583-395605CE6F0E}" type="datetimeFigureOut">
              <a:rPr lang="en-GB" smtClean="0"/>
              <a:t>06/01/2021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EE62830-B5C3-42DE-9306-3B9EBFCA3915}" type="slidenum">
              <a:rPr lang="en-GB" smtClean="0"/>
              <a:t>‹#›</a:t>
            </a:fld>
            <a:endParaRPr lang="en-GB" dirty="0"/>
          </a:p>
        </p:txBody>
      </p:sp>
    </p:spTree>
    <p:extLst>
      <p:ext uri="{BB962C8B-B14F-4D97-AF65-F5344CB8AC3E}">
        <p14:creationId xmlns:p14="http://schemas.microsoft.com/office/powerpoint/2010/main" val="3426485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FD6EDF0-9157-49F2-A583-395605CE6F0E}" type="datetimeFigureOut">
              <a:rPr lang="en-GB" smtClean="0"/>
              <a:t>06/01/2021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EE62830-B5C3-42DE-9306-3B9EBFCA3915}" type="slidenum">
              <a:rPr lang="en-GB" smtClean="0"/>
              <a:t>‹#›</a:t>
            </a:fld>
            <a:endParaRPr lang="en-GB" dirty="0"/>
          </a:p>
        </p:txBody>
      </p:sp>
    </p:spTree>
    <p:extLst>
      <p:ext uri="{BB962C8B-B14F-4D97-AF65-F5344CB8AC3E}">
        <p14:creationId xmlns:p14="http://schemas.microsoft.com/office/powerpoint/2010/main" val="3296065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FD6EDF0-9157-49F2-A583-395605CE6F0E}" type="datetimeFigureOut">
              <a:rPr lang="en-GB" smtClean="0"/>
              <a:t>06/01/2021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EE62830-B5C3-42DE-9306-3B9EBFCA3915}" type="slidenum">
              <a:rPr lang="en-GB" smtClean="0"/>
              <a:t>‹#›</a:t>
            </a:fld>
            <a:endParaRPr lang="en-GB" dirty="0"/>
          </a:p>
        </p:txBody>
      </p:sp>
    </p:spTree>
    <p:extLst>
      <p:ext uri="{BB962C8B-B14F-4D97-AF65-F5344CB8AC3E}">
        <p14:creationId xmlns:p14="http://schemas.microsoft.com/office/powerpoint/2010/main" val="4130131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D6EDF0-9157-49F2-A583-395605CE6F0E}" type="datetimeFigureOut">
              <a:rPr lang="en-GB" smtClean="0"/>
              <a:t>06/01/2021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EE62830-B5C3-42DE-9306-3B9EBFCA3915}" type="slidenum">
              <a:rPr lang="en-GB" smtClean="0"/>
              <a:t>‹#›</a:t>
            </a:fld>
            <a:endParaRPr lang="en-GB" dirty="0"/>
          </a:p>
        </p:txBody>
      </p:sp>
    </p:spTree>
    <p:extLst>
      <p:ext uri="{BB962C8B-B14F-4D97-AF65-F5344CB8AC3E}">
        <p14:creationId xmlns:p14="http://schemas.microsoft.com/office/powerpoint/2010/main" val="3561557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D6EDF0-9157-49F2-A583-395605CE6F0E}" type="datetimeFigureOut">
              <a:rPr lang="en-GB" smtClean="0"/>
              <a:t>06/01/2021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EE62830-B5C3-42DE-9306-3B9EBFCA3915}" type="slidenum">
              <a:rPr lang="en-GB" smtClean="0"/>
              <a:t>‹#›</a:t>
            </a:fld>
            <a:endParaRPr lang="en-GB" dirty="0"/>
          </a:p>
        </p:txBody>
      </p:sp>
    </p:spTree>
    <p:extLst>
      <p:ext uri="{BB962C8B-B14F-4D97-AF65-F5344CB8AC3E}">
        <p14:creationId xmlns:p14="http://schemas.microsoft.com/office/powerpoint/2010/main" val="1116393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D6EDF0-9157-49F2-A583-395605CE6F0E}" type="datetimeFigureOut">
              <a:rPr lang="en-GB" smtClean="0"/>
              <a:t>06/01/2021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EE62830-B5C3-42DE-9306-3B9EBFCA3915}" type="slidenum">
              <a:rPr lang="en-GB" smtClean="0"/>
              <a:t>‹#›</a:t>
            </a:fld>
            <a:endParaRPr lang="en-GB" dirty="0"/>
          </a:p>
        </p:txBody>
      </p:sp>
    </p:spTree>
    <p:extLst>
      <p:ext uri="{BB962C8B-B14F-4D97-AF65-F5344CB8AC3E}">
        <p14:creationId xmlns:p14="http://schemas.microsoft.com/office/powerpoint/2010/main" val="1678763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D6EDF0-9157-49F2-A583-395605CE6F0E}" type="datetimeFigureOut">
              <a:rPr lang="en-GB" smtClean="0"/>
              <a:t>06/01/2021</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E62830-B5C3-42DE-9306-3B9EBFCA3915}" type="slidenum">
              <a:rPr lang="en-GB" smtClean="0"/>
              <a:t>‹#›</a:t>
            </a:fld>
            <a:endParaRPr lang="en-GB" dirty="0"/>
          </a:p>
        </p:txBody>
      </p:sp>
    </p:spTree>
    <p:extLst>
      <p:ext uri="{BB962C8B-B14F-4D97-AF65-F5344CB8AC3E}">
        <p14:creationId xmlns:p14="http://schemas.microsoft.com/office/powerpoint/2010/main" val="1817111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366462-95C7-4C22-B1AE-F451CB218B18}" type="datetimeFigureOut">
              <a:rPr lang="en-GB" smtClean="0">
                <a:solidFill>
                  <a:prstClr val="black">
                    <a:tint val="75000"/>
                  </a:prstClr>
                </a:solidFill>
              </a:rPr>
              <a:pPr/>
              <a:t>06/01/2021</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48D51A-5EA6-45F6-A175-48A066830B6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7817250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nsN7NLs-0jI"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0"/>
            <a:ext cx="4572000" cy="3654316"/>
          </a:xfrm>
          <a:prstGeom prst="rect">
            <a:avLst/>
          </a:prstGeom>
          <a:ln>
            <a:solidFill>
              <a:schemeClr val="bg1"/>
            </a:solidFill>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4572000" cy="3670635"/>
          </a:xfrm>
          <a:prstGeom prst="rect">
            <a:avLst/>
          </a:prstGeom>
          <a:ln>
            <a:solidFill>
              <a:schemeClr val="bg1"/>
            </a:solidFill>
          </a:ln>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681700"/>
            <a:ext cx="4594294" cy="3203684"/>
          </a:xfrm>
          <a:prstGeom prst="rect">
            <a:avLst/>
          </a:prstGeom>
          <a:ln>
            <a:solidFill>
              <a:schemeClr val="bg1"/>
            </a:solidFill>
          </a:ln>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0" y="3651540"/>
            <a:ext cx="4572000" cy="3222780"/>
          </a:xfrm>
          <a:prstGeom prst="rect">
            <a:avLst/>
          </a:prstGeom>
          <a:ln>
            <a:solidFill>
              <a:schemeClr val="bg1"/>
            </a:solidFill>
          </a:ln>
        </p:spPr>
      </p:pic>
      <p:sp>
        <p:nvSpPr>
          <p:cNvPr id="12" name="TextBox 11"/>
          <p:cNvSpPr txBox="1"/>
          <p:nvPr/>
        </p:nvSpPr>
        <p:spPr>
          <a:xfrm>
            <a:off x="3347864" y="3356992"/>
            <a:ext cx="2448272" cy="461665"/>
          </a:xfrm>
          <a:prstGeom prst="rect">
            <a:avLst/>
          </a:prstGeom>
          <a:solidFill>
            <a:srgbClr val="FFFF00"/>
          </a:solidFill>
          <a:ln>
            <a:solidFill>
              <a:schemeClr val="tx1"/>
            </a:solidFill>
          </a:ln>
        </p:spPr>
        <p:txBody>
          <a:bodyPr wrap="square" rtlCol="0">
            <a:spAutoFit/>
          </a:bodyPr>
          <a:lstStyle/>
          <a:p>
            <a:pPr algn="ctr"/>
            <a:r>
              <a:rPr lang="en-GB" sz="2400" b="1" dirty="0">
                <a:solidFill>
                  <a:prstClr val="black"/>
                </a:solidFill>
              </a:rPr>
              <a:t>What’s the link?</a:t>
            </a:r>
          </a:p>
        </p:txBody>
      </p:sp>
      <p:sp>
        <p:nvSpPr>
          <p:cNvPr id="13" name="TextBox 12"/>
          <p:cNvSpPr txBox="1"/>
          <p:nvPr/>
        </p:nvSpPr>
        <p:spPr>
          <a:xfrm>
            <a:off x="38919" y="34776"/>
            <a:ext cx="428625" cy="369888"/>
          </a:xfrm>
          <a:prstGeom prst="rect">
            <a:avLst/>
          </a:prstGeom>
          <a:solidFill>
            <a:srgbClr val="FFFF00"/>
          </a:solidFill>
          <a:ln>
            <a:solidFill>
              <a:sysClr val="windowText" lastClr="000000"/>
            </a:solidFill>
          </a:ln>
        </p:spPr>
        <p:txBody>
          <a:bodyPr>
            <a:spAutoFit/>
          </a:bodyPr>
          <a:lstStyle/>
          <a:p>
            <a:pPr algn="ctr" defTabSz="457200">
              <a:defRPr/>
            </a:pPr>
            <a:r>
              <a:rPr lang="en-GB" b="1" kern="0" dirty="0">
                <a:solidFill>
                  <a:prstClr val="black"/>
                </a:solidFill>
                <a:cs typeface="Calibri" pitchFamily="34" charset="0"/>
              </a:rPr>
              <a:t>1</a:t>
            </a:r>
          </a:p>
        </p:txBody>
      </p:sp>
      <p:pic>
        <p:nvPicPr>
          <p:cNvPr id="14"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76456" y="54967"/>
            <a:ext cx="439737"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34925" y="6443663"/>
            <a:ext cx="428625" cy="369887"/>
          </a:xfrm>
          <a:prstGeom prst="rect">
            <a:avLst/>
          </a:prstGeom>
          <a:solidFill>
            <a:srgbClr val="FFFF00"/>
          </a:solidFill>
          <a:ln>
            <a:solidFill>
              <a:sysClr val="windowText" lastClr="000000"/>
            </a:solidFill>
          </a:ln>
        </p:spPr>
        <p:txBody>
          <a:bodyPr>
            <a:spAutoFit/>
          </a:bodyPr>
          <a:lstStyle/>
          <a:p>
            <a:pPr algn="ctr" defTabSz="457200">
              <a:defRPr/>
            </a:pPr>
            <a:r>
              <a:rPr lang="en-GB" b="1" kern="0" dirty="0">
                <a:solidFill>
                  <a:prstClr val="black"/>
                </a:solidFill>
                <a:cs typeface="Calibri" pitchFamily="34" charset="0"/>
              </a:rPr>
              <a:t>3</a:t>
            </a:r>
          </a:p>
        </p:txBody>
      </p:sp>
      <p:sp>
        <p:nvSpPr>
          <p:cNvPr id="16" name="TextBox 15"/>
          <p:cNvSpPr txBox="1"/>
          <p:nvPr/>
        </p:nvSpPr>
        <p:spPr>
          <a:xfrm>
            <a:off x="8639423" y="6414565"/>
            <a:ext cx="428625" cy="369887"/>
          </a:xfrm>
          <a:prstGeom prst="rect">
            <a:avLst/>
          </a:prstGeom>
          <a:solidFill>
            <a:srgbClr val="FFFF00"/>
          </a:solidFill>
          <a:ln>
            <a:solidFill>
              <a:sysClr val="windowText" lastClr="000000"/>
            </a:solidFill>
          </a:ln>
        </p:spPr>
        <p:txBody>
          <a:bodyPr>
            <a:spAutoFit/>
          </a:bodyPr>
          <a:lstStyle/>
          <a:p>
            <a:pPr algn="ctr" defTabSz="457200">
              <a:defRPr/>
            </a:pPr>
            <a:r>
              <a:rPr lang="en-GB" b="1" kern="0" dirty="0">
                <a:solidFill>
                  <a:prstClr val="black"/>
                </a:solidFill>
                <a:cs typeface="Calibri" pitchFamily="34" charset="0"/>
              </a:rPr>
              <a:t>4</a:t>
            </a:r>
          </a:p>
        </p:txBody>
      </p:sp>
    </p:spTree>
    <p:extLst>
      <p:ext uri="{BB962C8B-B14F-4D97-AF65-F5344CB8AC3E}">
        <p14:creationId xmlns:p14="http://schemas.microsoft.com/office/powerpoint/2010/main" val="2529853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7535E-F4ED-43ED-A565-9AE93D4DBF0A}"/>
              </a:ext>
            </a:extLst>
          </p:cNvPr>
          <p:cNvSpPr>
            <a:spLocks noGrp="1"/>
          </p:cNvSpPr>
          <p:nvPr>
            <p:ph type="title"/>
          </p:nvPr>
        </p:nvSpPr>
        <p:spPr/>
        <p:txBody>
          <a:bodyPr/>
          <a:lstStyle/>
          <a:p>
            <a:r>
              <a:rPr lang="en-GB" dirty="0"/>
              <a:t>How did Buddhism begin?</a:t>
            </a:r>
          </a:p>
        </p:txBody>
      </p:sp>
      <p:sp>
        <p:nvSpPr>
          <p:cNvPr id="3" name="Content Placeholder 2">
            <a:extLst>
              <a:ext uri="{FF2B5EF4-FFF2-40B4-BE49-F238E27FC236}">
                <a16:creationId xmlns:a16="http://schemas.microsoft.com/office/drawing/2014/main" id="{24BEF07F-0BEA-454A-A868-63E97F3423FA}"/>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3A7A714B-1D48-49C5-A1E1-FAEDAFC63D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1756163"/>
            <a:ext cx="6192688" cy="4573853"/>
          </a:xfrm>
          <a:prstGeom prst="rect">
            <a:avLst/>
          </a:prstGeom>
        </p:spPr>
      </p:pic>
    </p:spTree>
    <p:extLst>
      <p:ext uri="{BB962C8B-B14F-4D97-AF65-F5344CB8AC3E}">
        <p14:creationId xmlns:p14="http://schemas.microsoft.com/office/powerpoint/2010/main" val="3515321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59" y="2852936"/>
            <a:ext cx="4132393" cy="2579786"/>
          </a:xfrm>
          <a:prstGeom prst="rect">
            <a:avLst/>
          </a:prstGeom>
          <a:ln>
            <a:solidFill>
              <a:schemeClr val="tx1"/>
            </a:solidFill>
          </a:ln>
        </p:spPr>
      </p:pic>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48345"/>
            <a:ext cx="4139951" cy="2732583"/>
          </a:xfrm>
          <a:prstGeom prst="rect">
            <a:avLst/>
          </a:prstGeom>
          <a:ln>
            <a:solidFill>
              <a:schemeClr val="tx1"/>
            </a:solidFill>
          </a:ln>
        </p:spPr>
      </p:pic>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04047" y="2852936"/>
            <a:ext cx="4139953" cy="2579786"/>
          </a:xfrm>
          <a:prstGeom prst="rect">
            <a:avLst/>
          </a:prstGeom>
          <a:ln>
            <a:solidFill>
              <a:schemeClr val="tx1"/>
            </a:solidFill>
          </a:ln>
        </p:spPr>
      </p:pic>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04049" y="35332"/>
            <a:ext cx="4139951" cy="2745596"/>
          </a:xfrm>
          <a:prstGeom prst="rect">
            <a:avLst/>
          </a:prstGeom>
          <a:ln>
            <a:solidFill>
              <a:schemeClr val="tx1"/>
            </a:solidFill>
          </a:ln>
        </p:spPr>
      </p:pic>
      <p:sp>
        <p:nvSpPr>
          <p:cNvPr id="14" name="TextBox 13"/>
          <p:cNvSpPr txBox="1"/>
          <p:nvPr/>
        </p:nvSpPr>
        <p:spPr>
          <a:xfrm>
            <a:off x="0" y="35332"/>
            <a:ext cx="401782" cy="369332"/>
          </a:xfrm>
          <a:prstGeom prst="rect">
            <a:avLst/>
          </a:prstGeom>
          <a:solidFill>
            <a:srgbClr val="FFFF00"/>
          </a:solidFill>
          <a:ln>
            <a:solidFill>
              <a:schemeClr val="tx1"/>
            </a:solidFill>
          </a:ln>
        </p:spPr>
        <p:txBody>
          <a:bodyPr wrap="square" rtlCol="0">
            <a:spAutoFit/>
          </a:bodyPr>
          <a:lstStyle/>
          <a:p>
            <a:pPr algn="ctr" defTabSz="457200"/>
            <a:r>
              <a:rPr lang="en-GB" b="1" dirty="0">
                <a:solidFill>
                  <a:prstClr val="black"/>
                </a:solidFill>
              </a:rPr>
              <a:t>1</a:t>
            </a:r>
          </a:p>
        </p:txBody>
      </p:sp>
      <p:sp>
        <p:nvSpPr>
          <p:cNvPr id="15" name="Rectangle 14"/>
          <p:cNvSpPr/>
          <p:nvPr/>
        </p:nvSpPr>
        <p:spPr>
          <a:xfrm>
            <a:off x="8728365" y="44624"/>
            <a:ext cx="401780" cy="369332"/>
          </a:xfrm>
          <a:prstGeom prst="rect">
            <a:avLst/>
          </a:prstGeom>
          <a:solidFill>
            <a:srgbClr val="FFFF00"/>
          </a:solidFill>
          <a:ln>
            <a:solidFill>
              <a:schemeClr val="tx1"/>
            </a:solidFill>
          </a:ln>
        </p:spPr>
        <p:txBody>
          <a:bodyPr wrap="square">
            <a:spAutoFit/>
          </a:bodyPr>
          <a:lstStyle/>
          <a:p>
            <a:pPr algn="ctr" defTabSz="457200"/>
            <a:r>
              <a:rPr lang="en-GB" b="1" dirty="0">
                <a:solidFill>
                  <a:prstClr val="black"/>
                </a:solidFill>
              </a:rPr>
              <a:t>2</a:t>
            </a:r>
          </a:p>
        </p:txBody>
      </p:sp>
      <p:sp>
        <p:nvSpPr>
          <p:cNvPr id="16" name="TextBox 15"/>
          <p:cNvSpPr txBox="1"/>
          <p:nvPr/>
        </p:nvSpPr>
        <p:spPr>
          <a:xfrm>
            <a:off x="7559" y="2852936"/>
            <a:ext cx="401782" cy="369332"/>
          </a:xfrm>
          <a:prstGeom prst="rect">
            <a:avLst/>
          </a:prstGeom>
          <a:solidFill>
            <a:srgbClr val="FFFF00"/>
          </a:solidFill>
          <a:ln>
            <a:solidFill>
              <a:schemeClr val="tx1"/>
            </a:solidFill>
          </a:ln>
        </p:spPr>
        <p:txBody>
          <a:bodyPr wrap="square" rtlCol="0">
            <a:spAutoFit/>
          </a:bodyPr>
          <a:lstStyle/>
          <a:p>
            <a:pPr algn="ctr" defTabSz="457200"/>
            <a:r>
              <a:rPr lang="en-GB" b="1" dirty="0">
                <a:solidFill>
                  <a:prstClr val="black"/>
                </a:solidFill>
              </a:rPr>
              <a:t>3</a:t>
            </a:r>
          </a:p>
        </p:txBody>
      </p:sp>
      <p:sp>
        <p:nvSpPr>
          <p:cNvPr id="17" name="TextBox 16"/>
          <p:cNvSpPr txBox="1"/>
          <p:nvPr/>
        </p:nvSpPr>
        <p:spPr>
          <a:xfrm>
            <a:off x="8714510" y="2852936"/>
            <a:ext cx="415635" cy="369332"/>
          </a:xfrm>
          <a:prstGeom prst="rect">
            <a:avLst/>
          </a:prstGeom>
          <a:solidFill>
            <a:srgbClr val="FFFF00"/>
          </a:solidFill>
          <a:ln>
            <a:solidFill>
              <a:schemeClr val="tx1"/>
            </a:solidFill>
          </a:ln>
        </p:spPr>
        <p:txBody>
          <a:bodyPr wrap="square" rtlCol="0">
            <a:spAutoFit/>
          </a:bodyPr>
          <a:lstStyle/>
          <a:p>
            <a:pPr algn="ctr" defTabSz="457200"/>
            <a:r>
              <a:rPr lang="en-GB" b="1" dirty="0">
                <a:solidFill>
                  <a:prstClr val="black"/>
                </a:solidFill>
              </a:rPr>
              <a:t>4</a:t>
            </a:r>
          </a:p>
        </p:txBody>
      </p:sp>
      <p:sp>
        <p:nvSpPr>
          <p:cNvPr id="4" name="TextBox 3"/>
          <p:cNvSpPr txBox="1"/>
          <p:nvPr/>
        </p:nvSpPr>
        <p:spPr>
          <a:xfrm>
            <a:off x="1097360" y="2420888"/>
            <a:ext cx="1890464" cy="307777"/>
          </a:xfrm>
          <a:prstGeom prst="rect">
            <a:avLst/>
          </a:prstGeom>
          <a:solidFill>
            <a:schemeClr val="bg1"/>
          </a:solidFill>
          <a:ln>
            <a:solidFill>
              <a:schemeClr val="tx1"/>
            </a:solidFill>
          </a:ln>
        </p:spPr>
        <p:txBody>
          <a:bodyPr wrap="square" rtlCol="0">
            <a:spAutoFit/>
          </a:bodyPr>
          <a:lstStyle/>
          <a:p>
            <a:pPr algn="ctr" defTabSz="457200"/>
            <a:r>
              <a:rPr lang="en-GB" sz="1400" dirty="0">
                <a:solidFill>
                  <a:prstClr val="black"/>
                </a:solidFill>
              </a:rPr>
              <a:t>an old man;</a:t>
            </a:r>
          </a:p>
        </p:txBody>
      </p:sp>
      <p:sp>
        <p:nvSpPr>
          <p:cNvPr id="20" name="TextBox 19"/>
          <p:cNvSpPr txBox="1">
            <a:spLocks noChangeArrowheads="1"/>
          </p:cNvSpPr>
          <p:nvPr/>
        </p:nvSpPr>
        <p:spPr bwMode="auto">
          <a:xfrm>
            <a:off x="3347864" y="2636912"/>
            <a:ext cx="2448272" cy="307777"/>
          </a:xfrm>
          <a:prstGeom prst="rect">
            <a:avLst/>
          </a:prstGeom>
          <a:gradFill rotWithShape="1">
            <a:gsLst>
              <a:gs pos="0">
                <a:srgbClr val="DAFDA7"/>
              </a:gs>
              <a:gs pos="35001">
                <a:srgbClr val="E4FDC2"/>
              </a:gs>
              <a:gs pos="100000">
                <a:srgbClr val="F5FFE6"/>
              </a:gs>
            </a:gsLst>
            <a:lin ang="16200000" scaled="1"/>
          </a:gradFill>
          <a:ln w="9525">
            <a:solidFill>
              <a:schemeClr val="tx1"/>
            </a:solidFill>
            <a:miter lim="800000"/>
            <a:headEnd/>
            <a:tailEnd/>
          </a:ln>
          <a:effectLst>
            <a:outerShdw blurRad="40000" dist="20000" dir="5400000" rotWithShape="0">
              <a:srgbClr val="000000">
                <a:alpha val="37999"/>
              </a:srgbClr>
            </a:outerShdw>
          </a:effectLst>
        </p:spPr>
        <p:txBody>
          <a:bodyPr wrap="square">
            <a:prstTxWarp prst="textNoShape">
              <a:avLst/>
            </a:prstTxWarp>
            <a:spAutoFit/>
          </a:bodyPr>
          <a:lstStyle/>
          <a:p>
            <a:pPr algn="ctr"/>
            <a:r>
              <a:rPr lang="en-GB" sz="1400" b="1" dirty="0">
                <a:solidFill>
                  <a:prstClr val="black"/>
                </a:solidFill>
              </a:rPr>
              <a:t>DESCRIBE </a:t>
            </a:r>
            <a:r>
              <a:rPr lang="en-GB" sz="1400" dirty="0">
                <a:solidFill>
                  <a:prstClr val="black"/>
                </a:solidFill>
              </a:rPr>
              <a:t>the </a:t>
            </a:r>
            <a:r>
              <a:rPr lang="en-GB" sz="1400" b="1" dirty="0">
                <a:solidFill>
                  <a:prstClr val="black"/>
                </a:solidFill>
              </a:rPr>
              <a:t>four sights</a:t>
            </a:r>
            <a:r>
              <a:rPr lang="en-GB" sz="1400" dirty="0">
                <a:solidFill>
                  <a:prstClr val="black"/>
                </a:solidFill>
              </a:rPr>
              <a:t>.</a:t>
            </a:r>
          </a:p>
        </p:txBody>
      </p:sp>
      <p:sp>
        <p:nvSpPr>
          <p:cNvPr id="21" name="Title 1"/>
          <p:cNvSpPr>
            <a:spLocks noGrp="1"/>
          </p:cNvSpPr>
          <p:nvPr>
            <p:ph type="title"/>
          </p:nvPr>
        </p:nvSpPr>
        <p:spPr>
          <a:xfrm>
            <a:off x="3131840" y="44624"/>
            <a:ext cx="2952328" cy="634082"/>
          </a:xfrm>
          <a:solidFill>
            <a:schemeClr val="bg1"/>
          </a:solidFill>
          <a:ln>
            <a:solidFill>
              <a:schemeClr val="tx1"/>
            </a:solidFill>
          </a:ln>
        </p:spPr>
        <p:txBody>
          <a:bodyPr>
            <a:normAutofit/>
          </a:bodyPr>
          <a:lstStyle/>
          <a:p>
            <a:r>
              <a:rPr lang="en-GB" sz="1400" dirty="0">
                <a:solidFill>
                  <a:prstClr val="black"/>
                </a:solidFill>
              </a:rPr>
              <a:t>When Prince Siddhartha left his palace, he saw </a:t>
            </a:r>
            <a:r>
              <a:rPr lang="en-GB" sz="1400" b="1" dirty="0">
                <a:solidFill>
                  <a:prstClr val="black"/>
                </a:solidFill>
              </a:rPr>
              <a:t>four sights</a:t>
            </a:r>
            <a:r>
              <a:rPr lang="en-GB" sz="1400" dirty="0">
                <a:solidFill>
                  <a:prstClr val="black"/>
                </a:solidFill>
              </a:rPr>
              <a:t>:</a:t>
            </a:r>
            <a:r>
              <a:rPr lang="en-GB" sz="1400" dirty="0"/>
              <a:t> </a:t>
            </a:r>
          </a:p>
        </p:txBody>
      </p:sp>
      <p:sp>
        <p:nvSpPr>
          <p:cNvPr id="22" name="TextBox 21"/>
          <p:cNvSpPr txBox="1"/>
          <p:nvPr/>
        </p:nvSpPr>
        <p:spPr>
          <a:xfrm>
            <a:off x="6128792" y="2420888"/>
            <a:ext cx="1890464" cy="307777"/>
          </a:xfrm>
          <a:prstGeom prst="rect">
            <a:avLst/>
          </a:prstGeom>
          <a:solidFill>
            <a:schemeClr val="bg1"/>
          </a:solidFill>
          <a:ln>
            <a:solidFill>
              <a:schemeClr val="tx1"/>
            </a:solidFill>
          </a:ln>
        </p:spPr>
        <p:txBody>
          <a:bodyPr wrap="square" rtlCol="0">
            <a:spAutoFit/>
          </a:bodyPr>
          <a:lstStyle/>
          <a:p>
            <a:pPr algn="ctr" defTabSz="457200"/>
            <a:r>
              <a:rPr lang="en-GB" sz="1400" dirty="0">
                <a:solidFill>
                  <a:prstClr val="black"/>
                </a:solidFill>
              </a:rPr>
              <a:t>a sick man;</a:t>
            </a:r>
          </a:p>
        </p:txBody>
      </p:sp>
      <p:sp>
        <p:nvSpPr>
          <p:cNvPr id="23" name="TextBox 22"/>
          <p:cNvSpPr txBox="1"/>
          <p:nvPr/>
        </p:nvSpPr>
        <p:spPr>
          <a:xfrm>
            <a:off x="1097360" y="5034662"/>
            <a:ext cx="1890464" cy="307777"/>
          </a:xfrm>
          <a:prstGeom prst="rect">
            <a:avLst/>
          </a:prstGeom>
          <a:solidFill>
            <a:schemeClr val="bg1"/>
          </a:solidFill>
          <a:ln>
            <a:solidFill>
              <a:schemeClr val="tx1"/>
            </a:solidFill>
          </a:ln>
        </p:spPr>
        <p:txBody>
          <a:bodyPr wrap="square" rtlCol="0">
            <a:spAutoFit/>
          </a:bodyPr>
          <a:lstStyle/>
          <a:p>
            <a:pPr algn="ctr" defTabSz="457200"/>
            <a:r>
              <a:rPr lang="en-GB" sz="1400" dirty="0">
                <a:solidFill>
                  <a:prstClr val="black"/>
                </a:solidFill>
              </a:rPr>
              <a:t>a dead man;</a:t>
            </a:r>
          </a:p>
        </p:txBody>
      </p:sp>
      <p:sp>
        <p:nvSpPr>
          <p:cNvPr id="24" name="TextBox 23"/>
          <p:cNvSpPr txBox="1"/>
          <p:nvPr/>
        </p:nvSpPr>
        <p:spPr>
          <a:xfrm>
            <a:off x="6156176" y="5034662"/>
            <a:ext cx="1890464" cy="338554"/>
          </a:xfrm>
          <a:prstGeom prst="rect">
            <a:avLst/>
          </a:prstGeom>
          <a:solidFill>
            <a:schemeClr val="bg1"/>
          </a:solidFill>
          <a:ln>
            <a:solidFill>
              <a:schemeClr val="tx1"/>
            </a:solidFill>
          </a:ln>
        </p:spPr>
        <p:txBody>
          <a:bodyPr wrap="square" rtlCol="0">
            <a:spAutoFit/>
          </a:bodyPr>
          <a:lstStyle/>
          <a:p>
            <a:pPr algn="ctr" defTabSz="457200"/>
            <a:r>
              <a:rPr lang="en-GB" sz="1600" dirty="0">
                <a:solidFill>
                  <a:prstClr val="black"/>
                </a:solidFill>
              </a:rPr>
              <a:t>and a holy man.</a:t>
            </a:r>
          </a:p>
        </p:txBody>
      </p:sp>
      <p:sp>
        <p:nvSpPr>
          <p:cNvPr id="25" name="TextBox 24"/>
          <p:cNvSpPr txBox="1">
            <a:spLocks noChangeArrowheads="1"/>
          </p:cNvSpPr>
          <p:nvPr/>
        </p:nvSpPr>
        <p:spPr bwMode="auto">
          <a:xfrm>
            <a:off x="1979712" y="6505599"/>
            <a:ext cx="5328592" cy="307777"/>
          </a:xfrm>
          <a:prstGeom prst="rect">
            <a:avLst/>
          </a:prstGeom>
          <a:gradFill rotWithShape="1">
            <a:gsLst>
              <a:gs pos="0">
                <a:srgbClr val="FFBE86"/>
              </a:gs>
              <a:gs pos="35001">
                <a:srgbClr val="FFD0AA"/>
              </a:gs>
              <a:gs pos="100000">
                <a:srgbClr val="FFEBDB"/>
              </a:gs>
            </a:gsLst>
            <a:lin ang="16200000" scaled="1"/>
          </a:gradFill>
          <a:ln w="9525">
            <a:solidFill>
              <a:schemeClr val="tx1"/>
            </a:solidFill>
            <a:miter lim="800000"/>
            <a:headEnd/>
            <a:tailEnd/>
          </a:ln>
          <a:effectLst>
            <a:outerShdw blurRad="40000" dist="20000" dir="5400000" rotWithShape="0">
              <a:srgbClr val="000000">
                <a:alpha val="37999"/>
              </a:srgbClr>
            </a:outerShdw>
          </a:effectLst>
        </p:spPr>
        <p:txBody>
          <a:bodyPr wrap="square">
            <a:prstTxWarp prst="textNoShape">
              <a:avLst/>
            </a:prstTxWarp>
            <a:spAutoFit/>
          </a:bodyPr>
          <a:lstStyle/>
          <a:p>
            <a:r>
              <a:rPr lang="en-GB" sz="1400" b="1" dirty="0">
                <a:solidFill>
                  <a:prstClr val="black"/>
                </a:solidFill>
              </a:rPr>
              <a:t>EXPLAIN </a:t>
            </a:r>
            <a:r>
              <a:rPr lang="en-GB" sz="1400" dirty="0"/>
              <a:t>why Prince Siddhartha chose to leave his palace life.</a:t>
            </a:r>
            <a:endParaRPr lang="en-GB" sz="1400" dirty="0">
              <a:solidFill>
                <a:prstClr val="black"/>
              </a:solidFill>
            </a:endParaRPr>
          </a:p>
        </p:txBody>
      </p:sp>
      <p:sp>
        <p:nvSpPr>
          <p:cNvPr id="10" name="TextBox 9"/>
          <p:cNvSpPr txBox="1"/>
          <p:nvPr/>
        </p:nvSpPr>
        <p:spPr>
          <a:xfrm>
            <a:off x="0" y="5507940"/>
            <a:ext cx="9130145" cy="923330"/>
          </a:xfrm>
          <a:prstGeom prst="rect">
            <a:avLst/>
          </a:prstGeom>
          <a:noFill/>
          <a:ln>
            <a:solidFill>
              <a:schemeClr val="tx1"/>
            </a:solidFill>
          </a:ln>
        </p:spPr>
        <p:txBody>
          <a:bodyPr wrap="square" rtlCol="0">
            <a:spAutoFit/>
          </a:bodyPr>
          <a:lstStyle/>
          <a:p>
            <a:endParaRPr lang="en-GB" dirty="0"/>
          </a:p>
          <a:p>
            <a:endParaRPr lang="en-GB" dirty="0"/>
          </a:p>
          <a:p>
            <a:endParaRPr lang="en-GB" dirty="0"/>
          </a:p>
        </p:txBody>
      </p:sp>
    </p:spTree>
    <p:extLst>
      <p:ext uri="{BB962C8B-B14F-4D97-AF65-F5344CB8AC3E}">
        <p14:creationId xmlns:p14="http://schemas.microsoft.com/office/powerpoint/2010/main" val="298173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fade">
                                      <p:cBhvr>
                                        <p:cTn id="12" dur="500"/>
                                        <p:tgtEl>
                                          <p:spTgt spid="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Effect transition="in" filter="fade">
                                      <p:cBhvr>
                                        <p:cTn id="17" dur="500"/>
                                        <p:tgtEl>
                                          <p:spTgt spid="2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xEl>
                                              <p:pRg st="0" end="0"/>
                                            </p:txEl>
                                          </p:spTgt>
                                        </p:tgtEl>
                                        <p:attrNameLst>
                                          <p:attrName>style.visibility</p:attrName>
                                        </p:attrNameLst>
                                      </p:cBhvr>
                                      <p:to>
                                        <p:strVal val="visible"/>
                                      </p:to>
                                    </p:set>
                                    <p:animEffect transition="in" filter="fade">
                                      <p:cBhvr>
                                        <p:cTn id="22"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9" y="2852936"/>
            <a:ext cx="4132393" cy="2579786"/>
          </a:xfrm>
          <a:prstGeom prst="rect">
            <a:avLst/>
          </a:prstGeom>
          <a:ln>
            <a:solidFill>
              <a:schemeClr val="tx1"/>
            </a:solidFill>
          </a:ln>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48345"/>
            <a:ext cx="4139951" cy="2732583"/>
          </a:xfrm>
          <a:prstGeom prst="rect">
            <a:avLst/>
          </a:prstGeom>
          <a:ln>
            <a:solidFill>
              <a:schemeClr val="tx1"/>
            </a:solidFill>
          </a:ln>
        </p:spPr>
      </p:pic>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04047" y="2852936"/>
            <a:ext cx="4139953" cy="2579786"/>
          </a:xfrm>
          <a:prstGeom prst="rect">
            <a:avLst/>
          </a:prstGeom>
          <a:ln>
            <a:solidFill>
              <a:schemeClr val="tx1"/>
            </a:solidFill>
          </a:ln>
        </p:spPr>
      </p:pic>
      <p:pic>
        <p:nvPicPr>
          <p:cNvPr id="12" name="Picture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04049" y="35332"/>
            <a:ext cx="4139951" cy="2745596"/>
          </a:xfrm>
          <a:prstGeom prst="rect">
            <a:avLst/>
          </a:prstGeom>
          <a:ln>
            <a:solidFill>
              <a:schemeClr val="tx1"/>
            </a:solidFill>
          </a:ln>
        </p:spPr>
      </p:pic>
      <p:sp>
        <p:nvSpPr>
          <p:cNvPr id="14" name="TextBox 13"/>
          <p:cNvSpPr txBox="1"/>
          <p:nvPr/>
        </p:nvSpPr>
        <p:spPr>
          <a:xfrm>
            <a:off x="0" y="35332"/>
            <a:ext cx="401782" cy="369332"/>
          </a:xfrm>
          <a:prstGeom prst="rect">
            <a:avLst/>
          </a:prstGeom>
          <a:solidFill>
            <a:srgbClr val="FFFF00"/>
          </a:solidFill>
          <a:ln>
            <a:solidFill>
              <a:schemeClr val="tx1"/>
            </a:solidFill>
          </a:ln>
        </p:spPr>
        <p:txBody>
          <a:bodyPr wrap="square" rtlCol="0">
            <a:spAutoFit/>
          </a:bodyPr>
          <a:lstStyle/>
          <a:p>
            <a:pPr algn="ctr" defTabSz="457200"/>
            <a:r>
              <a:rPr lang="en-GB" b="1" dirty="0">
                <a:solidFill>
                  <a:prstClr val="black"/>
                </a:solidFill>
              </a:rPr>
              <a:t>1</a:t>
            </a:r>
          </a:p>
        </p:txBody>
      </p:sp>
      <p:sp>
        <p:nvSpPr>
          <p:cNvPr id="15" name="Rectangle 14"/>
          <p:cNvSpPr/>
          <p:nvPr/>
        </p:nvSpPr>
        <p:spPr>
          <a:xfrm>
            <a:off x="8728365" y="44624"/>
            <a:ext cx="401780" cy="369332"/>
          </a:xfrm>
          <a:prstGeom prst="rect">
            <a:avLst/>
          </a:prstGeom>
          <a:solidFill>
            <a:srgbClr val="FFFF00"/>
          </a:solidFill>
          <a:ln>
            <a:solidFill>
              <a:schemeClr val="tx1"/>
            </a:solidFill>
          </a:ln>
        </p:spPr>
        <p:txBody>
          <a:bodyPr wrap="square">
            <a:spAutoFit/>
          </a:bodyPr>
          <a:lstStyle/>
          <a:p>
            <a:pPr algn="ctr" defTabSz="457200"/>
            <a:r>
              <a:rPr lang="en-GB" b="1" dirty="0">
                <a:solidFill>
                  <a:prstClr val="black"/>
                </a:solidFill>
              </a:rPr>
              <a:t>2</a:t>
            </a:r>
          </a:p>
        </p:txBody>
      </p:sp>
      <p:sp>
        <p:nvSpPr>
          <p:cNvPr id="16" name="TextBox 15"/>
          <p:cNvSpPr txBox="1"/>
          <p:nvPr/>
        </p:nvSpPr>
        <p:spPr>
          <a:xfrm>
            <a:off x="7559" y="2852936"/>
            <a:ext cx="401782" cy="369332"/>
          </a:xfrm>
          <a:prstGeom prst="rect">
            <a:avLst/>
          </a:prstGeom>
          <a:solidFill>
            <a:srgbClr val="FFFF00"/>
          </a:solidFill>
          <a:ln>
            <a:solidFill>
              <a:schemeClr val="tx1"/>
            </a:solidFill>
          </a:ln>
        </p:spPr>
        <p:txBody>
          <a:bodyPr wrap="square" rtlCol="0">
            <a:spAutoFit/>
          </a:bodyPr>
          <a:lstStyle/>
          <a:p>
            <a:pPr algn="ctr" defTabSz="457200"/>
            <a:r>
              <a:rPr lang="en-GB" b="1" dirty="0">
                <a:solidFill>
                  <a:prstClr val="black"/>
                </a:solidFill>
              </a:rPr>
              <a:t>3</a:t>
            </a:r>
          </a:p>
        </p:txBody>
      </p:sp>
      <p:sp>
        <p:nvSpPr>
          <p:cNvPr id="17" name="TextBox 16"/>
          <p:cNvSpPr txBox="1"/>
          <p:nvPr/>
        </p:nvSpPr>
        <p:spPr>
          <a:xfrm>
            <a:off x="8714510" y="2852936"/>
            <a:ext cx="415635" cy="369332"/>
          </a:xfrm>
          <a:prstGeom prst="rect">
            <a:avLst/>
          </a:prstGeom>
          <a:solidFill>
            <a:srgbClr val="FFFF00"/>
          </a:solidFill>
          <a:ln>
            <a:solidFill>
              <a:schemeClr val="tx1"/>
            </a:solidFill>
          </a:ln>
        </p:spPr>
        <p:txBody>
          <a:bodyPr wrap="square" rtlCol="0">
            <a:spAutoFit/>
          </a:bodyPr>
          <a:lstStyle/>
          <a:p>
            <a:pPr algn="ctr" defTabSz="457200"/>
            <a:r>
              <a:rPr lang="en-GB" b="1" dirty="0">
                <a:solidFill>
                  <a:prstClr val="black"/>
                </a:solidFill>
              </a:rPr>
              <a:t>4</a:t>
            </a:r>
          </a:p>
        </p:txBody>
      </p:sp>
      <p:sp>
        <p:nvSpPr>
          <p:cNvPr id="4" name="TextBox 3"/>
          <p:cNvSpPr txBox="1"/>
          <p:nvPr/>
        </p:nvSpPr>
        <p:spPr>
          <a:xfrm>
            <a:off x="1097360" y="2420888"/>
            <a:ext cx="1890464" cy="338554"/>
          </a:xfrm>
          <a:prstGeom prst="rect">
            <a:avLst/>
          </a:prstGeom>
          <a:solidFill>
            <a:schemeClr val="bg1"/>
          </a:solidFill>
          <a:ln>
            <a:solidFill>
              <a:schemeClr val="tx1"/>
            </a:solidFill>
          </a:ln>
        </p:spPr>
        <p:txBody>
          <a:bodyPr wrap="square" rtlCol="0">
            <a:spAutoFit/>
          </a:bodyPr>
          <a:lstStyle/>
          <a:p>
            <a:pPr defTabSz="457200"/>
            <a:endParaRPr lang="en-GB" sz="1600" dirty="0">
              <a:solidFill>
                <a:prstClr val="black"/>
              </a:solidFill>
            </a:endParaRPr>
          </a:p>
        </p:txBody>
      </p:sp>
      <p:sp>
        <p:nvSpPr>
          <p:cNvPr id="20" name="TextBox 19"/>
          <p:cNvSpPr txBox="1">
            <a:spLocks noChangeArrowheads="1"/>
          </p:cNvSpPr>
          <p:nvPr/>
        </p:nvSpPr>
        <p:spPr bwMode="auto">
          <a:xfrm>
            <a:off x="3347864" y="2636912"/>
            <a:ext cx="2448272" cy="307777"/>
          </a:xfrm>
          <a:prstGeom prst="rect">
            <a:avLst/>
          </a:prstGeom>
          <a:gradFill rotWithShape="1">
            <a:gsLst>
              <a:gs pos="0">
                <a:srgbClr val="DAFDA7"/>
              </a:gs>
              <a:gs pos="35001">
                <a:srgbClr val="E4FDC2"/>
              </a:gs>
              <a:gs pos="100000">
                <a:srgbClr val="F5FFE6"/>
              </a:gs>
            </a:gsLst>
            <a:lin ang="16200000" scaled="1"/>
          </a:gradFill>
          <a:ln w="9525">
            <a:solidFill>
              <a:schemeClr val="tx1"/>
            </a:solidFill>
            <a:miter lim="800000"/>
            <a:headEnd/>
            <a:tailEnd/>
          </a:ln>
          <a:effectLst>
            <a:outerShdw blurRad="40000" dist="20000" dir="5400000" rotWithShape="0">
              <a:srgbClr val="000000">
                <a:alpha val="37999"/>
              </a:srgbClr>
            </a:outerShdw>
          </a:effectLst>
        </p:spPr>
        <p:txBody>
          <a:bodyPr wrap="square">
            <a:prstTxWarp prst="textNoShape">
              <a:avLst/>
            </a:prstTxWarp>
            <a:spAutoFit/>
          </a:bodyPr>
          <a:lstStyle/>
          <a:p>
            <a:pPr algn="ctr"/>
            <a:r>
              <a:rPr lang="en-GB" sz="1400" b="1" dirty="0">
                <a:solidFill>
                  <a:prstClr val="black"/>
                </a:solidFill>
              </a:rPr>
              <a:t>DESCRIBE </a:t>
            </a:r>
            <a:r>
              <a:rPr lang="en-GB" sz="1400" dirty="0">
                <a:solidFill>
                  <a:prstClr val="black"/>
                </a:solidFill>
              </a:rPr>
              <a:t>the </a:t>
            </a:r>
            <a:r>
              <a:rPr lang="en-GB" sz="1400" b="1" dirty="0">
                <a:solidFill>
                  <a:prstClr val="black"/>
                </a:solidFill>
              </a:rPr>
              <a:t>four sights</a:t>
            </a:r>
            <a:r>
              <a:rPr lang="en-GB" sz="1400" dirty="0">
                <a:solidFill>
                  <a:prstClr val="black"/>
                </a:solidFill>
              </a:rPr>
              <a:t>.</a:t>
            </a:r>
          </a:p>
        </p:txBody>
      </p:sp>
      <p:sp>
        <p:nvSpPr>
          <p:cNvPr id="21" name="Title 1"/>
          <p:cNvSpPr>
            <a:spLocks noGrp="1"/>
          </p:cNvSpPr>
          <p:nvPr>
            <p:ph type="title"/>
          </p:nvPr>
        </p:nvSpPr>
        <p:spPr>
          <a:xfrm>
            <a:off x="3131840" y="44624"/>
            <a:ext cx="2952328" cy="634082"/>
          </a:xfrm>
          <a:solidFill>
            <a:schemeClr val="bg1"/>
          </a:solidFill>
          <a:ln>
            <a:solidFill>
              <a:schemeClr val="tx1"/>
            </a:solidFill>
          </a:ln>
        </p:spPr>
        <p:txBody>
          <a:bodyPr>
            <a:normAutofit/>
          </a:bodyPr>
          <a:lstStyle/>
          <a:p>
            <a:r>
              <a:rPr lang="en-GB" sz="1400" dirty="0">
                <a:solidFill>
                  <a:prstClr val="black"/>
                </a:solidFill>
              </a:rPr>
              <a:t>When Prince Siddhartha left his palace, he saw </a:t>
            </a:r>
            <a:r>
              <a:rPr lang="en-GB" sz="1400" b="1" dirty="0">
                <a:solidFill>
                  <a:prstClr val="black"/>
                </a:solidFill>
              </a:rPr>
              <a:t>four sights</a:t>
            </a:r>
            <a:r>
              <a:rPr lang="en-GB" sz="1400" dirty="0">
                <a:solidFill>
                  <a:prstClr val="black"/>
                </a:solidFill>
              </a:rPr>
              <a:t>:</a:t>
            </a:r>
            <a:r>
              <a:rPr lang="en-GB" sz="1400" dirty="0"/>
              <a:t> </a:t>
            </a:r>
          </a:p>
        </p:txBody>
      </p:sp>
      <p:sp>
        <p:nvSpPr>
          <p:cNvPr id="22" name="TextBox 21"/>
          <p:cNvSpPr txBox="1"/>
          <p:nvPr/>
        </p:nvSpPr>
        <p:spPr>
          <a:xfrm>
            <a:off x="6128792" y="2420888"/>
            <a:ext cx="1890464" cy="338554"/>
          </a:xfrm>
          <a:prstGeom prst="rect">
            <a:avLst/>
          </a:prstGeom>
          <a:solidFill>
            <a:schemeClr val="bg1"/>
          </a:solidFill>
          <a:ln>
            <a:solidFill>
              <a:schemeClr val="tx1"/>
            </a:solidFill>
          </a:ln>
        </p:spPr>
        <p:txBody>
          <a:bodyPr wrap="square" rtlCol="0">
            <a:spAutoFit/>
          </a:bodyPr>
          <a:lstStyle/>
          <a:p>
            <a:pPr defTabSz="457200"/>
            <a:endParaRPr lang="en-GB" sz="1600" dirty="0">
              <a:solidFill>
                <a:prstClr val="black"/>
              </a:solidFill>
            </a:endParaRPr>
          </a:p>
        </p:txBody>
      </p:sp>
      <p:sp>
        <p:nvSpPr>
          <p:cNvPr id="23" name="TextBox 22"/>
          <p:cNvSpPr txBox="1"/>
          <p:nvPr/>
        </p:nvSpPr>
        <p:spPr>
          <a:xfrm>
            <a:off x="1097360" y="5034662"/>
            <a:ext cx="1890464" cy="338554"/>
          </a:xfrm>
          <a:prstGeom prst="rect">
            <a:avLst/>
          </a:prstGeom>
          <a:solidFill>
            <a:schemeClr val="bg1"/>
          </a:solidFill>
          <a:ln>
            <a:solidFill>
              <a:schemeClr val="tx1"/>
            </a:solidFill>
          </a:ln>
        </p:spPr>
        <p:txBody>
          <a:bodyPr wrap="square" rtlCol="0">
            <a:spAutoFit/>
          </a:bodyPr>
          <a:lstStyle/>
          <a:p>
            <a:pPr defTabSz="457200"/>
            <a:endParaRPr lang="en-GB" sz="1600" dirty="0">
              <a:solidFill>
                <a:prstClr val="black"/>
              </a:solidFill>
            </a:endParaRPr>
          </a:p>
        </p:txBody>
      </p:sp>
      <p:sp>
        <p:nvSpPr>
          <p:cNvPr id="24" name="TextBox 23"/>
          <p:cNvSpPr txBox="1"/>
          <p:nvPr/>
        </p:nvSpPr>
        <p:spPr>
          <a:xfrm>
            <a:off x="6156176" y="5034662"/>
            <a:ext cx="1890464" cy="338554"/>
          </a:xfrm>
          <a:prstGeom prst="rect">
            <a:avLst/>
          </a:prstGeom>
          <a:solidFill>
            <a:schemeClr val="bg1"/>
          </a:solidFill>
          <a:ln>
            <a:solidFill>
              <a:schemeClr val="tx1"/>
            </a:solidFill>
          </a:ln>
        </p:spPr>
        <p:txBody>
          <a:bodyPr wrap="square" rtlCol="0">
            <a:spAutoFit/>
          </a:bodyPr>
          <a:lstStyle/>
          <a:p>
            <a:pPr defTabSz="457200"/>
            <a:endParaRPr lang="en-GB" sz="1600" dirty="0">
              <a:solidFill>
                <a:prstClr val="black"/>
              </a:solidFill>
            </a:endParaRPr>
          </a:p>
        </p:txBody>
      </p:sp>
      <p:sp>
        <p:nvSpPr>
          <p:cNvPr id="25" name="TextBox 24"/>
          <p:cNvSpPr txBox="1">
            <a:spLocks noChangeArrowheads="1"/>
          </p:cNvSpPr>
          <p:nvPr/>
        </p:nvSpPr>
        <p:spPr bwMode="auto">
          <a:xfrm>
            <a:off x="1979712" y="6505599"/>
            <a:ext cx="5328592" cy="307777"/>
          </a:xfrm>
          <a:prstGeom prst="rect">
            <a:avLst/>
          </a:prstGeom>
          <a:gradFill rotWithShape="1">
            <a:gsLst>
              <a:gs pos="0">
                <a:srgbClr val="FFBE86"/>
              </a:gs>
              <a:gs pos="35001">
                <a:srgbClr val="FFD0AA"/>
              </a:gs>
              <a:gs pos="100000">
                <a:srgbClr val="FFEBDB"/>
              </a:gs>
            </a:gsLst>
            <a:lin ang="16200000" scaled="1"/>
          </a:gradFill>
          <a:ln w="9525">
            <a:solidFill>
              <a:schemeClr val="tx1"/>
            </a:solidFill>
            <a:miter lim="800000"/>
            <a:headEnd/>
            <a:tailEnd/>
          </a:ln>
          <a:effectLst>
            <a:outerShdw blurRad="40000" dist="20000" dir="5400000" rotWithShape="0">
              <a:srgbClr val="000000">
                <a:alpha val="37999"/>
              </a:srgbClr>
            </a:outerShdw>
          </a:effectLst>
        </p:spPr>
        <p:txBody>
          <a:bodyPr wrap="square">
            <a:prstTxWarp prst="textNoShape">
              <a:avLst/>
            </a:prstTxWarp>
            <a:spAutoFit/>
          </a:bodyPr>
          <a:lstStyle/>
          <a:p>
            <a:r>
              <a:rPr lang="en-GB" sz="1400" b="1" dirty="0">
                <a:solidFill>
                  <a:prstClr val="black"/>
                </a:solidFill>
              </a:rPr>
              <a:t>EXPLAIN </a:t>
            </a:r>
            <a:r>
              <a:rPr lang="en-GB" sz="1400" dirty="0"/>
              <a:t>why Prince Siddhartha chose to leave his palace life.</a:t>
            </a:r>
            <a:endParaRPr lang="en-GB" sz="1400" dirty="0">
              <a:solidFill>
                <a:prstClr val="black"/>
              </a:solidFill>
            </a:endParaRPr>
          </a:p>
        </p:txBody>
      </p:sp>
      <p:sp>
        <p:nvSpPr>
          <p:cNvPr id="10" name="TextBox 9"/>
          <p:cNvSpPr txBox="1"/>
          <p:nvPr/>
        </p:nvSpPr>
        <p:spPr>
          <a:xfrm>
            <a:off x="0" y="5507940"/>
            <a:ext cx="9130145" cy="923330"/>
          </a:xfrm>
          <a:prstGeom prst="rect">
            <a:avLst/>
          </a:prstGeom>
          <a:noFill/>
          <a:ln>
            <a:solidFill>
              <a:schemeClr val="tx1"/>
            </a:solidFill>
          </a:ln>
        </p:spPr>
        <p:txBody>
          <a:bodyPr wrap="square" rtlCol="0">
            <a:spAutoFit/>
          </a:bodyPr>
          <a:lstStyle/>
          <a:p>
            <a:endParaRPr lang="en-GB" dirty="0"/>
          </a:p>
          <a:p>
            <a:endParaRPr lang="en-GB" dirty="0"/>
          </a:p>
          <a:p>
            <a:endParaRPr lang="en-GB" dirty="0"/>
          </a:p>
        </p:txBody>
      </p:sp>
      <p:sp>
        <p:nvSpPr>
          <p:cNvPr id="2" name="Right Arrow 1"/>
          <p:cNvSpPr/>
          <p:nvPr/>
        </p:nvSpPr>
        <p:spPr>
          <a:xfrm rot="5400000">
            <a:off x="3505572" y="3199284"/>
            <a:ext cx="1988840" cy="3024336"/>
          </a:xfrm>
          <a:prstGeom prst="righ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 name="TextBox 2"/>
          <p:cNvSpPr txBox="1"/>
          <p:nvPr/>
        </p:nvSpPr>
        <p:spPr>
          <a:xfrm>
            <a:off x="3851920" y="4005064"/>
            <a:ext cx="1296144" cy="1015663"/>
          </a:xfrm>
          <a:prstGeom prst="rect">
            <a:avLst/>
          </a:prstGeom>
          <a:noFill/>
        </p:spPr>
        <p:txBody>
          <a:bodyPr wrap="square" rtlCol="0">
            <a:spAutoFit/>
          </a:bodyPr>
          <a:lstStyle/>
          <a:p>
            <a:pPr algn="ctr"/>
            <a:r>
              <a:rPr lang="en-GB" sz="2000" b="1" dirty="0"/>
              <a:t>Now complete this box.</a:t>
            </a:r>
          </a:p>
        </p:txBody>
      </p:sp>
    </p:spTree>
    <p:extLst>
      <p:ext uri="{BB962C8B-B14F-4D97-AF65-F5344CB8AC3E}">
        <p14:creationId xmlns:p14="http://schemas.microsoft.com/office/powerpoint/2010/main" val="3822624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E6203-E525-4CA2-8A7E-71B72124191B}"/>
              </a:ext>
            </a:extLst>
          </p:cNvPr>
          <p:cNvSpPr>
            <a:spLocks noGrp="1"/>
          </p:cNvSpPr>
          <p:nvPr>
            <p:ph type="title"/>
          </p:nvPr>
        </p:nvSpPr>
        <p:spPr/>
        <p:txBody>
          <a:bodyPr/>
          <a:lstStyle/>
          <a:p>
            <a:r>
              <a:rPr lang="en-GB" dirty="0"/>
              <a:t>Homework </a:t>
            </a:r>
          </a:p>
        </p:txBody>
      </p:sp>
      <p:sp>
        <p:nvSpPr>
          <p:cNvPr id="3" name="Content Placeholder 2">
            <a:extLst>
              <a:ext uri="{FF2B5EF4-FFF2-40B4-BE49-F238E27FC236}">
                <a16:creationId xmlns:a16="http://schemas.microsoft.com/office/drawing/2014/main" id="{8ED3F5C1-E1B3-4E6E-BAA7-371C82CECD86}"/>
              </a:ext>
            </a:extLst>
          </p:cNvPr>
          <p:cNvSpPr>
            <a:spLocks noGrp="1"/>
          </p:cNvSpPr>
          <p:nvPr>
            <p:ph idx="1"/>
          </p:nvPr>
        </p:nvSpPr>
        <p:spPr/>
        <p:txBody>
          <a:bodyPr/>
          <a:lstStyle/>
          <a:p>
            <a:r>
              <a:rPr lang="en-GB" dirty="0"/>
              <a:t>Find out about 3 famous Buddhists and see if you can find out what they say about their own </a:t>
            </a:r>
            <a:r>
              <a:rPr lang="en-GB"/>
              <a:t>religious beliefs.  </a:t>
            </a:r>
          </a:p>
        </p:txBody>
      </p:sp>
    </p:spTree>
    <p:extLst>
      <p:ext uri="{BB962C8B-B14F-4D97-AF65-F5344CB8AC3E}">
        <p14:creationId xmlns:p14="http://schemas.microsoft.com/office/powerpoint/2010/main" val="1542398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94342" y="168220"/>
            <a:ext cx="8870145" cy="1676604"/>
          </a:xfrm>
          <a:prstGeom prst="rect">
            <a:avLst/>
          </a:prstGeom>
          <a:solidFill>
            <a:srgbClr val="FFFF00"/>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4800" b="1"/>
              <a:t> </a:t>
            </a:r>
            <a:r>
              <a:rPr lang="en-GB" sz="4800"/>
              <a:t>“Prince Siddhartha was wrong to leave his wife and child.”</a:t>
            </a:r>
            <a:endParaRPr lang="en-GB" sz="4800" dirty="0"/>
          </a:p>
        </p:txBody>
      </p:sp>
      <p:sp>
        <p:nvSpPr>
          <p:cNvPr id="5" name="TextBox 4"/>
          <p:cNvSpPr txBox="1"/>
          <p:nvPr/>
        </p:nvSpPr>
        <p:spPr>
          <a:xfrm>
            <a:off x="467544" y="2204864"/>
            <a:ext cx="8280920" cy="3785652"/>
          </a:xfrm>
          <a:prstGeom prst="rect">
            <a:avLst/>
          </a:prstGeom>
          <a:noFill/>
        </p:spPr>
        <p:txBody>
          <a:bodyPr wrap="square" rtlCol="0">
            <a:spAutoFit/>
          </a:bodyPr>
          <a:lstStyle/>
          <a:p>
            <a:r>
              <a:rPr lang="en-GB" sz="4800" dirty="0"/>
              <a:t>Do you agree?</a:t>
            </a:r>
          </a:p>
          <a:p>
            <a:endParaRPr lang="en-GB" sz="4800" dirty="0"/>
          </a:p>
          <a:p>
            <a:r>
              <a:rPr lang="en-GB" sz="4800" dirty="0"/>
              <a:t>Why might someone disagree with you?</a:t>
            </a:r>
          </a:p>
          <a:p>
            <a:endParaRPr lang="en-GB" sz="4800" dirty="0"/>
          </a:p>
        </p:txBody>
      </p:sp>
    </p:spTree>
    <p:extLst>
      <p:ext uri="{BB962C8B-B14F-4D97-AF65-F5344CB8AC3E}">
        <p14:creationId xmlns:p14="http://schemas.microsoft.com/office/powerpoint/2010/main" val="3760502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2735209"/>
            <a:ext cx="8928992"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ectangle 6"/>
          <p:cNvSpPr/>
          <p:nvPr/>
        </p:nvSpPr>
        <p:spPr>
          <a:xfrm>
            <a:off x="6012160" y="152636"/>
            <a:ext cx="45719" cy="655272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Rectangle 5"/>
          <p:cNvSpPr/>
          <p:nvPr/>
        </p:nvSpPr>
        <p:spPr>
          <a:xfrm>
            <a:off x="107504" y="3527297"/>
            <a:ext cx="8928992"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p:cNvSpPr/>
          <p:nvPr/>
        </p:nvSpPr>
        <p:spPr>
          <a:xfrm>
            <a:off x="3067454" y="129776"/>
            <a:ext cx="45719" cy="655272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Rectangle 10"/>
          <p:cNvSpPr/>
          <p:nvPr/>
        </p:nvSpPr>
        <p:spPr>
          <a:xfrm>
            <a:off x="107504" y="6695649"/>
            <a:ext cx="8928992"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Rectangle 11"/>
          <p:cNvSpPr/>
          <p:nvPr/>
        </p:nvSpPr>
        <p:spPr>
          <a:xfrm>
            <a:off x="107504" y="5949280"/>
            <a:ext cx="8928992"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TextBox 12"/>
          <p:cNvSpPr txBox="1">
            <a:spLocks noChangeArrowheads="1"/>
          </p:cNvSpPr>
          <p:nvPr/>
        </p:nvSpPr>
        <p:spPr bwMode="auto">
          <a:xfrm>
            <a:off x="107504" y="24879"/>
            <a:ext cx="8928992" cy="307777"/>
          </a:xfrm>
          <a:prstGeom prst="rect">
            <a:avLst/>
          </a:prstGeom>
          <a:gradFill rotWithShape="1">
            <a:gsLst>
              <a:gs pos="0">
                <a:srgbClr val="DAFDA7"/>
              </a:gs>
              <a:gs pos="35001">
                <a:srgbClr val="E4FDC2"/>
              </a:gs>
              <a:gs pos="100000">
                <a:srgbClr val="F5FFE6"/>
              </a:gs>
            </a:gsLst>
            <a:lin ang="16200000" scaled="1"/>
          </a:gradFill>
          <a:ln w="9525">
            <a:solidFill>
              <a:srgbClr val="98B954"/>
            </a:solidFill>
            <a:miter lim="800000"/>
            <a:headEnd/>
            <a:tailEnd/>
          </a:ln>
          <a:effectLst>
            <a:outerShdw blurRad="40000" dist="20000" dir="5400000" rotWithShape="0">
              <a:srgbClr val="000000">
                <a:alpha val="37999"/>
              </a:srgbClr>
            </a:outerShdw>
          </a:effectLst>
        </p:spPr>
        <p:txBody>
          <a:bodyPr wrap="square">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a:ea typeface="+mn-ea"/>
                <a:cs typeface="+mn-cs"/>
              </a:rPr>
              <a:t>DESCRIBE</a:t>
            </a:r>
            <a:r>
              <a:rPr kumimoji="0" lang="en-GB" sz="1400" b="0" i="0" u="none" strike="noStrike" kern="1200" cap="none" spc="0" normalizeH="0" baseline="0" noProof="0" dirty="0">
                <a:ln>
                  <a:noFill/>
                </a:ln>
                <a:solidFill>
                  <a:prstClr val="black"/>
                </a:solidFill>
                <a:effectLst/>
                <a:uLnTx/>
                <a:uFillTx/>
                <a:latin typeface="Calibri"/>
                <a:ea typeface="+mn-ea"/>
                <a:cs typeface="+mn-cs"/>
              </a:rPr>
              <a:t> the story of Prince Siddhartha</a:t>
            </a:r>
          </a:p>
        </p:txBody>
      </p:sp>
    </p:spTree>
    <p:extLst>
      <p:ext uri="{BB962C8B-B14F-4D97-AF65-F5344CB8AC3E}">
        <p14:creationId xmlns:p14="http://schemas.microsoft.com/office/powerpoint/2010/main" val="591185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0"/>
            <a:ext cx="4572000" cy="3654316"/>
          </a:xfrm>
          <a:prstGeom prst="rect">
            <a:avLst/>
          </a:prstGeom>
          <a:ln>
            <a:solidFill>
              <a:schemeClr val="bg1"/>
            </a:solidFill>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4572000" cy="3670635"/>
          </a:xfrm>
          <a:prstGeom prst="rect">
            <a:avLst/>
          </a:prstGeom>
          <a:ln>
            <a:solidFill>
              <a:schemeClr val="bg1"/>
            </a:solidFill>
          </a:ln>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681700"/>
            <a:ext cx="4594294" cy="3203684"/>
          </a:xfrm>
          <a:prstGeom prst="rect">
            <a:avLst/>
          </a:prstGeom>
          <a:ln>
            <a:solidFill>
              <a:schemeClr val="bg1"/>
            </a:solidFill>
          </a:ln>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0" y="3651540"/>
            <a:ext cx="4572000" cy="3222780"/>
          </a:xfrm>
          <a:prstGeom prst="rect">
            <a:avLst/>
          </a:prstGeom>
          <a:ln>
            <a:solidFill>
              <a:schemeClr val="bg1"/>
            </a:solidFill>
          </a:ln>
        </p:spPr>
      </p:pic>
      <p:sp>
        <p:nvSpPr>
          <p:cNvPr id="12" name="TextBox 11"/>
          <p:cNvSpPr txBox="1"/>
          <p:nvPr/>
        </p:nvSpPr>
        <p:spPr>
          <a:xfrm>
            <a:off x="3347864" y="3072442"/>
            <a:ext cx="2448272" cy="1200329"/>
          </a:xfrm>
          <a:prstGeom prst="rect">
            <a:avLst/>
          </a:prstGeom>
          <a:solidFill>
            <a:srgbClr val="FFFF00"/>
          </a:solidFill>
          <a:ln>
            <a:solidFill>
              <a:schemeClr val="tx1"/>
            </a:solidFill>
          </a:ln>
        </p:spPr>
        <p:txBody>
          <a:bodyPr wrap="square" rtlCol="0">
            <a:spAutoFit/>
          </a:bodyPr>
          <a:lstStyle/>
          <a:p>
            <a:pPr algn="ctr"/>
            <a:r>
              <a:rPr lang="en-GB" sz="2400" b="1" dirty="0">
                <a:solidFill>
                  <a:prstClr val="black"/>
                </a:solidFill>
              </a:rPr>
              <a:t>Why have I chosen these people?</a:t>
            </a:r>
            <a:endParaRPr lang="en-GB" sz="1600" b="1" dirty="0">
              <a:solidFill>
                <a:prstClr val="black"/>
              </a:solidFill>
            </a:endParaRPr>
          </a:p>
        </p:txBody>
      </p:sp>
      <p:sp>
        <p:nvSpPr>
          <p:cNvPr id="13" name="TextBox 12"/>
          <p:cNvSpPr txBox="1"/>
          <p:nvPr/>
        </p:nvSpPr>
        <p:spPr>
          <a:xfrm>
            <a:off x="38919" y="34776"/>
            <a:ext cx="428625" cy="369888"/>
          </a:xfrm>
          <a:prstGeom prst="rect">
            <a:avLst/>
          </a:prstGeom>
          <a:solidFill>
            <a:srgbClr val="FFFF00"/>
          </a:solidFill>
          <a:ln>
            <a:solidFill>
              <a:sysClr val="windowText" lastClr="000000"/>
            </a:solidFill>
          </a:ln>
        </p:spPr>
        <p:txBody>
          <a:bodyPr>
            <a:spAutoFit/>
          </a:bodyPr>
          <a:lstStyle/>
          <a:p>
            <a:pPr algn="ctr" defTabSz="457200">
              <a:defRPr/>
            </a:pPr>
            <a:r>
              <a:rPr lang="en-GB" b="1" kern="0" dirty="0">
                <a:solidFill>
                  <a:prstClr val="black"/>
                </a:solidFill>
                <a:cs typeface="Calibri" pitchFamily="34" charset="0"/>
              </a:rPr>
              <a:t>1</a:t>
            </a:r>
          </a:p>
        </p:txBody>
      </p:sp>
      <p:pic>
        <p:nvPicPr>
          <p:cNvPr id="14"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76456" y="54967"/>
            <a:ext cx="439737"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34925" y="6443663"/>
            <a:ext cx="428625" cy="369887"/>
          </a:xfrm>
          <a:prstGeom prst="rect">
            <a:avLst/>
          </a:prstGeom>
          <a:solidFill>
            <a:srgbClr val="FFFF00"/>
          </a:solidFill>
          <a:ln>
            <a:solidFill>
              <a:sysClr val="windowText" lastClr="000000"/>
            </a:solidFill>
          </a:ln>
        </p:spPr>
        <p:txBody>
          <a:bodyPr>
            <a:spAutoFit/>
          </a:bodyPr>
          <a:lstStyle/>
          <a:p>
            <a:pPr algn="ctr" defTabSz="457200">
              <a:defRPr/>
            </a:pPr>
            <a:r>
              <a:rPr lang="en-GB" b="1" kern="0" dirty="0">
                <a:solidFill>
                  <a:prstClr val="black"/>
                </a:solidFill>
                <a:cs typeface="Calibri" pitchFamily="34" charset="0"/>
              </a:rPr>
              <a:t>3</a:t>
            </a:r>
          </a:p>
        </p:txBody>
      </p:sp>
      <p:sp>
        <p:nvSpPr>
          <p:cNvPr id="16" name="TextBox 15"/>
          <p:cNvSpPr txBox="1"/>
          <p:nvPr/>
        </p:nvSpPr>
        <p:spPr>
          <a:xfrm>
            <a:off x="8639423" y="6414565"/>
            <a:ext cx="428625" cy="369887"/>
          </a:xfrm>
          <a:prstGeom prst="rect">
            <a:avLst/>
          </a:prstGeom>
          <a:solidFill>
            <a:srgbClr val="FFFF00"/>
          </a:solidFill>
          <a:ln>
            <a:solidFill>
              <a:sysClr val="windowText" lastClr="000000"/>
            </a:solidFill>
          </a:ln>
        </p:spPr>
        <p:txBody>
          <a:bodyPr>
            <a:spAutoFit/>
          </a:bodyPr>
          <a:lstStyle/>
          <a:p>
            <a:pPr algn="ctr" defTabSz="457200">
              <a:defRPr/>
            </a:pPr>
            <a:r>
              <a:rPr lang="en-GB" b="1" kern="0" dirty="0">
                <a:solidFill>
                  <a:prstClr val="black"/>
                </a:solidFill>
                <a:cs typeface="Calibri" pitchFamily="34" charset="0"/>
              </a:rPr>
              <a:t>4</a:t>
            </a:r>
          </a:p>
        </p:txBody>
      </p:sp>
    </p:spTree>
    <p:extLst>
      <p:ext uri="{BB962C8B-B14F-4D97-AF65-F5344CB8AC3E}">
        <p14:creationId xmlns:p14="http://schemas.microsoft.com/office/powerpoint/2010/main" val="2609081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1412776"/>
            <a:ext cx="8928992"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7" name="Rectangle 6"/>
          <p:cNvSpPr/>
          <p:nvPr/>
        </p:nvSpPr>
        <p:spPr>
          <a:xfrm>
            <a:off x="4572000" y="116632"/>
            <a:ext cx="45719" cy="655272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8" name="TextBox 7"/>
          <p:cNvSpPr txBox="1"/>
          <p:nvPr/>
        </p:nvSpPr>
        <p:spPr>
          <a:xfrm>
            <a:off x="1187624" y="188640"/>
            <a:ext cx="2579712"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000" dirty="0"/>
              <a:t>What we think we KNOW about Buddhism already.</a:t>
            </a:r>
          </a:p>
        </p:txBody>
      </p:sp>
      <p:sp>
        <p:nvSpPr>
          <p:cNvPr id="9" name="TextBox 8"/>
          <p:cNvSpPr txBox="1"/>
          <p:nvPr/>
        </p:nvSpPr>
        <p:spPr>
          <a:xfrm>
            <a:off x="5436096" y="188640"/>
            <a:ext cx="2795736"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000" dirty="0"/>
              <a:t>What we WANT to KNOW about Buddhism (questions we have).</a:t>
            </a:r>
          </a:p>
        </p:txBody>
      </p:sp>
      <p:sp>
        <p:nvSpPr>
          <p:cNvPr id="2" name="TextBox 1"/>
          <p:cNvSpPr txBox="1"/>
          <p:nvPr/>
        </p:nvSpPr>
        <p:spPr>
          <a:xfrm>
            <a:off x="35496" y="1700808"/>
            <a:ext cx="4536504" cy="4801314"/>
          </a:xfrm>
          <a:prstGeom prst="rect">
            <a:avLst/>
          </a:prstGeom>
          <a:noFill/>
        </p:spPr>
        <p:txBody>
          <a:bodyPr wrap="square" rtlCol="0">
            <a:spAutoFit/>
          </a:bodyPr>
          <a:lstStyle/>
          <a:p>
            <a:r>
              <a:rPr lang="en-GB" dirty="0"/>
              <a:t>______________________________________</a:t>
            </a:r>
          </a:p>
          <a:p>
            <a:endParaRPr lang="en-GB" dirty="0"/>
          </a:p>
          <a:p>
            <a:r>
              <a:rPr lang="en-GB" dirty="0"/>
              <a:t>______________________________________</a:t>
            </a:r>
          </a:p>
          <a:p>
            <a:endParaRPr lang="en-GB" dirty="0"/>
          </a:p>
          <a:p>
            <a:r>
              <a:rPr lang="en-GB" dirty="0"/>
              <a:t>______________________________________</a:t>
            </a:r>
          </a:p>
          <a:p>
            <a:endParaRPr lang="en-GB" dirty="0"/>
          </a:p>
          <a:p>
            <a:r>
              <a:rPr lang="en-GB" dirty="0"/>
              <a:t>______________________________________</a:t>
            </a:r>
          </a:p>
          <a:p>
            <a:endParaRPr lang="en-GB" dirty="0"/>
          </a:p>
          <a:p>
            <a:r>
              <a:rPr lang="en-GB" dirty="0"/>
              <a:t>______________________________________</a:t>
            </a:r>
          </a:p>
          <a:p>
            <a:endParaRPr lang="en-GB" dirty="0"/>
          </a:p>
          <a:p>
            <a:r>
              <a:rPr lang="en-GB" dirty="0"/>
              <a:t>______________________________________</a:t>
            </a:r>
          </a:p>
          <a:p>
            <a:endParaRPr lang="en-GB" dirty="0"/>
          </a:p>
          <a:p>
            <a:r>
              <a:rPr lang="en-GB" dirty="0"/>
              <a:t>______________________________________</a:t>
            </a:r>
          </a:p>
          <a:p>
            <a:endParaRPr lang="en-GB" dirty="0"/>
          </a:p>
          <a:p>
            <a:r>
              <a:rPr lang="en-GB" dirty="0"/>
              <a:t>______________________________________</a:t>
            </a:r>
          </a:p>
          <a:p>
            <a:endParaRPr lang="en-GB" dirty="0"/>
          </a:p>
          <a:p>
            <a:r>
              <a:rPr lang="en-GB" dirty="0"/>
              <a:t>______________________________________</a:t>
            </a:r>
          </a:p>
        </p:txBody>
      </p:sp>
      <p:sp>
        <p:nvSpPr>
          <p:cNvPr id="10" name="TextBox 9"/>
          <p:cNvSpPr txBox="1"/>
          <p:nvPr/>
        </p:nvSpPr>
        <p:spPr>
          <a:xfrm>
            <a:off x="4644008" y="1700808"/>
            <a:ext cx="4536504" cy="4801314"/>
          </a:xfrm>
          <a:prstGeom prst="rect">
            <a:avLst/>
          </a:prstGeom>
          <a:noFill/>
        </p:spPr>
        <p:txBody>
          <a:bodyPr wrap="square" rtlCol="0">
            <a:spAutoFit/>
          </a:bodyPr>
          <a:lstStyle/>
          <a:p>
            <a:r>
              <a:rPr lang="en-GB" dirty="0"/>
              <a:t>______________________________________</a:t>
            </a:r>
          </a:p>
          <a:p>
            <a:endParaRPr lang="en-GB" dirty="0"/>
          </a:p>
          <a:p>
            <a:r>
              <a:rPr lang="en-GB" dirty="0"/>
              <a:t>______________________________________</a:t>
            </a:r>
          </a:p>
          <a:p>
            <a:endParaRPr lang="en-GB" dirty="0"/>
          </a:p>
          <a:p>
            <a:r>
              <a:rPr lang="en-GB" dirty="0"/>
              <a:t>______________________________________</a:t>
            </a:r>
          </a:p>
          <a:p>
            <a:endParaRPr lang="en-GB" dirty="0"/>
          </a:p>
          <a:p>
            <a:r>
              <a:rPr lang="en-GB" dirty="0"/>
              <a:t>______________________________________</a:t>
            </a:r>
          </a:p>
          <a:p>
            <a:endParaRPr lang="en-GB" dirty="0"/>
          </a:p>
          <a:p>
            <a:r>
              <a:rPr lang="en-GB" dirty="0"/>
              <a:t>______________________________________</a:t>
            </a:r>
          </a:p>
          <a:p>
            <a:endParaRPr lang="en-GB" dirty="0"/>
          </a:p>
          <a:p>
            <a:r>
              <a:rPr lang="en-GB" dirty="0"/>
              <a:t>______________________________________</a:t>
            </a:r>
          </a:p>
          <a:p>
            <a:endParaRPr lang="en-GB" dirty="0"/>
          </a:p>
          <a:p>
            <a:r>
              <a:rPr lang="en-GB" dirty="0"/>
              <a:t>______________________________________</a:t>
            </a:r>
          </a:p>
          <a:p>
            <a:endParaRPr lang="en-GB" dirty="0"/>
          </a:p>
          <a:p>
            <a:r>
              <a:rPr lang="en-GB" dirty="0"/>
              <a:t>______________________________________</a:t>
            </a:r>
          </a:p>
          <a:p>
            <a:endParaRPr lang="en-GB" dirty="0"/>
          </a:p>
          <a:p>
            <a:r>
              <a:rPr lang="en-GB" dirty="0"/>
              <a:t>______________________________________</a:t>
            </a:r>
          </a:p>
        </p:txBody>
      </p:sp>
    </p:spTree>
    <p:extLst>
      <p:ext uri="{BB962C8B-B14F-4D97-AF65-F5344CB8AC3E}">
        <p14:creationId xmlns:p14="http://schemas.microsoft.com/office/powerpoint/2010/main" val="3177368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B6E1D-521F-4D51-8F35-DDDEC476AA89}"/>
              </a:ext>
            </a:extLst>
          </p:cNvPr>
          <p:cNvSpPr>
            <a:spLocks noGrp="1"/>
          </p:cNvSpPr>
          <p:nvPr>
            <p:ph type="title"/>
          </p:nvPr>
        </p:nvSpPr>
        <p:spPr/>
        <p:txBody>
          <a:bodyPr/>
          <a:lstStyle/>
          <a:p>
            <a:r>
              <a:rPr lang="en-GB" dirty="0"/>
              <a:t>Consider the quotes you have</a:t>
            </a:r>
          </a:p>
        </p:txBody>
      </p:sp>
      <p:sp>
        <p:nvSpPr>
          <p:cNvPr id="3" name="Content Placeholder 2">
            <a:extLst>
              <a:ext uri="{FF2B5EF4-FFF2-40B4-BE49-F238E27FC236}">
                <a16:creationId xmlns:a16="http://schemas.microsoft.com/office/drawing/2014/main" id="{801D94CA-77BC-4626-94B2-B08B708F3AAF}"/>
              </a:ext>
            </a:extLst>
          </p:cNvPr>
          <p:cNvSpPr>
            <a:spLocks noGrp="1"/>
          </p:cNvSpPr>
          <p:nvPr>
            <p:ph idx="1"/>
          </p:nvPr>
        </p:nvSpPr>
        <p:spPr/>
        <p:txBody>
          <a:bodyPr/>
          <a:lstStyle/>
          <a:p>
            <a:r>
              <a:rPr lang="en-GB" dirty="0"/>
              <a:t>Chose your favourite 2</a:t>
            </a:r>
          </a:p>
          <a:p>
            <a:endParaRPr lang="en-GB" dirty="0"/>
          </a:p>
          <a:p>
            <a:r>
              <a:rPr lang="en-GB" dirty="0"/>
              <a:t>Write them up</a:t>
            </a:r>
          </a:p>
          <a:p>
            <a:endParaRPr lang="en-GB" dirty="0"/>
          </a:p>
          <a:p>
            <a:r>
              <a:rPr lang="en-GB" dirty="0"/>
              <a:t>Explain why you have chosen these.  </a:t>
            </a:r>
          </a:p>
        </p:txBody>
      </p:sp>
    </p:spTree>
    <p:extLst>
      <p:ext uri="{BB962C8B-B14F-4D97-AF65-F5344CB8AC3E}">
        <p14:creationId xmlns:p14="http://schemas.microsoft.com/office/powerpoint/2010/main" val="3338382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6" name="Picture 2" descr="Monks YouTube J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1945"/>
            <a:ext cx="3853604" cy="27237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le:Dharma Wheel.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9952" y="2228054"/>
            <a:ext cx="1921026" cy="19210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uddh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5073" y="-27384"/>
            <a:ext cx="2258927" cy="237693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upload.wikimedia.org/wikipedia/commons/thumb/2/23/Abbot_of_Watkungtaphao_in_Phu_Soidao_Waterfall.jpg/245px-Abbot_of_Watkungtaphao_in_Phu_Soidao_Waterfal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735697"/>
            <a:ext cx="3423606" cy="412230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of Interior of Chinese buddhist shrine in the city of Shanghai Chin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82863" y="4293096"/>
            <a:ext cx="3864570" cy="2564904"/>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ular Callout 8"/>
          <p:cNvSpPr/>
          <p:nvPr/>
        </p:nvSpPr>
        <p:spPr>
          <a:xfrm>
            <a:off x="4329629" y="116632"/>
            <a:ext cx="2402611" cy="1872208"/>
          </a:xfrm>
          <a:prstGeom prst="wedgeRoundRectCallout">
            <a:avLst>
              <a:gd name="adj1" fmla="val -62552"/>
              <a:gd name="adj2" fmla="val 6633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t>“All difficulties and suffering come from within”</a:t>
            </a:r>
          </a:p>
        </p:txBody>
      </p:sp>
      <p:sp>
        <p:nvSpPr>
          <p:cNvPr id="10" name="Rounded Rectangular Callout 9"/>
          <p:cNvSpPr/>
          <p:nvPr/>
        </p:nvSpPr>
        <p:spPr>
          <a:xfrm>
            <a:off x="6721805" y="2492896"/>
            <a:ext cx="2422195" cy="1485734"/>
          </a:xfrm>
          <a:prstGeom prst="wedgeRoundRectCallout">
            <a:avLst>
              <a:gd name="adj1" fmla="val -62552"/>
              <a:gd name="adj2" fmla="val 6633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“There is no birth, there is no death”</a:t>
            </a:r>
          </a:p>
        </p:txBody>
      </p:sp>
      <p:sp>
        <p:nvSpPr>
          <p:cNvPr id="11" name="Rounded Rectangular Callout 10"/>
          <p:cNvSpPr/>
          <p:nvPr/>
        </p:nvSpPr>
        <p:spPr>
          <a:xfrm>
            <a:off x="3680683" y="4365104"/>
            <a:ext cx="1467381" cy="2376264"/>
          </a:xfrm>
          <a:prstGeom prst="wedgeRoundRectCallout">
            <a:avLst>
              <a:gd name="adj1" fmla="val -67498"/>
              <a:gd name="adj2" fmla="val 5491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“All views are wrong views”</a:t>
            </a:r>
          </a:p>
        </p:txBody>
      </p:sp>
    </p:spTree>
    <p:extLst>
      <p:ext uri="{BB962C8B-B14F-4D97-AF65-F5344CB8AC3E}">
        <p14:creationId xmlns:p14="http://schemas.microsoft.com/office/powerpoint/2010/main" val="1155863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a:off x="5827337" y="188640"/>
            <a:ext cx="3096344" cy="1512168"/>
          </a:xfrm>
          <a:prstGeom prst="wedgeRoundRectCallout">
            <a:avLst>
              <a:gd name="adj1" fmla="val -62552"/>
              <a:gd name="adj2" fmla="val 6633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t>“Like an archer, an arrow, </a:t>
            </a:r>
            <a:br>
              <a:rPr lang="en-GB" b="1" dirty="0"/>
            </a:br>
            <a:r>
              <a:rPr lang="en-GB" b="1" dirty="0"/>
              <a:t>the wise man steadies his trembling mind,</a:t>
            </a:r>
            <a:br>
              <a:rPr lang="en-GB" b="1" dirty="0"/>
            </a:br>
            <a:r>
              <a:rPr lang="en-GB" b="1" dirty="0"/>
              <a:t>a fickle and restless weapon.”</a:t>
            </a:r>
          </a:p>
        </p:txBody>
      </p:sp>
      <p:sp>
        <p:nvSpPr>
          <p:cNvPr id="9" name="Rounded Rectangular Callout 8"/>
          <p:cNvSpPr/>
          <p:nvPr/>
        </p:nvSpPr>
        <p:spPr>
          <a:xfrm>
            <a:off x="395536" y="3155749"/>
            <a:ext cx="2016224" cy="1353371"/>
          </a:xfrm>
          <a:prstGeom prst="wedgeRoundRectCallout">
            <a:avLst>
              <a:gd name="adj1" fmla="val -62552"/>
              <a:gd name="adj2" fmla="val 6633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t>“All difficulties and suffering come from within”</a:t>
            </a:r>
          </a:p>
        </p:txBody>
      </p:sp>
      <p:sp>
        <p:nvSpPr>
          <p:cNvPr id="7" name="Rectangle 6"/>
          <p:cNvSpPr/>
          <p:nvPr/>
        </p:nvSpPr>
        <p:spPr>
          <a:xfrm>
            <a:off x="323528" y="1700808"/>
            <a:ext cx="4572000" cy="646331"/>
          </a:xfrm>
          <a:prstGeom prst="rect">
            <a:avLst/>
          </a:prstGeom>
        </p:spPr>
        <p:txBody>
          <a:bodyPr>
            <a:spAutoFit/>
          </a:bodyPr>
          <a:lstStyle/>
          <a:p>
            <a:br>
              <a:rPr lang="en-GB" dirty="0"/>
            </a:br>
            <a:endParaRPr lang="en-GB" dirty="0"/>
          </a:p>
        </p:txBody>
      </p:sp>
      <p:sp>
        <p:nvSpPr>
          <p:cNvPr id="12" name="Rounded Rectangular Callout 11"/>
          <p:cNvSpPr/>
          <p:nvPr/>
        </p:nvSpPr>
        <p:spPr>
          <a:xfrm>
            <a:off x="526030" y="106833"/>
            <a:ext cx="4550026" cy="2530079"/>
          </a:xfrm>
          <a:prstGeom prst="wedgeRoundRectCallout">
            <a:avLst>
              <a:gd name="adj1" fmla="val -58724"/>
              <a:gd name="adj2" fmla="val 6576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t>“You can search throughout the entire universe for someone who is more deserving of your love and affection than you are yourself, and that person is not to be found anywhere. You yourself, as much as anybody in the entire universe deserve your love and affection.”</a:t>
            </a:r>
          </a:p>
        </p:txBody>
      </p:sp>
      <p:sp>
        <p:nvSpPr>
          <p:cNvPr id="13" name="Rounded Rectangular Callout 12"/>
          <p:cNvSpPr/>
          <p:nvPr/>
        </p:nvSpPr>
        <p:spPr>
          <a:xfrm>
            <a:off x="6372200" y="3789040"/>
            <a:ext cx="2448272" cy="1122567"/>
          </a:xfrm>
          <a:prstGeom prst="wedgeRoundRectCallout">
            <a:avLst>
              <a:gd name="adj1" fmla="val -62552"/>
              <a:gd name="adj2" fmla="val 6633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“The mind is everything”</a:t>
            </a:r>
          </a:p>
        </p:txBody>
      </p:sp>
      <p:sp>
        <p:nvSpPr>
          <p:cNvPr id="8" name="Rounded Rectangular Callout 7"/>
          <p:cNvSpPr/>
          <p:nvPr/>
        </p:nvSpPr>
        <p:spPr>
          <a:xfrm>
            <a:off x="2555776" y="2780928"/>
            <a:ext cx="3600400" cy="1728192"/>
          </a:xfrm>
          <a:prstGeom prst="wedgeRoundRectCallout">
            <a:avLst>
              <a:gd name="adj1" fmla="val -50262"/>
              <a:gd name="adj2" fmla="val 6216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dirty="0"/>
          </a:p>
          <a:p>
            <a:r>
              <a:rPr lang="en-GB" sz="2000" b="1" dirty="0"/>
              <a:t>“Holding on to anger is like grasping a hot coal with the intent of throwing it at someone else; you are the one who gets burned.”</a:t>
            </a:r>
            <a:br>
              <a:rPr lang="en-GB" sz="2000" b="1" dirty="0"/>
            </a:br>
            <a:endParaRPr lang="en-GB" sz="2000" b="1" dirty="0"/>
          </a:p>
        </p:txBody>
      </p:sp>
      <p:sp>
        <p:nvSpPr>
          <p:cNvPr id="15" name="Rounded Rectangular Callout 14"/>
          <p:cNvSpPr/>
          <p:nvPr/>
        </p:nvSpPr>
        <p:spPr>
          <a:xfrm>
            <a:off x="6542293" y="2015274"/>
            <a:ext cx="2422195" cy="1485734"/>
          </a:xfrm>
          <a:prstGeom prst="wedgeRoundRectCallout">
            <a:avLst>
              <a:gd name="adj1" fmla="val -62552"/>
              <a:gd name="adj2" fmla="val 6633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“There is no birth, there is no death”</a:t>
            </a:r>
          </a:p>
        </p:txBody>
      </p:sp>
      <p:sp>
        <p:nvSpPr>
          <p:cNvPr id="17" name="Rounded Rectangular Callout 16"/>
          <p:cNvSpPr/>
          <p:nvPr/>
        </p:nvSpPr>
        <p:spPr>
          <a:xfrm>
            <a:off x="755576" y="4797152"/>
            <a:ext cx="5231565" cy="1767350"/>
          </a:xfrm>
          <a:prstGeom prst="wedgeRoundRectCallout">
            <a:avLst>
              <a:gd name="adj1" fmla="val -62552"/>
              <a:gd name="adj2" fmla="val 6633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“The secret of Buddhism is to remove all ideas, all concepts, in order for the truth to have a chance to penetrate, to reveal itself.” </a:t>
            </a:r>
          </a:p>
        </p:txBody>
      </p:sp>
      <p:sp>
        <p:nvSpPr>
          <p:cNvPr id="18" name="Rounded Rectangular Callout 17"/>
          <p:cNvSpPr/>
          <p:nvPr/>
        </p:nvSpPr>
        <p:spPr>
          <a:xfrm>
            <a:off x="6469023" y="5373216"/>
            <a:ext cx="2448272" cy="1122567"/>
          </a:xfrm>
          <a:prstGeom prst="wedgeRoundRectCallout">
            <a:avLst>
              <a:gd name="adj1" fmla="val -62552"/>
              <a:gd name="adj2" fmla="val 6633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“All views are wrong views”</a:t>
            </a:r>
          </a:p>
        </p:txBody>
      </p:sp>
    </p:spTree>
    <p:extLst>
      <p:ext uri="{BB962C8B-B14F-4D97-AF65-F5344CB8AC3E}">
        <p14:creationId xmlns:p14="http://schemas.microsoft.com/office/powerpoint/2010/main" val="2029344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11349"/>
            <a:ext cx="8229600" cy="4525963"/>
          </a:xfrm>
        </p:spPr>
        <p:txBody>
          <a:bodyPr/>
          <a:lstStyle/>
          <a:p>
            <a:pPr marL="457200" lvl="1" indent="0">
              <a:buNone/>
            </a:pPr>
            <a:r>
              <a:rPr lang="en-GB" b="1" dirty="0">
                <a:solidFill>
                  <a:schemeClr val="bg1">
                    <a:lumMod val="95000"/>
                  </a:schemeClr>
                </a:solidFill>
              </a:rPr>
              <a:t>There are between 350–500 million Buddhists worldwide, making it the 4</a:t>
            </a:r>
            <a:r>
              <a:rPr lang="en-GB" b="1" baseline="30000" dirty="0">
                <a:solidFill>
                  <a:schemeClr val="bg1">
                    <a:lumMod val="95000"/>
                  </a:schemeClr>
                </a:solidFill>
              </a:rPr>
              <a:t>th</a:t>
            </a:r>
            <a:r>
              <a:rPr lang="en-GB" b="1" dirty="0">
                <a:solidFill>
                  <a:schemeClr val="bg1">
                    <a:lumMod val="95000"/>
                  </a:schemeClr>
                </a:solidFill>
              </a:rPr>
              <a:t> largest religion in the world.</a:t>
            </a:r>
          </a:p>
        </p:txBody>
      </p:sp>
      <p:sp>
        <p:nvSpPr>
          <p:cNvPr id="4" name="Title 1"/>
          <p:cNvSpPr>
            <a:spLocks noGrp="1"/>
          </p:cNvSpPr>
          <p:nvPr>
            <p:ph type="title"/>
          </p:nvPr>
        </p:nvSpPr>
        <p:spPr>
          <a:noFill/>
          <a:ln>
            <a:solidFill>
              <a:schemeClr val="bg1"/>
            </a:solidFill>
          </a:ln>
        </p:spPr>
        <p:txBody>
          <a:bodyPr/>
          <a:lstStyle/>
          <a:p>
            <a:r>
              <a:rPr lang="en-GB" b="1" dirty="0">
                <a:solidFill>
                  <a:schemeClr val="bg1">
                    <a:lumMod val="95000"/>
                  </a:schemeClr>
                </a:solidFill>
              </a:rPr>
              <a:t>Why Buddhism?</a:t>
            </a:r>
          </a:p>
        </p:txBody>
      </p:sp>
    </p:spTree>
    <p:extLst>
      <p:ext uri="{BB962C8B-B14F-4D97-AF65-F5344CB8AC3E}">
        <p14:creationId xmlns:p14="http://schemas.microsoft.com/office/powerpoint/2010/main" val="555434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9" y="2852936"/>
            <a:ext cx="4132393" cy="2579786"/>
          </a:xfrm>
          <a:prstGeom prst="rect">
            <a:avLst/>
          </a:prstGeom>
          <a:ln>
            <a:solidFill>
              <a:schemeClr val="tx1"/>
            </a:solidFill>
          </a:ln>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48345"/>
            <a:ext cx="4139951" cy="2732583"/>
          </a:xfrm>
          <a:prstGeom prst="rect">
            <a:avLst/>
          </a:prstGeom>
          <a:ln>
            <a:solidFill>
              <a:schemeClr val="tx1"/>
            </a:solidFill>
          </a:ln>
        </p:spPr>
      </p:pic>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04047" y="2852936"/>
            <a:ext cx="4139953" cy="2579786"/>
          </a:xfrm>
          <a:prstGeom prst="rect">
            <a:avLst/>
          </a:prstGeom>
          <a:ln>
            <a:solidFill>
              <a:schemeClr val="tx1"/>
            </a:solidFill>
          </a:ln>
        </p:spPr>
      </p:pic>
      <p:pic>
        <p:nvPicPr>
          <p:cNvPr id="12" name="Picture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04049" y="35332"/>
            <a:ext cx="4139951" cy="2745596"/>
          </a:xfrm>
          <a:prstGeom prst="rect">
            <a:avLst/>
          </a:prstGeom>
          <a:ln>
            <a:solidFill>
              <a:schemeClr val="tx1"/>
            </a:solidFill>
          </a:ln>
        </p:spPr>
      </p:pic>
      <p:sp>
        <p:nvSpPr>
          <p:cNvPr id="14" name="TextBox 13"/>
          <p:cNvSpPr txBox="1"/>
          <p:nvPr/>
        </p:nvSpPr>
        <p:spPr>
          <a:xfrm>
            <a:off x="0" y="35332"/>
            <a:ext cx="401782" cy="369332"/>
          </a:xfrm>
          <a:prstGeom prst="rect">
            <a:avLst/>
          </a:prstGeom>
          <a:solidFill>
            <a:srgbClr val="FFFF00"/>
          </a:solidFill>
          <a:ln>
            <a:solidFill>
              <a:schemeClr val="tx1"/>
            </a:solidFill>
          </a:ln>
        </p:spPr>
        <p:txBody>
          <a:bodyPr wrap="square" rtlCol="0">
            <a:spAutoFit/>
          </a:bodyPr>
          <a:lstStyle/>
          <a:p>
            <a:pPr algn="ctr" defTabSz="457200"/>
            <a:r>
              <a:rPr lang="en-GB" b="1" dirty="0">
                <a:solidFill>
                  <a:prstClr val="black"/>
                </a:solidFill>
              </a:rPr>
              <a:t>1</a:t>
            </a:r>
          </a:p>
        </p:txBody>
      </p:sp>
      <p:sp>
        <p:nvSpPr>
          <p:cNvPr id="15" name="Rectangle 14"/>
          <p:cNvSpPr/>
          <p:nvPr/>
        </p:nvSpPr>
        <p:spPr>
          <a:xfrm>
            <a:off x="8728365" y="44624"/>
            <a:ext cx="401780" cy="369332"/>
          </a:xfrm>
          <a:prstGeom prst="rect">
            <a:avLst/>
          </a:prstGeom>
          <a:solidFill>
            <a:srgbClr val="FFFF00"/>
          </a:solidFill>
          <a:ln>
            <a:solidFill>
              <a:schemeClr val="tx1"/>
            </a:solidFill>
          </a:ln>
        </p:spPr>
        <p:txBody>
          <a:bodyPr wrap="square">
            <a:spAutoFit/>
          </a:bodyPr>
          <a:lstStyle/>
          <a:p>
            <a:pPr algn="ctr" defTabSz="457200"/>
            <a:r>
              <a:rPr lang="en-GB" b="1" dirty="0">
                <a:solidFill>
                  <a:prstClr val="black"/>
                </a:solidFill>
              </a:rPr>
              <a:t>2</a:t>
            </a:r>
          </a:p>
        </p:txBody>
      </p:sp>
      <p:sp>
        <p:nvSpPr>
          <p:cNvPr id="16" name="TextBox 15"/>
          <p:cNvSpPr txBox="1"/>
          <p:nvPr/>
        </p:nvSpPr>
        <p:spPr>
          <a:xfrm>
            <a:off x="7559" y="2852936"/>
            <a:ext cx="401782" cy="369332"/>
          </a:xfrm>
          <a:prstGeom prst="rect">
            <a:avLst/>
          </a:prstGeom>
          <a:solidFill>
            <a:srgbClr val="FFFF00"/>
          </a:solidFill>
          <a:ln>
            <a:solidFill>
              <a:schemeClr val="tx1"/>
            </a:solidFill>
          </a:ln>
        </p:spPr>
        <p:txBody>
          <a:bodyPr wrap="square" rtlCol="0">
            <a:spAutoFit/>
          </a:bodyPr>
          <a:lstStyle/>
          <a:p>
            <a:pPr algn="ctr" defTabSz="457200"/>
            <a:r>
              <a:rPr lang="en-GB" b="1" dirty="0">
                <a:solidFill>
                  <a:prstClr val="black"/>
                </a:solidFill>
              </a:rPr>
              <a:t>3</a:t>
            </a:r>
          </a:p>
        </p:txBody>
      </p:sp>
      <p:sp>
        <p:nvSpPr>
          <p:cNvPr id="17" name="TextBox 16"/>
          <p:cNvSpPr txBox="1"/>
          <p:nvPr/>
        </p:nvSpPr>
        <p:spPr>
          <a:xfrm>
            <a:off x="8714510" y="2852936"/>
            <a:ext cx="415635" cy="369332"/>
          </a:xfrm>
          <a:prstGeom prst="rect">
            <a:avLst/>
          </a:prstGeom>
          <a:solidFill>
            <a:srgbClr val="FFFF00"/>
          </a:solidFill>
          <a:ln>
            <a:solidFill>
              <a:schemeClr val="tx1"/>
            </a:solidFill>
          </a:ln>
        </p:spPr>
        <p:txBody>
          <a:bodyPr wrap="square" rtlCol="0">
            <a:spAutoFit/>
          </a:bodyPr>
          <a:lstStyle/>
          <a:p>
            <a:pPr algn="ctr" defTabSz="457200"/>
            <a:r>
              <a:rPr lang="en-GB" b="1" dirty="0">
                <a:solidFill>
                  <a:prstClr val="black"/>
                </a:solidFill>
              </a:rPr>
              <a:t>4</a:t>
            </a:r>
          </a:p>
        </p:txBody>
      </p:sp>
      <p:sp>
        <p:nvSpPr>
          <p:cNvPr id="4" name="TextBox 3"/>
          <p:cNvSpPr txBox="1"/>
          <p:nvPr/>
        </p:nvSpPr>
        <p:spPr>
          <a:xfrm>
            <a:off x="1097360" y="2420888"/>
            <a:ext cx="1890464" cy="338554"/>
          </a:xfrm>
          <a:prstGeom prst="rect">
            <a:avLst/>
          </a:prstGeom>
          <a:solidFill>
            <a:schemeClr val="bg1"/>
          </a:solidFill>
          <a:ln>
            <a:solidFill>
              <a:schemeClr val="tx1"/>
            </a:solidFill>
          </a:ln>
        </p:spPr>
        <p:txBody>
          <a:bodyPr wrap="square" rtlCol="0">
            <a:spAutoFit/>
          </a:bodyPr>
          <a:lstStyle/>
          <a:p>
            <a:pPr defTabSz="457200"/>
            <a:endParaRPr lang="en-GB" sz="1600" dirty="0">
              <a:solidFill>
                <a:prstClr val="black"/>
              </a:solidFill>
            </a:endParaRPr>
          </a:p>
        </p:txBody>
      </p:sp>
      <p:sp>
        <p:nvSpPr>
          <p:cNvPr id="20" name="TextBox 19"/>
          <p:cNvSpPr txBox="1">
            <a:spLocks noChangeArrowheads="1"/>
          </p:cNvSpPr>
          <p:nvPr/>
        </p:nvSpPr>
        <p:spPr bwMode="auto">
          <a:xfrm>
            <a:off x="3347864" y="2636912"/>
            <a:ext cx="2448272" cy="307777"/>
          </a:xfrm>
          <a:prstGeom prst="rect">
            <a:avLst/>
          </a:prstGeom>
          <a:gradFill rotWithShape="1">
            <a:gsLst>
              <a:gs pos="0">
                <a:srgbClr val="DAFDA7"/>
              </a:gs>
              <a:gs pos="35001">
                <a:srgbClr val="E4FDC2"/>
              </a:gs>
              <a:gs pos="100000">
                <a:srgbClr val="F5FFE6"/>
              </a:gs>
            </a:gsLst>
            <a:lin ang="16200000" scaled="1"/>
          </a:gradFill>
          <a:ln w="9525">
            <a:solidFill>
              <a:schemeClr val="tx1"/>
            </a:solidFill>
            <a:miter lim="800000"/>
            <a:headEnd/>
            <a:tailEnd/>
          </a:ln>
          <a:effectLst>
            <a:outerShdw blurRad="40000" dist="20000" dir="5400000" rotWithShape="0">
              <a:srgbClr val="000000">
                <a:alpha val="37999"/>
              </a:srgbClr>
            </a:outerShdw>
          </a:effectLst>
        </p:spPr>
        <p:txBody>
          <a:bodyPr wrap="square">
            <a:prstTxWarp prst="textNoShape">
              <a:avLst/>
            </a:prstTxWarp>
            <a:spAutoFit/>
          </a:bodyPr>
          <a:lstStyle/>
          <a:p>
            <a:pPr algn="ctr"/>
            <a:r>
              <a:rPr lang="en-GB" sz="1400" b="1" dirty="0">
                <a:solidFill>
                  <a:prstClr val="black"/>
                </a:solidFill>
              </a:rPr>
              <a:t>DESCRIBE </a:t>
            </a:r>
            <a:r>
              <a:rPr lang="en-GB" sz="1400" dirty="0">
                <a:solidFill>
                  <a:prstClr val="black"/>
                </a:solidFill>
              </a:rPr>
              <a:t>the </a:t>
            </a:r>
            <a:r>
              <a:rPr lang="en-GB" sz="1400" b="1" dirty="0">
                <a:solidFill>
                  <a:prstClr val="black"/>
                </a:solidFill>
              </a:rPr>
              <a:t>four sights</a:t>
            </a:r>
            <a:r>
              <a:rPr lang="en-GB" sz="1400" dirty="0">
                <a:solidFill>
                  <a:prstClr val="black"/>
                </a:solidFill>
              </a:rPr>
              <a:t>.</a:t>
            </a:r>
          </a:p>
        </p:txBody>
      </p:sp>
      <p:sp>
        <p:nvSpPr>
          <p:cNvPr id="21" name="Title 1"/>
          <p:cNvSpPr>
            <a:spLocks noGrp="1"/>
          </p:cNvSpPr>
          <p:nvPr>
            <p:ph type="title"/>
          </p:nvPr>
        </p:nvSpPr>
        <p:spPr>
          <a:xfrm>
            <a:off x="3131840" y="44624"/>
            <a:ext cx="2952328" cy="634082"/>
          </a:xfrm>
          <a:solidFill>
            <a:schemeClr val="bg1"/>
          </a:solidFill>
          <a:ln>
            <a:solidFill>
              <a:schemeClr val="tx1"/>
            </a:solidFill>
          </a:ln>
        </p:spPr>
        <p:txBody>
          <a:bodyPr>
            <a:normAutofit/>
          </a:bodyPr>
          <a:lstStyle/>
          <a:p>
            <a:r>
              <a:rPr lang="en-GB" sz="1400" dirty="0">
                <a:solidFill>
                  <a:prstClr val="black"/>
                </a:solidFill>
              </a:rPr>
              <a:t>When Prince Siddhartha left his palace, he saw </a:t>
            </a:r>
            <a:r>
              <a:rPr lang="en-GB" sz="1400" b="1" dirty="0">
                <a:solidFill>
                  <a:prstClr val="black"/>
                </a:solidFill>
              </a:rPr>
              <a:t>four sights</a:t>
            </a:r>
            <a:r>
              <a:rPr lang="en-GB" sz="1400" dirty="0">
                <a:solidFill>
                  <a:prstClr val="black"/>
                </a:solidFill>
              </a:rPr>
              <a:t>:</a:t>
            </a:r>
            <a:r>
              <a:rPr lang="en-GB" sz="1400" dirty="0"/>
              <a:t> </a:t>
            </a:r>
          </a:p>
        </p:txBody>
      </p:sp>
      <p:sp>
        <p:nvSpPr>
          <p:cNvPr id="22" name="TextBox 21"/>
          <p:cNvSpPr txBox="1"/>
          <p:nvPr/>
        </p:nvSpPr>
        <p:spPr>
          <a:xfrm>
            <a:off x="6128792" y="2420888"/>
            <a:ext cx="1890464" cy="338554"/>
          </a:xfrm>
          <a:prstGeom prst="rect">
            <a:avLst/>
          </a:prstGeom>
          <a:solidFill>
            <a:schemeClr val="bg1"/>
          </a:solidFill>
          <a:ln>
            <a:solidFill>
              <a:schemeClr val="tx1"/>
            </a:solidFill>
          </a:ln>
        </p:spPr>
        <p:txBody>
          <a:bodyPr wrap="square" rtlCol="0">
            <a:spAutoFit/>
          </a:bodyPr>
          <a:lstStyle/>
          <a:p>
            <a:pPr defTabSz="457200"/>
            <a:endParaRPr lang="en-GB" sz="1600" dirty="0">
              <a:solidFill>
                <a:prstClr val="black"/>
              </a:solidFill>
            </a:endParaRPr>
          </a:p>
        </p:txBody>
      </p:sp>
      <p:sp>
        <p:nvSpPr>
          <p:cNvPr id="23" name="TextBox 22"/>
          <p:cNvSpPr txBox="1"/>
          <p:nvPr/>
        </p:nvSpPr>
        <p:spPr>
          <a:xfrm>
            <a:off x="1097360" y="5034662"/>
            <a:ext cx="1890464" cy="338554"/>
          </a:xfrm>
          <a:prstGeom prst="rect">
            <a:avLst/>
          </a:prstGeom>
          <a:solidFill>
            <a:schemeClr val="bg1"/>
          </a:solidFill>
          <a:ln>
            <a:solidFill>
              <a:schemeClr val="tx1"/>
            </a:solidFill>
          </a:ln>
        </p:spPr>
        <p:txBody>
          <a:bodyPr wrap="square" rtlCol="0">
            <a:spAutoFit/>
          </a:bodyPr>
          <a:lstStyle/>
          <a:p>
            <a:pPr defTabSz="457200"/>
            <a:endParaRPr lang="en-GB" sz="1600" dirty="0">
              <a:solidFill>
                <a:prstClr val="black"/>
              </a:solidFill>
            </a:endParaRPr>
          </a:p>
        </p:txBody>
      </p:sp>
      <p:sp>
        <p:nvSpPr>
          <p:cNvPr id="24" name="TextBox 23"/>
          <p:cNvSpPr txBox="1"/>
          <p:nvPr/>
        </p:nvSpPr>
        <p:spPr>
          <a:xfrm>
            <a:off x="6156176" y="5034662"/>
            <a:ext cx="1890464" cy="338554"/>
          </a:xfrm>
          <a:prstGeom prst="rect">
            <a:avLst/>
          </a:prstGeom>
          <a:solidFill>
            <a:schemeClr val="bg1"/>
          </a:solidFill>
          <a:ln>
            <a:solidFill>
              <a:schemeClr val="tx1"/>
            </a:solidFill>
          </a:ln>
        </p:spPr>
        <p:txBody>
          <a:bodyPr wrap="square" rtlCol="0">
            <a:spAutoFit/>
          </a:bodyPr>
          <a:lstStyle/>
          <a:p>
            <a:pPr defTabSz="457200"/>
            <a:endParaRPr lang="en-GB" sz="1600" dirty="0">
              <a:solidFill>
                <a:prstClr val="black"/>
              </a:solidFill>
            </a:endParaRPr>
          </a:p>
        </p:txBody>
      </p:sp>
      <p:sp>
        <p:nvSpPr>
          <p:cNvPr id="25" name="TextBox 24"/>
          <p:cNvSpPr txBox="1">
            <a:spLocks noChangeArrowheads="1"/>
          </p:cNvSpPr>
          <p:nvPr/>
        </p:nvSpPr>
        <p:spPr bwMode="auto">
          <a:xfrm>
            <a:off x="1979712" y="6505599"/>
            <a:ext cx="5328592" cy="307777"/>
          </a:xfrm>
          <a:prstGeom prst="rect">
            <a:avLst/>
          </a:prstGeom>
          <a:gradFill rotWithShape="1">
            <a:gsLst>
              <a:gs pos="0">
                <a:srgbClr val="FFBE86"/>
              </a:gs>
              <a:gs pos="35001">
                <a:srgbClr val="FFD0AA"/>
              </a:gs>
              <a:gs pos="100000">
                <a:srgbClr val="FFEBDB"/>
              </a:gs>
            </a:gsLst>
            <a:lin ang="16200000" scaled="1"/>
          </a:gradFill>
          <a:ln w="9525">
            <a:solidFill>
              <a:schemeClr val="tx1"/>
            </a:solidFill>
            <a:miter lim="800000"/>
            <a:headEnd/>
            <a:tailEnd/>
          </a:ln>
          <a:effectLst>
            <a:outerShdw blurRad="40000" dist="20000" dir="5400000" rotWithShape="0">
              <a:srgbClr val="000000">
                <a:alpha val="37999"/>
              </a:srgbClr>
            </a:outerShdw>
          </a:effectLst>
        </p:spPr>
        <p:txBody>
          <a:bodyPr wrap="square">
            <a:prstTxWarp prst="textNoShape">
              <a:avLst/>
            </a:prstTxWarp>
            <a:spAutoFit/>
          </a:bodyPr>
          <a:lstStyle/>
          <a:p>
            <a:r>
              <a:rPr lang="en-GB" sz="1400" b="1" dirty="0">
                <a:solidFill>
                  <a:prstClr val="black"/>
                </a:solidFill>
              </a:rPr>
              <a:t>EXPLAIN </a:t>
            </a:r>
            <a:r>
              <a:rPr lang="en-GB" sz="1400" dirty="0"/>
              <a:t>why Prince Siddhartha chose to leave his palace life.</a:t>
            </a:r>
            <a:endParaRPr lang="en-GB" sz="1400" dirty="0">
              <a:solidFill>
                <a:prstClr val="black"/>
              </a:solidFill>
            </a:endParaRPr>
          </a:p>
        </p:txBody>
      </p:sp>
      <p:sp>
        <p:nvSpPr>
          <p:cNvPr id="10" name="TextBox 9"/>
          <p:cNvSpPr txBox="1"/>
          <p:nvPr/>
        </p:nvSpPr>
        <p:spPr>
          <a:xfrm>
            <a:off x="0" y="5507940"/>
            <a:ext cx="9130145" cy="923330"/>
          </a:xfrm>
          <a:prstGeom prst="rect">
            <a:avLst/>
          </a:prstGeom>
          <a:noFill/>
          <a:ln>
            <a:solidFill>
              <a:schemeClr val="tx1"/>
            </a:solidFill>
          </a:ln>
        </p:spPr>
        <p:txBody>
          <a:bodyPr wrap="square" rtlCol="0">
            <a:spAutoFit/>
          </a:bodyPr>
          <a:lstStyle/>
          <a:p>
            <a:endParaRPr lang="en-GB" dirty="0"/>
          </a:p>
          <a:p>
            <a:endParaRPr lang="en-GB" dirty="0"/>
          </a:p>
          <a:p>
            <a:endParaRPr lang="en-GB" dirty="0"/>
          </a:p>
        </p:txBody>
      </p:sp>
    </p:spTree>
    <p:extLst>
      <p:ext uri="{BB962C8B-B14F-4D97-AF65-F5344CB8AC3E}">
        <p14:creationId xmlns:p14="http://schemas.microsoft.com/office/powerpoint/2010/main" val="1405262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ction Button: Forward or Next 3">
            <a:hlinkClick r:id="rId2" highlightClick="1"/>
          </p:cNvPr>
          <p:cNvSpPr/>
          <p:nvPr/>
        </p:nvSpPr>
        <p:spPr>
          <a:xfrm>
            <a:off x="3563888" y="2420888"/>
            <a:ext cx="2304256" cy="22322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361963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938</TotalTime>
  <Words>620</Words>
  <Application>Microsoft Office PowerPoint</Application>
  <PresentationFormat>On-screen Show (4:3)</PresentationFormat>
  <Paragraphs>113</Paragraphs>
  <Slides>15</Slides>
  <Notes>6</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15</vt:i4>
      </vt:variant>
    </vt:vector>
  </HeadingPairs>
  <TitlesOfParts>
    <vt:vector size="19" baseType="lpstr">
      <vt:lpstr>Arial</vt:lpstr>
      <vt:lpstr>Calibri</vt:lpstr>
      <vt:lpstr>Office Theme</vt:lpstr>
      <vt:lpstr>2_Office Theme</vt:lpstr>
      <vt:lpstr>PowerPoint Presentation</vt:lpstr>
      <vt:lpstr>PowerPoint Presentation</vt:lpstr>
      <vt:lpstr>PowerPoint Presentation</vt:lpstr>
      <vt:lpstr>Consider the quotes you have</vt:lpstr>
      <vt:lpstr>PowerPoint Presentation</vt:lpstr>
      <vt:lpstr>PowerPoint Presentation</vt:lpstr>
      <vt:lpstr>Why Buddhism?</vt:lpstr>
      <vt:lpstr>When Prince Siddhartha left his palace, he saw four sights: </vt:lpstr>
      <vt:lpstr>PowerPoint Presentation</vt:lpstr>
      <vt:lpstr>How did Buddhism begin?</vt:lpstr>
      <vt:lpstr>When Prince Siddhartha left his palace, he saw four sights: </vt:lpstr>
      <vt:lpstr>When Prince Siddhartha left his palace, he saw four sights: </vt:lpstr>
      <vt:lpstr>Homework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Powers</dc:creator>
  <cp:lastModifiedBy>Helen Bromley</cp:lastModifiedBy>
  <cp:revision>118</cp:revision>
  <cp:lastPrinted>2020-01-05T17:46:57Z</cp:lastPrinted>
  <dcterms:created xsi:type="dcterms:W3CDTF">2012-10-29T10:23:30Z</dcterms:created>
  <dcterms:modified xsi:type="dcterms:W3CDTF">2021-01-06T16:45:39Z</dcterms:modified>
</cp:coreProperties>
</file>