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61" r:id="rId4"/>
    <p:sldId id="257" r:id="rId5"/>
    <p:sldId id="259" r:id="rId6"/>
    <p:sldId id="270" r:id="rId7"/>
    <p:sldId id="271" r:id="rId8"/>
    <p:sldId id="265" r:id="rId9"/>
    <p:sldId id="267" r:id="rId10"/>
    <p:sldId id="266" r:id="rId11"/>
    <p:sldId id="268" r:id="rId12"/>
    <p:sldId id="264" r:id="rId13"/>
    <p:sldId id="272" r:id="rId14"/>
    <p:sldId id="262" r:id="rId15"/>
    <p:sldId id="26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8E1653-6AED-40B1-A962-8FDC43817448}" type="datetimeFigureOut">
              <a:rPr lang="en-GB" smtClean="0"/>
              <a:t>15/03/2020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1EE3EA-0DAC-40D6-9D19-81E9C7DD268A}" type="slidenum">
              <a:rPr lang="en-GB" smtClean="0"/>
              <a:t>‹#›</a:t>
            </a:fld>
            <a:endParaRPr lang="en-GB"/>
          </a:p>
        </p:txBody>
      </p:sp>
    </p:spTree>
    <p:extLst>
      <p:ext uri="{BB962C8B-B14F-4D97-AF65-F5344CB8AC3E}">
        <p14:creationId xmlns:p14="http://schemas.microsoft.com/office/powerpoint/2010/main" val="882308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16.55</a:t>
            </a:r>
            <a:endParaRPr lang="en-GB" dirty="0"/>
          </a:p>
        </p:txBody>
      </p:sp>
      <p:sp>
        <p:nvSpPr>
          <p:cNvPr id="4" name="Slide Number Placeholder 3"/>
          <p:cNvSpPr>
            <a:spLocks noGrp="1"/>
          </p:cNvSpPr>
          <p:nvPr>
            <p:ph type="sldNum" sz="quarter" idx="10"/>
          </p:nvPr>
        </p:nvSpPr>
        <p:spPr/>
        <p:txBody>
          <a:bodyPr/>
          <a:lstStyle/>
          <a:p>
            <a:fld id="{DD1EE3EA-0DAC-40D6-9D19-81E9C7DD268A}" type="slidenum">
              <a:rPr lang="en-GB" smtClean="0"/>
              <a:t>5</a:t>
            </a:fld>
            <a:endParaRPr lang="en-GB"/>
          </a:p>
        </p:txBody>
      </p:sp>
    </p:spTree>
    <p:extLst>
      <p:ext uri="{BB962C8B-B14F-4D97-AF65-F5344CB8AC3E}">
        <p14:creationId xmlns:p14="http://schemas.microsoft.com/office/powerpoint/2010/main" val="1577415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Office for National Statistics</a:t>
            </a:r>
            <a:endParaRPr lang="en-GB" dirty="0"/>
          </a:p>
        </p:txBody>
      </p:sp>
      <p:sp>
        <p:nvSpPr>
          <p:cNvPr id="4" name="Slide Number Placeholder 3"/>
          <p:cNvSpPr>
            <a:spLocks noGrp="1"/>
          </p:cNvSpPr>
          <p:nvPr>
            <p:ph type="sldNum" sz="quarter" idx="10"/>
          </p:nvPr>
        </p:nvSpPr>
        <p:spPr/>
        <p:txBody>
          <a:bodyPr/>
          <a:lstStyle/>
          <a:p>
            <a:fld id="{DD1EE3EA-0DAC-40D6-9D19-81E9C7DD268A}" type="slidenum">
              <a:rPr lang="en-GB" smtClean="0"/>
              <a:t>6</a:t>
            </a:fld>
            <a:endParaRPr lang="en-GB"/>
          </a:p>
        </p:txBody>
      </p:sp>
    </p:spTree>
    <p:extLst>
      <p:ext uri="{BB962C8B-B14F-4D97-AF65-F5344CB8AC3E}">
        <p14:creationId xmlns:p14="http://schemas.microsoft.com/office/powerpoint/2010/main" val="1555582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D1EE3EA-0DAC-40D6-9D19-81E9C7DD268A}" type="slidenum">
              <a:rPr lang="en-GB" smtClean="0"/>
              <a:t>10</a:t>
            </a:fld>
            <a:endParaRPr lang="en-GB"/>
          </a:p>
        </p:txBody>
      </p:sp>
    </p:spTree>
    <p:extLst>
      <p:ext uri="{BB962C8B-B14F-4D97-AF65-F5344CB8AC3E}">
        <p14:creationId xmlns:p14="http://schemas.microsoft.com/office/powerpoint/2010/main" val="60139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ADEA50B-6DB6-4BD8-989D-EE0111CB48C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1980018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DEA50B-6DB6-4BD8-989D-EE0111CB48C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159034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DEA50B-6DB6-4BD8-989D-EE0111CB48C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409220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ADEA50B-6DB6-4BD8-989D-EE0111CB48C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2629547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DEA50B-6DB6-4BD8-989D-EE0111CB48C5}" type="datetimeFigureOut">
              <a:rPr lang="en-GB" smtClean="0"/>
              <a:t>15/03/2020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4256260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ADEA50B-6DB6-4BD8-989D-EE0111CB48C5}" type="datetimeFigureOut">
              <a:rPr lang="en-GB" smtClean="0"/>
              <a:t>15/03/2020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14513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ADEA50B-6DB6-4BD8-989D-EE0111CB48C5}" type="datetimeFigureOut">
              <a:rPr lang="en-GB" smtClean="0"/>
              <a:t>15/03/2020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531574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ADEA50B-6DB6-4BD8-989D-EE0111CB48C5}" type="datetimeFigureOut">
              <a:rPr lang="en-GB" smtClean="0"/>
              <a:t>15/03/2020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290821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DEA50B-6DB6-4BD8-989D-EE0111CB48C5}" type="datetimeFigureOut">
              <a:rPr lang="en-GB" smtClean="0"/>
              <a:t>15/03/2020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4107247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DEA50B-6DB6-4BD8-989D-EE0111CB48C5}" type="datetimeFigureOut">
              <a:rPr lang="en-GB" smtClean="0"/>
              <a:t>15/03/2020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808305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DEA50B-6DB6-4BD8-989D-EE0111CB48C5}" type="datetimeFigureOut">
              <a:rPr lang="en-GB" smtClean="0"/>
              <a:t>15/03/2020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7B362F-9221-47B5-BA1F-FE08CF7CEFD0}" type="slidenum">
              <a:rPr lang="en-GB" smtClean="0"/>
              <a:t>‹#›</a:t>
            </a:fld>
            <a:endParaRPr lang="en-GB"/>
          </a:p>
        </p:txBody>
      </p:sp>
    </p:spTree>
    <p:extLst>
      <p:ext uri="{BB962C8B-B14F-4D97-AF65-F5344CB8AC3E}">
        <p14:creationId xmlns:p14="http://schemas.microsoft.com/office/powerpoint/2010/main" val="359791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DEA50B-6DB6-4BD8-989D-EE0111CB48C5}" type="datetimeFigureOut">
              <a:rPr lang="en-GB" smtClean="0"/>
              <a:t>15/03/2020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B362F-9221-47B5-BA1F-FE08CF7CEFD0}" type="slidenum">
              <a:rPr lang="en-GB" smtClean="0"/>
              <a:t>‹#›</a:t>
            </a:fld>
            <a:endParaRPr lang="en-GB"/>
          </a:p>
        </p:txBody>
      </p:sp>
    </p:spTree>
    <p:extLst>
      <p:ext uri="{BB962C8B-B14F-4D97-AF65-F5344CB8AC3E}">
        <p14:creationId xmlns:p14="http://schemas.microsoft.com/office/powerpoint/2010/main" val="2549395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hC1pCi-GwG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968"/>
            <a:ext cx="9144000" cy="683803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691680" y="188640"/>
            <a:ext cx="7772400" cy="1109985"/>
          </a:xfrm>
        </p:spPr>
        <p:txBody>
          <a:bodyPr>
            <a:normAutofit/>
          </a:bodyPr>
          <a:lstStyle/>
          <a:p>
            <a:r>
              <a:rPr lang="en-GB" sz="6600" b="1" dirty="0" smtClean="0">
                <a:solidFill>
                  <a:srgbClr val="FF0000"/>
                </a:solidFill>
              </a:rPr>
              <a:t>Topic 1: Couples</a:t>
            </a:r>
            <a:endParaRPr lang="en-GB" sz="6600" b="1" dirty="0">
              <a:solidFill>
                <a:srgbClr val="FF0000"/>
              </a:solidFill>
            </a:endParaRPr>
          </a:p>
        </p:txBody>
      </p:sp>
      <p:sp>
        <p:nvSpPr>
          <p:cNvPr id="3" name="Subtitle 2"/>
          <p:cNvSpPr>
            <a:spLocks noGrp="1"/>
          </p:cNvSpPr>
          <p:nvPr>
            <p:ph type="subTitle" idx="1"/>
          </p:nvPr>
        </p:nvSpPr>
        <p:spPr>
          <a:xfrm>
            <a:off x="2555776" y="1340768"/>
            <a:ext cx="6400800" cy="720080"/>
          </a:xfrm>
        </p:spPr>
        <p:txBody>
          <a:bodyPr>
            <a:normAutofit/>
          </a:bodyPr>
          <a:lstStyle/>
          <a:p>
            <a:r>
              <a:rPr lang="en-GB" sz="4000" b="1" dirty="0" smtClean="0">
                <a:solidFill>
                  <a:srgbClr val="FF0000"/>
                </a:solidFill>
              </a:rPr>
              <a:t>Domestic Violence in the UK</a:t>
            </a:r>
            <a:endParaRPr lang="en-GB" sz="4000" b="1" dirty="0">
              <a:solidFill>
                <a:srgbClr val="FF0000"/>
              </a:solidFill>
            </a:endParaRPr>
          </a:p>
        </p:txBody>
      </p:sp>
    </p:spTree>
    <p:extLst>
      <p:ext uri="{BB962C8B-B14F-4D97-AF65-F5344CB8AC3E}">
        <p14:creationId xmlns:p14="http://schemas.microsoft.com/office/powerpoint/2010/main" val="396558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causes domestic violence&gt;</a:t>
            </a:r>
            <a:endParaRPr lang="en-GB" dirty="0"/>
          </a:p>
        </p:txBody>
      </p:sp>
      <p:sp>
        <p:nvSpPr>
          <p:cNvPr id="3" name="Content Placeholder 2"/>
          <p:cNvSpPr>
            <a:spLocks noGrp="1"/>
          </p:cNvSpPr>
          <p:nvPr>
            <p:ph sz="half" idx="1"/>
          </p:nvPr>
        </p:nvSpPr>
        <p:spPr/>
        <p:txBody>
          <a:bodyPr>
            <a:normAutofit fontScale="92500" lnSpcReduction="10000"/>
          </a:bodyPr>
          <a:lstStyle/>
          <a:p>
            <a:pPr marL="0" indent="0">
              <a:buNone/>
            </a:pPr>
            <a:r>
              <a:rPr lang="en-GB" dirty="0" smtClean="0"/>
              <a:t>The </a:t>
            </a:r>
            <a:r>
              <a:rPr lang="en-GB" dirty="0" smtClean="0">
                <a:solidFill>
                  <a:schemeClr val="accent1"/>
                </a:solidFill>
              </a:rPr>
              <a:t>New Right </a:t>
            </a:r>
            <a:r>
              <a:rPr lang="en-GB" dirty="0" smtClean="0"/>
              <a:t>:</a:t>
            </a:r>
          </a:p>
          <a:p>
            <a:pPr marL="0" indent="0">
              <a:buNone/>
            </a:pPr>
            <a:r>
              <a:rPr lang="en-GB" sz="2800" dirty="0" smtClean="0">
                <a:solidFill>
                  <a:sysClr val="windowText" lastClr="000000"/>
                </a:solidFill>
              </a:rPr>
              <a:t>- </a:t>
            </a:r>
            <a:r>
              <a:rPr lang="en-GB" sz="2600" dirty="0" smtClean="0">
                <a:solidFill>
                  <a:sysClr val="windowText" lastClr="000000"/>
                </a:solidFill>
              </a:rPr>
              <a:t>Domestic </a:t>
            </a:r>
            <a:r>
              <a:rPr lang="en-GB" sz="2600" dirty="0">
                <a:solidFill>
                  <a:sysClr val="windowText" lastClr="000000"/>
                </a:solidFill>
              </a:rPr>
              <a:t>violence only occurs in </a:t>
            </a:r>
            <a:r>
              <a:rPr lang="en-GB" sz="2600" i="1" dirty="0" smtClean="0">
                <a:solidFill>
                  <a:sysClr val="windowText" lastClr="000000"/>
                </a:solidFill>
              </a:rPr>
              <a:t>dysfunctional families</a:t>
            </a:r>
            <a:r>
              <a:rPr lang="en-GB" sz="2600" i="1" dirty="0">
                <a:solidFill>
                  <a:sysClr val="windowText" lastClr="000000"/>
                </a:solidFill>
              </a:rPr>
              <a:t>.</a:t>
            </a:r>
          </a:p>
          <a:p>
            <a:pPr marL="0" indent="0">
              <a:buNone/>
            </a:pPr>
            <a:r>
              <a:rPr lang="en-GB" sz="2600" dirty="0" smtClean="0">
                <a:solidFill>
                  <a:sysClr val="windowText" lastClr="000000"/>
                </a:solidFill>
              </a:rPr>
              <a:t>- Family </a:t>
            </a:r>
            <a:r>
              <a:rPr lang="en-GB" sz="2600" dirty="0">
                <a:solidFill>
                  <a:sysClr val="windowText" lastClr="000000"/>
                </a:solidFill>
              </a:rPr>
              <a:t>instability comes from a rise in cohabitation and divorce and a decline in moral standards. </a:t>
            </a:r>
          </a:p>
          <a:p>
            <a:pPr marL="0" indent="0">
              <a:buNone/>
            </a:pPr>
            <a:r>
              <a:rPr lang="en-GB" sz="2600" dirty="0" smtClean="0">
                <a:solidFill>
                  <a:sysClr val="windowText" lastClr="000000"/>
                </a:solidFill>
              </a:rPr>
              <a:t>- Domestic </a:t>
            </a:r>
            <a:r>
              <a:rPr lang="en-GB" sz="2600" dirty="0">
                <a:solidFill>
                  <a:sysClr val="windowText" lastClr="000000"/>
                </a:solidFill>
              </a:rPr>
              <a:t>violence occurs more commonly in lower class families due to lower moral </a:t>
            </a:r>
            <a:r>
              <a:rPr lang="en-GB" sz="2600" dirty="0" smtClean="0">
                <a:solidFill>
                  <a:sysClr val="windowText" lastClr="000000"/>
                </a:solidFill>
              </a:rPr>
              <a:t>standards. </a:t>
            </a:r>
            <a:endParaRPr lang="en-GB" sz="2600" dirty="0">
              <a:solidFill>
                <a:sysClr val="windowText" lastClr="000000"/>
              </a:solidFill>
            </a:endParaRPr>
          </a:p>
          <a:p>
            <a:pPr marL="0" indent="0">
              <a:buNone/>
            </a:pPr>
            <a:endParaRPr lang="en-GB" dirty="0"/>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716016" y="1556792"/>
            <a:ext cx="3815292" cy="2146101"/>
          </a:xfrm>
        </p:spPr>
      </p:pic>
      <p:sp>
        <p:nvSpPr>
          <p:cNvPr id="7" name="TextBox 6"/>
          <p:cNvSpPr txBox="1"/>
          <p:nvPr/>
        </p:nvSpPr>
        <p:spPr>
          <a:xfrm>
            <a:off x="4788024" y="3892730"/>
            <a:ext cx="4234814" cy="2031325"/>
          </a:xfrm>
          <a:prstGeom prst="rect">
            <a:avLst/>
          </a:prstGeom>
          <a:noFill/>
        </p:spPr>
        <p:txBody>
          <a:bodyPr wrap="none" rtlCol="0">
            <a:spAutoFit/>
          </a:bodyPr>
          <a:lstStyle/>
          <a:p>
            <a:r>
              <a:rPr lang="en-GB" dirty="0" smtClean="0"/>
              <a:t>The ‘New Right’ is a political idea and </a:t>
            </a:r>
          </a:p>
          <a:p>
            <a:r>
              <a:rPr lang="en-GB" dirty="0"/>
              <a:t>s</a:t>
            </a:r>
            <a:r>
              <a:rPr lang="en-GB" dirty="0" smtClean="0"/>
              <a:t>ociological perspective. It is linked to the </a:t>
            </a:r>
          </a:p>
          <a:p>
            <a:r>
              <a:rPr lang="en-GB" dirty="0" smtClean="0"/>
              <a:t>trend in conservatism in the UK and the </a:t>
            </a:r>
          </a:p>
          <a:p>
            <a:r>
              <a:rPr lang="en-GB" dirty="0" smtClean="0"/>
              <a:t>US in the 1970s (and the rise of Thatcher</a:t>
            </a:r>
          </a:p>
          <a:p>
            <a:r>
              <a:rPr lang="en-GB" dirty="0"/>
              <a:t>i</a:t>
            </a:r>
            <a:r>
              <a:rPr lang="en-GB" dirty="0" smtClean="0"/>
              <a:t>n the UK and Reagan in the US). They</a:t>
            </a:r>
          </a:p>
          <a:p>
            <a:r>
              <a:rPr lang="en-GB" dirty="0"/>
              <a:t>b</a:t>
            </a:r>
            <a:r>
              <a:rPr lang="en-GB" dirty="0" smtClean="0"/>
              <a:t>elieved in a free market for trade but held</a:t>
            </a:r>
          </a:p>
          <a:p>
            <a:r>
              <a:rPr lang="en-GB" dirty="0"/>
              <a:t>c</a:t>
            </a:r>
            <a:r>
              <a:rPr lang="en-GB" dirty="0" smtClean="0"/>
              <a:t>onservative ideas about the social order.  </a:t>
            </a:r>
            <a:endParaRPr lang="en-GB" dirty="0"/>
          </a:p>
        </p:txBody>
      </p:sp>
    </p:spTree>
    <p:extLst>
      <p:ext uri="{BB962C8B-B14F-4D97-AF65-F5344CB8AC3E}">
        <p14:creationId xmlns:p14="http://schemas.microsoft.com/office/powerpoint/2010/main" val="3316473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causes domestic violence?</a:t>
            </a:r>
            <a:endParaRPr lang="en-GB"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GB" dirty="0" smtClean="0">
                <a:solidFill>
                  <a:schemeClr val="accent4">
                    <a:lumMod val="60000"/>
                    <a:lumOff val="40000"/>
                  </a:schemeClr>
                </a:solidFill>
              </a:rPr>
              <a:t>The economic/ material explanation</a:t>
            </a:r>
          </a:p>
          <a:p>
            <a:pPr marL="0" indent="0">
              <a:buNone/>
            </a:pPr>
            <a:r>
              <a:rPr lang="en-GB" dirty="0" smtClean="0">
                <a:solidFill>
                  <a:srgbClr val="00B0F0"/>
                </a:solidFill>
              </a:rPr>
              <a:t>Wilkinson and Picket </a:t>
            </a:r>
          </a:p>
          <a:p>
            <a:pPr>
              <a:buFontTx/>
              <a:buChar char="-"/>
            </a:pPr>
            <a:r>
              <a:rPr lang="en-GB" dirty="0" smtClean="0"/>
              <a:t>Domestic violence is a result of stress on family members, this stress being caused by inequalities in income and housing.</a:t>
            </a:r>
          </a:p>
          <a:p>
            <a:pPr>
              <a:buFontTx/>
              <a:buChar char="-"/>
            </a:pPr>
            <a:r>
              <a:rPr lang="en-GB" dirty="0" smtClean="0"/>
              <a:t>Domestic </a:t>
            </a:r>
            <a:r>
              <a:rPr lang="en-GB" dirty="0"/>
              <a:t>violence is </a:t>
            </a:r>
            <a:r>
              <a:rPr lang="en-GB" b="1" dirty="0"/>
              <a:t>not class</a:t>
            </a:r>
            <a:r>
              <a:rPr lang="en-GB" dirty="0"/>
              <a:t> </a:t>
            </a:r>
            <a:r>
              <a:rPr lang="en-GB" dirty="0" smtClean="0"/>
              <a:t>specific. However, although </a:t>
            </a:r>
            <a:r>
              <a:rPr lang="en-GB" dirty="0"/>
              <a:t>victimization can certainly occur anywhere, it is not randomly distributed throughout </a:t>
            </a:r>
            <a:r>
              <a:rPr lang="en-GB" dirty="0" smtClean="0"/>
              <a:t>society. Research tends to show a prevalence of domestic </a:t>
            </a:r>
            <a:r>
              <a:rPr lang="en-GB" dirty="0"/>
              <a:t>assault in lower-class families and communities.</a:t>
            </a:r>
          </a:p>
        </p:txBody>
      </p:sp>
    </p:spTree>
    <p:extLst>
      <p:ext uri="{BB962C8B-B14F-4D97-AF65-F5344CB8AC3E}">
        <p14:creationId xmlns:p14="http://schemas.microsoft.com/office/powerpoint/2010/main" val="237403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causes of domestic </a:t>
            </a:r>
            <a:r>
              <a:rPr lang="en-GB" dirty="0"/>
              <a:t>v</a:t>
            </a:r>
            <a:r>
              <a:rPr lang="en-GB" dirty="0" smtClean="0"/>
              <a:t>iolence</a:t>
            </a:r>
            <a:endParaRPr lang="en-GB" dirty="0"/>
          </a:p>
        </p:txBody>
      </p:sp>
      <p:sp>
        <p:nvSpPr>
          <p:cNvPr id="3" name="Content Placeholder 2"/>
          <p:cNvSpPr>
            <a:spLocks noGrp="1"/>
          </p:cNvSpPr>
          <p:nvPr>
            <p:ph idx="1"/>
          </p:nvPr>
        </p:nvSpPr>
        <p:spPr/>
        <p:txBody>
          <a:bodyPr>
            <a:normAutofit/>
          </a:bodyPr>
          <a:lstStyle/>
          <a:p>
            <a:r>
              <a:rPr lang="en-GB" dirty="0" smtClean="0"/>
              <a:t>Some </a:t>
            </a:r>
            <a:r>
              <a:rPr lang="en-GB" dirty="0"/>
              <a:t>studies indicate that a cause of domestic violence stems from an intersection of both environmental and individual factors. Essentially, this means that abusers learn to use abusive tactics to control others from the influence of family members, people around them, and cultural traditions as they grow from children to adults.</a:t>
            </a:r>
          </a:p>
        </p:txBody>
      </p:sp>
    </p:spTree>
    <p:extLst>
      <p:ext uri="{BB962C8B-B14F-4D97-AF65-F5344CB8AC3E}">
        <p14:creationId xmlns:p14="http://schemas.microsoft.com/office/powerpoint/2010/main" val="4166002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Task 1</a:t>
            </a:r>
            <a:endParaRPr lang="en-GB" dirty="0"/>
          </a:p>
        </p:txBody>
      </p:sp>
      <p:sp>
        <p:nvSpPr>
          <p:cNvPr id="3" name="Content Placeholder 2"/>
          <p:cNvSpPr>
            <a:spLocks noGrp="1"/>
          </p:cNvSpPr>
          <p:nvPr>
            <p:ph idx="1"/>
          </p:nvPr>
        </p:nvSpPr>
        <p:spPr/>
        <p:txBody>
          <a:bodyPr/>
          <a:lstStyle/>
          <a:p>
            <a:r>
              <a:rPr lang="en-GB" dirty="0" smtClean="0"/>
              <a:t>Complete the word doc, Sociological Explanations for Domestic Violence.</a:t>
            </a:r>
          </a:p>
          <a:p>
            <a:r>
              <a:rPr lang="en-GB" dirty="0" smtClean="0"/>
              <a:t>For each of the four explanations there are 2 speech bubbles. One should be used to explain the argument, whilst the other points out flaws or issues with the argument. </a:t>
            </a:r>
          </a:p>
          <a:p>
            <a:r>
              <a:rPr lang="en-GB" dirty="0" smtClean="0"/>
              <a:t>Some have been done for you.</a:t>
            </a:r>
          </a:p>
          <a:p>
            <a:r>
              <a:rPr lang="en-GB" dirty="0" smtClean="0"/>
              <a:t>Use the textbook pp174-6.</a:t>
            </a:r>
            <a:endParaRPr lang="en-GB" dirty="0"/>
          </a:p>
        </p:txBody>
      </p:sp>
    </p:spTree>
    <p:extLst>
      <p:ext uri="{BB962C8B-B14F-4D97-AF65-F5344CB8AC3E}">
        <p14:creationId xmlns:p14="http://schemas.microsoft.com/office/powerpoint/2010/main" val="2196538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Item B, page 177</a:t>
            </a:r>
            <a:endParaRPr lang="en-GB" dirty="0"/>
          </a:p>
        </p:txBody>
      </p:sp>
      <p:sp>
        <p:nvSpPr>
          <p:cNvPr id="3" name="Content Placeholder 2"/>
          <p:cNvSpPr>
            <a:spLocks noGrp="1"/>
          </p:cNvSpPr>
          <p:nvPr>
            <p:ph idx="1"/>
          </p:nvPr>
        </p:nvSpPr>
        <p:spPr>
          <a:xfrm>
            <a:off x="395536" y="1268760"/>
            <a:ext cx="8229600" cy="4525963"/>
          </a:xfrm>
        </p:spPr>
        <p:txBody>
          <a:bodyPr>
            <a:normAutofit/>
          </a:bodyPr>
          <a:lstStyle/>
          <a:p>
            <a:pPr marL="0" indent="0" algn="just">
              <a:buNone/>
            </a:pPr>
            <a:r>
              <a:rPr lang="en-GB" sz="2600" i="1" dirty="0" smtClean="0"/>
              <a:t>Domestic violence accounts for up to a quarter of all recorded violent crime. Victims are more likely to be female and offenders male: domestic violence is liked to gender roles in patriarchal society. However, not all women are equally likely to suffer domestic violence. Victims – both male and female – are more likely to belong to disadvantaged social groups and live under difficult circumstances.</a:t>
            </a:r>
          </a:p>
          <a:p>
            <a:pPr marL="0" indent="0">
              <a:buNone/>
            </a:pPr>
            <a:endParaRPr lang="en-GB" sz="2400" dirty="0" smtClean="0"/>
          </a:p>
          <a:p>
            <a:pPr marL="0" indent="0">
              <a:buNone/>
            </a:pPr>
            <a:r>
              <a:rPr lang="en-GB" sz="2400" dirty="0" smtClean="0"/>
              <a:t>Applying material from item B, analyse two reasons for patterns of domestic abuse. 					</a:t>
            </a:r>
            <a:r>
              <a:rPr lang="en-GB" sz="2400" b="1" dirty="0" smtClean="0"/>
              <a:t>(10 marks)</a:t>
            </a:r>
            <a:endParaRPr lang="en-GB" sz="2400" b="1" dirty="0"/>
          </a:p>
        </p:txBody>
      </p:sp>
    </p:spTree>
    <p:extLst>
      <p:ext uri="{BB962C8B-B14F-4D97-AF65-F5344CB8AC3E}">
        <p14:creationId xmlns:p14="http://schemas.microsoft.com/office/powerpoint/2010/main" val="3018806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to answer the 10 mark ‘Item ‘ questions</a:t>
            </a:r>
            <a:endParaRPr lang="en-GB" dirty="0"/>
          </a:p>
        </p:txBody>
      </p:sp>
      <p:sp>
        <p:nvSpPr>
          <p:cNvPr id="3" name="Content Placeholder 2"/>
          <p:cNvSpPr>
            <a:spLocks noGrp="1"/>
          </p:cNvSpPr>
          <p:nvPr>
            <p:ph idx="1"/>
          </p:nvPr>
        </p:nvSpPr>
        <p:spPr/>
        <p:txBody>
          <a:bodyPr/>
          <a:lstStyle/>
          <a:p>
            <a:pPr marL="0" indent="0">
              <a:buNone/>
            </a:pPr>
            <a:r>
              <a:rPr lang="en-GB" smtClean="0"/>
              <a:t>P77</a:t>
            </a:r>
            <a:r>
              <a:rPr lang="en-GB" dirty="0" smtClean="0"/>
              <a:t>: Examiner’s Advice (right hand column)</a:t>
            </a:r>
          </a:p>
          <a:p>
            <a:pPr marL="0" indent="0">
              <a:buNone/>
            </a:pPr>
            <a:r>
              <a:rPr lang="en-GB" dirty="0" smtClean="0"/>
              <a:t>P248: ‘Chain of Reasoning’ questions</a:t>
            </a:r>
            <a:endParaRPr lang="en-GB" dirty="0"/>
          </a:p>
        </p:txBody>
      </p:sp>
    </p:spTree>
    <p:extLst>
      <p:ext uri="{BB962C8B-B14F-4D97-AF65-F5344CB8AC3E}">
        <p14:creationId xmlns:p14="http://schemas.microsoft.com/office/powerpoint/2010/main" val="2719732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Resources, decision-making and domestic abuse</a:t>
            </a:r>
            <a:endParaRPr lang="en-GB" dirty="0"/>
          </a:p>
        </p:txBody>
      </p:sp>
      <p:sp>
        <p:nvSpPr>
          <p:cNvPr id="3" name="Content Placeholder 2"/>
          <p:cNvSpPr>
            <a:spLocks noGrp="1"/>
          </p:cNvSpPr>
          <p:nvPr>
            <p:ph idx="1"/>
          </p:nvPr>
        </p:nvSpPr>
        <p:spPr/>
        <p:txBody>
          <a:bodyPr>
            <a:normAutofit lnSpcReduction="10000"/>
          </a:bodyPr>
          <a:lstStyle/>
          <a:p>
            <a:r>
              <a:rPr lang="en-GB" dirty="0" smtClean="0"/>
              <a:t>We know that couples have many ways of dealing with their finances and they don’t, necessarily, imply inequality: this depends on the meanings couples give to money (Nyman, 2003) – the ‘personal life perspective.’</a:t>
            </a:r>
          </a:p>
          <a:p>
            <a:r>
              <a:rPr lang="en-GB" dirty="0" smtClean="0"/>
              <a:t>However, domestic abuse can include financial abuse: when one partner (usually the man) controls the family income and uses this to control his partner.</a:t>
            </a:r>
            <a:endParaRPr lang="en-GB" dirty="0"/>
          </a:p>
        </p:txBody>
      </p:sp>
    </p:spTree>
    <p:extLst>
      <p:ext uri="{BB962C8B-B14F-4D97-AF65-F5344CB8AC3E}">
        <p14:creationId xmlns:p14="http://schemas.microsoft.com/office/powerpoint/2010/main" val="556976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definition (Home Office, 2013)</a:t>
            </a:r>
            <a:endParaRPr lang="en-GB" dirty="0"/>
          </a:p>
        </p:txBody>
      </p:sp>
      <p:sp>
        <p:nvSpPr>
          <p:cNvPr id="3" name="Content Placeholder 2"/>
          <p:cNvSpPr>
            <a:spLocks noGrp="1"/>
          </p:cNvSpPr>
          <p:nvPr>
            <p:ph sz="half" idx="1"/>
          </p:nvPr>
        </p:nvSpPr>
        <p:spPr/>
        <p:txBody>
          <a:bodyPr/>
          <a:lstStyle/>
          <a:p>
            <a:pPr marL="0" indent="0" algn="ctr">
              <a:buNone/>
            </a:pPr>
            <a:r>
              <a:rPr lang="en-GB" i="1" dirty="0" smtClean="0"/>
              <a:t>Any incident or pattern of incidents of controlling, coercive or threatening behaviour, violence or abuse </a:t>
            </a:r>
            <a:r>
              <a:rPr lang="en-GB" i="1" dirty="0" smtClean="0">
                <a:solidFill>
                  <a:srgbClr val="FF0000"/>
                </a:solidFill>
              </a:rPr>
              <a:t>between those aged 16 </a:t>
            </a:r>
            <a:r>
              <a:rPr lang="en-GB" i="1" dirty="0" smtClean="0"/>
              <a:t>or over who are or have been intimate partners for family members regardless of gender or sexuality.</a:t>
            </a:r>
            <a:endParaRPr lang="en-GB" i="1" dirty="0"/>
          </a:p>
        </p:txBody>
      </p:sp>
      <p:pic>
        <p:nvPicPr>
          <p:cNvPr id="5" name="Picture 2" descr="Image result for domestic abuse types">
            <a:extLst>
              <a:ext uri="{FF2B5EF4-FFF2-40B4-BE49-F238E27FC236}">
                <a16:creationId xmlns="" xmlns:a16="http://schemas.microsoft.com/office/drawing/2014/main" id="{698E90F5-131A-4EF8-9114-164B84E0D132}"/>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4008" y="1844824"/>
            <a:ext cx="3744416" cy="3744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9665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facts (from the Office for National Statistics)</a:t>
            </a:r>
            <a:endParaRPr lang="en-GB" dirty="0"/>
          </a:p>
        </p:txBody>
      </p:sp>
      <p:sp>
        <p:nvSpPr>
          <p:cNvPr id="3" name="Content Placeholder 2"/>
          <p:cNvSpPr>
            <a:spLocks noGrp="1"/>
          </p:cNvSpPr>
          <p:nvPr>
            <p:ph idx="1"/>
          </p:nvPr>
        </p:nvSpPr>
        <p:spPr/>
        <p:txBody>
          <a:bodyPr/>
          <a:lstStyle/>
          <a:p>
            <a:r>
              <a:rPr lang="en-GB" dirty="0" smtClean="0"/>
              <a:t>Almost </a:t>
            </a:r>
            <a:r>
              <a:rPr lang="en-GB" dirty="0" smtClean="0">
                <a:solidFill>
                  <a:schemeClr val="accent1"/>
                </a:solidFill>
              </a:rPr>
              <a:t>one in four women </a:t>
            </a:r>
            <a:r>
              <a:rPr lang="en-GB" dirty="0" smtClean="0"/>
              <a:t>aged 16-74 will experience domestic abuse in her lifetime.</a:t>
            </a:r>
          </a:p>
          <a:p>
            <a:r>
              <a:rPr lang="en-GB" dirty="0" smtClean="0">
                <a:solidFill>
                  <a:schemeClr val="accent1"/>
                </a:solidFill>
              </a:rPr>
              <a:t>Two women </a:t>
            </a:r>
            <a:r>
              <a:rPr lang="en-GB" dirty="0" smtClean="0"/>
              <a:t>a week are killed by a current or former partner in England and Wales alone.</a:t>
            </a:r>
          </a:p>
          <a:p>
            <a:r>
              <a:rPr lang="en-GB" dirty="0" smtClean="0"/>
              <a:t>According to the Crime Survey for England and Wales, for the year ending March 2019, an estimated 5.7% of adults (2.4 million) experienced domestic abuse. </a:t>
            </a:r>
            <a:endParaRPr lang="en-GB" dirty="0"/>
          </a:p>
        </p:txBody>
      </p:sp>
    </p:spTree>
    <p:extLst>
      <p:ext uri="{BB962C8B-B14F-4D97-AF65-F5344CB8AC3E}">
        <p14:creationId xmlns:p14="http://schemas.microsoft.com/office/powerpoint/2010/main" val="372405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Walking on Eggshells</a:t>
            </a:r>
            <a:endParaRPr lang="en-GB" dirty="0"/>
          </a:p>
        </p:txBody>
      </p:sp>
      <p:sp>
        <p:nvSpPr>
          <p:cNvPr id="3" name="Content Placeholder 2"/>
          <p:cNvSpPr>
            <a:spLocks noGrp="1"/>
          </p:cNvSpPr>
          <p:nvPr>
            <p:ph idx="1"/>
          </p:nvPr>
        </p:nvSpPr>
        <p:spPr/>
        <p:txBody>
          <a:bodyPr/>
          <a:lstStyle/>
          <a:p>
            <a:r>
              <a:rPr lang="en-GB" dirty="0" smtClean="0">
                <a:hlinkClick r:id="rId3"/>
              </a:rPr>
              <a:t>https://www.youtube.com/watch?v=hC1pCi-GwGU</a:t>
            </a:r>
            <a:endParaRPr lang="en-GB" dirty="0" smtClean="0"/>
          </a:p>
          <a:p>
            <a:endParaRPr lang="en-GB" dirty="0"/>
          </a:p>
        </p:txBody>
      </p:sp>
    </p:spTree>
    <p:extLst>
      <p:ext uri="{BB962C8B-B14F-4D97-AF65-F5344CB8AC3E}">
        <p14:creationId xmlns:p14="http://schemas.microsoft.com/office/powerpoint/2010/main" val="3396811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‘gender gap’ in domestic violence</a:t>
            </a:r>
            <a:endParaRPr lang="en-GB" dirty="0"/>
          </a:p>
        </p:txBody>
      </p:sp>
      <p:sp>
        <p:nvSpPr>
          <p:cNvPr id="3" name="Content Placeholder 2"/>
          <p:cNvSpPr>
            <a:spLocks noGrp="1"/>
          </p:cNvSpPr>
          <p:nvPr>
            <p:ph idx="1"/>
          </p:nvPr>
        </p:nvSpPr>
        <p:spPr/>
        <p:txBody>
          <a:bodyPr>
            <a:normAutofit fontScale="85000" lnSpcReduction="20000"/>
          </a:bodyPr>
          <a:lstStyle/>
          <a:p>
            <a:r>
              <a:rPr lang="en-GB" dirty="0"/>
              <a:t>W</a:t>
            </a:r>
            <a:r>
              <a:rPr lang="en-GB" dirty="0" smtClean="0"/>
              <a:t>omen </a:t>
            </a:r>
            <a:r>
              <a:rPr lang="en-GB" dirty="0"/>
              <a:t>are around </a:t>
            </a:r>
            <a:r>
              <a:rPr lang="en-GB" dirty="0">
                <a:solidFill>
                  <a:schemeClr val="accent1"/>
                </a:solidFill>
              </a:rPr>
              <a:t>twice as likely</a:t>
            </a:r>
            <a:r>
              <a:rPr lang="en-GB" dirty="0"/>
              <a:t> to have experienced domestic abuse as men. In the year ending March 2018 this was 7.9% of women compared to 4.2% of </a:t>
            </a:r>
            <a:r>
              <a:rPr lang="en-GB" dirty="0" smtClean="0"/>
              <a:t>men</a:t>
            </a:r>
            <a:r>
              <a:rPr lang="en-GB" dirty="0"/>
              <a:t> </a:t>
            </a:r>
            <a:r>
              <a:rPr lang="en-GB" dirty="0" smtClean="0"/>
              <a:t>(ONO*). This </a:t>
            </a:r>
            <a:r>
              <a:rPr lang="en-GB" dirty="0"/>
              <a:t>equated to an estimated 1.3 million female </a:t>
            </a:r>
            <a:r>
              <a:rPr lang="en-GB" dirty="0" smtClean="0"/>
              <a:t>victims.</a:t>
            </a:r>
          </a:p>
          <a:p>
            <a:r>
              <a:rPr lang="en-GB" dirty="0" smtClean="0"/>
              <a:t>Other studies reported a wider gap. There are also differences between men and women in terms of the types of domestic abuse they suffered from, and also the number of incidents.</a:t>
            </a:r>
          </a:p>
          <a:p>
            <a:r>
              <a:rPr lang="en-GB" dirty="0" err="1" smtClean="0">
                <a:solidFill>
                  <a:srgbClr val="00B0F0"/>
                </a:solidFill>
              </a:rPr>
              <a:t>Walby</a:t>
            </a:r>
            <a:r>
              <a:rPr lang="en-GB" dirty="0" smtClean="0">
                <a:solidFill>
                  <a:srgbClr val="00B0F0"/>
                </a:solidFill>
              </a:rPr>
              <a:t> </a:t>
            </a:r>
            <a:r>
              <a:rPr lang="en-GB" dirty="0">
                <a:solidFill>
                  <a:srgbClr val="00B0F0"/>
                </a:solidFill>
              </a:rPr>
              <a:t>and Allen </a:t>
            </a:r>
            <a:r>
              <a:rPr lang="en-GB" dirty="0"/>
              <a:t>(2004): women are much more likely than </a:t>
            </a:r>
            <a:r>
              <a:rPr lang="en-GB" dirty="0" smtClean="0"/>
              <a:t>men </a:t>
            </a:r>
            <a:r>
              <a:rPr lang="en-GB" dirty="0"/>
              <a:t>to be victims of multiple incidents of abuse and sexual violence.</a:t>
            </a:r>
          </a:p>
          <a:p>
            <a:endParaRPr lang="en-GB" dirty="0"/>
          </a:p>
          <a:p>
            <a:endParaRPr lang="en-GB" dirty="0"/>
          </a:p>
        </p:txBody>
      </p:sp>
    </p:spTree>
    <p:extLst>
      <p:ext uri="{BB962C8B-B14F-4D97-AF65-F5344CB8AC3E}">
        <p14:creationId xmlns:p14="http://schemas.microsoft.com/office/powerpoint/2010/main" val="3941716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Problems with statistics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Victims may be unwilling to report the abuse to the police: </a:t>
            </a:r>
            <a:r>
              <a:rPr lang="en-GB" dirty="0" err="1" smtClean="0">
                <a:solidFill>
                  <a:srgbClr val="00B0F0"/>
                </a:solidFill>
              </a:rPr>
              <a:t>Yearnshire</a:t>
            </a:r>
            <a:r>
              <a:rPr lang="en-GB" dirty="0" smtClean="0"/>
              <a:t> (1997) found </a:t>
            </a:r>
            <a:r>
              <a:rPr lang="en-GB" dirty="0" smtClean="0"/>
              <a:t>that, </a:t>
            </a:r>
            <a:r>
              <a:rPr lang="en-GB" dirty="0" smtClean="0"/>
              <a:t>on </a:t>
            </a:r>
            <a:r>
              <a:rPr lang="en-GB" dirty="0" smtClean="0"/>
              <a:t>average, </a:t>
            </a:r>
            <a:r>
              <a:rPr lang="en-GB" dirty="0" smtClean="0"/>
              <a:t>a woman suffers 35 assaults before making a report. </a:t>
            </a:r>
          </a:p>
          <a:p>
            <a:r>
              <a:rPr lang="en-GB" dirty="0" err="1" smtClean="0">
                <a:solidFill>
                  <a:srgbClr val="00B0F0"/>
                </a:solidFill>
              </a:rPr>
              <a:t>Cheal</a:t>
            </a:r>
            <a:r>
              <a:rPr lang="en-GB" dirty="0" smtClean="0"/>
              <a:t> (1991) said </a:t>
            </a:r>
            <a:r>
              <a:rPr lang="en-GB" dirty="0" smtClean="0"/>
              <a:t>that the police was reluctant to investigate and prosecute cases of domestic violence. </a:t>
            </a:r>
            <a:r>
              <a:rPr lang="en-GB" dirty="0" smtClean="0"/>
              <a:t>Research </a:t>
            </a:r>
            <a:r>
              <a:rPr lang="en-GB" dirty="0" smtClean="0"/>
              <a:t>in the USA </a:t>
            </a:r>
            <a:r>
              <a:rPr lang="en-GB" dirty="0" smtClean="0"/>
              <a:t>found that, </a:t>
            </a:r>
            <a:r>
              <a:rPr lang="en-GB" dirty="0" smtClean="0"/>
              <a:t>in the 1980s, it </a:t>
            </a:r>
            <a:r>
              <a:rPr lang="en-GB" dirty="0"/>
              <a:t>was common practice </a:t>
            </a:r>
            <a:r>
              <a:rPr lang="en-GB" dirty="0" smtClean="0"/>
              <a:t>for police to delay their </a:t>
            </a:r>
            <a:r>
              <a:rPr lang="en-GB" dirty="0"/>
              <a:t>response to </a:t>
            </a:r>
            <a:r>
              <a:rPr lang="en-GB" dirty="0" smtClean="0"/>
              <a:t>domestic violence calls. They hoped that the problem </a:t>
            </a:r>
            <a:r>
              <a:rPr lang="en-GB" dirty="0"/>
              <a:t>would resolve itself at home, or that the assailant would leave before police arrived</a:t>
            </a:r>
            <a:r>
              <a:rPr lang="en-GB" dirty="0" smtClean="0"/>
              <a:t>. </a:t>
            </a:r>
          </a:p>
          <a:p>
            <a:r>
              <a:rPr lang="en-GB" dirty="0" err="1" smtClean="0"/>
              <a:t>Cheal</a:t>
            </a:r>
            <a:r>
              <a:rPr lang="en-GB" dirty="0" smtClean="0"/>
              <a:t> said that the family is a private sphere, so the police believed access to it by state agencies should be limited. </a:t>
            </a:r>
            <a:endParaRPr lang="en-GB" dirty="0"/>
          </a:p>
        </p:txBody>
      </p:sp>
    </p:spTree>
    <p:extLst>
      <p:ext uri="{BB962C8B-B14F-4D97-AF65-F5344CB8AC3E}">
        <p14:creationId xmlns:p14="http://schemas.microsoft.com/office/powerpoint/2010/main" val="1570301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causes domestic violence?</a:t>
            </a:r>
            <a:endParaRPr lang="en-GB"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GB" dirty="0" smtClean="0">
                <a:solidFill>
                  <a:srgbClr val="92D050"/>
                </a:solidFill>
              </a:rPr>
              <a:t>The Radical Feminist argument:</a:t>
            </a:r>
          </a:p>
          <a:p>
            <a:pPr marL="0" indent="0" algn="ctr">
              <a:buNone/>
            </a:pPr>
            <a:endParaRPr lang="en-GB" dirty="0" smtClean="0"/>
          </a:p>
          <a:p>
            <a:pPr marL="0" indent="0">
              <a:buNone/>
            </a:pPr>
            <a:r>
              <a:rPr lang="en-GB" dirty="0" err="1" smtClean="0">
                <a:solidFill>
                  <a:srgbClr val="00B0F0"/>
                </a:solidFill>
              </a:rPr>
              <a:t>Dobash</a:t>
            </a:r>
            <a:r>
              <a:rPr lang="en-GB" dirty="0" smtClean="0">
                <a:solidFill>
                  <a:srgbClr val="00B0F0"/>
                </a:solidFill>
              </a:rPr>
              <a:t> and </a:t>
            </a:r>
            <a:r>
              <a:rPr lang="en-GB" dirty="0" err="1" smtClean="0">
                <a:solidFill>
                  <a:srgbClr val="00B0F0"/>
                </a:solidFill>
              </a:rPr>
              <a:t>Dobash</a:t>
            </a:r>
            <a:r>
              <a:rPr lang="en-GB" dirty="0" smtClean="0">
                <a:solidFill>
                  <a:srgbClr val="00B0F0"/>
                </a:solidFill>
              </a:rPr>
              <a:t>: Firestone: Millett</a:t>
            </a:r>
          </a:p>
          <a:p>
            <a:pPr>
              <a:buFontTx/>
              <a:buChar char="-"/>
            </a:pPr>
            <a:r>
              <a:rPr lang="en-GB" dirty="0" smtClean="0"/>
              <a:t>Domestic violence is evidence of PATRIARCHY.</a:t>
            </a:r>
          </a:p>
          <a:p>
            <a:pPr>
              <a:buFontTx/>
              <a:buChar char="-"/>
            </a:pPr>
            <a:r>
              <a:rPr lang="en-GB" dirty="0" smtClean="0"/>
              <a:t>All societies are patriarchal and the family and marriage are the main source of female oppression in society.</a:t>
            </a:r>
          </a:p>
          <a:p>
            <a:pPr>
              <a:buFontTx/>
              <a:buChar char="-"/>
            </a:pPr>
            <a:r>
              <a:rPr lang="en-GB" dirty="0" smtClean="0"/>
              <a:t>This explains why most domestic violence is committed by men.</a:t>
            </a:r>
            <a:endParaRPr lang="en-GB" dirty="0"/>
          </a:p>
        </p:txBody>
      </p:sp>
    </p:spTree>
    <p:extLst>
      <p:ext uri="{BB962C8B-B14F-4D97-AF65-F5344CB8AC3E}">
        <p14:creationId xmlns:p14="http://schemas.microsoft.com/office/powerpoint/2010/main" val="714472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What causes domestic violence?</a:t>
            </a:r>
            <a:endParaRPr lang="en-GB" dirty="0"/>
          </a:p>
        </p:txBody>
      </p:sp>
      <p:sp>
        <p:nvSpPr>
          <p:cNvPr id="6" name="Content Placeholder 5"/>
          <p:cNvSpPr>
            <a:spLocks noGrp="1"/>
          </p:cNvSpPr>
          <p:nvPr>
            <p:ph idx="1"/>
          </p:nvPr>
        </p:nvSpPr>
        <p:spPr/>
        <p:txBody>
          <a:bodyPr/>
          <a:lstStyle/>
          <a:p>
            <a:pPr marL="0" indent="0" algn="ctr">
              <a:buNone/>
            </a:pPr>
            <a:r>
              <a:rPr lang="en-GB" dirty="0" smtClean="0">
                <a:solidFill>
                  <a:srgbClr val="FF0000"/>
                </a:solidFill>
              </a:rPr>
              <a:t>The Marxist perspective:</a:t>
            </a:r>
          </a:p>
          <a:p>
            <a:pPr marL="0" indent="0">
              <a:buNone/>
            </a:pPr>
            <a:r>
              <a:rPr lang="en-GB" dirty="0" smtClean="0">
                <a:solidFill>
                  <a:srgbClr val="00B0F0"/>
                </a:solidFill>
              </a:rPr>
              <a:t>Ansley: Wilkinson</a:t>
            </a:r>
          </a:p>
          <a:p>
            <a:pPr>
              <a:buFontTx/>
              <a:buChar char="-"/>
            </a:pPr>
            <a:r>
              <a:rPr lang="en-GB" dirty="0" smtClean="0"/>
              <a:t>Domestic violence is the product of capitalism.</a:t>
            </a:r>
          </a:p>
          <a:p>
            <a:pPr>
              <a:buFontTx/>
              <a:buChar char="-"/>
            </a:pPr>
            <a:r>
              <a:rPr lang="en-GB" dirty="0" smtClean="0"/>
              <a:t>Male workers are exploited at work, and come home and take their anger out on their wives: women are the ‘takers of shit.’ </a:t>
            </a:r>
            <a:endParaRPr lang="en-GB" dirty="0"/>
          </a:p>
        </p:txBody>
      </p:sp>
    </p:spTree>
    <p:extLst>
      <p:ext uri="{BB962C8B-B14F-4D97-AF65-F5344CB8AC3E}">
        <p14:creationId xmlns:p14="http://schemas.microsoft.com/office/powerpoint/2010/main" val="391686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423</TotalTime>
  <Words>985</Words>
  <Application>Microsoft Office PowerPoint</Application>
  <PresentationFormat>On-screen Show (4:3)</PresentationFormat>
  <Paragraphs>69</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Topic 1: Couples</vt:lpstr>
      <vt:lpstr>Resources, decision-making and domestic abuse</vt:lpstr>
      <vt:lpstr>A definition (Home Office, 2013)</vt:lpstr>
      <vt:lpstr>The facts (from the Office for National Statistics)</vt:lpstr>
      <vt:lpstr>Walking on Eggshells</vt:lpstr>
      <vt:lpstr>The ‘gender gap’ in domestic violence</vt:lpstr>
      <vt:lpstr>Problems with statistics</vt:lpstr>
      <vt:lpstr>What causes domestic violence?</vt:lpstr>
      <vt:lpstr>What causes domestic violence?</vt:lpstr>
      <vt:lpstr>What causes domestic violence&gt;</vt:lpstr>
      <vt:lpstr>What causes domestic violence?</vt:lpstr>
      <vt:lpstr>The causes of domestic violence</vt:lpstr>
      <vt:lpstr>Task 1</vt:lpstr>
      <vt:lpstr>Item B, page 177</vt:lpstr>
      <vt:lpstr>How to answer the 10 mark ‘Item ‘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1: Couples</dc:title>
  <dc:creator>Jo Watson</dc:creator>
  <cp:lastModifiedBy>Jo Watson</cp:lastModifiedBy>
  <cp:revision>80</cp:revision>
  <dcterms:created xsi:type="dcterms:W3CDTF">2020-03-09T14:17:27Z</dcterms:created>
  <dcterms:modified xsi:type="dcterms:W3CDTF">2020-03-15T14:56:22Z</dcterms:modified>
</cp:coreProperties>
</file>