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348" r:id="rId4"/>
    <p:sldId id="336" r:id="rId5"/>
    <p:sldId id="695" r:id="rId6"/>
    <p:sldId id="696" r:id="rId7"/>
    <p:sldId id="694" r:id="rId8"/>
    <p:sldId id="337" r:id="rId9"/>
    <p:sldId id="338" r:id="rId10"/>
    <p:sldId id="339" r:id="rId11"/>
    <p:sldId id="340" r:id="rId12"/>
    <p:sldId id="697" r:id="rId13"/>
    <p:sldId id="342" r:id="rId14"/>
    <p:sldId id="344" r:id="rId15"/>
    <p:sldId id="345" r:id="rId16"/>
    <p:sldId id="346" r:id="rId17"/>
    <p:sldId id="349" r:id="rId18"/>
    <p:sldId id="347" r:id="rId19"/>
    <p:sldId id="698" r:id="rId20"/>
    <p:sldId id="359" r:id="rId21"/>
    <p:sldId id="360" r:id="rId22"/>
    <p:sldId id="361" r:id="rId23"/>
    <p:sldId id="362" r:id="rId24"/>
    <p:sldId id="363" r:id="rId25"/>
    <p:sldId id="364" r:id="rId26"/>
    <p:sldId id="699" r:id="rId27"/>
    <p:sldId id="700" r:id="rId28"/>
    <p:sldId id="701" r:id="rId29"/>
    <p:sldId id="7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88534" autoAdjust="0"/>
  </p:normalViewPr>
  <p:slideViewPr>
    <p:cSldViewPr>
      <p:cViewPr>
        <p:scale>
          <a:sx n="100" d="100"/>
          <a:sy n="100" d="100"/>
        </p:scale>
        <p:origin x="2052" y="4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23/07/2018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1D2838-E2BB-493E-B965-92F23761A436}" type="slidenum">
              <a:rPr lang="en-GB" smtClean="0"/>
              <a:t>10</a:t>
            </a:fld>
            <a:endParaRPr lang="en-GB"/>
          </a:p>
        </p:txBody>
      </p:sp>
    </p:spTree>
    <p:extLst>
      <p:ext uri="{BB962C8B-B14F-4D97-AF65-F5344CB8AC3E}">
        <p14:creationId xmlns:p14="http://schemas.microsoft.com/office/powerpoint/2010/main" val="366975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1.png"/><Relationship Id="rId7" Type="http://schemas.openxmlformats.org/officeDocument/2006/relationships/image" Target="../media/image45.png"/><Relationship Id="rId2" Type="http://schemas.openxmlformats.org/officeDocument/2006/relationships/image" Target="../media/image40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0.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20.png"/><Relationship Id="rId4" Type="http://schemas.openxmlformats.org/officeDocument/2006/relationships/image" Target="../media/image810.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22.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6 :: </a:t>
            </a:r>
            <a:br>
              <a:rPr lang="en-GB" b="1" dirty="0">
                <a:solidFill>
                  <a:srgbClr val="92D050"/>
                </a:solidFill>
              </a:rPr>
            </a:br>
            <a:r>
              <a:rPr lang="en-GB" dirty="0"/>
              <a:t>Chi-Squared Tests</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Hypothesis Testing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55576" y="836712"/>
              <a:ext cx="7186975"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629277282"/>
                  </p:ext>
                </p:extLst>
              </p:nvPr>
            </p:nvGraphicFramePr>
            <p:xfrm>
              <a:off x="755576" y="836712"/>
              <a:ext cx="7186975" cy="111252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3"/>
                          <a:stretch>
                            <a:fillRect l="-311" t="-108197" r="-267081" b="-124590"/>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370840">
                    <a:tc>
                      <a:txBody>
                        <a:bodyPr/>
                        <a:lstStyle/>
                        <a:p>
                          <a:endParaRPr lang="en-US"/>
                        </a:p>
                      </a:txBody>
                      <a:tcPr>
                        <a:blipFill rotWithShape="0">
                          <a:blip r:embed="rId3"/>
                          <a:stretch>
                            <a:fillRect l="-311" t="-208197" r="-267081" b="-24590"/>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6" name="TextBox 5"/>
          <p:cNvSpPr txBox="1"/>
          <p:nvPr/>
        </p:nvSpPr>
        <p:spPr>
          <a:xfrm>
            <a:off x="395536" y="2060848"/>
            <a:ext cx="78488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Test, at the 5% significance level, whether or not the observed frequencies could be modelled by a discrete uniform distribution.</a:t>
            </a:r>
          </a:p>
        </p:txBody>
      </p:sp>
      <mc:AlternateContent xmlns:mc="http://schemas.openxmlformats.org/markup-compatibility/2006" xmlns:a14="http://schemas.microsoft.com/office/drawing/2010/main">
        <mc:Choice Requires="a14">
          <p:sp>
            <p:nvSpPr>
              <p:cNvPr id="7" name="TextBox 6"/>
              <p:cNvSpPr txBox="1"/>
              <p:nvPr/>
            </p:nvSpPr>
            <p:spPr>
              <a:xfrm>
                <a:off x="611560" y="2924944"/>
                <a:ext cx="7992888" cy="1169551"/>
              </a:xfrm>
              <a:prstGeom prst="rect">
                <a:avLst/>
              </a:prstGeom>
              <a:noFill/>
            </p:spPr>
            <p:txBody>
              <a:bodyPr wrap="square" rtlCol="0">
                <a:spAutoFit/>
              </a:bodyPr>
              <a:lstStyle/>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a:t>
                </a:r>
                <a:r>
                  <a:rPr lang="en-GB" sz="1400" b="1" dirty="0"/>
                  <a:t>The observed distribution can be modelled by a discrete uniform distribution (i.e. die is not biased)</a:t>
                </a:r>
              </a:p>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oMath>
                </a14:m>
                <a:r>
                  <a:rPr lang="en-GB" sz="1400" dirty="0"/>
                  <a:t> </a:t>
                </a:r>
                <a:r>
                  <a:rPr lang="en-GB" sz="1400" b="1" dirty="0"/>
                  <a:t>The observed distribution cannot be modelled by a discrete uniform distribution (i.e. die is biased)</a:t>
                </a:r>
              </a:p>
              <a:p>
                <a14:m>
                  <m:oMath xmlns:m="http://schemas.openxmlformats.org/officeDocument/2006/math">
                    <m:r>
                      <a:rPr lang="en-GB" sz="1400" b="0" i="1" smtClean="0">
                        <a:latin typeface="Cambria Math" panose="02040503050406030204" pitchFamily="18" charset="0"/>
                      </a:rPr>
                      <m:t>𝜈</m:t>
                    </m:r>
                    <m:r>
                      <a:rPr lang="en-GB" sz="1400" b="0" i="1" smtClean="0">
                        <a:latin typeface="Cambria Math" panose="02040503050406030204" pitchFamily="18" charset="0"/>
                      </a:rPr>
                      <m:t>=</m:t>
                    </m:r>
                    <m:r>
                      <a:rPr lang="en-GB" sz="1400" b="1" i="1" smtClean="0">
                        <a:latin typeface="Cambria Math" panose="02040503050406030204" pitchFamily="18" charset="0"/>
                      </a:rPr>
                      <m:t>𝟓</m:t>
                    </m:r>
                  </m:oMath>
                </a14:m>
                <a:r>
                  <a:rPr lang="en-GB" sz="1400" b="1" dirty="0"/>
                  <a:t> </a:t>
                </a:r>
              </a:p>
              <a:p>
                <a:r>
                  <a:rPr lang="en-GB" sz="1400" dirty="0"/>
                  <a:t>Critical value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𝜒</m:t>
                        </m:r>
                      </m:e>
                      <m:sup>
                        <m:r>
                          <a:rPr lang="en-GB" sz="1400" b="0" i="1" smtClean="0">
                            <a:latin typeface="Cambria Math" panose="02040503050406030204" pitchFamily="18" charset="0"/>
                          </a:rPr>
                          <m:t>2</m:t>
                        </m:r>
                      </m:sup>
                    </m:sSup>
                  </m:oMath>
                </a14:m>
                <a:r>
                  <a:rPr lang="en-GB" sz="1400" dirty="0"/>
                  <a:t> at 5% level: </a:t>
                </a:r>
                <a14:m>
                  <m:oMath xmlns:m="http://schemas.openxmlformats.org/officeDocument/2006/math">
                    <m:r>
                      <a:rPr lang="en-GB" sz="1400" b="1" i="1" smtClean="0">
                        <a:latin typeface="Cambria Math" panose="02040503050406030204" pitchFamily="18" charset="0"/>
                      </a:rPr>
                      <m:t>𝟏𝟏</m:t>
                    </m:r>
                    <m:r>
                      <a:rPr lang="en-GB" sz="1400" b="1" i="1" smtClean="0">
                        <a:latin typeface="Cambria Math" panose="02040503050406030204" pitchFamily="18" charset="0"/>
                      </a:rPr>
                      <m:t>.</m:t>
                    </m:r>
                    <m:r>
                      <a:rPr lang="en-GB" sz="1400" b="1" i="1" smtClean="0">
                        <a:latin typeface="Cambria Math" panose="02040503050406030204" pitchFamily="18" charset="0"/>
                      </a:rPr>
                      <m:t>𝟎𝟕𝟎</m:t>
                    </m:r>
                  </m:oMath>
                </a14:m>
                <a:endParaRPr lang="en-GB" sz="1400" b="1" dirty="0"/>
              </a:p>
              <a:p>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2924944"/>
                <a:ext cx="7992888" cy="1169551"/>
              </a:xfrm>
              <a:prstGeom prst="rect">
                <a:avLst/>
              </a:prstGeom>
              <a:blipFill rotWithShape="0">
                <a:blip r:embed="rId4"/>
                <a:stretch>
                  <a:fillRect l="-229" t="-10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96036" y="3509719"/>
                <a:ext cx="4140460" cy="8351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b="1" dirty="0"/>
                  <a:t>Look up in </a:t>
                </a:r>
                <a14:m>
                  <m:oMath xmlns:m="http://schemas.openxmlformats.org/officeDocument/2006/math">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𝝌</m:t>
                        </m:r>
                      </m:e>
                      <m:sup>
                        <m:r>
                          <a:rPr lang="en-GB" sz="1200" b="1" i="1" smtClean="0">
                            <a:latin typeface="Cambria Math" panose="02040503050406030204" pitchFamily="18" charset="0"/>
                          </a:rPr>
                          <m:t>𝟐</m:t>
                        </m:r>
                      </m:sup>
                    </m:sSup>
                  </m:oMath>
                </a14:m>
                <a:r>
                  <a:rPr lang="en-GB" sz="1200" b="1" dirty="0"/>
                  <a:t> table.</a:t>
                </a:r>
              </a:p>
              <a:p>
                <a:r>
                  <a:rPr lang="en-GB" sz="1200" dirty="0"/>
                  <a:t>If our goodness of fit measure is this value or worse (i.e. observed frequencies deviate too much from expected frequencies) then we’ll be able to conclude that die was biased.</a:t>
                </a:r>
              </a:p>
            </p:txBody>
          </p:sp>
        </mc:Choice>
        <mc:Fallback xmlns="">
          <p:sp>
            <p:nvSpPr>
              <p:cNvPr id="8" name="TextBox 7"/>
              <p:cNvSpPr txBox="1">
                <a:spLocks noRot="1" noChangeAspect="1" noMove="1" noResize="1" noEditPoints="1" noAdjustHandles="1" noChangeArrowheads="1" noChangeShapeType="1" noTextEdit="1"/>
              </p:cNvSpPr>
              <p:nvPr/>
            </p:nvSpPr>
            <p:spPr>
              <a:xfrm>
                <a:off x="4896036" y="3509719"/>
                <a:ext cx="4140460" cy="835165"/>
              </a:xfrm>
              <a:prstGeom prst="rect">
                <a:avLst/>
              </a:prstGeom>
              <a:blipFill rotWithShape="0">
                <a:blip r:embed="rId5"/>
                <a:stretch>
                  <a:fillRect b="-3546"/>
                </a:stretch>
              </a:blipFill>
            </p:spPr>
            <p:txBody>
              <a:bodyPr/>
              <a:lstStyle/>
              <a:p>
                <a:r>
                  <a:rPr lang="en-GB">
                    <a:noFill/>
                  </a:rPr>
                  <a:t> </a:t>
                </a:r>
              </a:p>
            </p:txBody>
          </p:sp>
        </mc:Fallback>
      </mc:AlternateContent>
      <p:cxnSp>
        <p:nvCxnSpPr>
          <p:cNvPr id="10" name="Straight Arrow Connector 9"/>
          <p:cNvCxnSpPr/>
          <p:nvPr/>
        </p:nvCxnSpPr>
        <p:spPr>
          <a:xfrm flipH="1" flipV="1">
            <a:off x="3743908" y="3717032"/>
            <a:ext cx="1152128"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179512" y="4005064"/>
              <a:ext cx="4617402" cy="1673352"/>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447992">
                      <a:extLst>
                        <a:ext uri="{9D8B030D-6E8A-4147-A177-3AD203B41FA5}">
                          <a16:colId xmlns:a16="http://schemas.microsoft.com/office/drawing/2014/main" val="20004"/>
                        </a:ext>
                      </a:extLst>
                    </a:gridCol>
                    <a:gridCol w="538480">
                      <a:extLst>
                        <a:ext uri="{9D8B030D-6E8A-4147-A177-3AD203B41FA5}">
                          <a16:colId xmlns:a16="http://schemas.microsoft.com/office/drawing/2014/main" val="20005"/>
                        </a:ext>
                      </a:extLst>
                    </a:gridCol>
                    <a:gridCol w="447992">
                      <a:extLst>
                        <a:ext uri="{9D8B030D-6E8A-4147-A177-3AD203B41FA5}">
                          <a16:colId xmlns:a16="http://schemas.microsoft.com/office/drawing/2014/main" val="20006"/>
                        </a:ext>
                      </a:extLst>
                    </a:gridCol>
                    <a:gridCol w="572897">
                      <a:extLst>
                        <a:ext uri="{9D8B030D-6E8A-4147-A177-3AD203B41FA5}">
                          <a16:colId xmlns:a16="http://schemas.microsoft.com/office/drawing/2014/main" val="20007"/>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𝑶</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23</a:t>
                          </a:r>
                        </a:p>
                      </a:txBody>
                      <a:tcPr/>
                    </a:tc>
                    <a:tc>
                      <a:txBody>
                        <a:bodyPr/>
                        <a:lstStyle/>
                        <a:p>
                          <a:pPr algn="ctr"/>
                          <a:r>
                            <a:rPr lang="en-GB" sz="1400" dirty="0"/>
                            <a:t>15</a:t>
                          </a:r>
                        </a:p>
                      </a:txBody>
                      <a:tcPr/>
                    </a:tc>
                    <a:tc>
                      <a:txBody>
                        <a:bodyPr/>
                        <a:lstStyle/>
                        <a:p>
                          <a:pPr algn="ctr"/>
                          <a:r>
                            <a:rPr lang="en-GB" sz="1400" dirty="0"/>
                            <a:t>25</a:t>
                          </a:r>
                        </a:p>
                      </a:txBody>
                      <a:tcPr/>
                    </a:tc>
                    <a:tc>
                      <a:txBody>
                        <a:bodyPr/>
                        <a:lstStyle/>
                        <a:p>
                          <a:pPr algn="ctr"/>
                          <a:r>
                            <a:rPr lang="en-GB" sz="1400" dirty="0"/>
                            <a:t>18</a:t>
                          </a:r>
                        </a:p>
                      </a:txBody>
                      <a:tcPr/>
                    </a:tc>
                    <a:tc>
                      <a:txBody>
                        <a:bodyPr/>
                        <a:lstStyle/>
                        <a:p>
                          <a:pPr algn="ctr"/>
                          <a:r>
                            <a:rPr lang="en-GB" sz="1400" dirty="0"/>
                            <a:t>21</a:t>
                          </a:r>
                        </a:p>
                      </a:txBody>
                      <a:tcPr/>
                    </a:tc>
                    <a:tc>
                      <a:txBody>
                        <a:bodyPr/>
                        <a:lstStyle/>
                        <a:p>
                          <a:pPr algn="ctr"/>
                          <a:r>
                            <a:rPr lang="en-GB" sz="1400" dirty="0"/>
                            <a:t>18</a:t>
                          </a:r>
                        </a:p>
                      </a:txBody>
                      <a:tcPr/>
                    </a:tc>
                    <a:tc>
                      <a:txBody>
                        <a:bodyPr/>
                        <a:lstStyle/>
                        <a:p>
                          <a:pPr algn="ctr"/>
                          <a:r>
                            <a:rPr lang="en-GB" sz="1400" dirty="0"/>
                            <a:t>120</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120</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0.45</a:t>
                          </a:r>
                        </a:p>
                      </a:txBody>
                      <a:tcPr/>
                    </a:tc>
                    <a:tc>
                      <a:txBody>
                        <a:bodyPr/>
                        <a:lstStyle/>
                        <a:p>
                          <a:pPr algn="ctr"/>
                          <a:r>
                            <a:rPr lang="en-GB" sz="1400" dirty="0"/>
                            <a:t>1.25</a:t>
                          </a:r>
                        </a:p>
                      </a:txBody>
                      <a:tcPr/>
                    </a:tc>
                    <a:tc>
                      <a:txBody>
                        <a:bodyPr/>
                        <a:lstStyle/>
                        <a:p>
                          <a:pPr algn="ctr"/>
                          <a:r>
                            <a:rPr lang="en-GB" sz="1400" dirty="0"/>
                            <a:t>1.25</a:t>
                          </a:r>
                        </a:p>
                      </a:txBody>
                      <a:tcPr/>
                    </a:tc>
                    <a:tc>
                      <a:txBody>
                        <a:bodyPr/>
                        <a:lstStyle/>
                        <a:p>
                          <a:pPr algn="ctr"/>
                          <a:r>
                            <a:rPr lang="en-GB" sz="1400" dirty="0"/>
                            <a:t>0.2</a:t>
                          </a:r>
                        </a:p>
                      </a:txBody>
                      <a:tcPr/>
                    </a:tc>
                    <a:tc>
                      <a:txBody>
                        <a:bodyPr/>
                        <a:lstStyle/>
                        <a:p>
                          <a:pPr algn="ctr"/>
                          <a:r>
                            <a:rPr lang="en-GB" sz="1400" dirty="0"/>
                            <a:t>0.05</a:t>
                          </a:r>
                        </a:p>
                      </a:txBody>
                      <a:tcPr/>
                    </a:tc>
                    <a:tc>
                      <a:txBody>
                        <a:bodyPr/>
                        <a:lstStyle/>
                        <a:p>
                          <a:pPr algn="ctr"/>
                          <a:r>
                            <a:rPr lang="en-GB" sz="1400" dirty="0"/>
                            <a:t>0.2</a:t>
                          </a:r>
                        </a:p>
                      </a:txBody>
                      <a:tcPr/>
                    </a:tc>
                    <a:tc>
                      <a:txBody>
                        <a:bodyPr/>
                        <a:lstStyle/>
                        <a:p>
                          <a:pPr algn="ctr"/>
                          <a:r>
                            <a:rPr lang="en-GB" sz="1400" dirty="0"/>
                            <a:t>3.4</a:t>
                          </a:r>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707760274"/>
                  </p:ext>
                </p:extLst>
              </p:nvPr>
            </p:nvGraphicFramePr>
            <p:xfrm>
              <a:off x="179512" y="4005064"/>
              <a:ext cx="4617402" cy="1673352"/>
            </p:xfrm>
            <a:graphic>
              <a:graphicData uri="http://schemas.openxmlformats.org/drawingml/2006/table">
                <a:tbl>
                  <a:tblPr firstCol="1" bandRow="1">
                    <a:tableStyleId>{5940675A-B579-460E-94D1-54222C63F5DA}</a:tableStyleId>
                  </a:tblPr>
                  <a:tblGrid>
                    <a:gridCol w="994601"/>
                    <a:gridCol w="538480"/>
                    <a:gridCol w="538480"/>
                    <a:gridCol w="538480"/>
                    <a:gridCol w="447992"/>
                    <a:gridCol w="538480"/>
                    <a:gridCol w="447992"/>
                    <a:gridCol w="572897"/>
                  </a:tblGrid>
                  <a:tr h="370840">
                    <a:tc>
                      <a:txBody>
                        <a:bodyPr/>
                        <a:lstStyle/>
                        <a:p>
                          <a:r>
                            <a:rPr lang="en-GB" sz="1400" dirty="0" smtClean="0"/>
                            <a:t>Number</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4</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6</a:t>
                          </a:r>
                          <a:endParaRPr lang="en-GB" sz="1400" dirty="0"/>
                        </a:p>
                      </a:txBody>
                      <a:tcPr/>
                    </a:tc>
                    <a:tc>
                      <a:txBody>
                        <a:bodyPr/>
                        <a:lstStyle/>
                        <a:p>
                          <a:pPr algn="ctr"/>
                          <a:r>
                            <a:rPr lang="en-GB" sz="1400" dirty="0" smtClean="0"/>
                            <a:t>Total</a:t>
                          </a:r>
                          <a:endParaRPr lang="en-GB" sz="1400" dirty="0"/>
                        </a:p>
                      </a:txBody>
                      <a:tcPr/>
                    </a:tc>
                  </a:tr>
                  <a:tr h="370840">
                    <a:tc>
                      <a:txBody>
                        <a:bodyPr/>
                        <a:lstStyle/>
                        <a:p>
                          <a:endParaRPr lang="en-US"/>
                        </a:p>
                      </a:txBody>
                      <a:tcPr>
                        <a:blipFill rotWithShape="0">
                          <a:blip r:embed="rId6"/>
                          <a:stretch>
                            <a:fillRect l="-613" t="-101639" r="-366258" b="-255738"/>
                          </a:stretch>
                        </a:blipFill>
                      </a:tcPr>
                    </a:tc>
                    <a:tc>
                      <a:txBody>
                        <a:bodyPr/>
                        <a:lstStyle/>
                        <a:p>
                          <a:pPr algn="ctr"/>
                          <a:r>
                            <a:rPr lang="en-GB" sz="1400" dirty="0" smtClean="0"/>
                            <a:t>23</a:t>
                          </a:r>
                          <a:endParaRPr lang="en-GB" sz="1400" dirty="0"/>
                        </a:p>
                      </a:txBody>
                      <a:tcPr/>
                    </a:tc>
                    <a:tc>
                      <a:txBody>
                        <a:bodyPr/>
                        <a:lstStyle/>
                        <a:p>
                          <a:pPr algn="ctr"/>
                          <a:r>
                            <a:rPr lang="en-GB" sz="1400" dirty="0" smtClean="0"/>
                            <a:t>15</a:t>
                          </a:r>
                          <a:endParaRPr lang="en-GB" sz="1400" dirty="0"/>
                        </a:p>
                      </a:txBody>
                      <a:tcPr/>
                    </a:tc>
                    <a:tc>
                      <a:txBody>
                        <a:bodyPr/>
                        <a:lstStyle/>
                        <a:p>
                          <a:pPr algn="ctr"/>
                          <a:r>
                            <a:rPr lang="en-GB" sz="1400" dirty="0" smtClean="0"/>
                            <a:t>25</a:t>
                          </a:r>
                          <a:endParaRPr lang="en-GB" sz="1400" dirty="0"/>
                        </a:p>
                      </a:txBody>
                      <a:tcPr/>
                    </a:tc>
                    <a:tc>
                      <a:txBody>
                        <a:bodyPr/>
                        <a:lstStyle/>
                        <a:p>
                          <a:pPr algn="ctr"/>
                          <a:r>
                            <a:rPr lang="en-GB" sz="1400" dirty="0" smtClean="0"/>
                            <a:t>18</a:t>
                          </a:r>
                          <a:endParaRPr lang="en-GB" sz="1400" dirty="0"/>
                        </a:p>
                      </a:txBody>
                      <a:tcPr/>
                    </a:tc>
                    <a:tc>
                      <a:txBody>
                        <a:bodyPr/>
                        <a:lstStyle/>
                        <a:p>
                          <a:pPr algn="ctr"/>
                          <a:r>
                            <a:rPr lang="en-GB" sz="1400" dirty="0" smtClean="0"/>
                            <a:t>21</a:t>
                          </a:r>
                          <a:endParaRPr lang="en-GB" sz="1400" dirty="0"/>
                        </a:p>
                      </a:txBody>
                      <a:tcPr/>
                    </a:tc>
                    <a:tc>
                      <a:txBody>
                        <a:bodyPr/>
                        <a:lstStyle/>
                        <a:p>
                          <a:pPr algn="ctr"/>
                          <a:r>
                            <a:rPr lang="en-GB" sz="1400" dirty="0" smtClean="0"/>
                            <a:t>18</a:t>
                          </a:r>
                          <a:endParaRPr lang="en-GB" sz="1400" dirty="0"/>
                        </a:p>
                      </a:txBody>
                      <a:tcPr/>
                    </a:tc>
                    <a:tc>
                      <a:txBody>
                        <a:bodyPr/>
                        <a:lstStyle/>
                        <a:p>
                          <a:pPr algn="ctr"/>
                          <a:r>
                            <a:rPr lang="en-GB" sz="1400" dirty="0" smtClean="0"/>
                            <a:t>120</a:t>
                          </a:r>
                          <a:endParaRPr lang="en-GB" sz="1400" dirty="0"/>
                        </a:p>
                      </a:txBody>
                      <a:tcPr/>
                    </a:tc>
                  </a:tr>
                  <a:tr h="370840">
                    <a:tc>
                      <a:txBody>
                        <a:bodyPr/>
                        <a:lstStyle/>
                        <a:p>
                          <a:endParaRPr lang="en-US"/>
                        </a:p>
                      </a:txBody>
                      <a:tcPr>
                        <a:blipFill rotWithShape="0">
                          <a:blip r:embed="rId6"/>
                          <a:stretch>
                            <a:fillRect l="-613" t="-201639" r="-366258" b="-155738"/>
                          </a:stretch>
                        </a:blipFill>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120</a:t>
                          </a:r>
                          <a:endParaRPr lang="en-GB" sz="1400" dirty="0"/>
                        </a:p>
                      </a:txBody>
                      <a:tcPr/>
                    </a:tc>
                  </a:tr>
                  <a:tr h="560832">
                    <a:tc>
                      <a:txBody>
                        <a:bodyPr/>
                        <a:lstStyle/>
                        <a:p>
                          <a:endParaRPr lang="en-US"/>
                        </a:p>
                      </a:txBody>
                      <a:tcPr>
                        <a:blipFill rotWithShape="0">
                          <a:blip r:embed="rId6"/>
                          <a:stretch>
                            <a:fillRect l="-613" t="-197849" r="-366258" b="-2151"/>
                          </a:stretch>
                        </a:blipFill>
                      </a:tcPr>
                    </a:tc>
                    <a:tc>
                      <a:txBody>
                        <a:bodyPr/>
                        <a:lstStyle/>
                        <a:p>
                          <a:pPr algn="ctr"/>
                          <a:r>
                            <a:rPr lang="en-GB" sz="1400" dirty="0" smtClean="0"/>
                            <a:t>0.45</a:t>
                          </a:r>
                          <a:endParaRPr lang="en-GB" sz="1400" dirty="0"/>
                        </a:p>
                      </a:txBody>
                      <a:tcPr/>
                    </a:tc>
                    <a:tc>
                      <a:txBody>
                        <a:bodyPr/>
                        <a:lstStyle/>
                        <a:p>
                          <a:pPr algn="ctr"/>
                          <a:r>
                            <a:rPr lang="en-GB" sz="1400" dirty="0" smtClean="0"/>
                            <a:t>1.25</a:t>
                          </a:r>
                          <a:endParaRPr lang="en-GB" sz="1400" dirty="0"/>
                        </a:p>
                      </a:txBody>
                      <a:tcPr/>
                    </a:tc>
                    <a:tc>
                      <a:txBody>
                        <a:bodyPr/>
                        <a:lstStyle/>
                        <a:p>
                          <a:pPr algn="ctr"/>
                          <a:r>
                            <a:rPr lang="en-GB" sz="1400" dirty="0" smtClean="0"/>
                            <a:t>1.25</a:t>
                          </a:r>
                          <a:endParaRPr lang="en-GB" sz="1400" dirty="0"/>
                        </a:p>
                      </a:txBody>
                      <a:tcPr/>
                    </a:tc>
                    <a:tc>
                      <a:txBody>
                        <a:bodyPr/>
                        <a:lstStyle/>
                        <a:p>
                          <a:pPr algn="ctr"/>
                          <a:r>
                            <a:rPr lang="en-GB" sz="1400" dirty="0" smtClean="0"/>
                            <a:t>0.2</a:t>
                          </a:r>
                          <a:endParaRPr lang="en-GB" sz="1400" dirty="0"/>
                        </a:p>
                      </a:txBody>
                      <a:tcPr/>
                    </a:tc>
                    <a:tc>
                      <a:txBody>
                        <a:bodyPr/>
                        <a:lstStyle/>
                        <a:p>
                          <a:pPr algn="ctr"/>
                          <a:r>
                            <a:rPr lang="en-GB" sz="1400" dirty="0" smtClean="0"/>
                            <a:t>0.05</a:t>
                          </a:r>
                          <a:endParaRPr lang="en-GB" sz="1400" dirty="0"/>
                        </a:p>
                      </a:txBody>
                      <a:tcPr/>
                    </a:tc>
                    <a:tc>
                      <a:txBody>
                        <a:bodyPr/>
                        <a:lstStyle/>
                        <a:p>
                          <a:pPr algn="ctr"/>
                          <a:r>
                            <a:rPr lang="en-GB" sz="1400" dirty="0" smtClean="0"/>
                            <a:t>0.2</a:t>
                          </a:r>
                          <a:endParaRPr lang="en-GB" sz="1400" dirty="0"/>
                        </a:p>
                      </a:txBody>
                      <a:tcPr/>
                    </a:tc>
                    <a:tc>
                      <a:txBody>
                        <a:bodyPr/>
                        <a:lstStyle/>
                        <a:p>
                          <a:pPr algn="ctr"/>
                          <a:r>
                            <a:rPr lang="en-GB" sz="1400" dirty="0" smtClean="0"/>
                            <a:t>3.4</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467544" y="5773981"/>
                <a:ext cx="4752528" cy="584775"/>
              </a:xfrm>
              <a:prstGeom prst="rect">
                <a:avLst/>
              </a:prstGeom>
              <a:noFill/>
            </p:spPr>
            <p:txBody>
              <a:bodyPr wrap="square" rtlCol="0">
                <a:spAutoFit/>
              </a:bodyPr>
              <a:lstStyle/>
              <a:p>
                <a:r>
                  <a:rPr lang="en-GB" sz="1600" dirty="0"/>
                  <a:t>Since 3.4 &lt; 11.070 we do not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a:t>
                </a:r>
              </a:p>
              <a:p>
                <a:r>
                  <a:rPr lang="en-GB" sz="1600" dirty="0"/>
                  <a:t>There is no evidence that the die is biased.</a:t>
                </a:r>
              </a:p>
            </p:txBody>
          </p:sp>
        </mc:Choice>
        <mc:Fallback xmlns="">
          <p:sp>
            <p:nvSpPr>
              <p:cNvPr id="12" name="TextBox 11"/>
              <p:cNvSpPr txBox="1">
                <a:spLocks noRot="1" noChangeAspect="1" noMove="1" noResize="1" noEditPoints="1" noAdjustHandles="1" noChangeArrowheads="1" noChangeShapeType="1" noTextEdit="1"/>
              </p:cNvSpPr>
              <p:nvPr/>
            </p:nvSpPr>
            <p:spPr>
              <a:xfrm>
                <a:off x="467544" y="5773981"/>
                <a:ext cx="4752528" cy="584775"/>
              </a:xfrm>
              <a:prstGeom prst="rect">
                <a:avLst/>
              </a:prstGeom>
              <a:blipFill rotWithShape="0">
                <a:blip r:embed="rId7"/>
                <a:stretch>
                  <a:fillRect l="-770" t="-3125" b="-12500"/>
                </a:stretch>
              </a:blipFill>
            </p:spPr>
            <p:txBody>
              <a:bodyPr/>
              <a:lstStyle/>
              <a:p>
                <a:r>
                  <a:rPr lang="en-GB">
                    <a:noFill/>
                  </a:rPr>
                  <a:t> </a:t>
                </a:r>
              </a:p>
            </p:txBody>
          </p:sp>
        </mc:Fallback>
      </mc:AlternateContent>
      <p:sp>
        <p:nvSpPr>
          <p:cNvPr id="13" name="Rectangle 12"/>
          <p:cNvSpPr/>
          <p:nvPr/>
        </p:nvSpPr>
        <p:spPr>
          <a:xfrm>
            <a:off x="971600" y="2908199"/>
            <a:ext cx="7391350" cy="463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971600" y="3371850"/>
            <a:ext cx="790525" cy="238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933818" y="3558339"/>
            <a:ext cx="790525" cy="238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178099" y="5120293"/>
            <a:ext cx="3612976" cy="537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539712" y="5773981"/>
            <a:ext cx="3816263" cy="287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539712" y="6071588"/>
            <a:ext cx="3816263" cy="287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31" name="Group 30"/>
          <p:cNvGrpSpPr/>
          <p:nvPr/>
        </p:nvGrpSpPr>
        <p:grpSpPr>
          <a:xfrm>
            <a:off x="5724128" y="4581128"/>
            <a:ext cx="2952328" cy="2009091"/>
            <a:chOff x="5724128" y="4581128"/>
            <a:chExt cx="2952328" cy="2009091"/>
          </a:xfrm>
        </p:grpSpPr>
        <p:cxnSp>
          <p:nvCxnSpPr>
            <p:cNvPr id="18" name="Straight Arrow Connector 17"/>
            <p:cNvCxnSpPr/>
            <p:nvPr/>
          </p:nvCxnSpPr>
          <p:spPr>
            <a:xfrm flipV="1">
              <a:off x="5724128" y="4581128"/>
              <a:ext cx="0" cy="1656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5724128" y="6237312"/>
              <a:ext cx="263882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362950" y="6050980"/>
                  <a:ext cx="3135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𝜒</m:t>
                            </m:r>
                          </m:e>
                          <m:sup>
                            <m:r>
                              <a:rPr lang="en-GB" sz="1400" b="0" i="1" smtClean="0">
                                <a:latin typeface="Cambria Math" panose="02040503050406030204" pitchFamily="18" charset="0"/>
                              </a:rPr>
                              <m:t>2</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5</m:t>
                            </m:r>
                          </m:e>
                        </m:d>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362950" y="6050980"/>
                  <a:ext cx="313506" cy="307777"/>
                </a:xfrm>
                <a:prstGeom prst="rect">
                  <a:avLst/>
                </a:prstGeom>
                <a:blipFill rotWithShape="0">
                  <a:blip r:embed="rId8"/>
                  <a:stretch>
                    <a:fillRect r="-66667" b="-4000"/>
                  </a:stretch>
                </a:blipFill>
              </p:spPr>
              <p:txBody>
                <a:bodyPr/>
                <a:lstStyle/>
                <a:p>
                  <a:r>
                    <a:rPr lang="en-GB">
                      <a:noFill/>
                    </a:rPr>
                    <a:t> </a:t>
                  </a:r>
                </a:p>
              </p:txBody>
            </p:sp>
          </mc:Fallback>
        </mc:AlternateContent>
        <p:sp>
          <p:nvSpPr>
            <p:cNvPr id="25" name="Freeform 24"/>
            <p:cNvSpPr/>
            <p:nvPr/>
          </p:nvSpPr>
          <p:spPr>
            <a:xfrm>
              <a:off x="5724525" y="4960460"/>
              <a:ext cx="2533650" cy="1268890"/>
            </a:xfrm>
            <a:custGeom>
              <a:avLst/>
              <a:gdLst>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52600 w 2457450"/>
                <a:gd name="connsiteY9" fmla="*/ 1164115 h 1268890"/>
                <a:gd name="connsiteX10" fmla="*/ 2143125 w 2457450"/>
                <a:gd name="connsiteY10" fmla="*/ 1240315 h 1268890"/>
                <a:gd name="connsiteX11" fmla="*/ 2457450 w 2457450"/>
                <a:gd name="connsiteY11" fmla="*/ 1221265 h 1268890"/>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90700 w 2457450"/>
                <a:gd name="connsiteY9" fmla="*/ 1145065 h 1268890"/>
                <a:gd name="connsiteX10" fmla="*/ 2143125 w 2457450"/>
                <a:gd name="connsiteY10" fmla="*/ 1240315 h 1268890"/>
                <a:gd name="connsiteX11" fmla="*/ 2457450 w 2457450"/>
                <a:gd name="connsiteY11" fmla="*/ 1221265 h 1268890"/>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90700 w 2457450"/>
                <a:gd name="connsiteY9" fmla="*/ 1145065 h 1268890"/>
                <a:gd name="connsiteX10" fmla="*/ 2152650 w 2457450"/>
                <a:gd name="connsiteY10" fmla="*/ 1202215 h 1268890"/>
                <a:gd name="connsiteX11" fmla="*/ 2457450 w 2457450"/>
                <a:gd name="connsiteY11" fmla="*/ 1221265 h 1268890"/>
                <a:gd name="connsiteX0" fmla="*/ 0 w 2533650"/>
                <a:gd name="connsiteY0" fmla="*/ 1268890 h 1268890"/>
                <a:gd name="connsiteX1" fmla="*/ 161925 w 2533650"/>
                <a:gd name="connsiteY1" fmla="*/ 659290 h 1268890"/>
                <a:gd name="connsiteX2" fmla="*/ 323850 w 2533650"/>
                <a:gd name="connsiteY2" fmla="*/ 144940 h 1268890"/>
                <a:gd name="connsiteX3" fmla="*/ 581025 w 2533650"/>
                <a:gd name="connsiteY3" fmla="*/ 2065 h 1268890"/>
                <a:gd name="connsiteX4" fmla="*/ 809625 w 2533650"/>
                <a:gd name="connsiteY4" fmla="*/ 78265 h 1268890"/>
                <a:gd name="connsiteX5" fmla="*/ 942975 w 2533650"/>
                <a:gd name="connsiteY5" fmla="*/ 316390 h 1268890"/>
                <a:gd name="connsiteX6" fmla="*/ 1104900 w 2533650"/>
                <a:gd name="connsiteY6" fmla="*/ 611665 h 1268890"/>
                <a:gd name="connsiteX7" fmla="*/ 1200150 w 2533650"/>
                <a:gd name="connsiteY7" fmla="*/ 783115 h 1268890"/>
                <a:gd name="connsiteX8" fmla="*/ 1419225 w 2533650"/>
                <a:gd name="connsiteY8" fmla="*/ 1011715 h 1268890"/>
                <a:gd name="connsiteX9" fmla="*/ 1790700 w 2533650"/>
                <a:gd name="connsiteY9" fmla="*/ 1145065 h 1268890"/>
                <a:gd name="connsiteX10" fmla="*/ 2152650 w 2533650"/>
                <a:gd name="connsiteY10" fmla="*/ 1202215 h 1268890"/>
                <a:gd name="connsiteX11" fmla="*/ 2533650 w 2533650"/>
                <a:gd name="connsiteY11" fmla="*/ 1221265 h 126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3650" h="1268890">
                  <a:moveTo>
                    <a:pt x="0" y="1268890"/>
                  </a:moveTo>
                  <a:cubicBezTo>
                    <a:pt x="53975" y="1057752"/>
                    <a:pt x="107950" y="846615"/>
                    <a:pt x="161925" y="659290"/>
                  </a:cubicBezTo>
                  <a:cubicBezTo>
                    <a:pt x="215900" y="471965"/>
                    <a:pt x="254000" y="254477"/>
                    <a:pt x="323850" y="144940"/>
                  </a:cubicBezTo>
                  <a:cubicBezTo>
                    <a:pt x="393700" y="35402"/>
                    <a:pt x="500063" y="13177"/>
                    <a:pt x="581025" y="2065"/>
                  </a:cubicBezTo>
                  <a:cubicBezTo>
                    <a:pt x="661988" y="-9048"/>
                    <a:pt x="749300" y="25878"/>
                    <a:pt x="809625" y="78265"/>
                  </a:cubicBezTo>
                  <a:cubicBezTo>
                    <a:pt x="869950" y="130652"/>
                    <a:pt x="893763" y="227490"/>
                    <a:pt x="942975" y="316390"/>
                  </a:cubicBezTo>
                  <a:cubicBezTo>
                    <a:pt x="992188" y="405290"/>
                    <a:pt x="1062038" y="533878"/>
                    <a:pt x="1104900" y="611665"/>
                  </a:cubicBezTo>
                  <a:cubicBezTo>
                    <a:pt x="1147762" y="689452"/>
                    <a:pt x="1147763" y="716440"/>
                    <a:pt x="1200150" y="783115"/>
                  </a:cubicBezTo>
                  <a:cubicBezTo>
                    <a:pt x="1252537" y="849790"/>
                    <a:pt x="1320800" y="951390"/>
                    <a:pt x="1419225" y="1011715"/>
                  </a:cubicBezTo>
                  <a:cubicBezTo>
                    <a:pt x="1517650" y="1072040"/>
                    <a:pt x="1668463" y="1113315"/>
                    <a:pt x="1790700" y="1145065"/>
                  </a:cubicBezTo>
                  <a:cubicBezTo>
                    <a:pt x="1912937" y="1176815"/>
                    <a:pt x="2028825" y="1189515"/>
                    <a:pt x="2152650" y="1202215"/>
                  </a:cubicBezTo>
                  <a:cubicBezTo>
                    <a:pt x="2276475" y="1214915"/>
                    <a:pt x="2435225" y="1235552"/>
                    <a:pt x="2533650" y="122126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6" name="Freeform 25"/>
            <p:cNvSpPr/>
            <p:nvPr/>
          </p:nvSpPr>
          <p:spPr>
            <a:xfrm>
              <a:off x="7105650" y="5953125"/>
              <a:ext cx="1152525" cy="295275"/>
            </a:xfrm>
            <a:custGeom>
              <a:avLst/>
              <a:gdLst>
                <a:gd name="connsiteX0" fmla="*/ 0 w 1152525"/>
                <a:gd name="connsiteY0" fmla="*/ 0 h 295275"/>
                <a:gd name="connsiteX1" fmla="*/ 0 w 1152525"/>
                <a:gd name="connsiteY1" fmla="*/ 285750 h 295275"/>
                <a:gd name="connsiteX2" fmla="*/ 1152525 w 1152525"/>
                <a:gd name="connsiteY2" fmla="*/ 295275 h 295275"/>
                <a:gd name="connsiteX3" fmla="*/ 1152525 w 1152525"/>
                <a:gd name="connsiteY3" fmla="*/ 228600 h 295275"/>
                <a:gd name="connsiteX4" fmla="*/ 866775 w 1152525"/>
                <a:gd name="connsiteY4" fmla="*/ 209550 h 295275"/>
                <a:gd name="connsiteX5" fmla="*/ 485775 w 1152525"/>
                <a:gd name="connsiteY5" fmla="*/ 161925 h 295275"/>
                <a:gd name="connsiteX6" fmla="*/ 304800 w 1152525"/>
                <a:gd name="connsiteY6" fmla="*/ 123825 h 295275"/>
                <a:gd name="connsiteX7" fmla="*/ 0 w 1152525"/>
                <a:gd name="connsiteY7"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5" h="295275">
                  <a:moveTo>
                    <a:pt x="0" y="0"/>
                  </a:moveTo>
                  <a:lnTo>
                    <a:pt x="0" y="285750"/>
                  </a:lnTo>
                  <a:lnTo>
                    <a:pt x="1152525" y="295275"/>
                  </a:lnTo>
                  <a:lnTo>
                    <a:pt x="1152525" y="228600"/>
                  </a:lnTo>
                  <a:lnTo>
                    <a:pt x="866775" y="209550"/>
                  </a:lnTo>
                  <a:lnTo>
                    <a:pt x="485775" y="161925"/>
                  </a:lnTo>
                  <a:lnTo>
                    <a:pt x="304800" y="12382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7" name="TextBox 26"/>
            <p:cNvSpPr txBox="1"/>
            <p:nvPr/>
          </p:nvSpPr>
          <p:spPr>
            <a:xfrm>
              <a:off x="7151551" y="5753372"/>
              <a:ext cx="1368152" cy="307777"/>
            </a:xfrm>
            <a:prstGeom prst="rect">
              <a:avLst/>
            </a:prstGeom>
            <a:noFill/>
          </p:spPr>
          <p:txBody>
            <a:bodyPr wrap="square" rtlCol="0">
              <a:spAutoFit/>
            </a:bodyPr>
            <a:lstStyle/>
            <a:p>
              <a:r>
                <a:rPr lang="en-GB" sz="1400" dirty="0"/>
                <a:t>Critical region</a:t>
              </a:r>
            </a:p>
          </p:txBody>
        </p:sp>
        <p:sp>
          <p:nvSpPr>
            <p:cNvPr id="28" name="TextBox 27"/>
            <p:cNvSpPr txBox="1"/>
            <p:nvPr/>
          </p:nvSpPr>
          <p:spPr>
            <a:xfrm>
              <a:off x="7122976" y="6022405"/>
              <a:ext cx="372777" cy="261610"/>
            </a:xfrm>
            <a:prstGeom prst="rect">
              <a:avLst/>
            </a:prstGeom>
            <a:noFill/>
          </p:spPr>
          <p:txBody>
            <a:bodyPr wrap="square" rtlCol="0">
              <a:spAutoFit/>
            </a:bodyPr>
            <a:lstStyle/>
            <a:p>
              <a:r>
                <a:rPr lang="en-GB" sz="1100" dirty="0">
                  <a:solidFill>
                    <a:schemeClr val="bg1"/>
                  </a:solidFill>
                </a:rPr>
                <a:t>5%</a:t>
              </a:r>
            </a:p>
          </p:txBody>
        </p:sp>
        <p:sp>
          <p:nvSpPr>
            <p:cNvPr id="29" name="TextBox 28"/>
            <p:cNvSpPr txBox="1"/>
            <p:nvPr/>
          </p:nvSpPr>
          <p:spPr>
            <a:xfrm>
              <a:off x="6732240" y="6282442"/>
              <a:ext cx="763513" cy="307777"/>
            </a:xfrm>
            <a:prstGeom prst="rect">
              <a:avLst/>
            </a:prstGeom>
            <a:noFill/>
          </p:spPr>
          <p:txBody>
            <a:bodyPr wrap="square" rtlCol="0">
              <a:spAutoFit/>
            </a:bodyPr>
            <a:lstStyle/>
            <a:p>
              <a:r>
                <a:rPr lang="en-GB" sz="1400" dirty="0"/>
                <a:t>11.070</a:t>
              </a:r>
            </a:p>
          </p:txBody>
        </p:sp>
        <p:sp>
          <p:nvSpPr>
            <p:cNvPr id="30" name="TextBox 29"/>
            <p:cNvSpPr txBox="1"/>
            <p:nvPr/>
          </p:nvSpPr>
          <p:spPr>
            <a:xfrm>
              <a:off x="5960064" y="6253719"/>
              <a:ext cx="763513" cy="307777"/>
            </a:xfrm>
            <a:prstGeom prst="rect">
              <a:avLst/>
            </a:prstGeom>
            <a:noFill/>
          </p:spPr>
          <p:txBody>
            <a:bodyPr wrap="square" rtlCol="0">
              <a:spAutoFit/>
            </a:bodyPr>
            <a:lstStyle/>
            <a:p>
              <a:r>
                <a:rPr lang="en-GB" sz="1400" dirty="0"/>
                <a:t>3.4</a:t>
              </a:r>
            </a:p>
          </p:txBody>
        </p:sp>
      </p:grpSp>
      <p:sp>
        <p:nvSpPr>
          <p:cNvPr id="9" name="TextBox 8">
            <a:extLst>
              <a:ext uri="{FF2B5EF4-FFF2-40B4-BE49-F238E27FC236}">
                <a16:creationId xmlns:a16="http://schemas.microsoft.com/office/drawing/2014/main" id="{47692DF2-ADCE-44A4-91AF-720378FE2DB7}"/>
              </a:ext>
            </a:extLst>
          </p:cNvPr>
          <p:cNvSpPr txBox="1"/>
          <p:nvPr/>
        </p:nvSpPr>
        <p:spPr>
          <a:xfrm>
            <a:off x="7072094" y="4765686"/>
            <a:ext cx="1642812"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Important Note</a:t>
            </a:r>
            <a:r>
              <a:rPr lang="en-GB" sz="1400" dirty="0"/>
              <a:t>: A goodness of fit test is always one-tailed.</a:t>
            </a:r>
          </a:p>
        </p:txBody>
      </p:sp>
    </p:spTree>
    <p:extLst>
      <p:ext uri="{BB962C8B-B14F-4D97-AF65-F5344CB8AC3E}">
        <p14:creationId xmlns:p14="http://schemas.microsoft.com/office/powerpoint/2010/main" val="2027669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3" grpId="0" animBg="1"/>
      <p:bldP spid="14" grpId="0" animBg="1"/>
      <p:bldP spid="15" grpId="0" animBg="1"/>
      <p:bldP spid="16" grpId="0" animBg="1"/>
      <p:bldP spid="23" grpId="0" animBg="1"/>
      <p:bldP spid="2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28092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3-sided spinner is spun 150 times, and counts of the three outcomes are shown. Test, at the 1% significance level, whether or not spinner is fair.</a:t>
            </a:r>
          </a:p>
        </p:txBody>
      </p:sp>
      <mc:AlternateContent xmlns:mc="http://schemas.openxmlformats.org/markup-compatibility/2006">
        <mc:Choice xmlns:a14="http://schemas.microsoft.com/office/drawing/2010/main" Requires="a14">
          <p:sp>
            <p:nvSpPr>
              <p:cNvPr id="6" name="TextBox 5"/>
              <p:cNvSpPr txBox="1"/>
              <p:nvPr/>
            </p:nvSpPr>
            <p:spPr>
              <a:xfrm>
                <a:off x="323528" y="2564904"/>
                <a:ext cx="8280920" cy="3970318"/>
              </a:xfrm>
              <a:prstGeom prst="rect">
                <a:avLst/>
              </a:prstGeom>
              <a:noFill/>
            </p:spPr>
            <p:txBody>
              <a:bodyPr wrap="square" rtlCol="0">
                <a:spAutoFit/>
              </a:bodyPr>
              <a:lstStyle/>
              <a:p>
                <a14:m>
                  <m:oMath xmlns:m="http://schemas.openxmlformats.org/officeDocument/2006/math">
                    <m:sSub>
                      <m:sSubPr>
                        <m:ctrlPr>
                          <a:rPr lang="en-GB" i="1" smtClean="0">
                            <a:latin typeface="Cambria Math" panose="02040503050406030204" pitchFamily="18" charset="0"/>
                          </a:rPr>
                        </m:ctrlPr>
                      </m:sSubPr>
                      <m:e>
                        <m:r>
                          <a:rPr lang="en-GB" b="0" i="1">
                            <a:latin typeface="Cambria Math" panose="02040503050406030204" pitchFamily="18" charset="0"/>
                          </a:rPr>
                          <m:t>𝐻</m:t>
                        </m:r>
                      </m:e>
                      <m:sub>
                        <m:r>
                          <a:rPr lang="en-GB" b="0" i="1">
                            <a:latin typeface="Cambria Math" panose="02040503050406030204" pitchFamily="18" charset="0"/>
                          </a:rPr>
                          <m:t>0</m:t>
                        </m:r>
                      </m:sub>
                    </m:sSub>
                  </m:oMath>
                </a14:m>
                <a:r>
                  <a:rPr lang="en-GB" dirty="0"/>
                  <a:t>: The observed distribution can be modelled by a discrete uniform distribution (i.e. die is not biased)</a:t>
                </a:r>
              </a:p>
              <a:p>
                <a14:m>
                  <m:oMath xmlns:m="http://schemas.openxmlformats.org/officeDocument/2006/math">
                    <m:sSub>
                      <m:sSubPr>
                        <m:ctrlPr>
                          <a:rPr lang="en-GB" i="1">
                            <a:latin typeface="Cambria Math" panose="02040503050406030204" pitchFamily="18" charset="0"/>
                          </a:rPr>
                        </m:ctrlPr>
                      </m:sSubPr>
                      <m:e>
                        <m:r>
                          <a:rPr lang="en-GB" b="0" i="1">
                            <a:latin typeface="Cambria Math" panose="02040503050406030204" pitchFamily="18" charset="0"/>
                          </a:rPr>
                          <m:t>𝐻</m:t>
                        </m:r>
                      </m:e>
                      <m:sub>
                        <m:r>
                          <a:rPr lang="en-GB" b="0" i="1">
                            <a:latin typeface="Cambria Math" panose="02040503050406030204" pitchFamily="18" charset="0"/>
                          </a:rPr>
                          <m:t>1</m:t>
                        </m:r>
                      </m:sub>
                    </m:sSub>
                    <m:r>
                      <a:rPr lang="en-GB" b="0" i="1">
                        <a:latin typeface="Cambria Math" panose="02040503050406030204" pitchFamily="18" charset="0"/>
                      </a:rPr>
                      <m:t>:</m:t>
                    </m:r>
                  </m:oMath>
                </a14:m>
                <a:r>
                  <a:rPr lang="en-GB" dirty="0"/>
                  <a:t> The observed distribution cannot be modelled by a discrete uniform distribution (i.e. die is biased)</a:t>
                </a:r>
              </a:p>
              <a:p>
                <a14:m>
                  <m:oMath xmlns:m="http://schemas.openxmlformats.org/officeDocument/2006/math">
                    <m:r>
                      <a:rPr lang="en-GB" b="0" i="1">
                        <a:latin typeface="Cambria Math" panose="02040503050406030204" pitchFamily="18" charset="0"/>
                      </a:rPr>
                      <m:t>𝜈</m:t>
                    </m:r>
                    <m:r>
                      <a:rPr lang="en-GB" b="0" i="1">
                        <a:latin typeface="Cambria Math" panose="02040503050406030204" pitchFamily="18" charset="0"/>
                      </a:rPr>
                      <m:t>=2</m:t>
                    </m:r>
                  </m:oMath>
                </a14:m>
                <a:r>
                  <a:rPr lang="en-GB" dirty="0"/>
                  <a:t> </a:t>
                </a:r>
              </a:p>
              <a:p>
                <a:r>
                  <a:rPr lang="en-GB" dirty="0"/>
                  <a:t>Critical value of </a:t>
                </a:r>
                <a14:m>
                  <m:oMath xmlns:m="http://schemas.openxmlformats.org/officeDocument/2006/math">
                    <m:sSubSup>
                      <m:sSubSupPr>
                        <m:ctrlPr>
                          <a:rPr lang="en-GB" b="0" i="1" smtClean="0">
                            <a:latin typeface="Cambria Math" panose="02040503050406030204" pitchFamily="18" charset="0"/>
                          </a:rPr>
                        </m:ctrlPr>
                      </m:sSubSupPr>
                      <m:e>
                        <m:r>
                          <a:rPr lang="en-GB" i="1">
                            <a:latin typeface="Cambria Math" panose="02040503050406030204" pitchFamily="18" charset="0"/>
                          </a:rPr>
                          <m:t>𝜒</m:t>
                        </m:r>
                      </m:e>
                      <m:sub>
                        <m:r>
                          <a:rPr lang="en-GB" b="0" i="1" smtClean="0">
                            <a:latin typeface="Cambria Math" panose="02040503050406030204" pitchFamily="18" charset="0"/>
                          </a:rPr>
                          <m:t>2</m:t>
                        </m:r>
                      </m:sub>
                      <m:sup>
                        <m:r>
                          <a:rPr lang="en-GB" i="1">
                            <a:latin typeface="Cambria Math" panose="02040503050406030204" pitchFamily="18" charset="0"/>
                          </a:rPr>
                          <m:t>2</m:t>
                        </m:r>
                      </m:sup>
                    </m:sSubSup>
                    <m:r>
                      <a:rPr lang="en-GB" b="0" i="1" smtClean="0">
                        <a:latin typeface="Cambria Math" panose="02040503050406030204" pitchFamily="18" charset="0"/>
                      </a:rPr>
                      <m:t>(1%)</m:t>
                    </m:r>
                  </m:oMath>
                </a14:m>
                <a:r>
                  <a:rPr lang="en-GB" dirty="0"/>
                  <a:t> is </a:t>
                </a:r>
                <a14:m>
                  <m:oMath xmlns:m="http://schemas.openxmlformats.org/officeDocument/2006/math">
                    <m:r>
                      <a:rPr lang="en-GB" b="0" i="1" smtClean="0">
                        <a:latin typeface="Cambria Math" panose="02040503050406030204" pitchFamily="18" charset="0"/>
                      </a:rPr>
                      <m:t>9.210</m:t>
                    </m:r>
                  </m:oMath>
                </a14:m>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dirty="0"/>
                  <a:t>7 &lt; 9.210 so we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Cannot conclude that the spinner is biased.</a:t>
                </a:r>
              </a:p>
            </p:txBody>
          </p:sp>
        </mc:Choice>
        <mc:Fallback>
          <p:sp>
            <p:nvSpPr>
              <p:cNvPr id="6" name="TextBox 5"/>
              <p:cNvSpPr txBox="1">
                <a:spLocks noRot="1" noChangeAspect="1" noMove="1" noResize="1" noEditPoints="1" noAdjustHandles="1" noChangeArrowheads="1" noChangeShapeType="1" noTextEdit="1"/>
              </p:cNvSpPr>
              <p:nvPr/>
            </p:nvSpPr>
            <p:spPr>
              <a:xfrm>
                <a:off x="323528" y="2564904"/>
                <a:ext cx="8280920" cy="3970318"/>
              </a:xfrm>
              <a:prstGeom prst="rect">
                <a:avLst/>
              </a:prstGeom>
              <a:blipFill>
                <a:blip r:embed="rId2"/>
                <a:stretch>
                  <a:fillRect l="-589" t="-922" b="-16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2051720" y="4365104"/>
              <a:ext cx="3182938" cy="1673352"/>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72897">
                      <a:extLst>
                        <a:ext uri="{9D8B030D-6E8A-4147-A177-3AD203B41FA5}">
                          <a16:colId xmlns:a16="http://schemas.microsoft.com/office/drawing/2014/main" val="20004"/>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𝑶</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35</a:t>
                          </a:r>
                        </a:p>
                      </a:txBody>
                      <a:tcPr/>
                    </a:tc>
                    <a:tc>
                      <a:txBody>
                        <a:bodyPr/>
                        <a:lstStyle/>
                        <a:p>
                          <a:pPr algn="ctr"/>
                          <a:r>
                            <a:rPr lang="en-GB" sz="1400" dirty="0"/>
                            <a:t>60</a:t>
                          </a:r>
                        </a:p>
                      </a:txBody>
                      <a:tcPr/>
                    </a:tc>
                    <a:tc>
                      <a:txBody>
                        <a:bodyPr/>
                        <a:lstStyle/>
                        <a:p>
                          <a:pPr algn="ctr"/>
                          <a:r>
                            <a:rPr lang="en-GB" sz="1400" dirty="0"/>
                            <a:t>55</a:t>
                          </a:r>
                        </a:p>
                      </a:txBody>
                      <a:tcPr/>
                    </a:tc>
                    <a:tc>
                      <a:txBody>
                        <a:bodyPr/>
                        <a:lstStyle/>
                        <a:p>
                          <a:pPr algn="ctr"/>
                          <a:r>
                            <a:rPr lang="en-GB" sz="1400" dirty="0"/>
                            <a:t>150</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50</a:t>
                          </a:r>
                        </a:p>
                      </a:txBody>
                      <a:tcPr/>
                    </a:tc>
                    <a:tc>
                      <a:txBody>
                        <a:bodyPr/>
                        <a:lstStyle/>
                        <a:p>
                          <a:pPr algn="ctr"/>
                          <a:r>
                            <a:rPr lang="en-GB" sz="1400" dirty="0"/>
                            <a:t>50</a:t>
                          </a:r>
                        </a:p>
                      </a:txBody>
                      <a:tcPr/>
                    </a:tc>
                    <a:tc>
                      <a:txBody>
                        <a:bodyPr/>
                        <a:lstStyle/>
                        <a:p>
                          <a:pPr algn="ctr"/>
                          <a:r>
                            <a:rPr lang="en-GB" sz="1400" dirty="0"/>
                            <a:t>50</a:t>
                          </a:r>
                        </a:p>
                      </a:txBody>
                      <a:tcPr/>
                    </a:tc>
                    <a:tc>
                      <a:txBody>
                        <a:bodyPr/>
                        <a:lstStyle/>
                        <a:p>
                          <a:pPr algn="ctr"/>
                          <a:r>
                            <a:rPr lang="en-GB" sz="1400" dirty="0"/>
                            <a:t>150</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4.5</a:t>
                          </a:r>
                        </a:p>
                      </a:txBody>
                      <a:tcPr/>
                    </a:tc>
                    <a:tc>
                      <a:txBody>
                        <a:bodyPr/>
                        <a:lstStyle/>
                        <a:p>
                          <a:pPr algn="ctr"/>
                          <a:r>
                            <a:rPr lang="en-GB" sz="1400" dirty="0"/>
                            <a:t>2</a:t>
                          </a:r>
                        </a:p>
                      </a:txBody>
                      <a:tcPr/>
                    </a:tc>
                    <a:tc>
                      <a:txBody>
                        <a:bodyPr/>
                        <a:lstStyle/>
                        <a:p>
                          <a:pPr algn="ctr"/>
                          <a:r>
                            <a:rPr lang="en-GB" sz="1400" dirty="0"/>
                            <a:t>0.5</a:t>
                          </a:r>
                        </a:p>
                      </a:txBody>
                      <a:tcPr/>
                    </a:tc>
                    <a:tc>
                      <a:txBody>
                        <a:bodyPr/>
                        <a:lstStyle/>
                        <a:p>
                          <a:pPr algn="ctr"/>
                          <a:r>
                            <a:rPr lang="en-GB" sz="1400" dirty="0"/>
                            <a:t>7</a:t>
                          </a:r>
                        </a:p>
                      </a:txBody>
                      <a:tcPr/>
                    </a:tc>
                    <a:extLst>
                      <a:ext uri="{0D108BD9-81ED-4DB2-BD59-A6C34878D82A}">
                        <a16:rowId xmlns:a16="http://schemas.microsoft.com/office/drawing/2014/main" val="1000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90490981"/>
                  </p:ext>
                </p:extLst>
              </p:nvPr>
            </p:nvGraphicFramePr>
            <p:xfrm>
              <a:off x="2051720" y="4365104"/>
              <a:ext cx="3182938" cy="1673352"/>
            </p:xfrm>
            <a:graphic>
              <a:graphicData uri="http://schemas.openxmlformats.org/drawingml/2006/table">
                <a:tbl>
                  <a:tblPr firstCol="1" bandRow="1">
                    <a:tableStyleId>{5940675A-B579-460E-94D1-54222C63F5DA}</a:tableStyleId>
                  </a:tblPr>
                  <a:tblGrid>
                    <a:gridCol w="994601"/>
                    <a:gridCol w="538480"/>
                    <a:gridCol w="538480"/>
                    <a:gridCol w="538480"/>
                    <a:gridCol w="572897"/>
                  </a:tblGrid>
                  <a:tr h="370840">
                    <a:tc>
                      <a:txBody>
                        <a:bodyPr/>
                        <a:lstStyle/>
                        <a:p>
                          <a:r>
                            <a:rPr lang="en-GB" sz="1400" dirty="0" smtClean="0"/>
                            <a:t>Number</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Total</a:t>
                          </a:r>
                          <a:endParaRPr lang="en-GB" sz="1400" dirty="0"/>
                        </a:p>
                      </a:txBody>
                      <a:tcPr/>
                    </a:tc>
                  </a:tr>
                  <a:tr h="370840">
                    <a:tc>
                      <a:txBody>
                        <a:bodyPr/>
                        <a:lstStyle/>
                        <a:p>
                          <a:endParaRPr lang="en-US"/>
                        </a:p>
                      </a:txBody>
                      <a:tcPr>
                        <a:blipFill rotWithShape="0">
                          <a:blip r:embed="rId3"/>
                          <a:stretch>
                            <a:fillRect l="-613" t="-103279" r="-222086" b="-254098"/>
                          </a:stretch>
                        </a:blipFill>
                      </a:tcPr>
                    </a:tc>
                    <a:tc>
                      <a:txBody>
                        <a:bodyPr/>
                        <a:lstStyle/>
                        <a:p>
                          <a:pPr algn="ctr"/>
                          <a:r>
                            <a:rPr lang="en-GB" sz="1400" dirty="0" smtClean="0"/>
                            <a:t>35</a:t>
                          </a:r>
                          <a:endParaRPr lang="en-GB" sz="1400" dirty="0"/>
                        </a:p>
                      </a:txBody>
                      <a:tcPr/>
                    </a:tc>
                    <a:tc>
                      <a:txBody>
                        <a:bodyPr/>
                        <a:lstStyle/>
                        <a:p>
                          <a:pPr algn="ctr"/>
                          <a:r>
                            <a:rPr lang="en-GB" sz="1400" dirty="0" smtClean="0"/>
                            <a:t>60</a:t>
                          </a:r>
                          <a:endParaRPr lang="en-GB" sz="1400" dirty="0"/>
                        </a:p>
                      </a:txBody>
                      <a:tcPr/>
                    </a:tc>
                    <a:tc>
                      <a:txBody>
                        <a:bodyPr/>
                        <a:lstStyle/>
                        <a:p>
                          <a:pPr algn="ctr"/>
                          <a:r>
                            <a:rPr lang="en-GB" sz="1400" dirty="0" smtClean="0"/>
                            <a:t>55</a:t>
                          </a:r>
                          <a:endParaRPr lang="en-GB" sz="1400" dirty="0"/>
                        </a:p>
                      </a:txBody>
                      <a:tcPr/>
                    </a:tc>
                    <a:tc>
                      <a:txBody>
                        <a:bodyPr/>
                        <a:lstStyle/>
                        <a:p>
                          <a:pPr algn="ctr"/>
                          <a:r>
                            <a:rPr lang="en-GB" sz="1400" dirty="0" smtClean="0"/>
                            <a:t>150</a:t>
                          </a:r>
                          <a:endParaRPr lang="en-GB" sz="1400" dirty="0"/>
                        </a:p>
                      </a:txBody>
                      <a:tcPr/>
                    </a:tc>
                  </a:tr>
                  <a:tr h="370840">
                    <a:tc>
                      <a:txBody>
                        <a:bodyPr/>
                        <a:lstStyle/>
                        <a:p>
                          <a:endParaRPr lang="en-US"/>
                        </a:p>
                      </a:txBody>
                      <a:tcPr>
                        <a:blipFill rotWithShape="0">
                          <a:blip r:embed="rId3"/>
                          <a:stretch>
                            <a:fillRect l="-613" t="-203279" r="-222086" b="-154098"/>
                          </a:stretch>
                        </a:blipFill>
                      </a:tcPr>
                    </a:tc>
                    <a:tc>
                      <a:txBody>
                        <a:bodyPr/>
                        <a:lstStyle/>
                        <a:p>
                          <a:pPr algn="ctr"/>
                          <a:r>
                            <a:rPr lang="en-GB" sz="1400" dirty="0" smtClean="0"/>
                            <a:t>50</a:t>
                          </a:r>
                          <a:endParaRPr lang="en-GB" sz="1400" dirty="0"/>
                        </a:p>
                      </a:txBody>
                      <a:tcPr/>
                    </a:tc>
                    <a:tc>
                      <a:txBody>
                        <a:bodyPr/>
                        <a:lstStyle/>
                        <a:p>
                          <a:pPr algn="ctr"/>
                          <a:r>
                            <a:rPr lang="en-GB" sz="1400" dirty="0" smtClean="0"/>
                            <a:t>50</a:t>
                          </a:r>
                          <a:endParaRPr lang="en-GB" sz="1400" dirty="0"/>
                        </a:p>
                      </a:txBody>
                      <a:tcPr/>
                    </a:tc>
                    <a:tc>
                      <a:txBody>
                        <a:bodyPr/>
                        <a:lstStyle/>
                        <a:p>
                          <a:pPr algn="ctr"/>
                          <a:r>
                            <a:rPr lang="en-GB" sz="1400" dirty="0" smtClean="0"/>
                            <a:t>50</a:t>
                          </a:r>
                          <a:endParaRPr lang="en-GB" sz="1400" dirty="0"/>
                        </a:p>
                      </a:txBody>
                      <a:tcPr/>
                    </a:tc>
                    <a:tc>
                      <a:txBody>
                        <a:bodyPr/>
                        <a:lstStyle/>
                        <a:p>
                          <a:pPr algn="ctr"/>
                          <a:r>
                            <a:rPr lang="en-GB" sz="1400" dirty="0" smtClean="0"/>
                            <a:t>150</a:t>
                          </a:r>
                          <a:endParaRPr lang="en-GB" sz="1400" dirty="0"/>
                        </a:p>
                      </a:txBody>
                      <a:tcPr/>
                    </a:tc>
                  </a:tr>
                  <a:tr h="560832">
                    <a:tc>
                      <a:txBody>
                        <a:bodyPr/>
                        <a:lstStyle/>
                        <a:p>
                          <a:endParaRPr lang="en-US"/>
                        </a:p>
                      </a:txBody>
                      <a:tcPr>
                        <a:blipFill rotWithShape="0">
                          <a:blip r:embed="rId3"/>
                          <a:stretch>
                            <a:fillRect l="-613" t="-201087" r="-222086" b="-2174"/>
                          </a:stretch>
                        </a:blipFill>
                      </a:tcPr>
                    </a:tc>
                    <a:tc>
                      <a:txBody>
                        <a:bodyPr/>
                        <a:lstStyle/>
                        <a:p>
                          <a:pPr algn="ctr"/>
                          <a:r>
                            <a:rPr lang="en-GB" sz="1400" dirty="0" smtClean="0"/>
                            <a:t>4.5</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0.5</a:t>
                          </a:r>
                          <a:endParaRPr lang="en-GB" sz="1400" dirty="0"/>
                        </a:p>
                      </a:txBody>
                      <a:tcPr/>
                    </a:tc>
                    <a:tc>
                      <a:txBody>
                        <a:bodyPr/>
                        <a:lstStyle/>
                        <a:p>
                          <a:pPr algn="ctr"/>
                          <a:r>
                            <a:rPr lang="en-GB" sz="1400" dirty="0" smtClean="0"/>
                            <a:t>7</a:t>
                          </a:r>
                          <a:endParaRPr lang="en-GB" sz="1400" dirty="0"/>
                        </a:p>
                      </a:txBody>
                      <a:tcPr/>
                    </a:tc>
                  </a:tr>
                </a:tbl>
              </a:graphicData>
            </a:graphic>
          </p:graphicFrame>
        </mc:Fallback>
      </mc:AlternateContent>
      <p:graphicFrame>
        <p:nvGraphicFramePr>
          <p:cNvPr id="8" name="Table 7"/>
          <p:cNvGraphicFramePr>
            <a:graphicFrameLocks noGrp="1"/>
          </p:cNvGraphicFramePr>
          <p:nvPr>
            <p:extLst/>
          </p:nvPr>
        </p:nvGraphicFramePr>
        <p:xfrm>
          <a:off x="2872519" y="1689137"/>
          <a:ext cx="3182938" cy="741680"/>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72897">
                  <a:extLst>
                    <a:ext uri="{9D8B030D-6E8A-4147-A177-3AD203B41FA5}">
                      <a16:colId xmlns:a16="http://schemas.microsoft.com/office/drawing/2014/main" val="20004"/>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r>
                        <a:rPr lang="en-GB" sz="1400" dirty="0"/>
                        <a:t>Observed</a:t>
                      </a:r>
                    </a:p>
                  </a:txBody>
                  <a:tcPr/>
                </a:tc>
                <a:tc>
                  <a:txBody>
                    <a:bodyPr/>
                    <a:lstStyle/>
                    <a:p>
                      <a:pPr algn="ctr"/>
                      <a:r>
                        <a:rPr lang="en-GB" sz="1400" dirty="0"/>
                        <a:t>35</a:t>
                      </a:r>
                    </a:p>
                  </a:txBody>
                  <a:tcPr/>
                </a:tc>
                <a:tc>
                  <a:txBody>
                    <a:bodyPr/>
                    <a:lstStyle/>
                    <a:p>
                      <a:pPr algn="ctr"/>
                      <a:r>
                        <a:rPr lang="en-GB" sz="1400" dirty="0"/>
                        <a:t>60</a:t>
                      </a:r>
                    </a:p>
                  </a:txBody>
                  <a:tcPr/>
                </a:tc>
                <a:tc>
                  <a:txBody>
                    <a:bodyPr/>
                    <a:lstStyle/>
                    <a:p>
                      <a:pPr algn="ctr"/>
                      <a:r>
                        <a:rPr lang="en-GB" sz="1400" dirty="0"/>
                        <a:t>55</a:t>
                      </a:r>
                    </a:p>
                  </a:txBody>
                  <a:tcPr/>
                </a:tc>
                <a:tc>
                  <a:txBody>
                    <a:bodyPr/>
                    <a:lstStyle/>
                    <a:p>
                      <a:pPr algn="ctr"/>
                      <a:r>
                        <a:rPr lang="en-GB" sz="1400" dirty="0"/>
                        <a:t>150</a:t>
                      </a:r>
                    </a:p>
                  </a:txBody>
                  <a:tcPr/>
                </a:tc>
                <a:extLst>
                  <a:ext uri="{0D108BD9-81ED-4DB2-BD59-A6C34878D82A}">
                    <a16:rowId xmlns:a16="http://schemas.microsoft.com/office/drawing/2014/main" val="10001"/>
                  </a:ext>
                </a:extLst>
              </a:tr>
            </a:tbl>
          </a:graphicData>
        </a:graphic>
      </p:graphicFrame>
      <p:sp>
        <p:nvSpPr>
          <p:cNvPr id="9" name="Rectangle 8"/>
          <p:cNvSpPr/>
          <p:nvPr/>
        </p:nvSpPr>
        <p:spPr>
          <a:xfrm>
            <a:off x="323528" y="2564903"/>
            <a:ext cx="8280920" cy="397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98204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102-103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DF56399-C2A2-4B21-ABF5-C9A9BD085E28}"/>
              </a:ext>
            </a:extLst>
          </p:cNvPr>
          <p:cNvSpPr txBox="1"/>
          <p:nvPr/>
        </p:nvSpPr>
        <p:spPr>
          <a:xfrm>
            <a:off x="429032" y="2060848"/>
            <a:ext cx="3384376" cy="369332"/>
          </a:xfrm>
          <a:prstGeom prst="rect">
            <a:avLst/>
          </a:prstGeom>
          <a:noFill/>
        </p:spPr>
        <p:txBody>
          <a:bodyPr wrap="square" rtlCol="0">
            <a:spAutoFit/>
          </a:bodyPr>
          <a:lstStyle/>
          <a:p>
            <a:r>
              <a:rPr lang="en-GB" dirty="0"/>
              <a:t>(These slides skipped Exercise 6B)</a:t>
            </a:r>
          </a:p>
        </p:txBody>
      </p:sp>
    </p:spTree>
    <p:extLst>
      <p:ext uri="{BB962C8B-B14F-4D97-AF65-F5344CB8AC3E}">
        <p14:creationId xmlns:p14="http://schemas.microsoft.com/office/powerpoint/2010/main" val="235750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General Method for Goodness of Fit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8208912" cy="923330"/>
          </a:xfrm>
          <a:prstGeom prst="rect">
            <a:avLst/>
          </a:prstGeom>
          <a:noFill/>
        </p:spPr>
        <p:txBody>
          <a:bodyPr wrap="square" rtlCol="0">
            <a:spAutoFit/>
          </a:bodyPr>
          <a:lstStyle/>
          <a:p>
            <a:r>
              <a:rPr lang="en-GB" dirty="0"/>
              <a:t>We have so far tested against a discrete uniform distribution or arbitrarily specified distribution, but we can obviously test against any other distribution in exactly the same way.</a:t>
            </a:r>
          </a:p>
        </p:txBody>
      </p:sp>
      <mc:AlternateContent xmlns:mc="http://schemas.openxmlformats.org/markup-compatibility/2006" xmlns:a14="http://schemas.microsoft.com/office/drawing/2010/main">
        <mc:Choice Requires="a14">
          <p:sp>
            <p:nvSpPr>
              <p:cNvPr id="6" name="TextBox 5"/>
              <p:cNvSpPr txBox="1"/>
              <p:nvPr/>
            </p:nvSpPr>
            <p:spPr>
              <a:xfrm>
                <a:off x="539552" y="1988840"/>
                <a:ext cx="7992888" cy="36237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Testing for goodness of fit:</a:t>
                </a:r>
              </a:p>
              <a:p>
                <a:pPr marL="342900" indent="-342900">
                  <a:buAutoNum type="arabicPeriod"/>
                </a:pPr>
                <a:r>
                  <a:rPr lang="en-GB" dirty="0"/>
                  <a:t>Determine which distribution would conceptually be most appropriate (e.g. Binomial, Poisson).</a:t>
                </a:r>
              </a:p>
              <a:p>
                <a:pPr marL="342900" indent="-342900">
                  <a:buAutoNum type="arabicPeriod"/>
                </a:pPr>
                <a:r>
                  <a:rPr lang="en-GB" dirty="0"/>
                  <a:t>Set significance level.</a:t>
                </a:r>
              </a:p>
              <a:p>
                <a:pPr marL="342900" indent="-342900">
                  <a:buAutoNum type="arabicPeriod"/>
                </a:pPr>
                <a:r>
                  <a:rPr lang="en-GB" dirty="0"/>
                  <a:t>Estimate parameters (if necessary) from observed data.</a:t>
                </a:r>
              </a:p>
              <a:p>
                <a:pPr marL="342900" indent="-342900">
                  <a:buAutoNum type="arabicPeriod"/>
                </a:pPr>
                <a:r>
                  <a:rPr lang="en-GB" dirty="0"/>
                  <a:t>Form hypotheses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endParaRPr lang="en-GB" dirty="0"/>
              </a:p>
              <a:p>
                <a:pPr marL="342900" indent="-342900">
                  <a:buAutoNum type="arabicPeriod"/>
                </a:pPr>
                <a:r>
                  <a:rPr lang="en-GB" dirty="0"/>
                  <a:t>Calculate expected frequencies.</a:t>
                </a:r>
              </a:p>
              <a:p>
                <a:pPr marL="342900" indent="-342900">
                  <a:buAutoNum type="arabicPeriod"/>
                </a:pPr>
                <a:r>
                  <a:rPr lang="en-GB" dirty="0"/>
                  <a:t>Combine any expected frequencies so that none are &lt; 5</a:t>
                </a:r>
              </a:p>
              <a:p>
                <a:pPr marL="342900" indent="-342900">
                  <a:buAutoNum type="arabicPeriod"/>
                </a:pPr>
                <a:r>
                  <a:rPr lang="en-GB" dirty="0"/>
                  <a:t>Find degrees of freedom.</a:t>
                </a:r>
              </a:p>
              <a:p>
                <a:pPr marL="342900" indent="-342900">
                  <a:buAutoNum type="arabicPeriod"/>
                </a:pPr>
                <a:r>
                  <a:rPr lang="en-GB" dirty="0"/>
                  <a:t>Find critical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𝜒</m:t>
                        </m:r>
                      </m:e>
                      <m:sup>
                        <m:r>
                          <a:rPr lang="en-GB" b="0" i="1" smtClean="0">
                            <a:latin typeface="Cambria Math" panose="02040503050406030204" pitchFamily="18" charset="0"/>
                          </a:rPr>
                          <m:t>2</m:t>
                        </m:r>
                      </m:sup>
                    </m:sSup>
                  </m:oMath>
                </a14:m>
                <a:r>
                  <a:rPr lang="en-GB" dirty="0"/>
                  <a:t> from table.</a:t>
                </a:r>
              </a:p>
              <a:p>
                <a:pPr marL="342900" indent="-342900">
                  <a:buAutoNum type="arabicPeriod"/>
                </a:pPr>
                <a:r>
                  <a:rPr lang="en-GB" dirty="0"/>
                  <a:t>Calculate </a:t>
                </a:r>
                <a14:m>
                  <m:oMath xmlns:m="http://schemas.openxmlformats.org/officeDocument/2006/math">
                    <m:nary>
                      <m:naryPr>
                        <m:chr m:val="∑"/>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𝑂</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e>
                                </m:d>
                              </m:e>
                              <m:sup>
                                <m:r>
                                  <a:rPr lang="en-GB" b="0" i="1" smtClean="0">
                                    <a:latin typeface="Cambria Math" panose="02040503050406030204" pitchFamily="18" charset="0"/>
                                  </a:rPr>
                                  <m:t>2</m:t>
                                </m:r>
                              </m:sup>
                            </m:sSup>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den>
                        </m:f>
                      </m:e>
                    </m:nary>
                  </m:oMath>
                </a14:m>
                <a:r>
                  <a:rPr lang="en-GB" dirty="0"/>
                  <a:t> or </a:t>
                </a:r>
                <a14:m>
                  <m:oMath xmlns:m="http://schemas.openxmlformats.org/officeDocument/2006/math">
                    <m:nary>
                      <m:naryPr>
                        <m:chr m:val="∑"/>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𝑂</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r>
                          <a:rPr lang="en-GB" b="0" i="1" smtClean="0">
                            <a:latin typeface="Cambria Math" panose="02040503050406030204" pitchFamily="18" charset="0"/>
                          </a:rPr>
                          <m:t>𝑁</m:t>
                        </m:r>
                      </m:e>
                    </m:nary>
                  </m:oMath>
                </a14:m>
                <a:endParaRPr lang="en-GB" dirty="0"/>
              </a:p>
              <a:p>
                <a:pPr marL="342900" indent="-342900">
                  <a:buAutoNum type="arabicPeriod"/>
                </a:pPr>
                <a:r>
                  <a:rPr lang="en-GB" dirty="0"/>
                  <a:t>See if value is significance and draw conclusion.</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1988840"/>
                <a:ext cx="7992888" cy="3623749"/>
              </a:xfrm>
              <a:prstGeom prst="rect">
                <a:avLst/>
              </a:prstGeom>
              <a:blipFill rotWithShape="0">
                <a:blip r:embed="rId2"/>
                <a:stretch>
                  <a:fillRect l="-532" t="-501" b="-1336"/>
                </a:stretch>
              </a:blipFill>
            </p:spPr>
            <p:txBody>
              <a:bodyPr/>
              <a:lstStyle/>
              <a:p>
                <a:r>
                  <a:rPr lang="en-GB">
                    <a:noFill/>
                  </a:rPr>
                  <a:t> </a:t>
                </a:r>
              </a:p>
            </p:txBody>
          </p:sp>
        </mc:Fallback>
      </mc:AlternateContent>
    </p:spTree>
    <p:extLst>
      <p:ext uri="{BB962C8B-B14F-4D97-AF65-F5344CB8AC3E}">
        <p14:creationId xmlns:p14="http://schemas.microsoft.com/office/powerpoint/2010/main" val="3618237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Binomial Distribution as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764704"/>
                <a:ext cx="806489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data in the table is thought to be modelled by a binomial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(10, 0.2)</m:t>
                    </m:r>
                  </m:oMath>
                </a14:m>
                <a:r>
                  <a:rPr lang="en-GB" dirty="0"/>
                  <a:t>. Use the table for the binomial cumulative distribution function to find expected values, and conduct a test to see if this is a good model. Use a 5% significance level.</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764704"/>
                <a:ext cx="8064896" cy="923330"/>
              </a:xfrm>
              <a:prstGeom prst="rect">
                <a:avLst/>
              </a:prstGeom>
              <a:blipFill rotWithShape="0">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3699934759"/>
                  </p:ext>
                </p:extLst>
              </p:nvPr>
            </p:nvGraphicFramePr>
            <p:xfrm>
              <a:off x="2424650" y="1784928"/>
              <a:ext cx="4006667" cy="741680"/>
            </p:xfrm>
            <a:graphic>
              <a:graphicData uri="http://schemas.openxmlformats.org/drawingml/2006/table">
                <a:tbl>
                  <a:tblPr firstCol="1" bandRow="1">
                    <a:tableStyleId>{5940675A-B579-460E-94D1-54222C63F5DA}</a:tableStyleId>
                  </a:tblPr>
                  <a:tblGrid>
                    <a:gridCol w="873316">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gridCol w="301532">
                      <a:extLst>
                        <a:ext uri="{9D8B030D-6E8A-4147-A177-3AD203B41FA5}">
                          <a16:colId xmlns:a16="http://schemas.microsoft.com/office/drawing/2014/main" val="20007"/>
                        </a:ext>
                      </a:extLst>
                    </a:gridCol>
                    <a:gridCol w="301532">
                      <a:extLst>
                        <a:ext uri="{9D8B030D-6E8A-4147-A177-3AD203B41FA5}">
                          <a16:colId xmlns:a16="http://schemas.microsoft.com/office/drawing/2014/main" val="20008"/>
                        </a:ext>
                      </a:extLst>
                    </a:gridCol>
                    <a:gridCol w="301532">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of </a:t>
                          </a:r>
                          <a14:m>
                            <m:oMath xmlns:m="http://schemas.openxmlformats.org/officeDocument/2006/math">
                              <m:r>
                                <a:rPr lang="en-GB" sz="1400" b="0" i="1" baseline="0" smtClean="0">
                                  <a:latin typeface="Cambria Math" panose="02040503050406030204" pitchFamily="18" charset="0"/>
                                </a:rPr>
                                <m:t>𝑥</m:t>
                              </m:r>
                            </m:oMath>
                          </a14:m>
                          <a:endParaRPr lang="en-GB" sz="1400" dirty="0"/>
                        </a:p>
                      </a:txBody>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7</a:t>
                          </a:r>
                        </a:p>
                      </a:txBody>
                      <a:tcPr/>
                    </a:tc>
                    <a:tc>
                      <a:txBody>
                        <a:bodyPr/>
                        <a:lstStyle/>
                        <a:p>
                          <a:pPr algn="ctr"/>
                          <a:r>
                            <a:rPr lang="en-GB" sz="1400" dirty="0"/>
                            <a:t>4</a:t>
                          </a:r>
                        </a:p>
                      </a:txBody>
                      <a:tcPr/>
                    </a:tc>
                    <a:tc>
                      <a:txBody>
                        <a:bodyPr/>
                        <a:lstStyle/>
                        <a:p>
                          <a:pPr algn="ctr"/>
                          <a:r>
                            <a:rPr lang="en-GB" sz="1400" dirty="0"/>
                            <a:t>2</a:t>
                          </a:r>
                        </a:p>
                      </a:txBody>
                      <a:tcPr/>
                    </a:tc>
                    <a:tc>
                      <a:txBody>
                        <a:bodyPr/>
                        <a:lstStyle/>
                        <a:p>
                          <a:pPr algn="ctr"/>
                          <a:r>
                            <a:rPr lang="en-GB" sz="1400" dirty="0"/>
                            <a:t>2</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3699934759"/>
                  </p:ext>
                </p:extLst>
              </p:nvPr>
            </p:nvGraphicFramePr>
            <p:xfrm>
              <a:off x="2424650" y="1784928"/>
              <a:ext cx="4006667" cy="741680"/>
            </p:xfrm>
            <a:graphic>
              <a:graphicData uri="http://schemas.openxmlformats.org/drawingml/2006/table">
                <a:tbl>
                  <a:tblPr firstCol="1" bandRow="1">
                    <a:tableStyleId>{5940675A-B579-460E-94D1-54222C63F5DA}</a:tableStyleId>
                  </a:tblPr>
                  <a:tblGrid>
                    <a:gridCol w="873316">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gridCol w="301532">
                      <a:extLst>
                        <a:ext uri="{9D8B030D-6E8A-4147-A177-3AD203B41FA5}">
                          <a16:colId xmlns:a16="http://schemas.microsoft.com/office/drawing/2014/main" val="20007"/>
                        </a:ext>
                      </a:extLst>
                    </a:gridCol>
                    <a:gridCol w="301532">
                      <a:extLst>
                        <a:ext uri="{9D8B030D-6E8A-4147-A177-3AD203B41FA5}">
                          <a16:colId xmlns:a16="http://schemas.microsoft.com/office/drawing/2014/main" val="20008"/>
                        </a:ext>
                      </a:extLst>
                    </a:gridCol>
                    <a:gridCol w="301532">
                      <a:extLst>
                        <a:ext uri="{9D8B030D-6E8A-4147-A177-3AD203B41FA5}">
                          <a16:colId xmlns:a16="http://schemas.microsoft.com/office/drawing/2014/main" val="20009"/>
                        </a:ext>
                      </a:extLst>
                    </a:gridCol>
                  </a:tblGrid>
                  <a:tr h="370840">
                    <a:tc>
                      <a:txBody>
                        <a:bodyPr/>
                        <a:lstStyle/>
                        <a:p>
                          <a:endParaRPr lang="en-US"/>
                        </a:p>
                      </a:txBody>
                      <a:tcPr>
                        <a:blipFill>
                          <a:blip r:embed="rId3"/>
                          <a:stretch>
                            <a:fillRect l="-694" t="-1613" r="-359028" b="-101613"/>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694" t="-103279" r="-359028" b="-3279"/>
                          </a:stretch>
                        </a:blipFill>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7</a:t>
                          </a:r>
                        </a:p>
                      </a:txBody>
                      <a:tcPr/>
                    </a:tc>
                    <a:tc>
                      <a:txBody>
                        <a:bodyPr/>
                        <a:lstStyle/>
                        <a:p>
                          <a:pPr algn="ctr"/>
                          <a:r>
                            <a:rPr lang="en-GB" sz="1400" dirty="0"/>
                            <a:t>4</a:t>
                          </a:r>
                        </a:p>
                      </a:txBody>
                      <a:tcPr/>
                    </a:tc>
                    <a:tc>
                      <a:txBody>
                        <a:bodyPr/>
                        <a:lstStyle/>
                        <a:p>
                          <a:pPr algn="ctr"/>
                          <a:r>
                            <a:rPr lang="en-GB" sz="1400" dirty="0"/>
                            <a:t>2</a:t>
                          </a:r>
                        </a:p>
                      </a:txBody>
                      <a:tcPr/>
                    </a:tc>
                    <a:tc>
                      <a:txBody>
                        <a:bodyPr/>
                        <a:lstStyle/>
                        <a:p>
                          <a:pPr algn="ctr"/>
                          <a:r>
                            <a:rPr lang="en-GB" sz="1400" dirty="0"/>
                            <a:t>2</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sp>
            <p:nvSpPr>
              <p:cNvPr id="7" name="TextBox 6"/>
              <p:cNvSpPr txBox="1"/>
              <p:nvPr/>
            </p:nvSpPr>
            <p:spPr>
              <a:xfrm>
                <a:off x="395536" y="2573412"/>
                <a:ext cx="7776864" cy="1200329"/>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(10,0.02)</m:t>
                    </m:r>
                  </m:oMath>
                </a14:m>
                <a:r>
                  <a:rPr lang="en-GB" dirty="0"/>
                  <a:t> distribution is a suitable model for results.</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Distribution is not suitable.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=100</m:t>
                      </m:r>
                    </m:oMath>
                  </m:oMathPara>
                </a14:m>
                <a:endParaRPr lang="en-GB" dirty="0"/>
              </a:p>
              <a:p>
                <a:endParaRPr lang="en-GB" dirty="0"/>
              </a:p>
            </p:txBody>
          </p:sp>
        </mc:Choice>
        <mc:Fallback>
          <p:sp>
            <p:nvSpPr>
              <p:cNvPr id="7" name="TextBox 6"/>
              <p:cNvSpPr txBox="1">
                <a:spLocks noRot="1" noChangeAspect="1" noMove="1" noResize="1" noEditPoints="1" noAdjustHandles="1" noChangeArrowheads="1" noChangeShapeType="1" noTextEdit="1"/>
              </p:cNvSpPr>
              <p:nvPr/>
            </p:nvSpPr>
            <p:spPr>
              <a:xfrm>
                <a:off x="395536" y="2573412"/>
                <a:ext cx="7776864" cy="1200329"/>
              </a:xfrm>
              <a:prstGeom prst="rect">
                <a:avLst/>
              </a:prstGeom>
              <a:blipFill>
                <a:blip r:embed="rId4"/>
                <a:stretch>
                  <a:fillRect t="-253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2888916211"/>
                  </p:ext>
                </p:extLst>
              </p:nvPr>
            </p:nvGraphicFramePr>
            <p:xfrm>
              <a:off x="579630" y="3509516"/>
              <a:ext cx="7696708" cy="1112520"/>
            </p:xfrm>
            <a:graphic>
              <a:graphicData uri="http://schemas.openxmlformats.org/drawingml/2006/table">
                <a:tbl>
                  <a:tblPr firstCol="1" bandRow="1">
                    <a:tableStyleId>{5940675A-B579-460E-94D1-54222C63F5DA}</a:tableStyleId>
                  </a:tblPr>
                  <a:tblGrid>
                    <a:gridCol w="1221613">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gridCol w="719455">
                      <a:extLst>
                        <a:ext uri="{9D8B030D-6E8A-4147-A177-3AD203B41FA5}">
                          <a16:colId xmlns:a16="http://schemas.microsoft.com/office/drawing/2014/main" val="20006"/>
                        </a:ext>
                      </a:extLst>
                    </a:gridCol>
                    <a:gridCol w="719455">
                      <a:extLst>
                        <a:ext uri="{9D8B030D-6E8A-4147-A177-3AD203B41FA5}">
                          <a16:colId xmlns:a16="http://schemas.microsoft.com/office/drawing/2014/main" val="20007"/>
                        </a:ext>
                      </a:extLst>
                    </a:gridCol>
                    <a:gridCol w="719455">
                      <a:extLst>
                        <a:ext uri="{9D8B030D-6E8A-4147-A177-3AD203B41FA5}">
                          <a16:colId xmlns:a16="http://schemas.microsoft.com/office/drawing/2014/main" val="20008"/>
                        </a:ext>
                      </a:extLst>
                    </a:gridCol>
                    <a:gridCol w="719455">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
                              </m:oMathParaPr>
                              <m:oMath xmlns:m="http://schemas.openxmlformats.org/officeDocument/2006/math">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m:oMathPara>
                          </a14:m>
                          <a:endParaRPr lang="en-GB" sz="1400" dirty="0"/>
                        </a:p>
                      </a:txBody>
                      <a:tcPr/>
                    </a:tc>
                    <a:tc>
                      <a:txBody>
                        <a:bodyPr/>
                        <a:lstStyle/>
                        <a:p>
                          <a:pPr algn="ctr"/>
                          <a:r>
                            <a:rPr lang="en-GB" sz="1400" dirty="0"/>
                            <a:t>0.1074</a:t>
                          </a:r>
                        </a:p>
                      </a:txBody>
                      <a:tcPr/>
                    </a:tc>
                    <a:tc>
                      <a:txBody>
                        <a:bodyPr/>
                        <a:lstStyle/>
                        <a:p>
                          <a:pPr algn="ctr"/>
                          <a:r>
                            <a:rPr lang="en-GB" sz="1400" dirty="0"/>
                            <a:t>0.2684</a:t>
                          </a:r>
                        </a:p>
                      </a:txBody>
                      <a:tcPr/>
                    </a:tc>
                    <a:tc>
                      <a:txBody>
                        <a:bodyPr/>
                        <a:lstStyle/>
                        <a:p>
                          <a:pPr algn="ctr"/>
                          <a:r>
                            <a:rPr lang="en-GB" sz="1400" dirty="0"/>
                            <a:t>0.3020</a:t>
                          </a:r>
                        </a:p>
                      </a:txBody>
                      <a:tcPr/>
                    </a:tc>
                    <a:tc>
                      <a:txBody>
                        <a:bodyPr/>
                        <a:lstStyle/>
                        <a:p>
                          <a:pPr algn="ctr"/>
                          <a:r>
                            <a:rPr lang="en-GB" sz="1400" dirty="0"/>
                            <a:t>0.2013</a:t>
                          </a:r>
                        </a:p>
                      </a:txBody>
                      <a:tcPr/>
                    </a:tc>
                    <a:tc>
                      <a:txBody>
                        <a:bodyPr/>
                        <a:lstStyle/>
                        <a:p>
                          <a:pPr algn="ctr"/>
                          <a:r>
                            <a:rPr lang="en-GB" sz="1400" dirty="0"/>
                            <a:t>0.0881</a:t>
                          </a:r>
                        </a:p>
                      </a:txBody>
                      <a:tcPr/>
                    </a:tc>
                    <a:tc>
                      <a:txBody>
                        <a:bodyPr/>
                        <a:lstStyle/>
                        <a:p>
                          <a:pPr algn="ctr"/>
                          <a:r>
                            <a:rPr lang="en-GB" sz="1400" dirty="0"/>
                            <a:t>0.0264</a:t>
                          </a:r>
                        </a:p>
                      </a:txBody>
                      <a:tcPr/>
                    </a:tc>
                    <a:tc>
                      <a:txBody>
                        <a:bodyPr/>
                        <a:lstStyle/>
                        <a:p>
                          <a:pPr algn="ctr"/>
                          <a:r>
                            <a:rPr lang="en-GB" sz="1400" dirty="0"/>
                            <a:t>0.0055</a:t>
                          </a:r>
                        </a:p>
                      </a:txBody>
                      <a:tcPr/>
                    </a:tc>
                    <a:tc>
                      <a:txBody>
                        <a:bodyPr/>
                        <a:lstStyle/>
                        <a:p>
                          <a:pPr algn="ctr"/>
                          <a:r>
                            <a:rPr lang="en-GB" sz="1400" dirty="0"/>
                            <a:t>0.0008</a:t>
                          </a:r>
                        </a:p>
                      </a:txBody>
                      <a:tcPr/>
                    </a:tc>
                    <a:tc>
                      <a:txBody>
                        <a:bodyPr/>
                        <a:lstStyle/>
                        <a:p>
                          <a:pPr algn="ctr"/>
                          <a:r>
                            <a:rPr lang="en-GB" sz="1400" dirty="0"/>
                            <a:t>0.0001</a:t>
                          </a:r>
                        </a:p>
                      </a:txBody>
                      <a:tcPr/>
                    </a:tc>
                    <a:extLst>
                      <a:ext uri="{0D108BD9-81ED-4DB2-BD59-A6C34878D82A}">
                        <a16:rowId xmlns:a16="http://schemas.microsoft.com/office/drawing/2014/main" val="10001"/>
                      </a:ext>
                    </a:extLst>
                  </a:tr>
                  <a:tr h="370840">
                    <a:tc>
                      <a:txBody>
                        <a:bodyPr/>
                        <a:lstStyle/>
                        <a:p>
                          <a:r>
                            <a:rPr lang="en-GB" sz="1400" dirty="0"/>
                            <a:t>Expected</a:t>
                          </a:r>
                          <a:r>
                            <a:rPr lang="en-GB" sz="1400" baseline="0" dirty="0"/>
                            <a:t> </a:t>
                          </a:r>
                          <a:r>
                            <a:rPr lang="en-GB" sz="1400" baseline="0" dirty="0" err="1"/>
                            <a:t>freq</a:t>
                          </a:r>
                          <a:endParaRPr lang="en-GB" sz="1400" dirty="0"/>
                        </a:p>
                      </a:txBody>
                      <a:tcPr/>
                    </a:tc>
                    <a:tc>
                      <a:txBody>
                        <a:bodyPr/>
                        <a:lstStyle/>
                        <a:p>
                          <a:pPr algn="ctr"/>
                          <a:r>
                            <a:rPr lang="en-GB" sz="1400" dirty="0"/>
                            <a:t>10.75</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8.81</a:t>
                          </a:r>
                        </a:p>
                      </a:txBody>
                      <a:tcPr/>
                    </a:tc>
                    <a:tc>
                      <a:txBody>
                        <a:bodyPr/>
                        <a:lstStyle/>
                        <a:p>
                          <a:pPr algn="ctr"/>
                          <a:r>
                            <a:rPr lang="en-GB" sz="1400" dirty="0"/>
                            <a:t>2.64</a:t>
                          </a:r>
                        </a:p>
                      </a:txBody>
                      <a:tcPr/>
                    </a:tc>
                    <a:tc>
                      <a:txBody>
                        <a:bodyPr/>
                        <a:lstStyle/>
                        <a:p>
                          <a:pPr algn="ctr"/>
                          <a:r>
                            <a:rPr lang="en-GB" sz="1400" dirty="0"/>
                            <a:t>0.55</a:t>
                          </a:r>
                        </a:p>
                      </a:txBody>
                      <a:tcPr/>
                    </a:tc>
                    <a:tc>
                      <a:txBody>
                        <a:bodyPr/>
                        <a:lstStyle/>
                        <a:p>
                          <a:pPr algn="ctr"/>
                          <a:r>
                            <a:rPr lang="en-GB" sz="1400" dirty="0"/>
                            <a:t>0.08</a:t>
                          </a:r>
                        </a:p>
                      </a:txBody>
                      <a:tcPr/>
                    </a:tc>
                    <a:tc>
                      <a:txBody>
                        <a:bodyPr/>
                        <a:lstStyle/>
                        <a:p>
                          <a:pPr algn="ctr"/>
                          <a:r>
                            <a:rPr lang="en-GB" sz="1400" dirty="0"/>
                            <a:t>0.01</a:t>
                          </a:r>
                        </a:p>
                      </a:txBody>
                      <a:tcPr/>
                    </a:tc>
                    <a:extLst>
                      <a:ext uri="{0D108BD9-81ED-4DB2-BD59-A6C34878D82A}">
                        <a16:rowId xmlns:a16="http://schemas.microsoft.com/office/drawing/2014/main" val="10002"/>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2888916211"/>
                  </p:ext>
                </p:extLst>
              </p:nvPr>
            </p:nvGraphicFramePr>
            <p:xfrm>
              <a:off x="579630" y="3509516"/>
              <a:ext cx="7696708" cy="1112520"/>
            </p:xfrm>
            <a:graphic>
              <a:graphicData uri="http://schemas.openxmlformats.org/drawingml/2006/table">
                <a:tbl>
                  <a:tblPr firstCol="1" bandRow="1">
                    <a:tableStyleId>{5940675A-B579-460E-94D1-54222C63F5DA}</a:tableStyleId>
                  </a:tblPr>
                  <a:tblGrid>
                    <a:gridCol w="1221613">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gridCol w="719455">
                      <a:extLst>
                        <a:ext uri="{9D8B030D-6E8A-4147-A177-3AD203B41FA5}">
                          <a16:colId xmlns:a16="http://schemas.microsoft.com/office/drawing/2014/main" val="20006"/>
                        </a:ext>
                      </a:extLst>
                    </a:gridCol>
                    <a:gridCol w="719455">
                      <a:extLst>
                        <a:ext uri="{9D8B030D-6E8A-4147-A177-3AD203B41FA5}">
                          <a16:colId xmlns:a16="http://schemas.microsoft.com/office/drawing/2014/main" val="20007"/>
                        </a:ext>
                      </a:extLst>
                    </a:gridCol>
                    <a:gridCol w="719455">
                      <a:extLst>
                        <a:ext uri="{9D8B030D-6E8A-4147-A177-3AD203B41FA5}">
                          <a16:colId xmlns:a16="http://schemas.microsoft.com/office/drawing/2014/main" val="20008"/>
                        </a:ext>
                      </a:extLst>
                    </a:gridCol>
                    <a:gridCol w="719455">
                      <a:extLst>
                        <a:ext uri="{9D8B030D-6E8A-4147-A177-3AD203B41FA5}">
                          <a16:colId xmlns:a16="http://schemas.microsoft.com/office/drawing/2014/main" val="20009"/>
                        </a:ext>
                      </a:extLst>
                    </a:gridCol>
                  </a:tblGrid>
                  <a:tr h="370840">
                    <a:tc>
                      <a:txBody>
                        <a:bodyPr/>
                        <a:lstStyle/>
                        <a:p>
                          <a:endParaRPr lang="en-US"/>
                        </a:p>
                      </a:txBody>
                      <a:tcPr>
                        <a:blipFill>
                          <a:blip r:embed="rId5"/>
                          <a:stretch>
                            <a:fillRect l="-500" t="-1639" r="-532500" b="-20491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endParaRPr lang="en-US"/>
                        </a:p>
                      </a:txBody>
                      <a:tcPr>
                        <a:blipFill>
                          <a:blip r:embed="rId5"/>
                          <a:stretch>
                            <a:fillRect l="-500" t="-100000" r="-532500" b="-101613"/>
                          </a:stretch>
                        </a:blipFill>
                      </a:tcPr>
                    </a:tc>
                    <a:tc>
                      <a:txBody>
                        <a:bodyPr/>
                        <a:lstStyle/>
                        <a:p>
                          <a:pPr algn="ctr"/>
                          <a:r>
                            <a:rPr lang="en-GB" sz="1400" dirty="0"/>
                            <a:t>0.1074</a:t>
                          </a:r>
                        </a:p>
                      </a:txBody>
                      <a:tcPr/>
                    </a:tc>
                    <a:tc>
                      <a:txBody>
                        <a:bodyPr/>
                        <a:lstStyle/>
                        <a:p>
                          <a:pPr algn="ctr"/>
                          <a:r>
                            <a:rPr lang="en-GB" sz="1400" dirty="0"/>
                            <a:t>0.2684</a:t>
                          </a:r>
                        </a:p>
                      </a:txBody>
                      <a:tcPr/>
                    </a:tc>
                    <a:tc>
                      <a:txBody>
                        <a:bodyPr/>
                        <a:lstStyle/>
                        <a:p>
                          <a:pPr algn="ctr"/>
                          <a:r>
                            <a:rPr lang="en-GB" sz="1400" dirty="0"/>
                            <a:t>0.3020</a:t>
                          </a:r>
                        </a:p>
                      </a:txBody>
                      <a:tcPr/>
                    </a:tc>
                    <a:tc>
                      <a:txBody>
                        <a:bodyPr/>
                        <a:lstStyle/>
                        <a:p>
                          <a:pPr algn="ctr"/>
                          <a:r>
                            <a:rPr lang="en-GB" sz="1400" dirty="0"/>
                            <a:t>0.2013</a:t>
                          </a:r>
                        </a:p>
                      </a:txBody>
                      <a:tcPr/>
                    </a:tc>
                    <a:tc>
                      <a:txBody>
                        <a:bodyPr/>
                        <a:lstStyle/>
                        <a:p>
                          <a:pPr algn="ctr"/>
                          <a:r>
                            <a:rPr lang="en-GB" sz="1400" dirty="0"/>
                            <a:t>0.0881</a:t>
                          </a:r>
                        </a:p>
                      </a:txBody>
                      <a:tcPr/>
                    </a:tc>
                    <a:tc>
                      <a:txBody>
                        <a:bodyPr/>
                        <a:lstStyle/>
                        <a:p>
                          <a:pPr algn="ctr"/>
                          <a:r>
                            <a:rPr lang="en-GB" sz="1400" dirty="0"/>
                            <a:t>0.0264</a:t>
                          </a:r>
                        </a:p>
                      </a:txBody>
                      <a:tcPr/>
                    </a:tc>
                    <a:tc>
                      <a:txBody>
                        <a:bodyPr/>
                        <a:lstStyle/>
                        <a:p>
                          <a:pPr algn="ctr"/>
                          <a:r>
                            <a:rPr lang="en-GB" sz="1400" dirty="0"/>
                            <a:t>0.0055</a:t>
                          </a:r>
                        </a:p>
                      </a:txBody>
                      <a:tcPr/>
                    </a:tc>
                    <a:tc>
                      <a:txBody>
                        <a:bodyPr/>
                        <a:lstStyle/>
                        <a:p>
                          <a:pPr algn="ctr"/>
                          <a:r>
                            <a:rPr lang="en-GB" sz="1400" dirty="0"/>
                            <a:t>0.0008</a:t>
                          </a:r>
                        </a:p>
                      </a:txBody>
                      <a:tcPr/>
                    </a:tc>
                    <a:tc>
                      <a:txBody>
                        <a:bodyPr/>
                        <a:lstStyle/>
                        <a:p>
                          <a:pPr algn="ctr"/>
                          <a:r>
                            <a:rPr lang="en-GB" sz="1400" dirty="0"/>
                            <a:t>0.0001</a:t>
                          </a:r>
                        </a:p>
                      </a:txBody>
                      <a:tcPr/>
                    </a:tc>
                    <a:extLst>
                      <a:ext uri="{0D108BD9-81ED-4DB2-BD59-A6C34878D82A}">
                        <a16:rowId xmlns:a16="http://schemas.microsoft.com/office/drawing/2014/main" val="10001"/>
                      </a:ext>
                    </a:extLst>
                  </a:tr>
                  <a:tr h="370840">
                    <a:tc>
                      <a:txBody>
                        <a:bodyPr/>
                        <a:lstStyle/>
                        <a:p>
                          <a:r>
                            <a:rPr lang="en-GB" sz="1400" dirty="0"/>
                            <a:t>Expected</a:t>
                          </a:r>
                          <a:r>
                            <a:rPr lang="en-GB" sz="1400" baseline="0" dirty="0"/>
                            <a:t> </a:t>
                          </a:r>
                          <a:r>
                            <a:rPr lang="en-GB" sz="1400" baseline="0" dirty="0" err="1"/>
                            <a:t>freq</a:t>
                          </a:r>
                          <a:endParaRPr lang="en-GB" sz="1400" dirty="0"/>
                        </a:p>
                      </a:txBody>
                      <a:tcPr/>
                    </a:tc>
                    <a:tc>
                      <a:txBody>
                        <a:bodyPr/>
                        <a:lstStyle/>
                        <a:p>
                          <a:pPr algn="ctr"/>
                          <a:r>
                            <a:rPr lang="en-GB" sz="1400" dirty="0"/>
                            <a:t>10.75</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8.81</a:t>
                          </a:r>
                        </a:p>
                      </a:txBody>
                      <a:tcPr/>
                    </a:tc>
                    <a:tc>
                      <a:txBody>
                        <a:bodyPr/>
                        <a:lstStyle/>
                        <a:p>
                          <a:pPr algn="ctr"/>
                          <a:r>
                            <a:rPr lang="en-GB" sz="1400" dirty="0"/>
                            <a:t>2.64</a:t>
                          </a:r>
                        </a:p>
                      </a:txBody>
                      <a:tcPr/>
                    </a:tc>
                    <a:tc>
                      <a:txBody>
                        <a:bodyPr/>
                        <a:lstStyle/>
                        <a:p>
                          <a:pPr algn="ctr"/>
                          <a:r>
                            <a:rPr lang="en-GB" sz="1400" dirty="0"/>
                            <a:t>0.55</a:t>
                          </a:r>
                        </a:p>
                      </a:txBody>
                      <a:tcPr/>
                    </a:tc>
                    <a:tc>
                      <a:txBody>
                        <a:bodyPr/>
                        <a:lstStyle/>
                        <a:p>
                          <a:pPr algn="ctr"/>
                          <a:r>
                            <a:rPr lang="en-GB" sz="1400" dirty="0"/>
                            <a:t>0.08</a:t>
                          </a:r>
                        </a:p>
                      </a:txBody>
                      <a:tcPr/>
                    </a:tc>
                    <a:tc>
                      <a:txBody>
                        <a:bodyPr/>
                        <a:lstStyle/>
                        <a:p>
                          <a:pPr algn="ctr"/>
                          <a:r>
                            <a:rPr lang="en-GB" sz="1400" dirty="0"/>
                            <a:t>0.01</a:t>
                          </a:r>
                        </a:p>
                      </a:txBody>
                      <a:tcPr/>
                    </a:tc>
                    <a:extLst>
                      <a:ext uri="{0D108BD9-81ED-4DB2-BD59-A6C34878D82A}">
                        <a16:rowId xmlns:a16="http://schemas.microsoft.com/office/drawing/2014/main" val="10002"/>
                      </a:ext>
                    </a:extLst>
                  </a:tr>
                </a:tbl>
              </a:graphicData>
            </a:graphic>
          </p:graphicFrame>
        </mc:Fallback>
      </mc:AlternateContent>
      <p:sp>
        <p:nvSpPr>
          <p:cNvPr id="9" name="TextBox 8"/>
          <p:cNvSpPr txBox="1"/>
          <p:nvPr/>
        </p:nvSpPr>
        <p:spPr>
          <a:xfrm>
            <a:off x="6588224" y="2578511"/>
            <a:ext cx="2376264" cy="830997"/>
          </a:xfrm>
          <a:prstGeom prst="rect">
            <a:avLst/>
          </a:prstGeom>
          <a:noFill/>
        </p:spPr>
        <p:txBody>
          <a:bodyPr wrap="square" rtlCol="0">
            <a:spAutoFit/>
          </a:bodyPr>
          <a:lstStyle/>
          <a:p>
            <a:r>
              <a:rPr lang="en-GB" sz="1600" b="1" dirty="0" err="1"/>
              <a:t>Fro</a:t>
            </a:r>
            <a:r>
              <a:rPr lang="en-GB" sz="1600" b="1" dirty="0"/>
              <a:t> Tip: </a:t>
            </a:r>
            <a:r>
              <a:rPr lang="en-GB" sz="1600" dirty="0"/>
              <a:t>You can use tables and find differences to retrieve probabilities.</a:t>
            </a:r>
          </a:p>
        </p:txBody>
      </p:sp>
      <mc:AlternateContent xmlns:mc="http://schemas.openxmlformats.org/markup-compatibility/2006">
        <mc:Choice xmlns:a14="http://schemas.microsoft.com/office/drawing/2010/main" Requires="a14">
          <p:sp>
            <p:nvSpPr>
              <p:cNvPr id="10" name="TextBox 9"/>
              <p:cNvSpPr txBox="1"/>
              <p:nvPr/>
            </p:nvSpPr>
            <p:spPr>
              <a:xfrm>
                <a:off x="497607" y="4649762"/>
                <a:ext cx="7632848" cy="523220"/>
              </a:xfrm>
              <a:prstGeom prst="rect">
                <a:avLst/>
              </a:prstGeom>
              <a:noFill/>
            </p:spPr>
            <p:txBody>
              <a:bodyPr wrap="square" rtlCol="0">
                <a:spAutoFit/>
              </a:bodyPr>
              <a:lstStyle/>
              <a:p>
                <a:r>
                  <a:rPr lang="en-GB" sz="1400" dirty="0"/>
                  <a:t>Recall that our expected frequencies need to be </a:t>
                </a:r>
                <a14:m>
                  <m:oMath xmlns:m="http://schemas.openxmlformats.org/officeDocument/2006/math">
                    <m:r>
                      <a:rPr lang="en-GB" sz="1400" b="0" i="1" smtClean="0">
                        <a:latin typeface="Cambria Math" panose="02040503050406030204" pitchFamily="18" charset="0"/>
                      </a:rPr>
                      <m:t>≥5</m:t>
                    </m:r>
                  </m:oMath>
                </a14:m>
                <a:r>
                  <a:rPr lang="en-GB" sz="1400" dirty="0"/>
                  <a:t>. This typically happens at the tail of the distribution: Combine outcomes until the expected frequency is </a:t>
                </a:r>
                <a14:m>
                  <m:oMath xmlns:m="http://schemas.openxmlformats.org/officeDocument/2006/math">
                    <m:r>
                      <a:rPr lang="en-GB" sz="1400" b="0" i="1" smtClean="0">
                        <a:latin typeface="Cambria Math" panose="02040503050406030204" pitchFamily="18" charset="0"/>
                      </a:rPr>
                      <m:t>≥5</m:t>
                    </m:r>
                  </m:oMath>
                </a14:m>
                <a:r>
                  <a:rPr lang="en-GB" sz="1400" dirty="0"/>
                  <a:t>.</a:t>
                </a:r>
              </a:p>
            </p:txBody>
          </p:sp>
        </mc:Choice>
        <mc:Fallback>
          <p:sp>
            <p:nvSpPr>
              <p:cNvPr id="10" name="TextBox 9"/>
              <p:cNvSpPr txBox="1">
                <a:spLocks noRot="1" noChangeAspect="1" noMove="1" noResize="1" noEditPoints="1" noAdjustHandles="1" noChangeArrowheads="1" noChangeShapeType="1" noTextEdit="1"/>
              </p:cNvSpPr>
              <p:nvPr/>
            </p:nvSpPr>
            <p:spPr>
              <a:xfrm>
                <a:off x="497607" y="4649762"/>
                <a:ext cx="7632848" cy="523220"/>
              </a:xfrm>
              <a:prstGeom prst="rect">
                <a:avLst/>
              </a:prstGeom>
              <a:blipFill>
                <a:blip r:embed="rId6"/>
                <a:stretch>
                  <a:fillRect l="-240" t="-2326" b="-1046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11" name="Table 10"/>
              <p:cNvGraphicFramePr>
                <a:graphicFrameLocks noGrp="1"/>
              </p:cNvGraphicFramePr>
              <p:nvPr>
                <p:extLst>
                  <p:ext uri="{D42A27DB-BD31-4B8C-83A1-F6EECF244321}">
                    <p14:modId xmlns:p14="http://schemas.microsoft.com/office/powerpoint/2010/main" val="973705641"/>
                  </p:ext>
                </p:extLst>
              </p:nvPr>
            </p:nvGraphicFramePr>
            <p:xfrm>
              <a:off x="323528" y="5165700"/>
              <a:ext cx="4620959" cy="1673352"/>
            </p:xfrm>
            <a:graphic>
              <a:graphicData uri="http://schemas.openxmlformats.org/drawingml/2006/table">
                <a:tbl>
                  <a:tblPr firstCol="1" bandRow="1">
                    <a:tableStyleId>{5940675A-B579-460E-94D1-54222C63F5DA}</a:tableStyleId>
                  </a:tblPr>
                  <a:tblGrid>
                    <a:gridCol w="1023684">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𝒙</m:t>
                                </m:r>
                              </m:oMath>
                            </m:oMathPara>
                          </a14:m>
                          <a:endParaRPr lang="en-GB" sz="1400" b="1"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a:txBody>
                      <a:tcPr/>
                    </a:tc>
                    <a:extLst>
                      <a:ext uri="{0D108BD9-81ED-4DB2-BD59-A6C34878D82A}">
                        <a16:rowId xmlns:a16="http://schemas.microsoft.com/office/drawing/2014/main" val="73205662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oMath>
                            </m:oMathPara>
                          </a14:m>
                          <a:endParaRPr lang="en-GB" sz="1400" b="1" dirty="0"/>
                        </a:p>
                      </a:txBody>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15</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10.74</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12.09</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0.1478</a:t>
                          </a:r>
                        </a:p>
                      </a:txBody>
                      <a:tcPr/>
                    </a:tc>
                    <a:tc>
                      <a:txBody>
                        <a:bodyPr/>
                        <a:lstStyle/>
                        <a:p>
                          <a:pPr algn="ctr"/>
                          <a:r>
                            <a:rPr lang="en-GB" sz="1400" dirty="0"/>
                            <a:t>0.0501</a:t>
                          </a:r>
                        </a:p>
                      </a:txBody>
                      <a:tcPr/>
                    </a:tc>
                    <a:tc>
                      <a:txBody>
                        <a:bodyPr/>
                        <a:lstStyle/>
                        <a:p>
                          <a:pPr algn="ctr"/>
                          <a:r>
                            <a:rPr lang="en-GB" sz="1400" dirty="0"/>
                            <a:t>0.1603</a:t>
                          </a:r>
                        </a:p>
                      </a:txBody>
                      <a:tcPr/>
                    </a:tc>
                    <a:tc>
                      <a:txBody>
                        <a:bodyPr/>
                        <a:lstStyle/>
                        <a:p>
                          <a:pPr algn="ctr"/>
                          <a:r>
                            <a:rPr lang="en-GB" sz="1400" dirty="0"/>
                            <a:t>0.4867</a:t>
                          </a:r>
                        </a:p>
                      </a:txBody>
                      <a:tcPr/>
                    </a:tc>
                    <a:tc>
                      <a:txBody>
                        <a:bodyPr/>
                        <a:lstStyle/>
                        <a:p>
                          <a:pPr algn="ctr"/>
                          <a:r>
                            <a:rPr lang="en-GB" sz="1400" dirty="0"/>
                            <a:t>0.7004</a:t>
                          </a:r>
                        </a:p>
                      </a:txBody>
                      <a:tcPr/>
                    </a:tc>
                    <a:extLst>
                      <a:ext uri="{0D108BD9-81ED-4DB2-BD59-A6C34878D82A}">
                        <a16:rowId xmlns:a16="http://schemas.microsoft.com/office/drawing/2014/main" val="10002"/>
                      </a:ext>
                    </a:extLst>
                  </a:tr>
                </a:tbl>
              </a:graphicData>
            </a:graphic>
          </p:graphicFrame>
        </mc:Choice>
        <mc:Fallback>
          <p:graphicFrame>
            <p:nvGraphicFramePr>
              <p:cNvPr id="11" name="Table 10"/>
              <p:cNvGraphicFramePr>
                <a:graphicFrameLocks noGrp="1"/>
              </p:cNvGraphicFramePr>
              <p:nvPr>
                <p:extLst>
                  <p:ext uri="{D42A27DB-BD31-4B8C-83A1-F6EECF244321}">
                    <p14:modId xmlns:p14="http://schemas.microsoft.com/office/powerpoint/2010/main" val="973705641"/>
                  </p:ext>
                </p:extLst>
              </p:nvPr>
            </p:nvGraphicFramePr>
            <p:xfrm>
              <a:off x="323528" y="5165700"/>
              <a:ext cx="4620959" cy="1673352"/>
            </p:xfrm>
            <a:graphic>
              <a:graphicData uri="http://schemas.openxmlformats.org/drawingml/2006/table">
                <a:tbl>
                  <a:tblPr firstCol="1" bandRow="1">
                    <a:tableStyleId>{5940675A-B579-460E-94D1-54222C63F5DA}</a:tableStyleId>
                  </a:tblPr>
                  <a:tblGrid>
                    <a:gridCol w="1023684">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tblGrid>
                  <a:tr h="370840">
                    <a:tc>
                      <a:txBody>
                        <a:bodyPr/>
                        <a:lstStyle/>
                        <a:p>
                          <a:endParaRPr lang="en-US"/>
                        </a:p>
                      </a:txBody>
                      <a:tcPr>
                        <a:blipFill>
                          <a:blip r:embed="rId7"/>
                          <a:stretch>
                            <a:fillRect l="-595" t="-1639" r="-352976" b="-35409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endParaRPr lang="en-US"/>
                        </a:p>
                      </a:txBody>
                      <a:tcPr>
                        <a:blipFill>
                          <a:blip r:embed="rId7"/>
                          <a:stretch>
                            <a:fillRect l="-544068" t="-1639" r="-1695" b="-354098"/>
                          </a:stretch>
                        </a:blipFill>
                      </a:tcPr>
                    </a:tc>
                    <a:extLst>
                      <a:ext uri="{0D108BD9-81ED-4DB2-BD59-A6C34878D82A}">
                        <a16:rowId xmlns:a16="http://schemas.microsoft.com/office/drawing/2014/main" val="732056620"/>
                      </a:ext>
                    </a:extLst>
                  </a:tr>
                  <a:tr h="370840">
                    <a:tc>
                      <a:txBody>
                        <a:bodyPr/>
                        <a:lstStyle/>
                        <a:p>
                          <a:endParaRPr lang="en-US"/>
                        </a:p>
                      </a:txBody>
                      <a:tcPr>
                        <a:blipFill>
                          <a:blip r:embed="rId7"/>
                          <a:stretch>
                            <a:fillRect l="-595" t="-101639" r="-352976" b="-254098"/>
                          </a:stretch>
                        </a:blipFill>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15</a:t>
                          </a:r>
                        </a:p>
                      </a:txBody>
                      <a:tcPr/>
                    </a:tc>
                    <a:extLst>
                      <a:ext uri="{0D108BD9-81ED-4DB2-BD59-A6C34878D82A}">
                        <a16:rowId xmlns:a16="http://schemas.microsoft.com/office/drawing/2014/main" val="10000"/>
                      </a:ext>
                    </a:extLst>
                  </a:tr>
                  <a:tr h="370840">
                    <a:tc>
                      <a:txBody>
                        <a:bodyPr/>
                        <a:lstStyle/>
                        <a:p>
                          <a:endParaRPr lang="en-US"/>
                        </a:p>
                      </a:txBody>
                      <a:tcPr>
                        <a:blipFill>
                          <a:blip r:embed="rId7"/>
                          <a:stretch>
                            <a:fillRect l="-595" t="-201639" r="-352976" b="-154098"/>
                          </a:stretch>
                        </a:blipFill>
                      </a:tcPr>
                    </a:tc>
                    <a:tc>
                      <a:txBody>
                        <a:bodyPr/>
                        <a:lstStyle/>
                        <a:p>
                          <a:pPr algn="ctr"/>
                          <a:r>
                            <a:rPr lang="en-GB" sz="1400" dirty="0"/>
                            <a:t>10.74</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12.09</a:t>
                          </a:r>
                        </a:p>
                      </a:txBody>
                      <a:tcPr/>
                    </a:tc>
                    <a:extLst>
                      <a:ext uri="{0D108BD9-81ED-4DB2-BD59-A6C34878D82A}">
                        <a16:rowId xmlns:a16="http://schemas.microsoft.com/office/drawing/2014/main" val="10001"/>
                      </a:ext>
                    </a:extLst>
                  </a:tr>
                  <a:tr h="560832">
                    <a:tc>
                      <a:txBody>
                        <a:bodyPr/>
                        <a:lstStyle/>
                        <a:p>
                          <a:endParaRPr lang="en-US"/>
                        </a:p>
                      </a:txBody>
                      <a:tcPr>
                        <a:blipFill>
                          <a:blip r:embed="rId7"/>
                          <a:stretch>
                            <a:fillRect l="-595" t="-200000" r="-352976" b="-2174"/>
                          </a:stretch>
                        </a:blipFill>
                      </a:tcPr>
                    </a:tc>
                    <a:tc>
                      <a:txBody>
                        <a:bodyPr/>
                        <a:lstStyle/>
                        <a:p>
                          <a:pPr algn="ctr"/>
                          <a:r>
                            <a:rPr lang="en-GB" sz="1400" dirty="0"/>
                            <a:t>0.1478</a:t>
                          </a:r>
                        </a:p>
                      </a:txBody>
                      <a:tcPr/>
                    </a:tc>
                    <a:tc>
                      <a:txBody>
                        <a:bodyPr/>
                        <a:lstStyle/>
                        <a:p>
                          <a:pPr algn="ctr"/>
                          <a:r>
                            <a:rPr lang="en-GB" sz="1400" dirty="0"/>
                            <a:t>0.0501</a:t>
                          </a:r>
                        </a:p>
                      </a:txBody>
                      <a:tcPr/>
                    </a:tc>
                    <a:tc>
                      <a:txBody>
                        <a:bodyPr/>
                        <a:lstStyle/>
                        <a:p>
                          <a:pPr algn="ctr"/>
                          <a:r>
                            <a:rPr lang="en-GB" sz="1400" dirty="0"/>
                            <a:t>0.1603</a:t>
                          </a:r>
                        </a:p>
                      </a:txBody>
                      <a:tcPr/>
                    </a:tc>
                    <a:tc>
                      <a:txBody>
                        <a:bodyPr/>
                        <a:lstStyle/>
                        <a:p>
                          <a:pPr algn="ctr"/>
                          <a:r>
                            <a:rPr lang="en-GB" sz="1400" dirty="0"/>
                            <a:t>0.4867</a:t>
                          </a:r>
                        </a:p>
                      </a:txBody>
                      <a:tcPr/>
                    </a:tc>
                    <a:tc>
                      <a:txBody>
                        <a:bodyPr/>
                        <a:lstStyle/>
                        <a:p>
                          <a:pPr algn="ctr"/>
                          <a:r>
                            <a:rPr lang="en-GB" sz="1400" dirty="0"/>
                            <a:t>0.7004</a:t>
                          </a:r>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p:cNvSpPr txBox="1"/>
              <p:nvPr/>
            </p:nvSpPr>
            <p:spPr>
              <a:xfrm>
                <a:off x="5220072" y="5237708"/>
                <a:ext cx="3744416"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=5−1=4</m:t>
                    </m:r>
                  </m:oMath>
                </a14:m>
                <a:r>
                  <a:rPr lang="en-GB" sz="1100" dirty="0"/>
                  <a:t> </a:t>
                </a:r>
              </a:p>
            </p:txBody>
          </p:sp>
        </mc:Choice>
        <mc:Fallback>
          <p:sp>
            <p:nvSpPr>
              <p:cNvPr id="12" name="TextBox 11"/>
              <p:cNvSpPr txBox="1">
                <a:spLocks noRot="1" noChangeAspect="1" noMove="1" noResize="1" noEditPoints="1" noAdjustHandles="1" noChangeArrowheads="1" noChangeShapeType="1" noTextEdit="1"/>
              </p:cNvSpPr>
              <p:nvPr/>
            </p:nvSpPr>
            <p:spPr>
              <a:xfrm>
                <a:off x="5220072" y="5237708"/>
                <a:ext cx="374441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5201328" y="5594171"/>
                <a:ext cx="3600400" cy="1200329"/>
              </a:xfrm>
              <a:prstGeom prst="rect">
                <a:avLst/>
              </a:prstGeom>
              <a:noFill/>
            </p:spPr>
            <p:txBody>
              <a:bodyPr wrap="squar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=1.5453</m:t>
                    </m:r>
                  </m:oMath>
                </a14:m>
                <a:r>
                  <a:rPr lang="en-GB" dirty="0"/>
                  <a:t> </a:t>
                </a:r>
              </a:p>
              <a:p>
                <a:r>
                  <a:rPr lang="en-GB" dirty="0"/>
                  <a:t>1.5453 &lt; 9.488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10,0.02</m:t>
                        </m:r>
                      </m:e>
                    </m:d>
                  </m:oMath>
                </a14:m>
                <a:r>
                  <a:rPr lang="en-GB" dirty="0"/>
                  <a:t> is a possible model for the data.</a:t>
                </a:r>
              </a:p>
            </p:txBody>
          </p:sp>
        </mc:Choice>
        <mc:Fallback>
          <p:sp>
            <p:nvSpPr>
              <p:cNvPr id="13" name="TextBox 12"/>
              <p:cNvSpPr txBox="1">
                <a:spLocks noRot="1" noChangeAspect="1" noMove="1" noResize="1" noEditPoints="1" noAdjustHandles="1" noChangeArrowheads="1" noChangeShapeType="1" noTextEdit="1"/>
              </p:cNvSpPr>
              <p:nvPr/>
            </p:nvSpPr>
            <p:spPr>
              <a:xfrm>
                <a:off x="5201328" y="5594171"/>
                <a:ext cx="3600400" cy="1200329"/>
              </a:xfrm>
              <a:prstGeom prst="rect">
                <a:avLst/>
              </a:prstGeom>
              <a:blipFill>
                <a:blip r:embed="rId9"/>
                <a:stretch>
                  <a:fillRect l="-1354" b="-7107"/>
                </a:stretch>
              </a:blipFill>
            </p:spPr>
            <p:txBody>
              <a:bodyPr/>
              <a:lstStyle/>
              <a:p>
                <a:r>
                  <a:rPr lang="en-GB">
                    <a:noFill/>
                  </a:rPr>
                  <a:t> </a:t>
                </a:r>
              </a:p>
            </p:txBody>
          </p:sp>
        </mc:Fallback>
      </mc:AlternateContent>
      <p:sp>
        <p:nvSpPr>
          <p:cNvPr id="14" name="Rectangle 13"/>
          <p:cNvSpPr/>
          <p:nvPr/>
        </p:nvSpPr>
        <p:spPr>
          <a:xfrm>
            <a:off x="857299" y="2595318"/>
            <a:ext cx="5325291" cy="5311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971600" y="3126510"/>
            <a:ext cx="753291" cy="30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808601"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2514601"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3220601"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3948545"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4654545"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5382489"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17376"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6823376"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7551320"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1808601"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2514601"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7" name="Rectangle 26"/>
          <p:cNvSpPr/>
          <p:nvPr/>
        </p:nvSpPr>
        <p:spPr>
          <a:xfrm>
            <a:off x="3220601"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8" name="Rectangle 27"/>
          <p:cNvSpPr/>
          <p:nvPr/>
        </p:nvSpPr>
        <p:spPr>
          <a:xfrm>
            <a:off x="3948545"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9" name="Rectangle 28"/>
          <p:cNvSpPr/>
          <p:nvPr/>
        </p:nvSpPr>
        <p:spPr>
          <a:xfrm>
            <a:off x="4654545"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5382489"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6117376"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6823376"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7551320"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4" name="Rectangle 33"/>
          <p:cNvSpPr/>
          <p:nvPr/>
        </p:nvSpPr>
        <p:spPr>
          <a:xfrm>
            <a:off x="4199067" y="5529132"/>
            <a:ext cx="724584" cy="1301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5" name="Rectangle 34"/>
          <p:cNvSpPr/>
          <p:nvPr/>
        </p:nvSpPr>
        <p:spPr>
          <a:xfrm>
            <a:off x="1339855" y="6254896"/>
            <a:ext cx="2859211"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6" name="Rectangle 35"/>
          <p:cNvSpPr/>
          <p:nvPr/>
        </p:nvSpPr>
        <p:spPr>
          <a:xfrm>
            <a:off x="1339855" y="5909832"/>
            <a:ext cx="2859211" cy="345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7" name="Rectangle 36"/>
          <p:cNvSpPr/>
          <p:nvPr/>
        </p:nvSpPr>
        <p:spPr>
          <a:xfrm>
            <a:off x="5733533" y="5263167"/>
            <a:ext cx="3149575" cy="330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8" name="Rectangle 37"/>
          <p:cNvSpPr/>
          <p:nvPr/>
        </p:nvSpPr>
        <p:spPr>
          <a:xfrm>
            <a:off x="5817451" y="5594171"/>
            <a:ext cx="3065657" cy="330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5290547" y="5926633"/>
            <a:ext cx="3592561" cy="867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258902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8" restart="whenNotActive" fill="hold" evtFilter="cancelBubble" nodeType="interactiveSeq">
                <p:stCondLst>
                  <p:cond evt="onClick" delay="0">
                    <p:tgtEl>
                      <p:spTgt spid="3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04" restart="whenNotActive" fill="hold" evtFilter="cancelBubble" nodeType="interactiveSeq">
                <p:stCondLst>
                  <p:cond evt="onClick" delay="0">
                    <p:tgtEl>
                      <p:spTgt spid="3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32"/>
                                        </p:tgtEl>
                                      </p:cBhvr>
                                    </p:animEffect>
                                    <p:set>
                                      <p:cBhvr>
                                        <p:cTn id="1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6" restart="whenNotActive" fill="hold" evtFilter="cancelBubble" nodeType="interactiveSeq">
                <p:stCondLst>
                  <p:cond evt="onClick" delay="0">
                    <p:tgtEl>
                      <p:spTgt spid="3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33"/>
                                        </p:tgtEl>
                                      </p:cBhvr>
                                    </p:animEffect>
                                    <p:set>
                                      <p:cBhvr>
                                        <p:cTn id="12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22" restart="whenNotActive" fill="hold" evtFilter="cancelBubble" nodeType="interactiveSeq">
                <p:stCondLst>
                  <p:cond evt="onClick" delay="0">
                    <p:tgtEl>
                      <p:spTgt spid="34"/>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34"/>
                                        </p:tgtEl>
                                      </p:cBhvr>
                                    </p:animEffect>
                                    <p:set>
                                      <p:cBhvr>
                                        <p:cTn id="1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8" restart="whenNotActive" fill="hold" evtFilter="cancelBubble" nodeType="interactiveSeq">
                <p:stCondLst>
                  <p:cond evt="onClick" delay="0">
                    <p:tgtEl>
                      <p:spTgt spid="3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35"/>
                                        </p:tgtEl>
                                      </p:cBhvr>
                                    </p:animEffect>
                                    <p:set>
                                      <p:cBhvr>
                                        <p:cTn id="13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34" restart="whenNotActive" fill="hold" evtFilter="cancelBubble" nodeType="interactiveSeq">
                <p:stCondLst>
                  <p:cond evt="onClick" delay="0">
                    <p:tgtEl>
                      <p:spTgt spid="3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6" restart="whenNotActive" fill="hold" evtFilter="cancelBubble" nodeType="interactiveSeq">
                <p:stCondLst>
                  <p:cond evt="onClick" delay="0">
                    <p:tgtEl>
                      <p:spTgt spid="38"/>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52" restart="whenNotActive" fill="hold" evtFilter="cancelBubble" nodeType="interactiveSeq">
                <p:stCondLst>
                  <p:cond evt="onClick" delay="0">
                    <p:tgtEl>
                      <p:spTgt spid="39"/>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39"/>
                                        </p:tgtEl>
                                      </p:cBhvr>
                                    </p:animEffect>
                                    <p:set>
                                      <p:cBhvr>
                                        <p:cTn id="15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When </a:t>
                  </a:r>
                  <a14:m>
                    <m:oMath xmlns:m="http://schemas.openxmlformats.org/officeDocument/2006/math">
                      <m:r>
                        <a:rPr lang="en-GB" sz="3200" b="0" i="1" smtClean="0">
                          <a:latin typeface="Cambria Math" panose="02040503050406030204" pitchFamily="18" charset="0"/>
                        </a:rPr>
                        <m:t>𝑝</m:t>
                      </m:r>
                    </m:oMath>
                  </a14:m>
                  <a:r>
                    <a:rPr lang="en-GB" sz="3200" dirty="0"/>
                    <a:t> is not given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49694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study of the number of girls in families with five children was done on 100 such families. The results are summarised in the following table.</a:t>
            </a:r>
          </a:p>
          <a:p>
            <a:endParaRPr lang="en-GB" sz="1600" dirty="0"/>
          </a:p>
          <a:p>
            <a:endParaRPr lang="en-GB" sz="1050" dirty="0"/>
          </a:p>
          <a:p>
            <a:endParaRPr lang="en-GB" sz="1600" dirty="0"/>
          </a:p>
          <a:p>
            <a:endParaRPr lang="en-GB" sz="1600" dirty="0"/>
          </a:p>
          <a:p>
            <a:r>
              <a:rPr lang="en-GB" sz="1600" dirty="0"/>
              <a:t>Test, at the 5% significance level, whether or not a binomial distribution is a good model.</a:t>
            </a:r>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497307394"/>
                  </p:ext>
                </p:extLst>
              </p:nvPr>
            </p:nvGraphicFramePr>
            <p:xfrm>
              <a:off x="2312318" y="1385342"/>
              <a:ext cx="3504533" cy="74168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403542">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tblGrid>
                  <a:tr h="370840">
                    <a:tc>
                      <a:txBody>
                        <a:bodyPr/>
                        <a:lstStyle/>
                        <a:p>
                          <a:r>
                            <a:rPr lang="en-GB" sz="1400" dirty="0"/>
                            <a:t>Num</a:t>
                          </a:r>
                          <a:r>
                            <a:rPr lang="en-GB" sz="1400" baseline="0" dirty="0"/>
                            <a:t> girls </a:t>
                          </a:r>
                          <a14:m>
                            <m:oMath xmlns:m="http://schemas.openxmlformats.org/officeDocument/2006/math">
                              <m:d>
                                <m:dPr>
                                  <m:ctrlPr>
                                    <a:rPr lang="en-GB" sz="1400" b="0" i="1" baseline="0" smtClean="0">
                                      <a:latin typeface="Cambria Math" panose="02040503050406030204" pitchFamily="18" charset="0"/>
                                    </a:rPr>
                                  </m:ctrlPr>
                                </m:dPr>
                                <m:e>
                                  <m:r>
                                    <a:rPr lang="en-GB" sz="1400" b="0" i="1" baseline="0" smtClean="0">
                                      <a:latin typeface="Cambria Math" panose="02040503050406030204" pitchFamily="18" charset="0"/>
                                    </a:rPr>
                                    <m:t>𝑟</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13</a:t>
                          </a:r>
                        </a:p>
                      </a:txBody>
                      <a:tcPr/>
                    </a:tc>
                    <a:tc>
                      <a:txBody>
                        <a:bodyPr/>
                        <a:lstStyle/>
                        <a:p>
                          <a:pPr algn="ctr"/>
                          <a:r>
                            <a:rPr lang="en-GB" sz="1400" dirty="0"/>
                            <a:t>18</a:t>
                          </a:r>
                        </a:p>
                      </a:txBody>
                      <a:tcPr/>
                    </a:tc>
                    <a:tc>
                      <a:txBody>
                        <a:bodyPr/>
                        <a:lstStyle/>
                        <a:p>
                          <a:pPr algn="ctr"/>
                          <a:r>
                            <a:rPr lang="en-GB" sz="1400" dirty="0"/>
                            <a:t>38</a:t>
                          </a:r>
                        </a:p>
                      </a:txBody>
                      <a:tcPr/>
                    </a:tc>
                    <a:tc>
                      <a:txBody>
                        <a:bodyPr/>
                        <a:lstStyle/>
                        <a:p>
                          <a:pPr algn="ctr"/>
                          <a:r>
                            <a:rPr lang="en-GB" sz="1400" dirty="0"/>
                            <a:t>20</a:t>
                          </a:r>
                        </a:p>
                      </a:txBody>
                      <a:tcPr/>
                    </a:tc>
                    <a:tc>
                      <a:txBody>
                        <a:bodyPr/>
                        <a:lstStyle/>
                        <a:p>
                          <a:pPr algn="ctr"/>
                          <a:r>
                            <a:rPr lang="en-GB" sz="1400" dirty="0"/>
                            <a:t>10</a:t>
                          </a:r>
                        </a:p>
                      </a:txBody>
                      <a:tcPr/>
                    </a:tc>
                    <a:tc>
                      <a:txBody>
                        <a:bodyPr/>
                        <a:lstStyle/>
                        <a:p>
                          <a:pPr algn="ctr"/>
                          <a:r>
                            <a:rPr lang="en-GB" sz="1400" dirty="0"/>
                            <a:t>1</a:t>
                          </a:r>
                        </a:p>
                      </a:txBody>
                      <a:tcPr/>
                    </a:tc>
                    <a:extLst>
                      <a:ext uri="{0D108BD9-81ED-4DB2-BD59-A6C34878D82A}">
                        <a16:rowId xmlns:a16="http://schemas.microsoft.com/office/drawing/2014/main" val="10001"/>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497307394"/>
                  </p:ext>
                </p:extLst>
              </p:nvPr>
            </p:nvGraphicFramePr>
            <p:xfrm>
              <a:off x="2312318" y="1385342"/>
              <a:ext cx="3504533" cy="74168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403542">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tblGrid>
                  <a:tr h="370840">
                    <a:tc>
                      <a:txBody>
                        <a:bodyPr/>
                        <a:lstStyle/>
                        <a:p>
                          <a:endParaRPr lang="en-US"/>
                        </a:p>
                      </a:txBody>
                      <a:tcPr>
                        <a:blipFill>
                          <a:blip r:embed="rId3"/>
                          <a:stretch>
                            <a:fillRect l="-513" t="-1639" r="-196410" b="-10491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513" t="-101639" r="-196410" b="-4918"/>
                          </a:stretch>
                        </a:blipFill>
                      </a:tcPr>
                    </a:tc>
                    <a:tc>
                      <a:txBody>
                        <a:bodyPr/>
                        <a:lstStyle/>
                        <a:p>
                          <a:pPr algn="ctr"/>
                          <a:r>
                            <a:rPr lang="en-GB" sz="1400" dirty="0"/>
                            <a:t>13</a:t>
                          </a:r>
                        </a:p>
                      </a:txBody>
                      <a:tcPr/>
                    </a:tc>
                    <a:tc>
                      <a:txBody>
                        <a:bodyPr/>
                        <a:lstStyle/>
                        <a:p>
                          <a:pPr algn="ctr"/>
                          <a:r>
                            <a:rPr lang="en-GB" sz="1400" dirty="0"/>
                            <a:t>18</a:t>
                          </a:r>
                        </a:p>
                      </a:txBody>
                      <a:tcPr/>
                    </a:tc>
                    <a:tc>
                      <a:txBody>
                        <a:bodyPr/>
                        <a:lstStyle/>
                        <a:p>
                          <a:pPr algn="ctr"/>
                          <a:r>
                            <a:rPr lang="en-GB" sz="1400" dirty="0"/>
                            <a:t>38</a:t>
                          </a:r>
                        </a:p>
                      </a:txBody>
                      <a:tcPr/>
                    </a:tc>
                    <a:tc>
                      <a:txBody>
                        <a:bodyPr/>
                        <a:lstStyle/>
                        <a:p>
                          <a:pPr algn="ctr"/>
                          <a:r>
                            <a:rPr lang="en-GB" sz="1400" dirty="0"/>
                            <a:t>20</a:t>
                          </a:r>
                        </a:p>
                      </a:txBody>
                      <a:tcPr/>
                    </a:tc>
                    <a:tc>
                      <a:txBody>
                        <a:bodyPr/>
                        <a:lstStyle/>
                        <a:p>
                          <a:pPr algn="ctr"/>
                          <a:r>
                            <a:rPr lang="en-GB" sz="1400" dirty="0"/>
                            <a:t>10</a:t>
                          </a:r>
                        </a:p>
                      </a:txBody>
                      <a:tcPr/>
                    </a:tc>
                    <a:tc>
                      <a:txBody>
                        <a:bodyPr/>
                        <a:lstStyle/>
                        <a:p>
                          <a:pPr algn="ctr"/>
                          <a:r>
                            <a:rPr lang="en-GB" sz="1400" dirty="0"/>
                            <a:t>1</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5536" y="2810062"/>
                <a:ext cx="8496944" cy="1832105"/>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 binomial distribution is a suitable model.</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It is not a suitable model.</a:t>
                </a:r>
              </a:p>
              <a:p>
                <a:r>
                  <a:rPr lang="en-GB" sz="1600" dirty="0"/>
                  <a:t>Number of observations </a:t>
                </a:r>
                <a14:m>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=100</m:t>
                    </m:r>
                  </m:oMath>
                </a14:m>
                <a:r>
                  <a:rPr lang="en-GB" sz="1600" dirty="0"/>
                  <a:t>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=5</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𝚺</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𝒇</m:t>
                              </m:r>
                            </m:e>
                          </m:d>
                        </m:num>
                        <m:den>
                          <m:r>
                            <a:rPr lang="en-GB" sz="1600" b="1" i="1" smtClean="0">
                              <a:latin typeface="Cambria Math" panose="02040503050406030204" pitchFamily="18" charset="0"/>
                            </a:rPr>
                            <m:t>𝑵𝒏</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199</m:t>
                          </m:r>
                        </m:num>
                        <m:den>
                          <m:r>
                            <a:rPr lang="en-GB" sz="1600" b="0" i="1" smtClean="0">
                              <a:latin typeface="Cambria Math" panose="02040503050406030204" pitchFamily="18" charset="0"/>
                            </a:rPr>
                            <m:t>100×5</m:t>
                          </m:r>
                        </m:den>
                      </m:f>
                      <m:r>
                        <a:rPr lang="en-GB" sz="1600" b="0"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𝟑𝟗𝟖</m:t>
                      </m:r>
                    </m:oMath>
                  </m:oMathPara>
                </a14:m>
                <a:endParaRPr lang="en-GB" sz="1600" b="1" dirty="0"/>
              </a:p>
              <a:p>
                <a:r>
                  <a:rPr lang="en-GB" sz="1600" dirty="0"/>
                  <a:t>Because we estimated </a:t>
                </a:r>
                <a14:m>
                  <m:oMath xmlns:m="http://schemas.openxmlformats.org/officeDocument/2006/math">
                    <m:r>
                      <a:rPr lang="en-GB" sz="1600" b="0" i="1" smtClean="0">
                        <a:latin typeface="Cambria Math" panose="02040503050406030204" pitchFamily="18" charset="0"/>
                      </a:rPr>
                      <m:t>𝑝</m:t>
                    </m:r>
                  </m:oMath>
                </a14:m>
                <a:r>
                  <a:rPr lang="en-GB" sz="1600" dirty="0"/>
                  <a:t>, there are </a:t>
                </a:r>
                <a:r>
                  <a:rPr lang="en-GB" sz="1600" b="1" dirty="0"/>
                  <a:t>TWO</a:t>
                </a:r>
                <a:r>
                  <a:rPr lang="en-GB" sz="1600" dirty="0"/>
                  <a:t> constraints.</a:t>
                </a:r>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2810062"/>
                <a:ext cx="8496944" cy="1832105"/>
              </a:xfrm>
              <a:prstGeom prst="rect">
                <a:avLst/>
              </a:prstGeom>
              <a:blipFill rotWithShape="0">
                <a:blip r:embed="rId4"/>
                <a:stretch>
                  <a:fillRect l="-430" t="-9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nvPr>
            </p:nvGraphicFramePr>
            <p:xfrm>
              <a:off x="107504" y="4365104"/>
              <a:ext cx="4377814" cy="825872"/>
            </p:xfrm>
            <a:graphic>
              <a:graphicData uri="http://schemas.openxmlformats.org/drawingml/2006/table">
                <a:tbl>
                  <a:tblPr firstCol="1" bandRow="1">
                    <a:tableStyleId>{5940675A-B579-460E-94D1-54222C63F5DA}</a:tableStyleId>
                  </a:tblPr>
                  <a:tblGrid>
                    <a:gridCol w="508762">
                      <a:extLst>
                        <a:ext uri="{9D8B030D-6E8A-4147-A177-3AD203B41FA5}">
                          <a16:colId xmlns:a16="http://schemas.microsoft.com/office/drawing/2014/main" val="20000"/>
                        </a:ext>
                      </a:extLst>
                    </a:gridCol>
                    <a:gridCol w="644842">
                      <a:extLst>
                        <a:ext uri="{9D8B030D-6E8A-4147-A177-3AD203B41FA5}">
                          <a16:colId xmlns:a16="http://schemas.microsoft.com/office/drawing/2014/main" val="20001"/>
                        </a:ext>
                      </a:extLst>
                    </a:gridCol>
                    <a:gridCol w="644842">
                      <a:extLst>
                        <a:ext uri="{9D8B030D-6E8A-4147-A177-3AD203B41FA5}">
                          <a16:colId xmlns:a16="http://schemas.microsoft.com/office/drawing/2014/main" val="20002"/>
                        </a:ext>
                      </a:extLst>
                    </a:gridCol>
                    <a:gridCol w="644842">
                      <a:extLst>
                        <a:ext uri="{9D8B030D-6E8A-4147-A177-3AD203B41FA5}">
                          <a16:colId xmlns:a16="http://schemas.microsoft.com/office/drawing/2014/main" val="20003"/>
                        </a:ext>
                      </a:extLst>
                    </a:gridCol>
                    <a:gridCol w="644842">
                      <a:extLst>
                        <a:ext uri="{9D8B030D-6E8A-4147-A177-3AD203B41FA5}">
                          <a16:colId xmlns:a16="http://schemas.microsoft.com/office/drawing/2014/main" val="20004"/>
                        </a:ext>
                      </a:extLst>
                    </a:gridCol>
                    <a:gridCol w="644842">
                      <a:extLst>
                        <a:ext uri="{9D8B030D-6E8A-4147-A177-3AD203B41FA5}">
                          <a16:colId xmlns:a16="http://schemas.microsoft.com/office/drawing/2014/main" val="20005"/>
                        </a:ext>
                      </a:extLst>
                    </a:gridCol>
                    <a:gridCol w="644842">
                      <a:extLst>
                        <a:ext uri="{9D8B030D-6E8A-4147-A177-3AD203B41FA5}">
                          <a16:colId xmlns:a16="http://schemas.microsoft.com/office/drawing/2014/main" val="20006"/>
                        </a:ext>
                      </a:extLst>
                    </a:gridCol>
                  </a:tblGrid>
                  <a:tr h="144016">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a:txBody>
                      <a:tcPr/>
                    </a:tc>
                    <a:tc>
                      <a:txBody>
                        <a:bodyPr/>
                        <a:lstStyle/>
                        <a:p>
                          <a:pPr algn="ctr"/>
                          <a:r>
                            <a:rPr lang="en-GB" sz="1200" dirty="0"/>
                            <a:t>0</a:t>
                          </a:r>
                        </a:p>
                      </a:txBody>
                      <a:tcPr/>
                    </a:tc>
                    <a:tc>
                      <a:txBody>
                        <a:bodyPr/>
                        <a:lstStyle/>
                        <a:p>
                          <a:pPr algn="ctr"/>
                          <a:r>
                            <a:rPr lang="en-GB" sz="1200" dirty="0"/>
                            <a:t>1</a:t>
                          </a:r>
                        </a:p>
                      </a:txBody>
                      <a:tcPr/>
                    </a:tc>
                    <a:tc>
                      <a:txBody>
                        <a:bodyPr/>
                        <a:lstStyle/>
                        <a:p>
                          <a:pPr algn="ctr"/>
                          <a:r>
                            <a:rPr lang="en-GB" sz="1200" dirty="0"/>
                            <a:t>2</a:t>
                          </a:r>
                        </a:p>
                      </a:txBody>
                      <a:tcPr/>
                    </a:tc>
                    <a:tc>
                      <a:txBody>
                        <a:bodyPr/>
                        <a:lstStyle/>
                        <a:p>
                          <a:pPr algn="ctr"/>
                          <a:r>
                            <a:rPr lang="en-GB" sz="1200" dirty="0"/>
                            <a:t>3</a:t>
                          </a:r>
                        </a:p>
                      </a:txBody>
                      <a:tcPr/>
                    </a:tc>
                    <a:tc>
                      <a:txBody>
                        <a:bodyPr/>
                        <a:lstStyle/>
                        <a:p>
                          <a:pPr algn="ctr"/>
                          <a:r>
                            <a:rPr lang="en-GB" sz="1200" dirty="0"/>
                            <a:t>4</a:t>
                          </a:r>
                        </a:p>
                      </a:txBody>
                      <a:tcPr/>
                    </a:tc>
                    <a:tc>
                      <a:txBody>
                        <a:bodyPr/>
                        <a:lstStyle/>
                        <a:p>
                          <a:pPr algn="ctr"/>
                          <a:r>
                            <a:rPr lang="en-GB" sz="1200" dirty="0"/>
                            <a:t>5</a:t>
                          </a:r>
                        </a:p>
                      </a:txBody>
                      <a:tcPr/>
                    </a:tc>
                    <a:extLst>
                      <a:ext uri="{0D108BD9-81ED-4DB2-BD59-A6C34878D82A}">
                        <a16:rowId xmlns:a16="http://schemas.microsoft.com/office/drawing/2014/main" val="10000"/>
                      </a:ext>
                    </a:extLst>
                  </a:tr>
                  <a:tr h="277232">
                    <a:tc>
                      <a:txBody>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𝑟</m:t>
                                </m:r>
                                <m:r>
                                  <a:rPr lang="en-GB" sz="1200" b="0" i="1" smtClean="0">
                                    <a:latin typeface="Cambria Math" panose="02040503050406030204" pitchFamily="18" charset="0"/>
                                  </a:rPr>
                                  <m:t>)</m:t>
                                </m:r>
                              </m:oMath>
                            </m:oMathPara>
                          </a14:m>
                          <a:endParaRPr lang="en-GB" sz="1200" dirty="0"/>
                        </a:p>
                      </a:txBody>
                      <a:tcPr/>
                    </a:tc>
                    <a:tc>
                      <a:txBody>
                        <a:bodyPr/>
                        <a:lstStyle/>
                        <a:p>
                          <a:pPr algn="ctr"/>
                          <a:r>
                            <a:rPr lang="en-GB" sz="1200" dirty="0"/>
                            <a:t>0.0791</a:t>
                          </a:r>
                        </a:p>
                      </a:txBody>
                      <a:tcPr/>
                    </a:tc>
                    <a:tc>
                      <a:txBody>
                        <a:bodyPr/>
                        <a:lstStyle/>
                        <a:p>
                          <a:pPr algn="ctr"/>
                          <a:r>
                            <a:rPr lang="en-GB" sz="1200" dirty="0"/>
                            <a:t>0.2614</a:t>
                          </a:r>
                        </a:p>
                      </a:txBody>
                      <a:tcPr/>
                    </a:tc>
                    <a:tc>
                      <a:txBody>
                        <a:bodyPr/>
                        <a:lstStyle/>
                        <a:p>
                          <a:pPr algn="ctr"/>
                          <a:r>
                            <a:rPr lang="en-GB" sz="1200" dirty="0"/>
                            <a:t>0.3456</a:t>
                          </a:r>
                        </a:p>
                      </a:txBody>
                      <a:tcPr/>
                    </a:tc>
                    <a:tc>
                      <a:txBody>
                        <a:bodyPr/>
                        <a:lstStyle/>
                        <a:p>
                          <a:pPr algn="ctr"/>
                          <a:r>
                            <a:rPr lang="en-GB" sz="1200" dirty="0"/>
                            <a:t>0.2285</a:t>
                          </a:r>
                        </a:p>
                      </a:txBody>
                      <a:tcPr/>
                    </a:tc>
                    <a:tc>
                      <a:txBody>
                        <a:bodyPr/>
                        <a:lstStyle/>
                        <a:p>
                          <a:pPr algn="ctr"/>
                          <a:r>
                            <a:rPr lang="en-GB" sz="1200" dirty="0"/>
                            <a:t>0.0755</a:t>
                          </a:r>
                        </a:p>
                      </a:txBody>
                      <a:tcPr/>
                    </a:tc>
                    <a:tc>
                      <a:txBody>
                        <a:bodyPr/>
                        <a:lstStyle/>
                        <a:p>
                          <a:pPr algn="ctr"/>
                          <a:r>
                            <a:rPr lang="en-GB" sz="1200" dirty="0"/>
                            <a:t>0.0099</a:t>
                          </a:r>
                        </a:p>
                      </a:txBody>
                      <a:tcPr/>
                    </a:tc>
                    <a:extLst>
                      <a:ext uri="{0D108BD9-81ED-4DB2-BD59-A6C34878D82A}">
                        <a16:rowId xmlns:a16="http://schemas.microsoft.com/office/drawing/2014/main" val="10001"/>
                      </a:ext>
                    </a:extLst>
                  </a:tr>
                  <a:tr h="144016">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7.91</a:t>
                          </a:r>
                        </a:p>
                      </a:txBody>
                      <a:tcPr/>
                    </a:tc>
                    <a:tc>
                      <a:txBody>
                        <a:bodyPr/>
                        <a:lstStyle/>
                        <a:p>
                          <a:pPr algn="ctr"/>
                          <a:r>
                            <a:rPr lang="en-GB" sz="1200" dirty="0"/>
                            <a:t>26.14</a:t>
                          </a:r>
                        </a:p>
                      </a:txBody>
                      <a:tcPr/>
                    </a:tc>
                    <a:tc>
                      <a:txBody>
                        <a:bodyPr/>
                        <a:lstStyle/>
                        <a:p>
                          <a:pPr algn="ctr"/>
                          <a:r>
                            <a:rPr lang="en-GB" sz="1200" dirty="0"/>
                            <a:t>34.56</a:t>
                          </a:r>
                        </a:p>
                      </a:txBody>
                      <a:tcPr/>
                    </a:tc>
                    <a:tc>
                      <a:txBody>
                        <a:bodyPr/>
                        <a:lstStyle/>
                        <a:p>
                          <a:pPr algn="ctr"/>
                          <a:r>
                            <a:rPr lang="en-GB" sz="1200" dirty="0"/>
                            <a:t>22.85</a:t>
                          </a:r>
                        </a:p>
                      </a:txBody>
                      <a:tcPr/>
                    </a:tc>
                    <a:tc>
                      <a:txBody>
                        <a:bodyPr/>
                        <a:lstStyle/>
                        <a:p>
                          <a:pPr algn="ctr"/>
                          <a:r>
                            <a:rPr lang="en-GB" sz="1200" dirty="0"/>
                            <a:t>7.55</a:t>
                          </a:r>
                        </a:p>
                      </a:txBody>
                      <a:tcPr/>
                    </a:tc>
                    <a:tc>
                      <a:txBody>
                        <a:bodyPr/>
                        <a:lstStyle/>
                        <a:p>
                          <a:pPr algn="ctr"/>
                          <a:r>
                            <a:rPr lang="en-GB" sz="1200" dirty="0"/>
                            <a:t>0.99</a:t>
                          </a:r>
                        </a:p>
                      </a:txBody>
                      <a:tcPr/>
                    </a:tc>
                    <a:extLst>
                      <a:ext uri="{0D108BD9-81ED-4DB2-BD59-A6C34878D82A}">
                        <a16:rowId xmlns:a16="http://schemas.microsoft.com/office/drawing/2014/main" val="1000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253568536"/>
                  </p:ext>
                </p:extLst>
              </p:nvPr>
            </p:nvGraphicFramePr>
            <p:xfrm>
              <a:off x="107504" y="4365104"/>
              <a:ext cx="4377814" cy="825872"/>
            </p:xfrm>
            <a:graphic>
              <a:graphicData uri="http://schemas.openxmlformats.org/drawingml/2006/table">
                <a:tbl>
                  <a:tblPr firstCol="1" bandRow="1">
                    <a:tableStyleId>{5940675A-B579-460E-94D1-54222C63F5DA}</a:tableStyleId>
                  </a:tblPr>
                  <a:tblGrid>
                    <a:gridCol w="508762"/>
                    <a:gridCol w="644842"/>
                    <a:gridCol w="644842"/>
                    <a:gridCol w="644842"/>
                    <a:gridCol w="644842"/>
                    <a:gridCol w="644842"/>
                    <a:gridCol w="644842"/>
                  </a:tblGrid>
                  <a:tr h="274320">
                    <a:tc>
                      <a:txBody>
                        <a:bodyPr/>
                        <a:lstStyle/>
                        <a:p>
                          <a:endParaRPr lang="en-US"/>
                        </a:p>
                      </a:txBody>
                      <a:tcPr>
                        <a:blipFill rotWithShape="0">
                          <a:blip r:embed="rId5"/>
                          <a:stretch>
                            <a:fillRect l="-1190" t="-2222" r="-758333" b="-220000"/>
                          </a:stretch>
                        </a:blipFill>
                      </a:tcPr>
                    </a:tc>
                    <a:tc>
                      <a:txBody>
                        <a:bodyPr/>
                        <a:lstStyle/>
                        <a:p>
                          <a:pPr algn="ctr"/>
                          <a:r>
                            <a:rPr lang="en-GB" sz="1200" dirty="0" smtClean="0"/>
                            <a:t>0</a:t>
                          </a:r>
                          <a:endParaRPr lang="en-GB" sz="1200" dirty="0"/>
                        </a:p>
                      </a:txBody>
                      <a:tcPr/>
                    </a:tc>
                    <a:tc>
                      <a:txBody>
                        <a:bodyPr/>
                        <a:lstStyle/>
                        <a:p>
                          <a:pPr algn="ctr"/>
                          <a:r>
                            <a:rPr lang="en-GB" sz="1200" dirty="0" smtClean="0"/>
                            <a:t>1</a:t>
                          </a:r>
                          <a:endParaRPr lang="en-GB" sz="1200" dirty="0"/>
                        </a:p>
                      </a:txBody>
                      <a:tcPr/>
                    </a:tc>
                    <a:tc>
                      <a:txBody>
                        <a:bodyPr/>
                        <a:lstStyle/>
                        <a:p>
                          <a:pPr algn="ctr"/>
                          <a:r>
                            <a:rPr lang="en-GB" sz="1200" dirty="0" smtClean="0"/>
                            <a:t>2</a:t>
                          </a:r>
                          <a:endParaRPr lang="en-GB" sz="1200" dirty="0"/>
                        </a:p>
                      </a:txBody>
                      <a:tcPr/>
                    </a:tc>
                    <a:tc>
                      <a:txBody>
                        <a:bodyPr/>
                        <a:lstStyle/>
                        <a:p>
                          <a:pPr algn="ctr"/>
                          <a:r>
                            <a:rPr lang="en-GB" sz="1200" dirty="0" smtClean="0"/>
                            <a:t>3</a:t>
                          </a:r>
                          <a:endParaRPr lang="en-GB" sz="1200" dirty="0"/>
                        </a:p>
                      </a:txBody>
                      <a:tcPr/>
                    </a:tc>
                    <a:tc>
                      <a:txBody>
                        <a:bodyPr/>
                        <a:lstStyle/>
                        <a:p>
                          <a:pPr algn="ctr"/>
                          <a:r>
                            <a:rPr lang="en-GB" sz="1200" dirty="0" smtClean="0"/>
                            <a:t>4</a:t>
                          </a:r>
                          <a:endParaRPr lang="en-GB" sz="1200" dirty="0"/>
                        </a:p>
                      </a:txBody>
                      <a:tcPr/>
                    </a:tc>
                    <a:tc>
                      <a:txBody>
                        <a:bodyPr/>
                        <a:lstStyle/>
                        <a:p>
                          <a:pPr algn="ctr"/>
                          <a:r>
                            <a:rPr lang="en-GB" sz="1200" dirty="0" smtClean="0"/>
                            <a:t>5</a:t>
                          </a:r>
                          <a:endParaRPr lang="en-GB" sz="1200" dirty="0"/>
                        </a:p>
                      </a:txBody>
                      <a:tcPr/>
                    </a:tc>
                  </a:tr>
                  <a:tr h="277232">
                    <a:tc>
                      <a:txBody>
                        <a:bodyPr/>
                        <a:lstStyle/>
                        <a:p>
                          <a:endParaRPr lang="en-US"/>
                        </a:p>
                      </a:txBody>
                      <a:tcPr>
                        <a:blipFill rotWithShape="0">
                          <a:blip r:embed="rId5"/>
                          <a:stretch>
                            <a:fillRect l="-1190" t="-100000" r="-758333" b="-115217"/>
                          </a:stretch>
                        </a:blipFill>
                      </a:tcPr>
                    </a:tc>
                    <a:tc>
                      <a:txBody>
                        <a:bodyPr/>
                        <a:lstStyle/>
                        <a:p>
                          <a:pPr algn="ctr"/>
                          <a:r>
                            <a:rPr lang="en-GB" sz="1200" dirty="0" smtClean="0"/>
                            <a:t>0.0791</a:t>
                          </a:r>
                          <a:endParaRPr lang="en-GB" sz="1200" dirty="0"/>
                        </a:p>
                      </a:txBody>
                      <a:tcPr/>
                    </a:tc>
                    <a:tc>
                      <a:txBody>
                        <a:bodyPr/>
                        <a:lstStyle/>
                        <a:p>
                          <a:pPr algn="ctr"/>
                          <a:r>
                            <a:rPr lang="en-GB" sz="1200" dirty="0" smtClean="0"/>
                            <a:t>0.2614</a:t>
                          </a:r>
                          <a:endParaRPr lang="en-GB" sz="1200" dirty="0"/>
                        </a:p>
                      </a:txBody>
                      <a:tcPr/>
                    </a:tc>
                    <a:tc>
                      <a:txBody>
                        <a:bodyPr/>
                        <a:lstStyle/>
                        <a:p>
                          <a:pPr algn="ctr"/>
                          <a:r>
                            <a:rPr lang="en-GB" sz="1200" dirty="0" smtClean="0"/>
                            <a:t>0.3456</a:t>
                          </a:r>
                          <a:endParaRPr lang="en-GB" sz="1200" dirty="0"/>
                        </a:p>
                      </a:txBody>
                      <a:tcPr/>
                    </a:tc>
                    <a:tc>
                      <a:txBody>
                        <a:bodyPr/>
                        <a:lstStyle/>
                        <a:p>
                          <a:pPr algn="ctr"/>
                          <a:r>
                            <a:rPr lang="en-GB" sz="1200" dirty="0" smtClean="0"/>
                            <a:t>0.2285</a:t>
                          </a:r>
                          <a:endParaRPr lang="en-GB" sz="1200" dirty="0"/>
                        </a:p>
                      </a:txBody>
                      <a:tcPr/>
                    </a:tc>
                    <a:tc>
                      <a:txBody>
                        <a:bodyPr/>
                        <a:lstStyle/>
                        <a:p>
                          <a:pPr algn="ctr"/>
                          <a:r>
                            <a:rPr lang="en-GB" sz="1200" dirty="0" smtClean="0"/>
                            <a:t>0.0755</a:t>
                          </a:r>
                          <a:endParaRPr lang="en-GB" sz="1200" dirty="0"/>
                        </a:p>
                      </a:txBody>
                      <a:tcPr/>
                    </a:tc>
                    <a:tc>
                      <a:txBody>
                        <a:bodyPr/>
                        <a:lstStyle/>
                        <a:p>
                          <a:pPr algn="ctr"/>
                          <a:r>
                            <a:rPr lang="en-GB" sz="1200" dirty="0" smtClean="0"/>
                            <a:t>0.0099</a:t>
                          </a:r>
                          <a:endParaRPr lang="en-GB" sz="1200" dirty="0"/>
                        </a:p>
                      </a:txBody>
                      <a:tcPr/>
                    </a:tc>
                  </a:tr>
                  <a:tr h="274320">
                    <a:tc>
                      <a:txBody>
                        <a:bodyPr/>
                        <a:lstStyle/>
                        <a:p>
                          <a:endParaRPr lang="en-US"/>
                        </a:p>
                      </a:txBody>
                      <a:tcPr>
                        <a:blipFill rotWithShape="0">
                          <a:blip r:embed="rId5"/>
                          <a:stretch>
                            <a:fillRect l="-1190" t="-204444" r="-758333" b="-17778"/>
                          </a:stretch>
                        </a:blipFill>
                      </a:tcPr>
                    </a:tc>
                    <a:tc>
                      <a:txBody>
                        <a:bodyPr/>
                        <a:lstStyle/>
                        <a:p>
                          <a:pPr algn="ctr"/>
                          <a:r>
                            <a:rPr lang="en-GB" sz="1200" dirty="0" smtClean="0"/>
                            <a:t>7.91</a:t>
                          </a:r>
                          <a:endParaRPr lang="en-GB" sz="1200" dirty="0"/>
                        </a:p>
                      </a:txBody>
                      <a:tcPr/>
                    </a:tc>
                    <a:tc>
                      <a:txBody>
                        <a:bodyPr/>
                        <a:lstStyle/>
                        <a:p>
                          <a:pPr algn="ctr"/>
                          <a:r>
                            <a:rPr lang="en-GB" sz="1200" dirty="0" smtClean="0"/>
                            <a:t>26.14</a:t>
                          </a:r>
                          <a:endParaRPr lang="en-GB" sz="1200" dirty="0"/>
                        </a:p>
                      </a:txBody>
                      <a:tcPr/>
                    </a:tc>
                    <a:tc>
                      <a:txBody>
                        <a:bodyPr/>
                        <a:lstStyle/>
                        <a:p>
                          <a:pPr algn="ctr"/>
                          <a:r>
                            <a:rPr lang="en-GB" sz="1200" dirty="0" smtClean="0"/>
                            <a:t>34.56</a:t>
                          </a:r>
                          <a:endParaRPr lang="en-GB" sz="1200" dirty="0"/>
                        </a:p>
                      </a:txBody>
                      <a:tcPr/>
                    </a:tc>
                    <a:tc>
                      <a:txBody>
                        <a:bodyPr/>
                        <a:lstStyle/>
                        <a:p>
                          <a:pPr algn="ctr"/>
                          <a:r>
                            <a:rPr lang="en-GB" sz="1200" dirty="0" smtClean="0"/>
                            <a:t>22.85</a:t>
                          </a:r>
                          <a:endParaRPr lang="en-GB" sz="1200" dirty="0"/>
                        </a:p>
                      </a:txBody>
                      <a:tcPr/>
                    </a:tc>
                    <a:tc>
                      <a:txBody>
                        <a:bodyPr/>
                        <a:lstStyle/>
                        <a:p>
                          <a:pPr algn="ctr"/>
                          <a:r>
                            <a:rPr lang="en-GB" sz="1200" dirty="0" smtClean="0"/>
                            <a:t>7.55</a:t>
                          </a:r>
                          <a:endParaRPr lang="en-GB" sz="1200" dirty="0"/>
                        </a:p>
                      </a:txBody>
                      <a:tcPr/>
                    </a:tc>
                    <a:tc>
                      <a:txBody>
                        <a:bodyPr/>
                        <a:lstStyle/>
                        <a:p>
                          <a:pPr algn="ctr"/>
                          <a:r>
                            <a:rPr lang="en-GB" sz="1200" dirty="0" smtClean="0"/>
                            <a:t>0.99</a:t>
                          </a:r>
                          <a:endParaRPr lang="en-GB" sz="1200"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4644008" y="4365104"/>
              <a:ext cx="4361116" cy="1318324"/>
            </p:xfrm>
            <a:graphic>
              <a:graphicData uri="http://schemas.openxmlformats.org/drawingml/2006/table">
                <a:tbl>
                  <a:tblPr firstCol="1" bandRow="1">
                    <a:tableStyleId>{5940675A-B579-460E-94D1-54222C63F5DA}</a:tableStyleId>
                  </a:tblPr>
                  <a:tblGrid>
                    <a:gridCol w="880999">
                      <a:extLst>
                        <a:ext uri="{9D8B030D-6E8A-4147-A177-3AD203B41FA5}">
                          <a16:colId xmlns:a16="http://schemas.microsoft.com/office/drawing/2014/main" val="20000"/>
                        </a:ext>
                      </a:extLst>
                    </a:gridCol>
                    <a:gridCol w="567055">
                      <a:extLst>
                        <a:ext uri="{9D8B030D-6E8A-4147-A177-3AD203B41FA5}">
                          <a16:colId xmlns:a16="http://schemas.microsoft.com/office/drawing/2014/main" val="20001"/>
                        </a:ext>
                      </a:extLst>
                    </a:gridCol>
                    <a:gridCol w="567055">
                      <a:extLst>
                        <a:ext uri="{9D8B030D-6E8A-4147-A177-3AD203B41FA5}">
                          <a16:colId xmlns:a16="http://schemas.microsoft.com/office/drawing/2014/main" val="20002"/>
                        </a:ext>
                      </a:extLst>
                    </a:gridCol>
                    <a:gridCol w="567055">
                      <a:extLst>
                        <a:ext uri="{9D8B030D-6E8A-4147-A177-3AD203B41FA5}">
                          <a16:colId xmlns:a16="http://schemas.microsoft.com/office/drawing/2014/main" val="20003"/>
                        </a:ext>
                      </a:extLst>
                    </a:gridCol>
                    <a:gridCol w="567055">
                      <a:extLst>
                        <a:ext uri="{9D8B030D-6E8A-4147-A177-3AD203B41FA5}">
                          <a16:colId xmlns:a16="http://schemas.microsoft.com/office/drawing/2014/main" val="20004"/>
                        </a:ext>
                      </a:extLst>
                    </a:gridCol>
                    <a:gridCol w="567055">
                      <a:extLst>
                        <a:ext uri="{9D8B030D-6E8A-4147-A177-3AD203B41FA5}">
                          <a16:colId xmlns:a16="http://schemas.microsoft.com/office/drawing/2014/main" val="20005"/>
                        </a:ext>
                      </a:extLst>
                    </a:gridCol>
                    <a:gridCol w="644842">
                      <a:extLst>
                        <a:ext uri="{9D8B030D-6E8A-4147-A177-3AD203B41FA5}">
                          <a16:colId xmlns:a16="http://schemas.microsoft.com/office/drawing/2014/main" val="20006"/>
                        </a:ext>
                      </a:extLst>
                    </a:gridCol>
                  </a:tblGrid>
                  <a:tr h="216024">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a:txBody>
                      <a:tcPr/>
                    </a:tc>
                    <a:tc>
                      <a:txBody>
                        <a:bodyPr/>
                        <a:lstStyle/>
                        <a:p>
                          <a:pPr algn="ctr"/>
                          <a:r>
                            <a:rPr lang="en-GB" sz="1200" dirty="0"/>
                            <a:t>0</a:t>
                          </a:r>
                        </a:p>
                      </a:txBody>
                      <a:tcPr/>
                    </a:tc>
                    <a:tc>
                      <a:txBody>
                        <a:bodyPr/>
                        <a:lstStyle/>
                        <a:p>
                          <a:pPr algn="ctr"/>
                          <a:r>
                            <a:rPr lang="en-GB" sz="1200" dirty="0"/>
                            <a:t>1</a:t>
                          </a:r>
                        </a:p>
                      </a:txBody>
                      <a:tcPr/>
                    </a:tc>
                    <a:tc>
                      <a:txBody>
                        <a:bodyPr/>
                        <a:lstStyle/>
                        <a:p>
                          <a:pPr algn="ctr"/>
                          <a:r>
                            <a:rPr lang="en-GB" sz="1200" dirty="0"/>
                            <a:t>2</a:t>
                          </a:r>
                        </a:p>
                      </a:txBody>
                      <a:tcPr/>
                    </a:tc>
                    <a:tc>
                      <a:txBody>
                        <a:bodyPr/>
                        <a:lstStyle/>
                        <a:p>
                          <a:pPr algn="ctr"/>
                          <a:r>
                            <a:rPr lang="en-GB" sz="1200" dirty="0"/>
                            <a:t>3</a:t>
                          </a:r>
                        </a:p>
                      </a:txBody>
                      <a:tcPr/>
                    </a:tc>
                    <a:tc>
                      <a:txBody>
                        <a:bodyPr/>
                        <a:lstStyle/>
                        <a:p>
                          <a:pPr algn="ctr"/>
                          <a:r>
                            <a:rPr lang="en-GB" sz="1200" dirty="0"/>
                            <a:t>&gt;3</a:t>
                          </a:r>
                        </a:p>
                      </a:txBody>
                      <a:tcPr/>
                    </a:tc>
                    <a:tc>
                      <a:txBody>
                        <a:bodyPr/>
                        <a:lstStyle/>
                        <a:p>
                          <a:pPr algn="ctr"/>
                          <a:r>
                            <a:rPr lang="en-GB" sz="1200" dirty="0"/>
                            <a:t>Total</a:t>
                          </a:r>
                        </a:p>
                      </a:txBody>
                      <a:tcPr/>
                    </a:tc>
                    <a:extLst>
                      <a:ext uri="{0D108BD9-81ED-4DB2-BD59-A6C34878D82A}">
                        <a16:rowId xmlns:a16="http://schemas.microsoft.com/office/drawing/2014/main" val="10000"/>
                      </a:ext>
                    </a:extLst>
                  </a:tr>
                  <a:tr h="205224">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𝑂</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13</a:t>
                          </a:r>
                        </a:p>
                      </a:txBody>
                      <a:tcPr/>
                    </a:tc>
                    <a:tc>
                      <a:txBody>
                        <a:bodyPr/>
                        <a:lstStyle/>
                        <a:p>
                          <a:pPr algn="ctr"/>
                          <a:r>
                            <a:rPr lang="en-GB" sz="1200" dirty="0"/>
                            <a:t>18</a:t>
                          </a:r>
                        </a:p>
                      </a:txBody>
                      <a:tcPr/>
                    </a:tc>
                    <a:tc>
                      <a:txBody>
                        <a:bodyPr/>
                        <a:lstStyle/>
                        <a:p>
                          <a:pPr algn="ctr"/>
                          <a:r>
                            <a:rPr lang="en-GB" sz="1200" dirty="0"/>
                            <a:t>38</a:t>
                          </a:r>
                        </a:p>
                      </a:txBody>
                      <a:tcPr/>
                    </a:tc>
                    <a:tc>
                      <a:txBody>
                        <a:bodyPr/>
                        <a:lstStyle/>
                        <a:p>
                          <a:pPr algn="ctr"/>
                          <a:r>
                            <a:rPr lang="en-GB" sz="1200" dirty="0"/>
                            <a:t>20</a:t>
                          </a:r>
                        </a:p>
                      </a:txBody>
                      <a:tcPr/>
                    </a:tc>
                    <a:tc>
                      <a:txBody>
                        <a:bodyPr/>
                        <a:lstStyle/>
                        <a:p>
                          <a:pPr algn="ctr"/>
                          <a:r>
                            <a:rPr lang="en-GB" sz="1200" dirty="0"/>
                            <a:t>11</a:t>
                          </a:r>
                        </a:p>
                      </a:txBody>
                      <a:tcPr/>
                    </a:tc>
                    <a:tc>
                      <a:txBody>
                        <a:bodyPr/>
                        <a:lstStyle/>
                        <a:p>
                          <a:pPr algn="ctr"/>
                          <a:endParaRPr lang="en-GB" sz="1200" dirty="0"/>
                        </a:p>
                      </a:txBody>
                      <a:tcPr/>
                    </a:tc>
                    <a:extLst>
                      <a:ext uri="{0D108BD9-81ED-4DB2-BD59-A6C34878D82A}">
                        <a16:rowId xmlns:a16="http://schemas.microsoft.com/office/drawing/2014/main" val="10001"/>
                      </a:ext>
                    </a:extLst>
                  </a:tr>
                  <a:tr h="0">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7.91</a:t>
                          </a:r>
                        </a:p>
                      </a:txBody>
                      <a:tcPr/>
                    </a:tc>
                    <a:tc>
                      <a:txBody>
                        <a:bodyPr/>
                        <a:lstStyle/>
                        <a:p>
                          <a:pPr algn="ctr"/>
                          <a:r>
                            <a:rPr lang="en-GB" sz="1200" dirty="0"/>
                            <a:t>26.14</a:t>
                          </a:r>
                        </a:p>
                      </a:txBody>
                      <a:tcPr/>
                    </a:tc>
                    <a:tc>
                      <a:txBody>
                        <a:bodyPr/>
                        <a:lstStyle/>
                        <a:p>
                          <a:pPr algn="ctr"/>
                          <a:r>
                            <a:rPr lang="en-GB" sz="1200" dirty="0"/>
                            <a:t>34.56</a:t>
                          </a:r>
                        </a:p>
                      </a:txBody>
                      <a:tcPr/>
                    </a:tc>
                    <a:tc>
                      <a:txBody>
                        <a:bodyPr/>
                        <a:lstStyle/>
                        <a:p>
                          <a:pPr algn="ctr"/>
                          <a:r>
                            <a:rPr lang="en-GB" sz="1200" dirty="0"/>
                            <a:t>22.85</a:t>
                          </a:r>
                        </a:p>
                      </a:txBody>
                      <a:tcPr/>
                    </a:tc>
                    <a:tc>
                      <a:txBody>
                        <a:bodyPr/>
                        <a:lstStyle/>
                        <a:p>
                          <a:pPr algn="ctr"/>
                          <a:r>
                            <a:rPr lang="en-GB" sz="1200" dirty="0"/>
                            <a:t>8.54</a:t>
                          </a:r>
                        </a:p>
                      </a:txBody>
                      <a:tcPr/>
                    </a:tc>
                    <a:tc>
                      <a:txBody>
                        <a:bodyPr/>
                        <a:lstStyle/>
                        <a:p>
                          <a:pPr algn="ctr"/>
                          <a:endParaRPr lang="en-GB" sz="1200"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200" b="0" i="1" smtClean="0">
                                        <a:latin typeface="Cambria Math" panose="02040503050406030204" pitchFamily="18" charset="0"/>
                                      </a:rPr>
                                    </m:ctrlPr>
                                  </m:fPr>
                                  <m:num>
                                    <m:sSubSup>
                                      <m:sSubSupPr>
                                        <m:ctrlPr>
                                          <a:rPr lang="en-GB" sz="1200" b="0" i="1" smtClean="0">
                                            <a:latin typeface="Cambria Math" panose="02040503050406030204" pitchFamily="18" charset="0"/>
                                          </a:rPr>
                                        </m:ctrlPr>
                                      </m:sSubSupPr>
                                      <m:e>
                                        <m:r>
                                          <a:rPr lang="en-GB" sz="1200" b="0" i="1" smtClean="0">
                                            <a:latin typeface="Cambria Math" panose="02040503050406030204" pitchFamily="18" charset="0"/>
                                          </a:rPr>
                                          <m:t>𝑂</m:t>
                                        </m:r>
                                      </m:e>
                                      <m:sub>
                                        <m:r>
                                          <a:rPr lang="en-GB" sz="1200" b="0" i="1" smtClean="0">
                                            <a:latin typeface="Cambria Math" panose="02040503050406030204" pitchFamily="18" charset="0"/>
                                          </a:rPr>
                                          <m:t>𝑖</m:t>
                                        </m:r>
                                      </m:sub>
                                      <m:sup>
                                        <m:r>
                                          <a:rPr lang="en-GB" sz="1200" b="0" i="1" smtClean="0">
                                            <a:latin typeface="Cambria Math" panose="02040503050406030204" pitchFamily="18" charset="0"/>
                                          </a:rPr>
                                          <m:t>2</m:t>
                                        </m:r>
                                      </m:sup>
                                    </m:sSubSup>
                                  </m:num>
                                  <m:den>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den>
                                </m:f>
                              </m:oMath>
                            </m:oMathPara>
                          </a14:m>
                          <a:endParaRPr lang="en-GB" sz="1200" dirty="0"/>
                        </a:p>
                      </a:txBody>
                      <a:tcPr/>
                    </a:tc>
                    <a:tc>
                      <a:txBody>
                        <a:bodyPr/>
                        <a:lstStyle/>
                        <a:p>
                          <a:pPr algn="ctr"/>
                          <a:r>
                            <a:rPr lang="en-GB" sz="1200" dirty="0"/>
                            <a:t>21.37</a:t>
                          </a:r>
                        </a:p>
                      </a:txBody>
                      <a:tcPr/>
                    </a:tc>
                    <a:tc>
                      <a:txBody>
                        <a:bodyPr/>
                        <a:lstStyle/>
                        <a:p>
                          <a:pPr algn="ctr"/>
                          <a:r>
                            <a:rPr lang="en-GB" sz="1200" dirty="0"/>
                            <a:t>12.39</a:t>
                          </a:r>
                        </a:p>
                      </a:txBody>
                      <a:tcPr/>
                    </a:tc>
                    <a:tc>
                      <a:txBody>
                        <a:bodyPr/>
                        <a:lstStyle/>
                        <a:p>
                          <a:pPr algn="ctr"/>
                          <a:r>
                            <a:rPr lang="en-GB" sz="1200" dirty="0"/>
                            <a:t>41.78</a:t>
                          </a:r>
                        </a:p>
                      </a:txBody>
                      <a:tcPr/>
                    </a:tc>
                    <a:tc>
                      <a:txBody>
                        <a:bodyPr/>
                        <a:lstStyle/>
                        <a:p>
                          <a:pPr algn="ctr"/>
                          <a:r>
                            <a:rPr lang="en-GB" sz="1200" dirty="0"/>
                            <a:t>17.51</a:t>
                          </a:r>
                        </a:p>
                      </a:txBody>
                      <a:tcPr/>
                    </a:tc>
                    <a:tc>
                      <a:txBody>
                        <a:bodyPr/>
                        <a:lstStyle/>
                        <a:p>
                          <a:pPr algn="ctr"/>
                          <a:r>
                            <a:rPr lang="en-GB" sz="1200" dirty="0"/>
                            <a:t>14.17</a:t>
                          </a:r>
                        </a:p>
                      </a:txBody>
                      <a:tcPr/>
                    </a:tc>
                    <a:tc>
                      <a:txBody>
                        <a:bodyPr/>
                        <a:lstStyle/>
                        <a:p>
                          <a:pPr algn="ctr"/>
                          <a:r>
                            <a:rPr lang="en-GB" sz="1200" dirty="0"/>
                            <a:t>107.22</a:t>
                          </a:r>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459548718"/>
                  </p:ext>
                </p:extLst>
              </p:nvPr>
            </p:nvGraphicFramePr>
            <p:xfrm>
              <a:off x="4644008" y="4365104"/>
              <a:ext cx="4361116" cy="1318324"/>
            </p:xfrm>
            <a:graphic>
              <a:graphicData uri="http://schemas.openxmlformats.org/drawingml/2006/table">
                <a:tbl>
                  <a:tblPr firstCol="1" bandRow="1">
                    <a:tableStyleId>{5940675A-B579-460E-94D1-54222C63F5DA}</a:tableStyleId>
                  </a:tblPr>
                  <a:tblGrid>
                    <a:gridCol w="880999"/>
                    <a:gridCol w="567055"/>
                    <a:gridCol w="567055"/>
                    <a:gridCol w="567055"/>
                    <a:gridCol w="567055"/>
                    <a:gridCol w="567055"/>
                    <a:gridCol w="644842"/>
                  </a:tblGrid>
                  <a:tr h="274320">
                    <a:tc>
                      <a:txBody>
                        <a:bodyPr/>
                        <a:lstStyle/>
                        <a:p>
                          <a:endParaRPr lang="en-US"/>
                        </a:p>
                      </a:txBody>
                      <a:tcPr>
                        <a:blipFill rotWithShape="0">
                          <a:blip r:embed="rId6"/>
                          <a:stretch>
                            <a:fillRect l="-690" t="-2222" r="-395862" b="-386667"/>
                          </a:stretch>
                        </a:blipFill>
                      </a:tcPr>
                    </a:tc>
                    <a:tc>
                      <a:txBody>
                        <a:bodyPr/>
                        <a:lstStyle/>
                        <a:p>
                          <a:pPr algn="ctr"/>
                          <a:r>
                            <a:rPr lang="en-GB" sz="1200" dirty="0" smtClean="0"/>
                            <a:t>0</a:t>
                          </a:r>
                          <a:endParaRPr lang="en-GB" sz="1200" dirty="0"/>
                        </a:p>
                      </a:txBody>
                      <a:tcPr/>
                    </a:tc>
                    <a:tc>
                      <a:txBody>
                        <a:bodyPr/>
                        <a:lstStyle/>
                        <a:p>
                          <a:pPr algn="ctr"/>
                          <a:r>
                            <a:rPr lang="en-GB" sz="1200" dirty="0" smtClean="0"/>
                            <a:t>1</a:t>
                          </a:r>
                          <a:endParaRPr lang="en-GB" sz="1200" dirty="0"/>
                        </a:p>
                      </a:txBody>
                      <a:tcPr/>
                    </a:tc>
                    <a:tc>
                      <a:txBody>
                        <a:bodyPr/>
                        <a:lstStyle/>
                        <a:p>
                          <a:pPr algn="ctr"/>
                          <a:r>
                            <a:rPr lang="en-GB" sz="1200" dirty="0" smtClean="0"/>
                            <a:t>2</a:t>
                          </a:r>
                          <a:endParaRPr lang="en-GB" sz="1200" dirty="0"/>
                        </a:p>
                      </a:txBody>
                      <a:tcPr/>
                    </a:tc>
                    <a:tc>
                      <a:txBody>
                        <a:bodyPr/>
                        <a:lstStyle/>
                        <a:p>
                          <a:pPr algn="ctr"/>
                          <a:r>
                            <a:rPr lang="en-GB" sz="1200" dirty="0" smtClean="0"/>
                            <a:t>3</a:t>
                          </a:r>
                          <a:endParaRPr lang="en-GB" sz="1200" dirty="0"/>
                        </a:p>
                      </a:txBody>
                      <a:tcPr/>
                    </a:tc>
                    <a:tc>
                      <a:txBody>
                        <a:bodyPr/>
                        <a:lstStyle/>
                        <a:p>
                          <a:pPr algn="ctr"/>
                          <a:r>
                            <a:rPr lang="en-GB" sz="1200" dirty="0" smtClean="0"/>
                            <a:t>&gt;3</a:t>
                          </a:r>
                          <a:endParaRPr lang="en-GB" sz="1200" dirty="0"/>
                        </a:p>
                      </a:txBody>
                      <a:tcPr/>
                    </a:tc>
                    <a:tc>
                      <a:txBody>
                        <a:bodyPr/>
                        <a:lstStyle/>
                        <a:p>
                          <a:pPr algn="ctr"/>
                          <a:r>
                            <a:rPr lang="en-GB" sz="1200" dirty="0" smtClean="0"/>
                            <a:t>Total</a:t>
                          </a:r>
                          <a:endParaRPr lang="en-GB" sz="1200" dirty="0"/>
                        </a:p>
                      </a:txBody>
                      <a:tcPr/>
                    </a:tc>
                  </a:tr>
                  <a:tr h="274320">
                    <a:tc>
                      <a:txBody>
                        <a:bodyPr/>
                        <a:lstStyle/>
                        <a:p>
                          <a:endParaRPr lang="en-US"/>
                        </a:p>
                      </a:txBody>
                      <a:tcPr>
                        <a:blipFill rotWithShape="0">
                          <a:blip r:embed="rId6"/>
                          <a:stretch>
                            <a:fillRect l="-690" t="-102222" r="-395862" b="-286667"/>
                          </a:stretch>
                        </a:blipFill>
                      </a:tcPr>
                    </a:tc>
                    <a:tc>
                      <a:txBody>
                        <a:bodyPr/>
                        <a:lstStyle/>
                        <a:p>
                          <a:pPr algn="ctr"/>
                          <a:r>
                            <a:rPr lang="en-GB" sz="1200" dirty="0" smtClean="0"/>
                            <a:t>13</a:t>
                          </a:r>
                          <a:endParaRPr lang="en-GB" sz="1200" dirty="0"/>
                        </a:p>
                      </a:txBody>
                      <a:tcPr/>
                    </a:tc>
                    <a:tc>
                      <a:txBody>
                        <a:bodyPr/>
                        <a:lstStyle/>
                        <a:p>
                          <a:pPr algn="ctr"/>
                          <a:r>
                            <a:rPr lang="en-GB" sz="1200" dirty="0" smtClean="0"/>
                            <a:t>18</a:t>
                          </a:r>
                          <a:endParaRPr lang="en-GB" sz="1200" dirty="0"/>
                        </a:p>
                      </a:txBody>
                      <a:tcPr/>
                    </a:tc>
                    <a:tc>
                      <a:txBody>
                        <a:bodyPr/>
                        <a:lstStyle/>
                        <a:p>
                          <a:pPr algn="ctr"/>
                          <a:r>
                            <a:rPr lang="en-GB" sz="1200" dirty="0" smtClean="0"/>
                            <a:t>38</a:t>
                          </a:r>
                          <a:endParaRPr lang="en-GB" sz="1200" dirty="0"/>
                        </a:p>
                      </a:txBody>
                      <a:tcPr/>
                    </a:tc>
                    <a:tc>
                      <a:txBody>
                        <a:bodyPr/>
                        <a:lstStyle/>
                        <a:p>
                          <a:pPr algn="ctr"/>
                          <a:r>
                            <a:rPr lang="en-GB" sz="1200" dirty="0" smtClean="0"/>
                            <a:t>20</a:t>
                          </a:r>
                          <a:endParaRPr lang="en-GB" sz="1200" dirty="0"/>
                        </a:p>
                      </a:txBody>
                      <a:tcPr/>
                    </a:tc>
                    <a:tc>
                      <a:txBody>
                        <a:bodyPr/>
                        <a:lstStyle/>
                        <a:p>
                          <a:pPr algn="ctr"/>
                          <a:r>
                            <a:rPr lang="en-GB" sz="1200" dirty="0" smtClean="0"/>
                            <a:t>11</a:t>
                          </a:r>
                          <a:endParaRPr lang="en-GB" sz="1200" dirty="0"/>
                        </a:p>
                      </a:txBody>
                      <a:tcPr/>
                    </a:tc>
                    <a:tc>
                      <a:txBody>
                        <a:bodyPr/>
                        <a:lstStyle/>
                        <a:p>
                          <a:pPr algn="ctr"/>
                          <a:endParaRPr lang="en-GB" sz="1200" dirty="0"/>
                        </a:p>
                      </a:txBody>
                      <a:tcPr/>
                    </a:tc>
                  </a:tr>
                  <a:tr h="274320">
                    <a:tc>
                      <a:txBody>
                        <a:bodyPr/>
                        <a:lstStyle/>
                        <a:p>
                          <a:endParaRPr lang="en-US"/>
                        </a:p>
                      </a:txBody>
                      <a:tcPr>
                        <a:blipFill rotWithShape="0">
                          <a:blip r:embed="rId6"/>
                          <a:stretch>
                            <a:fillRect l="-690" t="-202222" r="-395862" b="-186667"/>
                          </a:stretch>
                        </a:blipFill>
                      </a:tcPr>
                    </a:tc>
                    <a:tc>
                      <a:txBody>
                        <a:bodyPr/>
                        <a:lstStyle/>
                        <a:p>
                          <a:pPr algn="ctr"/>
                          <a:r>
                            <a:rPr lang="en-GB" sz="1200" dirty="0" smtClean="0"/>
                            <a:t>7.91</a:t>
                          </a:r>
                          <a:endParaRPr lang="en-GB" sz="1200" dirty="0"/>
                        </a:p>
                      </a:txBody>
                      <a:tcPr/>
                    </a:tc>
                    <a:tc>
                      <a:txBody>
                        <a:bodyPr/>
                        <a:lstStyle/>
                        <a:p>
                          <a:pPr algn="ctr"/>
                          <a:r>
                            <a:rPr lang="en-GB" sz="1200" dirty="0" smtClean="0"/>
                            <a:t>26.14</a:t>
                          </a:r>
                          <a:endParaRPr lang="en-GB" sz="1200" dirty="0"/>
                        </a:p>
                      </a:txBody>
                      <a:tcPr/>
                    </a:tc>
                    <a:tc>
                      <a:txBody>
                        <a:bodyPr/>
                        <a:lstStyle/>
                        <a:p>
                          <a:pPr algn="ctr"/>
                          <a:r>
                            <a:rPr lang="en-GB" sz="1200" dirty="0" smtClean="0"/>
                            <a:t>34.56</a:t>
                          </a:r>
                          <a:endParaRPr lang="en-GB" sz="1200" dirty="0"/>
                        </a:p>
                      </a:txBody>
                      <a:tcPr/>
                    </a:tc>
                    <a:tc>
                      <a:txBody>
                        <a:bodyPr/>
                        <a:lstStyle/>
                        <a:p>
                          <a:pPr algn="ctr"/>
                          <a:r>
                            <a:rPr lang="en-GB" sz="1200" dirty="0" smtClean="0"/>
                            <a:t>22.85</a:t>
                          </a:r>
                          <a:endParaRPr lang="en-GB" sz="1200" dirty="0"/>
                        </a:p>
                      </a:txBody>
                      <a:tcPr/>
                    </a:tc>
                    <a:tc>
                      <a:txBody>
                        <a:bodyPr/>
                        <a:lstStyle/>
                        <a:p>
                          <a:pPr algn="ctr"/>
                          <a:r>
                            <a:rPr lang="en-GB" sz="1200" dirty="0" smtClean="0"/>
                            <a:t>8.54</a:t>
                          </a:r>
                          <a:endParaRPr lang="en-GB" sz="1200" dirty="0"/>
                        </a:p>
                      </a:txBody>
                      <a:tcPr/>
                    </a:tc>
                    <a:tc>
                      <a:txBody>
                        <a:bodyPr/>
                        <a:lstStyle/>
                        <a:p>
                          <a:pPr algn="ctr"/>
                          <a:endParaRPr lang="en-GB" sz="1200" dirty="0"/>
                        </a:p>
                      </a:txBody>
                      <a:tcPr/>
                    </a:tc>
                  </a:tr>
                  <a:tr h="495364">
                    <a:tc>
                      <a:txBody>
                        <a:bodyPr/>
                        <a:lstStyle/>
                        <a:p>
                          <a:endParaRPr lang="en-US"/>
                        </a:p>
                      </a:txBody>
                      <a:tcPr>
                        <a:blipFill rotWithShape="0">
                          <a:blip r:embed="rId6"/>
                          <a:stretch>
                            <a:fillRect l="-690" t="-165854" r="-395862" b="-2439"/>
                          </a:stretch>
                        </a:blipFill>
                      </a:tcPr>
                    </a:tc>
                    <a:tc>
                      <a:txBody>
                        <a:bodyPr/>
                        <a:lstStyle/>
                        <a:p>
                          <a:pPr algn="ctr"/>
                          <a:r>
                            <a:rPr lang="en-GB" sz="1200" dirty="0" smtClean="0"/>
                            <a:t>21.37</a:t>
                          </a:r>
                          <a:endParaRPr lang="en-GB" sz="1200" dirty="0"/>
                        </a:p>
                      </a:txBody>
                      <a:tcPr/>
                    </a:tc>
                    <a:tc>
                      <a:txBody>
                        <a:bodyPr/>
                        <a:lstStyle/>
                        <a:p>
                          <a:pPr algn="ctr"/>
                          <a:r>
                            <a:rPr lang="en-GB" sz="1200" dirty="0" smtClean="0"/>
                            <a:t>12.39</a:t>
                          </a:r>
                          <a:endParaRPr lang="en-GB" sz="1200" dirty="0"/>
                        </a:p>
                      </a:txBody>
                      <a:tcPr/>
                    </a:tc>
                    <a:tc>
                      <a:txBody>
                        <a:bodyPr/>
                        <a:lstStyle/>
                        <a:p>
                          <a:pPr algn="ctr"/>
                          <a:r>
                            <a:rPr lang="en-GB" sz="1200" dirty="0" smtClean="0"/>
                            <a:t>41.78</a:t>
                          </a:r>
                          <a:endParaRPr lang="en-GB" sz="1200" dirty="0"/>
                        </a:p>
                      </a:txBody>
                      <a:tcPr/>
                    </a:tc>
                    <a:tc>
                      <a:txBody>
                        <a:bodyPr/>
                        <a:lstStyle/>
                        <a:p>
                          <a:pPr algn="ctr"/>
                          <a:r>
                            <a:rPr lang="en-GB" sz="1200" dirty="0" smtClean="0"/>
                            <a:t>17.51</a:t>
                          </a:r>
                          <a:endParaRPr lang="en-GB" sz="1200" dirty="0"/>
                        </a:p>
                      </a:txBody>
                      <a:tcPr/>
                    </a:tc>
                    <a:tc>
                      <a:txBody>
                        <a:bodyPr/>
                        <a:lstStyle/>
                        <a:p>
                          <a:pPr algn="ctr"/>
                          <a:r>
                            <a:rPr lang="en-GB" sz="1200" dirty="0" smtClean="0"/>
                            <a:t>14.17</a:t>
                          </a:r>
                          <a:endParaRPr lang="en-GB" sz="1200" dirty="0"/>
                        </a:p>
                      </a:txBody>
                      <a:tcPr/>
                    </a:tc>
                    <a:tc>
                      <a:txBody>
                        <a:bodyPr/>
                        <a:lstStyle/>
                        <a:p>
                          <a:pPr algn="ctr"/>
                          <a:r>
                            <a:rPr lang="en-GB" sz="1200" dirty="0" smtClean="0"/>
                            <a:t>107.22</a:t>
                          </a:r>
                          <a:endParaRPr lang="en-GB" sz="120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51520" y="5235633"/>
                <a:ext cx="2880320" cy="16223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=5−2=3</m:t>
                      </m:r>
                    </m:oMath>
                  </m:oMathPara>
                </a14:m>
                <a:endParaRPr lang="en-GB" dirty="0"/>
              </a:p>
              <a:p>
                <a:r>
                  <a:rPr lang="en-GB" dirty="0"/>
                  <a:t>Critical value is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3</m:t>
                        </m:r>
                      </m:sub>
                      <m:sup>
                        <m:r>
                          <a:rPr lang="en-GB" b="0" i="1" smtClean="0">
                            <a:latin typeface="Cambria Math" panose="02040503050406030204" pitchFamily="18" charset="0"/>
                          </a:rPr>
                          <m:t>2</m:t>
                        </m:r>
                      </m:sup>
                    </m:sSubSup>
                    <m:r>
                      <a:rPr lang="en-GB" b="0" i="1" smtClean="0">
                        <a:latin typeface="Cambria Math" panose="02040503050406030204" pitchFamily="18" charset="0"/>
                      </a:rPr>
                      <m:t>=7.815</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nary>
                        <m:naryPr>
                          <m:chr m:val="∑"/>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=107.22−100=7.22</m:t>
                      </m:r>
                    </m:oMath>
                  </m:oMathPara>
                </a14:m>
                <a:endParaRPr lang="en-GB" i="1"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5235633"/>
                <a:ext cx="2880320" cy="1622367"/>
              </a:xfrm>
              <a:prstGeom prst="rect">
                <a:avLst/>
              </a:prstGeom>
              <a:blipFill rotWithShape="0">
                <a:blip r:embed="rId7"/>
                <a:stretch>
                  <a:fillRect l="-16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75468" y="6046816"/>
                <a:ext cx="5184576" cy="646331"/>
              </a:xfrm>
              <a:prstGeom prst="rect">
                <a:avLst/>
              </a:prstGeom>
              <a:noFill/>
            </p:spPr>
            <p:txBody>
              <a:bodyPr wrap="square" rtlCol="0">
                <a:spAutoFit/>
              </a:bodyPr>
              <a:lstStyle/>
              <a:p>
                <a:r>
                  <a:rPr lang="en-GB" dirty="0"/>
                  <a:t>7.22 &lt; 7.815</a:t>
                </a:r>
              </a:p>
              <a:p>
                <a:r>
                  <a:rPr lang="en-GB" dirty="0"/>
                  <a:t>You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Binomial is a suitable model.</a:t>
                </a:r>
              </a:p>
            </p:txBody>
          </p:sp>
        </mc:Choice>
        <mc:Fallback xmlns="">
          <p:sp>
            <p:nvSpPr>
              <p:cNvPr id="11" name="TextBox 10"/>
              <p:cNvSpPr txBox="1">
                <a:spLocks noRot="1" noChangeAspect="1" noMove="1" noResize="1" noEditPoints="1" noAdjustHandles="1" noChangeArrowheads="1" noChangeShapeType="1" noTextEdit="1"/>
              </p:cNvSpPr>
              <p:nvPr/>
            </p:nvSpPr>
            <p:spPr>
              <a:xfrm>
                <a:off x="3675468" y="6046816"/>
                <a:ext cx="5184576" cy="646331"/>
              </a:xfrm>
              <a:prstGeom prst="rect">
                <a:avLst/>
              </a:prstGeom>
              <a:blipFill rotWithShape="0">
                <a:blip r:embed="rId8"/>
                <a:stretch>
                  <a:fillRect l="-1059" t="-5660" b="-14151"/>
                </a:stretch>
              </a:blipFill>
            </p:spPr>
            <p:txBody>
              <a:bodyPr/>
              <a:lstStyle/>
              <a:p>
                <a:r>
                  <a:rPr lang="en-GB">
                    <a:noFill/>
                  </a:rPr>
                  <a:t> </a:t>
                </a:r>
              </a:p>
            </p:txBody>
          </p:sp>
        </mc:Fallback>
      </mc:AlternateContent>
      <p:sp>
        <p:nvSpPr>
          <p:cNvPr id="12" name="Rectangle 11"/>
          <p:cNvSpPr/>
          <p:nvPr/>
        </p:nvSpPr>
        <p:spPr>
          <a:xfrm>
            <a:off x="620880" y="4648253"/>
            <a:ext cx="3867993"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620880" y="4914900"/>
            <a:ext cx="7754193"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5508105" y="5181547"/>
            <a:ext cx="3500814" cy="481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1381433" y="5235633"/>
            <a:ext cx="1462375"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763689" y="5557482"/>
            <a:ext cx="1584176"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936226" y="5878215"/>
            <a:ext cx="1547542" cy="539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827584" y="6466711"/>
            <a:ext cx="2088232" cy="326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3675468" y="6062226"/>
            <a:ext cx="4928980" cy="630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827583" y="2886020"/>
            <a:ext cx="3598943" cy="4598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3562325" y="3596309"/>
            <a:ext cx="2588281" cy="4838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3" name="Straight Arrow Connector 22"/>
          <p:cNvCxnSpPr/>
          <p:nvPr/>
        </p:nvCxnSpPr>
        <p:spPr>
          <a:xfrm flipV="1">
            <a:off x="2987824" y="5235633"/>
            <a:ext cx="1583604" cy="133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2D752F2B-3946-490B-B2D6-31D8EEEE1C44}"/>
                  </a:ext>
                </a:extLst>
              </p:cNvPr>
              <p:cNvSpPr txBox="1"/>
              <p:nvPr/>
            </p:nvSpPr>
            <p:spPr>
              <a:xfrm>
                <a:off x="5952634" y="2441014"/>
                <a:ext cx="3150071" cy="82003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latin typeface="Wingdings" panose="05000000000000000000" pitchFamily="2" charset="2"/>
                  </a:rPr>
                  <a:t>! </a:t>
                </a:r>
                <a:r>
                  <a:rPr lang="en-GB" sz="1200" dirty="0"/>
                  <a:t>Estimate of </a:t>
                </a:r>
                <a14:m>
                  <m:oMath xmlns:m="http://schemas.openxmlformats.org/officeDocument/2006/math">
                    <m:r>
                      <a:rPr lang="en-GB" sz="1200" b="0" i="1" smtClean="0">
                        <a:latin typeface="Cambria Math" panose="02040503050406030204" pitchFamily="18" charset="0"/>
                      </a:rPr>
                      <m:t>𝑝</m:t>
                    </m:r>
                  </m:oMath>
                </a14:m>
                <a:r>
                  <a:rPr lang="en-GB" sz="1200" dirty="0"/>
                  <a:t> for Binomial, where </a:t>
                </a:r>
                <a14:m>
                  <m:oMath xmlns:m="http://schemas.openxmlformats.org/officeDocument/2006/math">
                    <m:r>
                      <a:rPr lang="en-GB" sz="1200" i="1">
                        <a:latin typeface="Cambria Math" panose="02040503050406030204" pitchFamily="18" charset="0"/>
                      </a:rPr>
                      <m:t>𝑁</m:t>
                    </m:r>
                  </m:oMath>
                </a14:m>
                <a:r>
                  <a:rPr lang="en-GB" sz="1200" dirty="0"/>
                  <a:t> is total frequency, </a:t>
                </a:r>
                <a14:m>
                  <m:oMath xmlns:m="http://schemas.openxmlformats.org/officeDocument/2006/math">
                    <m:r>
                      <a:rPr lang="en-GB" sz="1200" i="1">
                        <a:latin typeface="Cambria Math" panose="02040503050406030204" pitchFamily="18" charset="0"/>
                      </a:rPr>
                      <m:t>𝑛</m:t>
                    </m:r>
                  </m:oMath>
                </a14:m>
                <a:r>
                  <a:rPr lang="en-GB" sz="1200" dirty="0"/>
                  <a:t> is maximum outcome:</a:t>
                </a:r>
              </a:p>
              <a:p>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𝑝</m:t>
                      </m:r>
                      <m:r>
                        <a:rPr lang="en-GB" sz="1200" i="1">
                          <a:latin typeface="Cambria Math" panose="02040503050406030204" pitchFamily="18" charset="0"/>
                        </a:rPr>
                        <m:t>=</m:t>
                      </m:r>
                      <m:f>
                        <m:fPr>
                          <m:ctrlPr>
                            <a:rPr lang="en-GB" sz="1200" b="1" i="1">
                              <a:latin typeface="Cambria Math" panose="02040503050406030204" pitchFamily="18" charset="0"/>
                            </a:rPr>
                          </m:ctrlPr>
                        </m:fPr>
                        <m:num>
                          <m:r>
                            <a:rPr lang="en-GB" sz="1200" b="1">
                              <a:latin typeface="Cambria Math" panose="02040503050406030204" pitchFamily="18" charset="0"/>
                            </a:rPr>
                            <m:t>𝚺</m:t>
                          </m:r>
                          <m:d>
                            <m:dPr>
                              <m:ctrlPr>
                                <a:rPr lang="en-GB" sz="1200" b="1" i="1">
                                  <a:latin typeface="Cambria Math" panose="02040503050406030204" pitchFamily="18" charset="0"/>
                                </a:rPr>
                              </m:ctrlPr>
                            </m:dPr>
                            <m:e>
                              <m:r>
                                <a:rPr lang="en-GB" sz="1200" b="1" i="1">
                                  <a:latin typeface="Cambria Math" panose="02040503050406030204" pitchFamily="18" charset="0"/>
                                </a:rPr>
                                <m:t>𝒓</m:t>
                              </m:r>
                              <m:r>
                                <a:rPr lang="en-GB" sz="1200" b="1" i="1">
                                  <a:latin typeface="Cambria Math" panose="02040503050406030204" pitchFamily="18" charset="0"/>
                                </a:rPr>
                                <m:t>×</m:t>
                              </m:r>
                              <m:r>
                                <a:rPr lang="en-GB" sz="1200" b="1" i="1">
                                  <a:latin typeface="Cambria Math" panose="02040503050406030204" pitchFamily="18" charset="0"/>
                                </a:rPr>
                                <m:t>𝒇</m:t>
                              </m:r>
                            </m:e>
                          </m:d>
                        </m:num>
                        <m:den>
                          <m:r>
                            <a:rPr lang="en-GB" sz="1200" b="1" i="1">
                              <a:latin typeface="Cambria Math" panose="02040503050406030204" pitchFamily="18" charset="0"/>
                            </a:rPr>
                            <m:t>𝑵𝒏</m:t>
                          </m:r>
                        </m:den>
                      </m:f>
                    </m:oMath>
                  </m:oMathPara>
                </a14:m>
                <a:endParaRPr lang="en-GB" sz="1200" dirty="0"/>
              </a:p>
            </p:txBody>
          </p:sp>
        </mc:Choice>
        <mc:Fallback>
          <p:sp>
            <p:nvSpPr>
              <p:cNvPr id="22" name="TextBox 21">
                <a:extLst>
                  <a:ext uri="{FF2B5EF4-FFF2-40B4-BE49-F238E27FC236}">
                    <a16:creationId xmlns:a16="http://schemas.microsoft.com/office/drawing/2014/main" id="{2D752F2B-3946-490B-B2D6-31D8EEEE1C44}"/>
                  </a:ext>
                </a:extLst>
              </p:cNvPr>
              <p:cNvSpPr txBox="1">
                <a:spLocks noRot="1" noChangeAspect="1" noMove="1" noResize="1" noEditPoints="1" noAdjustHandles="1" noChangeArrowheads="1" noChangeShapeType="1" noTextEdit="1"/>
              </p:cNvSpPr>
              <p:nvPr/>
            </p:nvSpPr>
            <p:spPr>
              <a:xfrm>
                <a:off x="5952634" y="2441014"/>
                <a:ext cx="3150071" cy="82003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D3AD32B1-673A-4034-A4AB-322FD7774C4D}"/>
                  </a:ext>
                </a:extLst>
              </p:cNvPr>
              <p:cNvSpPr/>
              <p:nvPr/>
            </p:nvSpPr>
            <p:spPr>
              <a:xfrm>
                <a:off x="6159784" y="1126968"/>
                <a:ext cx="293407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200" dirty="0"/>
                  <a:t>In the previous example we knew what </a:t>
                </a:r>
                <a14:m>
                  <m:oMath xmlns:m="http://schemas.openxmlformats.org/officeDocument/2006/math">
                    <m:r>
                      <a:rPr lang="en-GB" sz="1200" i="1">
                        <a:latin typeface="Cambria Math" panose="02040503050406030204" pitchFamily="18" charset="0"/>
                      </a:rPr>
                      <m:t>𝑝</m:t>
                    </m:r>
                  </m:oMath>
                </a14:m>
                <a:r>
                  <a:rPr lang="en-GB" sz="1200" dirty="0"/>
                  <a:t> in the model was in advance. But here it is not specified, so we will need to estimate it from the data…</a:t>
                </a:r>
              </a:p>
            </p:txBody>
          </p:sp>
        </mc:Choice>
        <mc:Fallback>
          <p:sp>
            <p:nvSpPr>
              <p:cNvPr id="24" name="Rectangle 23">
                <a:extLst>
                  <a:ext uri="{FF2B5EF4-FFF2-40B4-BE49-F238E27FC236}">
                    <a16:creationId xmlns:a16="http://schemas.microsoft.com/office/drawing/2014/main" id="{D3AD32B1-673A-4034-A4AB-322FD7774C4D}"/>
                  </a:ext>
                </a:extLst>
              </p:cNvPr>
              <p:cNvSpPr>
                <a:spLocks noRot="1" noChangeAspect="1" noMove="1" noResize="1" noEditPoints="1" noAdjustHandles="1" noChangeArrowheads="1" noChangeShapeType="1" noTextEdit="1"/>
              </p:cNvSpPr>
              <p:nvPr/>
            </p:nvSpPr>
            <p:spPr>
              <a:xfrm>
                <a:off x="6159784" y="1126968"/>
                <a:ext cx="2934072" cy="830997"/>
              </a:xfrm>
              <a:prstGeom prst="rect">
                <a:avLst/>
              </a:prstGeom>
              <a:blipFill>
                <a:blip r:embed="rId10"/>
                <a:stretch>
                  <a:fillRect b="-3571"/>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D270BD9C-0E6A-4C2C-AADC-DBF88A5D35CA}"/>
              </a:ext>
            </a:extLst>
          </p:cNvPr>
          <p:cNvCxnSpPr>
            <a:stCxn id="24" idx="2"/>
          </p:cNvCxnSpPr>
          <p:nvPr/>
        </p:nvCxnSpPr>
        <p:spPr>
          <a:xfrm flipH="1">
            <a:off x="7520905" y="1957965"/>
            <a:ext cx="105915" cy="193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37F59367-642B-461F-A59E-AD7729A96C55}"/>
                  </a:ext>
                </a:extLst>
              </p:cNvPr>
              <p:cNvSpPr/>
              <p:nvPr/>
            </p:nvSpPr>
            <p:spPr>
              <a:xfrm>
                <a:off x="6245396" y="3384863"/>
                <a:ext cx="2879554"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000" dirty="0"/>
                  <a:t>Estimating a parameter introduces an additional constraint, and therefore </a:t>
                </a:r>
                <a:r>
                  <a:rPr lang="en-GB" sz="1000" b="1" dirty="0"/>
                  <a:t>removes a degree of freedom</a:t>
                </a:r>
                <a:r>
                  <a:rPr lang="en-GB" sz="1000" dirty="0"/>
                  <a:t>. This is because given a </a:t>
                </a:r>
                <a14:m>
                  <m:oMath xmlns:m="http://schemas.openxmlformats.org/officeDocument/2006/math">
                    <m:r>
                      <a:rPr lang="en-GB" sz="1000" b="0" i="1" smtClean="0">
                        <a:latin typeface="Cambria Math" panose="02040503050406030204" pitchFamily="18" charset="0"/>
                      </a:rPr>
                      <m:t>𝑝</m:t>
                    </m:r>
                  </m:oMath>
                </a14:m>
                <a:r>
                  <a:rPr lang="en-GB" sz="1000" dirty="0"/>
                  <a:t> calculated from the data, it would have been possible to work out another of the observed frequencies.</a:t>
                </a:r>
              </a:p>
            </p:txBody>
          </p:sp>
        </mc:Choice>
        <mc:Fallback>
          <p:sp>
            <p:nvSpPr>
              <p:cNvPr id="27" name="Rectangle 26">
                <a:extLst>
                  <a:ext uri="{FF2B5EF4-FFF2-40B4-BE49-F238E27FC236}">
                    <a16:creationId xmlns:a16="http://schemas.microsoft.com/office/drawing/2014/main" id="{37F59367-642B-461F-A59E-AD7729A96C55}"/>
                  </a:ext>
                </a:extLst>
              </p:cNvPr>
              <p:cNvSpPr>
                <a:spLocks noRot="1" noChangeAspect="1" noMove="1" noResize="1" noEditPoints="1" noAdjustHandles="1" noChangeArrowheads="1" noChangeShapeType="1" noTextEdit="1"/>
              </p:cNvSpPr>
              <p:nvPr/>
            </p:nvSpPr>
            <p:spPr>
              <a:xfrm>
                <a:off x="6245396" y="3384863"/>
                <a:ext cx="2879554" cy="861774"/>
              </a:xfrm>
              <a:prstGeom prst="rect">
                <a:avLst/>
              </a:prstGeom>
              <a:blipFill>
                <a:blip r:embed="rId11"/>
                <a:stretch>
                  <a:fillRect b="-2055"/>
                </a:stretch>
              </a:blipFill>
            </p:spPr>
            <p:txBody>
              <a:bodyPr/>
              <a:lstStyle/>
              <a:p>
                <a:r>
                  <a:rPr lang="en-GB">
                    <a:noFill/>
                  </a:rPr>
                  <a:t> </a:t>
                </a:r>
              </a:p>
            </p:txBody>
          </p:sp>
        </mc:Fallback>
      </mc:AlternateContent>
    </p:spTree>
    <p:extLst>
      <p:ext uri="{BB962C8B-B14F-4D97-AF65-F5344CB8AC3E}">
        <p14:creationId xmlns:p14="http://schemas.microsoft.com/office/powerpoint/2010/main" val="4105933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a:t>
                  </a:r>
                  <a14:m>
                    <m:oMath xmlns:m="http://schemas.openxmlformats.org/officeDocument/2006/math">
                      <m:r>
                        <a:rPr lang="en-GB" sz="3200" b="0" i="1" smtClean="0">
                          <a:latin typeface="Cambria Math" panose="02040503050406030204" pitchFamily="18" charset="0"/>
                        </a:rPr>
                        <m:t>𝑝</m:t>
                      </m:r>
                    </m:oMath>
                  </a14:m>
                  <a:r>
                    <a:rPr lang="en-GB" sz="3200" dirty="0"/>
                    <a:t> and </a:t>
                  </a:r>
                  <a14:m>
                    <m:oMath xmlns:m="http://schemas.openxmlformats.org/officeDocument/2006/math">
                      <m:r>
                        <a:rPr lang="en-GB" sz="3200" b="0" i="1" smtClean="0">
                          <a:latin typeface="Cambria Math" panose="02040503050406030204" pitchFamily="18" charset="0"/>
                        </a:rPr>
                        <m:t>𝜈</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8640960" cy="646331"/>
              </a:xfrm>
              <a:prstGeom prst="rect">
                <a:avLst/>
              </a:prstGeom>
              <a:noFill/>
            </p:spPr>
            <p:txBody>
              <a:bodyPr wrap="square" rtlCol="0">
                <a:spAutoFit/>
              </a:bodyPr>
              <a:lstStyle/>
              <a:p>
                <a:r>
                  <a:rPr lang="en-GB" dirty="0"/>
                  <a:t>The easiest way to remember how to calculate </a:t>
                </a:r>
                <a14:m>
                  <m:oMath xmlns:m="http://schemas.openxmlformats.org/officeDocument/2006/math">
                    <m:r>
                      <a:rPr lang="en-GB" b="0" i="1" smtClean="0">
                        <a:latin typeface="Cambria Math" panose="02040503050406030204" pitchFamily="18" charset="0"/>
                      </a:rPr>
                      <m:t>𝑝</m:t>
                    </m:r>
                  </m:oMath>
                </a14:m>
                <a:r>
                  <a:rPr lang="en-GB" dirty="0"/>
                  <a:t> is to find the mean of the table and then divide by the </a:t>
                </a:r>
                <a14:m>
                  <m:oMath xmlns:m="http://schemas.openxmlformats.org/officeDocument/2006/math">
                    <m:r>
                      <a:rPr lang="en-GB" b="0" i="1" smtClean="0">
                        <a:latin typeface="Cambria Math" panose="02040503050406030204" pitchFamily="18" charset="0"/>
                      </a:rPr>
                      <m:t>𝑛</m:t>
                    </m:r>
                  </m:oMath>
                </a14:m>
                <a:r>
                  <a:rPr lang="en-GB" dirty="0"/>
                  <a:t> of the Binomial.</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8640960" cy="646331"/>
              </a:xfrm>
              <a:prstGeom prst="rect">
                <a:avLst/>
              </a:prstGeom>
              <a:blipFill rotWithShape="0">
                <a:blip r:embed="rId3"/>
                <a:stretch>
                  <a:fillRect l="-564"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99592" y="2171144"/>
              <a:ext cx="2395917" cy="88900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tblGrid>
                  <a:tr h="370840">
                    <a:tc>
                      <a:txBody>
                        <a:bodyPr/>
                        <a:lstStyle/>
                        <a:p>
                          <a:r>
                            <a:rPr lang="en-GB" sz="1400" dirty="0"/>
                            <a:t>Num squirrels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𝑠</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3</a:t>
                          </a:r>
                        </a:p>
                      </a:txBody>
                      <a:tcPr/>
                    </a:tc>
                    <a:tc>
                      <a:txBody>
                        <a:bodyPr/>
                        <a:lstStyle/>
                        <a:p>
                          <a:pPr algn="ctr"/>
                          <a:r>
                            <a:rPr lang="en-GB" sz="1400" dirty="0"/>
                            <a:t>2</a:t>
                          </a:r>
                        </a:p>
                      </a:txBody>
                      <a:tcPr/>
                    </a:tc>
                    <a:tc>
                      <a:txBody>
                        <a:bodyPr/>
                        <a:lstStyle/>
                        <a:p>
                          <a:pPr algn="ctr"/>
                          <a:r>
                            <a:rPr lang="en-GB" sz="1400" dirty="0"/>
                            <a:t>5</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70036287"/>
                  </p:ext>
                </p:extLst>
              </p:nvPr>
            </p:nvGraphicFramePr>
            <p:xfrm>
              <a:off x="899592" y="2171144"/>
              <a:ext cx="2395917" cy="889000"/>
            </p:xfrm>
            <a:graphic>
              <a:graphicData uri="http://schemas.openxmlformats.org/drawingml/2006/table">
                <a:tbl>
                  <a:tblPr firstCol="1" bandRow="1">
                    <a:tableStyleId>{5940675A-B579-460E-94D1-54222C63F5DA}</a:tableStyleId>
                  </a:tblPr>
                  <a:tblGrid>
                    <a:gridCol w="1185291"/>
                    <a:gridCol w="403542"/>
                    <a:gridCol w="403542"/>
                    <a:gridCol w="403542"/>
                  </a:tblGrid>
                  <a:tr h="518160">
                    <a:tc>
                      <a:txBody>
                        <a:bodyPr/>
                        <a:lstStyle/>
                        <a:p>
                          <a:endParaRPr lang="en-US"/>
                        </a:p>
                      </a:txBody>
                      <a:tcPr>
                        <a:blipFill rotWithShape="0">
                          <a:blip r:embed="rId4"/>
                          <a:stretch>
                            <a:fillRect l="-513" t="-2353" r="-103077" b="-75294"/>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r>
                  <a:tr h="370840">
                    <a:tc>
                      <a:txBody>
                        <a:bodyPr/>
                        <a:lstStyle/>
                        <a:p>
                          <a:endParaRPr lang="en-US"/>
                        </a:p>
                      </a:txBody>
                      <a:tcPr>
                        <a:blipFill rotWithShape="0">
                          <a:blip r:embed="rId4"/>
                          <a:stretch>
                            <a:fillRect l="-513" t="-142623" r="-103077" b="-4918"/>
                          </a:stretch>
                        </a:blipFill>
                      </a:tcPr>
                    </a:tc>
                    <a:tc>
                      <a:txBody>
                        <a:bodyPr/>
                        <a:lstStyle/>
                        <a:p>
                          <a:pPr algn="ctr"/>
                          <a:r>
                            <a:rPr lang="en-GB" sz="1400" dirty="0" smtClean="0"/>
                            <a:t>3</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5</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95936" y="2197753"/>
                <a:ext cx="180020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a:rPr>
                            <m:t>𝟏</m:t>
                          </m:r>
                          <m:r>
                            <a:rPr lang="en-GB" b="1" i="1" smtClean="0">
                              <a:latin typeface="Cambria Math"/>
                            </a:rPr>
                            <m:t>.</m:t>
                          </m:r>
                          <m:r>
                            <a:rPr lang="en-GB" b="1" i="1" smtClean="0">
                              <a:latin typeface="Cambria Math"/>
                            </a:rPr>
                            <m:t>𝟐</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a:rPr>
                        <m:t>𝟔</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3995936" y="2197753"/>
                <a:ext cx="1800200" cy="610936"/>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899592" y="3323272"/>
              <a:ext cx="2563782" cy="889000"/>
            </p:xfrm>
            <a:graphic>
              <a:graphicData uri="http://schemas.openxmlformats.org/drawingml/2006/table">
                <a:tbl>
                  <a:tblPr firstCol="1" bandRow="1">
                    <a:tableStyleId>{5940675A-B579-460E-94D1-54222C63F5DA}</a:tableStyleId>
                  </a:tblPr>
                  <a:tblGrid>
                    <a:gridCol w="1151522">
                      <a:extLst>
                        <a:ext uri="{9D8B030D-6E8A-4147-A177-3AD203B41FA5}">
                          <a16:colId xmlns:a16="http://schemas.microsoft.com/office/drawing/2014/main" val="20000"/>
                        </a:ext>
                      </a:extLst>
                    </a:gridCol>
                    <a:gridCol w="288638">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tblGrid>
                  <a:tr h="370840">
                    <a:tc>
                      <a:txBody>
                        <a:bodyPr/>
                        <a:lstStyle/>
                        <a:p>
                          <a:r>
                            <a:rPr lang="en-GB" sz="1400" dirty="0"/>
                            <a:t>Dice outcome (</a:t>
                          </a:r>
                          <a14:m>
                            <m:oMath xmlns:m="http://schemas.openxmlformats.org/officeDocument/2006/math">
                              <m:r>
                                <a:rPr lang="en-GB" sz="1400" b="0" i="1" smtClean="0">
                                  <a:latin typeface="Cambria Math" panose="02040503050406030204" pitchFamily="18" charset="0"/>
                                </a:rPr>
                                <m:t>𝑑</m:t>
                              </m:r>
                            </m:oMath>
                          </a14:m>
                          <a:r>
                            <a:rPr lang="en-GB" sz="1400" dirty="0"/>
                            <a:t>)</a:t>
                          </a:r>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4</a:t>
                          </a:r>
                        </a:p>
                      </a:txBody>
                      <a:tcPr/>
                    </a:tc>
                    <a:tc>
                      <a:txBody>
                        <a:bodyPr/>
                        <a:lstStyle/>
                        <a:p>
                          <a:pPr algn="ctr"/>
                          <a:r>
                            <a:rPr lang="en-GB" sz="1400" dirty="0"/>
                            <a:t>1</a:t>
                          </a:r>
                        </a:p>
                      </a:txBody>
                      <a:tcPr/>
                    </a:tc>
                    <a:tc>
                      <a:txBody>
                        <a:bodyPr/>
                        <a:lstStyle/>
                        <a:p>
                          <a:pPr algn="ctr"/>
                          <a:r>
                            <a:rPr lang="en-GB" sz="1400" dirty="0"/>
                            <a:t>5</a:t>
                          </a:r>
                        </a:p>
                      </a:txBody>
                      <a:tcPr/>
                    </a:tc>
                    <a:tc>
                      <a:txBody>
                        <a:bodyPr/>
                        <a:lstStyle/>
                        <a:p>
                          <a:pPr algn="ctr"/>
                          <a:r>
                            <a:rPr lang="en-GB" sz="1400" dirty="0"/>
                            <a:t>10</a:t>
                          </a:r>
                        </a:p>
                      </a:txBody>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15962485"/>
                  </p:ext>
                </p:extLst>
              </p:nvPr>
            </p:nvGraphicFramePr>
            <p:xfrm>
              <a:off x="899592" y="3323272"/>
              <a:ext cx="2563782" cy="889000"/>
            </p:xfrm>
            <a:graphic>
              <a:graphicData uri="http://schemas.openxmlformats.org/drawingml/2006/table">
                <a:tbl>
                  <a:tblPr firstCol="1" bandRow="1">
                    <a:tableStyleId>{5940675A-B579-460E-94D1-54222C63F5DA}</a:tableStyleId>
                  </a:tblPr>
                  <a:tblGrid>
                    <a:gridCol w="1151522"/>
                    <a:gridCol w="288638"/>
                    <a:gridCol w="360040"/>
                    <a:gridCol w="360040"/>
                    <a:gridCol w="403542"/>
                  </a:tblGrid>
                  <a:tr h="518160">
                    <a:tc>
                      <a:txBody>
                        <a:bodyPr/>
                        <a:lstStyle/>
                        <a:p>
                          <a:endParaRPr lang="en-US"/>
                        </a:p>
                      </a:txBody>
                      <a:tcPr>
                        <a:blipFill rotWithShape="0">
                          <a:blip r:embed="rId6"/>
                          <a:stretch>
                            <a:fillRect l="-526" t="-2353" r="-123158" b="-75294"/>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r>
                  <a:tr h="370840">
                    <a:tc>
                      <a:txBody>
                        <a:bodyPr/>
                        <a:lstStyle/>
                        <a:p>
                          <a:endParaRPr lang="en-US"/>
                        </a:p>
                      </a:txBody>
                      <a:tcPr>
                        <a:blipFill rotWithShape="0">
                          <a:blip r:embed="rId6"/>
                          <a:stretch>
                            <a:fillRect l="-526" t="-142623" r="-123158" b="-4918"/>
                          </a:stretch>
                        </a:blipFill>
                      </a:tcPr>
                    </a:tc>
                    <a:tc>
                      <a:txBody>
                        <a:bodyPr/>
                        <a:lstStyle/>
                        <a:p>
                          <a:pPr algn="ctr"/>
                          <a:r>
                            <a:rPr lang="en-GB" sz="1400" dirty="0" smtClean="0"/>
                            <a:t>4</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10</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6300192" y="2318555"/>
                <a:ext cx="1800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6300192" y="2318555"/>
                <a:ext cx="1800200"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23928" y="3493897"/>
                <a:ext cx="2088232" cy="6183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𝟎𝟓</m:t>
                          </m:r>
                        </m:num>
                        <m:den>
                          <m:r>
                            <a:rPr lang="en-GB" b="1" i="1" smtClean="0">
                              <a:latin typeface="Cambria Math" panose="02040503050406030204" pitchFamily="18" charset="0"/>
                            </a:rPr>
                            <m:t>𝟑</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𝟔𝟖𝟑</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923928" y="3493897"/>
                <a:ext cx="2088232" cy="618311"/>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0192" y="3618386"/>
                <a:ext cx="1800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300192" y="3618386"/>
                <a:ext cx="1800200" cy="369332"/>
              </a:xfrm>
              <a:prstGeom prst="rect">
                <a:avLst/>
              </a:prstGeom>
              <a:blipFill rotWithShape="0">
                <a:blip r:embed="rId9"/>
                <a:stretch>
                  <a:fillRect/>
                </a:stretch>
              </a:blipFill>
            </p:spPr>
            <p:txBody>
              <a:bodyPr/>
              <a:lstStyle/>
              <a:p>
                <a:r>
                  <a:rPr lang="en-GB">
                    <a:noFill/>
                  </a:rPr>
                  <a:t> </a:t>
                </a:r>
              </a:p>
            </p:txBody>
          </p:sp>
        </mc:Fallback>
      </mc:AlternateContent>
      <p:sp>
        <p:nvSpPr>
          <p:cNvPr id="12" name="Rectangle 11"/>
          <p:cNvSpPr/>
          <p:nvPr/>
        </p:nvSpPr>
        <p:spPr>
          <a:xfrm>
            <a:off x="4593504" y="2181649"/>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462458" y="3486159"/>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876256" y="2181650"/>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6876256" y="3475718"/>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7" name="Straight Connector 16"/>
          <p:cNvCxnSpPr/>
          <p:nvPr/>
        </p:nvCxnSpPr>
        <p:spPr>
          <a:xfrm>
            <a:off x="539552" y="3212976"/>
            <a:ext cx="79928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8621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818309" y="3068960"/>
            <a:ext cx="3344195" cy="985861"/>
          </a:xfrm>
          <a:prstGeom prst="rect">
            <a:avLst/>
          </a:prstGeom>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Ye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3"/>
          <a:stretch>
            <a:fillRect/>
          </a:stretch>
        </p:blipFill>
        <p:spPr>
          <a:xfrm>
            <a:off x="179512" y="1220035"/>
            <a:ext cx="5616624" cy="444353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9512" y="817539"/>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S3(Old) May 2012 Q6</a:t>
            </a:r>
          </a:p>
        </p:txBody>
      </p:sp>
      <p:pic>
        <p:nvPicPr>
          <p:cNvPr id="9" name="Picture 8"/>
          <p:cNvPicPr>
            <a:picLocks noChangeAspect="1"/>
          </p:cNvPicPr>
          <p:nvPr/>
        </p:nvPicPr>
        <p:blipFill>
          <a:blip r:embed="rId4"/>
          <a:stretch>
            <a:fillRect/>
          </a:stretch>
        </p:blipFill>
        <p:spPr>
          <a:xfrm>
            <a:off x="6012160" y="4427845"/>
            <a:ext cx="2857500" cy="533400"/>
          </a:xfrm>
          <a:prstGeom prst="rect">
            <a:avLst/>
          </a:prstGeom>
        </p:spPr>
      </p:pic>
      <p:pic>
        <p:nvPicPr>
          <p:cNvPr id="12" name="Picture 11"/>
          <p:cNvPicPr>
            <a:picLocks noChangeAspect="1"/>
          </p:cNvPicPr>
          <p:nvPr/>
        </p:nvPicPr>
        <p:blipFill>
          <a:blip r:embed="rId5"/>
          <a:stretch>
            <a:fillRect/>
          </a:stretch>
        </p:blipFill>
        <p:spPr>
          <a:xfrm>
            <a:off x="4499991" y="5654239"/>
            <a:ext cx="4613643" cy="1157143"/>
          </a:xfrm>
          <a:prstGeom prst="rect">
            <a:avLst/>
          </a:prstGeom>
        </p:spPr>
      </p:pic>
      <p:pic>
        <p:nvPicPr>
          <p:cNvPr id="13" name="Picture 12"/>
          <p:cNvPicPr>
            <a:picLocks noChangeAspect="1"/>
          </p:cNvPicPr>
          <p:nvPr/>
        </p:nvPicPr>
        <p:blipFill>
          <a:blip r:embed="rId6"/>
          <a:stretch>
            <a:fillRect/>
          </a:stretch>
        </p:blipFill>
        <p:spPr>
          <a:xfrm>
            <a:off x="5796136" y="5032371"/>
            <a:ext cx="3347864" cy="565518"/>
          </a:xfrm>
          <a:prstGeom prst="rect">
            <a:avLst/>
          </a:prstGeom>
        </p:spPr>
      </p:pic>
      <p:sp>
        <p:nvSpPr>
          <p:cNvPr id="14" name="Rectangle 13"/>
          <p:cNvSpPr/>
          <p:nvPr/>
        </p:nvSpPr>
        <p:spPr>
          <a:xfrm>
            <a:off x="6084168" y="3080341"/>
            <a:ext cx="3078336" cy="1030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4470400" y="4411463"/>
            <a:ext cx="4643232" cy="2446537"/>
          </a:xfrm>
          <a:custGeom>
            <a:avLst/>
            <a:gdLst>
              <a:gd name="connsiteX0" fmla="*/ 0 w 3293465"/>
              <a:gd name="connsiteY0" fmla="*/ 0 h 2446537"/>
              <a:gd name="connsiteX1" fmla="*/ 3293465 w 3293465"/>
              <a:gd name="connsiteY1" fmla="*/ 0 h 2446537"/>
              <a:gd name="connsiteX2" fmla="*/ 3293465 w 3293465"/>
              <a:gd name="connsiteY2" fmla="*/ 2446537 h 2446537"/>
              <a:gd name="connsiteX3" fmla="*/ 0 w 3293465"/>
              <a:gd name="connsiteY3" fmla="*/ 2446537 h 2446537"/>
              <a:gd name="connsiteX4" fmla="*/ 0 w 3293465"/>
              <a:gd name="connsiteY4" fmla="*/ 0 h 2446537"/>
              <a:gd name="connsiteX0" fmla="*/ 3568 w 3297033"/>
              <a:gd name="connsiteY0" fmla="*/ 0 h 2446537"/>
              <a:gd name="connsiteX1" fmla="*/ 3297033 w 3297033"/>
              <a:gd name="connsiteY1" fmla="*/ 0 h 2446537"/>
              <a:gd name="connsiteX2" fmla="*/ 3297033 w 3297033"/>
              <a:gd name="connsiteY2" fmla="*/ 2446537 h 2446537"/>
              <a:gd name="connsiteX3" fmla="*/ 3568 w 3297033"/>
              <a:gd name="connsiteY3" fmla="*/ 2446537 h 2446537"/>
              <a:gd name="connsiteX4" fmla="*/ 0 w 3297033"/>
              <a:gd name="connsiteY4" fmla="*/ 1278137 h 2446537"/>
              <a:gd name="connsiteX5" fmla="*/ 3568 w 3297033"/>
              <a:gd name="connsiteY5" fmla="*/ 0 h 2446537"/>
              <a:gd name="connsiteX0" fmla="*/ 249319 w 3542784"/>
              <a:gd name="connsiteY0" fmla="*/ 0 h 2446537"/>
              <a:gd name="connsiteX1" fmla="*/ 3542784 w 3542784"/>
              <a:gd name="connsiteY1" fmla="*/ 0 h 2446537"/>
              <a:gd name="connsiteX2" fmla="*/ 3542784 w 3542784"/>
              <a:gd name="connsiteY2" fmla="*/ 2446537 h 2446537"/>
              <a:gd name="connsiteX3" fmla="*/ 249319 w 3542784"/>
              <a:gd name="connsiteY3" fmla="*/ 2446537 h 2446537"/>
              <a:gd name="connsiteX4" fmla="*/ 233051 w 3542784"/>
              <a:gd name="connsiteY4" fmla="*/ 1557537 h 2446537"/>
              <a:gd name="connsiteX5" fmla="*/ 245751 w 3542784"/>
              <a:gd name="connsiteY5" fmla="*/ 1278137 h 2446537"/>
              <a:gd name="connsiteX6" fmla="*/ 249319 w 3542784"/>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622301 w 4579733"/>
              <a:gd name="connsiteY4" fmla="*/ 1900437 h 2446537"/>
              <a:gd name="connsiteX5" fmla="*/ 0 w 4579733"/>
              <a:gd name="connsiteY5" fmla="*/ 1328937 h 2446537"/>
              <a:gd name="connsiteX6" fmla="*/ 1282700 w 4579733"/>
              <a:gd name="connsiteY6" fmla="*/ 1278137 h 2446537"/>
              <a:gd name="connsiteX7" fmla="*/ 1286268 w 4579733"/>
              <a:gd name="connsiteY7" fmla="*/ 0 h 2446537"/>
              <a:gd name="connsiteX0" fmla="*/ 1349767 w 4643232"/>
              <a:gd name="connsiteY0" fmla="*/ 0 h 2446537"/>
              <a:gd name="connsiteX1" fmla="*/ 4643232 w 4643232"/>
              <a:gd name="connsiteY1" fmla="*/ 0 h 2446537"/>
              <a:gd name="connsiteX2" fmla="*/ 4643232 w 4643232"/>
              <a:gd name="connsiteY2" fmla="*/ 2446537 h 2446537"/>
              <a:gd name="connsiteX3" fmla="*/ 1349767 w 4643232"/>
              <a:gd name="connsiteY3" fmla="*/ 2446537 h 2446537"/>
              <a:gd name="connsiteX4" fmla="*/ 0 w 4643232"/>
              <a:gd name="connsiteY4" fmla="*/ 2433837 h 2446537"/>
              <a:gd name="connsiteX5" fmla="*/ 63499 w 4643232"/>
              <a:gd name="connsiteY5" fmla="*/ 1328937 h 2446537"/>
              <a:gd name="connsiteX6" fmla="*/ 1346199 w 4643232"/>
              <a:gd name="connsiteY6" fmla="*/ 1278137 h 2446537"/>
              <a:gd name="connsiteX7" fmla="*/ 1349767 w 4643232"/>
              <a:gd name="connsiteY7" fmla="*/ 0 h 244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3232" h="2446537">
                <a:moveTo>
                  <a:pt x="1349767" y="0"/>
                </a:moveTo>
                <a:lnTo>
                  <a:pt x="4643232" y="0"/>
                </a:lnTo>
                <a:lnTo>
                  <a:pt x="4643232" y="2446537"/>
                </a:lnTo>
                <a:lnTo>
                  <a:pt x="1349767" y="2446537"/>
                </a:lnTo>
                <a:lnTo>
                  <a:pt x="0" y="2433837"/>
                </a:lnTo>
                <a:lnTo>
                  <a:pt x="63499" y="1328937"/>
                </a:lnTo>
                <a:lnTo>
                  <a:pt x="1346199" y="1278137"/>
                </a:lnTo>
                <a:cubicBezTo>
                  <a:pt x="1347388" y="852091"/>
                  <a:pt x="1348578" y="426046"/>
                  <a:pt x="1349767" y="0"/>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41374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Poisson Distribution as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23528" y="764704"/>
            <a:ext cx="8496944"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numbers of telephone calls arriving at an exchange in six-minute periods were recorded over a period of 8 hours, with the following results.</a:t>
            </a:r>
          </a:p>
          <a:p>
            <a:endParaRPr lang="en-GB" dirty="0"/>
          </a:p>
          <a:p>
            <a:endParaRPr lang="en-GB" dirty="0"/>
          </a:p>
          <a:p>
            <a:endParaRPr lang="en-GB" dirty="0"/>
          </a:p>
          <a:p>
            <a:endParaRPr lang="en-GB" dirty="0"/>
          </a:p>
          <a:p>
            <a:r>
              <a:rPr lang="en-GB" dirty="0"/>
              <a:t>Can these results be modelled by a Poisson distribution? Test at the 5% significance level.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2267744" y="1556792"/>
              <a:ext cx="4287074" cy="741680"/>
            </p:xfrm>
            <a:graphic>
              <a:graphicData uri="http://schemas.openxmlformats.org/drawingml/2006/table">
                <a:tbl>
                  <a:tblPr firstCol="1" bandRow="1">
                    <a:tableStyleId>{5940675A-B579-460E-94D1-54222C63F5DA}</a:tableStyleId>
                  </a:tblPr>
                  <a:tblGrid>
                    <a:gridCol w="1198118">
                      <a:extLst>
                        <a:ext uri="{9D8B030D-6E8A-4147-A177-3AD203B41FA5}">
                          <a16:colId xmlns:a16="http://schemas.microsoft.com/office/drawing/2014/main" val="20000"/>
                        </a:ext>
                      </a:extLst>
                    </a:gridCol>
                    <a:gridCol w="313055">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13055">
                      <a:extLst>
                        <a:ext uri="{9D8B030D-6E8A-4147-A177-3AD203B41FA5}">
                          <a16:colId xmlns:a16="http://schemas.microsoft.com/office/drawing/2014/main" val="20006"/>
                        </a:ext>
                      </a:extLst>
                    </a:gridCol>
                    <a:gridCol w="313055">
                      <a:extLst>
                        <a:ext uri="{9D8B030D-6E8A-4147-A177-3AD203B41FA5}">
                          <a16:colId xmlns:a16="http://schemas.microsoft.com/office/drawing/2014/main" val="20007"/>
                        </a:ext>
                      </a:extLst>
                    </a:gridCol>
                    <a:gridCol w="313055">
                      <a:extLst>
                        <a:ext uri="{9D8B030D-6E8A-4147-A177-3AD203B41FA5}">
                          <a16:colId xmlns:a16="http://schemas.microsoft.com/office/drawing/2014/main" val="20008"/>
                        </a:ext>
                      </a:extLst>
                    </a:gridCol>
                    <a:gridCol w="313055">
                      <a:extLst>
                        <a:ext uri="{9D8B030D-6E8A-4147-A177-3AD203B41FA5}">
                          <a16:colId xmlns:a16="http://schemas.microsoft.com/office/drawing/2014/main" val="20009"/>
                        </a:ext>
                      </a:extLst>
                    </a:gridCol>
                  </a:tblGrid>
                  <a:tr h="370840">
                    <a:tc>
                      <a:txBody>
                        <a:bodyPr/>
                        <a:lstStyle/>
                        <a:p>
                          <a:r>
                            <a:rPr lang="en-GB" sz="1400" dirty="0"/>
                            <a:t>Num</a:t>
                          </a:r>
                          <a:r>
                            <a:rPr lang="en-GB" sz="1400" baseline="0" dirty="0"/>
                            <a:t> calls </a:t>
                          </a:r>
                          <a14:m>
                            <m:oMath xmlns:m="http://schemas.openxmlformats.org/officeDocument/2006/math">
                              <m:d>
                                <m:dPr>
                                  <m:ctrlPr>
                                    <a:rPr lang="en-GB" sz="1400" b="0" i="1" baseline="0" smtClean="0">
                                      <a:latin typeface="Cambria Math" panose="02040503050406030204" pitchFamily="18" charset="0"/>
                                    </a:rPr>
                                  </m:ctrlPr>
                                </m:dPr>
                                <m:e>
                                  <m:r>
                                    <a:rPr lang="en-GB" sz="1400" b="0" i="1" baseline="0" smtClean="0">
                                      <a:latin typeface="Cambria Math" panose="02040503050406030204" pitchFamily="18" charset="0"/>
                                    </a:rPr>
                                    <m:t>𝑟</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8</a:t>
                          </a:r>
                        </a:p>
                      </a:txBody>
                      <a:tcPr/>
                    </a:tc>
                    <a:tc>
                      <a:txBody>
                        <a:bodyPr/>
                        <a:lstStyle/>
                        <a:p>
                          <a:pPr algn="ctr"/>
                          <a:r>
                            <a:rPr lang="en-GB" sz="1400" dirty="0"/>
                            <a:t>19</a:t>
                          </a:r>
                        </a:p>
                      </a:txBody>
                      <a:tcPr/>
                    </a:tc>
                    <a:tc>
                      <a:txBody>
                        <a:bodyPr/>
                        <a:lstStyle/>
                        <a:p>
                          <a:pPr algn="ctr"/>
                          <a:r>
                            <a:rPr lang="en-GB" sz="1400" dirty="0"/>
                            <a:t>26</a:t>
                          </a:r>
                        </a:p>
                      </a:txBody>
                      <a:tcPr/>
                    </a:tc>
                    <a:tc>
                      <a:txBody>
                        <a:bodyPr/>
                        <a:lstStyle/>
                        <a:p>
                          <a:pPr algn="ctr"/>
                          <a:r>
                            <a:rPr lang="en-GB" sz="1400" dirty="0"/>
                            <a:t>13</a:t>
                          </a:r>
                        </a:p>
                      </a:txBody>
                      <a:tcPr/>
                    </a:tc>
                    <a:tc>
                      <a:txBody>
                        <a:bodyPr/>
                        <a:lstStyle/>
                        <a:p>
                          <a:pPr algn="ctr"/>
                          <a:r>
                            <a:rPr lang="en-GB" sz="1400" dirty="0"/>
                            <a:t>7</a:t>
                          </a:r>
                        </a:p>
                      </a:txBody>
                      <a:tcPr/>
                    </a:tc>
                    <a:tc>
                      <a:txBody>
                        <a:bodyPr/>
                        <a:lstStyle/>
                        <a:p>
                          <a:pPr algn="ctr"/>
                          <a:r>
                            <a:rPr lang="en-GB" sz="1400" dirty="0"/>
                            <a:t>5</a:t>
                          </a:r>
                        </a:p>
                      </a:txBody>
                      <a:tcPr/>
                    </a:tc>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32572203"/>
                  </p:ext>
                </p:extLst>
              </p:nvPr>
            </p:nvGraphicFramePr>
            <p:xfrm>
              <a:off x="2267744" y="1556792"/>
              <a:ext cx="4287074" cy="741680"/>
            </p:xfrm>
            <a:graphic>
              <a:graphicData uri="http://schemas.openxmlformats.org/drawingml/2006/table">
                <a:tbl>
                  <a:tblPr firstCol="1" bandRow="1">
                    <a:tableStyleId>{5940675A-B579-460E-94D1-54222C63F5DA}</a:tableStyleId>
                  </a:tblPr>
                  <a:tblGrid>
                    <a:gridCol w="1198118"/>
                    <a:gridCol w="313055"/>
                    <a:gridCol w="403542"/>
                    <a:gridCol w="403542"/>
                    <a:gridCol w="403542"/>
                    <a:gridCol w="313055"/>
                    <a:gridCol w="313055"/>
                    <a:gridCol w="313055"/>
                    <a:gridCol w="313055"/>
                    <a:gridCol w="313055"/>
                  </a:tblGrid>
                  <a:tr h="370840">
                    <a:tc>
                      <a:txBody>
                        <a:bodyPr/>
                        <a:lstStyle/>
                        <a:p>
                          <a:endParaRPr lang="en-US"/>
                        </a:p>
                      </a:txBody>
                      <a:tcPr>
                        <a:blipFill rotWithShape="0">
                          <a:blip r:embed="rId2"/>
                          <a:stretch>
                            <a:fillRect l="-1015" t="-1613" r="-258376" b="-101613"/>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4</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6</a:t>
                          </a:r>
                          <a:endParaRPr lang="en-GB" sz="1400" dirty="0"/>
                        </a:p>
                      </a:txBody>
                      <a:tcPr/>
                    </a:tc>
                    <a:tc>
                      <a:txBody>
                        <a:bodyPr/>
                        <a:lstStyle/>
                        <a:p>
                          <a:pPr algn="ctr"/>
                          <a:r>
                            <a:rPr lang="en-GB" sz="1400" dirty="0" smtClean="0"/>
                            <a:t>7</a:t>
                          </a:r>
                          <a:endParaRPr lang="en-GB" sz="1400" dirty="0"/>
                        </a:p>
                      </a:txBody>
                      <a:tcPr/>
                    </a:tc>
                    <a:tc>
                      <a:txBody>
                        <a:bodyPr/>
                        <a:lstStyle/>
                        <a:p>
                          <a:pPr algn="ctr"/>
                          <a:r>
                            <a:rPr lang="en-GB" sz="1400" dirty="0" smtClean="0"/>
                            <a:t>8</a:t>
                          </a:r>
                          <a:endParaRPr lang="en-GB" sz="1400" dirty="0"/>
                        </a:p>
                      </a:txBody>
                      <a:tcPr/>
                    </a:tc>
                  </a:tr>
                  <a:tr h="370840">
                    <a:tc>
                      <a:txBody>
                        <a:bodyPr/>
                        <a:lstStyle/>
                        <a:p>
                          <a:endParaRPr lang="en-US"/>
                        </a:p>
                      </a:txBody>
                      <a:tcPr>
                        <a:blipFill rotWithShape="0">
                          <a:blip r:embed="rId2"/>
                          <a:stretch>
                            <a:fillRect l="-1015" t="-103279" r="-258376" b="-3279"/>
                          </a:stretch>
                        </a:blipFill>
                      </a:tcPr>
                    </a:tc>
                    <a:tc>
                      <a:txBody>
                        <a:bodyPr/>
                        <a:lstStyle/>
                        <a:p>
                          <a:pPr algn="ctr"/>
                          <a:r>
                            <a:rPr lang="en-GB" sz="1400" dirty="0" smtClean="0"/>
                            <a:t>8</a:t>
                          </a:r>
                          <a:endParaRPr lang="en-GB" sz="1400" dirty="0"/>
                        </a:p>
                      </a:txBody>
                      <a:tcPr/>
                    </a:tc>
                    <a:tc>
                      <a:txBody>
                        <a:bodyPr/>
                        <a:lstStyle/>
                        <a:p>
                          <a:pPr algn="ctr"/>
                          <a:r>
                            <a:rPr lang="en-GB" sz="1400" dirty="0" smtClean="0"/>
                            <a:t>19</a:t>
                          </a:r>
                          <a:endParaRPr lang="en-GB" sz="1400" dirty="0"/>
                        </a:p>
                      </a:txBody>
                      <a:tcPr/>
                    </a:tc>
                    <a:tc>
                      <a:txBody>
                        <a:bodyPr/>
                        <a:lstStyle/>
                        <a:p>
                          <a:pPr algn="ctr"/>
                          <a:r>
                            <a:rPr lang="en-GB" sz="1400" dirty="0" smtClean="0"/>
                            <a:t>26</a:t>
                          </a:r>
                          <a:endParaRPr lang="en-GB" sz="1400" dirty="0"/>
                        </a:p>
                      </a:txBody>
                      <a:tcPr/>
                    </a:tc>
                    <a:tc>
                      <a:txBody>
                        <a:bodyPr/>
                        <a:lstStyle/>
                        <a:p>
                          <a:pPr algn="ctr"/>
                          <a:r>
                            <a:rPr lang="en-GB" sz="1400" dirty="0" smtClean="0"/>
                            <a:t>13</a:t>
                          </a:r>
                          <a:endParaRPr lang="en-GB" sz="1400" dirty="0"/>
                        </a:p>
                      </a:txBody>
                      <a:tcPr/>
                    </a:tc>
                    <a:tc>
                      <a:txBody>
                        <a:bodyPr/>
                        <a:lstStyle/>
                        <a:p>
                          <a:pPr algn="ctr"/>
                          <a:r>
                            <a:rPr lang="en-GB" sz="1400" dirty="0" smtClean="0"/>
                            <a:t>7</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0</a:t>
                          </a:r>
                          <a:endParaRPr lang="en-GB" sz="1400" dirty="0"/>
                        </a:p>
                      </a:txBody>
                      <a:tcPr/>
                    </a:tc>
                  </a:tr>
                </a:tbl>
              </a:graphicData>
            </a:graphic>
          </p:graphicFrame>
        </mc:Fallback>
      </mc:AlternateContent>
      <mc:AlternateContent xmlns:mc="http://schemas.openxmlformats.org/markup-compatibility/2006">
        <mc:Choice xmlns:a14="http://schemas.microsoft.com/office/drawing/2010/main" Requires="a14">
          <p:sp>
            <p:nvSpPr>
              <p:cNvPr id="8" name="TextBox 7"/>
              <p:cNvSpPr txBox="1"/>
              <p:nvPr/>
            </p:nvSpPr>
            <p:spPr>
              <a:xfrm>
                <a:off x="395536" y="2810062"/>
                <a:ext cx="8496944" cy="1674113"/>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t>
                </a:r>
                <a:r>
                  <a:rPr lang="en-GB" sz="1600" b="1" dirty="0"/>
                  <a:t>A Poisson distribution is a suitable model for number of calls.</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a:t>
                </a:r>
                <a:r>
                  <a:rPr lang="en-GB" sz="1600" b="1" dirty="0"/>
                  <a:t>It is not a suitable model.</a:t>
                </a:r>
              </a:p>
              <a:p>
                <a:r>
                  <a:rPr lang="en-GB" sz="1600" dirty="0"/>
                  <a:t>Number of observations </a:t>
                </a:r>
                <a14:m>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𝟔𝟎</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r>
                      <a:rPr lang="en-GB" sz="1600" b="1" i="1" smtClean="0">
                        <a:latin typeface="Cambria Math" panose="02040503050406030204" pitchFamily="18" charset="0"/>
                      </a:rPr>
                      <m:t>𝟖𝟎</m:t>
                    </m:r>
                  </m:oMath>
                </a14:m>
                <a:r>
                  <a:rPr lang="en-GB" sz="1600" b="1" dirty="0"/>
                  <a:t> 	</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𝜆</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𝟏𝟔𝟕</m:t>
                          </m:r>
                        </m:num>
                        <m:den>
                          <m:r>
                            <a:rPr lang="en-GB" sz="1600" b="1" i="1" smtClean="0">
                              <a:latin typeface="Cambria Math" panose="02040503050406030204" pitchFamily="18" charset="0"/>
                            </a:rPr>
                            <m:t>𝟖𝟎</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a:p>
                <a:endParaRPr lang="en-GB" dirty="0"/>
              </a:p>
            </p:txBody>
          </p:sp>
        </mc:Choice>
        <mc:Fallback>
          <p:sp>
            <p:nvSpPr>
              <p:cNvPr id="8" name="TextBox 7"/>
              <p:cNvSpPr txBox="1">
                <a:spLocks noRot="1" noChangeAspect="1" noMove="1" noResize="1" noEditPoints="1" noAdjustHandles="1" noChangeArrowheads="1" noChangeShapeType="1" noTextEdit="1"/>
              </p:cNvSpPr>
              <p:nvPr/>
            </p:nvSpPr>
            <p:spPr>
              <a:xfrm>
                <a:off x="395536" y="2810062"/>
                <a:ext cx="8496944" cy="1674113"/>
              </a:xfrm>
              <a:prstGeom prst="rect">
                <a:avLst/>
              </a:prstGeom>
              <a:blipFill>
                <a:blip r:embed="rId3"/>
                <a:stretch>
                  <a:fillRect l="-430" t="-1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361597" y="4342061"/>
              <a:ext cx="2514664" cy="2331720"/>
            </p:xfrm>
            <a:graphic>
              <a:graphicData uri="http://schemas.openxmlformats.org/drawingml/2006/table">
                <a:tbl>
                  <a:tblPr firstCol="1" bandRow="1">
                    <a:tableStyleId>{5940675A-B579-460E-94D1-54222C63F5DA}</a:tableStyleId>
                  </a:tblPr>
                  <a:tblGrid>
                    <a:gridCol w="435991">
                      <a:extLst>
                        <a:ext uri="{9D8B030D-6E8A-4147-A177-3AD203B41FA5}">
                          <a16:colId xmlns:a16="http://schemas.microsoft.com/office/drawing/2014/main" val="20000"/>
                        </a:ext>
                      </a:extLst>
                    </a:gridCol>
                    <a:gridCol w="606743">
                      <a:extLst>
                        <a:ext uri="{9D8B030D-6E8A-4147-A177-3AD203B41FA5}">
                          <a16:colId xmlns:a16="http://schemas.microsoft.com/office/drawing/2014/main" val="20001"/>
                        </a:ext>
                      </a:extLst>
                    </a:gridCol>
                    <a:gridCol w="1471930">
                      <a:extLst>
                        <a:ext uri="{9D8B030D-6E8A-4147-A177-3AD203B41FA5}">
                          <a16:colId xmlns:a16="http://schemas.microsoft.com/office/drawing/2014/main" val="20002"/>
                        </a:ext>
                      </a:extLst>
                    </a:gridCol>
                  </a:tblGrid>
                  <a:tr h="149235">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𝑃</m:t>
                                </m:r>
                                <m:r>
                                  <a:rPr lang="en-GB" sz="1100" b="0" i="1" dirty="0" smtClean="0">
                                    <a:latin typeface="Cambria Math" panose="02040503050406030204" pitchFamily="18" charset="0"/>
                                  </a:rPr>
                                  <m:t>(</m:t>
                                </m:r>
                                <m:r>
                                  <a:rPr lang="en-GB" sz="1100" b="0" i="1" dirty="0" smtClean="0">
                                    <a:latin typeface="Cambria Math" panose="02040503050406030204" pitchFamily="18" charset="0"/>
                                  </a:rPr>
                                  <m:t>𝑟</m:t>
                                </m:r>
                                <m:r>
                                  <a:rPr lang="en-GB" sz="1100" b="0" i="1" dirty="0" smtClean="0">
                                    <a:latin typeface="Cambria Math" panose="02040503050406030204" pitchFamily="18" charset="0"/>
                                  </a:rPr>
                                  <m:t>)</m:t>
                                </m:r>
                              </m:oMath>
                            </m:oMathPara>
                          </a14:m>
                          <a:endParaRPr lang="en-GB" sz="1100" dirty="0"/>
                        </a:p>
                      </a:txBody>
                      <a:tcPr/>
                    </a:tc>
                    <a:tc>
                      <a:txBody>
                        <a:bodyPr/>
                        <a:lstStyle/>
                        <a:p>
                          <a:pPr algn="ctr"/>
                          <a:r>
                            <a:rPr lang="en-GB" sz="1100" dirty="0"/>
                            <a:t>Expected </a:t>
                          </a:r>
                          <a:r>
                            <a:rPr lang="en-GB" sz="1100" dirty="0" err="1"/>
                            <a:t>freq</a:t>
                          </a:r>
                          <a:r>
                            <a:rPr lang="en-GB" sz="1100" dirty="0"/>
                            <a:t> of </a:t>
                          </a:r>
                          <a14:m>
                            <m:oMath xmlns:m="http://schemas.openxmlformats.org/officeDocument/2006/math">
                              <m:r>
                                <a:rPr lang="en-GB" sz="1100" b="0" i="1" smtClean="0">
                                  <a:latin typeface="Cambria Math" panose="02040503050406030204" pitchFamily="18" charset="0"/>
                                </a:rPr>
                                <m:t>𝑟</m:t>
                              </m:r>
                            </m:oMath>
                          </a14:m>
                          <a:endParaRPr lang="en-GB" sz="1100" dirty="0"/>
                        </a:p>
                      </a:txBody>
                      <a:tcPr/>
                    </a:tc>
                    <a:extLst>
                      <a:ext uri="{0D108BD9-81ED-4DB2-BD59-A6C34878D82A}">
                        <a16:rowId xmlns:a16="http://schemas.microsoft.com/office/drawing/2014/main" val="10000"/>
                      </a:ext>
                    </a:extLst>
                  </a:tr>
                  <a:tr h="0">
                    <a:tc>
                      <a:txBody>
                        <a:bodyPr/>
                        <a:lstStyle/>
                        <a:p>
                          <a:pPr algn="ctr"/>
                          <a:r>
                            <a:rPr lang="en-GB" sz="1100" dirty="0"/>
                            <a:t>0</a:t>
                          </a:r>
                        </a:p>
                      </a:txBody>
                      <a:tcPr/>
                    </a:tc>
                    <a:tc>
                      <a:txBody>
                        <a:bodyPr/>
                        <a:lstStyle/>
                        <a:p>
                          <a:pPr algn="ctr"/>
                          <a:r>
                            <a:rPr lang="en-GB" sz="1100" dirty="0"/>
                            <a:t>0.1108</a:t>
                          </a:r>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0.1108×80=8.864</m:t>
                                </m:r>
                              </m:oMath>
                            </m:oMathPara>
                          </a14:m>
                          <a:endParaRPr lang="en-GB" sz="1100" dirty="0"/>
                        </a:p>
                      </a:txBody>
                      <a:tcPr/>
                    </a:tc>
                    <a:extLst>
                      <a:ext uri="{0D108BD9-81ED-4DB2-BD59-A6C34878D82A}">
                        <a16:rowId xmlns:a16="http://schemas.microsoft.com/office/drawing/2014/main" val="10001"/>
                      </a:ext>
                    </a:extLst>
                  </a:tr>
                  <a:tr h="135131">
                    <a:tc>
                      <a:txBody>
                        <a:bodyPr/>
                        <a:lstStyle/>
                        <a:p>
                          <a:pPr algn="ctr"/>
                          <a:r>
                            <a:rPr lang="en-GB" sz="1100" dirty="0"/>
                            <a:t>1</a:t>
                          </a:r>
                        </a:p>
                      </a:txBody>
                      <a:tcPr/>
                    </a:tc>
                    <a:tc>
                      <a:txBody>
                        <a:bodyPr/>
                        <a:lstStyle/>
                        <a:p>
                          <a:pPr algn="ctr"/>
                          <a:r>
                            <a:rPr lang="en-GB" sz="1100" dirty="0"/>
                            <a:t>0.2438</a:t>
                          </a:r>
                        </a:p>
                      </a:txBody>
                      <a:tcPr/>
                    </a:tc>
                    <a:tc>
                      <a:txBody>
                        <a:bodyPr/>
                        <a:lstStyle/>
                        <a:p>
                          <a:pPr algn="ctr"/>
                          <a:r>
                            <a:rPr lang="en-GB" sz="1100" dirty="0"/>
                            <a:t>19.504</a:t>
                          </a:r>
                        </a:p>
                      </a:txBody>
                      <a:tcPr/>
                    </a:tc>
                    <a:extLst>
                      <a:ext uri="{0D108BD9-81ED-4DB2-BD59-A6C34878D82A}">
                        <a16:rowId xmlns:a16="http://schemas.microsoft.com/office/drawing/2014/main" val="10002"/>
                      </a:ext>
                    </a:extLst>
                  </a:tr>
                  <a:tr h="0">
                    <a:tc>
                      <a:txBody>
                        <a:bodyPr/>
                        <a:lstStyle/>
                        <a:p>
                          <a:pPr algn="ctr"/>
                          <a:r>
                            <a:rPr lang="en-GB" sz="1100" dirty="0"/>
                            <a:t>2</a:t>
                          </a:r>
                        </a:p>
                      </a:txBody>
                      <a:tcPr/>
                    </a:tc>
                    <a:tc>
                      <a:txBody>
                        <a:bodyPr/>
                        <a:lstStyle/>
                        <a:p>
                          <a:pPr algn="ctr"/>
                          <a:r>
                            <a:rPr lang="en-GB" sz="1100" dirty="0"/>
                            <a:t>0.2681</a:t>
                          </a:r>
                        </a:p>
                      </a:txBody>
                      <a:tcPr/>
                    </a:tc>
                    <a:tc>
                      <a:txBody>
                        <a:bodyPr/>
                        <a:lstStyle/>
                        <a:p>
                          <a:pPr algn="ctr"/>
                          <a:r>
                            <a:rPr lang="en-GB" sz="1100" dirty="0"/>
                            <a:t>21.448</a:t>
                          </a:r>
                        </a:p>
                      </a:txBody>
                      <a:tcPr/>
                    </a:tc>
                    <a:extLst>
                      <a:ext uri="{0D108BD9-81ED-4DB2-BD59-A6C34878D82A}">
                        <a16:rowId xmlns:a16="http://schemas.microsoft.com/office/drawing/2014/main" val="10003"/>
                      </a:ext>
                    </a:extLst>
                  </a:tr>
                  <a:tr h="121027">
                    <a:tc>
                      <a:txBody>
                        <a:bodyPr/>
                        <a:lstStyle/>
                        <a:p>
                          <a:pPr algn="ctr"/>
                          <a:r>
                            <a:rPr lang="en-GB" sz="1100" dirty="0"/>
                            <a:t>3</a:t>
                          </a:r>
                        </a:p>
                      </a:txBody>
                      <a:tcPr/>
                    </a:tc>
                    <a:tc>
                      <a:txBody>
                        <a:bodyPr/>
                        <a:lstStyle/>
                        <a:p>
                          <a:pPr algn="ctr"/>
                          <a:r>
                            <a:rPr lang="en-GB" sz="1100" dirty="0"/>
                            <a:t>0.1966</a:t>
                          </a:r>
                        </a:p>
                      </a:txBody>
                      <a:tcPr/>
                    </a:tc>
                    <a:tc>
                      <a:txBody>
                        <a:bodyPr/>
                        <a:lstStyle/>
                        <a:p>
                          <a:pPr algn="ctr"/>
                          <a:r>
                            <a:rPr lang="en-GB" sz="1100" dirty="0"/>
                            <a:t>15.728</a:t>
                          </a:r>
                        </a:p>
                      </a:txBody>
                      <a:tcPr/>
                    </a:tc>
                    <a:extLst>
                      <a:ext uri="{0D108BD9-81ED-4DB2-BD59-A6C34878D82A}">
                        <a16:rowId xmlns:a16="http://schemas.microsoft.com/office/drawing/2014/main" val="10004"/>
                      </a:ext>
                    </a:extLst>
                  </a:tr>
                  <a:tr h="149979">
                    <a:tc>
                      <a:txBody>
                        <a:bodyPr/>
                        <a:lstStyle/>
                        <a:p>
                          <a:pPr algn="ctr"/>
                          <a:r>
                            <a:rPr lang="en-GB" sz="1100" dirty="0"/>
                            <a:t>4</a:t>
                          </a:r>
                        </a:p>
                      </a:txBody>
                      <a:tcPr/>
                    </a:tc>
                    <a:tc>
                      <a:txBody>
                        <a:bodyPr/>
                        <a:lstStyle/>
                        <a:p>
                          <a:pPr algn="ctr"/>
                          <a:r>
                            <a:rPr lang="en-GB" sz="1100" dirty="0"/>
                            <a:t>0.1082</a:t>
                          </a:r>
                        </a:p>
                      </a:txBody>
                      <a:tcPr/>
                    </a:tc>
                    <a:tc>
                      <a:txBody>
                        <a:bodyPr/>
                        <a:lstStyle/>
                        <a:p>
                          <a:pPr algn="ctr"/>
                          <a:r>
                            <a:rPr lang="en-GB" sz="1100" dirty="0"/>
                            <a:t>8.656</a:t>
                          </a:r>
                        </a:p>
                      </a:txBody>
                      <a:tcPr/>
                    </a:tc>
                    <a:extLst>
                      <a:ext uri="{0D108BD9-81ED-4DB2-BD59-A6C34878D82A}">
                        <a16:rowId xmlns:a16="http://schemas.microsoft.com/office/drawing/2014/main" val="10005"/>
                      </a:ext>
                    </a:extLst>
                  </a:tr>
                  <a:tr h="0">
                    <a:tc>
                      <a:txBody>
                        <a:bodyPr/>
                        <a:lstStyle/>
                        <a:p>
                          <a:pPr algn="ctr"/>
                          <a:r>
                            <a:rPr lang="en-GB" sz="1100" dirty="0"/>
                            <a:t>5</a:t>
                          </a:r>
                        </a:p>
                      </a:txBody>
                      <a:tcPr/>
                    </a:tc>
                    <a:tc>
                      <a:txBody>
                        <a:bodyPr/>
                        <a:lstStyle/>
                        <a:p>
                          <a:pPr algn="ctr"/>
                          <a:r>
                            <a:rPr lang="en-GB" sz="1100" dirty="0"/>
                            <a:t>0.0476</a:t>
                          </a:r>
                        </a:p>
                      </a:txBody>
                      <a:tcPr/>
                    </a:tc>
                    <a:tc>
                      <a:txBody>
                        <a:bodyPr/>
                        <a:lstStyle/>
                        <a:p>
                          <a:pPr algn="ctr"/>
                          <a:r>
                            <a:rPr lang="en-GB" sz="1100" dirty="0"/>
                            <a:t>3.808</a:t>
                          </a:r>
                        </a:p>
                      </a:txBody>
                      <a:tcPr/>
                    </a:tc>
                    <a:extLst>
                      <a:ext uri="{0D108BD9-81ED-4DB2-BD59-A6C34878D82A}">
                        <a16:rowId xmlns:a16="http://schemas.microsoft.com/office/drawing/2014/main" val="10006"/>
                      </a:ext>
                    </a:extLst>
                  </a:tr>
                  <a:tr h="135875">
                    <a:tc>
                      <a:txBody>
                        <a:bodyPr/>
                        <a:lstStyle/>
                        <a:p>
                          <a:pPr algn="ctr"/>
                          <a:r>
                            <a:rPr lang="en-GB" sz="1100" dirty="0"/>
                            <a:t>6</a:t>
                          </a:r>
                        </a:p>
                      </a:txBody>
                      <a:tcPr/>
                    </a:tc>
                    <a:tc>
                      <a:txBody>
                        <a:bodyPr/>
                        <a:lstStyle/>
                        <a:p>
                          <a:pPr algn="ctr"/>
                          <a:r>
                            <a:rPr lang="en-GB" sz="1100" dirty="0"/>
                            <a:t>0.0174</a:t>
                          </a:r>
                        </a:p>
                      </a:txBody>
                      <a:tcPr/>
                    </a:tc>
                    <a:tc>
                      <a:txBody>
                        <a:bodyPr/>
                        <a:lstStyle/>
                        <a:p>
                          <a:pPr algn="ctr"/>
                          <a:r>
                            <a:rPr lang="en-GB" sz="1100" dirty="0"/>
                            <a:t>1.392</a:t>
                          </a:r>
                        </a:p>
                      </a:txBody>
                      <a:tcPr/>
                    </a:tc>
                    <a:extLst>
                      <a:ext uri="{0D108BD9-81ED-4DB2-BD59-A6C34878D82A}">
                        <a16:rowId xmlns:a16="http://schemas.microsoft.com/office/drawing/2014/main" val="10007"/>
                      </a:ext>
                    </a:extLst>
                  </a:tr>
                  <a:tr h="0">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≥7</m:t>
                                </m:r>
                              </m:oMath>
                            </m:oMathPara>
                          </a14:m>
                          <a:endParaRPr lang="en-GB" sz="1100" dirty="0"/>
                        </a:p>
                      </a:txBody>
                      <a:tcPr/>
                    </a:tc>
                    <a:tc>
                      <a:txBody>
                        <a:bodyPr/>
                        <a:lstStyle/>
                        <a:p>
                          <a:pPr algn="ctr"/>
                          <a:r>
                            <a:rPr lang="en-GB" sz="1100" dirty="0"/>
                            <a:t>0.0075</a:t>
                          </a:r>
                        </a:p>
                      </a:txBody>
                      <a:tcPr/>
                    </a:tc>
                    <a:tc>
                      <a:txBody>
                        <a:bodyPr/>
                        <a:lstStyle/>
                        <a:p>
                          <a:pPr algn="ctr"/>
                          <a:r>
                            <a:rPr lang="en-GB" sz="1100" dirty="0"/>
                            <a:t>0.6</a:t>
                          </a:r>
                        </a:p>
                      </a:txBody>
                      <a:tcPr/>
                    </a:tc>
                    <a:extLst>
                      <a:ext uri="{0D108BD9-81ED-4DB2-BD59-A6C34878D82A}">
                        <a16:rowId xmlns:a16="http://schemas.microsoft.com/office/drawing/2014/main" val="1000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04733"/>
                  </p:ext>
                </p:extLst>
              </p:nvPr>
            </p:nvGraphicFramePr>
            <p:xfrm>
              <a:off x="361597" y="4342061"/>
              <a:ext cx="2514664" cy="2331720"/>
            </p:xfrm>
            <a:graphic>
              <a:graphicData uri="http://schemas.openxmlformats.org/drawingml/2006/table">
                <a:tbl>
                  <a:tblPr firstCol="1" bandRow="1">
                    <a:tableStyleId>{5940675A-B579-460E-94D1-54222C63F5DA}</a:tableStyleId>
                  </a:tblPr>
                  <a:tblGrid>
                    <a:gridCol w="435991"/>
                    <a:gridCol w="606743"/>
                    <a:gridCol w="1471930"/>
                  </a:tblGrid>
                  <a:tr h="259080">
                    <a:tc>
                      <a:txBody>
                        <a:bodyPr/>
                        <a:lstStyle/>
                        <a:p>
                          <a:endParaRPr lang="en-US"/>
                        </a:p>
                      </a:txBody>
                      <a:tcPr>
                        <a:blipFill rotWithShape="0">
                          <a:blip r:embed="rId5"/>
                          <a:stretch>
                            <a:fillRect l="-1389" t="-2326" r="-476389" b="-804651"/>
                          </a:stretch>
                        </a:blipFill>
                      </a:tcPr>
                    </a:tc>
                    <a:tc>
                      <a:txBody>
                        <a:bodyPr/>
                        <a:lstStyle/>
                        <a:p>
                          <a:endParaRPr lang="en-US"/>
                        </a:p>
                      </a:txBody>
                      <a:tcPr>
                        <a:blipFill rotWithShape="0">
                          <a:blip r:embed="rId5"/>
                          <a:stretch>
                            <a:fillRect l="-73737" t="-2326" r="-246465" b="-804651"/>
                          </a:stretch>
                        </a:blipFill>
                      </a:tcPr>
                    </a:tc>
                    <a:tc>
                      <a:txBody>
                        <a:bodyPr/>
                        <a:lstStyle/>
                        <a:p>
                          <a:endParaRPr lang="en-US"/>
                        </a:p>
                      </a:txBody>
                      <a:tcPr>
                        <a:blipFill rotWithShape="0">
                          <a:blip r:embed="rId5"/>
                          <a:stretch>
                            <a:fillRect l="-71074" t="-2326" r="-826" b="-804651"/>
                          </a:stretch>
                        </a:blipFill>
                      </a:tcPr>
                    </a:tc>
                  </a:tr>
                  <a:tr h="259080">
                    <a:tc>
                      <a:txBody>
                        <a:bodyPr/>
                        <a:lstStyle/>
                        <a:p>
                          <a:pPr algn="ctr"/>
                          <a:r>
                            <a:rPr lang="en-GB" sz="1100" dirty="0" smtClean="0"/>
                            <a:t>0</a:t>
                          </a:r>
                          <a:endParaRPr lang="en-GB" sz="1100" dirty="0"/>
                        </a:p>
                      </a:txBody>
                      <a:tcPr/>
                    </a:tc>
                    <a:tc>
                      <a:txBody>
                        <a:bodyPr/>
                        <a:lstStyle/>
                        <a:p>
                          <a:pPr algn="ctr"/>
                          <a:r>
                            <a:rPr lang="en-GB" sz="1100" dirty="0" smtClean="0"/>
                            <a:t>0.1108</a:t>
                          </a:r>
                          <a:endParaRPr lang="en-GB" sz="1100" dirty="0"/>
                        </a:p>
                      </a:txBody>
                      <a:tcPr/>
                    </a:tc>
                    <a:tc>
                      <a:txBody>
                        <a:bodyPr/>
                        <a:lstStyle/>
                        <a:p>
                          <a:endParaRPr lang="en-US"/>
                        </a:p>
                      </a:txBody>
                      <a:tcPr>
                        <a:blipFill rotWithShape="0">
                          <a:blip r:embed="rId5"/>
                          <a:stretch>
                            <a:fillRect l="-71074" t="-104762" r="-826" b="-723810"/>
                          </a:stretch>
                        </a:blipFill>
                      </a:tcPr>
                    </a:tc>
                  </a:tr>
                  <a:tr h="259080">
                    <a:tc>
                      <a:txBody>
                        <a:bodyPr/>
                        <a:lstStyle/>
                        <a:p>
                          <a:pPr algn="ctr"/>
                          <a:r>
                            <a:rPr lang="en-GB" sz="1100" dirty="0" smtClean="0"/>
                            <a:t>1</a:t>
                          </a:r>
                          <a:endParaRPr lang="en-GB" sz="1100" dirty="0"/>
                        </a:p>
                      </a:txBody>
                      <a:tcPr/>
                    </a:tc>
                    <a:tc>
                      <a:txBody>
                        <a:bodyPr/>
                        <a:lstStyle/>
                        <a:p>
                          <a:pPr algn="ctr"/>
                          <a:r>
                            <a:rPr lang="en-GB" sz="1100" dirty="0" smtClean="0"/>
                            <a:t>0.2438</a:t>
                          </a:r>
                          <a:endParaRPr lang="en-GB" sz="1100" dirty="0"/>
                        </a:p>
                      </a:txBody>
                      <a:tcPr/>
                    </a:tc>
                    <a:tc>
                      <a:txBody>
                        <a:bodyPr/>
                        <a:lstStyle/>
                        <a:p>
                          <a:pPr algn="ctr"/>
                          <a:r>
                            <a:rPr lang="en-GB" sz="1100" dirty="0" smtClean="0"/>
                            <a:t>19.504</a:t>
                          </a:r>
                          <a:endParaRPr lang="en-GB" sz="1100" dirty="0"/>
                        </a:p>
                      </a:txBody>
                      <a:tcPr/>
                    </a:tc>
                  </a:tr>
                  <a:tr h="259080">
                    <a:tc>
                      <a:txBody>
                        <a:bodyPr/>
                        <a:lstStyle/>
                        <a:p>
                          <a:pPr algn="ctr"/>
                          <a:r>
                            <a:rPr lang="en-GB" sz="1100" dirty="0" smtClean="0"/>
                            <a:t>2</a:t>
                          </a:r>
                          <a:endParaRPr lang="en-GB" sz="1100" dirty="0"/>
                        </a:p>
                      </a:txBody>
                      <a:tcPr/>
                    </a:tc>
                    <a:tc>
                      <a:txBody>
                        <a:bodyPr/>
                        <a:lstStyle/>
                        <a:p>
                          <a:pPr algn="ctr"/>
                          <a:r>
                            <a:rPr lang="en-GB" sz="1100" dirty="0" smtClean="0"/>
                            <a:t>0.2681</a:t>
                          </a:r>
                          <a:endParaRPr lang="en-GB" sz="1100" dirty="0"/>
                        </a:p>
                      </a:txBody>
                      <a:tcPr/>
                    </a:tc>
                    <a:tc>
                      <a:txBody>
                        <a:bodyPr/>
                        <a:lstStyle/>
                        <a:p>
                          <a:pPr algn="ctr"/>
                          <a:r>
                            <a:rPr lang="en-GB" sz="1100" dirty="0" smtClean="0"/>
                            <a:t>21.448</a:t>
                          </a:r>
                          <a:endParaRPr lang="en-GB" sz="1100" dirty="0"/>
                        </a:p>
                      </a:txBody>
                      <a:tcPr/>
                    </a:tc>
                  </a:tr>
                  <a:tr h="259080">
                    <a:tc>
                      <a:txBody>
                        <a:bodyPr/>
                        <a:lstStyle/>
                        <a:p>
                          <a:pPr algn="ctr"/>
                          <a:r>
                            <a:rPr lang="en-GB" sz="1100" dirty="0" smtClean="0"/>
                            <a:t>3</a:t>
                          </a:r>
                          <a:endParaRPr lang="en-GB" sz="1100" dirty="0"/>
                        </a:p>
                      </a:txBody>
                      <a:tcPr/>
                    </a:tc>
                    <a:tc>
                      <a:txBody>
                        <a:bodyPr/>
                        <a:lstStyle/>
                        <a:p>
                          <a:pPr algn="ctr"/>
                          <a:r>
                            <a:rPr lang="en-GB" sz="1100" dirty="0" smtClean="0"/>
                            <a:t>0.1966</a:t>
                          </a:r>
                          <a:endParaRPr lang="en-GB" sz="1100" dirty="0"/>
                        </a:p>
                      </a:txBody>
                      <a:tcPr/>
                    </a:tc>
                    <a:tc>
                      <a:txBody>
                        <a:bodyPr/>
                        <a:lstStyle/>
                        <a:p>
                          <a:pPr algn="ctr"/>
                          <a:r>
                            <a:rPr lang="en-GB" sz="1100" dirty="0" smtClean="0"/>
                            <a:t>15.728</a:t>
                          </a:r>
                          <a:endParaRPr lang="en-GB" sz="1100" dirty="0"/>
                        </a:p>
                      </a:txBody>
                      <a:tcPr/>
                    </a:tc>
                  </a:tr>
                  <a:tr h="259080">
                    <a:tc>
                      <a:txBody>
                        <a:bodyPr/>
                        <a:lstStyle/>
                        <a:p>
                          <a:pPr algn="ctr"/>
                          <a:r>
                            <a:rPr lang="en-GB" sz="1100" dirty="0" smtClean="0"/>
                            <a:t>4</a:t>
                          </a:r>
                          <a:endParaRPr lang="en-GB" sz="1100" dirty="0"/>
                        </a:p>
                      </a:txBody>
                      <a:tcPr/>
                    </a:tc>
                    <a:tc>
                      <a:txBody>
                        <a:bodyPr/>
                        <a:lstStyle/>
                        <a:p>
                          <a:pPr algn="ctr"/>
                          <a:r>
                            <a:rPr lang="en-GB" sz="1100" dirty="0" smtClean="0"/>
                            <a:t>0.1082</a:t>
                          </a:r>
                          <a:endParaRPr lang="en-GB" sz="1100" dirty="0"/>
                        </a:p>
                      </a:txBody>
                      <a:tcPr/>
                    </a:tc>
                    <a:tc>
                      <a:txBody>
                        <a:bodyPr/>
                        <a:lstStyle/>
                        <a:p>
                          <a:pPr algn="ctr"/>
                          <a:r>
                            <a:rPr lang="en-GB" sz="1100" dirty="0" smtClean="0"/>
                            <a:t>8.656</a:t>
                          </a:r>
                          <a:endParaRPr lang="en-GB" sz="1100" dirty="0"/>
                        </a:p>
                      </a:txBody>
                      <a:tcPr/>
                    </a:tc>
                  </a:tr>
                  <a:tr h="259080">
                    <a:tc>
                      <a:txBody>
                        <a:bodyPr/>
                        <a:lstStyle/>
                        <a:p>
                          <a:pPr algn="ctr"/>
                          <a:r>
                            <a:rPr lang="en-GB" sz="1100" dirty="0" smtClean="0"/>
                            <a:t>5</a:t>
                          </a:r>
                          <a:endParaRPr lang="en-GB" sz="1100" dirty="0"/>
                        </a:p>
                      </a:txBody>
                      <a:tcPr/>
                    </a:tc>
                    <a:tc>
                      <a:txBody>
                        <a:bodyPr/>
                        <a:lstStyle/>
                        <a:p>
                          <a:pPr algn="ctr"/>
                          <a:r>
                            <a:rPr lang="en-GB" sz="1100" dirty="0" smtClean="0"/>
                            <a:t>0.0476</a:t>
                          </a:r>
                          <a:endParaRPr lang="en-GB" sz="1100" dirty="0"/>
                        </a:p>
                      </a:txBody>
                      <a:tcPr/>
                    </a:tc>
                    <a:tc>
                      <a:txBody>
                        <a:bodyPr/>
                        <a:lstStyle/>
                        <a:p>
                          <a:pPr algn="ctr"/>
                          <a:r>
                            <a:rPr lang="en-GB" sz="1100" dirty="0" smtClean="0"/>
                            <a:t>3.808</a:t>
                          </a:r>
                          <a:endParaRPr lang="en-GB" sz="1100" dirty="0"/>
                        </a:p>
                      </a:txBody>
                      <a:tcPr/>
                    </a:tc>
                  </a:tr>
                  <a:tr h="259080">
                    <a:tc>
                      <a:txBody>
                        <a:bodyPr/>
                        <a:lstStyle/>
                        <a:p>
                          <a:pPr algn="ctr"/>
                          <a:r>
                            <a:rPr lang="en-GB" sz="1100" dirty="0" smtClean="0"/>
                            <a:t>6</a:t>
                          </a:r>
                          <a:endParaRPr lang="en-GB" sz="1100" dirty="0"/>
                        </a:p>
                      </a:txBody>
                      <a:tcPr/>
                    </a:tc>
                    <a:tc>
                      <a:txBody>
                        <a:bodyPr/>
                        <a:lstStyle/>
                        <a:p>
                          <a:pPr algn="ctr"/>
                          <a:r>
                            <a:rPr lang="en-GB" sz="1100" dirty="0" smtClean="0"/>
                            <a:t>0.0174</a:t>
                          </a:r>
                          <a:endParaRPr lang="en-GB" sz="1100" dirty="0"/>
                        </a:p>
                      </a:txBody>
                      <a:tcPr/>
                    </a:tc>
                    <a:tc>
                      <a:txBody>
                        <a:bodyPr/>
                        <a:lstStyle/>
                        <a:p>
                          <a:pPr algn="ctr"/>
                          <a:r>
                            <a:rPr lang="en-GB" sz="1100" dirty="0" smtClean="0"/>
                            <a:t>1.392</a:t>
                          </a:r>
                          <a:endParaRPr lang="en-GB" sz="1100" dirty="0"/>
                        </a:p>
                      </a:txBody>
                      <a:tcPr/>
                    </a:tc>
                  </a:tr>
                  <a:tr h="259080">
                    <a:tc>
                      <a:txBody>
                        <a:bodyPr/>
                        <a:lstStyle/>
                        <a:p>
                          <a:endParaRPr lang="en-US"/>
                        </a:p>
                      </a:txBody>
                      <a:tcPr>
                        <a:blipFill rotWithShape="0">
                          <a:blip r:embed="rId5"/>
                          <a:stretch>
                            <a:fillRect l="-1389" t="-793023" r="-476389" b="-13953"/>
                          </a:stretch>
                        </a:blipFill>
                      </a:tcPr>
                    </a:tc>
                    <a:tc>
                      <a:txBody>
                        <a:bodyPr/>
                        <a:lstStyle/>
                        <a:p>
                          <a:pPr algn="ctr"/>
                          <a:r>
                            <a:rPr lang="en-GB" sz="1100" dirty="0" smtClean="0"/>
                            <a:t>0.0075</a:t>
                          </a:r>
                          <a:endParaRPr lang="en-GB" sz="1100" dirty="0"/>
                        </a:p>
                      </a:txBody>
                      <a:tcPr/>
                    </a:tc>
                    <a:tc>
                      <a:txBody>
                        <a:bodyPr/>
                        <a:lstStyle/>
                        <a:p>
                          <a:pPr algn="ctr"/>
                          <a:r>
                            <a:rPr lang="en-GB" sz="1100" dirty="0" smtClean="0"/>
                            <a:t>0.6</a:t>
                          </a:r>
                          <a:endParaRPr lang="en-GB" sz="1100"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2987824" y="4484175"/>
              <a:ext cx="2222691" cy="2010664"/>
            </p:xfrm>
            <a:graphic>
              <a:graphicData uri="http://schemas.openxmlformats.org/drawingml/2006/table">
                <a:tbl>
                  <a:tblPr firstCol="1" bandRow="1">
                    <a:tableStyleId>{5940675A-B579-460E-94D1-54222C63F5DA}</a:tableStyleId>
                  </a:tblPr>
                  <a:tblGrid>
                    <a:gridCol w="435991">
                      <a:extLst>
                        <a:ext uri="{9D8B030D-6E8A-4147-A177-3AD203B41FA5}">
                          <a16:colId xmlns:a16="http://schemas.microsoft.com/office/drawing/2014/main" val="20000"/>
                        </a:ext>
                      </a:extLst>
                    </a:gridCol>
                    <a:gridCol w="357505">
                      <a:extLst>
                        <a:ext uri="{9D8B030D-6E8A-4147-A177-3AD203B41FA5}">
                          <a16:colId xmlns:a16="http://schemas.microsoft.com/office/drawing/2014/main" val="20001"/>
                        </a:ext>
                      </a:extLst>
                    </a:gridCol>
                    <a:gridCol w="606743">
                      <a:extLst>
                        <a:ext uri="{9D8B030D-6E8A-4147-A177-3AD203B41FA5}">
                          <a16:colId xmlns:a16="http://schemas.microsoft.com/office/drawing/2014/main" val="20002"/>
                        </a:ext>
                      </a:extLst>
                    </a:gridCol>
                    <a:gridCol w="822452">
                      <a:extLst>
                        <a:ext uri="{9D8B030D-6E8A-4147-A177-3AD203B41FA5}">
                          <a16:colId xmlns:a16="http://schemas.microsoft.com/office/drawing/2014/main" val="20003"/>
                        </a:ext>
                      </a:extLst>
                    </a:gridCol>
                  </a:tblGrid>
                  <a:tr h="149235">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𝑂</m:t>
                                    </m:r>
                                  </m:e>
                                  <m:sub>
                                    <m:r>
                                      <a:rPr lang="en-GB" sz="1100" b="0" i="1" smtClean="0">
                                        <a:latin typeface="Cambria Math" panose="02040503050406030204" pitchFamily="18" charset="0"/>
                                      </a:rPr>
                                      <m:t>𝑖</m:t>
                                    </m:r>
                                  </m:sub>
                                </m:sSub>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oMath>
                            </m:oMathPara>
                          </a14:m>
                          <a:endParaRPr lang="en-GB"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1100" b="0" i="1" smtClean="0">
                                        <a:latin typeface="Cambria Math" panose="02040503050406030204" pitchFamily="18" charset="0"/>
                                      </a:rPr>
                                    </m:ctrlPr>
                                  </m:fPr>
                                  <m:num>
                                    <m:sSup>
                                      <m:sSupPr>
                                        <m:ctrlPr>
                                          <a:rPr lang="en-GB" sz="1100" b="0" i="1" smtClean="0">
                                            <a:latin typeface="Cambria Math" panose="02040503050406030204" pitchFamily="18" charset="0"/>
                                          </a:rPr>
                                        </m:ctrlPr>
                                      </m:sSupPr>
                                      <m:e>
                                        <m:d>
                                          <m:dPr>
                                            <m:ctrlPr>
                                              <a:rPr lang="en-GB" sz="1100" b="0" i="1" smtClean="0">
                                                <a:latin typeface="Cambria Math" panose="02040503050406030204" pitchFamily="18" charset="0"/>
                                              </a:rPr>
                                            </m:ctrlPr>
                                          </m:dPr>
                                          <m:e>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𝑂</m:t>
                                                </m:r>
                                              </m:e>
                                              <m:sub>
                                                <m:r>
                                                  <a:rPr lang="en-GB" sz="1100" b="0" i="1" smtClean="0">
                                                    <a:latin typeface="Cambria Math" panose="02040503050406030204" pitchFamily="18" charset="0"/>
                                                  </a:rPr>
                                                  <m:t>𝑖</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e>
                                        </m:d>
                                      </m:e>
                                      <m:sup>
                                        <m:r>
                                          <a:rPr lang="en-GB" sz="1100" b="0" i="1" smtClean="0">
                                            <a:latin typeface="Cambria Math" panose="02040503050406030204" pitchFamily="18" charset="0"/>
                                          </a:rPr>
                                          <m:t>2</m:t>
                                        </m:r>
                                      </m:sup>
                                    </m:sSup>
                                  </m:num>
                                  <m:den>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den>
                                </m:f>
                              </m:oMath>
                            </m:oMathPara>
                          </a14:m>
                          <a:endParaRPr lang="en-GB" sz="1100" b="0" dirty="0"/>
                        </a:p>
                      </a:txBody>
                      <a:tcPr/>
                    </a:tc>
                    <a:extLst>
                      <a:ext uri="{0D108BD9-81ED-4DB2-BD59-A6C34878D82A}">
                        <a16:rowId xmlns:a16="http://schemas.microsoft.com/office/drawing/2014/main" val="10000"/>
                      </a:ext>
                    </a:extLst>
                  </a:tr>
                  <a:tr h="0">
                    <a:tc>
                      <a:txBody>
                        <a:bodyPr/>
                        <a:lstStyle/>
                        <a:p>
                          <a:pPr algn="ctr"/>
                          <a:r>
                            <a:rPr lang="en-GB" sz="1100" dirty="0"/>
                            <a:t>0</a:t>
                          </a:r>
                        </a:p>
                      </a:txBody>
                      <a:tcPr/>
                    </a:tc>
                    <a:tc>
                      <a:txBody>
                        <a:bodyPr/>
                        <a:lstStyle/>
                        <a:p>
                          <a:pPr algn="ctr"/>
                          <a:r>
                            <a:rPr lang="en-GB" sz="1100" dirty="0"/>
                            <a:t>8</a:t>
                          </a:r>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8.864</m:t>
                                </m:r>
                              </m:oMath>
                            </m:oMathPara>
                          </a14:m>
                          <a:endParaRPr lang="en-GB" sz="1100" dirty="0"/>
                        </a:p>
                      </a:txBody>
                      <a:tcPr/>
                    </a:tc>
                    <a:tc>
                      <a:txBody>
                        <a:bodyPr/>
                        <a:lstStyle/>
                        <a:p>
                          <a:pPr algn="ctr"/>
                          <a:r>
                            <a:rPr lang="en-GB" sz="1100" dirty="0"/>
                            <a:t>0.0842</a:t>
                          </a:r>
                        </a:p>
                      </a:txBody>
                      <a:tcPr/>
                    </a:tc>
                    <a:extLst>
                      <a:ext uri="{0D108BD9-81ED-4DB2-BD59-A6C34878D82A}">
                        <a16:rowId xmlns:a16="http://schemas.microsoft.com/office/drawing/2014/main" val="10001"/>
                      </a:ext>
                    </a:extLst>
                  </a:tr>
                  <a:tr h="135131">
                    <a:tc>
                      <a:txBody>
                        <a:bodyPr/>
                        <a:lstStyle/>
                        <a:p>
                          <a:pPr algn="ctr"/>
                          <a:r>
                            <a:rPr lang="en-GB" sz="1100" dirty="0"/>
                            <a:t>1</a:t>
                          </a:r>
                        </a:p>
                      </a:txBody>
                      <a:tcPr/>
                    </a:tc>
                    <a:tc>
                      <a:txBody>
                        <a:bodyPr/>
                        <a:lstStyle/>
                        <a:p>
                          <a:pPr algn="ctr"/>
                          <a:r>
                            <a:rPr lang="en-GB" sz="1100" dirty="0"/>
                            <a:t>19</a:t>
                          </a:r>
                        </a:p>
                      </a:txBody>
                      <a:tcPr/>
                    </a:tc>
                    <a:tc>
                      <a:txBody>
                        <a:bodyPr/>
                        <a:lstStyle/>
                        <a:p>
                          <a:pPr algn="ctr"/>
                          <a:r>
                            <a:rPr lang="en-GB" sz="1100" dirty="0"/>
                            <a:t>19.504</a:t>
                          </a:r>
                        </a:p>
                      </a:txBody>
                      <a:tcPr/>
                    </a:tc>
                    <a:tc>
                      <a:txBody>
                        <a:bodyPr/>
                        <a:lstStyle/>
                        <a:p>
                          <a:pPr algn="ctr"/>
                          <a:r>
                            <a:rPr lang="en-GB" sz="1100" dirty="0"/>
                            <a:t>0.0130</a:t>
                          </a:r>
                        </a:p>
                      </a:txBody>
                      <a:tcPr/>
                    </a:tc>
                    <a:extLst>
                      <a:ext uri="{0D108BD9-81ED-4DB2-BD59-A6C34878D82A}">
                        <a16:rowId xmlns:a16="http://schemas.microsoft.com/office/drawing/2014/main" val="10002"/>
                      </a:ext>
                    </a:extLst>
                  </a:tr>
                  <a:tr h="0">
                    <a:tc>
                      <a:txBody>
                        <a:bodyPr/>
                        <a:lstStyle/>
                        <a:p>
                          <a:pPr algn="ctr"/>
                          <a:r>
                            <a:rPr lang="en-GB" sz="1100" dirty="0"/>
                            <a:t>2</a:t>
                          </a:r>
                        </a:p>
                      </a:txBody>
                      <a:tcPr/>
                    </a:tc>
                    <a:tc>
                      <a:txBody>
                        <a:bodyPr/>
                        <a:lstStyle/>
                        <a:p>
                          <a:pPr algn="ctr"/>
                          <a:r>
                            <a:rPr lang="en-GB" sz="1100" dirty="0"/>
                            <a:t>26</a:t>
                          </a:r>
                        </a:p>
                      </a:txBody>
                      <a:tcPr/>
                    </a:tc>
                    <a:tc>
                      <a:txBody>
                        <a:bodyPr/>
                        <a:lstStyle/>
                        <a:p>
                          <a:pPr algn="ctr"/>
                          <a:r>
                            <a:rPr lang="en-GB" sz="1100" dirty="0"/>
                            <a:t>21.448</a:t>
                          </a:r>
                        </a:p>
                      </a:txBody>
                      <a:tcPr/>
                    </a:tc>
                    <a:tc>
                      <a:txBody>
                        <a:bodyPr/>
                        <a:lstStyle/>
                        <a:p>
                          <a:pPr algn="ctr"/>
                          <a:r>
                            <a:rPr lang="en-GB" sz="1100" dirty="0"/>
                            <a:t>0.9661</a:t>
                          </a:r>
                        </a:p>
                      </a:txBody>
                      <a:tcPr/>
                    </a:tc>
                    <a:extLst>
                      <a:ext uri="{0D108BD9-81ED-4DB2-BD59-A6C34878D82A}">
                        <a16:rowId xmlns:a16="http://schemas.microsoft.com/office/drawing/2014/main" val="10003"/>
                      </a:ext>
                    </a:extLst>
                  </a:tr>
                  <a:tr h="121027">
                    <a:tc>
                      <a:txBody>
                        <a:bodyPr/>
                        <a:lstStyle/>
                        <a:p>
                          <a:pPr algn="ctr"/>
                          <a:r>
                            <a:rPr lang="en-GB" sz="1100" dirty="0"/>
                            <a:t>3</a:t>
                          </a:r>
                        </a:p>
                      </a:txBody>
                      <a:tcPr/>
                    </a:tc>
                    <a:tc>
                      <a:txBody>
                        <a:bodyPr/>
                        <a:lstStyle/>
                        <a:p>
                          <a:pPr algn="ctr"/>
                          <a:r>
                            <a:rPr lang="en-GB" sz="1100" dirty="0"/>
                            <a:t>13</a:t>
                          </a:r>
                        </a:p>
                      </a:txBody>
                      <a:tcPr/>
                    </a:tc>
                    <a:tc>
                      <a:txBody>
                        <a:bodyPr/>
                        <a:lstStyle/>
                        <a:p>
                          <a:pPr algn="ctr"/>
                          <a:r>
                            <a:rPr lang="en-GB" sz="1100" dirty="0"/>
                            <a:t>15.728</a:t>
                          </a:r>
                        </a:p>
                      </a:txBody>
                      <a:tcPr/>
                    </a:tc>
                    <a:tc>
                      <a:txBody>
                        <a:bodyPr/>
                        <a:lstStyle/>
                        <a:p>
                          <a:pPr algn="ctr"/>
                          <a:r>
                            <a:rPr lang="en-GB" sz="1100" dirty="0"/>
                            <a:t>0.4732</a:t>
                          </a:r>
                        </a:p>
                      </a:txBody>
                      <a:tcPr/>
                    </a:tc>
                    <a:extLst>
                      <a:ext uri="{0D108BD9-81ED-4DB2-BD59-A6C34878D82A}">
                        <a16:rowId xmlns:a16="http://schemas.microsoft.com/office/drawing/2014/main" val="10004"/>
                      </a:ext>
                    </a:extLst>
                  </a:tr>
                  <a:tr h="149979">
                    <a:tc>
                      <a:txBody>
                        <a:bodyPr/>
                        <a:lstStyle/>
                        <a:p>
                          <a:pPr algn="ctr"/>
                          <a:r>
                            <a:rPr lang="en-GB" sz="1100" dirty="0"/>
                            <a:t>4</a:t>
                          </a:r>
                        </a:p>
                      </a:txBody>
                      <a:tcPr/>
                    </a:tc>
                    <a:tc>
                      <a:txBody>
                        <a:bodyPr/>
                        <a:lstStyle/>
                        <a:p>
                          <a:pPr algn="ctr"/>
                          <a:r>
                            <a:rPr lang="en-GB" sz="1100" dirty="0"/>
                            <a:t>7</a:t>
                          </a:r>
                        </a:p>
                      </a:txBody>
                      <a:tcPr/>
                    </a:tc>
                    <a:tc>
                      <a:txBody>
                        <a:bodyPr/>
                        <a:lstStyle/>
                        <a:p>
                          <a:pPr algn="ctr"/>
                          <a:r>
                            <a:rPr lang="en-GB" sz="1100" dirty="0"/>
                            <a:t>8.656</a:t>
                          </a:r>
                        </a:p>
                      </a:txBody>
                      <a:tcPr/>
                    </a:tc>
                    <a:tc>
                      <a:txBody>
                        <a:bodyPr/>
                        <a:lstStyle/>
                        <a:p>
                          <a:pPr algn="ctr"/>
                          <a:r>
                            <a:rPr lang="en-GB" sz="1100" dirty="0"/>
                            <a:t>0.3168</a:t>
                          </a:r>
                        </a:p>
                      </a:txBody>
                      <a:tcPr/>
                    </a:tc>
                    <a:extLst>
                      <a:ext uri="{0D108BD9-81ED-4DB2-BD59-A6C34878D82A}">
                        <a16:rowId xmlns:a16="http://schemas.microsoft.com/office/drawing/2014/main" val="10005"/>
                      </a:ext>
                    </a:extLst>
                  </a:tr>
                  <a:tr h="0">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≥5</m:t>
                                </m:r>
                              </m:oMath>
                            </m:oMathPara>
                          </a14:m>
                          <a:endParaRPr lang="en-GB" sz="1100" dirty="0"/>
                        </a:p>
                      </a:txBody>
                      <a:tcPr/>
                    </a:tc>
                    <a:tc>
                      <a:txBody>
                        <a:bodyPr/>
                        <a:lstStyle/>
                        <a:p>
                          <a:pPr algn="ctr"/>
                          <a:r>
                            <a:rPr lang="en-GB" sz="1100" dirty="0"/>
                            <a:t>7</a:t>
                          </a:r>
                        </a:p>
                      </a:txBody>
                      <a:tcPr/>
                    </a:tc>
                    <a:tc>
                      <a:txBody>
                        <a:bodyPr/>
                        <a:lstStyle/>
                        <a:p>
                          <a:pPr algn="ctr"/>
                          <a:r>
                            <a:rPr lang="en-GB" sz="1100" dirty="0"/>
                            <a:t>3.808</a:t>
                          </a:r>
                        </a:p>
                      </a:txBody>
                      <a:tcPr/>
                    </a:tc>
                    <a:tc>
                      <a:txBody>
                        <a:bodyPr/>
                        <a:lstStyle/>
                        <a:p>
                          <a:pPr algn="ctr"/>
                          <a:r>
                            <a:rPr lang="en-GB" sz="1100" dirty="0"/>
                            <a:t>0.2483</a:t>
                          </a:r>
                        </a:p>
                      </a:txBody>
                      <a:tcPr/>
                    </a:tc>
                    <a:extLst>
                      <a:ext uri="{0D108BD9-81ED-4DB2-BD59-A6C34878D82A}">
                        <a16:rowId xmlns:a16="http://schemas.microsoft.com/office/drawing/2014/main" val="10006"/>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589213714"/>
                  </p:ext>
                </p:extLst>
              </p:nvPr>
            </p:nvGraphicFramePr>
            <p:xfrm>
              <a:off x="2987824" y="4484175"/>
              <a:ext cx="2222691" cy="2010664"/>
            </p:xfrm>
            <a:graphic>
              <a:graphicData uri="http://schemas.openxmlformats.org/drawingml/2006/table">
                <a:tbl>
                  <a:tblPr firstCol="1" bandRow="1">
                    <a:tableStyleId>{5940675A-B579-460E-94D1-54222C63F5DA}</a:tableStyleId>
                  </a:tblPr>
                  <a:tblGrid>
                    <a:gridCol w="435991"/>
                    <a:gridCol w="357505"/>
                    <a:gridCol w="606743"/>
                    <a:gridCol w="822452"/>
                  </a:tblGrid>
                  <a:tr h="456184">
                    <a:tc>
                      <a:txBody>
                        <a:bodyPr/>
                        <a:lstStyle/>
                        <a:p>
                          <a:endParaRPr lang="en-US"/>
                        </a:p>
                      </a:txBody>
                      <a:tcPr>
                        <a:blipFill rotWithShape="0">
                          <a:blip r:embed="rId6"/>
                          <a:stretch>
                            <a:fillRect l="-1389" t="-1333" r="-409722" b="-349333"/>
                          </a:stretch>
                        </a:blipFill>
                      </a:tcPr>
                    </a:tc>
                    <a:tc>
                      <a:txBody>
                        <a:bodyPr/>
                        <a:lstStyle/>
                        <a:p>
                          <a:endParaRPr lang="en-US"/>
                        </a:p>
                      </a:txBody>
                      <a:tcPr>
                        <a:blipFill rotWithShape="0">
                          <a:blip r:embed="rId6"/>
                          <a:stretch>
                            <a:fillRect l="-125862" t="-1333" r="-408621" b="-349333"/>
                          </a:stretch>
                        </a:blipFill>
                      </a:tcPr>
                    </a:tc>
                    <a:tc>
                      <a:txBody>
                        <a:bodyPr/>
                        <a:lstStyle/>
                        <a:p>
                          <a:endParaRPr lang="en-US"/>
                        </a:p>
                      </a:txBody>
                      <a:tcPr>
                        <a:blipFill rotWithShape="0">
                          <a:blip r:embed="rId6"/>
                          <a:stretch>
                            <a:fillRect l="-131000" t="-1333" r="-137000" b="-349333"/>
                          </a:stretch>
                        </a:blipFill>
                      </a:tcPr>
                    </a:tc>
                    <a:tc>
                      <a:txBody>
                        <a:bodyPr/>
                        <a:lstStyle/>
                        <a:p>
                          <a:endParaRPr lang="en-US"/>
                        </a:p>
                      </a:txBody>
                      <a:tcPr>
                        <a:blipFill rotWithShape="0">
                          <a:blip r:embed="rId6"/>
                          <a:stretch>
                            <a:fillRect l="-171111" t="-1333" r="-1481" b="-349333"/>
                          </a:stretch>
                        </a:blipFill>
                      </a:tcPr>
                    </a:tc>
                  </a:tr>
                  <a:tr h="259080">
                    <a:tc>
                      <a:txBody>
                        <a:bodyPr/>
                        <a:lstStyle/>
                        <a:p>
                          <a:pPr algn="ctr"/>
                          <a:r>
                            <a:rPr lang="en-GB" sz="1100" dirty="0" smtClean="0"/>
                            <a:t>0</a:t>
                          </a:r>
                          <a:endParaRPr lang="en-GB" sz="1100" dirty="0"/>
                        </a:p>
                      </a:txBody>
                      <a:tcPr/>
                    </a:tc>
                    <a:tc>
                      <a:txBody>
                        <a:bodyPr/>
                        <a:lstStyle/>
                        <a:p>
                          <a:pPr algn="ctr"/>
                          <a:r>
                            <a:rPr lang="en-GB" sz="1100" dirty="0" smtClean="0"/>
                            <a:t>8</a:t>
                          </a:r>
                          <a:endParaRPr lang="en-GB" sz="1100" dirty="0"/>
                        </a:p>
                      </a:txBody>
                      <a:tcPr/>
                    </a:tc>
                    <a:tc>
                      <a:txBody>
                        <a:bodyPr/>
                        <a:lstStyle/>
                        <a:p>
                          <a:endParaRPr lang="en-US"/>
                        </a:p>
                      </a:txBody>
                      <a:tcPr>
                        <a:blipFill rotWithShape="0">
                          <a:blip r:embed="rId6"/>
                          <a:stretch>
                            <a:fillRect l="-131000" t="-176744" r="-137000" b="-509302"/>
                          </a:stretch>
                        </a:blipFill>
                      </a:tcPr>
                    </a:tc>
                    <a:tc>
                      <a:txBody>
                        <a:bodyPr/>
                        <a:lstStyle/>
                        <a:p>
                          <a:pPr algn="ctr"/>
                          <a:r>
                            <a:rPr lang="en-GB" sz="1100" dirty="0" smtClean="0"/>
                            <a:t>0.0842</a:t>
                          </a:r>
                          <a:endParaRPr lang="en-GB" sz="1100" dirty="0"/>
                        </a:p>
                      </a:txBody>
                      <a:tcPr/>
                    </a:tc>
                  </a:tr>
                  <a:tr h="259080">
                    <a:tc>
                      <a:txBody>
                        <a:bodyPr/>
                        <a:lstStyle/>
                        <a:p>
                          <a:pPr algn="ctr"/>
                          <a:r>
                            <a:rPr lang="en-GB" sz="1100" dirty="0" smtClean="0"/>
                            <a:t>1</a:t>
                          </a:r>
                          <a:endParaRPr lang="en-GB" sz="1100" dirty="0"/>
                        </a:p>
                      </a:txBody>
                      <a:tcPr/>
                    </a:tc>
                    <a:tc>
                      <a:txBody>
                        <a:bodyPr/>
                        <a:lstStyle/>
                        <a:p>
                          <a:pPr algn="ctr"/>
                          <a:r>
                            <a:rPr lang="en-GB" sz="1100" dirty="0" smtClean="0"/>
                            <a:t>19</a:t>
                          </a:r>
                          <a:endParaRPr lang="en-GB" sz="1100" dirty="0"/>
                        </a:p>
                      </a:txBody>
                      <a:tcPr/>
                    </a:tc>
                    <a:tc>
                      <a:txBody>
                        <a:bodyPr/>
                        <a:lstStyle/>
                        <a:p>
                          <a:pPr algn="ctr"/>
                          <a:r>
                            <a:rPr lang="en-GB" sz="1100" dirty="0" smtClean="0"/>
                            <a:t>19.504</a:t>
                          </a:r>
                          <a:endParaRPr lang="en-GB" sz="1100" dirty="0"/>
                        </a:p>
                      </a:txBody>
                      <a:tcPr/>
                    </a:tc>
                    <a:tc>
                      <a:txBody>
                        <a:bodyPr/>
                        <a:lstStyle/>
                        <a:p>
                          <a:pPr algn="ctr"/>
                          <a:r>
                            <a:rPr lang="en-GB" sz="1100" dirty="0" smtClean="0"/>
                            <a:t>0.0130</a:t>
                          </a:r>
                          <a:endParaRPr lang="en-GB" sz="1100" dirty="0"/>
                        </a:p>
                      </a:txBody>
                      <a:tcPr/>
                    </a:tc>
                  </a:tr>
                  <a:tr h="259080">
                    <a:tc>
                      <a:txBody>
                        <a:bodyPr/>
                        <a:lstStyle/>
                        <a:p>
                          <a:pPr algn="ctr"/>
                          <a:r>
                            <a:rPr lang="en-GB" sz="1100" dirty="0" smtClean="0"/>
                            <a:t>2</a:t>
                          </a:r>
                          <a:endParaRPr lang="en-GB" sz="1100" dirty="0"/>
                        </a:p>
                      </a:txBody>
                      <a:tcPr/>
                    </a:tc>
                    <a:tc>
                      <a:txBody>
                        <a:bodyPr/>
                        <a:lstStyle/>
                        <a:p>
                          <a:pPr algn="ctr"/>
                          <a:r>
                            <a:rPr lang="en-GB" sz="1100" dirty="0" smtClean="0"/>
                            <a:t>26</a:t>
                          </a:r>
                          <a:endParaRPr lang="en-GB" sz="1100" dirty="0"/>
                        </a:p>
                      </a:txBody>
                      <a:tcPr/>
                    </a:tc>
                    <a:tc>
                      <a:txBody>
                        <a:bodyPr/>
                        <a:lstStyle/>
                        <a:p>
                          <a:pPr algn="ctr"/>
                          <a:r>
                            <a:rPr lang="en-GB" sz="1100" dirty="0" smtClean="0"/>
                            <a:t>21.448</a:t>
                          </a:r>
                          <a:endParaRPr lang="en-GB" sz="1100" dirty="0"/>
                        </a:p>
                      </a:txBody>
                      <a:tcPr/>
                    </a:tc>
                    <a:tc>
                      <a:txBody>
                        <a:bodyPr/>
                        <a:lstStyle/>
                        <a:p>
                          <a:pPr algn="ctr"/>
                          <a:r>
                            <a:rPr lang="en-GB" sz="1100" dirty="0" smtClean="0"/>
                            <a:t>0.9661</a:t>
                          </a:r>
                          <a:endParaRPr lang="en-GB" sz="1100" dirty="0"/>
                        </a:p>
                      </a:txBody>
                      <a:tcPr/>
                    </a:tc>
                  </a:tr>
                  <a:tr h="259080">
                    <a:tc>
                      <a:txBody>
                        <a:bodyPr/>
                        <a:lstStyle/>
                        <a:p>
                          <a:pPr algn="ctr"/>
                          <a:r>
                            <a:rPr lang="en-GB" sz="1100" dirty="0" smtClean="0"/>
                            <a:t>3</a:t>
                          </a:r>
                          <a:endParaRPr lang="en-GB" sz="1100" dirty="0"/>
                        </a:p>
                      </a:txBody>
                      <a:tcPr/>
                    </a:tc>
                    <a:tc>
                      <a:txBody>
                        <a:bodyPr/>
                        <a:lstStyle/>
                        <a:p>
                          <a:pPr algn="ctr"/>
                          <a:r>
                            <a:rPr lang="en-GB" sz="1100" dirty="0" smtClean="0"/>
                            <a:t>13</a:t>
                          </a:r>
                          <a:endParaRPr lang="en-GB" sz="1100" dirty="0"/>
                        </a:p>
                      </a:txBody>
                      <a:tcPr/>
                    </a:tc>
                    <a:tc>
                      <a:txBody>
                        <a:bodyPr/>
                        <a:lstStyle/>
                        <a:p>
                          <a:pPr algn="ctr"/>
                          <a:r>
                            <a:rPr lang="en-GB" sz="1100" dirty="0" smtClean="0"/>
                            <a:t>15.728</a:t>
                          </a:r>
                          <a:endParaRPr lang="en-GB" sz="1100" dirty="0"/>
                        </a:p>
                      </a:txBody>
                      <a:tcPr/>
                    </a:tc>
                    <a:tc>
                      <a:txBody>
                        <a:bodyPr/>
                        <a:lstStyle/>
                        <a:p>
                          <a:pPr algn="ctr"/>
                          <a:r>
                            <a:rPr lang="en-GB" sz="1100" dirty="0" smtClean="0"/>
                            <a:t>0.4732</a:t>
                          </a:r>
                          <a:endParaRPr lang="en-GB" sz="1100" dirty="0"/>
                        </a:p>
                      </a:txBody>
                      <a:tcPr/>
                    </a:tc>
                  </a:tr>
                  <a:tr h="259080">
                    <a:tc>
                      <a:txBody>
                        <a:bodyPr/>
                        <a:lstStyle/>
                        <a:p>
                          <a:pPr algn="ctr"/>
                          <a:r>
                            <a:rPr lang="en-GB" sz="1100" dirty="0" smtClean="0"/>
                            <a:t>4</a:t>
                          </a:r>
                          <a:endParaRPr lang="en-GB" sz="1100" dirty="0"/>
                        </a:p>
                      </a:txBody>
                      <a:tcPr/>
                    </a:tc>
                    <a:tc>
                      <a:txBody>
                        <a:bodyPr/>
                        <a:lstStyle/>
                        <a:p>
                          <a:pPr algn="ctr"/>
                          <a:r>
                            <a:rPr lang="en-GB" sz="1100" dirty="0" smtClean="0"/>
                            <a:t>7</a:t>
                          </a:r>
                          <a:endParaRPr lang="en-GB" sz="1100" dirty="0"/>
                        </a:p>
                      </a:txBody>
                      <a:tcPr/>
                    </a:tc>
                    <a:tc>
                      <a:txBody>
                        <a:bodyPr/>
                        <a:lstStyle/>
                        <a:p>
                          <a:pPr algn="ctr"/>
                          <a:r>
                            <a:rPr lang="en-GB" sz="1100" dirty="0" smtClean="0"/>
                            <a:t>8.656</a:t>
                          </a:r>
                          <a:endParaRPr lang="en-GB" sz="1100" dirty="0"/>
                        </a:p>
                      </a:txBody>
                      <a:tcPr/>
                    </a:tc>
                    <a:tc>
                      <a:txBody>
                        <a:bodyPr/>
                        <a:lstStyle/>
                        <a:p>
                          <a:pPr algn="ctr"/>
                          <a:r>
                            <a:rPr lang="en-GB" sz="1100" dirty="0" smtClean="0"/>
                            <a:t>0.3168</a:t>
                          </a:r>
                          <a:endParaRPr lang="en-GB" sz="1100" dirty="0"/>
                        </a:p>
                      </a:txBody>
                      <a:tcPr/>
                    </a:tc>
                  </a:tr>
                  <a:tr h="259080">
                    <a:tc>
                      <a:txBody>
                        <a:bodyPr/>
                        <a:lstStyle/>
                        <a:p>
                          <a:endParaRPr lang="en-US"/>
                        </a:p>
                      </a:txBody>
                      <a:tcPr>
                        <a:blipFill rotWithShape="0">
                          <a:blip r:embed="rId6"/>
                          <a:stretch>
                            <a:fillRect l="-1389" t="-672093" r="-409722" b="-13953"/>
                          </a:stretch>
                        </a:blipFill>
                      </a:tcPr>
                    </a:tc>
                    <a:tc>
                      <a:txBody>
                        <a:bodyPr/>
                        <a:lstStyle/>
                        <a:p>
                          <a:pPr algn="ctr"/>
                          <a:r>
                            <a:rPr lang="en-GB" sz="1100" dirty="0" smtClean="0"/>
                            <a:t>7</a:t>
                          </a:r>
                          <a:endParaRPr lang="en-GB" sz="1100" dirty="0"/>
                        </a:p>
                      </a:txBody>
                      <a:tcPr/>
                    </a:tc>
                    <a:tc>
                      <a:txBody>
                        <a:bodyPr/>
                        <a:lstStyle/>
                        <a:p>
                          <a:pPr algn="ctr"/>
                          <a:r>
                            <a:rPr lang="en-GB" sz="1100" dirty="0" smtClean="0"/>
                            <a:t>3.808</a:t>
                          </a:r>
                          <a:endParaRPr lang="en-GB" sz="1100" dirty="0"/>
                        </a:p>
                      </a:txBody>
                      <a:tcPr/>
                    </a:tc>
                    <a:tc>
                      <a:txBody>
                        <a:bodyPr/>
                        <a:lstStyle/>
                        <a:p>
                          <a:pPr algn="ctr"/>
                          <a:r>
                            <a:rPr lang="en-GB" sz="1100" dirty="0" smtClean="0"/>
                            <a:t>0.2483</a:t>
                          </a:r>
                          <a:endParaRPr lang="en-GB" sz="1100" dirty="0"/>
                        </a:p>
                      </a:txBody>
                      <a:tcPr/>
                    </a:tc>
                  </a:tr>
                </a:tbl>
              </a:graphicData>
            </a:graphic>
          </p:graphicFrame>
        </mc:Fallback>
      </mc:AlternateContent>
      <mc:AlternateContent xmlns:mc="http://schemas.openxmlformats.org/markup-compatibility/2006">
        <mc:Choice xmlns:a14="http://schemas.microsoft.com/office/drawing/2010/main" Requires="a14">
          <p:sp>
            <p:nvSpPr>
              <p:cNvPr id="12" name="TextBox 11"/>
              <p:cNvSpPr txBox="1"/>
              <p:nvPr/>
            </p:nvSpPr>
            <p:spPr>
              <a:xfrm>
                <a:off x="5508104" y="4498208"/>
                <a:ext cx="3634752" cy="2034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4</m:t>
                          </m:r>
                        </m:sub>
                        <m:sup>
                          <m:r>
                            <a:rPr lang="en-GB" b="0" i="1" smtClean="0">
                              <a:latin typeface="Cambria Math" panose="02040503050406030204" pitchFamily="18" charset="0"/>
                            </a:rPr>
                            <m:t>2</m:t>
                          </m:r>
                        </m:sup>
                      </m:sSubSup>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𝟒𝟖𝟖</m:t>
                      </m:r>
                    </m:oMath>
                  </m:oMathPara>
                </a14:m>
                <a:endParaRPr lang="en-GB" b="1" dirty="0"/>
              </a:p>
              <a:p>
                <a:endParaRPr lang="en-GB" dirty="0"/>
              </a:p>
              <a:p>
                <a:r>
                  <a:rPr lang="en-GB" dirty="0"/>
                  <a:t>2.1016 &gt; 9.488</a:t>
                </a:r>
              </a:p>
              <a:p>
                <a:r>
                  <a:rPr lang="en-GB" dirty="0"/>
                  <a:t>So insufficient evidence to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endParaRPr lang="en-GB" b="0" dirty="0"/>
              </a:p>
              <a:p>
                <a:r>
                  <a:rPr lang="en-GB" dirty="0"/>
                  <a:t>Calls may be modelled by Poisson distribution.</a:t>
                </a:r>
              </a:p>
            </p:txBody>
          </p:sp>
        </mc:Choice>
        <mc:Fallback>
          <p:sp>
            <p:nvSpPr>
              <p:cNvPr id="12" name="TextBox 11"/>
              <p:cNvSpPr txBox="1">
                <a:spLocks noRot="1" noChangeAspect="1" noMove="1" noResize="1" noEditPoints="1" noAdjustHandles="1" noChangeArrowheads="1" noChangeShapeType="1" noTextEdit="1"/>
              </p:cNvSpPr>
              <p:nvPr/>
            </p:nvSpPr>
            <p:spPr>
              <a:xfrm>
                <a:off x="5508104" y="4498208"/>
                <a:ext cx="3634752" cy="2034275"/>
              </a:xfrm>
              <a:prstGeom prst="rect">
                <a:avLst/>
              </a:prstGeom>
              <a:blipFill>
                <a:blip r:embed="rId7"/>
                <a:stretch>
                  <a:fillRect l="-1510" b="-3892"/>
                </a:stretch>
              </a:blipFill>
            </p:spPr>
            <p:txBody>
              <a:bodyPr/>
              <a:lstStyle/>
              <a:p>
                <a:r>
                  <a:rPr lang="en-GB">
                    <a:noFill/>
                  </a:rPr>
                  <a:t> </a:t>
                </a:r>
              </a:p>
            </p:txBody>
          </p:sp>
        </mc:Fallback>
      </mc:AlternateContent>
      <p:sp>
        <p:nvSpPr>
          <p:cNvPr id="13" name="Rectangle 12"/>
          <p:cNvSpPr/>
          <p:nvPr/>
        </p:nvSpPr>
        <p:spPr>
          <a:xfrm>
            <a:off x="7056276" y="4484175"/>
            <a:ext cx="1404156" cy="304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7564021" y="4798050"/>
            <a:ext cx="1328459" cy="304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915817" y="3342371"/>
            <a:ext cx="1152128" cy="3746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4331639" y="3519005"/>
            <a:ext cx="1608514" cy="781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810491" y="4600835"/>
            <a:ext cx="593157"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1403647" y="4600835"/>
            <a:ext cx="1464243"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810490" y="4874750"/>
            <a:ext cx="2057400" cy="228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810490" y="5102797"/>
            <a:ext cx="2057400" cy="1307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810491" y="6398320"/>
            <a:ext cx="593157"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1403647" y="6398320"/>
            <a:ext cx="1464243"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26" name="Group 25"/>
          <p:cNvGrpSpPr/>
          <p:nvPr/>
        </p:nvGrpSpPr>
        <p:grpSpPr>
          <a:xfrm>
            <a:off x="2915817" y="6532483"/>
            <a:ext cx="1800199" cy="276999"/>
            <a:chOff x="2915817" y="6532483"/>
            <a:chExt cx="1800199" cy="276999"/>
          </a:xfrm>
        </p:grpSpPr>
        <p:sp>
          <p:nvSpPr>
            <p:cNvPr id="23" name="TextBox 22"/>
            <p:cNvSpPr txBox="1"/>
            <p:nvPr/>
          </p:nvSpPr>
          <p:spPr>
            <a:xfrm>
              <a:off x="3059832" y="6532483"/>
              <a:ext cx="1656184" cy="276999"/>
            </a:xfrm>
            <a:prstGeom prst="rect">
              <a:avLst/>
            </a:prstGeom>
            <a:noFill/>
          </p:spPr>
          <p:txBody>
            <a:bodyPr wrap="square" rtlCol="0">
              <a:spAutoFit/>
            </a:bodyPr>
            <a:lstStyle/>
            <a:p>
              <a:r>
                <a:rPr lang="en-GB" sz="1200" dirty="0"/>
                <a:t>Just 1- the rest.</a:t>
              </a:r>
            </a:p>
          </p:txBody>
        </p:sp>
        <p:cxnSp>
          <p:nvCxnSpPr>
            <p:cNvPr id="25" name="Straight Arrow Connector 24"/>
            <p:cNvCxnSpPr>
              <a:stCxn id="23" idx="1"/>
            </p:cNvCxnSpPr>
            <p:nvPr/>
          </p:nvCxnSpPr>
          <p:spPr>
            <a:xfrm flipH="1" flipV="1">
              <a:off x="2915817" y="6597352"/>
              <a:ext cx="144015" cy="736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7" name="Rectangle 26"/>
          <p:cNvSpPr/>
          <p:nvPr/>
        </p:nvSpPr>
        <p:spPr>
          <a:xfrm>
            <a:off x="5516115" y="5320998"/>
            <a:ext cx="1808609" cy="3273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42C0C10-79E4-4B7D-A4AA-4677ABB643F3}"/>
                  </a:ext>
                </a:extLst>
              </p:cNvPr>
              <p:cNvSpPr txBox="1"/>
              <p:nvPr/>
            </p:nvSpPr>
            <p:spPr>
              <a:xfrm>
                <a:off x="6642715" y="3013194"/>
                <a:ext cx="189599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200" b="0" i="1" smtClean="0">
                        <a:latin typeface="Cambria Math" panose="02040503050406030204" pitchFamily="18" charset="0"/>
                      </a:rPr>
                      <m:t>𝜆</m:t>
                    </m:r>
                  </m:oMath>
                </a14:m>
                <a:r>
                  <a:rPr lang="en-GB" sz="1200" dirty="0"/>
                  <a:t> means the </a:t>
                </a:r>
                <a:r>
                  <a:rPr lang="en-GB" sz="1200" dirty="0" err="1"/>
                  <a:t>the</a:t>
                </a:r>
                <a:r>
                  <a:rPr lang="en-GB" sz="1200" dirty="0"/>
                  <a:t> mean number of calls. So to estimate it, find the mean of the frequency table!</a:t>
                </a:r>
              </a:p>
            </p:txBody>
          </p:sp>
        </mc:Choice>
        <mc:Fallback>
          <p:sp>
            <p:nvSpPr>
              <p:cNvPr id="5" name="TextBox 4">
                <a:extLst>
                  <a:ext uri="{FF2B5EF4-FFF2-40B4-BE49-F238E27FC236}">
                    <a16:creationId xmlns:a16="http://schemas.microsoft.com/office/drawing/2014/main" id="{942C0C10-79E4-4B7D-A4AA-4677ABB643F3}"/>
                  </a:ext>
                </a:extLst>
              </p:cNvPr>
              <p:cNvSpPr txBox="1">
                <a:spLocks noRot="1" noChangeAspect="1" noMove="1" noResize="1" noEditPoints="1" noAdjustHandles="1" noChangeArrowheads="1" noChangeShapeType="1" noTextEdit="1"/>
              </p:cNvSpPr>
              <p:nvPr/>
            </p:nvSpPr>
            <p:spPr>
              <a:xfrm>
                <a:off x="6642715" y="3013194"/>
                <a:ext cx="1895997" cy="830997"/>
              </a:xfrm>
              <a:prstGeom prst="rect">
                <a:avLst/>
              </a:prstGeom>
              <a:blipFill>
                <a:blip r:embed="rId8"/>
                <a:stretch>
                  <a:fillRect b="-2837"/>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E8A300DC-7BEE-4A69-AB3B-2789CAD8DF96}"/>
              </a:ext>
            </a:extLst>
          </p:cNvPr>
          <p:cNvCxnSpPr>
            <a:cxnSpLocks/>
            <a:stCxn id="5" idx="1"/>
          </p:cNvCxnSpPr>
          <p:nvPr/>
        </p:nvCxnSpPr>
        <p:spPr>
          <a:xfrm flipH="1">
            <a:off x="6076549" y="3428693"/>
            <a:ext cx="566166" cy="1088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094D7E02-3421-4FC4-B05B-3C6C39C13460}"/>
                  </a:ext>
                </a:extLst>
              </p:cNvPr>
              <p:cNvSpPr txBox="1"/>
              <p:nvPr/>
            </p:nvSpPr>
            <p:spPr>
              <a:xfrm>
                <a:off x="6363641" y="3897549"/>
                <a:ext cx="189599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If we estimate </a:t>
                </a:r>
                <a14:m>
                  <m:oMath xmlns:m="http://schemas.openxmlformats.org/officeDocument/2006/math">
                    <m:r>
                      <a:rPr lang="en-GB" sz="1200" b="0" i="1" smtClean="0">
                        <a:latin typeface="Cambria Math" panose="02040503050406030204" pitchFamily="18" charset="0"/>
                      </a:rPr>
                      <m:t>𝜆</m:t>
                    </m:r>
                  </m:oMath>
                </a14:m>
                <a:r>
                  <a:rPr lang="en-GB" sz="1200" dirty="0"/>
                  <a:t>, we lose a degree of freedom.</a:t>
                </a:r>
              </a:p>
            </p:txBody>
          </p:sp>
        </mc:Choice>
        <mc:Fallback>
          <p:sp>
            <p:nvSpPr>
              <p:cNvPr id="31" name="TextBox 30">
                <a:extLst>
                  <a:ext uri="{FF2B5EF4-FFF2-40B4-BE49-F238E27FC236}">
                    <a16:creationId xmlns:a16="http://schemas.microsoft.com/office/drawing/2014/main" id="{094D7E02-3421-4FC4-B05B-3C6C39C13460}"/>
                  </a:ext>
                </a:extLst>
              </p:cNvPr>
              <p:cNvSpPr txBox="1">
                <a:spLocks noRot="1" noChangeAspect="1" noMove="1" noResize="1" noEditPoints="1" noAdjustHandles="1" noChangeArrowheads="1" noChangeShapeType="1" noTextEdit="1"/>
              </p:cNvSpPr>
              <p:nvPr/>
            </p:nvSpPr>
            <p:spPr>
              <a:xfrm>
                <a:off x="6363641" y="3897549"/>
                <a:ext cx="1895997" cy="461665"/>
              </a:xfrm>
              <a:prstGeom prst="rect">
                <a:avLst/>
              </a:prstGeom>
              <a:blipFill>
                <a:blip r:embed="rId9"/>
                <a:stretch>
                  <a:fillRect b="-6250"/>
                </a:stretch>
              </a:blipFill>
            </p:spPr>
            <p:txBody>
              <a:bodyPr/>
              <a:lstStyle/>
              <a:p>
                <a:r>
                  <a:rPr lang="en-GB">
                    <a:noFill/>
                  </a:rPr>
                  <a:t> </a:t>
                </a:r>
              </a:p>
            </p:txBody>
          </p:sp>
        </mc:Fallback>
      </mc:AlternateContent>
      <p:cxnSp>
        <p:nvCxnSpPr>
          <p:cNvPr id="32" name="Straight Arrow Connector 31">
            <a:extLst>
              <a:ext uri="{FF2B5EF4-FFF2-40B4-BE49-F238E27FC236}">
                <a16:creationId xmlns:a16="http://schemas.microsoft.com/office/drawing/2014/main" id="{0449D5B8-B362-4C48-89FA-F8D0515365F8}"/>
              </a:ext>
            </a:extLst>
          </p:cNvPr>
          <p:cNvCxnSpPr>
            <a:cxnSpLocks/>
          </p:cNvCxnSpPr>
          <p:nvPr/>
        </p:nvCxnSpPr>
        <p:spPr>
          <a:xfrm>
            <a:off x="8260080" y="4107181"/>
            <a:ext cx="121920" cy="274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DC11C819-3A3F-41D5-A1E9-67C43052D894}"/>
                  </a:ext>
                </a:extLst>
              </p:cNvPr>
              <p:cNvSpPr txBox="1"/>
              <p:nvPr/>
            </p:nvSpPr>
            <p:spPr>
              <a:xfrm>
                <a:off x="6838781" y="6214395"/>
                <a:ext cx="2078082"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Notice we didn’t say “modelled using </a:t>
                </a:r>
                <a14:m>
                  <m:oMath xmlns:m="http://schemas.openxmlformats.org/officeDocument/2006/math">
                    <m:r>
                      <a:rPr lang="en-GB" sz="1000" b="0" i="1" smtClean="0">
                        <a:latin typeface="Cambria Math" panose="02040503050406030204" pitchFamily="18" charset="0"/>
                      </a:rPr>
                      <m:t>𝑃𝑜</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2.2</m:t>
                        </m:r>
                      </m:e>
                    </m:d>
                  </m:oMath>
                </a14:m>
                <a:r>
                  <a:rPr lang="en-GB" sz="1000" dirty="0"/>
                  <a:t>”, because </a:t>
                </a:r>
                <a14:m>
                  <m:oMath xmlns:m="http://schemas.openxmlformats.org/officeDocument/2006/math">
                    <m:r>
                      <a:rPr lang="en-GB" sz="1000" b="0" i="1" smtClean="0">
                        <a:latin typeface="Cambria Math" panose="02040503050406030204" pitchFamily="18" charset="0"/>
                      </a:rPr>
                      <m:t>𝜆</m:t>
                    </m:r>
                  </m:oMath>
                </a14:m>
                <a:r>
                  <a:rPr lang="en-GB" sz="1000" dirty="0"/>
                  <a:t> wasn’t specified in the original hypothesis.</a:t>
                </a:r>
              </a:p>
            </p:txBody>
          </p:sp>
        </mc:Choice>
        <mc:Fallback>
          <p:sp>
            <p:nvSpPr>
              <p:cNvPr id="35" name="TextBox 34">
                <a:extLst>
                  <a:ext uri="{FF2B5EF4-FFF2-40B4-BE49-F238E27FC236}">
                    <a16:creationId xmlns:a16="http://schemas.microsoft.com/office/drawing/2014/main" id="{DC11C819-3A3F-41D5-A1E9-67C43052D894}"/>
                  </a:ext>
                </a:extLst>
              </p:cNvPr>
              <p:cNvSpPr txBox="1">
                <a:spLocks noRot="1" noChangeAspect="1" noMove="1" noResize="1" noEditPoints="1" noAdjustHandles="1" noChangeArrowheads="1" noChangeShapeType="1" noTextEdit="1"/>
              </p:cNvSpPr>
              <p:nvPr/>
            </p:nvSpPr>
            <p:spPr>
              <a:xfrm>
                <a:off x="6838781" y="6214395"/>
                <a:ext cx="2078082" cy="553998"/>
              </a:xfrm>
              <a:prstGeom prst="rect">
                <a:avLst/>
              </a:prstGeom>
              <a:blipFill>
                <a:blip r:embed="rId10"/>
                <a:stretch>
                  <a:fillRect b="-4211"/>
                </a:stretch>
              </a:blipFill>
            </p:spPr>
            <p:txBody>
              <a:bodyPr/>
              <a:lstStyle/>
              <a:p>
                <a:r>
                  <a:rPr lang="en-GB">
                    <a:noFill/>
                  </a:rPr>
                  <a:t> </a:t>
                </a:r>
              </a:p>
            </p:txBody>
          </p:sp>
        </mc:Fallback>
      </mc:AlternateContent>
      <p:sp>
        <p:nvSpPr>
          <p:cNvPr id="28" name="Rectangle 27"/>
          <p:cNvSpPr/>
          <p:nvPr/>
        </p:nvSpPr>
        <p:spPr>
          <a:xfrm>
            <a:off x="5516684" y="5655341"/>
            <a:ext cx="3528392" cy="11455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31900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110-113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82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dirty="0"/>
                            <a:t>70</a:t>
                          </a:r>
                        </a:p>
                      </a:txBody>
                      <a:tcPr/>
                    </a:tc>
                    <a:extLst>
                      <a:ext uri="{0D108BD9-81ED-4DB2-BD59-A6C34878D82A}">
                        <a16:rowId xmlns:a16="http://schemas.microsoft.com/office/drawing/2014/main" val="10003"/>
                      </a:ext>
                    </a:extLst>
                  </a:tr>
                  <a:tr h="370840">
                    <a:tc>
                      <a:txBody>
                        <a:bodyPr/>
                        <a:lstStyle/>
                        <a:p>
                          <a:r>
                            <a:rPr lang="en-GB" dirty="0"/>
                            <a:t>Totals</a:t>
                          </a:r>
                        </a:p>
                      </a:txBody>
                      <a:tcPr/>
                    </a:tc>
                    <a:tc>
                      <a:txBody>
                        <a:bodyPr/>
                        <a:lstStyle/>
                        <a:p>
                          <a:endParaRPr lang="en-GB" dirty="0"/>
                        </a:p>
                      </a:txBody>
                      <a:tcPr/>
                    </a:tc>
                    <a:tc>
                      <a:txBody>
                        <a:bodyPr/>
                        <a:lstStyle/>
                        <a:p>
                          <a:r>
                            <a:rPr lang="en-GB" dirty="0"/>
                            <a:t>44</a:t>
                          </a:r>
                        </a:p>
                      </a:txBody>
                      <a:tcPr/>
                    </a:tc>
                    <a:tc>
                      <a:txBody>
                        <a:bodyPr/>
                        <a:lstStyle/>
                        <a:p>
                          <a:r>
                            <a:rPr lang="en-GB" dirty="0"/>
                            <a:t>24</a:t>
                          </a:r>
                        </a:p>
                      </a:txBody>
                      <a:tcPr/>
                    </a:tc>
                    <a:tc>
                      <a:txBody>
                        <a:bodyPr/>
                        <a:lstStyle/>
                        <a:p>
                          <a:r>
                            <a:rPr lang="en-GB" dirty="0"/>
                            <a:t>52</a:t>
                          </a:r>
                        </a:p>
                      </a:txBody>
                      <a:tcPr/>
                    </a:tc>
                    <a:tc>
                      <a:txBody>
                        <a:bodyPr/>
                        <a:lstStyle/>
                        <a:p>
                          <a:r>
                            <a:rPr lang="en-GB"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36496899"/>
                  </p:ext>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200000" t="-108197" r="-299401" b="-324590"/>
                          </a:stretch>
                        </a:blipFill>
                      </a:tcPr>
                    </a:tc>
                    <a:tc>
                      <a:txBody>
                        <a:bodyPr/>
                        <a:lstStyle/>
                        <a:p>
                          <a:endParaRPr lang="en-US"/>
                        </a:p>
                      </a:txBody>
                      <a:tcPr>
                        <a:blipFill rotWithShape="1">
                          <a:blip r:embed="rId2"/>
                          <a:stretch>
                            <a:fillRect l="-300000" t="-108197" r="-199401" b="-324590"/>
                          </a:stretch>
                        </a:blipFill>
                      </a:tcPr>
                    </a:tc>
                    <a:tc>
                      <a:txBody>
                        <a:bodyPr/>
                        <a:lstStyle/>
                        <a:p>
                          <a:endParaRPr lang="en-US"/>
                        </a:p>
                      </a:txBody>
                      <a:tcPr>
                        <a:blipFill rotWithShape="1">
                          <a:blip r:embed="rId2"/>
                          <a:stretch>
                            <a:fillRect l="-402410" t="-108197" r="-100602"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1">
                          <a:blip r:embed="rId2"/>
                          <a:stretch>
                            <a:fillRect l="-101205" t="-211667" r="-401807" b="-230000"/>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dirty="0" smtClean="0"/>
                            <a:t>50</a:t>
                          </a:r>
                          <a:endParaRPr lang="en-GB" dirty="0"/>
                        </a:p>
                      </a:txBody>
                      <a:tcPr/>
                    </a:tc>
                  </a:tr>
                  <a:tr h="370840">
                    <a:tc vMerge="1">
                      <a:txBody>
                        <a:bodyPr/>
                        <a:lstStyle/>
                        <a:p>
                          <a:endParaRPr lang="en-GB" dirty="0"/>
                        </a:p>
                      </a:txBody>
                      <a:tcPr/>
                    </a:tc>
                    <a:tc>
                      <a:txBody>
                        <a:bodyPr/>
                        <a:lstStyle/>
                        <a:p>
                          <a:endParaRPr lang="en-US"/>
                        </a:p>
                      </a:txBody>
                      <a:tcPr>
                        <a:blipFill rotWithShape="1">
                          <a:blip r:embed="rId2"/>
                          <a:stretch>
                            <a:fillRect l="-101205" t="-306557" r="-401807" b="-126230"/>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dirty="0" smtClean="0"/>
                            <a:t>70</a:t>
                          </a:r>
                          <a:endParaRPr lang="en-GB" dirty="0"/>
                        </a:p>
                      </a:txBody>
                      <a:tcPr/>
                    </a:tc>
                  </a:tr>
                  <a:tr h="370840">
                    <a:tc>
                      <a:txBody>
                        <a:bodyPr/>
                        <a:lstStyle/>
                        <a:p>
                          <a:r>
                            <a:rPr lang="en-GB" dirty="0" smtClean="0"/>
                            <a:t>Totals</a:t>
                          </a:r>
                          <a:endParaRPr lang="en-GB" dirty="0"/>
                        </a:p>
                      </a:txBody>
                      <a:tcPr/>
                    </a:tc>
                    <a:tc>
                      <a:txBody>
                        <a:bodyPr/>
                        <a:lstStyle/>
                        <a:p>
                          <a:endParaRPr lang="en-GB" dirty="0"/>
                        </a:p>
                      </a:txBody>
                      <a:tcPr/>
                    </a:tc>
                    <a:tc>
                      <a:txBody>
                        <a:bodyPr/>
                        <a:lstStyle/>
                        <a:p>
                          <a:r>
                            <a:rPr lang="en-GB" dirty="0" smtClean="0"/>
                            <a:t>44</a:t>
                          </a:r>
                          <a:endParaRPr lang="en-GB" dirty="0"/>
                        </a:p>
                      </a:txBody>
                      <a:tcPr/>
                    </a:tc>
                    <a:tc>
                      <a:txBody>
                        <a:bodyPr/>
                        <a:lstStyle/>
                        <a:p>
                          <a:r>
                            <a:rPr lang="en-GB" dirty="0" smtClean="0"/>
                            <a:t>24</a:t>
                          </a:r>
                          <a:endParaRPr lang="en-GB" dirty="0"/>
                        </a:p>
                      </a:txBody>
                      <a:tcPr/>
                    </a:tc>
                    <a:tc>
                      <a:txBody>
                        <a:bodyPr/>
                        <a:lstStyle/>
                        <a:p>
                          <a:r>
                            <a:rPr lang="en-GB" dirty="0" smtClean="0"/>
                            <a:t>52</a:t>
                          </a:r>
                          <a:endParaRPr lang="en-GB" dirty="0"/>
                        </a:p>
                      </a:txBody>
                      <a:tcPr/>
                    </a:tc>
                    <a:tc>
                      <a:txBody>
                        <a:bodyPr/>
                        <a:lstStyle/>
                        <a:p>
                          <a:r>
                            <a:rPr lang="en-GB" dirty="0" smtClean="0"/>
                            <a:t>120</a:t>
                          </a:r>
                          <a:endParaRPr lang="en-GB" dirty="0"/>
                        </a:p>
                      </a:txBody>
                      <a:tcPr/>
                    </a:tc>
                  </a:tr>
                </a:tbl>
              </a:graphicData>
            </a:graphic>
          </p:graphicFrame>
        </mc:Fallback>
      </mc:AlternateContent>
      <p:sp>
        <p:nvSpPr>
          <p:cNvPr id="6" name="Rectangle 5"/>
          <p:cNvSpPr/>
          <p:nvPr/>
        </p:nvSpPr>
        <p:spPr>
          <a:xfrm>
            <a:off x="1403648" y="2319339"/>
            <a:ext cx="6408712" cy="73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09489" y="3196977"/>
            <a:ext cx="6768752" cy="1754326"/>
          </a:xfrm>
          <a:prstGeom prst="rect">
            <a:avLst/>
          </a:prstGeom>
          <a:noFill/>
        </p:spPr>
        <p:txBody>
          <a:bodyPr wrap="square" rtlCol="0">
            <a:spAutoFit/>
          </a:bodyPr>
          <a:lstStyle/>
          <a:p>
            <a:r>
              <a:rPr lang="en-GB" dirty="0"/>
              <a:t>So far, we have repeated a single event to get counts, e.g. throwing a single die multiple times, or in this case sampling grades from a single school and taking counts of each grade.</a:t>
            </a:r>
          </a:p>
          <a:p>
            <a:endParaRPr lang="en-GB" dirty="0"/>
          </a:p>
          <a:p>
            <a:r>
              <a:rPr lang="en-GB" dirty="0"/>
              <a:t>We then determined how well this fit a particular distribution (uniform, binomial, etc.)</a:t>
            </a:r>
          </a:p>
        </p:txBody>
      </p:sp>
      <mc:AlternateContent xmlns:mc="http://schemas.openxmlformats.org/markup-compatibility/2006" xmlns:a14="http://schemas.microsoft.com/office/drawing/2010/main">
        <mc:Choice Requires="a14">
          <p:sp>
            <p:nvSpPr>
              <p:cNvPr id="8" name="TextBox 7"/>
              <p:cNvSpPr txBox="1"/>
              <p:nvPr/>
            </p:nvSpPr>
            <p:spPr>
              <a:xfrm>
                <a:off x="909489" y="5229200"/>
                <a:ext cx="7478935" cy="1200329"/>
              </a:xfrm>
              <a:prstGeom prst="rect">
                <a:avLst/>
              </a:prstGeom>
              <a:noFill/>
            </p:spPr>
            <p:txBody>
              <a:bodyPr wrap="square" rtlCol="0">
                <a:spAutoFit/>
              </a:bodyPr>
              <a:lstStyle/>
              <a:p>
                <a:r>
                  <a:rPr lang="en-GB" dirty="0"/>
                  <a:t>But we might have multiple sets of results, and want to instead see how independent school and grade are – </a:t>
                </a:r>
                <a:r>
                  <a:rPr lang="en-GB" b="1" dirty="0"/>
                  <a:t>did say pupils in school A receive better teaching</a:t>
                </a:r>
                <a:r>
                  <a:rPr lang="en-GB" dirty="0"/>
                  <a:t>, or was the </a:t>
                </a:r>
                <a:r>
                  <a:rPr lang="en-GB" b="1" dirty="0"/>
                  <a:t>difference just due to chance? </a:t>
                </a:r>
                <a:r>
                  <a:rPr lang="en-GB" dirty="0"/>
                  <a:t>(i.e. natural variability)</a:t>
                </a:r>
              </a:p>
              <a:p>
                <a:r>
                  <a:rPr lang="en-GB" dirty="0"/>
                  <a:t>This table is known as a </a:t>
                </a:r>
                <a14:m>
                  <m:oMath xmlns:m="http://schemas.openxmlformats.org/officeDocument/2006/math">
                    <m:r>
                      <a:rPr lang="en-GB" b="1" i="1" smtClean="0">
                        <a:latin typeface="Cambria Math"/>
                      </a:rPr>
                      <m:t>𝟐</m:t>
                    </m:r>
                    <m:r>
                      <a:rPr lang="en-GB" b="1" i="1" smtClean="0">
                        <a:latin typeface="Cambria Math"/>
                      </a:rPr>
                      <m:t>×</m:t>
                    </m:r>
                    <m:r>
                      <a:rPr lang="en-GB" b="1" i="1" smtClean="0">
                        <a:latin typeface="Cambria Math"/>
                      </a:rPr>
                      <m:t>𝟑</m:t>
                    </m:r>
                  </m:oMath>
                </a14:m>
                <a:r>
                  <a:rPr lang="en-GB" b="1" dirty="0"/>
                  <a:t> contingency table </a:t>
                </a:r>
                <a:r>
                  <a:rPr lang="en-GB" sz="1100" dirty="0"/>
                  <a:t>(rows first, then columns, just like matrices).</a:t>
                </a:r>
              </a:p>
            </p:txBody>
          </p:sp>
        </mc:Choice>
        <mc:Fallback xmlns="">
          <p:sp>
            <p:nvSpPr>
              <p:cNvPr id="8" name="TextBox 7"/>
              <p:cNvSpPr txBox="1">
                <a:spLocks noRot="1" noChangeAspect="1" noMove="1" noResize="1" noEditPoints="1" noAdjustHandles="1" noChangeArrowheads="1" noChangeShapeType="1" noTextEdit="1"/>
              </p:cNvSpPr>
              <p:nvPr/>
            </p:nvSpPr>
            <p:spPr>
              <a:xfrm>
                <a:off x="909489" y="5229200"/>
                <a:ext cx="7478935" cy="1200329"/>
              </a:xfrm>
              <a:prstGeom prst="rect">
                <a:avLst/>
              </a:prstGeom>
              <a:blipFill rotWithShape="1">
                <a:blip r:embed="rId3"/>
                <a:stretch>
                  <a:fillRect l="-652" t="-2538" b="-7107"/>
                </a:stretch>
              </a:blipFill>
            </p:spPr>
            <p:txBody>
              <a:bodyPr/>
              <a:lstStyle/>
              <a:p>
                <a:r>
                  <a:rPr lang="en-GB">
                    <a:noFill/>
                  </a:rPr>
                  <a:t> </a:t>
                </a:r>
              </a:p>
            </p:txBody>
          </p:sp>
        </mc:Fallback>
      </mc:AlternateContent>
    </p:spTree>
    <p:extLst>
      <p:ext uri="{BB962C8B-B14F-4D97-AF65-F5344CB8AC3E}">
        <p14:creationId xmlns:p14="http://schemas.microsoft.com/office/powerpoint/2010/main" val="392647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504408016"/>
                  </p:ext>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1198" b="-324590"/>
                          </a:stretch>
                        </a:blipFill>
                      </a:tcPr>
                    </a:tc>
                    <a:tc>
                      <a:txBody>
                        <a:bodyPr/>
                        <a:lstStyle/>
                        <a:p>
                          <a:endParaRPr lang="en-US"/>
                        </a:p>
                      </a:txBody>
                      <a:tcPr>
                        <a:blipFill rotWithShape="0">
                          <a:blip r:embed="rId2"/>
                          <a:stretch>
                            <a:fillRect l="-302410" t="-108197" r="-203012" b="-324590"/>
                          </a:stretch>
                        </a:blipFill>
                      </a:tcPr>
                    </a:tc>
                    <a:tc>
                      <a:txBody>
                        <a:bodyPr/>
                        <a:lstStyle/>
                        <a:p>
                          <a:endParaRPr lang="en-US"/>
                        </a:p>
                      </a:txBody>
                      <a:tcPr>
                        <a:blipFill rotWithShape="0">
                          <a:blip r:embed="rId2"/>
                          <a:stretch>
                            <a:fillRect l="-400000" t="-108197" r="-101796"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8197" r="-401198" b="-224590"/>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8197" r="-401198" b="-124590"/>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1115616" y="3284984"/>
                <a:ext cx="6624736" cy="1200329"/>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𝐻</m:t>
                        </m:r>
                      </m:e>
                      <m:sub>
                        <m:r>
                          <a:rPr lang="en-GB" b="0" i="1" smtClean="0">
                            <a:latin typeface="Cambria Math"/>
                          </a:rPr>
                          <m:t>0</m:t>
                        </m:r>
                      </m:sub>
                    </m:sSub>
                    <m:r>
                      <a:rPr lang="en-GB" b="0" i="1" smtClean="0">
                        <a:latin typeface="Cambria Math"/>
                      </a:rPr>
                      <m:t>: </m:t>
                    </m:r>
                  </m:oMath>
                </a14:m>
                <a:r>
                  <a:rPr lang="en-GB" dirty="0"/>
                  <a:t>School and grade are independent.</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𝐻</m:t>
                        </m:r>
                      </m:e>
                      <m:sub>
                        <m:r>
                          <a:rPr lang="en-GB" b="0" i="1" smtClean="0">
                            <a:latin typeface="Cambria Math"/>
                          </a:rPr>
                          <m:t>1</m:t>
                        </m:r>
                      </m:sub>
                    </m:sSub>
                    <m:r>
                      <a:rPr lang="en-GB" b="0" i="1" smtClean="0">
                        <a:latin typeface="Cambria Math"/>
                      </a:rPr>
                      <m:t>:</m:t>
                    </m:r>
                  </m:oMath>
                </a14:m>
                <a:r>
                  <a:rPr lang="en-GB" dirty="0"/>
                  <a:t> School and grade are not independent</a:t>
                </a:r>
              </a:p>
              <a:p>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115616" y="3284984"/>
                <a:ext cx="6624736" cy="1200329"/>
              </a:xfrm>
              <a:prstGeom prst="rect">
                <a:avLst/>
              </a:prstGeom>
              <a:blipFill rotWithShape="0">
                <a:blip r:embed="rId3"/>
                <a:stretch>
                  <a:fillRect t="-3046"/>
                </a:stretch>
              </a:blipFill>
            </p:spPr>
            <p:txBody>
              <a:bodyPr/>
              <a:lstStyle/>
              <a:p>
                <a:r>
                  <a:rPr lang="en-GB">
                    <a:noFill/>
                  </a:rPr>
                  <a:t> </a:t>
                </a:r>
              </a:p>
            </p:txBody>
          </p:sp>
        </mc:Fallback>
      </mc:AlternateContent>
      <p:sp>
        <p:nvSpPr>
          <p:cNvPr id="7" name="Rectangle 6"/>
          <p:cNvSpPr/>
          <p:nvPr/>
        </p:nvSpPr>
        <p:spPr>
          <a:xfrm>
            <a:off x="1567036" y="3249538"/>
            <a:ext cx="3653036"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TextBox 7"/>
          <p:cNvSpPr txBox="1"/>
          <p:nvPr/>
        </p:nvSpPr>
        <p:spPr>
          <a:xfrm>
            <a:off x="5652120" y="3140283"/>
            <a:ext cx="3240360" cy="523220"/>
          </a:xfrm>
          <a:prstGeom prst="rect">
            <a:avLst/>
          </a:prstGeom>
          <a:noFill/>
        </p:spPr>
        <p:txBody>
          <a:bodyPr wrap="square" rtlCol="0">
            <a:spAutoFit/>
          </a:bodyPr>
          <a:lstStyle/>
          <a:p>
            <a:r>
              <a:rPr lang="en-GB" sz="1400" dirty="0"/>
              <a:t>i.e. there is not any association between the two criterion</a:t>
            </a:r>
          </a:p>
        </p:txBody>
      </p:sp>
      <p:sp>
        <p:nvSpPr>
          <p:cNvPr id="9" name="TextBox 8"/>
          <p:cNvSpPr txBox="1"/>
          <p:nvPr/>
        </p:nvSpPr>
        <p:spPr>
          <a:xfrm>
            <a:off x="323528" y="836712"/>
            <a:ext cx="295232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to the 5% significance level whether school and grade are dependent.</a:t>
            </a:r>
          </a:p>
        </p:txBody>
      </p:sp>
      <mc:AlternateContent xmlns:mc="http://schemas.openxmlformats.org/markup-compatibility/2006" xmlns:a14="http://schemas.microsoft.com/office/drawing/2010/main">
        <mc:Choice Requires="a14">
          <p:sp>
            <p:nvSpPr>
              <p:cNvPr id="10" name="TextBox 9"/>
              <p:cNvSpPr txBox="1"/>
              <p:nvPr/>
            </p:nvSpPr>
            <p:spPr>
              <a:xfrm>
                <a:off x="827584" y="4090115"/>
                <a:ext cx="8064896" cy="1968680"/>
              </a:xfrm>
              <a:prstGeom prst="rect">
                <a:avLst/>
              </a:prstGeom>
              <a:noFill/>
            </p:spPr>
            <p:txBody>
              <a:bodyPr wrap="square" rtlCol="0">
                <a:spAutoFit/>
              </a:bodyPr>
              <a:lstStyle/>
              <a:p>
                <a:r>
                  <a:rPr lang="en-GB" dirty="0"/>
                  <a:t>Using the totals, what is the probability that a student is from school </a:t>
                </a:r>
                <a14:m>
                  <m:oMath xmlns:m="http://schemas.openxmlformats.org/officeDocument/2006/math">
                    <m:r>
                      <a:rPr lang="en-GB" b="0" i="1" smtClean="0">
                        <a:latin typeface="Cambria Math" panose="02040503050406030204" pitchFamily="18" charset="0"/>
                      </a:rPr>
                      <m:t>𝑋</m:t>
                    </m:r>
                  </m:oMath>
                </a14:m>
                <a:r>
                  <a:rPr lang="en-GB" dirty="0"/>
                  <a:t> and has a grade </a:t>
                </a:r>
                <a14:m>
                  <m:oMath xmlns:m="http://schemas.openxmlformats.org/officeDocument/2006/math">
                    <m:r>
                      <a:rPr lang="en-GB" b="0" i="1" smtClean="0">
                        <a:latin typeface="Cambria Math" panose="02040503050406030204" pitchFamily="18" charset="0"/>
                      </a:rPr>
                      <m:t>𝐴</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44</m:t>
                          </m:r>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50</m:t>
                          </m:r>
                        </m:num>
                        <m:den>
                          <m:r>
                            <a:rPr lang="en-GB" b="0" i="1" smtClean="0">
                              <a:latin typeface="Cambria Math" panose="02040503050406030204" pitchFamily="18" charset="0"/>
                            </a:rPr>
                            <m:t>120</m:t>
                          </m:r>
                        </m:den>
                      </m:f>
                    </m:oMath>
                  </m:oMathPara>
                </a14:m>
                <a:endParaRPr lang="en-GB" dirty="0"/>
              </a:p>
              <a:p>
                <a:r>
                  <a:rPr lang="en-GB" dirty="0"/>
                  <a:t>Hence what is the expected number of students from school </a:t>
                </a:r>
                <a14:m>
                  <m:oMath xmlns:m="http://schemas.openxmlformats.org/officeDocument/2006/math">
                    <m:r>
                      <a:rPr lang="en-GB" i="1" dirty="0" smtClean="0">
                        <a:latin typeface="Cambria Math" panose="02040503050406030204" pitchFamily="18" charset="0"/>
                      </a:rPr>
                      <m:t>𝑋</m:t>
                    </m:r>
                  </m:oMath>
                </a14:m>
                <a:r>
                  <a:rPr lang="en-GB" dirty="0"/>
                  <a:t> getting grade </a:t>
                </a:r>
                <a14:m>
                  <m:oMath xmlns:m="http://schemas.openxmlformats.org/officeDocument/2006/math">
                    <m:r>
                      <a:rPr lang="en-GB" b="0" i="1" smtClean="0">
                        <a:latin typeface="Cambria Math" panose="02040503050406030204" pitchFamily="18" charset="0"/>
                      </a:rPr>
                      <m:t>𝐴</m:t>
                    </m:r>
                  </m:oMath>
                </a14:m>
                <a:r>
                  <a:rPr lang="en-GB" dirty="0"/>
                  <a:t>?</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44</m:t>
                          </m:r>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50</m:t>
                          </m:r>
                        </m:num>
                        <m:den>
                          <m:r>
                            <a:rPr lang="en-GB" b="0" i="1" smtClean="0">
                              <a:latin typeface="Cambria Math" panose="02040503050406030204" pitchFamily="18" charset="0"/>
                            </a:rPr>
                            <m:t>120</m:t>
                          </m:r>
                        </m:den>
                      </m:f>
                      <m:r>
                        <a:rPr lang="en-GB" b="0" i="1" smtClean="0">
                          <a:latin typeface="Cambria Math" panose="02040503050406030204" pitchFamily="18" charset="0"/>
                        </a:rPr>
                        <m:t>×120=</m:t>
                      </m:r>
                      <m:f>
                        <m:fPr>
                          <m:ctrlPr>
                            <a:rPr lang="en-GB" b="0" i="1" smtClean="0">
                              <a:latin typeface="Cambria Math" panose="02040503050406030204" pitchFamily="18" charset="0"/>
                            </a:rPr>
                          </m:ctrlPr>
                        </m:fPr>
                        <m:num>
                          <m:r>
                            <a:rPr lang="en-GB" b="0" i="1" smtClean="0">
                              <a:latin typeface="Cambria Math" panose="02040503050406030204" pitchFamily="18" charset="0"/>
                            </a:rPr>
                            <m:t>44×50</m:t>
                          </m:r>
                        </m:num>
                        <m:den>
                          <m:r>
                            <a:rPr lang="en-GB" b="0" i="1" smtClean="0">
                              <a:latin typeface="Cambria Math" panose="02040503050406030204" pitchFamily="18" charset="0"/>
                            </a:rPr>
                            <m:t>120</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27584" y="4090115"/>
                <a:ext cx="8064896" cy="1968680"/>
              </a:xfrm>
              <a:prstGeom prst="rect">
                <a:avLst/>
              </a:prstGeom>
              <a:blipFill rotWithShape="0">
                <a:blip r:embed="rId4"/>
                <a:stretch>
                  <a:fillRect l="-680" t="-18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39752" y="6168765"/>
                <a:ext cx="4896544" cy="5229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Expected frequency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𝑟𝑜𝑤</m:t>
                        </m:r>
                        <m:r>
                          <a:rPr lang="en-GB" b="0" i="1" smtClean="0">
                            <a:latin typeface="Cambria Math" panose="02040503050406030204" pitchFamily="18" charset="0"/>
                          </a:rPr>
                          <m:t> </m:t>
                        </m:r>
                        <m:r>
                          <a:rPr lang="en-GB" b="0" i="1" smtClean="0">
                            <a:latin typeface="Cambria Math" panose="02040503050406030204" pitchFamily="18" charset="0"/>
                          </a:rPr>
                          <m:t>𝑡𝑜𝑡𝑎𝑙</m:t>
                        </m:r>
                        <m:r>
                          <a:rPr lang="en-GB" b="0" i="1" smtClean="0">
                            <a:latin typeface="Cambria Math" panose="02040503050406030204" pitchFamily="18" charset="0"/>
                          </a:rPr>
                          <m:t>×</m:t>
                        </m:r>
                        <m:r>
                          <a:rPr lang="en-GB" b="0" i="1" smtClean="0">
                            <a:latin typeface="Cambria Math" panose="02040503050406030204" pitchFamily="18" charset="0"/>
                          </a:rPr>
                          <m:t>𝑐𝑜𝑙𝑢𝑚𝑛</m:t>
                        </m:r>
                        <m:r>
                          <a:rPr lang="en-GB" b="0" i="1" smtClean="0">
                            <a:latin typeface="Cambria Math" panose="02040503050406030204" pitchFamily="18" charset="0"/>
                          </a:rPr>
                          <m:t> </m:t>
                        </m:r>
                        <m:r>
                          <a:rPr lang="en-GB" b="0" i="1" smtClean="0">
                            <a:latin typeface="Cambria Math" panose="02040503050406030204" pitchFamily="18" charset="0"/>
                          </a:rPr>
                          <m:t>𝑡𝑜𝑡𝑎𝑙</m:t>
                        </m:r>
                      </m:num>
                      <m:den>
                        <m:r>
                          <a:rPr lang="en-GB" b="0" i="1" smtClean="0">
                            <a:latin typeface="Cambria Math" panose="02040503050406030204" pitchFamily="18" charset="0"/>
                          </a:rPr>
                          <m:t>𝑔𝑟𝑎𝑛𝑑</m:t>
                        </m:r>
                        <m:r>
                          <a:rPr lang="en-GB" b="0" i="1" smtClean="0">
                            <a:latin typeface="Cambria Math" panose="02040503050406030204" pitchFamily="18" charset="0"/>
                          </a:rPr>
                          <m:t> </m:t>
                        </m:r>
                        <m:r>
                          <a:rPr lang="en-GB" b="0" i="1" smtClean="0">
                            <a:latin typeface="Cambria Math" panose="02040503050406030204" pitchFamily="18" charset="0"/>
                          </a:rPr>
                          <m:t>𝑡𝑜𝑡𝑎𝑙</m:t>
                        </m:r>
                      </m:den>
                    </m:f>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339752" y="6168765"/>
                <a:ext cx="4896544" cy="522900"/>
              </a:xfrm>
              <a:prstGeom prst="rect">
                <a:avLst/>
              </a:prstGeom>
              <a:blipFill rotWithShape="0">
                <a:blip r:embed="rId5"/>
                <a:stretch>
                  <a:fillRect l="-867" b="-3333"/>
                </a:stretch>
              </a:blipFill>
            </p:spPr>
            <p:txBody>
              <a:bodyPr/>
              <a:lstStyle/>
              <a:p>
                <a:r>
                  <a:rPr lang="en-GB">
                    <a:noFill/>
                  </a:rPr>
                  <a:t> </a:t>
                </a:r>
              </a:p>
            </p:txBody>
          </p:sp>
        </mc:Fallback>
      </mc:AlternateContent>
      <p:sp>
        <p:nvSpPr>
          <p:cNvPr id="12" name="Rectangle 11"/>
          <p:cNvSpPr/>
          <p:nvPr/>
        </p:nvSpPr>
        <p:spPr>
          <a:xfrm>
            <a:off x="4860032" y="4520759"/>
            <a:ext cx="1584176"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3410158" y="5448963"/>
            <a:ext cx="3034049"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532043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nextCondLst>
                <p:cond evt="onClick" delay="0">
                  <p:tgtEl>
                    <p:spTgt spid="13"/>
                  </p:tgtEl>
                </p:cond>
              </p:nextCondLst>
            </p:seq>
          </p:childTnLst>
        </p:cTn>
      </p:par>
    </p:tnLst>
    <p:bldLst>
      <p:bldP spid="7" grpId="0" animBg="1"/>
      <p:bldP spid="8" grpId="0"/>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350722999"/>
                  </p:ext>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0599" b="-324590"/>
                          </a:stretch>
                        </a:blipFill>
                      </a:tcPr>
                    </a:tc>
                    <a:tc>
                      <a:txBody>
                        <a:bodyPr/>
                        <a:lstStyle/>
                        <a:p>
                          <a:endParaRPr lang="en-US"/>
                        </a:p>
                      </a:txBody>
                      <a:tcPr>
                        <a:blipFill rotWithShape="0">
                          <a:blip r:embed="rId2"/>
                          <a:stretch>
                            <a:fillRect l="-302410" t="-108197" r="-202410" b="-324590"/>
                          </a:stretch>
                        </a:blipFill>
                      </a:tcPr>
                    </a:tc>
                    <a:tc>
                      <a:txBody>
                        <a:bodyPr/>
                        <a:lstStyle/>
                        <a:p>
                          <a:endParaRPr lang="en-US"/>
                        </a:p>
                      </a:txBody>
                      <a:tcPr>
                        <a:blipFill rotWithShape="0">
                          <a:blip r:embed="rId2"/>
                          <a:stretch>
                            <a:fillRect l="-400000" t="-108197" r="-101198"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4839" r="-400599" b="-219355"/>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9836" r="-400599" b="-122951"/>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539552" y="3998263"/>
              <a:ext cx="8333740" cy="2337182"/>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862455">
                      <a:extLst>
                        <a:ext uri="{9D8B030D-6E8A-4147-A177-3AD203B41FA5}">
                          <a16:colId xmlns:a16="http://schemas.microsoft.com/office/drawing/2014/main" val="20002"/>
                        </a:ext>
                      </a:extLst>
                    </a:gridCol>
                    <a:gridCol w="1560830">
                      <a:extLst>
                        <a:ext uri="{9D8B030D-6E8A-4147-A177-3AD203B41FA5}">
                          <a16:colId xmlns:a16="http://schemas.microsoft.com/office/drawing/2014/main" val="20003"/>
                        </a:ext>
                      </a:extLst>
                    </a:gridCol>
                    <a:gridCol w="1862455">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50×44</m:t>
                                    </m:r>
                                  </m:num>
                                  <m:den>
                                    <m:r>
                                      <a:rPr lang="en-GB" b="0" i="1" smtClean="0">
                                        <a:latin typeface="Cambria Math" panose="02040503050406030204" pitchFamily="18" charset="0"/>
                                      </a:rPr>
                                      <m:t>120</m:t>
                                    </m:r>
                                  </m:den>
                                </m:f>
                                <m:r>
                                  <a:rPr lang="en-GB" b="0" i="1" smtClean="0">
                                    <a:latin typeface="Cambria Math" panose="02040503050406030204" pitchFamily="18" charset="0"/>
                                  </a:rPr>
                                  <m:t>=18.33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50×24</m:t>
                                    </m:r>
                                  </m:num>
                                  <m:den>
                                    <m:r>
                                      <a:rPr lang="en-GB" b="0" i="1" smtClean="0">
                                        <a:latin typeface="Cambria Math" panose="02040503050406030204" pitchFamily="18" charset="0"/>
                                      </a:rPr>
                                      <m:t>120</m:t>
                                    </m:r>
                                  </m:den>
                                </m:f>
                                <m:r>
                                  <a:rPr lang="en-GB" b="0" i="1" smtClean="0">
                                    <a:latin typeface="Cambria Math" panose="02040503050406030204" pitchFamily="18" charset="0"/>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50×52</m:t>
                                    </m:r>
                                  </m:num>
                                  <m:den>
                                    <m:r>
                                      <a:rPr lang="en-GB" b="0" i="1" smtClean="0">
                                        <a:latin typeface="Cambria Math" panose="02040503050406030204" pitchFamily="18" charset="0"/>
                                      </a:rPr>
                                      <m:t>120</m:t>
                                    </m:r>
                                  </m:den>
                                </m:f>
                                <m:r>
                                  <a:rPr lang="en-GB" b="0" i="1" smtClean="0">
                                    <a:latin typeface="Cambria Math" panose="02040503050406030204" pitchFamily="18" charset="0"/>
                                  </a:rPr>
                                  <m:t>=21.67</m:t>
                                </m:r>
                              </m:oMath>
                            </m:oMathPara>
                          </a14:m>
                          <a:endParaRPr lang="en-GB" dirty="0"/>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70×44</m:t>
                                    </m:r>
                                  </m:num>
                                  <m:den>
                                    <m:r>
                                      <a:rPr lang="en-GB" b="0" i="1" smtClean="0">
                                        <a:latin typeface="Cambria Math" panose="02040503050406030204" pitchFamily="18" charset="0"/>
                                      </a:rPr>
                                      <m:t>120</m:t>
                                    </m:r>
                                  </m:den>
                                </m:f>
                                <m:r>
                                  <a:rPr lang="en-GB" b="0" i="1" smtClean="0">
                                    <a:latin typeface="Cambria Math" panose="02040503050406030204" pitchFamily="18" charset="0"/>
                                  </a:rPr>
                                  <m:t>=25.67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70×24</m:t>
                                    </m:r>
                                  </m:num>
                                  <m:den>
                                    <m:r>
                                      <a:rPr lang="en-GB" b="0" i="1" smtClean="0">
                                        <a:latin typeface="Cambria Math" panose="02040503050406030204" pitchFamily="18" charset="0"/>
                                      </a:rPr>
                                      <m:t>120</m:t>
                                    </m:r>
                                  </m:den>
                                </m:f>
                                <m:r>
                                  <a:rPr lang="en-GB" b="0" i="1" smtClean="0">
                                    <a:latin typeface="Cambria Math" panose="02040503050406030204" pitchFamily="18" charset="0"/>
                                  </a:rPr>
                                  <m: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70×52</m:t>
                                    </m:r>
                                  </m:num>
                                  <m:den>
                                    <m:r>
                                      <a:rPr lang="en-GB" b="0" i="1" smtClean="0">
                                        <a:latin typeface="Cambria Math" panose="02040503050406030204" pitchFamily="18" charset="0"/>
                                      </a:rPr>
                                      <m:t>120</m:t>
                                    </m:r>
                                  </m:den>
                                </m:f>
                                <m:r>
                                  <a:rPr lang="en-GB" b="0" i="1" smtClean="0">
                                    <a:latin typeface="Cambria Math" panose="02040503050406030204" pitchFamily="18" charset="0"/>
                                  </a:rPr>
                                  <m:t>=30.33</m:t>
                                </m:r>
                              </m:oMath>
                            </m:oMathPara>
                          </a14:m>
                          <a:endParaRPr lang="en-GB" dirty="0"/>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603538193"/>
                  </p:ext>
                </p:extLst>
              </p:nvPr>
            </p:nvGraphicFramePr>
            <p:xfrm>
              <a:off x="539552" y="3998263"/>
              <a:ext cx="8333740" cy="2337182"/>
            </p:xfrm>
            <a:graphic>
              <a:graphicData uri="http://schemas.openxmlformats.org/drawingml/2006/table">
                <a:tbl>
                  <a:tblPr firstRow="1" bandRow="1">
                    <a:tableStyleId>{5940675A-B579-460E-94D1-54222C63F5DA}</a:tableStyleId>
                  </a:tblPr>
                  <a:tblGrid>
                    <a:gridCol w="1016000"/>
                    <a:gridCol w="1016000"/>
                    <a:gridCol w="1862455"/>
                    <a:gridCol w="1560830"/>
                    <a:gridCol w="1862455"/>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3"/>
                          <a:stretch>
                            <a:fillRect l="-109836" t="-108197" r="-239672" b="-454098"/>
                          </a:stretch>
                        </a:blipFill>
                      </a:tcPr>
                    </a:tc>
                    <a:tc>
                      <a:txBody>
                        <a:bodyPr/>
                        <a:lstStyle/>
                        <a:p>
                          <a:endParaRPr lang="en-US"/>
                        </a:p>
                      </a:txBody>
                      <a:tcPr>
                        <a:blipFill rotWithShape="0">
                          <a:blip r:embed="rId3"/>
                          <a:stretch>
                            <a:fillRect l="-250000" t="-108197" r="-185547" b="-454098"/>
                          </a:stretch>
                        </a:blipFill>
                      </a:tcPr>
                    </a:tc>
                    <a:tc>
                      <a:txBody>
                        <a:bodyPr/>
                        <a:lstStyle/>
                        <a:p>
                          <a:endParaRPr lang="en-US"/>
                        </a:p>
                      </a:txBody>
                      <a:tcPr>
                        <a:blipFill rotWithShape="0">
                          <a:blip r:embed="rId3"/>
                          <a:stretch>
                            <a:fillRect l="-292810" t="-108197" r="-55229" b="-454098"/>
                          </a:stretch>
                        </a:blipFill>
                      </a:tcPr>
                    </a:tc>
                    <a:tc vMerge="1">
                      <a:txBody>
                        <a:bodyPr/>
                        <a:lstStyle/>
                        <a:p>
                          <a:endParaRPr lang="en-GB" dirty="0"/>
                        </a:p>
                      </a:txBody>
                      <a:tcPr/>
                    </a:tc>
                  </a:tr>
                  <a:tr h="612331">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3"/>
                          <a:stretch>
                            <a:fillRect l="-100599" t="-125743" r="-620359" b="-174257"/>
                          </a:stretch>
                        </a:blipFill>
                      </a:tcPr>
                    </a:tc>
                    <a:tc>
                      <a:txBody>
                        <a:bodyPr/>
                        <a:lstStyle/>
                        <a:p>
                          <a:endParaRPr lang="en-US"/>
                        </a:p>
                      </a:txBody>
                      <a:tcPr>
                        <a:blipFill rotWithShape="0">
                          <a:blip r:embed="rId3"/>
                          <a:stretch>
                            <a:fillRect l="-109836" t="-125743" r="-239672" b="-174257"/>
                          </a:stretch>
                        </a:blipFill>
                      </a:tcPr>
                    </a:tc>
                    <a:tc>
                      <a:txBody>
                        <a:bodyPr/>
                        <a:lstStyle/>
                        <a:p>
                          <a:endParaRPr lang="en-US"/>
                        </a:p>
                      </a:txBody>
                      <a:tcPr>
                        <a:blipFill rotWithShape="0">
                          <a:blip r:embed="rId3"/>
                          <a:stretch>
                            <a:fillRect l="-250000" t="-125743" r="-185547" b="-174257"/>
                          </a:stretch>
                        </a:blipFill>
                      </a:tcPr>
                    </a:tc>
                    <a:tc>
                      <a:txBody>
                        <a:bodyPr/>
                        <a:lstStyle/>
                        <a:p>
                          <a:endParaRPr lang="en-US"/>
                        </a:p>
                      </a:txBody>
                      <a:tcPr>
                        <a:blipFill rotWithShape="0">
                          <a:blip r:embed="rId3"/>
                          <a:stretch>
                            <a:fillRect l="-292810" t="-125743" r="-55229" b="-174257"/>
                          </a:stretch>
                        </a:blipFill>
                      </a:tcPr>
                    </a:tc>
                    <a:tc>
                      <a:txBody>
                        <a:bodyPr/>
                        <a:lstStyle/>
                        <a:p>
                          <a:r>
                            <a:rPr lang="en-GB" b="1" dirty="0" smtClean="0"/>
                            <a:t>50</a:t>
                          </a:r>
                          <a:endParaRPr lang="en-GB" b="1" dirty="0"/>
                        </a:p>
                      </a:txBody>
                      <a:tcPr/>
                    </a:tc>
                  </a:tr>
                  <a:tr h="612331">
                    <a:tc vMerge="1">
                      <a:txBody>
                        <a:bodyPr/>
                        <a:lstStyle/>
                        <a:p>
                          <a:endParaRPr lang="en-GB" dirty="0"/>
                        </a:p>
                      </a:txBody>
                      <a:tcPr/>
                    </a:tc>
                    <a:tc>
                      <a:txBody>
                        <a:bodyPr/>
                        <a:lstStyle/>
                        <a:p>
                          <a:endParaRPr lang="en-US"/>
                        </a:p>
                      </a:txBody>
                      <a:tcPr>
                        <a:blipFill rotWithShape="0">
                          <a:blip r:embed="rId3"/>
                          <a:stretch>
                            <a:fillRect l="-100599" t="-225743" r="-620359" b="-74257"/>
                          </a:stretch>
                        </a:blipFill>
                      </a:tcPr>
                    </a:tc>
                    <a:tc>
                      <a:txBody>
                        <a:bodyPr/>
                        <a:lstStyle/>
                        <a:p>
                          <a:endParaRPr lang="en-US"/>
                        </a:p>
                      </a:txBody>
                      <a:tcPr>
                        <a:blipFill rotWithShape="0">
                          <a:blip r:embed="rId3"/>
                          <a:stretch>
                            <a:fillRect l="-109836" t="-225743" r="-239672" b="-74257"/>
                          </a:stretch>
                        </a:blipFill>
                      </a:tcPr>
                    </a:tc>
                    <a:tc>
                      <a:txBody>
                        <a:bodyPr/>
                        <a:lstStyle/>
                        <a:p>
                          <a:endParaRPr lang="en-US"/>
                        </a:p>
                      </a:txBody>
                      <a:tcPr>
                        <a:blipFill rotWithShape="0">
                          <a:blip r:embed="rId3"/>
                          <a:stretch>
                            <a:fillRect l="-250000" t="-225743" r="-185547" b="-74257"/>
                          </a:stretch>
                        </a:blipFill>
                      </a:tcPr>
                    </a:tc>
                    <a:tc>
                      <a:txBody>
                        <a:bodyPr/>
                        <a:lstStyle/>
                        <a:p>
                          <a:endParaRPr lang="en-US"/>
                        </a:p>
                      </a:txBody>
                      <a:tcPr>
                        <a:blipFill rotWithShape="0">
                          <a:blip r:embed="rId3"/>
                          <a:stretch>
                            <a:fillRect l="-292810" t="-225743" r="-55229" b="-74257"/>
                          </a:stretch>
                        </a:blipFill>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p:sp>
        <p:nvSpPr>
          <p:cNvPr id="7" name="Down Arrow 6"/>
          <p:cNvSpPr/>
          <p:nvPr/>
        </p:nvSpPr>
        <p:spPr>
          <a:xfrm>
            <a:off x="4571428" y="3067607"/>
            <a:ext cx="648072" cy="792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395536" y="3463651"/>
            <a:ext cx="2376264" cy="369332"/>
          </a:xfrm>
          <a:prstGeom prst="rect">
            <a:avLst/>
          </a:prstGeom>
          <a:noFill/>
        </p:spPr>
        <p:txBody>
          <a:bodyPr wrap="square" rtlCol="0">
            <a:spAutoFit/>
          </a:bodyPr>
          <a:lstStyle/>
          <a:p>
            <a:r>
              <a:rPr lang="en-GB" b="1" dirty="0"/>
              <a:t>Expected Frequencies</a:t>
            </a:r>
          </a:p>
        </p:txBody>
      </p:sp>
      <p:sp>
        <p:nvSpPr>
          <p:cNvPr id="9" name="Rectangle 8"/>
          <p:cNvSpPr/>
          <p:nvPr/>
        </p:nvSpPr>
        <p:spPr>
          <a:xfrm>
            <a:off x="2555776" y="4725145"/>
            <a:ext cx="187220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4421963" y="4727718"/>
            <a:ext cx="1590197"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6012160" y="4729174"/>
            <a:ext cx="1866187"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2555776" y="5377246"/>
            <a:ext cx="1872208"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421963" y="5379819"/>
            <a:ext cx="1590197"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012160" y="5381275"/>
            <a:ext cx="1866187"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213897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301461667"/>
                  </p:ext>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0599" b="-324590"/>
                          </a:stretch>
                        </a:blipFill>
                      </a:tcPr>
                    </a:tc>
                    <a:tc>
                      <a:txBody>
                        <a:bodyPr/>
                        <a:lstStyle/>
                        <a:p>
                          <a:endParaRPr lang="en-US"/>
                        </a:p>
                      </a:txBody>
                      <a:tcPr>
                        <a:blipFill rotWithShape="0">
                          <a:blip r:embed="rId2"/>
                          <a:stretch>
                            <a:fillRect l="-302410" t="-108197" r="-202410" b="-324590"/>
                          </a:stretch>
                        </a:blipFill>
                      </a:tcPr>
                    </a:tc>
                    <a:tc>
                      <a:txBody>
                        <a:bodyPr/>
                        <a:lstStyle/>
                        <a:p>
                          <a:endParaRPr lang="en-US"/>
                        </a:p>
                      </a:txBody>
                      <a:tcPr>
                        <a:blipFill rotWithShape="0">
                          <a:blip r:embed="rId2"/>
                          <a:stretch>
                            <a:fillRect l="-400000" t="-108197" r="-101198"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4839" r="-400599" b="-219355"/>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9836" r="-400599" b="-122951"/>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899592" y="3284984"/>
                <a:ext cx="6984776" cy="954107"/>
              </a:xfrm>
              <a:prstGeom prst="rect">
                <a:avLst/>
              </a:prstGeom>
              <a:noFill/>
            </p:spPr>
            <p:txBody>
              <a:bodyPr wrap="square" rtlCol="0">
                <a:spAutoFit/>
              </a:bodyPr>
              <a:lstStyle/>
              <a:p>
                <a:r>
                  <a:rPr lang="en-GB" sz="2400" dirty="0"/>
                  <a:t>Degrees of Freedom for </a:t>
                </a:r>
                <a14:m>
                  <m:oMath xmlns:m="http://schemas.openxmlformats.org/officeDocument/2006/math">
                    <m:r>
                      <a:rPr lang="en-GB" sz="2400" b="0" i="1" smtClean="0">
                        <a:latin typeface="Cambria Math" panose="02040503050406030204" pitchFamily="18" charset="0"/>
                      </a:rPr>
                      <m:t>h</m:t>
                    </m:r>
                    <m:r>
                      <a:rPr lang="en-GB" sz="2400" b="0" i="1" smtClean="0">
                        <a:latin typeface="Cambria Math" panose="02040503050406030204" pitchFamily="18" charset="0"/>
                      </a:rPr>
                      <m:t>×</m:t>
                    </m:r>
                    <m:r>
                      <a:rPr lang="en-GB" sz="2400" b="0" i="1" smtClean="0">
                        <a:latin typeface="Cambria Math" panose="02040503050406030204" pitchFamily="18" charset="0"/>
                      </a:rPr>
                      <m:t>𝑘</m:t>
                    </m:r>
                  </m:oMath>
                </a14:m>
                <a:r>
                  <a:rPr lang="en-GB" sz="2400" dirty="0"/>
                  <a:t> table?</a:t>
                </a:r>
              </a:p>
              <a:p>
                <a:r>
                  <a:rPr lang="en-GB" sz="1600" dirty="0"/>
                  <a:t>i.e. Given the fixed totals, how many cells could you fill in before all other values could be determined?</a:t>
                </a:r>
              </a:p>
            </p:txBody>
          </p:sp>
        </mc:Choice>
        <mc:Fallback xmlns="">
          <p:sp>
            <p:nvSpPr>
              <p:cNvPr id="6" name="TextBox 5"/>
              <p:cNvSpPr txBox="1">
                <a:spLocks noRot="1" noChangeAspect="1" noMove="1" noResize="1" noEditPoints="1" noAdjustHandles="1" noChangeArrowheads="1" noChangeShapeType="1" noTextEdit="1"/>
              </p:cNvSpPr>
              <p:nvPr/>
            </p:nvSpPr>
            <p:spPr>
              <a:xfrm>
                <a:off x="899592" y="3284984"/>
                <a:ext cx="6984776" cy="954107"/>
              </a:xfrm>
              <a:prstGeom prst="rect">
                <a:avLst/>
              </a:prstGeom>
              <a:blipFill rotWithShape="0">
                <a:blip r:embed="rId3"/>
                <a:stretch>
                  <a:fillRect l="-1397" t="-5128"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67744" y="4581128"/>
                <a:ext cx="439248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b="0" dirty="0">
                    <a:latin typeface="Wingdings" panose="05000000000000000000" pitchFamily="2" charset="2"/>
                  </a:rPr>
                  <a:t>!</a:t>
                </a:r>
                <a:r>
                  <a:rPr lang="en-GB" sz="3200" b="0" dirty="0"/>
                  <a:t> </a:t>
                </a:r>
                <a14:m>
                  <m:oMath xmlns:m="http://schemas.openxmlformats.org/officeDocument/2006/math">
                    <m:r>
                      <a:rPr lang="en-GB" sz="3200" b="0" i="1" smtClean="0">
                        <a:latin typeface="Cambria Math" panose="02040503050406030204" pitchFamily="18" charset="0"/>
                      </a:rPr>
                      <m:t>𝜈</m:t>
                    </m:r>
                    <m:r>
                      <a:rPr lang="en-GB" sz="3200" b="0" i="1" smtClean="0">
                        <a:latin typeface="Cambria Math" panose="02040503050406030204" pitchFamily="18" charset="0"/>
                      </a:rPr>
                      <m:t>=(</m:t>
                    </m:r>
                    <m:r>
                      <a:rPr lang="en-GB" sz="3200" b="0" i="1" smtClean="0">
                        <a:latin typeface="Cambria Math" panose="02040503050406030204" pitchFamily="18" charset="0"/>
                      </a:rPr>
                      <m:t>h</m:t>
                    </m:r>
                    <m:r>
                      <a:rPr lang="en-GB" sz="3200" b="0" i="1" smtClean="0">
                        <a:latin typeface="Cambria Math" panose="02040503050406030204" pitchFamily="18" charset="0"/>
                      </a:rPr>
                      <m:t>−1)(</m:t>
                    </m:r>
                    <m:r>
                      <a:rPr lang="en-GB" sz="3200" b="0" i="1" smtClean="0">
                        <a:latin typeface="Cambria Math" panose="02040503050406030204" pitchFamily="18" charset="0"/>
                      </a:rPr>
                      <m:t>𝑘</m:t>
                    </m:r>
                    <m:r>
                      <a:rPr lang="en-GB" sz="3200" b="0" i="1" smtClean="0">
                        <a:latin typeface="Cambria Math" panose="02040503050406030204" pitchFamily="18" charset="0"/>
                      </a:rPr>
                      <m:t>−1)</m:t>
                    </m:r>
                  </m:oMath>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267744" y="4581128"/>
                <a:ext cx="4392488" cy="584775"/>
              </a:xfrm>
              <a:prstGeom prst="rect">
                <a:avLst/>
              </a:prstGeom>
              <a:blipFill rotWithShape="0">
                <a:blip r:embed="rId4"/>
                <a:stretch>
                  <a:fillRect l="-3172" t="-13000" b="-28000"/>
                </a:stretch>
              </a:blipFill>
            </p:spPr>
            <p:txBody>
              <a:bodyPr/>
              <a:lstStyle/>
              <a:p>
                <a:r>
                  <a:rPr lang="en-GB">
                    <a:noFill/>
                  </a:rPr>
                  <a:t> </a:t>
                </a:r>
              </a:p>
            </p:txBody>
          </p:sp>
        </mc:Fallback>
      </mc:AlternateContent>
      <p:sp>
        <p:nvSpPr>
          <p:cNvPr id="8" name="Rectangle 7"/>
          <p:cNvSpPr/>
          <p:nvPr/>
        </p:nvSpPr>
        <p:spPr>
          <a:xfrm>
            <a:off x="3599892" y="4549479"/>
            <a:ext cx="3060340"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9" name="TextBox 8"/>
              <p:cNvSpPr txBox="1"/>
              <p:nvPr/>
            </p:nvSpPr>
            <p:spPr>
              <a:xfrm>
                <a:off x="2483768" y="5567507"/>
                <a:ext cx="3960440" cy="369332"/>
              </a:xfrm>
              <a:prstGeom prst="rect">
                <a:avLst/>
              </a:prstGeom>
              <a:noFill/>
            </p:spPr>
            <p:txBody>
              <a:bodyPr wrap="square" rtlCol="0">
                <a:spAutoFit/>
              </a:bodyPr>
              <a:lstStyle/>
              <a:p>
                <a:r>
                  <a:rPr lang="en-GB" dirty="0"/>
                  <a:t>In this example </a:t>
                </a:r>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2−1</m:t>
                        </m:r>
                      </m:e>
                    </m:d>
                    <m:d>
                      <m:dPr>
                        <m:ctrlPr>
                          <a:rPr lang="en-GB" b="0" i="1" smtClean="0">
                            <a:latin typeface="Cambria Math" panose="02040503050406030204" pitchFamily="18" charset="0"/>
                          </a:rPr>
                        </m:ctrlPr>
                      </m:dPr>
                      <m:e>
                        <m:r>
                          <a:rPr lang="en-GB" b="0" i="1" smtClean="0">
                            <a:latin typeface="Cambria Math" panose="02040503050406030204" pitchFamily="18" charset="0"/>
                          </a:rPr>
                          <m:t>3−1</m:t>
                        </m:r>
                      </m:e>
                    </m:d>
                    <m:r>
                      <a:rPr lang="en-GB" b="0" i="1" smtClean="0">
                        <a:latin typeface="Cambria Math" panose="02040503050406030204" pitchFamily="18" charset="0"/>
                      </a:rPr>
                      <m:t>=2</m:t>
                    </m:r>
                  </m:oMath>
                </a14:m>
                <a:r>
                  <a:rPr lang="en-GB"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483768" y="5567507"/>
                <a:ext cx="3960440" cy="369332"/>
              </a:xfrm>
              <a:prstGeom prst="rect">
                <a:avLst/>
              </a:prstGeom>
              <a:blipFill rotWithShape="0">
                <a:blip r:embed="rId5"/>
                <a:stretch>
                  <a:fillRect l="-1231" t="-8197" b="-24590"/>
                </a:stretch>
              </a:blipFill>
            </p:spPr>
            <p:txBody>
              <a:bodyPr/>
              <a:lstStyle/>
              <a:p>
                <a:r>
                  <a:rPr lang="en-GB">
                    <a:noFill/>
                  </a:rPr>
                  <a:t> </a:t>
                </a:r>
              </a:p>
            </p:txBody>
          </p:sp>
        </mc:Fallback>
      </mc:AlternateContent>
      <p:sp>
        <p:nvSpPr>
          <p:cNvPr id="10" name="Rectangle 9"/>
          <p:cNvSpPr/>
          <p:nvPr/>
        </p:nvSpPr>
        <p:spPr>
          <a:xfrm>
            <a:off x="4463987" y="5539588"/>
            <a:ext cx="2412269" cy="397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577919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1524000" y="1397000"/>
              <a:ext cx="6096000" cy="2928239"/>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a:rPr>
                                      <m:t>𝑶</m:t>
                                    </m:r>
                                  </m:e>
                                  <m:sub>
                                    <m:r>
                                      <a:rPr lang="en-GB" smtClean="0">
                                        <a:latin typeface="Cambria Math"/>
                                      </a:rPr>
                                      <m:t>𝒊</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a:rPr>
                                      <m:t>𝑬</m:t>
                                    </m:r>
                                  </m:e>
                                  <m:sub>
                                    <m:r>
                                      <a:rPr lang="en-GB" smtClean="0">
                                        <a:latin typeface="Cambria Math"/>
                                      </a:rPr>
                                      <m:t>𝒊</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bSup>
                                      <m:sSubSupPr>
                                        <m:ctrlPr>
                                          <a:rPr lang="en-GB" i="1" smtClean="0">
                                            <a:latin typeface="Cambria Math" panose="02040503050406030204" pitchFamily="18" charset="0"/>
                                          </a:rPr>
                                        </m:ctrlPr>
                                      </m:sSubSupPr>
                                      <m:e>
                                        <m:r>
                                          <a:rPr lang="en-GB" smtClean="0">
                                            <a:latin typeface="Cambria Math"/>
                                          </a:rPr>
                                          <m:t>𝑶</m:t>
                                        </m:r>
                                      </m:e>
                                      <m:sub>
                                        <m:r>
                                          <a:rPr lang="en-GB" smtClean="0">
                                            <a:latin typeface="Cambria Math"/>
                                          </a:rPr>
                                          <m:t>𝒊</m:t>
                                        </m:r>
                                      </m:sub>
                                      <m:sup>
                                        <m:r>
                                          <a:rPr lang="en-GB" smtClean="0">
                                            <a:latin typeface="Cambria Math"/>
                                          </a:rPr>
                                          <m:t>𝟐</m:t>
                                        </m:r>
                                      </m:sup>
                                    </m:sSubSup>
                                  </m:num>
                                  <m:den>
                                    <m:sSub>
                                      <m:sSubPr>
                                        <m:ctrlPr>
                                          <a:rPr lang="en-GB" b="1" i="1" smtClean="0">
                                            <a:latin typeface="Cambria Math" panose="02040503050406030204" pitchFamily="18" charset="0"/>
                                          </a:rPr>
                                        </m:ctrlPr>
                                      </m:sSubPr>
                                      <m:e>
                                        <m:r>
                                          <a:rPr lang="en-GB" b="1" i="1" smtClean="0">
                                            <a:latin typeface="Cambria Math"/>
                                          </a:rPr>
                                          <m:t>𝑬</m:t>
                                        </m:r>
                                      </m:e>
                                      <m:sub>
                                        <m:r>
                                          <a:rPr lang="en-GB" b="1" i="1" smtClean="0">
                                            <a:latin typeface="Cambria Math"/>
                                          </a:rPr>
                                          <m:t>𝒊</m:t>
                                        </m:r>
                                      </m:sub>
                                    </m:sSub>
                                  </m:den>
                                </m:f>
                              </m:oMath>
                            </m:oMathPara>
                          </a14:m>
                          <a:endParaRPr lang="en-GB" dirty="0"/>
                        </a:p>
                      </a:txBody>
                      <a:tcPr/>
                    </a:tc>
                    <a:extLst>
                      <a:ext uri="{0D108BD9-81ED-4DB2-BD59-A6C34878D82A}">
                        <a16:rowId xmlns:a16="http://schemas.microsoft.com/office/drawing/2014/main" val="10000"/>
                      </a:ext>
                    </a:extLst>
                  </a:tr>
                  <a:tr h="370840">
                    <a:tc>
                      <a:txBody>
                        <a:bodyPr/>
                        <a:lstStyle/>
                        <a:p>
                          <a:r>
                            <a:rPr lang="en-GB" dirty="0"/>
                            <a:t>18</a:t>
                          </a:r>
                        </a:p>
                      </a:txBody>
                      <a:tcPr/>
                    </a:tc>
                    <a:tc>
                      <a:txBody>
                        <a:bodyPr/>
                        <a:lstStyle/>
                        <a:p>
                          <a:r>
                            <a:rPr lang="en-GB" dirty="0"/>
                            <a:t>18.33</a:t>
                          </a:r>
                        </a:p>
                      </a:txBody>
                      <a:tcPr/>
                    </a:tc>
                    <a:tc>
                      <a:txBody>
                        <a:bodyPr/>
                        <a:lstStyle/>
                        <a:p>
                          <a:r>
                            <a:rPr lang="en-GB" dirty="0"/>
                            <a:t>17.676</a:t>
                          </a:r>
                        </a:p>
                      </a:txBody>
                      <a:tcPr/>
                    </a:tc>
                    <a:extLst>
                      <a:ext uri="{0D108BD9-81ED-4DB2-BD59-A6C34878D82A}">
                        <a16:rowId xmlns:a16="http://schemas.microsoft.com/office/drawing/2014/main" val="10001"/>
                      </a:ext>
                    </a:extLst>
                  </a:tr>
                  <a:tr h="370840">
                    <a:tc>
                      <a:txBody>
                        <a:bodyPr/>
                        <a:lstStyle/>
                        <a:p>
                          <a:r>
                            <a:rPr lang="en-GB" dirty="0"/>
                            <a:t>12</a:t>
                          </a:r>
                        </a:p>
                      </a:txBody>
                      <a:tcPr/>
                    </a:tc>
                    <a:tc>
                      <a:txBody>
                        <a:bodyPr/>
                        <a:lstStyle/>
                        <a:p>
                          <a:r>
                            <a:rPr lang="en-GB" dirty="0"/>
                            <a:t>10.00</a:t>
                          </a:r>
                        </a:p>
                      </a:txBody>
                      <a:tcPr/>
                    </a:tc>
                    <a:tc>
                      <a:txBody>
                        <a:bodyPr/>
                        <a:lstStyle/>
                        <a:p>
                          <a:r>
                            <a:rPr lang="en-GB" dirty="0"/>
                            <a:t>14.4</a:t>
                          </a:r>
                        </a:p>
                      </a:txBody>
                      <a:tcPr/>
                    </a:tc>
                    <a:extLst>
                      <a:ext uri="{0D108BD9-81ED-4DB2-BD59-A6C34878D82A}">
                        <a16:rowId xmlns:a16="http://schemas.microsoft.com/office/drawing/2014/main" val="10002"/>
                      </a:ext>
                    </a:extLst>
                  </a:tr>
                  <a:tr h="370840">
                    <a:tc>
                      <a:txBody>
                        <a:bodyPr/>
                        <a:lstStyle/>
                        <a:p>
                          <a:r>
                            <a:rPr lang="en-GB" dirty="0"/>
                            <a:t>20</a:t>
                          </a:r>
                        </a:p>
                      </a:txBody>
                      <a:tcPr/>
                    </a:tc>
                    <a:tc>
                      <a:txBody>
                        <a:bodyPr/>
                        <a:lstStyle/>
                        <a:p>
                          <a:r>
                            <a:rPr lang="en-GB" dirty="0"/>
                            <a:t>21.67</a:t>
                          </a:r>
                        </a:p>
                      </a:txBody>
                      <a:tcPr/>
                    </a:tc>
                    <a:tc>
                      <a:txBody>
                        <a:bodyPr/>
                        <a:lstStyle/>
                        <a:p>
                          <a:r>
                            <a:rPr lang="en-GB" dirty="0"/>
                            <a:t>18.46</a:t>
                          </a:r>
                        </a:p>
                      </a:txBody>
                      <a:tcPr/>
                    </a:tc>
                    <a:extLst>
                      <a:ext uri="{0D108BD9-81ED-4DB2-BD59-A6C34878D82A}">
                        <a16:rowId xmlns:a16="http://schemas.microsoft.com/office/drawing/2014/main" val="10003"/>
                      </a:ext>
                    </a:extLst>
                  </a:tr>
                  <a:tr h="370840">
                    <a:tc>
                      <a:txBody>
                        <a:bodyPr/>
                        <a:lstStyle/>
                        <a:p>
                          <a:r>
                            <a:rPr lang="en-GB" dirty="0"/>
                            <a:t>26</a:t>
                          </a:r>
                        </a:p>
                      </a:txBody>
                      <a:tcPr/>
                    </a:tc>
                    <a:tc>
                      <a:txBody>
                        <a:bodyPr/>
                        <a:lstStyle/>
                        <a:p>
                          <a:r>
                            <a:rPr lang="en-GB" dirty="0"/>
                            <a:t>25.67</a:t>
                          </a:r>
                        </a:p>
                      </a:txBody>
                      <a:tcPr/>
                    </a:tc>
                    <a:tc>
                      <a:txBody>
                        <a:bodyPr/>
                        <a:lstStyle/>
                        <a:p>
                          <a:r>
                            <a:rPr lang="en-GB" dirty="0"/>
                            <a:t>26.334</a:t>
                          </a:r>
                        </a:p>
                      </a:txBody>
                      <a:tcPr/>
                    </a:tc>
                    <a:extLst>
                      <a:ext uri="{0D108BD9-81ED-4DB2-BD59-A6C34878D82A}">
                        <a16:rowId xmlns:a16="http://schemas.microsoft.com/office/drawing/2014/main" val="10004"/>
                      </a:ext>
                    </a:extLst>
                  </a:tr>
                  <a:tr h="370840">
                    <a:tc>
                      <a:txBody>
                        <a:bodyPr/>
                        <a:lstStyle/>
                        <a:p>
                          <a:r>
                            <a:rPr lang="en-GB" dirty="0"/>
                            <a:t>12</a:t>
                          </a:r>
                        </a:p>
                      </a:txBody>
                      <a:tcPr/>
                    </a:tc>
                    <a:tc>
                      <a:txBody>
                        <a:bodyPr/>
                        <a:lstStyle/>
                        <a:p>
                          <a:r>
                            <a:rPr lang="en-GB" dirty="0"/>
                            <a:t>14.00</a:t>
                          </a:r>
                        </a:p>
                      </a:txBody>
                      <a:tcPr/>
                    </a:tc>
                    <a:tc>
                      <a:txBody>
                        <a:bodyPr/>
                        <a:lstStyle/>
                        <a:p>
                          <a:r>
                            <a:rPr lang="en-GB" dirty="0"/>
                            <a:t>10.286</a:t>
                          </a:r>
                        </a:p>
                      </a:txBody>
                      <a:tcPr/>
                    </a:tc>
                    <a:extLst>
                      <a:ext uri="{0D108BD9-81ED-4DB2-BD59-A6C34878D82A}">
                        <a16:rowId xmlns:a16="http://schemas.microsoft.com/office/drawing/2014/main" val="10005"/>
                      </a:ext>
                    </a:extLst>
                  </a:tr>
                  <a:tr h="370840">
                    <a:tc>
                      <a:txBody>
                        <a:bodyPr/>
                        <a:lstStyle/>
                        <a:p>
                          <a:r>
                            <a:rPr lang="en-GB" dirty="0"/>
                            <a:t>32</a:t>
                          </a:r>
                        </a:p>
                      </a:txBody>
                      <a:tcPr/>
                    </a:tc>
                    <a:tc>
                      <a:txBody>
                        <a:bodyPr/>
                        <a:lstStyle/>
                        <a:p>
                          <a:r>
                            <a:rPr lang="en-GB" dirty="0"/>
                            <a:t>30.33</a:t>
                          </a:r>
                        </a:p>
                      </a:txBody>
                      <a:tcPr/>
                    </a:tc>
                    <a:tc>
                      <a:txBody>
                        <a:bodyPr/>
                        <a:lstStyle/>
                        <a:p>
                          <a:r>
                            <a:rPr lang="en-GB" dirty="0"/>
                            <a:t>33.76</a:t>
                          </a:r>
                        </a:p>
                      </a:txBody>
                      <a:tcPr/>
                    </a:tc>
                    <a:extLst>
                      <a:ext uri="{0D108BD9-81ED-4DB2-BD59-A6C34878D82A}">
                        <a16:rowId xmlns:a16="http://schemas.microsoft.com/office/drawing/2014/main" val="10006"/>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041990273"/>
                  </p:ext>
                </p:extLst>
              </p:nvPr>
            </p:nvGraphicFramePr>
            <p:xfrm>
              <a:off x="1524000" y="1397000"/>
              <a:ext cx="6096000" cy="2928239"/>
            </p:xfrm>
            <a:graphic>
              <a:graphicData uri="http://schemas.openxmlformats.org/drawingml/2006/table">
                <a:tbl>
                  <a:tblPr firstRow="1" bandRow="1">
                    <a:tableStyleId>{073A0DAA-6AF3-43AB-8588-CEC1D06C72B9}</a:tableStyleId>
                  </a:tblPr>
                  <a:tblGrid>
                    <a:gridCol w="2032000"/>
                    <a:gridCol w="2032000"/>
                    <a:gridCol w="2032000"/>
                  </a:tblGrid>
                  <a:tr h="703199">
                    <a:tc>
                      <a:txBody>
                        <a:bodyPr/>
                        <a:lstStyle/>
                        <a:p>
                          <a:endParaRPr lang="en-US"/>
                        </a:p>
                      </a:txBody>
                      <a:tcPr>
                        <a:blipFill rotWithShape="1">
                          <a:blip r:embed="rId2"/>
                          <a:stretch>
                            <a:fillRect r="-200300" b="-327586"/>
                          </a:stretch>
                        </a:blipFill>
                      </a:tcPr>
                    </a:tc>
                    <a:tc>
                      <a:txBody>
                        <a:bodyPr/>
                        <a:lstStyle/>
                        <a:p>
                          <a:endParaRPr lang="en-US"/>
                        </a:p>
                      </a:txBody>
                      <a:tcPr>
                        <a:blipFill rotWithShape="1">
                          <a:blip r:embed="rId2"/>
                          <a:stretch>
                            <a:fillRect l="-99701" r="-99701" b="-327586"/>
                          </a:stretch>
                        </a:blipFill>
                      </a:tcPr>
                    </a:tc>
                    <a:tc>
                      <a:txBody>
                        <a:bodyPr/>
                        <a:lstStyle/>
                        <a:p>
                          <a:endParaRPr lang="en-US"/>
                        </a:p>
                      </a:txBody>
                      <a:tcPr>
                        <a:blipFill rotWithShape="1">
                          <a:blip r:embed="rId2"/>
                          <a:stretch>
                            <a:fillRect l="-200300" b="-327586"/>
                          </a:stretch>
                        </a:blipFill>
                      </a:tcPr>
                    </a:tc>
                  </a:tr>
                  <a:tr h="370840">
                    <a:tc>
                      <a:txBody>
                        <a:bodyPr/>
                        <a:lstStyle/>
                        <a:p>
                          <a:r>
                            <a:rPr lang="en-GB" dirty="0" smtClean="0"/>
                            <a:t>18</a:t>
                          </a:r>
                          <a:endParaRPr lang="en-GB" dirty="0"/>
                        </a:p>
                      </a:txBody>
                      <a:tcPr/>
                    </a:tc>
                    <a:tc>
                      <a:txBody>
                        <a:bodyPr/>
                        <a:lstStyle/>
                        <a:p>
                          <a:r>
                            <a:rPr lang="en-GB" dirty="0" smtClean="0"/>
                            <a:t>18.33</a:t>
                          </a:r>
                          <a:endParaRPr lang="en-GB" dirty="0"/>
                        </a:p>
                      </a:txBody>
                      <a:tcPr/>
                    </a:tc>
                    <a:tc>
                      <a:txBody>
                        <a:bodyPr/>
                        <a:lstStyle/>
                        <a:p>
                          <a:r>
                            <a:rPr lang="en-GB" dirty="0" smtClean="0"/>
                            <a:t>17.676</a:t>
                          </a:r>
                          <a:endParaRPr lang="en-GB" dirty="0"/>
                        </a:p>
                      </a:txBody>
                      <a:tcPr/>
                    </a:tc>
                  </a:tr>
                  <a:tr h="370840">
                    <a:tc>
                      <a:txBody>
                        <a:bodyPr/>
                        <a:lstStyle/>
                        <a:p>
                          <a:r>
                            <a:rPr lang="en-GB" dirty="0" smtClean="0"/>
                            <a:t>12</a:t>
                          </a:r>
                          <a:endParaRPr lang="en-GB" dirty="0"/>
                        </a:p>
                      </a:txBody>
                      <a:tcPr/>
                    </a:tc>
                    <a:tc>
                      <a:txBody>
                        <a:bodyPr/>
                        <a:lstStyle/>
                        <a:p>
                          <a:r>
                            <a:rPr lang="en-GB" dirty="0" smtClean="0"/>
                            <a:t>10.00</a:t>
                          </a:r>
                          <a:endParaRPr lang="en-GB" dirty="0"/>
                        </a:p>
                      </a:txBody>
                      <a:tcPr/>
                    </a:tc>
                    <a:tc>
                      <a:txBody>
                        <a:bodyPr/>
                        <a:lstStyle/>
                        <a:p>
                          <a:r>
                            <a:rPr lang="en-GB" dirty="0" smtClean="0"/>
                            <a:t>14.4</a:t>
                          </a:r>
                          <a:endParaRPr lang="en-GB" dirty="0"/>
                        </a:p>
                      </a:txBody>
                      <a:tcPr/>
                    </a:tc>
                  </a:tr>
                  <a:tr h="370840">
                    <a:tc>
                      <a:txBody>
                        <a:bodyPr/>
                        <a:lstStyle/>
                        <a:p>
                          <a:r>
                            <a:rPr lang="en-GB" dirty="0" smtClean="0"/>
                            <a:t>20</a:t>
                          </a:r>
                          <a:endParaRPr lang="en-GB" dirty="0"/>
                        </a:p>
                      </a:txBody>
                      <a:tcPr/>
                    </a:tc>
                    <a:tc>
                      <a:txBody>
                        <a:bodyPr/>
                        <a:lstStyle/>
                        <a:p>
                          <a:r>
                            <a:rPr lang="en-GB" dirty="0" smtClean="0"/>
                            <a:t>21.67</a:t>
                          </a:r>
                          <a:endParaRPr lang="en-GB" dirty="0"/>
                        </a:p>
                      </a:txBody>
                      <a:tcPr/>
                    </a:tc>
                    <a:tc>
                      <a:txBody>
                        <a:bodyPr/>
                        <a:lstStyle/>
                        <a:p>
                          <a:r>
                            <a:rPr lang="en-GB" dirty="0" smtClean="0"/>
                            <a:t>18.46</a:t>
                          </a:r>
                          <a:endParaRPr lang="en-GB" dirty="0"/>
                        </a:p>
                      </a:txBody>
                      <a:tcPr/>
                    </a:tc>
                  </a:tr>
                  <a:tr h="370840">
                    <a:tc>
                      <a:txBody>
                        <a:bodyPr/>
                        <a:lstStyle/>
                        <a:p>
                          <a:r>
                            <a:rPr lang="en-GB" dirty="0" smtClean="0"/>
                            <a:t>26</a:t>
                          </a:r>
                          <a:endParaRPr lang="en-GB" dirty="0"/>
                        </a:p>
                      </a:txBody>
                      <a:tcPr/>
                    </a:tc>
                    <a:tc>
                      <a:txBody>
                        <a:bodyPr/>
                        <a:lstStyle/>
                        <a:p>
                          <a:r>
                            <a:rPr lang="en-GB" dirty="0" smtClean="0"/>
                            <a:t>25.67</a:t>
                          </a:r>
                          <a:endParaRPr lang="en-GB" dirty="0"/>
                        </a:p>
                      </a:txBody>
                      <a:tcPr/>
                    </a:tc>
                    <a:tc>
                      <a:txBody>
                        <a:bodyPr/>
                        <a:lstStyle/>
                        <a:p>
                          <a:r>
                            <a:rPr lang="en-GB" dirty="0" smtClean="0"/>
                            <a:t>26.334</a:t>
                          </a:r>
                          <a:endParaRPr lang="en-GB" dirty="0"/>
                        </a:p>
                      </a:txBody>
                      <a:tcPr/>
                    </a:tc>
                  </a:tr>
                  <a:tr h="370840">
                    <a:tc>
                      <a:txBody>
                        <a:bodyPr/>
                        <a:lstStyle/>
                        <a:p>
                          <a:r>
                            <a:rPr lang="en-GB" dirty="0" smtClean="0"/>
                            <a:t>12</a:t>
                          </a:r>
                          <a:endParaRPr lang="en-GB" dirty="0"/>
                        </a:p>
                      </a:txBody>
                      <a:tcPr/>
                    </a:tc>
                    <a:tc>
                      <a:txBody>
                        <a:bodyPr/>
                        <a:lstStyle/>
                        <a:p>
                          <a:r>
                            <a:rPr lang="en-GB" dirty="0" smtClean="0"/>
                            <a:t>14.00</a:t>
                          </a:r>
                          <a:endParaRPr lang="en-GB" dirty="0"/>
                        </a:p>
                      </a:txBody>
                      <a:tcPr/>
                    </a:tc>
                    <a:tc>
                      <a:txBody>
                        <a:bodyPr/>
                        <a:lstStyle/>
                        <a:p>
                          <a:r>
                            <a:rPr lang="en-GB" dirty="0" smtClean="0"/>
                            <a:t>10.286</a:t>
                          </a:r>
                          <a:endParaRPr lang="en-GB" dirty="0"/>
                        </a:p>
                      </a:txBody>
                      <a:tcPr/>
                    </a:tc>
                  </a:tr>
                  <a:tr h="370840">
                    <a:tc>
                      <a:txBody>
                        <a:bodyPr/>
                        <a:lstStyle/>
                        <a:p>
                          <a:r>
                            <a:rPr lang="en-GB" dirty="0" smtClean="0"/>
                            <a:t>32</a:t>
                          </a:r>
                          <a:endParaRPr lang="en-GB" dirty="0"/>
                        </a:p>
                      </a:txBody>
                      <a:tcPr/>
                    </a:tc>
                    <a:tc>
                      <a:txBody>
                        <a:bodyPr/>
                        <a:lstStyle/>
                        <a:p>
                          <a:r>
                            <a:rPr lang="en-GB" dirty="0" smtClean="0"/>
                            <a:t>30.33</a:t>
                          </a:r>
                          <a:endParaRPr lang="en-GB" dirty="0"/>
                        </a:p>
                      </a:txBody>
                      <a:tcPr/>
                    </a:tc>
                    <a:tc>
                      <a:txBody>
                        <a:bodyPr/>
                        <a:lstStyle/>
                        <a:p>
                          <a:r>
                            <a:rPr lang="en-GB" dirty="0" smtClean="0"/>
                            <a:t>33.76</a:t>
                          </a:r>
                          <a:endParaRPr lang="en-GB" dirty="0"/>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1475656" y="4581128"/>
                <a:ext cx="6768752" cy="17580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=120.916−120=0.916</m:t>
                      </m:r>
                    </m:oMath>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r>
                        <a:rPr lang="en-GB" b="0" i="1" smtClean="0">
                          <a:latin typeface="Cambria Math" panose="02040503050406030204" pitchFamily="18" charset="0"/>
                        </a:rPr>
                        <m:t>=5.991</m:t>
                      </m:r>
                    </m:oMath>
                  </m:oMathPara>
                </a14:m>
                <a:endParaRPr lang="en-GB" dirty="0"/>
              </a:p>
              <a:p>
                <a:endParaRPr lang="en-GB" dirty="0"/>
              </a:p>
              <a:p>
                <a:r>
                  <a:rPr lang="en-GB" dirty="0"/>
                  <a:t>0.916 &lt; 5.991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an association between school and grade of pass – the two are independent.</a:t>
                </a:r>
              </a:p>
            </p:txBody>
          </p:sp>
        </mc:Choice>
        <mc:Fallback xmlns="">
          <p:sp>
            <p:nvSpPr>
              <p:cNvPr id="9" name="TextBox 8"/>
              <p:cNvSpPr txBox="1">
                <a:spLocks noRot="1" noChangeAspect="1" noMove="1" noResize="1" noEditPoints="1" noAdjustHandles="1" noChangeArrowheads="1" noChangeShapeType="1" noTextEdit="1"/>
              </p:cNvSpPr>
              <p:nvPr/>
            </p:nvSpPr>
            <p:spPr>
              <a:xfrm>
                <a:off x="1475656" y="4581128"/>
                <a:ext cx="6768752" cy="1758045"/>
              </a:xfrm>
              <a:prstGeom prst="rect">
                <a:avLst/>
              </a:prstGeom>
              <a:blipFill rotWithShape="0">
                <a:blip r:embed="rId3"/>
                <a:stretch>
                  <a:fillRect l="-721" b="-4498"/>
                </a:stretch>
              </a:blipFill>
            </p:spPr>
            <p:txBody>
              <a:bodyPr/>
              <a:lstStyle/>
              <a:p>
                <a:r>
                  <a:rPr lang="en-GB">
                    <a:noFill/>
                  </a:rPr>
                  <a:t> </a:t>
                </a:r>
              </a:p>
            </p:txBody>
          </p:sp>
        </mc:Fallback>
      </mc:AlternateContent>
      <p:sp>
        <p:nvSpPr>
          <p:cNvPr id="10" name="Rectangle 9"/>
          <p:cNvSpPr/>
          <p:nvPr/>
        </p:nvSpPr>
        <p:spPr>
          <a:xfrm>
            <a:off x="3995936" y="4564841"/>
            <a:ext cx="2448272" cy="304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995936" y="4885447"/>
            <a:ext cx="2448272" cy="304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1582138" y="5460150"/>
            <a:ext cx="6374238" cy="89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161135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201826"/>
            <a:ext cx="6492205" cy="2849097"/>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83671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June 2010 Q5</a:t>
            </a:r>
          </a:p>
        </p:txBody>
      </p:sp>
      <p:pic>
        <p:nvPicPr>
          <p:cNvPr id="7" name="Picture 6"/>
          <p:cNvPicPr>
            <a:picLocks noChangeAspect="1"/>
          </p:cNvPicPr>
          <p:nvPr/>
        </p:nvPicPr>
        <p:blipFill>
          <a:blip r:embed="rId3"/>
          <a:stretch>
            <a:fillRect/>
          </a:stretch>
        </p:blipFill>
        <p:spPr>
          <a:xfrm>
            <a:off x="107504" y="4447597"/>
            <a:ext cx="4320480" cy="1167109"/>
          </a:xfrm>
          <a:prstGeom prst="rect">
            <a:avLst/>
          </a:prstGeom>
        </p:spPr>
      </p:pic>
      <p:pic>
        <p:nvPicPr>
          <p:cNvPr id="8" name="Picture 7"/>
          <p:cNvPicPr>
            <a:picLocks noChangeAspect="1"/>
          </p:cNvPicPr>
          <p:nvPr/>
        </p:nvPicPr>
        <p:blipFill>
          <a:blip r:embed="rId4"/>
          <a:stretch>
            <a:fillRect/>
          </a:stretch>
        </p:blipFill>
        <p:spPr>
          <a:xfrm>
            <a:off x="4534778" y="4221088"/>
            <a:ext cx="4503703" cy="2397012"/>
          </a:xfrm>
          <a:prstGeom prst="rect">
            <a:avLst/>
          </a:prstGeom>
        </p:spPr>
      </p:pic>
      <p:sp>
        <p:nvSpPr>
          <p:cNvPr id="9" name="Rectangle 8"/>
          <p:cNvSpPr/>
          <p:nvPr/>
        </p:nvSpPr>
        <p:spPr>
          <a:xfrm>
            <a:off x="107504" y="4149080"/>
            <a:ext cx="8930976" cy="2520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92218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116-119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83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619D46-2546-474F-AA5B-56157F8B8C8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4964444-36AD-47AF-8155-D108D0E59B9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Goodness of Fit for Geometric Distributions</a:t>
              </a:r>
              <a:endParaRPr lang="en-GB" sz="3200" dirty="0"/>
            </a:p>
          </p:txBody>
        </p:sp>
        <p:cxnSp>
          <p:nvCxnSpPr>
            <p:cNvPr id="4" name="Straight Connector 3">
              <a:extLst>
                <a:ext uri="{FF2B5EF4-FFF2-40B4-BE49-F238E27FC236}">
                  <a16:creationId xmlns:a16="http://schemas.microsoft.com/office/drawing/2014/main" id="{548BAC82-6D76-4E83-A6B2-CE7778CC05C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1676375-E696-4241-83F0-190C2768E314}"/>
                  </a:ext>
                </a:extLst>
              </p:cNvPr>
              <p:cNvSpPr txBox="1"/>
              <p:nvPr/>
            </p:nvSpPr>
            <p:spPr>
              <a:xfrm>
                <a:off x="323528" y="908720"/>
                <a:ext cx="7920880" cy="2031325"/>
              </a:xfrm>
              <a:prstGeom prst="rect">
                <a:avLst/>
              </a:prstGeom>
              <a:noFill/>
            </p:spPr>
            <p:txBody>
              <a:bodyPr wrap="square" rtlCol="0">
                <a:spAutoFit/>
              </a:bodyPr>
              <a:lstStyle/>
              <a:p>
                <a:r>
                  <a:rPr lang="en-GB" dirty="0"/>
                  <a:t>Recall that a geometric distribution is appropriate when we conduct trials repeatedly until the first ‘success’ is seen.</a:t>
                </a:r>
              </a:p>
              <a:p>
                <a:endParaRPr lang="en-GB" dirty="0"/>
              </a:p>
              <a:p>
                <a:r>
                  <a:rPr lang="en-GB" dirty="0"/>
                  <a:t>As before:</a:t>
                </a:r>
              </a:p>
              <a:p>
                <a:pPr marL="285750" indent="-285750">
                  <a:buFont typeface="Arial" panose="020B0604020202020204" pitchFamily="34" charset="0"/>
                  <a:buChar char="•"/>
                </a:pPr>
                <a:r>
                  <a:rPr lang="en-GB" dirty="0"/>
                  <a:t>We need to deal with expected frequencies </a:t>
                </a:r>
                <a14:m>
                  <m:oMath xmlns:m="http://schemas.openxmlformats.org/officeDocument/2006/math">
                    <m:r>
                      <a:rPr lang="en-GB" b="0" i="1" smtClean="0">
                        <a:latin typeface="Cambria Math" panose="02040503050406030204" pitchFamily="18" charset="0"/>
                      </a:rPr>
                      <m:t>&lt;5</m:t>
                    </m:r>
                  </m:oMath>
                </a14:m>
                <a:r>
                  <a:rPr lang="en-GB" dirty="0"/>
                  <a:t>. As we do more trials the probability of getting that far tails off, so expected frequencies also tail off.</a:t>
                </a:r>
              </a:p>
              <a:p>
                <a:pPr marL="285750" indent="-285750">
                  <a:buFont typeface="Arial" panose="020B0604020202020204" pitchFamily="34" charset="0"/>
                  <a:buChar char="•"/>
                </a:pPr>
                <a:r>
                  <a:rPr lang="en-GB" dirty="0"/>
                  <a:t>We may need to estimate the probability of success </a:t>
                </a:r>
                <a14:m>
                  <m:oMath xmlns:m="http://schemas.openxmlformats.org/officeDocument/2006/math">
                    <m:r>
                      <a:rPr lang="en-GB" b="0" i="1" smtClean="0">
                        <a:latin typeface="Cambria Math" panose="02040503050406030204" pitchFamily="18" charset="0"/>
                      </a:rPr>
                      <m:t>𝑝</m:t>
                    </m:r>
                  </m:oMath>
                </a14:m>
                <a:r>
                  <a:rPr lang="en-GB" dirty="0"/>
                  <a:t>.</a:t>
                </a:r>
              </a:p>
            </p:txBody>
          </p:sp>
        </mc:Choice>
        <mc:Fallback>
          <p:sp>
            <p:nvSpPr>
              <p:cNvPr id="5" name="TextBox 4">
                <a:extLst>
                  <a:ext uri="{FF2B5EF4-FFF2-40B4-BE49-F238E27FC236}">
                    <a16:creationId xmlns:a16="http://schemas.microsoft.com/office/drawing/2014/main" id="{F1676375-E696-4241-83F0-190C2768E314}"/>
                  </a:ext>
                </a:extLst>
              </p:cNvPr>
              <p:cNvSpPr txBox="1">
                <a:spLocks noRot="1" noChangeAspect="1" noMove="1" noResize="1" noEditPoints="1" noAdjustHandles="1" noChangeArrowheads="1" noChangeShapeType="1" noTextEdit="1"/>
              </p:cNvSpPr>
              <p:nvPr/>
            </p:nvSpPr>
            <p:spPr>
              <a:xfrm>
                <a:off x="323528" y="908720"/>
                <a:ext cx="7920880" cy="2031325"/>
              </a:xfrm>
              <a:prstGeom prst="rect">
                <a:avLst/>
              </a:prstGeom>
              <a:blipFill>
                <a:blip r:embed="rId2"/>
                <a:stretch>
                  <a:fillRect l="-616" t="-1502" b="-390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E894BB2-67D4-4E95-A007-A03480280462}"/>
                  </a:ext>
                </a:extLst>
              </p:cNvPr>
              <p:cNvSpPr txBox="1"/>
              <p:nvPr/>
            </p:nvSpPr>
            <p:spPr>
              <a:xfrm>
                <a:off x="2282230" y="3562350"/>
                <a:ext cx="4032448" cy="9438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Geometric distribution:</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𝑠𝑢𝑐𝑐𝑒𝑠𝑠𝑒𝑠</m:t>
                          </m:r>
                        </m:num>
                        <m:den>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𝑡𝑟𝑖𝑎𝑙𝑠</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𝑁</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𝑟</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𝑟</m:t>
                              </m:r>
                            </m:sub>
                          </m:sSub>
                        </m:den>
                      </m:f>
                    </m:oMath>
                  </m:oMathPara>
                </a14:m>
                <a:endParaRPr lang="en-GB" dirty="0"/>
              </a:p>
            </p:txBody>
          </p:sp>
        </mc:Choice>
        <mc:Fallback>
          <p:sp>
            <p:nvSpPr>
              <p:cNvPr id="6" name="TextBox 5">
                <a:extLst>
                  <a:ext uri="{FF2B5EF4-FFF2-40B4-BE49-F238E27FC236}">
                    <a16:creationId xmlns:a16="http://schemas.microsoft.com/office/drawing/2014/main" id="{4E894BB2-67D4-4E95-A007-A03480280462}"/>
                  </a:ext>
                </a:extLst>
              </p:cNvPr>
              <p:cNvSpPr txBox="1">
                <a:spLocks noRot="1" noChangeAspect="1" noMove="1" noResize="1" noEditPoints="1" noAdjustHandles="1" noChangeArrowheads="1" noChangeShapeType="1" noTextEdit="1"/>
              </p:cNvSpPr>
              <p:nvPr/>
            </p:nvSpPr>
            <p:spPr>
              <a:xfrm>
                <a:off x="2282230" y="3562350"/>
                <a:ext cx="4032448" cy="943848"/>
              </a:xfrm>
              <a:prstGeom prst="rect">
                <a:avLst/>
              </a:prstGeom>
              <a:blipFill>
                <a:blip r:embed="rId3"/>
                <a:stretch>
                  <a:fillRect l="-901" t="-2516"/>
                </a:stretch>
              </a:blipFill>
            </p:spPr>
            <p:txBody>
              <a:bodyPr/>
              <a:lstStyle/>
              <a:p>
                <a:r>
                  <a:rPr lang="en-GB">
                    <a:noFill/>
                  </a:rPr>
                  <a:t> </a:t>
                </a:r>
              </a:p>
            </p:txBody>
          </p:sp>
        </mc:Fallback>
      </mc:AlternateContent>
    </p:spTree>
    <p:extLst>
      <p:ext uri="{BB962C8B-B14F-4D97-AF65-F5344CB8AC3E}">
        <p14:creationId xmlns:p14="http://schemas.microsoft.com/office/powerpoint/2010/main" val="18998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0FB188-BA0A-4024-9673-B80D3BF6500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C713089-412A-4101-9DE4-53C482D5555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504ACC2C-11F8-408E-995A-F2968948EEF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1735456-2819-40C8-980C-5F37DFE53155}"/>
                  </a:ext>
                </a:extLst>
              </p:cNvPr>
              <p:cNvSpPr txBox="1"/>
              <p:nvPr/>
            </p:nvSpPr>
            <p:spPr>
              <a:xfrm>
                <a:off x="294952" y="770037"/>
                <a:ext cx="8453511" cy="289310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Sarah has a large DVD collection. Every week she picks DVDs off the shelf at random until she finds one that she would like to watch. Sarah thinks that there is about a 50% chance she will be in the mood to watch any particular DVD. Over the course of a year she records the number of DVDs she picks off the shelf before finding one she would like to watch. The results are recorded in the frequency table below.</a:t>
                </a:r>
              </a:p>
              <a:p>
                <a:endParaRPr lang="en-GB" sz="1400" dirty="0"/>
              </a:p>
              <a:p>
                <a:endParaRPr lang="en-GB" sz="1400" dirty="0"/>
              </a:p>
              <a:p>
                <a:endParaRPr lang="en-GB" sz="1400" dirty="0"/>
              </a:p>
              <a:p>
                <a:r>
                  <a:rPr lang="en-GB" sz="1400" dirty="0"/>
                  <a:t>(a) Calculate the expected frequencies if the number of DVDs considered is modelled as a </a:t>
                </a:r>
                <a14:m>
                  <m:oMath xmlns:m="http://schemas.openxmlformats.org/officeDocument/2006/math">
                    <m:r>
                      <a:rPr lang="en-GB" sz="1400" b="0" i="1" smtClean="0">
                        <a:latin typeface="Cambria Math" panose="02040503050406030204" pitchFamily="18" charset="0"/>
                      </a:rPr>
                      <m:t>𝐺𝑒𝑜</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0.5</m:t>
                        </m:r>
                      </m:e>
                    </m:d>
                  </m:oMath>
                </a14:m>
                <a:r>
                  <a:rPr lang="en-GB" sz="1400" dirty="0"/>
                  <a:t> random variable.</a:t>
                </a:r>
              </a:p>
              <a:p>
                <a:r>
                  <a:rPr lang="en-GB" sz="1400" dirty="0"/>
                  <a:t>Sarah wants to check if her guess that there is a 50% chance she’ll watch any particular DVD is supported by the data.</a:t>
                </a:r>
              </a:p>
              <a:p>
                <a:r>
                  <a:rPr lang="en-GB" sz="1400" dirty="0"/>
                  <a:t>(b) Formulate the null and alternative hypotheses.</a:t>
                </a:r>
              </a:p>
              <a:p>
                <a:r>
                  <a:rPr lang="en-GB" sz="1400" dirty="0"/>
                  <a:t>(c) Is Sarah right in her assumption? Test at the 5% significance level.</a:t>
                </a:r>
              </a:p>
            </p:txBody>
          </p:sp>
        </mc:Choice>
        <mc:Fallback>
          <p:sp>
            <p:nvSpPr>
              <p:cNvPr id="5" name="TextBox 4">
                <a:extLst>
                  <a:ext uri="{FF2B5EF4-FFF2-40B4-BE49-F238E27FC236}">
                    <a16:creationId xmlns:a16="http://schemas.microsoft.com/office/drawing/2014/main" id="{E1735456-2819-40C8-980C-5F37DFE53155}"/>
                  </a:ext>
                </a:extLst>
              </p:cNvPr>
              <p:cNvSpPr txBox="1">
                <a:spLocks noRot="1" noChangeAspect="1" noMove="1" noResize="1" noEditPoints="1" noAdjustHandles="1" noChangeArrowheads="1" noChangeShapeType="1" noTextEdit="1"/>
              </p:cNvSpPr>
              <p:nvPr/>
            </p:nvSpPr>
            <p:spPr>
              <a:xfrm>
                <a:off x="294952" y="770037"/>
                <a:ext cx="8453511" cy="289310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0EC57898-8AC8-48A2-9A5C-284E5744F441}"/>
                  </a:ext>
                </a:extLst>
              </p:cNvPr>
              <p:cNvGraphicFramePr>
                <a:graphicFrameLocks noGrp="1"/>
              </p:cNvGraphicFramePr>
              <p:nvPr>
                <p:extLst>
                  <p:ext uri="{D42A27DB-BD31-4B8C-83A1-F6EECF244321}">
                    <p14:modId xmlns:p14="http://schemas.microsoft.com/office/powerpoint/2010/main" val="1330780569"/>
                  </p:ext>
                </p:extLst>
              </p:nvPr>
            </p:nvGraphicFramePr>
            <p:xfrm>
              <a:off x="1229147" y="1717948"/>
              <a:ext cx="6766878" cy="548640"/>
            </p:xfrm>
            <a:graphic>
              <a:graphicData uri="http://schemas.openxmlformats.org/drawingml/2006/table">
                <a:tbl>
                  <a:tblPr firstRow="1" bandRow="1">
                    <a:tableStyleId>{5940675A-B579-460E-94D1-54222C63F5DA}</a:tableStyleId>
                  </a:tblPr>
                  <a:tblGrid>
                    <a:gridCol w="1686878">
                      <a:extLst>
                        <a:ext uri="{9D8B030D-6E8A-4147-A177-3AD203B41FA5}">
                          <a16:colId xmlns:a16="http://schemas.microsoft.com/office/drawing/2014/main" val="746211468"/>
                        </a:ext>
                      </a:extLst>
                    </a:gridCol>
                    <a:gridCol w="1016000">
                      <a:extLst>
                        <a:ext uri="{9D8B030D-6E8A-4147-A177-3AD203B41FA5}">
                          <a16:colId xmlns:a16="http://schemas.microsoft.com/office/drawing/2014/main" val="2372463963"/>
                        </a:ext>
                      </a:extLst>
                    </a:gridCol>
                    <a:gridCol w="1016000">
                      <a:extLst>
                        <a:ext uri="{9D8B030D-6E8A-4147-A177-3AD203B41FA5}">
                          <a16:colId xmlns:a16="http://schemas.microsoft.com/office/drawing/2014/main" val="550978055"/>
                        </a:ext>
                      </a:extLst>
                    </a:gridCol>
                    <a:gridCol w="1016000">
                      <a:extLst>
                        <a:ext uri="{9D8B030D-6E8A-4147-A177-3AD203B41FA5}">
                          <a16:colId xmlns:a16="http://schemas.microsoft.com/office/drawing/2014/main" val="2322613975"/>
                        </a:ext>
                      </a:extLst>
                    </a:gridCol>
                    <a:gridCol w="1016000">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16024">
                    <a:tc>
                      <a:txBody>
                        <a:bodyPr/>
                        <a:lstStyle/>
                        <a:p>
                          <a:r>
                            <a:rPr lang="en-GB" sz="1200" b="1" dirty="0" err="1"/>
                            <a:t>Num</a:t>
                          </a:r>
                          <a:r>
                            <a:rPr lang="en-GB" sz="1200" b="1" dirty="0"/>
                            <a:t> DVDs</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r>
                            <a:rPr lang="en-GB" sz="1200" dirty="0"/>
                            <a:t>4</a:t>
                          </a:r>
                        </a:p>
                      </a:txBody>
                      <a:tcPr/>
                    </a:tc>
                    <a:tc>
                      <a:txBody>
                        <a:bodyPr/>
                        <a:lstStyle/>
                        <a:p>
                          <a:r>
                            <a:rPr lang="en-GB" sz="1200" b="1" dirty="0"/>
                            <a:t>Total</a:t>
                          </a:r>
                        </a:p>
                      </a:txBody>
                      <a:tcPr/>
                    </a:tc>
                    <a:extLst>
                      <a:ext uri="{0D108BD9-81ED-4DB2-BD59-A6C34878D82A}">
                        <a16:rowId xmlns:a16="http://schemas.microsoft.com/office/drawing/2014/main" val="1256340026"/>
                      </a:ext>
                    </a:extLst>
                  </a:tr>
                  <a:tr h="157728">
                    <a:tc>
                      <a:txBody>
                        <a:bodyPr/>
                        <a:lstStyle/>
                        <a:p>
                          <a:r>
                            <a:rPr lang="en-GB" sz="1200" b="1" dirty="0"/>
                            <a:t>Observed frequency </a:t>
                          </a:r>
                          <a14:m>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𝑶</m:t>
                                  </m:r>
                                </m:e>
                                <m:sub>
                                  <m:r>
                                    <a:rPr lang="en-GB" sz="1200" b="1" i="1" smtClean="0">
                                      <a:latin typeface="Cambria Math" panose="02040503050406030204" pitchFamily="18" charset="0"/>
                                    </a:rPr>
                                    <m:t>𝒊</m:t>
                                  </m:r>
                                </m:sub>
                              </m:sSub>
                            </m:oMath>
                          </a14:m>
                          <a:endParaRPr lang="en-GB" sz="1200" b="1" dirty="0"/>
                        </a:p>
                      </a:txBody>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bl>
              </a:graphicData>
            </a:graphic>
          </p:graphicFrame>
        </mc:Choice>
        <mc:Fallback>
          <p:graphicFrame>
            <p:nvGraphicFramePr>
              <p:cNvPr id="6" name="Table 5">
                <a:extLst>
                  <a:ext uri="{FF2B5EF4-FFF2-40B4-BE49-F238E27FC236}">
                    <a16:creationId xmlns:a16="http://schemas.microsoft.com/office/drawing/2014/main" id="{0EC57898-8AC8-48A2-9A5C-284E5744F441}"/>
                  </a:ext>
                </a:extLst>
              </p:cNvPr>
              <p:cNvGraphicFramePr>
                <a:graphicFrameLocks noGrp="1"/>
              </p:cNvGraphicFramePr>
              <p:nvPr>
                <p:extLst>
                  <p:ext uri="{D42A27DB-BD31-4B8C-83A1-F6EECF244321}">
                    <p14:modId xmlns:p14="http://schemas.microsoft.com/office/powerpoint/2010/main" val="1330780569"/>
                  </p:ext>
                </p:extLst>
              </p:nvPr>
            </p:nvGraphicFramePr>
            <p:xfrm>
              <a:off x="1229147" y="1717948"/>
              <a:ext cx="6766878" cy="548640"/>
            </p:xfrm>
            <a:graphic>
              <a:graphicData uri="http://schemas.openxmlformats.org/drawingml/2006/table">
                <a:tbl>
                  <a:tblPr firstRow="1" bandRow="1">
                    <a:tableStyleId>{5940675A-B579-460E-94D1-54222C63F5DA}</a:tableStyleId>
                  </a:tblPr>
                  <a:tblGrid>
                    <a:gridCol w="1686878">
                      <a:extLst>
                        <a:ext uri="{9D8B030D-6E8A-4147-A177-3AD203B41FA5}">
                          <a16:colId xmlns:a16="http://schemas.microsoft.com/office/drawing/2014/main" val="746211468"/>
                        </a:ext>
                      </a:extLst>
                    </a:gridCol>
                    <a:gridCol w="1016000">
                      <a:extLst>
                        <a:ext uri="{9D8B030D-6E8A-4147-A177-3AD203B41FA5}">
                          <a16:colId xmlns:a16="http://schemas.microsoft.com/office/drawing/2014/main" val="2372463963"/>
                        </a:ext>
                      </a:extLst>
                    </a:gridCol>
                    <a:gridCol w="1016000">
                      <a:extLst>
                        <a:ext uri="{9D8B030D-6E8A-4147-A177-3AD203B41FA5}">
                          <a16:colId xmlns:a16="http://schemas.microsoft.com/office/drawing/2014/main" val="550978055"/>
                        </a:ext>
                      </a:extLst>
                    </a:gridCol>
                    <a:gridCol w="1016000">
                      <a:extLst>
                        <a:ext uri="{9D8B030D-6E8A-4147-A177-3AD203B41FA5}">
                          <a16:colId xmlns:a16="http://schemas.microsoft.com/office/drawing/2014/main" val="2322613975"/>
                        </a:ext>
                      </a:extLst>
                    </a:gridCol>
                    <a:gridCol w="1016000">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74320">
                    <a:tc>
                      <a:txBody>
                        <a:bodyPr/>
                        <a:lstStyle/>
                        <a:p>
                          <a:r>
                            <a:rPr lang="en-GB" sz="1200" b="1" dirty="0" err="1"/>
                            <a:t>Num</a:t>
                          </a:r>
                          <a:r>
                            <a:rPr lang="en-GB" sz="1200" b="1" dirty="0"/>
                            <a:t> DVDs</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r>
                            <a:rPr lang="en-GB" sz="1200" dirty="0"/>
                            <a:t>4</a:t>
                          </a:r>
                        </a:p>
                      </a:txBody>
                      <a:tcPr/>
                    </a:tc>
                    <a:tc>
                      <a:txBody>
                        <a:bodyPr/>
                        <a:lstStyle/>
                        <a:p>
                          <a:r>
                            <a:rPr lang="en-GB" sz="1200" b="1" dirty="0"/>
                            <a:t>Total</a:t>
                          </a:r>
                        </a:p>
                      </a:txBody>
                      <a:tcPr/>
                    </a:tc>
                    <a:extLst>
                      <a:ext uri="{0D108BD9-81ED-4DB2-BD59-A6C34878D82A}">
                        <a16:rowId xmlns:a16="http://schemas.microsoft.com/office/drawing/2014/main" val="1256340026"/>
                      </a:ext>
                    </a:extLst>
                  </a:tr>
                  <a:tr h="274320">
                    <a:tc>
                      <a:txBody>
                        <a:bodyPr/>
                        <a:lstStyle/>
                        <a:p>
                          <a:endParaRPr lang="en-US"/>
                        </a:p>
                      </a:txBody>
                      <a:tcPr>
                        <a:blipFill>
                          <a:blip r:embed="rId3"/>
                          <a:stretch>
                            <a:fillRect l="-361" t="-104444" r="-301805" b="-17778"/>
                          </a:stretch>
                        </a:blipFill>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7" name="Table 6">
                <a:extLst>
                  <a:ext uri="{FF2B5EF4-FFF2-40B4-BE49-F238E27FC236}">
                    <a16:creationId xmlns:a16="http://schemas.microsoft.com/office/drawing/2014/main" id="{E47242C9-592B-40D9-8966-C2DCBAA3FEFF}"/>
                  </a:ext>
                </a:extLst>
              </p:cNvPr>
              <p:cNvGraphicFramePr>
                <a:graphicFrameLocks noGrp="1"/>
              </p:cNvGraphicFramePr>
              <p:nvPr>
                <p:extLst>
                  <p:ext uri="{D42A27DB-BD31-4B8C-83A1-F6EECF244321}">
                    <p14:modId xmlns:p14="http://schemas.microsoft.com/office/powerpoint/2010/main" val="1957962681"/>
                  </p:ext>
                </p:extLst>
              </p:nvPr>
            </p:nvGraphicFramePr>
            <p:xfrm>
              <a:off x="616633" y="3821848"/>
              <a:ext cx="4164966" cy="1097280"/>
            </p:xfrm>
            <a:graphic>
              <a:graphicData uri="http://schemas.openxmlformats.org/drawingml/2006/table">
                <a:tbl>
                  <a:tblPr firstRow="1" bandRow="1">
                    <a:tableStyleId>{5940675A-B579-460E-94D1-54222C63F5DA}</a:tableStyleId>
                  </a:tblPr>
                  <a:tblGrid>
                    <a:gridCol w="1114108">
                      <a:extLst>
                        <a:ext uri="{9D8B030D-6E8A-4147-A177-3AD203B41FA5}">
                          <a16:colId xmlns:a16="http://schemas.microsoft.com/office/drawing/2014/main" val="746211468"/>
                        </a:ext>
                      </a:extLst>
                    </a:gridCol>
                    <a:gridCol w="411480">
                      <a:extLst>
                        <a:ext uri="{9D8B030D-6E8A-4147-A177-3AD203B41FA5}">
                          <a16:colId xmlns:a16="http://schemas.microsoft.com/office/drawing/2014/main" val="2372463963"/>
                        </a:ext>
                      </a:extLst>
                    </a:gridCol>
                    <a:gridCol w="489268">
                      <a:extLst>
                        <a:ext uri="{9D8B030D-6E8A-4147-A177-3AD203B41FA5}">
                          <a16:colId xmlns:a16="http://schemas.microsoft.com/office/drawing/2014/main" val="550978055"/>
                        </a:ext>
                      </a:extLst>
                    </a:gridCol>
                    <a:gridCol w="567055">
                      <a:extLst>
                        <a:ext uri="{9D8B030D-6E8A-4147-A177-3AD203B41FA5}">
                          <a16:colId xmlns:a16="http://schemas.microsoft.com/office/drawing/2014/main" val="2322613975"/>
                        </a:ext>
                      </a:extLst>
                    </a:gridCol>
                    <a:gridCol w="567055">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16024">
                    <a:tc>
                      <a:txBody>
                        <a:bodyPr/>
                        <a:lstStyle/>
                        <a:p>
                          <a:r>
                            <a:rPr lang="en-GB" sz="1200" b="1" dirty="0"/>
                            <a:t>Num DVDs (</a:t>
                          </a:r>
                          <a14:m>
                            <m:oMath xmlns:m="http://schemas.openxmlformats.org/officeDocument/2006/math">
                              <m:r>
                                <a:rPr lang="en-GB" sz="1200" b="1" i="1" smtClean="0">
                                  <a:latin typeface="Cambria Math" panose="02040503050406030204" pitchFamily="18" charset="0"/>
                                </a:rPr>
                                <m:t>𝒓</m:t>
                              </m:r>
                            </m:oMath>
                          </a14:m>
                          <a:r>
                            <a:rPr lang="en-GB" sz="1200" b="1" dirty="0"/>
                            <a:t>)</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14:m>
                            <m:oMath xmlns:m="http://schemas.openxmlformats.org/officeDocument/2006/math">
                              <m:r>
                                <a:rPr lang="en-GB" sz="1200" b="0" i="1" smtClean="0">
                                  <a:latin typeface="Cambria Math" panose="02040503050406030204" pitchFamily="18" charset="0"/>
                                </a:rPr>
                                <m:t>≥4</m:t>
                              </m:r>
                            </m:oMath>
                          </a14:m>
                          <a:r>
                            <a:rPr lang="en-GB" sz="1200" dirty="0"/>
                            <a:t> </a:t>
                          </a:r>
                        </a:p>
                      </a:txBody>
                      <a:tcPr/>
                    </a:tc>
                    <a:tc>
                      <a:txBody>
                        <a:bodyPr/>
                        <a:lstStyle/>
                        <a:p>
                          <a:r>
                            <a:rPr lang="en-GB" sz="1200" b="1" dirty="0"/>
                            <a:t>Total</a:t>
                          </a:r>
                        </a:p>
                      </a:txBody>
                      <a:tcPr/>
                    </a:tc>
                    <a:extLst>
                      <a:ext uri="{0D108BD9-81ED-4DB2-BD59-A6C34878D82A}">
                        <a16:rowId xmlns:a16="http://schemas.microsoft.com/office/drawing/2014/main" val="1256340026"/>
                      </a:ext>
                    </a:extLst>
                  </a:tr>
                  <a:tr h="157728">
                    <a:tc>
                      <a:txBody>
                        <a:bodyPr/>
                        <a:lstStyle/>
                        <a:p>
                          <a14:m>
                            <m:oMathPara xmlns:m="http://schemas.openxmlformats.org/officeDocument/2006/math">
                              <m:oMathParaPr>
                                <m:jc m:val="centerGroup"/>
                              </m:oMathParaPr>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𝑶</m:t>
                                    </m:r>
                                  </m:e>
                                  <m:sub>
                                    <m:r>
                                      <a:rPr lang="en-GB" sz="1200" b="1" i="1" smtClean="0">
                                        <a:latin typeface="Cambria Math" panose="02040503050406030204" pitchFamily="18" charset="0"/>
                                      </a:rPr>
                                      <m:t>𝒊</m:t>
                                    </m:r>
                                  </m:sub>
                                </m:sSub>
                              </m:oMath>
                            </m:oMathPara>
                          </a14:m>
                          <a:endParaRPr lang="en-GB" sz="1200" b="1" dirty="0"/>
                        </a:p>
                      </a:txBody>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r h="157728">
                    <a:tc>
                      <a:txBody>
                        <a:bodyPr/>
                        <a:lstStyle/>
                        <a:p>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𝒑</m:t>
                                </m:r>
                                <m:r>
                                  <a:rPr lang="en-GB" sz="1200" b="1" i="1" smtClean="0">
                                    <a:latin typeface="Cambria Math" panose="02040503050406030204" pitchFamily="18" charset="0"/>
                                  </a:rPr>
                                  <m:t>(</m:t>
                                </m:r>
                                <m:r>
                                  <a:rPr lang="en-GB" sz="1200" b="1" i="1" smtClean="0">
                                    <a:latin typeface="Cambria Math" panose="02040503050406030204" pitchFamily="18" charset="0"/>
                                  </a:rPr>
                                  <m:t>𝒓</m:t>
                                </m:r>
                                <m:r>
                                  <a:rPr lang="en-GB" sz="1200" b="1" i="1" smtClean="0">
                                    <a:latin typeface="Cambria Math" panose="02040503050406030204" pitchFamily="18" charset="0"/>
                                  </a:rPr>
                                  <m:t>)</m:t>
                                </m:r>
                              </m:oMath>
                            </m:oMathPara>
                          </a14:m>
                          <a:endParaRPr lang="en-GB" sz="1200" b="1" dirty="0"/>
                        </a:p>
                      </a:txBody>
                      <a:tcPr/>
                    </a:tc>
                    <a:tc>
                      <a:txBody>
                        <a:bodyPr/>
                        <a:lstStyle/>
                        <a:p>
                          <a:r>
                            <a:rPr lang="en-GB" sz="1200" dirty="0"/>
                            <a:t>0.5</a:t>
                          </a:r>
                        </a:p>
                      </a:txBody>
                      <a:tcPr/>
                    </a:tc>
                    <a:tc>
                      <a:txBody>
                        <a:bodyPr/>
                        <a:lstStyle/>
                        <a:p>
                          <a:r>
                            <a:rPr lang="en-GB" sz="1200" dirty="0"/>
                            <a:t>0.25</a:t>
                          </a:r>
                        </a:p>
                      </a:txBody>
                      <a:tcPr/>
                    </a:tc>
                    <a:tc>
                      <a:txBody>
                        <a:bodyPr/>
                        <a:lstStyle/>
                        <a:p>
                          <a:r>
                            <a:rPr lang="en-GB" sz="1200" dirty="0"/>
                            <a:t>0.125</a:t>
                          </a:r>
                        </a:p>
                      </a:txBody>
                      <a:tcPr/>
                    </a:tc>
                    <a:tc>
                      <a:txBody>
                        <a:bodyPr/>
                        <a:lstStyle/>
                        <a:p>
                          <a:r>
                            <a:rPr lang="en-GB" sz="1200" dirty="0"/>
                            <a:t>0.125</a:t>
                          </a:r>
                        </a:p>
                      </a:txBody>
                      <a:tcPr/>
                    </a:tc>
                    <a:tc>
                      <a:txBody>
                        <a:bodyPr/>
                        <a:lstStyle/>
                        <a:p>
                          <a:endParaRPr lang="en-GB" sz="1200" dirty="0"/>
                        </a:p>
                      </a:txBody>
                      <a:tcPr/>
                    </a:tc>
                    <a:extLst>
                      <a:ext uri="{0D108BD9-81ED-4DB2-BD59-A6C34878D82A}">
                        <a16:rowId xmlns:a16="http://schemas.microsoft.com/office/drawing/2014/main" val="1165819108"/>
                      </a:ext>
                    </a:extLst>
                  </a:tr>
                  <a:tr h="157728">
                    <a:tc>
                      <a:txBody>
                        <a:bodyPr/>
                        <a:lstStyle/>
                        <a:p>
                          <a14:m>
                            <m:oMathPara xmlns:m="http://schemas.openxmlformats.org/officeDocument/2006/math">
                              <m:oMathParaPr>
                                <m:jc m:val="centerGroup"/>
                              </m:oMathParaPr>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𝑬</m:t>
                                    </m:r>
                                  </m:e>
                                  <m:sub>
                                    <m:r>
                                      <a:rPr lang="en-GB" sz="1200" b="1" i="1" smtClean="0">
                                        <a:latin typeface="Cambria Math" panose="02040503050406030204" pitchFamily="18" charset="0"/>
                                      </a:rPr>
                                      <m:t>𝒊</m:t>
                                    </m:r>
                                  </m:sub>
                                </m:sSub>
                              </m:oMath>
                            </m:oMathPara>
                          </a14:m>
                          <a:endParaRPr lang="en-GB" sz="1200" b="1" dirty="0"/>
                        </a:p>
                      </a:txBody>
                      <a:tcPr/>
                    </a:tc>
                    <a:tc>
                      <a:txBody>
                        <a:bodyPr/>
                        <a:lstStyle/>
                        <a:p>
                          <a:r>
                            <a:rPr lang="en-GB" sz="1200" dirty="0"/>
                            <a:t>26</a:t>
                          </a:r>
                        </a:p>
                      </a:txBody>
                      <a:tcPr/>
                    </a:tc>
                    <a:tc>
                      <a:txBody>
                        <a:bodyPr/>
                        <a:lstStyle/>
                        <a:p>
                          <a:r>
                            <a:rPr lang="en-GB" sz="1200" dirty="0"/>
                            <a:t>13</a:t>
                          </a:r>
                        </a:p>
                      </a:txBody>
                      <a:tcPr/>
                    </a:tc>
                    <a:tc>
                      <a:txBody>
                        <a:bodyPr/>
                        <a:lstStyle/>
                        <a:p>
                          <a:r>
                            <a:rPr lang="en-GB" sz="1200" dirty="0"/>
                            <a:t>6.5</a:t>
                          </a:r>
                        </a:p>
                      </a:txBody>
                      <a:tcPr/>
                    </a:tc>
                    <a:tc>
                      <a:txBody>
                        <a:bodyPr/>
                        <a:lstStyle/>
                        <a:p>
                          <a:r>
                            <a:rPr lang="en-GB" sz="1200" dirty="0"/>
                            <a:t>6.5</a:t>
                          </a:r>
                        </a:p>
                      </a:txBody>
                      <a:tcPr/>
                    </a:tc>
                    <a:tc>
                      <a:txBody>
                        <a:bodyPr/>
                        <a:lstStyle/>
                        <a:p>
                          <a:r>
                            <a:rPr lang="en-GB" sz="1200" dirty="0"/>
                            <a:t>52</a:t>
                          </a:r>
                        </a:p>
                      </a:txBody>
                      <a:tcPr/>
                    </a:tc>
                    <a:extLst>
                      <a:ext uri="{0D108BD9-81ED-4DB2-BD59-A6C34878D82A}">
                        <a16:rowId xmlns:a16="http://schemas.microsoft.com/office/drawing/2014/main" val="3970871538"/>
                      </a:ext>
                    </a:extLst>
                  </a:tr>
                </a:tbl>
              </a:graphicData>
            </a:graphic>
          </p:graphicFrame>
        </mc:Choice>
        <mc:Fallback>
          <p:graphicFrame>
            <p:nvGraphicFramePr>
              <p:cNvPr id="7" name="Table 6">
                <a:extLst>
                  <a:ext uri="{FF2B5EF4-FFF2-40B4-BE49-F238E27FC236}">
                    <a16:creationId xmlns:a16="http://schemas.microsoft.com/office/drawing/2014/main" id="{E47242C9-592B-40D9-8966-C2DCBAA3FEFF}"/>
                  </a:ext>
                </a:extLst>
              </p:cNvPr>
              <p:cNvGraphicFramePr>
                <a:graphicFrameLocks noGrp="1"/>
              </p:cNvGraphicFramePr>
              <p:nvPr>
                <p:extLst>
                  <p:ext uri="{D42A27DB-BD31-4B8C-83A1-F6EECF244321}">
                    <p14:modId xmlns:p14="http://schemas.microsoft.com/office/powerpoint/2010/main" val="1957962681"/>
                  </p:ext>
                </p:extLst>
              </p:nvPr>
            </p:nvGraphicFramePr>
            <p:xfrm>
              <a:off x="616633" y="3821848"/>
              <a:ext cx="4164966" cy="1097280"/>
            </p:xfrm>
            <a:graphic>
              <a:graphicData uri="http://schemas.openxmlformats.org/drawingml/2006/table">
                <a:tbl>
                  <a:tblPr firstRow="1" bandRow="1">
                    <a:tableStyleId>{5940675A-B579-460E-94D1-54222C63F5DA}</a:tableStyleId>
                  </a:tblPr>
                  <a:tblGrid>
                    <a:gridCol w="1114108">
                      <a:extLst>
                        <a:ext uri="{9D8B030D-6E8A-4147-A177-3AD203B41FA5}">
                          <a16:colId xmlns:a16="http://schemas.microsoft.com/office/drawing/2014/main" val="746211468"/>
                        </a:ext>
                      </a:extLst>
                    </a:gridCol>
                    <a:gridCol w="411480">
                      <a:extLst>
                        <a:ext uri="{9D8B030D-6E8A-4147-A177-3AD203B41FA5}">
                          <a16:colId xmlns:a16="http://schemas.microsoft.com/office/drawing/2014/main" val="2372463963"/>
                        </a:ext>
                      </a:extLst>
                    </a:gridCol>
                    <a:gridCol w="489268">
                      <a:extLst>
                        <a:ext uri="{9D8B030D-6E8A-4147-A177-3AD203B41FA5}">
                          <a16:colId xmlns:a16="http://schemas.microsoft.com/office/drawing/2014/main" val="550978055"/>
                        </a:ext>
                      </a:extLst>
                    </a:gridCol>
                    <a:gridCol w="567055">
                      <a:extLst>
                        <a:ext uri="{9D8B030D-6E8A-4147-A177-3AD203B41FA5}">
                          <a16:colId xmlns:a16="http://schemas.microsoft.com/office/drawing/2014/main" val="2322613975"/>
                        </a:ext>
                      </a:extLst>
                    </a:gridCol>
                    <a:gridCol w="567055">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74320">
                    <a:tc>
                      <a:txBody>
                        <a:bodyPr/>
                        <a:lstStyle/>
                        <a:p>
                          <a:endParaRPr lang="en-US"/>
                        </a:p>
                      </a:txBody>
                      <a:tcPr>
                        <a:blipFill>
                          <a:blip r:embed="rId4"/>
                          <a:stretch>
                            <a:fillRect l="-546" t="-2222" r="-274863" b="-320000"/>
                          </a:stretch>
                        </a:blipFill>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endParaRPr lang="en-US"/>
                        </a:p>
                      </a:txBody>
                      <a:tcPr>
                        <a:blipFill>
                          <a:blip r:embed="rId4"/>
                          <a:stretch>
                            <a:fillRect l="-456989" t="-2222" r="-181720" b="-320000"/>
                          </a:stretch>
                        </a:blipFill>
                      </a:tcPr>
                    </a:tc>
                    <a:tc>
                      <a:txBody>
                        <a:bodyPr/>
                        <a:lstStyle/>
                        <a:p>
                          <a:r>
                            <a:rPr lang="en-GB" sz="1200" b="1" dirty="0"/>
                            <a:t>Total</a:t>
                          </a:r>
                        </a:p>
                      </a:txBody>
                      <a:tcPr/>
                    </a:tc>
                    <a:extLst>
                      <a:ext uri="{0D108BD9-81ED-4DB2-BD59-A6C34878D82A}">
                        <a16:rowId xmlns:a16="http://schemas.microsoft.com/office/drawing/2014/main" val="1256340026"/>
                      </a:ext>
                    </a:extLst>
                  </a:tr>
                  <a:tr h="274320">
                    <a:tc>
                      <a:txBody>
                        <a:bodyPr/>
                        <a:lstStyle/>
                        <a:p>
                          <a:endParaRPr lang="en-US"/>
                        </a:p>
                      </a:txBody>
                      <a:tcPr>
                        <a:blipFill>
                          <a:blip r:embed="rId4"/>
                          <a:stretch>
                            <a:fillRect l="-546" t="-100000" r="-274863" b="-213043"/>
                          </a:stretch>
                        </a:blipFill>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r h="274320">
                    <a:tc>
                      <a:txBody>
                        <a:bodyPr/>
                        <a:lstStyle/>
                        <a:p>
                          <a:endParaRPr lang="en-US"/>
                        </a:p>
                      </a:txBody>
                      <a:tcPr>
                        <a:blipFill>
                          <a:blip r:embed="rId4"/>
                          <a:stretch>
                            <a:fillRect l="-546" t="-204444" r="-274863" b="-117778"/>
                          </a:stretch>
                        </a:blipFill>
                      </a:tcPr>
                    </a:tc>
                    <a:tc>
                      <a:txBody>
                        <a:bodyPr/>
                        <a:lstStyle/>
                        <a:p>
                          <a:r>
                            <a:rPr lang="en-GB" sz="1200" dirty="0"/>
                            <a:t>0.5</a:t>
                          </a:r>
                        </a:p>
                      </a:txBody>
                      <a:tcPr/>
                    </a:tc>
                    <a:tc>
                      <a:txBody>
                        <a:bodyPr/>
                        <a:lstStyle/>
                        <a:p>
                          <a:r>
                            <a:rPr lang="en-GB" sz="1200" dirty="0"/>
                            <a:t>0.25</a:t>
                          </a:r>
                        </a:p>
                      </a:txBody>
                      <a:tcPr/>
                    </a:tc>
                    <a:tc>
                      <a:txBody>
                        <a:bodyPr/>
                        <a:lstStyle/>
                        <a:p>
                          <a:r>
                            <a:rPr lang="en-GB" sz="1200" dirty="0"/>
                            <a:t>0.125</a:t>
                          </a:r>
                        </a:p>
                      </a:txBody>
                      <a:tcPr/>
                    </a:tc>
                    <a:tc>
                      <a:txBody>
                        <a:bodyPr/>
                        <a:lstStyle/>
                        <a:p>
                          <a:r>
                            <a:rPr lang="en-GB" sz="1200" dirty="0"/>
                            <a:t>0.125</a:t>
                          </a:r>
                        </a:p>
                      </a:txBody>
                      <a:tcPr/>
                    </a:tc>
                    <a:tc>
                      <a:txBody>
                        <a:bodyPr/>
                        <a:lstStyle/>
                        <a:p>
                          <a:endParaRPr lang="en-GB" sz="1200" dirty="0"/>
                        </a:p>
                      </a:txBody>
                      <a:tcPr/>
                    </a:tc>
                    <a:extLst>
                      <a:ext uri="{0D108BD9-81ED-4DB2-BD59-A6C34878D82A}">
                        <a16:rowId xmlns:a16="http://schemas.microsoft.com/office/drawing/2014/main" val="1165819108"/>
                      </a:ext>
                    </a:extLst>
                  </a:tr>
                  <a:tr h="274320">
                    <a:tc>
                      <a:txBody>
                        <a:bodyPr/>
                        <a:lstStyle/>
                        <a:p>
                          <a:endParaRPr lang="en-US"/>
                        </a:p>
                      </a:txBody>
                      <a:tcPr>
                        <a:blipFill>
                          <a:blip r:embed="rId4"/>
                          <a:stretch>
                            <a:fillRect l="-546" t="-304444" r="-274863" b="-17778"/>
                          </a:stretch>
                        </a:blipFill>
                      </a:tcPr>
                    </a:tc>
                    <a:tc>
                      <a:txBody>
                        <a:bodyPr/>
                        <a:lstStyle/>
                        <a:p>
                          <a:r>
                            <a:rPr lang="en-GB" sz="1200" dirty="0"/>
                            <a:t>26</a:t>
                          </a:r>
                        </a:p>
                      </a:txBody>
                      <a:tcPr/>
                    </a:tc>
                    <a:tc>
                      <a:txBody>
                        <a:bodyPr/>
                        <a:lstStyle/>
                        <a:p>
                          <a:r>
                            <a:rPr lang="en-GB" sz="1200" dirty="0"/>
                            <a:t>13</a:t>
                          </a:r>
                        </a:p>
                      </a:txBody>
                      <a:tcPr/>
                    </a:tc>
                    <a:tc>
                      <a:txBody>
                        <a:bodyPr/>
                        <a:lstStyle/>
                        <a:p>
                          <a:r>
                            <a:rPr lang="en-GB" sz="1200" dirty="0"/>
                            <a:t>6.5</a:t>
                          </a:r>
                        </a:p>
                      </a:txBody>
                      <a:tcPr/>
                    </a:tc>
                    <a:tc>
                      <a:txBody>
                        <a:bodyPr/>
                        <a:lstStyle/>
                        <a:p>
                          <a:r>
                            <a:rPr lang="en-GB" sz="1200" dirty="0"/>
                            <a:t>6.5</a:t>
                          </a:r>
                        </a:p>
                      </a:txBody>
                      <a:tcPr/>
                    </a:tc>
                    <a:tc>
                      <a:txBody>
                        <a:bodyPr/>
                        <a:lstStyle/>
                        <a:p>
                          <a:r>
                            <a:rPr lang="en-GB" sz="1200" dirty="0"/>
                            <a:t>52</a:t>
                          </a:r>
                        </a:p>
                      </a:txBody>
                      <a:tcPr/>
                    </a:tc>
                    <a:extLst>
                      <a:ext uri="{0D108BD9-81ED-4DB2-BD59-A6C34878D82A}">
                        <a16:rowId xmlns:a16="http://schemas.microsoft.com/office/drawing/2014/main" val="3970871538"/>
                      </a:ext>
                    </a:extLst>
                  </a:tr>
                </a:tbl>
              </a:graphicData>
            </a:graphic>
          </p:graphicFrame>
        </mc:Fallback>
      </mc:AlternateContent>
      <p:sp>
        <p:nvSpPr>
          <p:cNvPr id="8" name="TextBox 7">
            <a:extLst>
              <a:ext uri="{FF2B5EF4-FFF2-40B4-BE49-F238E27FC236}">
                <a16:creationId xmlns:a16="http://schemas.microsoft.com/office/drawing/2014/main" id="{1E97E52E-F33A-46EB-B835-639CE6532C27}"/>
              </a:ext>
            </a:extLst>
          </p:cNvPr>
          <p:cNvSpPr txBox="1"/>
          <p:nvPr/>
        </p:nvSpPr>
        <p:spPr>
          <a:xfrm>
            <a:off x="5100603" y="3906072"/>
            <a:ext cx="288032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highest observed outcome was 4. Since the geometric distribution has infinite outcomes, we treat 4 as “</a:t>
            </a:r>
            <a:r>
              <a:rPr lang="en-GB" sz="1200" i="1" dirty="0"/>
              <a:t>4 or more</a:t>
            </a:r>
            <a:r>
              <a:rPr lang="en-GB" sz="1200" dirty="0"/>
              <a:t>”.</a:t>
            </a:r>
          </a:p>
          <a:p>
            <a:r>
              <a:rPr lang="en-GB" sz="1200" dirty="0"/>
              <a:t>The last expected frequency will therefore be 52 minus the others.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BE8ED6E-B66B-4905-97F0-B41F32416207}"/>
                  </a:ext>
                </a:extLst>
              </p:cNvPr>
              <p:cNvSpPr txBox="1"/>
              <p:nvPr/>
            </p:nvSpPr>
            <p:spPr>
              <a:xfrm>
                <a:off x="455697" y="4990938"/>
                <a:ext cx="4032448" cy="646331"/>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(0.5)</m:t>
                    </m:r>
                  </m:oMath>
                </a14:m>
                <a:r>
                  <a:rPr lang="en-GB" dirty="0"/>
                  <a:t> a suitable model.</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d>
                      <m:dPr>
                        <m:ctrlPr>
                          <a:rPr lang="en-GB" b="0" i="1" smtClean="0">
                            <a:latin typeface="Cambria Math" panose="02040503050406030204" pitchFamily="18" charset="0"/>
                          </a:rPr>
                        </m:ctrlPr>
                      </m:dPr>
                      <m:e>
                        <m:r>
                          <a:rPr lang="en-GB" b="0" i="1" smtClean="0">
                            <a:latin typeface="Cambria Math" panose="02040503050406030204" pitchFamily="18" charset="0"/>
                          </a:rPr>
                          <m:t>0.5</m:t>
                        </m:r>
                      </m:e>
                    </m:d>
                  </m:oMath>
                </a14:m>
                <a:r>
                  <a:rPr lang="en-GB" dirty="0"/>
                  <a:t> not a suitable model.</a:t>
                </a:r>
              </a:p>
            </p:txBody>
          </p:sp>
        </mc:Choice>
        <mc:Fallback>
          <p:sp>
            <p:nvSpPr>
              <p:cNvPr id="9" name="TextBox 8">
                <a:extLst>
                  <a:ext uri="{FF2B5EF4-FFF2-40B4-BE49-F238E27FC236}">
                    <a16:creationId xmlns:a16="http://schemas.microsoft.com/office/drawing/2014/main" id="{9BE8ED6E-B66B-4905-97F0-B41F32416207}"/>
                  </a:ext>
                </a:extLst>
              </p:cNvPr>
              <p:cNvSpPr txBox="1">
                <a:spLocks noRot="1" noChangeAspect="1" noMove="1" noResize="1" noEditPoints="1" noAdjustHandles="1" noChangeArrowheads="1" noChangeShapeType="1" noTextEdit="1"/>
              </p:cNvSpPr>
              <p:nvPr/>
            </p:nvSpPr>
            <p:spPr>
              <a:xfrm>
                <a:off x="455697" y="4990938"/>
                <a:ext cx="4032448" cy="646331"/>
              </a:xfrm>
              <a:prstGeom prst="rect">
                <a:avLst/>
              </a:prstGeom>
              <a:blipFill>
                <a:blip r:embed="rId5"/>
                <a:stretch>
                  <a:fillRect t="-5660" b="-141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9BE945C-67E2-415C-8B4E-8BEE1D14D688}"/>
                  </a:ext>
                </a:extLst>
              </p:cNvPr>
              <p:cNvSpPr txBox="1"/>
              <p:nvPr/>
            </p:nvSpPr>
            <p:spPr>
              <a:xfrm>
                <a:off x="445306" y="5586327"/>
                <a:ext cx="6029346" cy="1294200"/>
              </a:xfrm>
              <a:prstGeom prst="rect">
                <a:avLst/>
              </a:prstGeom>
              <a:noFill/>
            </p:spPr>
            <p:txBody>
              <a:bodyPr wrap="square" rtlCol="0">
                <a:spAutoFit/>
              </a:bodyPr>
              <a:lstStyle/>
              <a:p>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𝑋</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7</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26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13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1.5</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6.5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4.5</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6.5</m:t>
                        </m:r>
                      </m:den>
                    </m:f>
                    <m:r>
                      <a:rPr lang="en-GB" sz="1400" b="0" i="1" smtClean="0">
                        <a:latin typeface="Cambria Math" panose="02040503050406030204" pitchFamily="18" charset="0"/>
                      </a:rPr>
                      <m:t>=5.4231</m:t>
                    </m:r>
                  </m:oMath>
                </a14:m>
                <a:r>
                  <a:rPr lang="en-GB" sz="1400" dirty="0"/>
                  <a:t> </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𝜈</m:t>
                      </m:r>
                      <m:r>
                        <a:rPr lang="en-GB" sz="1400" b="0" i="1" smtClean="0">
                          <a:latin typeface="Cambria Math" panose="02040503050406030204" pitchFamily="18" charset="0"/>
                        </a:rPr>
                        <m:t>=3</m:t>
                      </m:r>
                    </m:oMath>
                  </m:oMathPara>
                </a14:m>
                <a:endParaRPr lang="en-GB" sz="1400" dirty="0"/>
              </a:p>
              <a:p>
                <a:pPr/>
                <a:r>
                  <a:rPr lang="en-GB" sz="1400" dirty="0"/>
                  <a:t>Critical value </a:t>
                </a:r>
                <a14:m>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𝜒</m:t>
                        </m:r>
                      </m:e>
                      <m:sub>
                        <m:r>
                          <a:rPr lang="en-GB" sz="1400" b="0" i="1" smtClean="0">
                            <a:latin typeface="Cambria Math" panose="02040503050406030204" pitchFamily="18" charset="0"/>
                          </a:rPr>
                          <m:t>3</m:t>
                        </m:r>
                      </m:sub>
                      <m:sup>
                        <m:r>
                          <a:rPr lang="en-GB" sz="1400" b="0" i="1" smtClean="0">
                            <a:latin typeface="Cambria Math" panose="02040503050406030204" pitchFamily="18" charset="0"/>
                          </a:rPr>
                          <m:t>2</m:t>
                        </m:r>
                      </m:sup>
                    </m:sSub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5%</m:t>
                        </m:r>
                      </m:e>
                    </m:d>
                    <m:r>
                      <a:rPr lang="en-GB" sz="1400" b="0" i="1" smtClean="0">
                        <a:latin typeface="Cambria Math" panose="02040503050406030204" pitchFamily="18" charset="0"/>
                      </a:rPr>
                      <m:t>=7.815</m:t>
                    </m:r>
                  </m:oMath>
                </a14:m>
                <a:r>
                  <a:rPr lang="en-GB" sz="1400" dirty="0"/>
                  <a:t>. Since 5.4231&lt;7.815, insufficient evidence to reject null hypothesis. We can model number of DVDs by a geometric random variable with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=0.5</m:t>
                    </m:r>
                  </m:oMath>
                </a14:m>
                <a:r>
                  <a:rPr lang="en-GB" sz="1400" dirty="0"/>
                  <a:t>.</a:t>
                </a:r>
              </a:p>
            </p:txBody>
          </p:sp>
        </mc:Choice>
        <mc:Fallback>
          <p:sp>
            <p:nvSpPr>
              <p:cNvPr id="11" name="TextBox 10">
                <a:extLst>
                  <a:ext uri="{FF2B5EF4-FFF2-40B4-BE49-F238E27FC236}">
                    <a16:creationId xmlns:a16="http://schemas.microsoft.com/office/drawing/2014/main" id="{C9BE945C-67E2-415C-8B4E-8BEE1D14D688}"/>
                  </a:ext>
                </a:extLst>
              </p:cNvPr>
              <p:cNvSpPr txBox="1">
                <a:spLocks noRot="1" noChangeAspect="1" noMove="1" noResize="1" noEditPoints="1" noAdjustHandles="1" noChangeArrowheads="1" noChangeShapeType="1" noTextEdit="1"/>
              </p:cNvSpPr>
              <p:nvPr/>
            </p:nvSpPr>
            <p:spPr>
              <a:xfrm>
                <a:off x="445306" y="5586327"/>
                <a:ext cx="6029346" cy="1294200"/>
              </a:xfrm>
              <a:prstGeom prst="rect">
                <a:avLst/>
              </a:prstGeom>
              <a:blipFill>
                <a:blip r:embed="rId6"/>
                <a:stretch>
                  <a:fillRect l="-303" b="-422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D3303CB-B3A6-425D-AF91-759D48A57A48}"/>
                  </a:ext>
                </a:extLst>
              </p:cNvPr>
              <p:cNvSpPr txBox="1"/>
              <p:nvPr/>
            </p:nvSpPr>
            <p:spPr>
              <a:xfrm>
                <a:off x="4801330" y="5674270"/>
                <a:ext cx="288032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didn’t estimate </a:t>
                </a:r>
                <a14:m>
                  <m:oMath xmlns:m="http://schemas.openxmlformats.org/officeDocument/2006/math">
                    <m:r>
                      <a:rPr lang="en-GB" sz="1200" b="0" i="1" smtClean="0">
                        <a:latin typeface="Cambria Math" panose="02040503050406030204" pitchFamily="18" charset="0"/>
                      </a:rPr>
                      <m:t>𝑝</m:t>
                    </m:r>
                  </m:oMath>
                </a14:m>
                <a:r>
                  <a:rPr lang="en-GB" sz="1200" dirty="0"/>
                  <a:t> so the fixed number of observations was the only constraint.</a:t>
                </a:r>
              </a:p>
            </p:txBody>
          </p:sp>
        </mc:Choice>
        <mc:Fallback>
          <p:sp>
            <p:nvSpPr>
              <p:cNvPr id="12" name="TextBox 11">
                <a:extLst>
                  <a:ext uri="{FF2B5EF4-FFF2-40B4-BE49-F238E27FC236}">
                    <a16:creationId xmlns:a16="http://schemas.microsoft.com/office/drawing/2014/main" id="{9D3303CB-B3A6-425D-AF91-759D48A57A48}"/>
                  </a:ext>
                </a:extLst>
              </p:cNvPr>
              <p:cNvSpPr txBox="1">
                <a:spLocks noRot="1" noChangeAspect="1" noMove="1" noResize="1" noEditPoints="1" noAdjustHandles="1" noChangeArrowheads="1" noChangeShapeType="1" noTextEdit="1"/>
              </p:cNvSpPr>
              <p:nvPr/>
            </p:nvSpPr>
            <p:spPr>
              <a:xfrm>
                <a:off x="4801330" y="5674270"/>
                <a:ext cx="2880320" cy="461665"/>
              </a:xfrm>
              <a:prstGeom prst="rect">
                <a:avLst/>
              </a:prstGeom>
              <a:blipFill>
                <a:blip r:embed="rId7"/>
                <a:stretch>
                  <a:fillRect b="-6250"/>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36734152-A2B7-4E88-BBA2-21D5A1F0DE0A}"/>
              </a:ext>
            </a:extLst>
          </p:cNvPr>
          <p:cNvCxnSpPr>
            <a:cxnSpLocks/>
            <a:stCxn id="8" idx="1"/>
          </p:cNvCxnSpPr>
          <p:nvPr/>
        </p:nvCxnSpPr>
        <p:spPr>
          <a:xfrm flipH="1" flipV="1">
            <a:off x="4857226" y="4219662"/>
            <a:ext cx="243377" cy="194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A855830-0FCD-496D-A10A-5F1F3908DA2E}"/>
              </a:ext>
            </a:extLst>
          </p:cNvPr>
          <p:cNvCxnSpPr>
            <a:cxnSpLocks/>
          </p:cNvCxnSpPr>
          <p:nvPr/>
        </p:nvCxnSpPr>
        <p:spPr>
          <a:xfrm flipH="1">
            <a:off x="3730337" y="5964382"/>
            <a:ext cx="1101436" cy="9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71B1622A-C5D5-4433-AC09-1154DBCABCA0}"/>
              </a:ext>
            </a:extLst>
          </p:cNvPr>
          <p:cNvSpPr/>
          <p:nvPr/>
        </p:nvSpPr>
        <p:spPr>
          <a:xfrm>
            <a:off x="142613" y="3805405"/>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2" name="Rectangle 21">
            <a:extLst>
              <a:ext uri="{FF2B5EF4-FFF2-40B4-BE49-F238E27FC236}">
                <a16:creationId xmlns:a16="http://schemas.microsoft.com/office/drawing/2014/main" id="{CE1C12AC-2B2C-4764-9A06-D9CE42DD0FC5}"/>
              </a:ext>
            </a:extLst>
          </p:cNvPr>
          <p:cNvSpPr/>
          <p:nvPr/>
        </p:nvSpPr>
        <p:spPr>
          <a:xfrm>
            <a:off x="142613" y="5059236"/>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3" name="Rectangle 22">
            <a:extLst>
              <a:ext uri="{FF2B5EF4-FFF2-40B4-BE49-F238E27FC236}">
                <a16:creationId xmlns:a16="http://schemas.microsoft.com/office/drawing/2014/main" id="{A999B780-7F85-412C-9225-9C40FBFCD98D}"/>
              </a:ext>
            </a:extLst>
          </p:cNvPr>
          <p:cNvSpPr/>
          <p:nvPr/>
        </p:nvSpPr>
        <p:spPr>
          <a:xfrm>
            <a:off x="141288" y="5636930"/>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4" name="Rectangle 23">
            <a:extLst>
              <a:ext uri="{FF2B5EF4-FFF2-40B4-BE49-F238E27FC236}">
                <a16:creationId xmlns:a16="http://schemas.microsoft.com/office/drawing/2014/main" id="{EB1544B2-A4E5-4B25-8D2A-7FAF09C33139}"/>
              </a:ext>
            </a:extLst>
          </p:cNvPr>
          <p:cNvSpPr/>
          <p:nvPr/>
        </p:nvSpPr>
        <p:spPr>
          <a:xfrm>
            <a:off x="436239" y="3791460"/>
            <a:ext cx="8312223" cy="11664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a:extLst>
              <a:ext uri="{FF2B5EF4-FFF2-40B4-BE49-F238E27FC236}">
                <a16:creationId xmlns:a16="http://schemas.microsoft.com/office/drawing/2014/main" id="{2036B726-5762-45F5-B0AB-13EBF6977F1E}"/>
              </a:ext>
            </a:extLst>
          </p:cNvPr>
          <p:cNvSpPr/>
          <p:nvPr/>
        </p:nvSpPr>
        <p:spPr>
          <a:xfrm>
            <a:off x="453077" y="5053550"/>
            <a:ext cx="8312223" cy="5502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a:extLst>
              <a:ext uri="{FF2B5EF4-FFF2-40B4-BE49-F238E27FC236}">
                <a16:creationId xmlns:a16="http://schemas.microsoft.com/office/drawing/2014/main" id="{EB517A86-32E3-4669-BE9E-51FEFEADBD06}"/>
              </a:ext>
            </a:extLst>
          </p:cNvPr>
          <p:cNvSpPr/>
          <p:nvPr/>
        </p:nvSpPr>
        <p:spPr>
          <a:xfrm>
            <a:off x="453077" y="5634136"/>
            <a:ext cx="8312223" cy="1179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471403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121-122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014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97182"/>
            <a:ext cx="9142856" cy="2410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20746"/>
            <a:ext cx="8056507" cy="646331"/>
          </a:xfrm>
          <a:prstGeom prst="rect">
            <a:avLst/>
          </a:prstGeom>
          <a:noFill/>
        </p:spPr>
        <p:txBody>
          <a:bodyPr wrap="square" rtlCol="0">
            <a:spAutoFit/>
          </a:bodyPr>
          <a:lstStyle/>
          <a:p>
            <a:r>
              <a:rPr lang="en-GB" dirty="0"/>
              <a:t>A model is a way of representing a problem, in the hope that we can subsequently use common mathematical techniques to make deductions about the data. </a:t>
            </a:r>
          </a:p>
        </p:txBody>
      </p:sp>
      <p:sp>
        <p:nvSpPr>
          <p:cNvPr id="6" name="Rectangle 5"/>
          <p:cNvSpPr/>
          <p:nvPr/>
        </p:nvSpPr>
        <p:spPr>
          <a:xfrm>
            <a:off x="1835696" y="2420888"/>
            <a:ext cx="158417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Data</a:t>
            </a:r>
          </a:p>
        </p:txBody>
      </p:sp>
      <p:sp>
        <p:nvSpPr>
          <p:cNvPr id="7" name="Rectangle 6"/>
          <p:cNvSpPr/>
          <p:nvPr/>
        </p:nvSpPr>
        <p:spPr>
          <a:xfrm>
            <a:off x="6037893" y="2420888"/>
            <a:ext cx="158417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Model</a:t>
            </a:r>
          </a:p>
        </p:txBody>
      </p:sp>
      <p:sp>
        <p:nvSpPr>
          <p:cNvPr id="8" name="Right Arrow 7"/>
          <p:cNvSpPr/>
          <p:nvPr/>
        </p:nvSpPr>
        <p:spPr>
          <a:xfrm>
            <a:off x="3419871" y="2708920"/>
            <a:ext cx="2618021"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p:cNvSpPr txBox="1"/>
          <p:nvPr/>
        </p:nvSpPr>
        <p:spPr>
          <a:xfrm>
            <a:off x="3419872" y="2348880"/>
            <a:ext cx="2592288" cy="369332"/>
          </a:xfrm>
          <a:prstGeom prst="rect">
            <a:avLst/>
          </a:prstGeom>
          <a:noFill/>
        </p:spPr>
        <p:txBody>
          <a:bodyPr wrap="square" rtlCol="0">
            <a:spAutoFit/>
          </a:bodyPr>
          <a:lstStyle/>
          <a:p>
            <a:r>
              <a:rPr lang="en-GB" dirty="0"/>
              <a:t>Simplifying assumptions</a:t>
            </a:r>
          </a:p>
        </p:txBody>
      </p:sp>
      <p:sp>
        <p:nvSpPr>
          <p:cNvPr id="10" name="TextBox 9"/>
          <p:cNvSpPr txBox="1"/>
          <p:nvPr/>
        </p:nvSpPr>
        <p:spPr>
          <a:xfrm>
            <a:off x="1443608" y="3356992"/>
            <a:ext cx="2592288" cy="584775"/>
          </a:xfrm>
          <a:prstGeom prst="rect">
            <a:avLst/>
          </a:prstGeom>
          <a:noFill/>
        </p:spPr>
        <p:txBody>
          <a:bodyPr wrap="square" rtlCol="0">
            <a:spAutoFit/>
          </a:bodyPr>
          <a:lstStyle/>
          <a:p>
            <a:r>
              <a:rPr lang="en-GB" sz="1600" dirty="0">
                <a:solidFill>
                  <a:schemeClr val="accent3"/>
                </a:solidFill>
              </a:rPr>
              <a:t>e.g. Collected heights of people in the population</a:t>
            </a:r>
          </a:p>
        </p:txBody>
      </p:sp>
      <mc:AlternateContent xmlns:mc="http://schemas.openxmlformats.org/markup-compatibility/2006" xmlns:a14="http://schemas.microsoft.com/office/drawing/2010/main">
        <mc:Choice Requires="a14">
          <p:sp>
            <p:nvSpPr>
              <p:cNvPr id="11" name="TextBox 10"/>
              <p:cNvSpPr txBox="1"/>
              <p:nvPr/>
            </p:nvSpPr>
            <p:spPr>
              <a:xfrm>
                <a:off x="5479503" y="3395320"/>
                <a:ext cx="2700955" cy="584775"/>
              </a:xfrm>
              <a:prstGeom prst="rect">
                <a:avLst/>
              </a:prstGeom>
              <a:noFill/>
            </p:spPr>
            <p:txBody>
              <a:bodyPr wrap="square" rtlCol="0">
                <a:spAutoFit/>
              </a:bodyPr>
              <a:lstStyle/>
              <a:p>
                <a:r>
                  <a:rPr lang="en-GB" sz="1600" dirty="0">
                    <a:solidFill>
                      <a:schemeClr val="accent3"/>
                    </a:solidFill>
                  </a:rPr>
                  <a:t>e.g. Normal distribution using </a:t>
                </a:r>
                <a14:m>
                  <m:oMath xmlns:m="http://schemas.openxmlformats.org/officeDocument/2006/math">
                    <m:r>
                      <a:rPr lang="en-GB" sz="1600" b="0" i="1" smtClean="0">
                        <a:solidFill>
                          <a:schemeClr val="accent3"/>
                        </a:solidFill>
                        <a:latin typeface="Cambria Math" panose="02040503050406030204" pitchFamily="18" charset="0"/>
                      </a:rPr>
                      <m:t>𝜇</m:t>
                    </m:r>
                  </m:oMath>
                </a14:m>
                <a:r>
                  <a:rPr lang="en-GB" sz="1600" dirty="0">
                    <a:solidFill>
                      <a:schemeClr val="accent3"/>
                    </a:solidFill>
                  </a:rPr>
                  <a:t> and </a:t>
                </a:r>
                <a14:m>
                  <m:oMath xmlns:m="http://schemas.openxmlformats.org/officeDocument/2006/math">
                    <m:sSup>
                      <m:sSupPr>
                        <m:ctrlPr>
                          <a:rPr lang="en-GB" sz="1600" b="0" i="1" smtClean="0">
                            <a:solidFill>
                              <a:schemeClr val="accent3"/>
                            </a:solidFill>
                            <a:latin typeface="Cambria Math" panose="02040503050406030204" pitchFamily="18" charset="0"/>
                          </a:rPr>
                        </m:ctrlPr>
                      </m:sSupPr>
                      <m:e>
                        <m:r>
                          <a:rPr lang="en-GB" sz="1600" b="0" i="1" smtClean="0">
                            <a:solidFill>
                              <a:schemeClr val="accent3"/>
                            </a:solidFill>
                            <a:latin typeface="Cambria Math" panose="02040503050406030204" pitchFamily="18" charset="0"/>
                          </a:rPr>
                          <m:t>𝜎</m:t>
                        </m:r>
                      </m:e>
                      <m:sup>
                        <m:r>
                          <a:rPr lang="en-GB" sz="1600" b="0" i="1" smtClean="0">
                            <a:solidFill>
                              <a:schemeClr val="accent3"/>
                            </a:solidFill>
                            <a:latin typeface="Cambria Math" panose="02040503050406030204" pitchFamily="18" charset="0"/>
                          </a:rPr>
                          <m:t>2</m:t>
                        </m:r>
                      </m:sup>
                    </m:sSup>
                  </m:oMath>
                </a14:m>
                <a:r>
                  <a:rPr lang="en-GB" sz="1600" dirty="0">
                    <a:solidFill>
                      <a:schemeClr val="accent3"/>
                    </a:solidFill>
                  </a:rPr>
                  <a:t> from data.</a:t>
                </a:r>
              </a:p>
            </p:txBody>
          </p:sp>
        </mc:Choice>
        <mc:Fallback xmlns="">
          <p:sp>
            <p:nvSpPr>
              <p:cNvPr id="11" name="TextBox 10"/>
              <p:cNvSpPr txBox="1">
                <a:spLocks noRot="1" noChangeAspect="1" noMove="1" noResize="1" noEditPoints="1" noAdjustHandles="1" noChangeArrowheads="1" noChangeShapeType="1" noTextEdit="1"/>
              </p:cNvSpPr>
              <p:nvPr/>
            </p:nvSpPr>
            <p:spPr>
              <a:xfrm>
                <a:off x="5479503" y="3395320"/>
                <a:ext cx="2700955" cy="584775"/>
              </a:xfrm>
              <a:prstGeom prst="rect">
                <a:avLst/>
              </a:prstGeom>
              <a:blipFill rotWithShape="0">
                <a:blip r:embed="rId2"/>
                <a:stretch>
                  <a:fillRect l="-1354" t="-3125" r="-226" b="-12500"/>
                </a:stretch>
              </a:blipFill>
            </p:spPr>
            <p:txBody>
              <a:bodyPr/>
              <a:lstStyle/>
              <a:p>
                <a:r>
                  <a:rPr lang="en-GB">
                    <a:noFill/>
                  </a:rPr>
                  <a:t> </a:t>
                </a:r>
              </a:p>
            </p:txBody>
          </p:sp>
        </mc:Fallback>
      </mc:AlternateContent>
      <p:sp>
        <p:nvSpPr>
          <p:cNvPr id="12" name="TextBox 11"/>
          <p:cNvSpPr txBox="1"/>
          <p:nvPr/>
        </p:nvSpPr>
        <p:spPr>
          <a:xfrm>
            <a:off x="539552" y="4219345"/>
            <a:ext cx="8136904" cy="2031325"/>
          </a:xfrm>
          <a:prstGeom prst="rect">
            <a:avLst/>
          </a:prstGeom>
          <a:noFill/>
        </p:spPr>
        <p:txBody>
          <a:bodyPr wrap="square" rtlCol="0">
            <a:spAutoFit/>
          </a:bodyPr>
          <a:lstStyle/>
          <a:p>
            <a:r>
              <a:rPr lang="en-GB" dirty="0"/>
              <a:t>Why might we want to use a model for a data?</a:t>
            </a:r>
          </a:p>
          <a:p>
            <a:r>
              <a:rPr lang="en-GB" b="1" dirty="0"/>
              <a:t>It often makes calculations from the data easier, e.g. for heights in the population, if we assume a Normal Distribution, we could then calculate probabilities of someone having a given height range. This might be difficult if we used the raw data.</a:t>
            </a:r>
          </a:p>
          <a:p>
            <a:endParaRPr lang="en-GB" dirty="0"/>
          </a:p>
          <a:p>
            <a:r>
              <a:rPr lang="en-GB" dirty="0"/>
              <a:t>This chapter mostly concerns </a:t>
            </a:r>
            <a:r>
              <a:rPr lang="en-GB" b="1" dirty="0"/>
              <a:t>how well a chosen model fits the observed data</a:t>
            </a:r>
            <a:r>
              <a:rPr lang="en-GB" dirty="0"/>
              <a:t>.</a:t>
            </a:r>
          </a:p>
          <a:p>
            <a:r>
              <a:rPr lang="en-GB" dirty="0"/>
              <a:t>If our simplifying assumptions were justified, we should find the model is a good fit.</a:t>
            </a:r>
          </a:p>
        </p:txBody>
      </p:sp>
      <p:sp>
        <p:nvSpPr>
          <p:cNvPr id="13" name="Rectangle 12"/>
          <p:cNvSpPr/>
          <p:nvPr/>
        </p:nvSpPr>
        <p:spPr>
          <a:xfrm>
            <a:off x="611560" y="4563076"/>
            <a:ext cx="8064896" cy="8821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674821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Expected Frequency vs Observed Frequencies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55853" y="1338610"/>
              <a:ext cx="7186975" cy="138176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a:t>
                          </a:r>
                        </a:p>
                        <a:p>
                          <a:r>
                            <a:rPr lang="en-GB" dirty="0"/>
                            <a:t>if fair die,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93635187"/>
                  </p:ext>
                </p:extLst>
              </p:nvPr>
            </p:nvGraphicFramePr>
            <p:xfrm>
              <a:off x="755853" y="1338610"/>
              <a:ext cx="7186975" cy="138176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2"/>
                          <a:stretch>
                            <a:fillRect l="-311" t="-108197" r="-267391" b="-198361"/>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640080">
                    <a:tc>
                      <a:txBody>
                        <a:bodyPr/>
                        <a:lstStyle/>
                        <a:p>
                          <a:endParaRPr lang="en-US"/>
                        </a:p>
                      </a:txBody>
                      <a:tcPr>
                        <a:blipFill rotWithShape="0">
                          <a:blip r:embed="rId2"/>
                          <a:stretch>
                            <a:fillRect l="-311" t="-119811" r="-267391" b="-14151"/>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6" name="TextBox 5"/>
          <p:cNvSpPr txBox="1"/>
          <p:nvPr/>
        </p:nvSpPr>
        <p:spPr>
          <a:xfrm>
            <a:off x="56372" y="692696"/>
            <a:ext cx="8856984" cy="369332"/>
          </a:xfrm>
          <a:prstGeom prst="rect">
            <a:avLst/>
          </a:prstGeom>
          <a:noFill/>
        </p:spPr>
        <p:txBody>
          <a:bodyPr wrap="square" rtlCol="0">
            <a:spAutoFit/>
          </a:bodyPr>
          <a:lstStyle/>
          <a:p>
            <a:r>
              <a:rPr lang="en-GB" dirty="0"/>
              <a:t>I throw a die (which may be fair) 120 times and observe the counts of each possible number.</a:t>
            </a:r>
          </a:p>
        </p:txBody>
      </p:sp>
      <p:sp>
        <p:nvSpPr>
          <p:cNvPr id="7" name="TextBox 6"/>
          <p:cNvSpPr txBox="1"/>
          <p:nvPr/>
        </p:nvSpPr>
        <p:spPr>
          <a:xfrm>
            <a:off x="395536" y="2996952"/>
            <a:ext cx="7848872" cy="1477328"/>
          </a:xfrm>
          <a:prstGeom prst="rect">
            <a:avLst/>
          </a:prstGeom>
          <a:noFill/>
        </p:spPr>
        <p:txBody>
          <a:bodyPr wrap="square" rtlCol="0">
            <a:spAutoFit/>
          </a:bodyPr>
          <a:lstStyle/>
          <a:p>
            <a:r>
              <a:rPr lang="en-GB" dirty="0"/>
              <a:t>An obvious thing we might want to do is hypothesise whether or not the die is fair based on the counts seen.</a:t>
            </a:r>
          </a:p>
          <a:p>
            <a:endParaRPr lang="en-GB" dirty="0"/>
          </a:p>
          <a:p>
            <a:r>
              <a:rPr lang="en-GB" dirty="0"/>
              <a:t>We need some sensible way to measure the difference between the observed and expected frequencies.  </a:t>
            </a:r>
          </a:p>
        </p:txBody>
      </p:sp>
      <mc:AlternateContent xmlns:mc="http://schemas.openxmlformats.org/markup-compatibility/2006" xmlns:a14="http://schemas.microsoft.com/office/drawing/2010/main">
        <mc:Choice Requires="a14">
          <p:sp>
            <p:nvSpPr>
              <p:cNvPr id="8" name="TextBox 7"/>
              <p:cNvSpPr txBox="1"/>
              <p:nvPr/>
            </p:nvSpPr>
            <p:spPr>
              <a:xfrm>
                <a:off x="1259632" y="4553067"/>
                <a:ext cx="4536504" cy="11255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Measure of goodness of fit: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    =</m:t>
                      </m:r>
                      <m:nary>
                        <m:naryPr>
                          <m:chr m:val="∑"/>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𝑂</m:t>
                                  </m:r>
                                </m:e>
                                <m:sub>
                                  <m:r>
                                    <a:rPr lang="en-GB" i="1">
                                      <a:latin typeface="Cambria Math" panose="02040503050406030204" pitchFamily="18" charset="0"/>
                                    </a:rPr>
                                    <m:t>𝑖</m:t>
                                  </m:r>
                                </m:sub>
                                <m:sup>
                                  <m:r>
                                    <a:rPr lang="en-GB" i="1">
                                      <a:latin typeface="Cambria Math" panose="02040503050406030204" pitchFamily="18" charset="0"/>
                                    </a:rPr>
                                    <m:t>2</m:t>
                                  </m:r>
                                </m:sup>
                              </m:sSub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  −</m:t>
                      </m:r>
                      <m:r>
                        <a:rPr lang="en-GB" b="0" i="1" smtClean="0">
                          <a:latin typeface="Cambria Math" panose="02040503050406030204" pitchFamily="18" charset="0"/>
                        </a:rPr>
                        <m:t>𝑁</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59632" y="4553067"/>
                <a:ext cx="4536504" cy="1125565"/>
              </a:xfrm>
              <a:prstGeom prst="rect">
                <a:avLst/>
              </a:prstGeom>
              <a:blipFill rotWithShape="0">
                <a:blip r:embed="rId3"/>
                <a:stretch>
                  <a:fillRect l="-936" t="-2646"/>
                </a:stretch>
              </a:blipFill>
            </p:spPr>
            <p:txBody>
              <a:bodyPr/>
              <a:lstStyle/>
              <a:p>
                <a:r>
                  <a:rPr lang="en-GB">
                    <a:noFill/>
                  </a:rPr>
                  <a:t> </a:t>
                </a:r>
              </a:p>
            </p:txBody>
          </p:sp>
        </mc:Fallback>
      </mc:AlternateContent>
      <p:sp>
        <p:nvSpPr>
          <p:cNvPr id="9" name="TextBox 8"/>
          <p:cNvSpPr txBox="1"/>
          <p:nvPr/>
        </p:nvSpPr>
        <p:spPr>
          <a:xfrm>
            <a:off x="575556" y="5877272"/>
            <a:ext cx="2952328" cy="584775"/>
          </a:xfrm>
          <a:prstGeom prst="rect">
            <a:avLst/>
          </a:prstGeom>
          <a:noFill/>
        </p:spPr>
        <p:txBody>
          <a:bodyPr wrap="square" rtlCol="0">
            <a:spAutoFit/>
          </a:bodyPr>
          <a:lstStyle/>
          <a:p>
            <a:r>
              <a:rPr lang="en-GB" sz="1600" b="1" dirty="0"/>
              <a:t>Why the squared?</a:t>
            </a:r>
          </a:p>
          <a:p>
            <a:r>
              <a:rPr lang="en-GB" sz="1600" dirty="0"/>
              <a:t>It ensures difference is positive. </a:t>
            </a:r>
          </a:p>
        </p:txBody>
      </p:sp>
      <mc:AlternateContent xmlns:mc="http://schemas.openxmlformats.org/markup-compatibility/2006" xmlns:a14="http://schemas.microsoft.com/office/drawing/2010/main">
        <mc:Choice Requires="a14">
          <p:sp>
            <p:nvSpPr>
              <p:cNvPr id="10" name="TextBox 9"/>
              <p:cNvSpPr txBox="1"/>
              <p:nvPr/>
            </p:nvSpPr>
            <p:spPr>
              <a:xfrm>
                <a:off x="3419872" y="5860713"/>
                <a:ext cx="5040560" cy="830997"/>
              </a:xfrm>
              <a:prstGeom prst="rect">
                <a:avLst/>
              </a:prstGeom>
              <a:noFill/>
            </p:spPr>
            <p:txBody>
              <a:bodyPr wrap="square" rtlCol="0">
                <a:spAutoFit/>
              </a:bodyPr>
              <a:lstStyle/>
              <a:p>
                <a:r>
                  <a:rPr lang="en-GB" sz="1600" b="1" dirty="0"/>
                  <a:t>Why the </a:t>
                </a:r>
                <a14:m>
                  <m:oMath xmlns:m="http://schemas.openxmlformats.org/officeDocument/2006/math">
                    <m:r>
                      <a:rPr lang="en-GB" sz="1600" b="1" i="1" smtClean="0">
                        <a:latin typeface="Cambria Math" panose="02040503050406030204" pitchFamily="18" charset="0"/>
                      </a:rPr>
                      <m:t>÷</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𝑬</m:t>
                        </m:r>
                      </m:e>
                      <m:sub>
                        <m:r>
                          <a:rPr lang="en-GB" sz="1600" b="1" i="1" smtClean="0">
                            <a:latin typeface="Cambria Math" panose="02040503050406030204" pitchFamily="18" charset="0"/>
                          </a:rPr>
                          <m:t>𝒊</m:t>
                        </m:r>
                      </m:sub>
                    </m:sSub>
                  </m:oMath>
                </a14:m>
                <a:r>
                  <a:rPr lang="en-GB" sz="1600" b="1" dirty="0"/>
                  <a:t>?</a:t>
                </a:r>
              </a:p>
              <a:p>
                <a:r>
                  <a:rPr lang="en-GB" sz="1600" dirty="0"/>
                  <a:t>It has a normalising effect, so that the (squared) difference is given as a proportion of the expected frequency.</a:t>
                </a:r>
              </a:p>
            </p:txBody>
          </p:sp>
        </mc:Choice>
        <mc:Fallback xmlns="">
          <p:sp>
            <p:nvSpPr>
              <p:cNvPr id="10" name="TextBox 9"/>
              <p:cNvSpPr txBox="1">
                <a:spLocks noRot="1" noChangeAspect="1" noMove="1" noResize="1" noEditPoints="1" noAdjustHandles="1" noChangeArrowheads="1" noChangeShapeType="1" noTextEdit="1"/>
              </p:cNvSpPr>
              <p:nvPr/>
            </p:nvSpPr>
            <p:spPr>
              <a:xfrm>
                <a:off x="3419872" y="5860713"/>
                <a:ext cx="5040560" cy="830997"/>
              </a:xfrm>
              <a:prstGeom prst="rect">
                <a:avLst/>
              </a:prstGeom>
              <a:blipFill rotWithShape="0">
                <a:blip r:embed="rId4"/>
                <a:stretch>
                  <a:fillRect l="-605" t="-2190" r="-967" b="-802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6084168" y="4490543"/>
                <a:ext cx="2664296"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b="1" dirty="0"/>
                  <a:t>Notation note</a:t>
                </a:r>
                <a:r>
                  <a:rPr lang="en-GB" sz="1200" dirty="0"/>
                  <a:t>:</a:t>
                </a:r>
              </a:p>
              <a:p>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𝑋</m:t>
                        </m:r>
                      </m:e>
                      <m:sup>
                        <m:r>
                          <a:rPr lang="en-GB" sz="1200" b="0" i="1" smtClean="0">
                            <a:latin typeface="Cambria Math" panose="02040503050406030204" pitchFamily="18" charset="0"/>
                          </a:rPr>
                          <m:t>2</m:t>
                        </m:r>
                      </m:sup>
                    </m:sSup>
                  </m:oMath>
                </a14:m>
                <a:r>
                  <a:rPr lang="en-GB" sz="1200" dirty="0"/>
                  <a:t> is a standalone symbol rather than something squared. </a:t>
                </a:r>
                <a14:m>
                  <m:oMath xmlns:m="http://schemas.openxmlformats.org/officeDocument/2006/math">
                    <m:r>
                      <a:rPr lang="en-GB" sz="1200" b="0" i="1" smtClean="0">
                        <a:latin typeface="Cambria Math" panose="02040503050406030204" pitchFamily="18" charset="0"/>
                      </a:rPr>
                      <m:t>𝑋</m:t>
                    </m:r>
                  </m:oMath>
                </a14:m>
                <a:r>
                  <a:rPr lang="en-GB" sz="1200" dirty="0"/>
                  <a:t> would never be used on its own. It just gives an indication the differences between the counts is squared.</a:t>
                </a:r>
              </a:p>
            </p:txBody>
          </p:sp>
        </mc:Choice>
        <mc:Fallback>
          <p:sp>
            <p:nvSpPr>
              <p:cNvPr id="11" name="TextBox 10"/>
              <p:cNvSpPr txBox="1">
                <a:spLocks noRot="1" noChangeAspect="1" noMove="1" noResize="1" noEditPoints="1" noAdjustHandles="1" noChangeArrowheads="1" noChangeShapeType="1" noTextEdit="1"/>
              </p:cNvSpPr>
              <p:nvPr/>
            </p:nvSpPr>
            <p:spPr>
              <a:xfrm>
                <a:off x="6084168" y="4490543"/>
                <a:ext cx="2664296" cy="1200329"/>
              </a:xfrm>
              <a:prstGeom prst="rect">
                <a:avLst/>
              </a:prstGeom>
              <a:blipFill>
                <a:blip r:embed="rId5"/>
                <a:stretch>
                  <a:fillRect b="-1990"/>
                </a:stretch>
              </a:blipFill>
            </p:spPr>
            <p:txBody>
              <a:bodyPr/>
              <a:lstStyle/>
              <a:p>
                <a:r>
                  <a:rPr lang="en-GB">
                    <a:noFill/>
                  </a:rPr>
                  <a:t> </a:t>
                </a:r>
              </a:p>
            </p:txBody>
          </p:sp>
        </mc:Fallback>
      </mc:AlternateContent>
      <p:sp>
        <p:nvSpPr>
          <p:cNvPr id="12" name="Rectangle 11"/>
          <p:cNvSpPr/>
          <p:nvPr/>
        </p:nvSpPr>
        <p:spPr>
          <a:xfrm>
            <a:off x="2289063" y="4898295"/>
            <a:ext cx="1493227" cy="754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157806" y="4879598"/>
            <a:ext cx="1493227" cy="754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83568" y="6169659"/>
            <a:ext cx="2736304" cy="4910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3518412" y="6169659"/>
            <a:ext cx="4942019" cy="4910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2694573" y="2080224"/>
            <a:ext cx="5261803" cy="6286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2C5773E5-7921-4E40-B293-B7807CA0231C}"/>
                  </a:ext>
                </a:extLst>
              </p:cNvPr>
              <p:cNvSpPr txBox="1"/>
              <p:nvPr/>
            </p:nvSpPr>
            <p:spPr>
              <a:xfrm>
                <a:off x="4459464" y="4518571"/>
                <a:ext cx="1374772" cy="338554"/>
              </a:xfrm>
              <a:prstGeom prst="rect">
                <a:avLst/>
              </a:prstGeom>
              <a:noFill/>
            </p:spPr>
            <p:txBody>
              <a:bodyPr wrap="square" rtlCol="0">
                <a:spAutoFit/>
              </a:bodyPr>
              <a:lstStyle/>
              <a:p>
                <a:r>
                  <a:rPr lang="en-GB" sz="800" dirty="0">
                    <a:solidFill>
                      <a:schemeClr val="bg1"/>
                    </a:solidFill>
                  </a:rPr>
                  <a:t>Alternative form where </a:t>
                </a:r>
                <a14:m>
                  <m:oMath xmlns:m="http://schemas.openxmlformats.org/officeDocument/2006/math">
                    <m:r>
                      <a:rPr lang="en-GB" sz="800" b="0" i="1" smtClean="0">
                        <a:solidFill>
                          <a:schemeClr val="bg1"/>
                        </a:solidFill>
                        <a:latin typeface="Cambria Math" panose="02040503050406030204" pitchFamily="18" charset="0"/>
                      </a:rPr>
                      <m:t>𝑁</m:t>
                    </m:r>
                  </m:oMath>
                </a14:m>
                <a:r>
                  <a:rPr lang="en-GB" sz="800" dirty="0">
                    <a:solidFill>
                      <a:schemeClr val="bg1"/>
                    </a:solidFill>
                  </a:rPr>
                  <a:t> is total frequency.</a:t>
                </a:r>
              </a:p>
            </p:txBody>
          </p:sp>
        </mc:Choice>
        <mc:Fallback>
          <p:sp>
            <p:nvSpPr>
              <p:cNvPr id="17" name="TextBox 16">
                <a:extLst>
                  <a:ext uri="{FF2B5EF4-FFF2-40B4-BE49-F238E27FC236}">
                    <a16:creationId xmlns:a16="http://schemas.microsoft.com/office/drawing/2014/main" id="{2C5773E5-7921-4E40-B293-B7807CA0231C}"/>
                  </a:ext>
                </a:extLst>
              </p:cNvPr>
              <p:cNvSpPr txBox="1">
                <a:spLocks noRot="1" noChangeAspect="1" noMove="1" noResize="1" noEditPoints="1" noAdjustHandles="1" noChangeArrowheads="1" noChangeShapeType="1" noTextEdit="1"/>
              </p:cNvSpPr>
              <p:nvPr/>
            </p:nvSpPr>
            <p:spPr>
              <a:xfrm>
                <a:off x="4459464" y="4518571"/>
                <a:ext cx="1374772" cy="338554"/>
              </a:xfrm>
              <a:prstGeom prst="rect">
                <a:avLst/>
              </a:prstGeom>
              <a:blipFill>
                <a:blip r:embed="rId6"/>
                <a:stretch>
                  <a:fillRect b="-535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2E9642EB-0F64-400F-8010-A93E42188BA0}"/>
              </a:ext>
            </a:extLst>
          </p:cNvPr>
          <p:cNvCxnSpPr>
            <a:cxnSpLocks/>
          </p:cNvCxnSpPr>
          <p:nvPr/>
        </p:nvCxnSpPr>
        <p:spPr>
          <a:xfrm flipH="1">
            <a:off x="4789165" y="4829175"/>
            <a:ext cx="230510" cy="1584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63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35DB54-5133-4814-A97B-BBA19116596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BF57B4A-390A-4B88-8985-0D48ABBD059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5493BA07-518A-45B2-9278-FC8EFA3EDCD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AF4E008E-31D8-4EA2-8B68-7717E959EA39}"/>
              </a:ext>
            </a:extLst>
          </p:cNvPr>
          <p:cNvSpPr txBox="1"/>
          <p:nvPr/>
        </p:nvSpPr>
        <p:spPr>
          <a:xfrm>
            <a:off x="323528" y="764704"/>
            <a:ext cx="8280920" cy="35394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Billy and Mel each have two 4-sided spinners numbered 1-4. They each carry out experiments, where they spin their spinners at the same time, and add the scores together. After each student has carried out 160 experiments, the frequency distributions are as follows:</a:t>
            </a:r>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Both Billy and Mel believe that their spinners are fair.</a:t>
            </a:r>
          </a:p>
          <a:p>
            <a:pPr marL="342900" indent="-342900">
              <a:buAutoNum type="alphaLcParenBoth"/>
            </a:pPr>
            <a:r>
              <a:rPr lang="en-GB" sz="1600" dirty="0"/>
              <a:t>State the null and alternative hypotheses for the experiment.</a:t>
            </a:r>
          </a:p>
          <a:p>
            <a:r>
              <a:rPr lang="en-GB" sz="1600" dirty="0"/>
              <a:t>One of the students has a biased spinner.</a:t>
            </a:r>
          </a:p>
          <a:p>
            <a:r>
              <a:rPr lang="en-GB" sz="1600" dirty="0"/>
              <a:t>(b) Calculate the goodness of fit for both students, and determine which of them is most likely to have the biased spinner.</a:t>
            </a: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D8F93233-25A9-4A29-B563-BD251A8BF626}"/>
                  </a:ext>
                </a:extLst>
              </p:cNvPr>
              <p:cNvGraphicFramePr>
                <a:graphicFrameLocks noGrp="1"/>
              </p:cNvGraphicFramePr>
              <p:nvPr>
                <p:extLst>
                  <p:ext uri="{D42A27DB-BD31-4B8C-83A1-F6EECF244321}">
                    <p14:modId xmlns:p14="http://schemas.microsoft.com/office/powerpoint/2010/main" val="2041098414"/>
                  </p:ext>
                </p:extLst>
              </p:nvPr>
            </p:nvGraphicFramePr>
            <p:xfrm>
              <a:off x="2156590" y="1678598"/>
              <a:ext cx="4614796" cy="1219200"/>
            </p:xfrm>
            <a:graphic>
              <a:graphicData uri="http://schemas.openxmlformats.org/drawingml/2006/table">
                <a:tbl>
                  <a:tblPr firstRow="1" bandRow="1">
                    <a:tableStyleId>{5940675A-B579-460E-94D1-54222C63F5DA}</a:tableStyleId>
                  </a:tblPr>
                  <a:tblGrid>
                    <a:gridCol w="1790002">
                      <a:extLst>
                        <a:ext uri="{9D8B030D-6E8A-4147-A177-3AD203B41FA5}">
                          <a16:colId xmlns:a16="http://schemas.microsoft.com/office/drawing/2014/main" val="697499549"/>
                        </a:ext>
                      </a:extLst>
                    </a:gridCol>
                    <a:gridCol w="403542">
                      <a:extLst>
                        <a:ext uri="{9D8B030D-6E8A-4147-A177-3AD203B41FA5}">
                          <a16:colId xmlns:a16="http://schemas.microsoft.com/office/drawing/2014/main" val="2748614527"/>
                        </a:ext>
                      </a:extLst>
                    </a:gridCol>
                    <a:gridCol w="403542">
                      <a:extLst>
                        <a:ext uri="{9D8B030D-6E8A-4147-A177-3AD203B41FA5}">
                          <a16:colId xmlns:a16="http://schemas.microsoft.com/office/drawing/2014/main" val="752128390"/>
                        </a:ext>
                      </a:extLst>
                    </a:gridCol>
                    <a:gridCol w="403542">
                      <a:extLst>
                        <a:ext uri="{9D8B030D-6E8A-4147-A177-3AD203B41FA5}">
                          <a16:colId xmlns:a16="http://schemas.microsoft.com/office/drawing/2014/main" val="386190300"/>
                        </a:ext>
                      </a:extLst>
                    </a:gridCol>
                    <a:gridCol w="403542">
                      <a:extLst>
                        <a:ext uri="{9D8B030D-6E8A-4147-A177-3AD203B41FA5}">
                          <a16:colId xmlns:a16="http://schemas.microsoft.com/office/drawing/2014/main" val="1387457282"/>
                        </a:ext>
                      </a:extLst>
                    </a:gridCol>
                    <a:gridCol w="403542">
                      <a:extLst>
                        <a:ext uri="{9D8B030D-6E8A-4147-A177-3AD203B41FA5}">
                          <a16:colId xmlns:a16="http://schemas.microsoft.com/office/drawing/2014/main" val="3944065080"/>
                        </a:ext>
                      </a:extLst>
                    </a:gridCol>
                    <a:gridCol w="403542">
                      <a:extLst>
                        <a:ext uri="{9D8B030D-6E8A-4147-A177-3AD203B41FA5}">
                          <a16:colId xmlns:a16="http://schemas.microsoft.com/office/drawing/2014/main" val="261591971"/>
                        </a:ext>
                      </a:extLst>
                    </a:gridCol>
                    <a:gridCol w="403542">
                      <a:extLst>
                        <a:ext uri="{9D8B030D-6E8A-4147-A177-3AD203B41FA5}">
                          <a16:colId xmlns:a16="http://schemas.microsoft.com/office/drawing/2014/main" val="2608726223"/>
                        </a:ext>
                      </a:extLst>
                    </a:gridCol>
                  </a:tblGrid>
                  <a:tr h="183040">
                    <a:tc>
                      <a:txBody>
                        <a:bodyPr/>
                        <a:lstStyle/>
                        <a:p>
                          <a:pPr algn="l"/>
                          <a:r>
                            <a:rPr lang="en-GB" sz="1400" dirty="0"/>
                            <a:t>Number, </a:t>
                          </a:r>
                          <a14:m>
                            <m:oMath xmlns:m="http://schemas.openxmlformats.org/officeDocument/2006/math">
                              <m:r>
                                <a:rPr lang="en-GB" sz="1400" b="0" i="1" smtClean="0">
                                  <a:latin typeface="Cambria Math" panose="02040503050406030204" pitchFamily="18" charset="0"/>
                                </a:rPr>
                                <m:t>𝑛</m:t>
                              </m:r>
                            </m:oMath>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6</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7</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m:t>
                                </m:r>
                              </m:oMath>
                            </m:oMathPara>
                          </a14:m>
                          <a:endParaRPr lang="en-GB" sz="1400" dirty="0"/>
                        </a:p>
                      </a:txBody>
                      <a:tcPr/>
                    </a:tc>
                    <a:extLst>
                      <a:ext uri="{0D108BD9-81ED-4DB2-BD59-A6C34878D82A}">
                        <a16:rowId xmlns:a16="http://schemas.microsoft.com/office/drawing/2014/main" val="3212830951"/>
                      </a:ext>
                    </a:extLst>
                  </a:tr>
                  <a:tr h="166272">
                    <a:tc>
                      <a:txBody>
                        <a:bodyPr/>
                        <a:lstStyle/>
                        <a:p>
                          <a:pPr algn="l"/>
                          <a:r>
                            <a:rPr lang="en-GB" sz="1400" dirty="0"/>
                            <a:t>Observed by Billy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𝑂</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12</a:t>
                          </a:r>
                        </a:p>
                      </a:txBody>
                      <a:tcPr/>
                    </a:tc>
                    <a:tc>
                      <a:txBody>
                        <a:bodyPr/>
                        <a:lstStyle/>
                        <a:p>
                          <a:pPr algn="ctr"/>
                          <a:r>
                            <a:rPr lang="en-GB" sz="1400" dirty="0"/>
                            <a:t>15</a:t>
                          </a:r>
                        </a:p>
                      </a:txBody>
                      <a:tcPr/>
                    </a:tc>
                    <a:tc>
                      <a:txBody>
                        <a:bodyPr/>
                        <a:lstStyle/>
                        <a:p>
                          <a:pPr algn="ctr"/>
                          <a:r>
                            <a:rPr lang="en-GB" sz="1400" dirty="0"/>
                            <a:t>22</a:t>
                          </a:r>
                        </a:p>
                      </a:txBody>
                      <a:tcPr/>
                    </a:tc>
                    <a:tc>
                      <a:txBody>
                        <a:bodyPr/>
                        <a:lstStyle/>
                        <a:p>
                          <a:pPr algn="ctr"/>
                          <a:r>
                            <a:rPr lang="en-GB" sz="1400" dirty="0"/>
                            <a:t>41</a:t>
                          </a:r>
                        </a:p>
                      </a:txBody>
                      <a:tcPr/>
                    </a:tc>
                    <a:tc>
                      <a:txBody>
                        <a:bodyPr/>
                        <a:lstStyle/>
                        <a:p>
                          <a:pPr algn="ctr"/>
                          <a:r>
                            <a:rPr lang="en-GB" sz="1400" dirty="0"/>
                            <a:t>33</a:t>
                          </a:r>
                        </a:p>
                      </a:txBody>
                      <a:tcPr/>
                    </a:tc>
                    <a:tc>
                      <a:txBody>
                        <a:bodyPr/>
                        <a:lstStyle/>
                        <a:p>
                          <a:pPr algn="ctr"/>
                          <a:r>
                            <a:rPr lang="en-GB" sz="1400" dirty="0"/>
                            <a:t>21</a:t>
                          </a:r>
                        </a:p>
                      </a:txBody>
                      <a:tcPr/>
                    </a:tc>
                    <a:tc>
                      <a:txBody>
                        <a:bodyPr/>
                        <a:lstStyle/>
                        <a:p>
                          <a:pPr algn="ctr"/>
                          <a:r>
                            <a:rPr lang="en-GB" sz="1400" dirty="0"/>
                            <a:t>16</a:t>
                          </a:r>
                        </a:p>
                      </a:txBody>
                      <a:tcPr/>
                    </a:tc>
                    <a:extLst>
                      <a:ext uri="{0D108BD9-81ED-4DB2-BD59-A6C34878D82A}">
                        <a16:rowId xmlns:a16="http://schemas.microsoft.com/office/drawing/2014/main" val="3876661317"/>
                      </a:ext>
                    </a:extLst>
                  </a:tr>
                  <a:tr h="149504">
                    <a:tc>
                      <a:txBody>
                        <a:bodyPr/>
                        <a:lstStyle/>
                        <a:p>
                          <a:pPr algn="l"/>
                          <a:r>
                            <a:rPr lang="en-GB" sz="1400" dirty="0"/>
                            <a:t>Observed by Mel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𝑂</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6</a:t>
                          </a:r>
                        </a:p>
                      </a:txBody>
                      <a:tcPr/>
                    </a:tc>
                    <a:tc>
                      <a:txBody>
                        <a:bodyPr/>
                        <a:lstStyle/>
                        <a:p>
                          <a:pPr algn="ctr"/>
                          <a:r>
                            <a:rPr lang="en-GB" sz="1400" dirty="0"/>
                            <a:t>12</a:t>
                          </a:r>
                        </a:p>
                      </a:txBody>
                      <a:tcPr/>
                    </a:tc>
                    <a:tc>
                      <a:txBody>
                        <a:bodyPr/>
                        <a:lstStyle/>
                        <a:p>
                          <a:pPr algn="ctr"/>
                          <a:r>
                            <a:rPr lang="en-GB" sz="1400" dirty="0"/>
                            <a:t>21</a:t>
                          </a:r>
                        </a:p>
                      </a:txBody>
                      <a:tcPr/>
                    </a:tc>
                    <a:tc>
                      <a:txBody>
                        <a:bodyPr/>
                        <a:lstStyle/>
                        <a:p>
                          <a:pPr algn="ctr"/>
                          <a:r>
                            <a:rPr lang="en-GB" sz="1400" dirty="0"/>
                            <a:t>37</a:t>
                          </a:r>
                        </a:p>
                      </a:txBody>
                      <a:tcPr/>
                    </a:tc>
                    <a:tc>
                      <a:txBody>
                        <a:bodyPr/>
                        <a:lstStyle/>
                        <a:p>
                          <a:pPr algn="ctr"/>
                          <a:r>
                            <a:rPr lang="en-GB" sz="1400" dirty="0"/>
                            <a:t>35</a:t>
                          </a:r>
                        </a:p>
                      </a:txBody>
                      <a:tcPr/>
                    </a:tc>
                    <a:tc>
                      <a:txBody>
                        <a:bodyPr/>
                        <a:lstStyle/>
                        <a:p>
                          <a:pPr algn="ctr"/>
                          <a:r>
                            <a:rPr lang="en-GB" sz="1400" dirty="0"/>
                            <a:t>29</a:t>
                          </a:r>
                        </a:p>
                      </a:txBody>
                      <a:tcPr/>
                    </a:tc>
                    <a:tc>
                      <a:txBody>
                        <a:bodyPr/>
                        <a:lstStyle/>
                        <a:p>
                          <a:pPr algn="ctr"/>
                          <a:r>
                            <a:rPr lang="en-GB" sz="1400" dirty="0"/>
                            <a:t>20</a:t>
                          </a:r>
                        </a:p>
                      </a:txBody>
                      <a:tcPr/>
                    </a:tc>
                    <a:extLst>
                      <a:ext uri="{0D108BD9-81ED-4DB2-BD59-A6C34878D82A}">
                        <a16:rowId xmlns:a16="http://schemas.microsoft.com/office/drawing/2014/main" val="2807403028"/>
                      </a:ext>
                    </a:extLst>
                  </a:tr>
                  <a:tr h="0">
                    <a:tc>
                      <a:txBody>
                        <a:bodyPr/>
                        <a:lstStyle/>
                        <a:p>
                          <a:pPr algn="l"/>
                          <a:r>
                            <a:rPr lang="en-GB" sz="1400" dirty="0"/>
                            <a:t>Expected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𝐸</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10</a:t>
                          </a:r>
                        </a:p>
                      </a:txBody>
                      <a:tcPr/>
                    </a:tc>
                    <a:tc>
                      <a:txBody>
                        <a:bodyPr/>
                        <a:lstStyle/>
                        <a:p>
                          <a:pPr algn="ctr"/>
                          <a:r>
                            <a:rPr lang="en-GB" sz="1400" dirty="0"/>
                            <a:t>20</a:t>
                          </a:r>
                        </a:p>
                      </a:txBody>
                      <a:tcPr/>
                    </a:tc>
                    <a:tc>
                      <a:txBody>
                        <a:bodyPr/>
                        <a:lstStyle/>
                        <a:p>
                          <a:pPr algn="ctr"/>
                          <a:r>
                            <a:rPr lang="en-GB" sz="1400" dirty="0"/>
                            <a:t>30</a:t>
                          </a:r>
                        </a:p>
                      </a:txBody>
                      <a:tcPr/>
                    </a:tc>
                    <a:tc>
                      <a:txBody>
                        <a:bodyPr/>
                        <a:lstStyle/>
                        <a:p>
                          <a:pPr algn="ctr"/>
                          <a:r>
                            <a:rPr lang="en-GB" sz="1400" dirty="0"/>
                            <a:t>40</a:t>
                          </a:r>
                        </a:p>
                      </a:txBody>
                      <a:tcPr/>
                    </a:tc>
                    <a:tc>
                      <a:txBody>
                        <a:bodyPr/>
                        <a:lstStyle/>
                        <a:p>
                          <a:pPr algn="ctr"/>
                          <a:r>
                            <a:rPr lang="en-GB" sz="1400" dirty="0"/>
                            <a:t>30</a:t>
                          </a:r>
                        </a:p>
                      </a:txBody>
                      <a:tcPr/>
                    </a:tc>
                    <a:tc>
                      <a:txBody>
                        <a:bodyPr/>
                        <a:lstStyle/>
                        <a:p>
                          <a:pPr algn="ctr"/>
                          <a:r>
                            <a:rPr lang="en-GB" sz="1400" dirty="0"/>
                            <a:t>20</a:t>
                          </a:r>
                        </a:p>
                      </a:txBody>
                      <a:tcPr/>
                    </a:tc>
                    <a:tc>
                      <a:txBody>
                        <a:bodyPr/>
                        <a:lstStyle/>
                        <a:p>
                          <a:pPr algn="ctr"/>
                          <a:r>
                            <a:rPr lang="en-GB" sz="1400" dirty="0"/>
                            <a:t>10</a:t>
                          </a:r>
                        </a:p>
                      </a:txBody>
                      <a:tcPr/>
                    </a:tc>
                    <a:extLst>
                      <a:ext uri="{0D108BD9-81ED-4DB2-BD59-A6C34878D82A}">
                        <a16:rowId xmlns:a16="http://schemas.microsoft.com/office/drawing/2014/main" val="4188496990"/>
                      </a:ext>
                    </a:extLst>
                  </a:tr>
                </a:tbl>
              </a:graphicData>
            </a:graphic>
          </p:graphicFrame>
        </mc:Choice>
        <mc:Fallback>
          <p:graphicFrame>
            <p:nvGraphicFramePr>
              <p:cNvPr id="6" name="Table 5">
                <a:extLst>
                  <a:ext uri="{FF2B5EF4-FFF2-40B4-BE49-F238E27FC236}">
                    <a16:creationId xmlns:a16="http://schemas.microsoft.com/office/drawing/2014/main" id="{D8F93233-25A9-4A29-B563-BD251A8BF626}"/>
                  </a:ext>
                </a:extLst>
              </p:cNvPr>
              <p:cNvGraphicFramePr>
                <a:graphicFrameLocks noGrp="1"/>
              </p:cNvGraphicFramePr>
              <p:nvPr>
                <p:extLst>
                  <p:ext uri="{D42A27DB-BD31-4B8C-83A1-F6EECF244321}">
                    <p14:modId xmlns:p14="http://schemas.microsoft.com/office/powerpoint/2010/main" val="2041098414"/>
                  </p:ext>
                </p:extLst>
              </p:nvPr>
            </p:nvGraphicFramePr>
            <p:xfrm>
              <a:off x="2156590" y="1678598"/>
              <a:ext cx="4614796" cy="1219200"/>
            </p:xfrm>
            <a:graphic>
              <a:graphicData uri="http://schemas.openxmlformats.org/drawingml/2006/table">
                <a:tbl>
                  <a:tblPr firstRow="1" bandRow="1">
                    <a:tableStyleId>{5940675A-B579-460E-94D1-54222C63F5DA}</a:tableStyleId>
                  </a:tblPr>
                  <a:tblGrid>
                    <a:gridCol w="1790002">
                      <a:extLst>
                        <a:ext uri="{9D8B030D-6E8A-4147-A177-3AD203B41FA5}">
                          <a16:colId xmlns:a16="http://schemas.microsoft.com/office/drawing/2014/main" val="697499549"/>
                        </a:ext>
                      </a:extLst>
                    </a:gridCol>
                    <a:gridCol w="403542">
                      <a:extLst>
                        <a:ext uri="{9D8B030D-6E8A-4147-A177-3AD203B41FA5}">
                          <a16:colId xmlns:a16="http://schemas.microsoft.com/office/drawing/2014/main" val="2748614527"/>
                        </a:ext>
                      </a:extLst>
                    </a:gridCol>
                    <a:gridCol w="403542">
                      <a:extLst>
                        <a:ext uri="{9D8B030D-6E8A-4147-A177-3AD203B41FA5}">
                          <a16:colId xmlns:a16="http://schemas.microsoft.com/office/drawing/2014/main" val="752128390"/>
                        </a:ext>
                      </a:extLst>
                    </a:gridCol>
                    <a:gridCol w="403542">
                      <a:extLst>
                        <a:ext uri="{9D8B030D-6E8A-4147-A177-3AD203B41FA5}">
                          <a16:colId xmlns:a16="http://schemas.microsoft.com/office/drawing/2014/main" val="386190300"/>
                        </a:ext>
                      </a:extLst>
                    </a:gridCol>
                    <a:gridCol w="403542">
                      <a:extLst>
                        <a:ext uri="{9D8B030D-6E8A-4147-A177-3AD203B41FA5}">
                          <a16:colId xmlns:a16="http://schemas.microsoft.com/office/drawing/2014/main" val="1387457282"/>
                        </a:ext>
                      </a:extLst>
                    </a:gridCol>
                    <a:gridCol w="403542">
                      <a:extLst>
                        <a:ext uri="{9D8B030D-6E8A-4147-A177-3AD203B41FA5}">
                          <a16:colId xmlns:a16="http://schemas.microsoft.com/office/drawing/2014/main" val="3944065080"/>
                        </a:ext>
                      </a:extLst>
                    </a:gridCol>
                    <a:gridCol w="403542">
                      <a:extLst>
                        <a:ext uri="{9D8B030D-6E8A-4147-A177-3AD203B41FA5}">
                          <a16:colId xmlns:a16="http://schemas.microsoft.com/office/drawing/2014/main" val="261591971"/>
                        </a:ext>
                      </a:extLst>
                    </a:gridCol>
                    <a:gridCol w="403542">
                      <a:extLst>
                        <a:ext uri="{9D8B030D-6E8A-4147-A177-3AD203B41FA5}">
                          <a16:colId xmlns:a16="http://schemas.microsoft.com/office/drawing/2014/main" val="2608726223"/>
                        </a:ext>
                      </a:extLst>
                    </a:gridCol>
                  </a:tblGrid>
                  <a:tr h="304800">
                    <a:tc>
                      <a:txBody>
                        <a:bodyPr/>
                        <a:lstStyle/>
                        <a:p>
                          <a:endParaRPr lang="en-US"/>
                        </a:p>
                      </a:txBody>
                      <a:tcPr>
                        <a:blipFill>
                          <a:blip r:embed="rId2"/>
                          <a:stretch>
                            <a:fillRect l="-340" t="-2000" r="-158503" b="-322000"/>
                          </a:stretch>
                        </a:blipFill>
                      </a:tcPr>
                    </a:tc>
                    <a:tc>
                      <a:txBody>
                        <a:bodyPr/>
                        <a:lstStyle/>
                        <a:p>
                          <a:endParaRPr lang="en-US"/>
                        </a:p>
                      </a:txBody>
                      <a:tcPr>
                        <a:blipFill>
                          <a:blip r:embed="rId2"/>
                          <a:stretch>
                            <a:fillRect l="-446970" t="-2000" r="-606061" b="-322000"/>
                          </a:stretch>
                        </a:blipFill>
                      </a:tcPr>
                    </a:tc>
                    <a:tc>
                      <a:txBody>
                        <a:bodyPr/>
                        <a:lstStyle/>
                        <a:p>
                          <a:endParaRPr lang="en-US"/>
                        </a:p>
                      </a:txBody>
                      <a:tcPr>
                        <a:blipFill>
                          <a:blip r:embed="rId2"/>
                          <a:stretch>
                            <a:fillRect l="-538806" t="-2000" r="-497015" b="-322000"/>
                          </a:stretch>
                        </a:blipFill>
                      </a:tcPr>
                    </a:tc>
                    <a:tc>
                      <a:txBody>
                        <a:bodyPr/>
                        <a:lstStyle/>
                        <a:p>
                          <a:endParaRPr lang="en-US"/>
                        </a:p>
                      </a:txBody>
                      <a:tcPr>
                        <a:blipFill>
                          <a:blip r:embed="rId2"/>
                          <a:stretch>
                            <a:fillRect l="-648485" t="-2000" r="-404545" b="-322000"/>
                          </a:stretch>
                        </a:blipFill>
                      </a:tcPr>
                    </a:tc>
                    <a:tc>
                      <a:txBody>
                        <a:bodyPr/>
                        <a:lstStyle/>
                        <a:p>
                          <a:endParaRPr lang="en-US"/>
                        </a:p>
                      </a:txBody>
                      <a:tcPr>
                        <a:blipFill>
                          <a:blip r:embed="rId2"/>
                          <a:stretch>
                            <a:fillRect l="-748485" t="-2000" r="-304545" b="-322000"/>
                          </a:stretch>
                        </a:blipFill>
                      </a:tcPr>
                    </a:tc>
                    <a:tc>
                      <a:txBody>
                        <a:bodyPr/>
                        <a:lstStyle/>
                        <a:p>
                          <a:endParaRPr lang="en-US"/>
                        </a:p>
                      </a:txBody>
                      <a:tcPr>
                        <a:blipFill>
                          <a:blip r:embed="rId2"/>
                          <a:stretch>
                            <a:fillRect l="-848485" t="-2000" r="-204545" b="-322000"/>
                          </a:stretch>
                        </a:blipFill>
                      </a:tcPr>
                    </a:tc>
                    <a:tc>
                      <a:txBody>
                        <a:bodyPr/>
                        <a:lstStyle/>
                        <a:p>
                          <a:endParaRPr lang="en-US"/>
                        </a:p>
                      </a:txBody>
                      <a:tcPr>
                        <a:blipFill>
                          <a:blip r:embed="rId2"/>
                          <a:stretch>
                            <a:fillRect l="-934328" t="-2000" r="-101493" b="-322000"/>
                          </a:stretch>
                        </a:blipFill>
                      </a:tcPr>
                    </a:tc>
                    <a:tc>
                      <a:txBody>
                        <a:bodyPr/>
                        <a:lstStyle/>
                        <a:p>
                          <a:endParaRPr lang="en-US"/>
                        </a:p>
                      </a:txBody>
                      <a:tcPr>
                        <a:blipFill>
                          <a:blip r:embed="rId2"/>
                          <a:stretch>
                            <a:fillRect l="-1050000" t="-2000" r="-3030" b="-322000"/>
                          </a:stretch>
                        </a:blipFill>
                      </a:tcPr>
                    </a:tc>
                    <a:extLst>
                      <a:ext uri="{0D108BD9-81ED-4DB2-BD59-A6C34878D82A}">
                        <a16:rowId xmlns:a16="http://schemas.microsoft.com/office/drawing/2014/main" val="3212830951"/>
                      </a:ext>
                    </a:extLst>
                  </a:tr>
                  <a:tr h="304800">
                    <a:tc>
                      <a:txBody>
                        <a:bodyPr/>
                        <a:lstStyle/>
                        <a:p>
                          <a:endParaRPr lang="en-US"/>
                        </a:p>
                      </a:txBody>
                      <a:tcPr>
                        <a:blipFill>
                          <a:blip r:embed="rId2"/>
                          <a:stretch>
                            <a:fillRect l="-340" t="-100000" r="-158503" b="-215686"/>
                          </a:stretch>
                        </a:blipFill>
                      </a:tcPr>
                    </a:tc>
                    <a:tc>
                      <a:txBody>
                        <a:bodyPr/>
                        <a:lstStyle/>
                        <a:p>
                          <a:pPr algn="ctr"/>
                          <a:r>
                            <a:rPr lang="en-GB" sz="1400" dirty="0"/>
                            <a:t>12</a:t>
                          </a:r>
                        </a:p>
                      </a:txBody>
                      <a:tcPr/>
                    </a:tc>
                    <a:tc>
                      <a:txBody>
                        <a:bodyPr/>
                        <a:lstStyle/>
                        <a:p>
                          <a:pPr algn="ctr"/>
                          <a:r>
                            <a:rPr lang="en-GB" sz="1400" dirty="0"/>
                            <a:t>15</a:t>
                          </a:r>
                        </a:p>
                      </a:txBody>
                      <a:tcPr/>
                    </a:tc>
                    <a:tc>
                      <a:txBody>
                        <a:bodyPr/>
                        <a:lstStyle/>
                        <a:p>
                          <a:pPr algn="ctr"/>
                          <a:r>
                            <a:rPr lang="en-GB" sz="1400" dirty="0"/>
                            <a:t>22</a:t>
                          </a:r>
                        </a:p>
                      </a:txBody>
                      <a:tcPr/>
                    </a:tc>
                    <a:tc>
                      <a:txBody>
                        <a:bodyPr/>
                        <a:lstStyle/>
                        <a:p>
                          <a:pPr algn="ctr"/>
                          <a:r>
                            <a:rPr lang="en-GB" sz="1400" dirty="0"/>
                            <a:t>41</a:t>
                          </a:r>
                        </a:p>
                      </a:txBody>
                      <a:tcPr/>
                    </a:tc>
                    <a:tc>
                      <a:txBody>
                        <a:bodyPr/>
                        <a:lstStyle/>
                        <a:p>
                          <a:pPr algn="ctr"/>
                          <a:r>
                            <a:rPr lang="en-GB" sz="1400" dirty="0"/>
                            <a:t>33</a:t>
                          </a:r>
                        </a:p>
                      </a:txBody>
                      <a:tcPr/>
                    </a:tc>
                    <a:tc>
                      <a:txBody>
                        <a:bodyPr/>
                        <a:lstStyle/>
                        <a:p>
                          <a:pPr algn="ctr"/>
                          <a:r>
                            <a:rPr lang="en-GB" sz="1400" dirty="0"/>
                            <a:t>21</a:t>
                          </a:r>
                        </a:p>
                      </a:txBody>
                      <a:tcPr/>
                    </a:tc>
                    <a:tc>
                      <a:txBody>
                        <a:bodyPr/>
                        <a:lstStyle/>
                        <a:p>
                          <a:pPr algn="ctr"/>
                          <a:r>
                            <a:rPr lang="en-GB" sz="1400" dirty="0"/>
                            <a:t>16</a:t>
                          </a:r>
                        </a:p>
                      </a:txBody>
                      <a:tcPr/>
                    </a:tc>
                    <a:extLst>
                      <a:ext uri="{0D108BD9-81ED-4DB2-BD59-A6C34878D82A}">
                        <a16:rowId xmlns:a16="http://schemas.microsoft.com/office/drawing/2014/main" val="3876661317"/>
                      </a:ext>
                    </a:extLst>
                  </a:tr>
                  <a:tr h="304800">
                    <a:tc>
                      <a:txBody>
                        <a:bodyPr/>
                        <a:lstStyle/>
                        <a:p>
                          <a:endParaRPr lang="en-US"/>
                        </a:p>
                      </a:txBody>
                      <a:tcPr>
                        <a:blipFill>
                          <a:blip r:embed="rId2"/>
                          <a:stretch>
                            <a:fillRect l="-340" t="-204000" r="-158503" b="-120000"/>
                          </a:stretch>
                        </a:blipFill>
                      </a:tcPr>
                    </a:tc>
                    <a:tc>
                      <a:txBody>
                        <a:bodyPr/>
                        <a:lstStyle/>
                        <a:p>
                          <a:pPr algn="ctr"/>
                          <a:r>
                            <a:rPr lang="en-GB" sz="1400" dirty="0"/>
                            <a:t>6</a:t>
                          </a:r>
                        </a:p>
                      </a:txBody>
                      <a:tcPr/>
                    </a:tc>
                    <a:tc>
                      <a:txBody>
                        <a:bodyPr/>
                        <a:lstStyle/>
                        <a:p>
                          <a:pPr algn="ctr"/>
                          <a:r>
                            <a:rPr lang="en-GB" sz="1400" dirty="0"/>
                            <a:t>12</a:t>
                          </a:r>
                        </a:p>
                      </a:txBody>
                      <a:tcPr/>
                    </a:tc>
                    <a:tc>
                      <a:txBody>
                        <a:bodyPr/>
                        <a:lstStyle/>
                        <a:p>
                          <a:pPr algn="ctr"/>
                          <a:r>
                            <a:rPr lang="en-GB" sz="1400" dirty="0"/>
                            <a:t>21</a:t>
                          </a:r>
                        </a:p>
                      </a:txBody>
                      <a:tcPr/>
                    </a:tc>
                    <a:tc>
                      <a:txBody>
                        <a:bodyPr/>
                        <a:lstStyle/>
                        <a:p>
                          <a:pPr algn="ctr"/>
                          <a:r>
                            <a:rPr lang="en-GB" sz="1400" dirty="0"/>
                            <a:t>37</a:t>
                          </a:r>
                        </a:p>
                      </a:txBody>
                      <a:tcPr/>
                    </a:tc>
                    <a:tc>
                      <a:txBody>
                        <a:bodyPr/>
                        <a:lstStyle/>
                        <a:p>
                          <a:pPr algn="ctr"/>
                          <a:r>
                            <a:rPr lang="en-GB" sz="1400" dirty="0"/>
                            <a:t>35</a:t>
                          </a:r>
                        </a:p>
                      </a:txBody>
                      <a:tcPr/>
                    </a:tc>
                    <a:tc>
                      <a:txBody>
                        <a:bodyPr/>
                        <a:lstStyle/>
                        <a:p>
                          <a:pPr algn="ctr"/>
                          <a:r>
                            <a:rPr lang="en-GB" sz="1400" dirty="0"/>
                            <a:t>29</a:t>
                          </a:r>
                        </a:p>
                      </a:txBody>
                      <a:tcPr/>
                    </a:tc>
                    <a:tc>
                      <a:txBody>
                        <a:bodyPr/>
                        <a:lstStyle/>
                        <a:p>
                          <a:pPr algn="ctr"/>
                          <a:r>
                            <a:rPr lang="en-GB" sz="1400" dirty="0"/>
                            <a:t>20</a:t>
                          </a:r>
                        </a:p>
                      </a:txBody>
                      <a:tcPr/>
                    </a:tc>
                    <a:extLst>
                      <a:ext uri="{0D108BD9-81ED-4DB2-BD59-A6C34878D82A}">
                        <a16:rowId xmlns:a16="http://schemas.microsoft.com/office/drawing/2014/main" val="2807403028"/>
                      </a:ext>
                    </a:extLst>
                  </a:tr>
                  <a:tr h="304800">
                    <a:tc>
                      <a:txBody>
                        <a:bodyPr/>
                        <a:lstStyle/>
                        <a:p>
                          <a:endParaRPr lang="en-US"/>
                        </a:p>
                      </a:txBody>
                      <a:tcPr>
                        <a:blipFill>
                          <a:blip r:embed="rId2"/>
                          <a:stretch>
                            <a:fillRect l="-340" t="-304000" r="-158503" b="-20000"/>
                          </a:stretch>
                        </a:blipFill>
                      </a:tcPr>
                    </a:tc>
                    <a:tc>
                      <a:txBody>
                        <a:bodyPr/>
                        <a:lstStyle/>
                        <a:p>
                          <a:pPr algn="ctr"/>
                          <a:r>
                            <a:rPr lang="en-GB" sz="1400" dirty="0"/>
                            <a:t>10</a:t>
                          </a:r>
                        </a:p>
                      </a:txBody>
                      <a:tcPr/>
                    </a:tc>
                    <a:tc>
                      <a:txBody>
                        <a:bodyPr/>
                        <a:lstStyle/>
                        <a:p>
                          <a:pPr algn="ctr"/>
                          <a:r>
                            <a:rPr lang="en-GB" sz="1400" dirty="0"/>
                            <a:t>20</a:t>
                          </a:r>
                        </a:p>
                      </a:txBody>
                      <a:tcPr/>
                    </a:tc>
                    <a:tc>
                      <a:txBody>
                        <a:bodyPr/>
                        <a:lstStyle/>
                        <a:p>
                          <a:pPr algn="ctr"/>
                          <a:r>
                            <a:rPr lang="en-GB" sz="1400" dirty="0"/>
                            <a:t>30</a:t>
                          </a:r>
                        </a:p>
                      </a:txBody>
                      <a:tcPr/>
                    </a:tc>
                    <a:tc>
                      <a:txBody>
                        <a:bodyPr/>
                        <a:lstStyle/>
                        <a:p>
                          <a:pPr algn="ctr"/>
                          <a:r>
                            <a:rPr lang="en-GB" sz="1400" dirty="0"/>
                            <a:t>40</a:t>
                          </a:r>
                        </a:p>
                      </a:txBody>
                      <a:tcPr/>
                    </a:tc>
                    <a:tc>
                      <a:txBody>
                        <a:bodyPr/>
                        <a:lstStyle/>
                        <a:p>
                          <a:pPr algn="ctr"/>
                          <a:r>
                            <a:rPr lang="en-GB" sz="1400" dirty="0"/>
                            <a:t>30</a:t>
                          </a:r>
                        </a:p>
                      </a:txBody>
                      <a:tcPr/>
                    </a:tc>
                    <a:tc>
                      <a:txBody>
                        <a:bodyPr/>
                        <a:lstStyle/>
                        <a:p>
                          <a:pPr algn="ctr"/>
                          <a:r>
                            <a:rPr lang="en-GB" sz="1400" dirty="0"/>
                            <a:t>20</a:t>
                          </a:r>
                        </a:p>
                      </a:txBody>
                      <a:tcPr/>
                    </a:tc>
                    <a:tc>
                      <a:txBody>
                        <a:bodyPr/>
                        <a:lstStyle/>
                        <a:p>
                          <a:pPr algn="ctr"/>
                          <a:r>
                            <a:rPr lang="en-GB" sz="1400" dirty="0"/>
                            <a:t>10</a:t>
                          </a:r>
                        </a:p>
                      </a:txBody>
                      <a:tcPr/>
                    </a:tc>
                    <a:extLst>
                      <a:ext uri="{0D108BD9-81ED-4DB2-BD59-A6C34878D82A}">
                        <a16:rowId xmlns:a16="http://schemas.microsoft.com/office/drawing/2014/main" val="4188496990"/>
                      </a:ext>
                    </a:extLst>
                  </a:tr>
                </a:tbl>
              </a:graphicData>
            </a:graphic>
          </p:graphicFrame>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C9C1904-7FBD-4F62-BFD4-58C477D6C340}"/>
                  </a:ext>
                </a:extLst>
              </p:cNvPr>
              <p:cNvSpPr txBox="1"/>
              <p:nvPr/>
            </p:nvSpPr>
            <p:spPr>
              <a:xfrm>
                <a:off x="434776" y="4581128"/>
                <a:ext cx="3413323" cy="1754326"/>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Observed distribution same as theoretical distribution (i.e. spinner is fair)</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Observed distribution is different to theoretical distribution (i.e. spinner is biased)</a:t>
                </a:r>
              </a:p>
            </p:txBody>
          </p:sp>
        </mc:Choice>
        <mc:Fallback>
          <p:sp>
            <p:nvSpPr>
              <p:cNvPr id="7" name="TextBox 6">
                <a:extLst>
                  <a:ext uri="{FF2B5EF4-FFF2-40B4-BE49-F238E27FC236}">
                    <a16:creationId xmlns:a16="http://schemas.microsoft.com/office/drawing/2014/main" id="{AC9C1904-7FBD-4F62-BFD4-58C477D6C340}"/>
                  </a:ext>
                </a:extLst>
              </p:cNvPr>
              <p:cNvSpPr txBox="1">
                <a:spLocks noRot="1" noChangeAspect="1" noMove="1" noResize="1" noEditPoints="1" noAdjustHandles="1" noChangeArrowheads="1" noChangeShapeType="1" noTextEdit="1"/>
              </p:cNvSpPr>
              <p:nvPr/>
            </p:nvSpPr>
            <p:spPr>
              <a:xfrm>
                <a:off x="434776" y="4581128"/>
                <a:ext cx="3413323" cy="1754326"/>
              </a:xfrm>
              <a:prstGeom prst="rect">
                <a:avLst/>
              </a:prstGeom>
              <a:blipFill>
                <a:blip r:embed="rId3"/>
                <a:stretch>
                  <a:fillRect l="-1429" t="-1736" r="-2143" b="-45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A4ED144-C8AE-404A-9E47-A3C625181E5E}"/>
                  </a:ext>
                </a:extLst>
              </p:cNvPr>
              <p:cNvSpPr txBox="1"/>
              <p:nvPr/>
            </p:nvSpPr>
            <p:spPr>
              <a:xfrm>
                <a:off x="4356705" y="4480092"/>
                <a:ext cx="4562797" cy="1956561"/>
              </a:xfrm>
              <a:prstGeom prst="rect">
                <a:avLst/>
              </a:prstGeom>
              <a:noFill/>
            </p:spPr>
            <p:txBody>
              <a:bodyPr wrap="square" rtlCol="0">
                <a:spAutoFit/>
              </a:bodyPr>
              <a:lstStyle/>
              <a:p>
                <a:r>
                  <a:rPr lang="en-GB" dirty="0"/>
                  <a:t>Billy:</a:t>
                </a:r>
              </a:p>
              <a:p>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e>
                            <m:sup>
                              <m:r>
                                <a:rPr lang="en-GB" b="0" i="1" smtClean="0">
                                  <a:latin typeface="Cambria Math" panose="02040503050406030204" pitchFamily="18" charset="0"/>
                                </a:rPr>
                                <m:t>2</m:t>
                              </m:r>
                            </m:sup>
                          </m:sSup>
                        </m:num>
                        <m:den>
                          <m:r>
                            <a:rPr lang="en-GB" b="0" i="1" smtClean="0">
                              <a:latin typeface="Cambria Math" panose="02040503050406030204" pitchFamily="18" charset="0"/>
                            </a:rPr>
                            <m:t>20</m:t>
                          </m:r>
                        </m:den>
                      </m:f>
                      <m:r>
                        <a:rPr lang="en-GB" b="0" i="1" smtClean="0">
                          <a:latin typeface="Cambria Math" panose="02040503050406030204" pitchFamily="18" charset="0"/>
                        </a:rPr>
                        <m:t>+…=7.755</m:t>
                      </m:r>
                    </m:oMath>
                  </m:oMathPara>
                </a14:m>
                <a:endParaRPr lang="en-GB" dirty="0"/>
              </a:p>
              <a:p>
                <a:r>
                  <a:rPr lang="en-GB" dirty="0"/>
                  <a:t>Mel: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=…=22.608</m:t>
                    </m:r>
                  </m:oMath>
                </a14:m>
                <a:endParaRPr lang="en-GB" dirty="0"/>
              </a:p>
              <a:p>
                <a:r>
                  <a:rPr lang="en-GB" dirty="0"/>
                  <a:t>Mel’s goodness of fit is higher (i.e. further from 0), so she is more likely to have biased spinner.</a:t>
                </a:r>
              </a:p>
            </p:txBody>
          </p:sp>
        </mc:Choice>
        <mc:Fallback>
          <p:sp>
            <p:nvSpPr>
              <p:cNvPr id="8" name="TextBox 7">
                <a:extLst>
                  <a:ext uri="{FF2B5EF4-FFF2-40B4-BE49-F238E27FC236}">
                    <a16:creationId xmlns:a16="http://schemas.microsoft.com/office/drawing/2014/main" id="{4A4ED144-C8AE-404A-9E47-A3C625181E5E}"/>
                  </a:ext>
                </a:extLst>
              </p:cNvPr>
              <p:cNvSpPr txBox="1">
                <a:spLocks noRot="1" noChangeAspect="1" noMove="1" noResize="1" noEditPoints="1" noAdjustHandles="1" noChangeArrowheads="1" noChangeShapeType="1" noTextEdit="1"/>
              </p:cNvSpPr>
              <p:nvPr/>
            </p:nvSpPr>
            <p:spPr>
              <a:xfrm>
                <a:off x="4356705" y="4480092"/>
                <a:ext cx="4562797" cy="1956561"/>
              </a:xfrm>
              <a:prstGeom prst="rect">
                <a:avLst/>
              </a:prstGeom>
              <a:blipFill>
                <a:blip r:embed="rId4"/>
                <a:stretch>
                  <a:fillRect l="-1203" t="-1869" r="-1070" b="-4050"/>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2E30F3FF-ADE3-4BFB-B67D-190CB532DBAF}"/>
              </a:ext>
            </a:extLst>
          </p:cNvPr>
          <p:cNvSpPr/>
          <p:nvPr/>
        </p:nvSpPr>
        <p:spPr>
          <a:xfrm>
            <a:off x="372569" y="4521512"/>
            <a:ext cx="3575976"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 </a:t>
            </a:r>
          </a:p>
        </p:txBody>
      </p:sp>
      <p:sp>
        <p:nvSpPr>
          <p:cNvPr id="10" name="Rectangle 9">
            <a:extLst>
              <a:ext uri="{FF2B5EF4-FFF2-40B4-BE49-F238E27FC236}">
                <a16:creationId xmlns:a16="http://schemas.microsoft.com/office/drawing/2014/main" id="{7E2909FF-FECE-429A-8A22-1D3AB02F2DFA}"/>
              </a:ext>
            </a:extLst>
          </p:cNvPr>
          <p:cNvSpPr/>
          <p:nvPr/>
        </p:nvSpPr>
        <p:spPr>
          <a:xfrm>
            <a:off x="4256258" y="4521512"/>
            <a:ext cx="4659141"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 </a:t>
            </a:r>
          </a:p>
        </p:txBody>
      </p:sp>
    </p:spTree>
    <p:extLst>
      <p:ext uri="{BB962C8B-B14F-4D97-AF65-F5344CB8AC3E}">
        <p14:creationId xmlns:p14="http://schemas.microsoft.com/office/powerpoint/2010/main" val="4269597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DE87980-0737-43E5-A347-6C7210BBF1C0}"/>
                  </a:ext>
                </a:extLst>
              </p:cNvPr>
              <p:cNvSpPr txBox="1"/>
              <p:nvPr/>
            </p:nvSpPr>
            <p:spPr>
              <a:xfrm>
                <a:off x="323528" y="764704"/>
                <a:ext cx="8280920"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3-sided spinner is believed to have the following distribution:</a:t>
                </a:r>
              </a:p>
              <a:p>
                <a:endParaRPr lang="en-GB" sz="1600" dirty="0"/>
              </a:p>
              <a:p>
                <a:endParaRPr lang="en-GB" sz="1600" dirty="0"/>
              </a:p>
              <a:p>
                <a:endParaRPr lang="en-GB" sz="1600" dirty="0"/>
              </a:p>
              <a:p>
                <a:endParaRPr lang="en-GB" sz="1600" dirty="0"/>
              </a:p>
              <a:p>
                <a:r>
                  <a:rPr lang="en-GB" sz="1600" dirty="0"/>
                  <a:t>It is spun 20 times and the following counts observed:</a:t>
                </a:r>
              </a:p>
              <a:p>
                <a:endParaRPr lang="en-GB" sz="1600" dirty="0"/>
              </a:p>
              <a:p>
                <a:endParaRPr lang="en-GB" sz="1600" dirty="0"/>
              </a:p>
              <a:p>
                <a:endParaRPr lang="en-GB" sz="1600" dirty="0"/>
              </a:p>
              <a:p>
                <a:endParaRPr lang="en-GB" sz="1600" dirty="0"/>
              </a:p>
              <a:p>
                <a:r>
                  <a:rPr lang="en-GB" sz="1600" dirty="0"/>
                  <a:t>Calculate the expected frequencies, and hence calculate the goodness of fit measure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𝑋</m:t>
                        </m:r>
                      </m:e>
                      <m:sup>
                        <m:r>
                          <a:rPr lang="en-GB" sz="1600" b="0" i="1" smtClean="0">
                            <a:latin typeface="Cambria Math" panose="02040503050406030204" pitchFamily="18" charset="0"/>
                          </a:rPr>
                          <m:t>2</m:t>
                        </m:r>
                      </m:sup>
                    </m:sSup>
                  </m:oMath>
                </a14:m>
                <a:r>
                  <a:rPr lang="en-GB" sz="1600" dirty="0"/>
                  <a:t>.</a:t>
                </a:r>
              </a:p>
            </p:txBody>
          </p:sp>
        </mc:Choice>
        <mc:Fallback>
          <p:sp>
            <p:nvSpPr>
              <p:cNvPr id="7" name="TextBox 6">
                <a:extLst>
                  <a:ext uri="{FF2B5EF4-FFF2-40B4-BE49-F238E27FC236}">
                    <a16:creationId xmlns:a16="http://schemas.microsoft.com/office/drawing/2014/main" id="{5DE87980-0737-43E5-A347-6C7210BBF1C0}"/>
                  </a:ext>
                </a:extLst>
              </p:cNvPr>
              <p:cNvSpPr txBox="1">
                <a:spLocks noRot="1" noChangeAspect="1" noMove="1" noResize="1" noEditPoints="1" noAdjustHandles="1" noChangeArrowheads="1" noChangeShapeType="1" noTextEdit="1"/>
              </p:cNvSpPr>
              <p:nvPr/>
            </p:nvSpPr>
            <p:spPr>
              <a:xfrm>
                <a:off x="323528" y="764704"/>
                <a:ext cx="8280920" cy="280076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a:extLst>
              <a:ext uri="{FF2B5EF4-FFF2-40B4-BE49-F238E27FC236}">
                <a16:creationId xmlns:a16="http://schemas.microsoft.com/office/drawing/2014/main" id="{E6D881DD-5226-4F41-8A72-06616E21DD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11EB022-3400-4258-A90B-7D1E7C73906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32CFCD5-312A-4A16-B88E-B4F052D0E68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BEA75564-3334-4592-8224-78ADC9B5CAAB}"/>
                  </a:ext>
                </a:extLst>
              </p:cNvPr>
              <p:cNvGraphicFramePr>
                <a:graphicFrameLocks noGrp="1"/>
              </p:cNvGraphicFramePr>
              <p:nvPr>
                <p:extLst>
                  <p:ext uri="{D42A27DB-BD31-4B8C-83A1-F6EECF244321}">
                    <p14:modId xmlns:p14="http://schemas.microsoft.com/office/powerpoint/2010/main" val="679147070"/>
                  </p:ext>
                </p:extLst>
              </p:nvPr>
            </p:nvGraphicFramePr>
            <p:xfrm>
              <a:off x="2347035" y="2413604"/>
              <a:ext cx="3015298"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51155">
                      <a:extLst>
                        <a:ext uri="{9D8B030D-6E8A-4147-A177-3AD203B41FA5}">
                          <a16:colId xmlns:a16="http://schemas.microsoft.com/office/drawing/2014/main" val="20001"/>
                        </a:ext>
                      </a:extLst>
                    </a:gridCol>
                    <a:gridCol w="351155">
                      <a:extLst>
                        <a:ext uri="{9D8B030D-6E8A-4147-A177-3AD203B41FA5}">
                          <a16:colId xmlns:a16="http://schemas.microsoft.com/office/drawing/2014/main" val="20002"/>
                        </a:ext>
                      </a:extLst>
                    </a:gridCol>
                    <a:gridCol w="351155">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bl>
              </a:graphicData>
            </a:graphic>
          </p:graphicFrame>
        </mc:Choice>
        <mc:Fallback>
          <p:graphicFrame>
            <p:nvGraphicFramePr>
              <p:cNvPr id="5" name="Table 4">
                <a:extLst>
                  <a:ext uri="{FF2B5EF4-FFF2-40B4-BE49-F238E27FC236}">
                    <a16:creationId xmlns:a16="http://schemas.microsoft.com/office/drawing/2014/main" id="{BEA75564-3334-4592-8224-78ADC9B5CAAB}"/>
                  </a:ext>
                </a:extLst>
              </p:cNvPr>
              <p:cNvGraphicFramePr>
                <a:graphicFrameLocks noGrp="1"/>
              </p:cNvGraphicFramePr>
              <p:nvPr>
                <p:extLst>
                  <p:ext uri="{D42A27DB-BD31-4B8C-83A1-F6EECF244321}">
                    <p14:modId xmlns:p14="http://schemas.microsoft.com/office/powerpoint/2010/main" val="679147070"/>
                  </p:ext>
                </p:extLst>
              </p:nvPr>
            </p:nvGraphicFramePr>
            <p:xfrm>
              <a:off x="2347035" y="2413604"/>
              <a:ext cx="3015298"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51155">
                      <a:extLst>
                        <a:ext uri="{9D8B030D-6E8A-4147-A177-3AD203B41FA5}">
                          <a16:colId xmlns:a16="http://schemas.microsoft.com/office/drawing/2014/main" val="20001"/>
                        </a:ext>
                      </a:extLst>
                    </a:gridCol>
                    <a:gridCol w="351155">
                      <a:extLst>
                        <a:ext uri="{9D8B030D-6E8A-4147-A177-3AD203B41FA5}">
                          <a16:colId xmlns:a16="http://schemas.microsoft.com/office/drawing/2014/main" val="20002"/>
                        </a:ext>
                      </a:extLst>
                    </a:gridCol>
                    <a:gridCol w="351155">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621" t="-109836" r="-54348" b="-24590"/>
                          </a:stretch>
                        </a:blipFill>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D3DE862F-1C51-4E85-BEF4-42B3E3806317}"/>
                  </a:ext>
                </a:extLst>
              </p:cNvPr>
              <p:cNvGraphicFramePr>
                <a:graphicFrameLocks noGrp="1"/>
              </p:cNvGraphicFramePr>
              <p:nvPr>
                <p:extLst>
                  <p:ext uri="{D42A27DB-BD31-4B8C-83A1-F6EECF244321}">
                    <p14:modId xmlns:p14="http://schemas.microsoft.com/office/powerpoint/2010/main" val="3963799963"/>
                  </p:ext>
                </p:extLst>
              </p:nvPr>
            </p:nvGraphicFramePr>
            <p:xfrm>
              <a:off x="2074881" y="1119427"/>
              <a:ext cx="3311389" cy="741680"/>
            </p:xfrm>
            <a:graphic>
              <a:graphicData uri="http://schemas.openxmlformats.org/drawingml/2006/table">
                <a:tbl>
                  <a:tblPr firstCol="1" bandRow="1">
                    <a:tableStyleId>{073A0DAA-6AF3-43AB-8588-CEC1D06C72B9}</a:tableStyleId>
                  </a:tblPr>
                  <a:tblGrid>
                    <a:gridCol w="698818">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tblGrid>
                  <a:tr h="370840">
                    <a:tc>
                      <a:txBody>
                        <a:bodyPr/>
                        <a:lstStyle/>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dirty="0"/>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dirty="0"/>
                        </a:p>
                      </a:txBody>
                      <a:tcPr/>
                    </a:tc>
                    <a:tc>
                      <a:txBody>
                        <a:bodyPr/>
                        <a:lstStyle/>
                        <a:p>
                          <a:pPr algn="ctr"/>
                          <a:r>
                            <a:rPr lang="en-GB" dirty="0"/>
                            <a:t>0.3</a:t>
                          </a:r>
                        </a:p>
                      </a:txBody>
                      <a:tcPr/>
                    </a:tc>
                    <a:tc>
                      <a:txBody>
                        <a:bodyPr/>
                        <a:lstStyle/>
                        <a:p>
                          <a:pPr algn="ctr"/>
                          <a:r>
                            <a:rPr lang="en-GB" dirty="0"/>
                            <a:t>0.2</a:t>
                          </a:r>
                        </a:p>
                      </a:txBody>
                      <a:tcPr/>
                    </a:tc>
                    <a:tc>
                      <a:txBody>
                        <a:bodyPr/>
                        <a:lstStyle/>
                        <a:p>
                          <a:pPr algn="ctr"/>
                          <a:r>
                            <a:rPr lang="en-GB" dirty="0"/>
                            <a:t>0.5</a:t>
                          </a:r>
                        </a:p>
                      </a:txBody>
                      <a:tcPr/>
                    </a:tc>
                    <a:extLst>
                      <a:ext uri="{0D108BD9-81ED-4DB2-BD59-A6C34878D82A}">
                        <a16:rowId xmlns:a16="http://schemas.microsoft.com/office/drawing/2014/main" val="10001"/>
                      </a:ext>
                    </a:extLst>
                  </a:tr>
                </a:tbl>
              </a:graphicData>
            </a:graphic>
          </p:graphicFrame>
        </mc:Choice>
        <mc:Fallback>
          <p:graphicFrame>
            <p:nvGraphicFramePr>
              <p:cNvPr id="6" name="Table 5">
                <a:extLst>
                  <a:ext uri="{FF2B5EF4-FFF2-40B4-BE49-F238E27FC236}">
                    <a16:creationId xmlns:a16="http://schemas.microsoft.com/office/drawing/2014/main" id="{D3DE862F-1C51-4E85-BEF4-42B3E3806317}"/>
                  </a:ext>
                </a:extLst>
              </p:cNvPr>
              <p:cNvGraphicFramePr>
                <a:graphicFrameLocks noGrp="1"/>
              </p:cNvGraphicFramePr>
              <p:nvPr>
                <p:extLst>
                  <p:ext uri="{D42A27DB-BD31-4B8C-83A1-F6EECF244321}">
                    <p14:modId xmlns:p14="http://schemas.microsoft.com/office/powerpoint/2010/main" val="3963799963"/>
                  </p:ext>
                </p:extLst>
              </p:nvPr>
            </p:nvGraphicFramePr>
            <p:xfrm>
              <a:off x="2074881" y="1119427"/>
              <a:ext cx="3311389" cy="741680"/>
            </p:xfrm>
            <a:graphic>
              <a:graphicData uri="http://schemas.openxmlformats.org/drawingml/2006/table">
                <a:tbl>
                  <a:tblPr firstCol="1" bandRow="1">
                    <a:tableStyleId>{073A0DAA-6AF3-43AB-8588-CEC1D06C72B9}</a:tableStyleId>
                  </a:tblPr>
                  <a:tblGrid>
                    <a:gridCol w="698818">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tblGrid>
                  <a:tr h="370840">
                    <a:tc>
                      <a:txBody>
                        <a:bodyPr/>
                        <a:lstStyle/>
                        <a:p>
                          <a:endParaRPr lang="en-US"/>
                        </a:p>
                      </a:txBody>
                      <a:tcPr>
                        <a:blipFill>
                          <a:blip r:embed="rId4"/>
                          <a:stretch>
                            <a:fillRect l="-870" t="-8065" r="-374783" b="-120968"/>
                          </a:stretch>
                        </a:blipFill>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4"/>
                          <a:stretch>
                            <a:fillRect l="-870" t="-109836" r="-374783" b="-22951"/>
                          </a:stretch>
                        </a:blipFill>
                      </a:tcPr>
                    </a:tc>
                    <a:tc>
                      <a:txBody>
                        <a:bodyPr/>
                        <a:lstStyle/>
                        <a:p>
                          <a:pPr algn="ctr"/>
                          <a:r>
                            <a:rPr lang="en-GB" dirty="0"/>
                            <a:t>0.3</a:t>
                          </a:r>
                        </a:p>
                      </a:txBody>
                      <a:tcPr/>
                    </a:tc>
                    <a:tc>
                      <a:txBody>
                        <a:bodyPr/>
                        <a:lstStyle/>
                        <a:p>
                          <a:pPr algn="ctr"/>
                          <a:r>
                            <a:rPr lang="en-GB" dirty="0"/>
                            <a:t>0.2</a:t>
                          </a:r>
                        </a:p>
                      </a:txBody>
                      <a:tcPr/>
                    </a:tc>
                    <a:tc>
                      <a:txBody>
                        <a:bodyPr/>
                        <a:lstStyle/>
                        <a:p>
                          <a:pPr algn="ctr"/>
                          <a:r>
                            <a:rPr lang="en-GB" dirty="0"/>
                            <a:t>0.5</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14AA18F0-C776-4993-BE49-2006D0270853}"/>
                  </a:ext>
                </a:extLst>
              </p:cNvPr>
              <p:cNvGraphicFramePr>
                <a:graphicFrameLocks noGrp="1"/>
              </p:cNvGraphicFramePr>
              <p:nvPr>
                <p:extLst>
                  <p:ext uri="{D42A27DB-BD31-4B8C-83A1-F6EECF244321}">
                    <p14:modId xmlns:p14="http://schemas.microsoft.com/office/powerpoint/2010/main" val="890569888"/>
                  </p:ext>
                </p:extLst>
              </p:nvPr>
            </p:nvGraphicFramePr>
            <p:xfrm>
              <a:off x="745868" y="4179966"/>
              <a:ext cx="3197629"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84377">
                      <a:extLst>
                        <a:ext uri="{9D8B030D-6E8A-4147-A177-3AD203B41FA5}">
                          <a16:colId xmlns:a16="http://schemas.microsoft.com/office/drawing/2014/main" val="20001"/>
                        </a:ext>
                      </a:extLst>
                    </a:gridCol>
                    <a:gridCol w="384377">
                      <a:extLst>
                        <a:ext uri="{9D8B030D-6E8A-4147-A177-3AD203B41FA5}">
                          <a16:colId xmlns:a16="http://schemas.microsoft.com/office/drawing/2014/main" val="20002"/>
                        </a:ext>
                      </a:extLst>
                    </a:gridCol>
                    <a:gridCol w="467042">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r h="370840">
                    <a:tc>
                      <a:txBody>
                        <a:bodyPr/>
                        <a:lstStyle/>
                        <a:p>
                          <a:r>
                            <a:rPr lang="en-GB" dirty="0"/>
                            <a:t>Expected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6</a:t>
                          </a:r>
                        </a:p>
                      </a:txBody>
                      <a:tcPr/>
                    </a:tc>
                    <a:tc>
                      <a:txBody>
                        <a:bodyPr/>
                        <a:lstStyle/>
                        <a:p>
                          <a:pPr algn="ctr"/>
                          <a:r>
                            <a:rPr lang="en-GB" dirty="0"/>
                            <a:t>4</a:t>
                          </a:r>
                        </a:p>
                      </a:txBody>
                      <a:tcPr/>
                    </a:tc>
                    <a:tc>
                      <a:txBody>
                        <a:bodyPr/>
                        <a:lstStyle/>
                        <a:p>
                          <a:pPr algn="ctr"/>
                          <a:r>
                            <a:rPr lang="en-GB" dirty="0"/>
                            <a:t>10</a:t>
                          </a:r>
                        </a:p>
                      </a:txBody>
                      <a:tcPr/>
                    </a:tc>
                    <a:extLst>
                      <a:ext uri="{0D108BD9-81ED-4DB2-BD59-A6C34878D82A}">
                        <a16:rowId xmlns:a16="http://schemas.microsoft.com/office/drawing/2014/main" val="1513595205"/>
                      </a:ext>
                    </a:extLst>
                  </a:tr>
                </a:tbl>
              </a:graphicData>
            </a:graphic>
          </p:graphicFrame>
        </mc:Choice>
        <mc:Fallback>
          <p:graphicFrame>
            <p:nvGraphicFramePr>
              <p:cNvPr id="9" name="Table 8">
                <a:extLst>
                  <a:ext uri="{FF2B5EF4-FFF2-40B4-BE49-F238E27FC236}">
                    <a16:creationId xmlns:a16="http://schemas.microsoft.com/office/drawing/2014/main" id="{14AA18F0-C776-4993-BE49-2006D0270853}"/>
                  </a:ext>
                </a:extLst>
              </p:cNvPr>
              <p:cNvGraphicFramePr>
                <a:graphicFrameLocks noGrp="1"/>
              </p:cNvGraphicFramePr>
              <p:nvPr>
                <p:extLst>
                  <p:ext uri="{D42A27DB-BD31-4B8C-83A1-F6EECF244321}">
                    <p14:modId xmlns:p14="http://schemas.microsoft.com/office/powerpoint/2010/main" val="890569888"/>
                  </p:ext>
                </p:extLst>
              </p:nvPr>
            </p:nvGraphicFramePr>
            <p:xfrm>
              <a:off x="745868" y="4179966"/>
              <a:ext cx="3197629"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84377">
                      <a:extLst>
                        <a:ext uri="{9D8B030D-6E8A-4147-A177-3AD203B41FA5}">
                          <a16:colId xmlns:a16="http://schemas.microsoft.com/office/drawing/2014/main" val="20001"/>
                        </a:ext>
                      </a:extLst>
                    </a:gridCol>
                    <a:gridCol w="384377">
                      <a:extLst>
                        <a:ext uri="{9D8B030D-6E8A-4147-A177-3AD203B41FA5}">
                          <a16:colId xmlns:a16="http://schemas.microsoft.com/office/drawing/2014/main" val="20002"/>
                        </a:ext>
                      </a:extLst>
                    </a:gridCol>
                    <a:gridCol w="467042">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5"/>
                          <a:stretch>
                            <a:fillRect l="-311" t="-106452" r="-63665" b="-120968"/>
                          </a:stretch>
                        </a:blipFill>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r h="370840">
                    <a:tc>
                      <a:txBody>
                        <a:bodyPr/>
                        <a:lstStyle/>
                        <a:p>
                          <a:endParaRPr lang="en-US"/>
                        </a:p>
                      </a:txBody>
                      <a:tcPr>
                        <a:blipFill>
                          <a:blip r:embed="rId5"/>
                          <a:stretch>
                            <a:fillRect l="-311" t="-209836" r="-63665" b="-22951"/>
                          </a:stretch>
                        </a:blipFill>
                      </a:tcPr>
                    </a:tc>
                    <a:tc>
                      <a:txBody>
                        <a:bodyPr/>
                        <a:lstStyle/>
                        <a:p>
                          <a:pPr algn="ctr"/>
                          <a:r>
                            <a:rPr lang="en-GB" dirty="0"/>
                            <a:t>6</a:t>
                          </a:r>
                        </a:p>
                      </a:txBody>
                      <a:tcPr/>
                    </a:tc>
                    <a:tc>
                      <a:txBody>
                        <a:bodyPr/>
                        <a:lstStyle/>
                        <a:p>
                          <a:pPr algn="ctr"/>
                          <a:r>
                            <a:rPr lang="en-GB" dirty="0"/>
                            <a:t>4</a:t>
                          </a:r>
                        </a:p>
                      </a:txBody>
                      <a:tcPr/>
                    </a:tc>
                    <a:tc>
                      <a:txBody>
                        <a:bodyPr/>
                        <a:lstStyle/>
                        <a:p>
                          <a:pPr algn="ctr"/>
                          <a:r>
                            <a:rPr lang="en-GB" dirty="0"/>
                            <a:t>10</a:t>
                          </a:r>
                        </a:p>
                      </a:txBody>
                      <a:tcPr/>
                    </a:tc>
                    <a:extLst>
                      <a:ext uri="{0D108BD9-81ED-4DB2-BD59-A6C34878D82A}">
                        <a16:rowId xmlns:a16="http://schemas.microsoft.com/office/drawing/2014/main" val="1513595205"/>
                      </a:ext>
                    </a:extLst>
                  </a:tr>
                </a:tbl>
              </a:graphicData>
            </a:graphic>
          </p:graphicFrame>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FB490C6-75D9-4493-9845-B5152F32CB8E}"/>
                  </a:ext>
                </a:extLst>
              </p:cNvPr>
              <p:cNvSpPr txBox="1"/>
              <p:nvPr/>
            </p:nvSpPr>
            <p:spPr>
              <a:xfrm>
                <a:off x="4463988" y="4412163"/>
                <a:ext cx="3024336" cy="64812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num>
                        <m:den>
                          <m:r>
                            <a:rPr lang="en-GB" b="0" i="1" smtClean="0">
                              <a:latin typeface="Cambria Math" panose="02040503050406030204" pitchFamily="18" charset="0"/>
                            </a:rPr>
                            <m:t>10</m:t>
                          </m:r>
                        </m:den>
                      </m:f>
                      <m:r>
                        <a:rPr lang="en-GB" b="0" i="1" smtClean="0">
                          <a:latin typeface="Cambria Math" panose="02040503050406030204" pitchFamily="18" charset="0"/>
                        </a:rPr>
                        <m:t>=3.02</m:t>
                      </m:r>
                    </m:oMath>
                  </m:oMathPara>
                </a14:m>
                <a:endParaRPr lang="en-GB" dirty="0"/>
              </a:p>
            </p:txBody>
          </p:sp>
        </mc:Choice>
        <mc:Fallback>
          <p:sp>
            <p:nvSpPr>
              <p:cNvPr id="10" name="TextBox 9">
                <a:extLst>
                  <a:ext uri="{FF2B5EF4-FFF2-40B4-BE49-F238E27FC236}">
                    <a16:creationId xmlns:a16="http://schemas.microsoft.com/office/drawing/2014/main" id="{7FB490C6-75D9-4493-9845-B5152F32CB8E}"/>
                  </a:ext>
                </a:extLst>
              </p:cNvPr>
              <p:cNvSpPr txBox="1">
                <a:spLocks noRot="1" noChangeAspect="1" noMove="1" noResize="1" noEditPoints="1" noAdjustHandles="1" noChangeArrowheads="1" noChangeShapeType="1" noTextEdit="1"/>
              </p:cNvSpPr>
              <p:nvPr/>
            </p:nvSpPr>
            <p:spPr>
              <a:xfrm>
                <a:off x="4463988" y="4412163"/>
                <a:ext cx="3024336" cy="648126"/>
              </a:xfrm>
              <a:prstGeom prst="rect">
                <a:avLst/>
              </a:prstGeom>
              <a:blipFill>
                <a:blip r:embed="rId6"/>
                <a:stretch>
                  <a:fillRect/>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529A805C-B40D-4A8E-AB76-1C156F3642F1}"/>
              </a:ext>
            </a:extLst>
          </p:cNvPr>
          <p:cNvSpPr/>
          <p:nvPr/>
        </p:nvSpPr>
        <p:spPr>
          <a:xfrm>
            <a:off x="323528" y="3789340"/>
            <a:ext cx="8280920"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 </a:t>
            </a:r>
          </a:p>
        </p:txBody>
      </p:sp>
    </p:spTree>
    <p:extLst>
      <p:ext uri="{BB962C8B-B14F-4D97-AF65-F5344CB8AC3E}">
        <p14:creationId xmlns:p14="http://schemas.microsoft.com/office/powerpoint/2010/main" val="3878685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95-96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94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𝜒</m:t>
                          </m:r>
                        </m:e>
                        <m:sup>
                          <m:r>
                            <a:rPr lang="en-GB" sz="3200" b="0" i="1" smtClean="0">
                              <a:latin typeface="Cambria Math" panose="02040503050406030204" pitchFamily="18" charset="0"/>
                            </a:rPr>
                            <m:t>2</m:t>
                          </m:r>
                        </m:sup>
                      </m:sSup>
                    </m:oMath>
                  </a14:m>
                  <a:r>
                    <a:rPr lang="en-GB" sz="3200" dirty="0"/>
                    <a:t> </a:t>
                  </a:r>
                  <a:r>
                    <a:rPr lang="en-GB" sz="2400" dirty="0"/>
                    <a:t>(“</a:t>
                  </a:r>
                  <a:r>
                    <a:rPr lang="en-GB" sz="2400" dirty="0" err="1"/>
                    <a:t>Kye</a:t>
                  </a:r>
                  <a:r>
                    <a:rPr lang="en-GB" sz="2400" dirty="0"/>
                    <a:t> squared”)</a:t>
                  </a:r>
                  <a:r>
                    <a:rPr lang="en-GB" sz="3200" dirty="0"/>
                    <a:t> distribution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56886" y="2558400"/>
                <a:ext cx="3600400" cy="2585323"/>
              </a:xfrm>
              <a:prstGeom prst="rect">
                <a:avLst/>
              </a:prstGeom>
              <a:noFill/>
            </p:spPr>
            <p:txBody>
              <a:bodyPr wrap="square" rtlCol="0">
                <a:spAutoFit/>
              </a:bodyPr>
              <a:lstStyle/>
              <a:p>
                <a:r>
                  <a:rPr lang="en-GB" sz="1600" dirty="0"/>
                  <a:t>Suppose that the die was indeed fair. If we threw another 120 times, collected counts, and repeated again and again, then for say the outcome of 1, we’d expect a distribution of possible counts centred around 20; indeed if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𝐸</m:t>
                        </m:r>
                      </m:e>
                      <m:sub>
                        <m:r>
                          <a:rPr lang="en-GB" sz="1600" b="0" i="1" smtClean="0">
                            <a:latin typeface="Cambria Math" panose="02040503050406030204" pitchFamily="18" charset="0"/>
                          </a:rPr>
                          <m:t>𝑖</m:t>
                        </m:r>
                      </m:sub>
                    </m:sSub>
                  </m:oMath>
                </a14:m>
                <a:r>
                  <a:rPr lang="en-GB" sz="1600" dirty="0"/>
                  <a:t> is large then by the CLT these possible observed frequencies is approximately normally distributed. </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56886" y="2558400"/>
                <a:ext cx="3600400" cy="2585323"/>
              </a:xfrm>
              <a:prstGeom prst="rect">
                <a:avLst/>
              </a:prstGeom>
              <a:blipFill rotWithShape="0">
                <a:blip r:embed="rId3"/>
                <a:stretch>
                  <a:fillRect l="-1017" t="-7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755576" y="836712"/>
              <a:ext cx="7186975" cy="138176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a:t>
                          </a:r>
                        </a:p>
                        <a:p>
                          <a:r>
                            <a:rPr lang="en-GB" dirty="0"/>
                            <a:t>if fair die,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88443337"/>
                  </p:ext>
                </p:extLst>
              </p:nvPr>
            </p:nvGraphicFramePr>
            <p:xfrm>
              <a:off x="755576" y="836712"/>
              <a:ext cx="7186975" cy="138176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4"/>
                          <a:stretch>
                            <a:fillRect l="-311" t="-108197" r="-267081" b="-198361"/>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640080">
                    <a:tc>
                      <a:txBody>
                        <a:bodyPr/>
                        <a:lstStyle/>
                        <a:p>
                          <a:endParaRPr lang="en-US"/>
                        </a:p>
                      </a:txBody>
                      <a:tcPr>
                        <a:blipFill rotWithShape="0">
                          <a:blip r:embed="rId4"/>
                          <a:stretch>
                            <a:fillRect l="-311" t="-120952" r="-267081" b="-15238"/>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7" name="TextBox 6"/>
          <p:cNvSpPr txBox="1"/>
          <p:nvPr/>
        </p:nvSpPr>
        <p:spPr>
          <a:xfrm>
            <a:off x="8494893" y="11266"/>
            <a:ext cx="432048" cy="461665"/>
          </a:xfrm>
          <a:prstGeom prst="rect">
            <a:avLst/>
          </a:prstGeom>
          <a:noFill/>
        </p:spPr>
        <p:txBody>
          <a:bodyPr wrap="square" rtlCol="0">
            <a:spAutoFit/>
          </a:bodyPr>
          <a:lstStyle/>
          <a:p>
            <a:r>
              <a:rPr lang="en-GB" sz="2400" dirty="0">
                <a:solidFill>
                  <a:schemeClr val="bg1"/>
                </a:solidFill>
                <a:latin typeface="Wingdings" panose="05000000000000000000" pitchFamily="2" charset="2"/>
              </a:rPr>
              <a:t>!</a:t>
            </a:r>
            <a:endParaRPr lang="en-GB" dirty="0">
              <a:solidFill>
                <a:schemeClr val="bg1"/>
              </a:solidFill>
              <a:latin typeface="Wingdings" panose="05000000000000000000" pitchFamily="2" charset="2"/>
            </a:endParaRPr>
          </a:p>
        </p:txBody>
      </p:sp>
      <p:cxnSp>
        <p:nvCxnSpPr>
          <p:cNvPr id="9" name="Straight Connector 8"/>
          <p:cNvCxnSpPr/>
          <p:nvPr/>
        </p:nvCxnSpPr>
        <p:spPr>
          <a:xfrm>
            <a:off x="8634845" y="124691"/>
            <a:ext cx="259773" cy="2701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3643641" y="4901963"/>
                <a:ext cx="5627486" cy="1832618"/>
              </a:xfrm>
              <a:prstGeom prst="rect">
                <a:avLst/>
              </a:prstGeom>
              <a:noFill/>
            </p:spPr>
            <p:txBody>
              <a:bodyPr wrap="square" rtlCol="0">
                <a:spAutoFit/>
              </a:bodyPr>
              <a:lstStyle/>
              <a:p>
                <a:r>
                  <a:rPr lang="en-GB" sz="1600" dirty="0"/>
                  <a:t>Then if we summed these normal distributions for each outcome, we’d obtain a new distribution representing the total possible (standardised) deviations of the observed frequencies from expected frequencies. </a:t>
                </a:r>
                <a:r>
                  <a:rPr lang="en-GB" sz="1600" b="1" dirty="0"/>
                  <a:t>This is known as the </a:t>
                </a:r>
                <a14:m>
                  <m:oMath xmlns:m="http://schemas.openxmlformats.org/officeDocument/2006/math">
                    <m:sSup>
                      <m:sSupPr>
                        <m:ctrlPr>
                          <a:rPr lang="en-GB" sz="1600" b="1" i="1">
                            <a:latin typeface="Cambria Math" panose="02040503050406030204" pitchFamily="18" charset="0"/>
                          </a:rPr>
                        </m:ctrlPr>
                      </m:sSupPr>
                      <m:e>
                        <m:r>
                          <a:rPr lang="en-GB" sz="1600" b="1" i="1">
                            <a:latin typeface="Cambria Math" panose="02040503050406030204" pitchFamily="18" charset="0"/>
                          </a:rPr>
                          <m:t>𝝌</m:t>
                        </m:r>
                      </m:e>
                      <m:sup>
                        <m:r>
                          <a:rPr lang="en-GB" sz="1600" b="1" i="1">
                            <a:latin typeface="Cambria Math" panose="02040503050406030204" pitchFamily="18" charset="0"/>
                          </a:rPr>
                          <m:t>𝟐</m:t>
                        </m:r>
                      </m:sup>
                    </m:sSup>
                  </m:oMath>
                </a14:m>
                <a:r>
                  <a:rPr lang="en-GB" sz="1600" b="1" dirty="0"/>
                  <a:t> distribution.</a:t>
                </a:r>
              </a:p>
              <a:p>
                <a:r>
                  <a:rPr lang="en-GB" sz="1600" b="1" dirty="0"/>
                  <a:t>Rather handily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𝑿</m:t>
                        </m:r>
                      </m:e>
                      <m:sup>
                        <m:r>
                          <a:rPr lang="en-GB" sz="1600" b="1" i="1" smtClean="0">
                            <a:latin typeface="Cambria Math" panose="02040503050406030204" pitchFamily="18" charset="0"/>
                          </a:rPr>
                          <m:t>𝟐</m:t>
                        </m:r>
                      </m:sup>
                    </m:sSup>
                  </m:oMath>
                </a14:m>
                <a:r>
                  <a:rPr lang="en-GB" sz="1600" b="1" dirty="0"/>
                  <a:t> (our goodness of fit measure) is approximately distributed as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𝝌</m:t>
                        </m:r>
                      </m:e>
                      <m:sup>
                        <m:r>
                          <a:rPr lang="en-GB" sz="1600" b="1" i="1" smtClean="0">
                            <a:latin typeface="Cambria Math" panose="02040503050406030204" pitchFamily="18" charset="0"/>
                          </a:rPr>
                          <m:t>𝟐</m:t>
                        </m:r>
                      </m:sup>
                    </m:sSup>
                  </m:oMath>
                </a14:m>
                <a:r>
                  <a:rPr lang="en-GB" sz="1600" b="1" dirty="0"/>
                  <a:t> </a:t>
                </a:r>
                <a:r>
                  <a:rPr lang="en-GB" sz="1600" dirty="0"/>
                  <a:t>provided the expected frequencies are large (rule of thumb: </a:t>
                </a:r>
                <a14:m>
                  <m:oMath xmlns:m="http://schemas.openxmlformats.org/officeDocument/2006/math">
                    <m:r>
                      <a:rPr lang="en-GB" sz="1600" i="1">
                        <a:latin typeface="Cambria Math" panose="02040503050406030204" pitchFamily="18" charset="0"/>
                      </a:rPr>
                      <m:t>≥</m:t>
                    </m:r>
                    <m:r>
                      <a:rPr lang="en-GB" sz="1600" b="0" i="1" smtClean="0">
                        <a:latin typeface="Cambria Math" panose="02040503050406030204" pitchFamily="18" charset="0"/>
                      </a:rPr>
                      <m:t>5</m:t>
                    </m:r>
                  </m:oMath>
                </a14:m>
                <a:r>
                  <a:rPr lang="en-GB" sz="1600" dirty="0"/>
                  <a:t>)</a:t>
                </a:r>
              </a:p>
            </p:txBody>
          </p:sp>
        </mc:Choice>
        <mc:Fallback>
          <p:sp>
            <p:nvSpPr>
              <p:cNvPr id="12" name="TextBox 11"/>
              <p:cNvSpPr txBox="1">
                <a:spLocks noRot="1" noChangeAspect="1" noMove="1" noResize="1" noEditPoints="1" noAdjustHandles="1" noChangeArrowheads="1" noChangeShapeType="1" noTextEdit="1"/>
              </p:cNvSpPr>
              <p:nvPr/>
            </p:nvSpPr>
            <p:spPr>
              <a:xfrm>
                <a:off x="3643641" y="4901963"/>
                <a:ext cx="5627486" cy="1832618"/>
              </a:xfrm>
              <a:prstGeom prst="rect">
                <a:avLst/>
              </a:prstGeom>
              <a:blipFill>
                <a:blip r:embed="rId5"/>
                <a:stretch>
                  <a:fillRect l="-650" t="-997" r="-542" b="-3322"/>
                </a:stretch>
              </a:blipFill>
            </p:spPr>
            <p:txBody>
              <a:bodyPr/>
              <a:lstStyle/>
              <a:p>
                <a:r>
                  <a:rPr lang="en-GB">
                    <a:noFill/>
                  </a:rPr>
                  <a:t> </a:t>
                </a:r>
              </a:p>
            </p:txBody>
          </p:sp>
        </mc:Fallback>
      </mc:AlternateContent>
      <p:sp>
        <p:nvSpPr>
          <p:cNvPr id="13" name="Rectangle 12"/>
          <p:cNvSpPr/>
          <p:nvPr/>
        </p:nvSpPr>
        <p:spPr>
          <a:xfrm>
            <a:off x="2699792" y="836712"/>
            <a:ext cx="864096" cy="1368152"/>
          </a:xfrm>
          <a:prstGeom prst="rect">
            <a:avLst/>
          </a:prstGeom>
          <a:noFill/>
          <a:ln w="57150">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3" idx="2"/>
          </p:cNvCxnSpPr>
          <p:nvPr/>
        </p:nvCxnSpPr>
        <p:spPr>
          <a:xfrm flipH="1">
            <a:off x="2555776" y="2204864"/>
            <a:ext cx="576064" cy="36004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4918" y="6011302"/>
            <a:ext cx="22322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1561042" y="4859174"/>
            <a:ext cx="0" cy="11521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Freeform 20"/>
          <p:cNvSpPr/>
          <p:nvPr/>
        </p:nvSpPr>
        <p:spPr>
          <a:xfrm>
            <a:off x="584417" y="5091807"/>
            <a:ext cx="1943100" cy="843142"/>
          </a:xfrm>
          <a:custGeom>
            <a:avLst/>
            <a:gdLst>
              <a:gd name="connsiteX0" fmla="*/ 0 w 1943100"/>
              <a:gd name="connsiteY0" fmla="*/ 832144 h 843142"/>
              <a:gd name="connsiteX1" fmla="*/ 405245 w 1943100"/>
              <a:gd name="connsiteY1" fmla="*/ 832144 h 843142"/>
              <a:gd name="connsiteX2" fmla="*/ 613064 w 1943100"/>
              <a:gd name="connsiteY2" fmla="*/ 717844 h 843142"/>
              <a:gd name="connsiteX3" fmla="*/ 727364 w 1943100"/>
              <a:gd name="connsiteY3" fmla="*/ 416508 h 843142"/>
              <a:gd name="connsiteX4" fmla="*/ 800100 w 1943100"/>
              <a:gd name="connsiteY4" fmla="*/ 187908 h 843142"/>
              <a:gd name="connsiteX5" fmla="*/ 872836 w 1943100"/>
              <a:gd name="connsiteY5" fmla="*/ 42435 h 843142"/>
              <a:gd name="connsiteX6" fmla="*/ 987136 w 1943100"/>
              <a:gd name="connsiteY6" fmla="*/ 11263 h 843142"/>
              <a:gd name="connsiteX7" fmla="*/ 1049482 w 1943100"/>
              <a:gd name="connsiteY7" fmla="*/ 11263 h 843142"/>
              <a:gd name="connsiteX8" fmla="*/ 1132609 w 1943100"/>
              <a:gd name="connsiteY8" fmla="*/ 146344 h 843142"/>
              <a:gd name="connsiteX9" fmla="*/ 1226127 w 1943100"/>
              <a:gd name="connsiteY9" fmla="*/ 447681 h 843142"/>
              <a:gd name="connsiteX10" fmla="*/ 1278082 w 1943100"/>
              <a:gd name="connsiteY10" fmla="*/ 645108 h 843142"/>
              <a:gd name="connsiteX11" fmla="*/ 1423554 w 1943100"/>
              <a:gd name="connsiteY11" fmla="*/ 790581 h 843142"/>
              <a:gd name="connsiteX12" fmla="*/ 1672936 w 1943100"/>
              <a:gd name="connsiteY12" fmla="*/ 832144 h 843142"/>
              <a:gd name="connsiteX13" fmla="*/ 1943100 w 1943100"/>
              <a:gd name="connsiteY13" fmla="*/ 842535 h 8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3100" h="843142">
                <a:moveTo>
                  <a:pt x="0" y="832144"/>
                </a:moveTo>
                <a:cubicBezTo>
                  <a:pt x="151534" y="841669"/>
                  <a:pt x="303068" y="851194"/>
                  <a:pt x="405245" y="832144"/>
                </a:cubicBezTo>
                <a:cubicBezTo>
                  <a:pt x="507422" y="813094"/>
                  <a:pt x="559378" y="787117"/>
                  <a:pt x="613064" y="717844"/>
                </a:cubicBezTo>
                <a:cubicBezTo>
                  <a:pt x="666750" y="648571"/>
                  <a:pt x="696191" y="504831"/>
                  <a:pt x="727364" y="416508"/>
                </a:cubicBezTo>
                <a:cubicBezTo>
                  <a:pt x="758537" y="328185"/>
                  <a:pt x="775855" y="250253"/>
                  <a:pt x="800100" y="187908"/>
                </a:cubicBezTo>
                <a:cubicBezTo>
                  <a:pt x="824345" y="125563"/>
                  <a:pt x="841663" y="71876"/>
                  <a:pt x="872836" y="42435"/>
                </a:cubicBezTo>
                <a:cubicBezTo>
                  <a:pt x="904009" y="12994"/>
                  <a:pt x="957695" y="16458"/>
                  <a:pt x="987136" y="11263"/>
                </a:cubicBezTo>
                <a:cubicBezTo>
                  <a:pt x="1016577" y="6068"/>
                  <a:pt x="1025237" y="-11250"/>
                  <a:pt x="1049482" y="11263"/>
                </a:cubicBezTo>
                <a:cubicBezTo>
                  <a:pt x="1073727" y="33776"/>
                  <a:pt x="1103168" y="73608"/>
                  <a:pt x="1132609" y="146344"/>
                </a:cubicBezTo>
                <a:cubicBezTo>
                  <a:pt x="1162050" y="219080"/>
                  <a:pt x="1201882" y="364554"/>
                  <a:pt x="1226127" y="447681"/>
                </a:cubicBezTo>
                <a:cubicBezTo>
                  <a:pt x="1250372" y="530808"/>
                  <a:pt x="1245178" y="587958"/>
                  <a:pt x="1278082" y="645108"/>
                </a:cubicBezTo>
                <a:cubicBezTo>
                  <a:pt x="1310986" y="702258"/>
                  <a:pt x="1357745" y="759408"/>
                  <a:pt x="1423554" y="790581"/>
                </a:cubicBezTo>
                <a:cubicBezTo>
                  <a:pt x="1489363" y="821754"/>
                  <a:pt x="1586345" y="823485"/>
                  <a:pt x="1672936" y="832144"/>
                </a:cubicBezTo>
                <a:cubicBezTo>
                  <a:pt x="1759527" y="840803"/>
                  <a:pt x="1851313" y="841669"/>
                  <a:pt x="1943100" y="84253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1303939" y="6011302"/>
                <a:ext cx="50405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20</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303939" y="6011302"/>
                <a:ext cx="504056" cy="338554"/>
              </a:xfrm>
              <a:prstGeom prst="rect">
                <a:avLst/>
              </a:prstGeom>
              <a:blipFill rotWithShape="0">
                <a:blip r:embed="rId6"/>
                <a:stretch>
                  <a:fillRect/>
                </a:stretch>
              </a:blipFill>
            </p:spPr>
            <p:txBody>
              <a:bodyPr/>
              <a:lstStyle/>
              <a:p>
                <a:r>
                  <a:rPr lang="en-GB">
                    <a:noFill/>
                  </a:rPr>
                  <a:t> </a:t>
                </a:r>
              </a:p>
            </p:txBody>
          </p:sp>
        </mc:Fallback>
      </mc:AlternateContent>
      <p:sp>
        <p:nvSpPr>
          <p:cNvPr id="23" name="TextBox 22"/>
          <p:cNvSpPr txBox="1"/>
          <p:nvPr/>
        </p:nvSpPr>
        <p:spPr>
          <a:xfrm>
            <a:off x="522072" y="6293436"/>
            <a:ext cx="2520280" cy="461665"/>
          </a:xfrm>
          <a:prstGeom prst="rect">
            <a:avLst/>
          </a:prstGeom>
          <a:noFill/>
        </p:spPr>
        <p:txBody>
          <a:bodyPr wrap="square" rtlCol="0">
            <a:spAutoFit/>
          </a:bodyPr>
          <a:lstStyle/>
          <a:p>
            <a:r>
              <a:rPr lang="en-GB" sz="1200" dirty="0"/>
              <a:t>Possible observed counts given that expected count is 20.</a:t>
            </a:r>
          </a:p>
        </p:txBody>
      </p:sp>
      <p:sp>
        <p:nvSpPr>
          <p:cNvPr id="24" name="Rectangle 23"/>
          <p:cNvSpPr/>
          <p:nvPr/>
        </p:nvSpPr>
        <p:spPr>
          <a:xfrm>
            <a:off x="3757286" y="2318110"/>
            <a:ext cx="5314706" cy="1323439"/>
          </a:xfrm>
          <a:prstGeom prst="rect">
            <a:avLst/>
          </a:prstGeom>
        </p:spPr>
        <p:txBody>
          <a:bodyPr wrap="square">
            <a:spAutoFit/>
          </a:bodyPr>
          <a:lstStyle/>
          <a:p>
            <a:r>
              <a:rPr lang="en-GB" sz="1600" dirty="0"/>
              <a:t>Suppose we standardised this normal distribution (representing the possible observed frequencies for one particular outcome), so that 0 means the observed frequency is equal to the expected frequency, and that we square this random variable to ensure the difference is positive.</a:t>
            </a:r>
          </a:p>
        </p:txBody>
      </p:sp>
      <p:cxnSp>
        <p:nvCxnSpPr>
          <p:cNvPr id="25" name="Straight Arrow Connector 24"/>
          <p:cNvCxnSpPr/>
          <p:nvPr/>
        </p:nvCxnSpPr>
        <p:spPr>
          <a:xfrm>
            <a:off x="5029394" y="4772362"/>
            <a:ext cx="164773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029394" y="3620234"/>
            <a:ext cx="0" cy="11521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495046" y="3760098"/>
            <a:ext cx="3026228" cy="830997"/>
          </a:xfrm>
          <a:prstGeom prst="rect">
            <a:avLst/>
          </a:prstGeom>
          <a:noFill/>
        </p:spPr>
        <p:txBody>
          <a:bodyPr wrap="square" rtlCol="0">
            <a:spAutoFit/>
          </a:bodyPr>
          <a:lstStyle/>
          <a:p>
            <a:r>
              <a:rPr lang="en-GB" sz="1200" dirty="0"/>
              <a:t>Possible observed counts (now standardised and squared)</a:t>
            </a:r>
          </a:p>
          <a:p>
            <a:r>
              <a:rPr lang="en-GB" sz="1200" dirty="0"/>
              <a:t>i.e. possible deviation of the observed frequency from the expected frequency</a:t>
            </a:r>
          </a:p>
        </p:txBody>
      </p:sp>
      <p:sp>
        <p:nvSpPr>
          <p:cNvPr id="30" name="Freeform 29"/>
          <p:cNvSpPr/>
          <p:nvPr/>
        </p:nvSpPr>
        <p:spPr>
          <a:xfrm>
            <a:off x="5018809" y="3823854"/>
            <a:ext cx="1496291" cy="895618"/>
          </a:xfrm>
          <a:custGeom>
            <a:avLst/>
            <a:gdLst>
              <a:gd name="connsiteX0" fmla="*/ 0 w 1496291"/>
              <a:gd name="connsiteY0" fmla="*/ 0 h 895618"/>
              <a:gd name="connsiteX1" fmla="*/ 145473 w 1496291"/>
              <a:gd name="connsiteY1" fmla="*/ 394855 h 895618"/>
              <a:gd name="connsiteX2" fmla="*/ 394855 w 1496291"/>
              <a:gd name="connsiteY2" fmla="*/ 706582 h 895618"/>
              <a:gd name="connsiteX3" fmla="*/ 748146 w 1496291"/>
              <a:gd name="connsiteY3" fmla="*/ 831273 h 895618"/>
              <a:gd name="connsiteX4" fmla="*/ 1070264 w 1496291"/>
              <a:gd name="connsiteY4" fmla="*/ 872837 h 895618"/>
              <a:gd name="connsiteX5" fmla="*/ 1392382 w 1496291"/>
              <a:gd name="connsiteY5" fmla="*/ 893619 h 895618"/>
              <a:gd name="connsiteX6" fmla="*/ 1496291 w 1496291"/>
              <a:gd name="connsiteY6" fmla="*/ 893619 h 8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291" h="895618">
                <a:moveTo>
                  <a:pt x="0" y="0"/>
                </a:moveTo>
                <a:cubicBezTo>
                  <a:pt x="39832" y="138545"/>
                  <a:pt x="79664" y="277091"/>
                  <a:pt x="145473" y="394855"/>
                </a:cubicBezTo>
                <a:cubicBezTo>
                  <a:pt x="211282" y="512619"/>
                  <a:pt x="294410" y="633846"/>
                  <a:pt x="394855" y="706582"/>
                </a:cubicBezTo>
                <a:cubicBezTo>
                  <a:pt x="495300" y="779318"/>
                  <a:pt x="635578" y="803564"/>
                  <a:pt x="748146" y="831273"/>
                </a:cubicBezTo>
                <a:cubicBezTo>
                  <a:pt x="860714" y="858982"/>
                  <a:pt x="962891" y="862446"/>
                  <a:pt x="1070264" y="872837"/>
                </a:cubicBezTo>
                <a:cubicBezTo>
                  <a:pt x="1177637" y="883228"/>
                  <a:pt x="1321378" y="890155"/>
                  <a:pt x="1392382" y="893619"/>
                </a:cubicBezTo>
                <a:cubicBezTo>
                  <a:pt x="1463387" y="897083"/>
                  <a:pt x="1479839" y="895351"/>
                  <a:pt x="1496291" y="89361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463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9"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Degrees of Freedom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467544" y="836712"/>
                <a:ext cx="8136904" cy="646331"/>
              </a:xfrm>
              <a:prstGeom prst="rect">
                <a:avLst/>
              </a:prstGeom>
              <a:noFill/>
            </p:spPr>
            <p:txBody>
              <a:bodyPr wrap="square" rtlCol="0">
                <a:spAutoFit/>
              </a:bodyPr>
              <a:lstStyle/>
              <a:p>
                <a:r>
                  <a:rPr lang="en-GB" dirty="0"/>
                  <a:t>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𝜒</m:t>
                        </m:r>
                      </m:e>
                      <m:sup>
                        <m:r>
                          <a:rPr lang="en-GB" b="0" i="1" smtClean="0">
                            <a:latin typeface="Cambria Math" panose="02040503050406030204" pitchFamily="18" charset="0"/>
                          </a:rPr>
                          <m:t>2</m:t>
                        </m:r>
                      </m:sup>
                    </m:sSup>
                  </m:oMath>
                </a14:m>
                <a:r>
                  <a:rPr lang="en-GB" dirty="0"/>
                  <a:t> distribution has one parameter: degrees of freedom (</a:t>
                </a:r>
                <a14:m>
                  <m:oMath xmlns:m="http://schemas.openxmlformats.org/officeDocument/2006/math">
                    <m:r>
                      <a:rPr lang="en-GB" i="1" smtClean="0">
                        <a:latin typeface="Cambria Math" panose="02040503050406030204" pitchFamily="18" charset="0"/>
                        <a:ea typeface="Cambria Math" panose="02040503050406030204" pitchFamily="18" charset="0"/>
                      </a:rPr>
                      <m:t>𝜈</m:t>
                    </m:r>
                  </m:oMath>
                </a14:m>
                <a:r>
                  <a:rPr lang="en-GB" dirty="0"/>
                  <a:t> – Greek Letter “nu”), which is </a:t>
                </a:r>
                <a:r>
                  <a:rPr lang="en-GB" b="1" dirty="0"/>
                  <a:t>how many values we have that can vary</a:t>
                </a:r>
                <a:r>
                  <a:rPr lang="en-GB" dirty="0"/>
                  <a:t>.</a:t>
                </a:r>
              </a:p>
            </p:txBody>
          </p:sp>
        </mc:Choice>
        <mc:Fallback>
          <p:sp>
            <p:nvSpPr>
              <p:cNvPr id="5" name="TextBox 4"/>
              <p:cNvSpPr txBox="1">
                <a:spLocks noRot="1" noChangeAspect="1" noMove="1" noResize="1" noEditPoints="1" noAdjustHandles="1" noChangeArrowheads="1" noChangeShapeType="1" noTextEdit="1"/>
              </p:cNvSpPr>
              <p:nvPr/>
            </p:nvSpPr>
            <p:spPr>
              <a:xfrm>
                <a:off x="467544" y="836712"/>
                <a:ext cx="8136904" cy="646331"/>
              </a:xfrm>
              <a:prstGeom prst="rect">
                <a:avLst/>
              </a:prstGeom>
              <a:blipFill>
                <a:blip r:embed="rId2"/>
                <a:stretch>
                  <a:fillRect l="-675"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99592" y="1700808"/>
              <a:ext cx="7186975"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66598051"/>
                  </p:ext>
                </p:extLst>
              </p:nvPr>
            </p:nvGraphicFramePr>
            <p:xfrm>
              <a:off x="899592" y="1700808"/>
              <a:ext cx="7186975" cy="74168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3"/>
                          <a:stretch>
                            <a:fillRect l="-311" t="-108197" r="-267081" b="-24590"/>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115616" y="2636912"/>
                <a:ext cx="6480720" cy="707886"/>
              </a:xfrm>
              <a:prstGeom prst="rect">
                <a:avLst/>
              </a:prstGeom>
              <a:noFill/>
            </p:spPr>
            <p:txBody>
              <a:bodyPr wrap="square" rtlCol="0">
                <a:spAutoFit/>
              </a:bodyPr>
              <a:lstStyle/>
              <a:p>
                <a:pPr algn="ctr"/>
                <a:r>
                  <a:rPr lang="en-GB" sz="2400" dirty="0"/>
                  <a:t>Degrees of freedom in this example </a:t>
                </a:r>
                <a14:m>
                  <m:oMath xmlns:m="http://schemas.openxmlformats.org/officeDocument/2006/math">
                    <m:r>
                      <a:rPr lang="en-GB" sz="2400" b="0" i="1" smtClean="0">
                        <a:latin typeface="Cambria Math" panose="02040503050406030204" pitchFamily="18" charset="0"/>
                      </a:rPr>
                      <m:t>=5</m:t>
                    </m:r>
                  </m:oMath>
                </a14:m>
                <a:endParaRPr lang="en-GB" sz="2400" dirty="0"/>
              </a:p>
              <a:p>
                <a:pPr algn="ctr"/>
                <a:r>
                  <a:rPr lang="en-GB" sz="1600" dirty="0"/>
                  <a:t>(given that </a:t>
                </a:r>
                <a14:m>
                  <m:oMath xmlns:m="http://schemas.openxmlformats.org/officeDocument/2006/math">
                    <m:r>
                      <a:rPr lang="en-GB" sz="1600" b="0" i="1" smtClean="0">
                        <a:latin typeface="Cambria Math" panose="02040503050406030204" pitchFamily="18" charset="0"/>
                      </a:rPr>
                      <m:t>𝑁</m:t>
                    </m:r>
                  </m:oMath>
                </a14:m>
                <a:r>
                  <a:rPr lang="en-GB" sz="1600" dirty="0"/>
                  <a:t> is fixed)</a:t>
                </a:r>
              </a:p>
            </p:txBody>
          </p:sp>
        </mc:Choice>
        <mc:Fallback xmlns="">
          <p:sp>
            <p:nvSpPr>
              <p:cNvPr id="7" name="TextBox 6"/>
              <p:cNvSpPr txBox="1">
                <a:spLocks noRot="1" noChangeAspect="1" noMove="1" noResize="1" noEditPoints="1" noAdjustHandles="1" noChangeArrowheads="1" noChangeShapeType="1" noTextEdit="1"/>
              </p:cNvSpPr>
              <p:nvPr/>
            </p:nvSpPr>
            <p:spPr>
              <a:xfrm>
                <a:off x="1115616" y="2636912"/>
                <a:ext cx="6480720" cy="707886"/>
              </a:xfrm>
              <a:prstGeom prst="rect">
                <a:avLst/>
              </a:prstGeom>
              <a:blipFill rotWithShape="0">
                <a:blip r:embed="rId4"/>
                <a:stretch>
                  <a:fillRect t="-6897" b="-1034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297139" y="3429000"/>
                <a:ext cx="4041518" cy="830997"/>
              </a:xfrm>
              <a:prstGeom prst="rect">
                <a:avLst/>
              </a:prstGeom>
              <a:noFill/>
            </p:spPr>
            <p:txBody>
              <a:bodyPr wrap="square" rtlCol="0">
                <a:spAutoFit/>
              </a:bodyPr>
              <a:lstStyle/>
              <a:p>
                <a:r>
                  <a:rPr lang="en-GB" sz="1200" dirty="0"/>
                  <a:t>The counts for outcomes 1 through to 5 can vary, however, the count for the remaining outcome 6 is determined by the other counts (i.e. </a:t>
                </a:r>
                <a14:m>
                  <m:oMath xmlns:m="http://schemas.openxmlformats.org/officeDocument/2006/math">
                    <m:r>
                      <a:rPr lang="en-GB" sz="1200" b="0" i="1" smtClean="0">
                        <a:latin typeface="Cambria Math" panose="02040503050406030204" pitchFamily="18" charset="0"/>
                      </a:rPr>
                      <m:t>𝑁</m:t>
                    </m:r>
                  </m:oMath>
                </a14:m>
                <a:r>
                  <a:rPr lang="en-GB" sz="1200" dirty="0"/>
                  <a:t> minus the other counts). The constraint that the outcomes add up to </a:t>
                </a:r>
                <a14:m>
                  <m:oMath xmlns:m="http://schemas.openxmlformats.org/officeDocument/2006/math">
                    <m:r>
                      <a:rPr lang="en-GB" sz="1200" b="0" i="1" smtClean="0">
                        <a:latin typeface="Cambria Math" panose="02040503050406030204" pitchFamily="18" charset="0"/>
                      </a:rPr>
                      <m:t>𝑁</m:t>
                    </m:r>
                  </m:oMath>
                </a14:m>
                <a:r>
                  <a:rPr lang="en-GB" sz="1200" dirty="0"/>
                  <a:t> </a:t>
                </a:r>
                <a:r>
                  <a:rPr lang="en-GB" sz="1200" b="1" dirty="0"/>
                  <a:t>removes a degree of freedom</a:t>
                </a:r>
                <a:r>
                  <a:rPr lang="en-GB" sz="1200" dirty="0"/>
                  <a:t>. </a:t>
                </a:r>
              </a:p>
            </p:txBody>
          </p:sp>
        </mc:Choice>
        <mc:Fallback>
          <p:sp>
            <p:nvSpPr>
              <p:cNvPr id="8" name="TextBox 7"/>
              <p:cNvSpPr txBox="1">
                <a:spLocks noRot="1" noChangeAspect="1" noMove="1" noResize="1" noEditPoints="1" noAdjustHandles="1" noChangeArrowheads="1" noChangeShapeType="1" noTextEdit="1"/>
              </p:cNvSpPr>
              <p:nvPr/>
            </p:nvSpPr>
            <p:spPr>
              <a:xfrm>
                <a:off x="4297139" y="3429000"/>
                <a:ext cx="4041518" cy="830997"/>
              </a:xfrm>
              <a:prstGeom prst="rect">
                <a:avLst/>
              </a:prstGeom>
              <a:blipFill>
                <a:blip r:embed="rId5"/>
                <a:stretch>
                  <a:fillRect l="-151" t="-735" r="-754"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7675" y="4374659"/>
                <a:ext cx="81406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number of degrees of freedom </a:t>
                </a:r>
                <a14:m>
                  <m:oMath xmlns:m="http://schemas.openxmlformats.org/officeDocument/2006/math">
                    <m:r>
                      <a:rPr lang="en-GB" b="0" i="1" smtClean="0">
                        <a:latin typeface="Cambria Math" panose="02040503050406030204" pitchFamily="18" charset="0"/>
                      </a:rPr>
                      <m:t>𝜈</m:t>
                    </m:r>
                  </m:oMath>
                </a14:m>
                <a:r>
                  <a:rPr lang="en-GB" dirty="0"/>
                  <a:t> = number of cells </a:t>
                </a:r>
                <a14:m>
                  <m:oMath xmlns:m="http://schemas.openxmlformats.org/officeDocument/2006/math">
                    <m:r>
                      <a:rPr lang="en-GB" b="0" i="1" smtClean="0">
                        <a:latin typeface="Cambria Math" panose="02040503050406030204" pitchFamily="18" charset="0"/>
                      </a:rPr>
                      <m:t>−</m:t>
                    </m:r>
                  </m:oMath>
                </a14:m>
                <a:r>
                  <a:rPr lang="en-GB" dirty="0"/>
                  <a:t> number of constraints</a:t>
                </a:r>
              </a:p>
            </p:txBody>
          </p:sp>
        </mc:Choice>
        <mc:Fallback xmlns="">
          <p:sp>
            <p:nvSpPr>
              <p:cNvPr id="9" name="TextBox 8"/>
              <p:cNvSpPr txBox="1">
                <a:spLocks noRot="1" noChangeAspect="1" noMove="1" noResize="1" noEditPoints="1" noAdjustHandles="1" noChangeArrowheads="1" noChangeShapeType="1" noTextEdit="1"/>
              </p:cNvSpPr>
              <p:nvPr/>
            </p:nvSpPr>
            <p:spPr>
              <a:xfrm>
                <a:off x="357675" y="4374659"/>
                <a:ext cx="8140618" cy="369332"/>
              </a:xfrm>
              <a:prstGeom prst="rect">
                <a:avLst/>
              </a:prstGeom>
              <a:blipFill rotWithShape="0">
                <a:blip r:embed="rId6"/>
                <a:stretch>
                  <a:fillRect l="-523" t="-7813" b="-21875"/>
                </a:stretch>
              </a:blipFill>
            </p:spPr>
            <p:txBody>
              <a:bodyPr/>
              <a:lstStyle/>
              <a:p>
                <a:r>
                  <a:rPr lang="en-GB">
                    <a:noFill/>
                  </a:rPr>
                  <a:t> </a:t>
                </a:r>
              </a:p>
            </p:txBody>
          </p:sp>
        </mc:Fallback>
      </mc:AlternateContent>
      <p:sp>
        <p:nvSpPr>
          <p:cNvPr id="10" name="TextBox 9"/>
          <p:cNvSpPr txBox="1"/>
          <p:nvPr/>
        </p:nvSpPr>
        <p:spPr>
          <a:xfrm>
            <a:off x="467544" y="4941168"/>
            <a:ext cx="7619023" cy="954107"/>
          </a:xfrm>
          <a:prstGeom prst="rect">
            <a:avLst/>
          </a:prstGeom>
          <a:noFill/>
        </p:spPr>
        <p:txBody>
          <a:bodyPr wrap="square" rtlCol="0">
            <a:spAutoFit/>
          </a:bodyPr>
          <a:lstStyle/>
          <a:p>
            <a:r>
              <a:rPr lang="en-GB" sz="1400" dirty="0"/>
              <a:t>So when in combining the normal distributions for each outcome to give some kind of total measure of possible deviation of observed frequencies from expected frequencies, it doesn’t make sense to have another normal distribution representing the possible observed counts for the last outcome, because the observed frequency can’t actually vary! </a:t>
            </a:r>
          </a:p>
        </p:txBody>
      </p:sp>
      <p:sp>
        <p:nvSpPr>
          <p:cNvPr id="11" name="Rectangle 10"/>
          <p:cNvSpPr/>
          <p:nvPr/>
        </p:nvSpPr>
        <p:spPr>
          <a:xfrm>
            <a:off x="6660233" y="2606412"/>
            <a:ext cx="1080120" cy="550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3" name="Straight Arrow Connector 12">
            <a:extLst>
              <a:ext uri="{FF2B5EF4-FFF2-40B4-BE49-F238E27FC236}">
                <a16:creationId xmlns:a16="http://schemas.microsoft.com/office/drawing/2014/main" id="{2A011823-CF23-4A18-8FDE-6B2666106F1F}"/>
              </a:ext>
            </a:extLst>
          </p:cNvPr>
          <p:cNvCxnSpPr>
            <a:cxnSpLocks/>
            <a:stCxn id="8" idx="0"/>
          </p:cNvCxnSpPr>
          <p:nvPr/>
        </p:nvCxnSpPr>
        <p:spPr>
          <a:xfrm flipV="1">
            <a:off x="6317898" y="3157376"/>
            <a:ext cx="126310" cy="271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E8BC003-AFAF-4C39-824D-4FE48D3443E2}"/>
                  </a:ext>
                </a:extLst>
              </p:cNvPr>
              <p:cNvSpPr txBox="1"/>
              <p:nvPr/>
            </p:nvSpPr>
            <p:spPr>
              <a:xfrm>
                <a:off x="1293921" y="5990426"/>
                <a:ext cx="6480721" cy="71115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0" dirty="0">
                    <a:latin typeface="Wingdings" panose="05000000000000000000" pitchFamily="2" charset="2"/>
                  </a:rPr>
                  <a:t>!</a:t>
                </a:r>
                <a:r>
                  <a:rPr lang="en-GB" sz="2000" b="0" dirty="0"/>
                  <a:t>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𝑋</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bSup>
                      <m:sSubSupPr>
                        <m:ctrlPr>
                          <a:rPr lang="en-GB" sz="2000" b="0" i="1" smtClean="0">
                            <a:latin typeface="Cambria Math" panose="02040503050406030204" pitchFamily="18" charset="0"/>
                          </a:rPr>
                        </m:ctrlPr>
                      </m:sSubSupPr>
                      <m:e>
                        <m:r>
                          <a:rPr lang="en-GB" sz="2000" b="0" i="1" smtClean="0">
                            <a:latin typeface="Cambria Math" panose="02040503050406030204" pitchFamily="18" charset="0"/>
                          </a:rPr>
                          <m:t>𝜒</m:t>
                        </m:r>
                      </m:e>
                      <m:sub>
                        <m:r>
                          <a:rPr lang="en-GB" sz="2000" b="0" i="1" smtClean="0">
                            <a:latin typeface="Cambria Math" panose="02040503050406030204" pitchFamily="18" charset="0"/>
                          </a:rPr>
                          <m:t>4</m:t>
                        </m:r>
                      </m:sub>
                      <m:sup>
                        <m:r>
                          <a:rPr lang="en-GB" sz="2000" b="0" i="1" smtClean="0">
                            <a:latin typeface="Cambria Math" panose="02040503050406030204" pitchFamily="18" charset="0"/>
                          </a:rPr>
                          <m:t>2</m:t>
                        </m:r>
                      </m:sup>
                    </m:sSubSup>
                  </m:oMath>
                </a14:m>
                <a:r>
                  <a:rPr lang="en-GB" sz="2000" dirty="0"/>
                  <a:t> would mean out goodness of fit measure has a </a:t>
                </a:r>
                <a14:m>
                  <m:oMath xmlns:m="http://schemas.openxmlformats.org/officeDocument/2006/math">
                    <m:sSup>
                      <m:sSupPr>
                        <m:ctrlPr>
                          <a:rPr lang="en-GB" sz="2000" b="0" i="0" smtClean="0">
                            <a:latin typeface="Cambria Math" panose="02040503050406030204" pitchFamily="18" charset="0"/>
                          </a:rPr>
                        </m:ctrlPr>
                      </m:sSupPr>
                      <m:e>
                        <m:r>
                          <a:rPr lang="en-GB" sz="2000" b="0" i="1" smtClean="0">
                            <a:latin typeface="Cambria Math" panose="02040503050406030204" pitchFamily="18" charset="0"/>
                          </a:rPr>
                          <m:t>𝜒</m:t>
                        </m:r>
                      </m:e>
                      <m:sup>
                        <m:r>
                          <a:rPr lang="en-GB" sz="2000" b="0" i="0" smtClean="0">
                            <a:latin typeface="Cambria Math" panose="02040503050406030204" pitchFamily="18" charset="0"/>
                          </a:rPr>
                          <m:t>2</m:t>
                        </m:r>
                      </m:sup>
                    </m:sSup>
                  </m:oMath>
                </a14:m>
                <a:r>
                  <a:rPr lang="en-GB" sz="2000" dirty="0"/>
                  <a:t> distribution with 4 degrees of freedom.</a:t>
                </a:r>
              </a:p>
            </p:txBody>
          </p:sp>
        </mc:Choice>
        <mc:Fallback>
          <p:sp>
            <p:nvSpPr>
              <p:cNvPr id="14" name="TextBox 13">
                <a:extLst>
                  <a:ext uri="{FF2B5EF4-FFF2-40B4-BE49-F238E27FC236}">
                    <a16:creationId xmlns:a16="http://schemas.microsoft.com/office/drawing/2014/main" id="{4E8BC003-AFAF-4C39-824D-4FE48D3443E2}"/>
                  </a:ext>
                </a:extLst>
              </p:cNvPr>
              <p:cNvSpPr txBox="1">
                <a:spLocks noRot="1" noChangeAspect="1" noMove="1" noResize="1" noEditPoints="1" noAdjustHandles="1" noChangeArrowheads="1" noChangeShapeType="1" noTextEdit="1"/>
              </p:cNvSpPr>
              <p:nvPr/>
            </p:nvSpPr>
            <p:spPr>
              <a:xfrm>
                <a:off x="1293921" y="5990426"/>
                <a:ext cx="6480721" cy="711157"/>
              </a:xfrm>
              <a:prstGeom prst="rect">
                <a:avLst/>
              </a:prstGeom>
              <a:blipFill>
                <a:blip r:embed="rId7"/>
                <a:stretch>
                  <a:fillRect l="-750" t="-3333" b="-13333"/>
                </a:stretch>
              </a:blipFill>
            </p:spPr>
            <p:txBody>
              <a:bodyPr/>
              <a:lstStyle/>
              <a:p>
                <a:r>
                  <a:rPr lang="en-GB">
                    <a:noFill/>
                  </a:rPr>
                  <a:t> </a:t>
                </a:r>
              </a:p>
            </p:txBody>
          </p:sp>
        </mc:Fallback>
      </mc:AlternateContent>
    </p:spTree>
    <p:extLst>
      <p:ext uri="{BB962C8B-B14F-4D97-AF65-F5344CB8AC3E}">
        <p14:creationId xmlns:p14="http://schemas.microsoft.com/office/powerpoint/2010/main" val="2139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nextCondLst>
                <p:cond evt="onClick" delay="0">
                  <p:tgtEl>
                    <p:spTgt spid="11"/>
                  </p:tgtEl>
                </p:cond>
              </p:nextCondLst>
            </p:seq>
          </p:childTnLst>
        </p:cTn>
      </p:par>
    </p:tnLst>
    <p:bldLst>
      <p:bldP spid="8" grpId="0"/>
      <p:bldP spid="9" grpId="0" animBg="1"/>
      <p:bldP spid="10" grpId="0"/>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41039</TotalTime>
  <Words>3591</Words>
  <Application>Microsoft Office PowerPoint</Application>
  <PresentationFormat>On-screen Show (4:3)</PresentationFormat>
  <Paragraphs>945</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Further Stats 1 Chapter 6 ::  Chi-Squared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1498</cp:revision>
  <dcterms:created xsi:type="dcterms:W3CDTF">2013-02-28T07:36:55Z</dcterms:created>
  <dcterms:modified xsi:type="dcterms:W3CDTF">2018-07-23T10:11:56Z</dcterms:modified>
</cp:coreProperties>
</file>