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57" r:id="rId2"/>
    <p:sldId id="261" r:id="rId3"/>
    <p:sldId id="258" r:id="rId4"/>
    <p:sldId id="262" r:id="rId5"/>
    <p:sldId id="259" r:id="rId6"/>
    <p:sldId id="263" r:id="rId7"/>
    <p:sldId id="260" r:id="rId8"/>
    <p:sldId id="264" r:id="rId9"/>
    <p:sldId id="265" r:id="rId10"/>
    <p:sldId id="269" r:id="rId11"/>
    <p:sldId id="266" r:id="rId12"/>
    <p:sldId id="270" r:id="rId13"/>
    <p:sldId id="267" r:id="rId14"/>
    <p:sldId id="271" r:id="rId15"/>
    <p:sldId id="268" r:id="rId16"/>
    <p:sldId id="272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9900"/>
    <a:srgbClr val="6600CC"/>
    <a:srgbClr val="66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38" autoAdjust="0"/>
    <p:restoredTop sz="94660"/>
  </p:normalViewPr>
  <p:slideViewPr>
    <p:cSldViewPr>
      <p:cViewPr varScale="1">
        <p:scale>
          <a:sx n="86" d="100"/>
          <a:sy n="86" d="100"/>
        </p:scale>
        <p:origin x="1632" y="58"/>
      </p:cViewPr>
      <p:guideLst>
        <p:guide orient="horz" pos="768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711B34A4-5776-4454-BF47-AA7C2C445E1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A1CB9930-7D56-4C40-9494-971C7153D57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6E78106E-68FB-4489-9666-A4C41B077FF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703A93C9-D23B-4078-BC83-CB0A4A8807C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fld id="{D521E25C-9C73-4828-94B1-BC6E1EA8CAF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F7A70C13-5E1C-4014-A3D4-2E09D7EB08D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6A20A707-7468-4E3E-A976-E11D7976218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A731E727-B067-4C03-8E6A-D72A5748079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CE16E323-8F21-4FC7-9BC3-D80B47273D4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5062" name="Rectangle 6">
            <a:extLst>
              <a:ext uri="{FF2B5EF4-FFF2-40B4-BE49-F238E27FC236}">
                <a16:creationId xmlns:a16="http://schemas.microsoft.com/office/drawing/2014/main" id="{6C2DCA18-E416-4C48-896F-3B340264361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5063" name="Rectangle 7">
            <a:extLst>
              <a:ext uri="{FF2B5EF4-FFF2-40B4-BE49-F238E27FC236}">
                <a16:creationId xmlns:a16="http://schemas.microsoft.com/office/drawing/2014/main" id="{C1742DF7-9532-4CF6-99A6-820D20C08A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fld id="{DFAFE264-BEDB-4A5F-8B2A-49500A5AF4A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C44909B-C4FB-4D0E-B9B7-26CD4A4A00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E70707-2294-4D46-A5DB-01B3BF820861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382FA336-5F98-4E47-961B-53587F427A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341547A3-A4CA-462D-99CB-46B015C6F2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6192E16-9504-4C71-ACED-8DEA6EDEAD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691AEA-002B-4CDB-A668-C05CF83EF4E6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152578" name="Rectangle 2">
            <a:extLst>
              <a:ext uri="{FF2B5EF4-FFF2-40B4-BE49-F238E27FC236}">
                <a16:creationId xmlns:a16="http://schemas.microsoft.com/office/drawing/2014/main" id="{57D2A1EB-7A34-491C-BC29-C9DF86718D3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>
            <a:extLst>
              <a:ext uri="{FF2B5EF4-FFF2-40B4-BE49-F238E27FC236}">
                <a16:creationId xmlns:a16="http://schemas.microsoft.com/office/drawing/2014/main" id="{2E256B06-8D71-4B31-93F2-979FDBAC7B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2133024-0AD3-4721-AABC-001C56E719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ED5139-C4DC-448D-A757-7AC970935C7D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128002" name="Rectangle 2">
            <a:extLst>
              <a:ext uri="{FF2B5EF4-FFF2-40B4-BE49-F238E27FC236}">
                <a16:creationId xmlns:a16="http://schemas.microsoft.com/office/drawing/2014/main" id="{D871AFD5-F87B-4285-90DF-206EBFB257C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>
            <a:extLst>
              <a:ext uri="{FF2B5EF4-FFF2-40B4-BE49-F238E27FC236}">
                <a16:creationId xmlns:a16="http://schemas.microsoft.com/office/drawing/2014/main" id="{BED9F0E4-3B9E-4080-A46A-5F863E0FB0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8B3BFB7-2108-400E-8BAB-93AC44BBD1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E5A340-935D-43A4-904E-728C3E9F8F4E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154626" name="Rectangle 2">
            <a:extLst>
              <a:ext uri="{FF2B5EF4-FFF2-40B4-BE49-F238E27FC236}">
                <a16:creationId xmlns:a16="http://schemas.microsoft.com/office/drawing/2014/main" id="{71F74C5F-A4F5-4BFF-83DE-AB53F8250B4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C84404F8-32CF-435D-B11D-7E494459DC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FFADC69-A6F7-44F7-AFC0-7F5FDBF439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D55646-3DE1-47F1-9911-0341953B4C9D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131074" name="Rectangle 2">
            <a:extLst>
              <a:ext uri="{FF2B5EF4-FFF2-40B4-BE49-F238E27FC236}">
                <a16:creationId xmlns:a16="http://schemas.microsoft.com/office/drawing/2014/main" id="{756F816C-DC25-4A9A-95A5-E9F831B07E3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9BB73925-83EF-44C1-86FE-428E53932D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A8090D8-CA71-4597-AB2F-FC8EF64DE1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01C2A5-0D9F-422B-A987-B5A753473006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156674" name="Rectangle 2">
            <a:extLst>
              <a:ext uri="{FF2B5EF4-FFF2-40B4-BE49-F238E27FC236}">
                <a16:creationId xmlns:a16="http://schemas.microsoft.com/office/drawing/2014/main" id="{D094A19A-B6F6-4D17-8E0C-F8B3B471A15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>
            <a:extLst>
              <a:ext uri="{FF2B5EF4-FFF2-40B4-BE49-F238E27FC236}">
                <a16:creationId xmlns:a16="http://schemas.microsoft.com/office/drawing/2014/main" id="{BCF097D5-4D90-4D88-85CB-F36A9447C1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363359A-CD84-4A8D-B065-8ED9AD3F66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DE94BC-5E77-4CDC-BBFB-9EDBDC77C2F5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134146" name="Rectangle 2">
            <a:extLst>
              <a:ext uri="{FF2B5EF4-FFF2-40B4-BE49-F238E27FC236}">
                <a16:creationId xmlns:a16="http://schemas.microsoft.com/office/drawing/2014/main" id="{56FFB8A3-899F-4E4E-942F-FF3FDC85CF1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>
            <a:extLst>
              <a:ext uri="{FF2B5EF4-FFF2-40B4-BE49-F238E27FC236}">
                <a16:creationId xmlns:a16="http://schemas.microsoft.com/office/drawing/2014/main" id="{804478BA-7F42-405C-A0FB-E223E34960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6BA812C-39FB-4258-AF36-82E63F7F65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830528-9269-4E76-AAC9-8A6FB4CB5888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158722" name="Rectangle 2">
            <a:extLst>
              <a:ext uri="{FF2B5EF4-FFF2-40B4-BE49-F238E27FC236}">
                <a16:creationId xmlns:a16="http://schemas.microsoft.com/office/drawing/2014/main" id="{954596F4-BE4B-47D2-BE4A-84EA75FAAC6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>
            <a:extLst>
              <a:ext uri="{FF2B5EF4-FFF2-40B4-BE49-F238E27FC236}">
                <a16:creationId xmlns:a16="http://schemas.microsoft.com/office/drawing/2014/main" id="{23431B42-DEA9-49F0-8E4D-C91F818465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4A29AD9-8691-4FD1-8D07-A17F8EFA74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6F81FE-4EC9-4EE4-A091-DDEF5129C9FA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44386" name="Rectangle 2">
            <a:extLst>
              <a:ext uri="{FF2B5EF4-FFF2-40B4-BE49-F238E27FC236}">
                <a16:creationId xmlns:a16="http://schemas.microsoft.com/office/drawing/2014/main" id="{FD0E7D41-F44A-4397-A0B1-07824DFE22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E7CEBF9B-6A26-4058-950E-BFCA823A4F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A10D1F4-7BB9-44A6-8F03-C94771F6E8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B2BF3E-2BD3-43BA-8C87-80032BBE254C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28002" name="Rectangle 2">
            <a:extLst>
              <a:ext uri="{FF2B5EF4-FFF2-40B4-BE49-F238E27FC236}">
                <a16:creationId xmlns:a16="http://schemas.microsoft.com/office/drawing/2014/main" id="{DA951226-7172-42D8-9991-E6E3843FAE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>
            <a:extLst>
              <a:ext uri="{FF2B5EF4-FFF2-40B4-BE49-F238E27FC236}">
                <a16:creationId xmlns:a16="http://schemas.microsoft.com/office/drawing/2014/main" id="{27A35B32-5598-4F0E-892B-4BCF2DA8A7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2481EDB-B16F-4B88-9157-F9AACBD937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AFFBF7-2162-41BA-AD86-F90D57CC0344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46434" name="Rectangle 2">
            <a:extLst>
              <a:ext uri="{FF2B5EF4-FFF2-40B4-BE49-F238E27FC236}">
                <a16:creationId xmlns:a16="http://schemas.microsoft.com/office/drawing/2014/main" id="{6D60BAF5-F253-4572-BF3F-5DAC20ADA6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E62DE6F7-99BD-4E2E-B912-326648490D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E0A92E1-9AD0-4DFA-B431-48AFFC3D45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4332D8-E087-449F-9E0E-A31939D0EB4A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31074" name="Rectangle 2">
            <a:extLst>
              <a:ext uri="{FF2B5EF4-FFF2-40B4-BE49-F238E27FC236}">
                <a16:creationId xmlns:a16="http://schemas.microsoft.com/office/drawing/2014/main" id="{933E6D40-36EA-40F4-997E-3649A0B001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224E4106-839B-4C2F-94C8-E5EBCFCBAA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4ACABEB-089E-4673-870A-BB3E81016D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AFF373-2537-4E9D-B255-C48C2AECC30A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48482" name="Rectangle 2">
            <a:extLst>
              <a:ext uri="{FF2B5EF4-FFF2-40B4-BE49-F238E27FC236}">
                <a16:creationId xmlns:a16="http://schemas.microsoft.com/office/drawing/2014/main" id="{B84156FB-62F0-42ED-9E84-5A0D6B3BA6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9036025A-1F47-48FA-ABF2-A23076DE6E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4972E13-80DC-4AFC-9F63-CED5B3388C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7D2C17-9A5E-4658-B042-0206795C8CF9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34146" name="Rectangle 2">
            <a:extLst>
              <a:ext uri="{FF2B5EF4-FFF2-40B4-BE49-F238E27FC236}">
                <a16:creationId xmlns:a16="http://schemas.microsoft.com/office/drawing/2014/main" id="{26476CE3-9E65-4AB6-813A-4CC6F6285C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>
            <a:extLst>
              <a:ext uri="{FF2B5EF4-FFF2-40B4-BE49-F238E27FC236}">
                <a16:creationId xmlns:a16="http://schemas.microsoft.com/office/drawing/2014/main" id="{582B1473-DAB7-40B3-805B-45903C5C58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5B36324-78D6-49C7-BE1A-EBBABE016D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C70000-4AE7-4867-B6FB-B33F4A776A7E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50530" name="Rectangle 2">
            <a:extLst>
              <a:ext uri="{FF2B5EF4-FFF2-40B4-BE49-F238E27FC236}">
                <a16:creationId xmlns:a16="http://schemas.microsoft.com/office/drawing/2014/main" id="{CA3D101F-C6F0-421E-A5ED-5C185D6543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AE060D22-42B3-4FBF-9CC4-A809DBFE6F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31E50D9-DF09-4A63-B0FB-8F87B7BE41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22F190-EACA-4DE3-A531-7E5A5F9F6C88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9CB2BFD1-255F-450E-A347-4CB9AEFE1EC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D306F13C-2D58-455C-9D85-11B80DF4E9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95816-5FCC-42FB-978C-90BBA51784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9B8418-6E11-433B-941F-585E4EE1BD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640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60D92-EA1F-4F7A-A084-DD41F9865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8A8ADA-AB62-4638-8AB7-B19349F1BF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367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5BDF2D-C483-4F2A-ACF3-6567E4FCB0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365125"/>
            <a:ext cx="2057400" cy="57610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15CEDB-3A14-46FA-994B-D1070828F4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365125"/>
            <a:ext cx="6019800" cy="57610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896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668DB-1A26-4DE0-98D8-F61AADF69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4A6EB-409A-4508-8F30-4320BC6DC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798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0538F-7DF3-403D-9719-D8273DD38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127B30-1258-4DFE-BA07-54AE9163A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0356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9B260-BA5A-4815-A5FE-68C1AA4DA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2FC4B-BFA1-4471-AA77-3F833CD97A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CC81DC-4E6F-4F47-B7D2-20B63EF3B5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496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25793-D016-49D1-8511-FA2D2994E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B86478-2513-4C1B-B35F-A93EAEA35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2FA527-FCE6-46AF-A7FC-EB67AF4C58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08EF99-480C-4209-A19A-C7B9F69271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9F8E6F-3B3D-4289-BD84-2183F30BEC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85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66D14-B75B-4881-8A0B-69FFCB52E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767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0243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8AFED-4804-44EF-A5D8-E04AECE07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0FE0A-C4E7-4D99-9095-3650856761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968336-C186-48E4-B9CD-162B6CB4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82448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5D1FE-1A39-4620-AA62-E666B456A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8A3FCF-5E6A-4C43-9B35-D0DF27C92A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15D293-7789-46BD-87B0-CB93DEC224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3675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3">
            <a:extLst>
              <a:ext uri="{FF2B5EF4-FFF2-40B4-BE49-F238E27FC236}">
                <a16:creationId xmlns:a16="http://schemas.microsoft.com/office/drawing/2014/main" id="{C12C45FE-7DD5-47A6-90EB-EAF50CF6F8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86023" name="Rectangle 7">
            <a:extLst>
              <a:ext uri="{FF2B5EF4-FFF2-40B4-BE49-F238E27FC236}">
                <a16:creationId xmlns:a16="http://schemas.microsoft.com/office/drawing/2014/main" id="{E7D03D75-2152-4438-BC10-EC139D42FF8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84213" y="692150"/>
            <a:ext cx="77724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0"/>
              </a:spcBef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spcBef>
                <a:spcPct val="0"/>
              </a:spcBef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spcBef>
                <a:spcPct val="0"/>
              </a:spcBef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spcBef>
                <a:spcPct val="0"/>
              </a:spcBef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spcBef>
                <a:spcPct val="0"/>
              </a:spcBef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/>
              <a:t>Quick Quiz</a:t>
            </a:r>
            <a:endParaRPr lang="en-US" altLang="en-US"/>
          </a:p>
        </p:txBody>
      </p:sp>
      <p:grpSp>
        <p:nvGrpSpPr>
          <p:cNvPr id="86024" name="Group 8">
            <a:extLst>
              <a:ext uri="{FF2B5EF4-FFF2-40B4-BE49-F238E27FC236}">
                <a16:creationId xmlns:a16="http://schemas.microsoft.com/office/drawing/2014/main" id="{5F3E6982-83DE-40C9-AC89-B02FF2B4FB4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53988" y="141288"/>
            <a:ext cx="1008062" cy="355600"/>
            <a:chOff x="5096" y="104"/>
            <a:chExt cx="544" cy="224"/>
          </a:xfrm>
        </p:grpSpPr>
        <p:sp>
          <p:nvSpPr>
            <p:cNvPr id="86025" name="Oval 9">
              <a:extLst>
                <a:ext uri="{FF2B5EF4-FFF2-40B4-BE49-F238E27FC236}">
                  <a16:creationId xmlns:a16="http://schemas.microsoft.com/office/drawing/2014/main" id="{DB7BD235-4AD7-4BB0-A920-912EC1D8D1A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096" y="104"/>
              <a:ext cx="544" cy="22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86026" name="Text Box 10">
              <a:extLst>
                <a:ext uri="{FF2B5EF4-FFF2-40B4-BE49-F238E27FC236}">
                  <a16:creationId xmlns:a16="http://schemas.microsoft.com/office/drawing/2014/main" id="{9A3ADB96-F2F4-4023-8225-791CBF2A4062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5224" y="112"/>
              <a:ext cx="30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altLang="en-US" sz="1600" b="1"/>
                <a:t>8Ea</a:t>
              </a:r>
              <a:endParaRPr lang="en-US" altLang="en-US" sz="1600" b="1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53D7430E-836F-4383-81F8-735DC60E99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557338"/>
            <a:ext cx="8359775" cy="3773487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 defTabSz="895350">
              <a:buFontTx/>
              <a:buNone/>
            </a:pPr>
            <a:r>
              <a:rPr lang="en-US" altLang="en-US" b="1"/>
              <a:t>1</a:t>
            </a:r>
            <a:r>
              <a:rPr lang="en-US" altLang="en-US"/>
              <a:t>	</a:t>
            </a:r>
            <a:r>
              <a:rPr lang="en-GB" altLang="en-US"/>
              <a:t>Which of these things is an element?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A</a:t>
            </a:r>
            <a:r>
              <a:rPr lang="en-US" altLang="en-US"/>
              <a:t>	</a:t>
            </a:r>
            <a:r>
              <a:rPr lang="en-GB" altLang="en-US"/>
              <a:t>salt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B</a:t>
            </a:r>
            <a:r>
              <a:rPr lang="en-US" altLang="en-US"/>
              <a:t>	</a:t>
            </a:r>
            <a:r>
              <a:rPr lang="en-GB" altLang="en-US"/>
              <a:t>water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C</a:t>
            </a:r>
            <a:r>
              <a:rPr lang="en-US" altLang="en-US"/>
              <a:t>	</a:t>
            </a:r>
            <a:r>
              <a:rPr lang="en-GB" altLang="en-US"/>
              <a:t>oxygen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D</a:t>
            </a:r>
            <a:r>
              <a:rPr lang="en-US" altLang="en-US"/>
              <a:t>	</a:t>
            </a:r>
            <a:r>
              <a:rPr lang="en-GB" altLang="en-US"/>
              <a:t>air  </a:t>
            </a:r>
            <a:endParaRPr lang="en-US" altLang="en-US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F99BCC69-4420-4828-8057-75D724C36831}"/>
              </a:ext>
            </a:extLst>
          </p:cNvPr>
          <p:cNvSpPr/>
          <p:nvPr/>
        </p:nvSpPr>
        <p:spPr bwMode="auto">
          <a:xfrm>
            <a:off x="250825" y="188640"/>
            <a:ext cx="792783" cy="28803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>
            <a:extLst>
              <a:ext uri="{FF2B5EF4-FFF2-40B4-BE49-F238E27FC236}">
                <a16:creationId xmlns:a16="http://schemas.microsoft.com/office/drawing/2014/main" id="{1ACA551F-6DD6-4511-88A3-D207673AA3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5</a:t>
            </a:r>
            <a:r>
              <a:rPr lang="en-GB" altLang="en-US" dirty="0"/>
              <a:t>	Which of these metals is not a pure element?</a:t>
            </a:r>
            <a:endParaRPr lang="en-GB" altLang="en-US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	A</a:t>
            </a:r>
            <a:r>
              <a:rPr lang="en-GB" altLang="en-US" dirty="0"/>
              <a:t>	gold</a:t>
            </a:r>
            <a:endParaRPr lang="en-GB" altLang="en-US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	B</a:t>
            </a:r>
            <a:r>
              <a:rPr lang="en-GB" altLang="en-US" dirty="0"/>
              <a:t>	copper</a:t>
            </a:r>
            <a:endParaRPr lang="en-GB" altLang="en-US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	C</a:t>
            </a:r>
            <a:r>
              <a:rPr lang="en-GB" altLang="en-US" dirty="0"/>
              <a:t>	silver</a:t>
            </a:r>
            <a:endParaRPr lang="en-GB" altLang="en-US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	</a:t>
            </a:r>
            <a:r>
              <a:rPr lang="en-GB" altLang="en-US" b="1" dirty="0">
                <a:solidFill>
                  <a:srgbClr val="6600CC"/>
                </a:solidFill>
              </a:rPr>
              <a:t>D</a:t>
            </a:r>
            <a:r>
              <a:rPr lang="en-GB" altLang="en-US" dirty="0">
                <a:solidFill>
                  <a:srgbClr val="6600CC"/>
                </a:solidFill>
              </a:rPr>
              <a:t>	bronze</a:t>
            </a:r>
            <a:endParaRPr lang="en-US" altLang="en-US" dirty="0">
              <a:solidFill>
                <a:srgbClr val="6600CC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FD767D7-4362-4687-A64A-0E1A844977C4}"/>
              </a:ext>
            </a:extLst>
          </p:cNvPr>
          <p:cNvSpPr/>
          <p:nvPr/>
        </p:nvSpPr>
        <p:spPr bwMode="auto">
          <a:xfrm>
            <a:off x="250825" y="188640"/>
            <a:ext cx="792783" cy="28803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1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1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1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1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1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1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1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1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2" name="Rectangle 6">
            <a:extLst>
              <a:ext uri="{FF2B5EF4-FFF2-40B4-BE49-F238E27FC236}">
                <a16:creationId xmlns:a16="http://schemas.microsoft.com/office/drawing/2014/main" id="{EF7D8136-C712-4E14-B3FD-61C315FBD3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GB" altLang="en-US" b="1" dirty="0"/>
              <a:t>6</a:t>
            </a:r>
            <a:r>
              <a:rPr lang="en-GB" altLang="en-US" dirty="0"/>
              <a:t>	The smallest part of an element is called:</a:t>
            </a:r>
            <a:endParaRPr lang="en-GB" altLang="en-US" b="1" dirty="0"/>
          </a:p>
          <a:p>
            <a:pPr>
              <a:buFontTx/>
              <a:buNone/>
            </a:pPr>
            <a:r>
              <a:rPr lang="en-GB" altLang="en-US" b="1" dirty="0"/>
              <a:t>	A</a:t>
            </a:r>
            <a:r>
              <a:rPr lang="en-GB" altLang="en-US" dirty="0"/>
              <a:t>	an atom.</a:t>
            </a:r>
          </a:p>
          <a:p>
            <a:pPr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B</a:t>
            </a:r>
            <a:r>
              <a:rPr lang="en-GB" altLang="en-US" dirty="0"/>
              <a:t>	a molecule.</a:t>
            </a:r>
            <a:endParaRPr lang="en-GB" altLang="en-US" b="1" dirty="0"/>
          </a:p>
          <a:p>
            <a:pPr>
              <a:buFontTx/>
              <a:buNone/>
            </a:pPr>
            <a:r>
              <a:rPr lang="en-GB" altLang="en-US" b="1" dirty="0"/>
              <a:t>	C</a:t>
            </a:r>
            <a:r>
              <a:rPr lang="en-GB" altLang="en-US" dirty="0"/>
              <a:t>	a compound.</a:t>
            </a:r>
          </a:p>
          <a:p>
            <a:pPr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D</a:t>
            </a:r>
            <a:r>
              <a:rPr lang="en-GB" altLang="en-US" dirty="0"/>
              <a:t>	an ion.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B890E67-F6A6-465B-BC00-C79FD6EDDFD4}"/>
              </a:ext>
            </a:extLst>
          </p:cNvPr>
          <p:cNvSpPr/>
          <p:nvPr/>
        </p:nvSpPr>
        <p:spPr bwMode="auto">
          <a:xfrm>
            <a:off x="250825" y="188640"/>
            <a:ext cx="792783" cy="28803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69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69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69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69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69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69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69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69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>
            <a:extLst>
              <a:ext uri="{FF2B5EF4-FFF2-40B4-BE49-F238E27FC236}">
                <a16:creationId xmlns:a16="http://schemas.microsoft.com/office/drawing/2014/main" id="{E0C0A99C-9008-4B81-9619-E5086926EE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GB" altLang="en-US" b="1" dirty="0"/>
              <a:t>6</a:t>
            </a:r>
            <a:r>
              <a:rPr lang="en-GB" altLang="en-US" dirty="0"/>
              <a:t>	The smallest part of an element is called:</a:t>
            </a:r>
            <a:endParaRPr lang="en-GB" altLang="en-US" b="1" dirty="0"/>
          </a:p>
          <a:p>
            <a:pPr>
              <a:buFontTx/>
              <a:buNone/>
            </a:pPr>
            <a:r>
              <a:rPr lang="en-GB" altLang="en-US" b="1" dirty="0">
                <a:solidFill>
                  <a:srgbClr val="6600CC"/>
                </a:solidFill>
              </a:rPr>
              <a:t>	A</a:t>
            </a:r>
            <a:r>
              <a:rPr lang="en-GB" altLang="en-US" dirty="0">
                <a:solidFill>
                  <a:srgbClr val="6600CC"/>
                </a:solidFill>
              </a:rPr>
              <a:t>	an atom.</a:t>
            </a:r>
          </a:p>
          <a:p>
            <a:pPr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B</a:t>
            </a:r>
            <a:r>
              <a:rPr lang="en-GB" altLang="en-US" dirty="0"/>
              <a:t>	a molecule.</a:t>
            </a:r>
            <a:endParaRPr lang="en-GB" altLang="en-US" b="1" dirty="0"/>
          </a:p>
          <a:p>
            <a:pPr>
              <a:buFontTx/>
              <a:buNone/>
            </a:pPr>
            <a:r>
              <a:rPr lang="en-GB" altLang="en-US" b="1" dirty="0"/>
              <a:t>	C</a:t>
            </a:r>
            <a:r>
              <a:rPr lang="en-GB" altLang="en-US" dirty="0"/>
              <a:t>	a compound.</a:t>
            </a:r>
          </a:p>
          <a:p>
            <a:pPr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D</a:t>
            </a:r>
            <a:r>
              <a:rPr lang="en-GB" altLang="en-US" dirty="0"/>
              <a:t>	an ion.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997F0E9-2FBB-4C70-8763-1BDFA551DA4E}"/>
              </a:ext>
            </a:extLst>
          </p:cNvPr>
          <p:cNvSpPr/>
          <p:nvPr/>
        </p:nvSpPr>
        <p:spPr bwMode="auto">
          <a:xfrm>
            <a:off x="250825" y="188640"/>
            <a:ext cx="792783" cy="28803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3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3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3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6" name="Rectangle 8">
            <a:extLst>
              <a:ext uri="{FF2B5EF4-FFF2-40B4-BE49-F238E27FC236}">
                <a16:creationId xmlns:a16="http://schemas.microsoft.com/office/drawing/2014/main" id="{1C504CB5-2CD4-4FEE-81D8-66DA2B1D1D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GB" altLang="en-US" b="1" dirty="0"/>
              <a:t>7</a:t>
            </a:r>
            <a:r>
              <a:rPr lang="en-GB" altLang="en-US" dirty="0"/>
              <a:t>	An element is something that:</a:t>
            </a:r>
            <a:endParaRPr lang="en-GB" altLang="en-US" b="1" dirty="0"/>
          </a:p>
          <a:p>
            <a:pPr>
              <a:buFontTx/>
              <a:buNone/>
            </a:pPr>
            <a:r>
              <a:rPr lang="en-GB" altLang="en-US" b="1" dirty="0"/>
              <a:t>	A</a:t>
            </a:r>
            <a:r>
              <a:rPr lang="en-GB" altLang="en-US" dirty="0"/>
              <a:t>	can be split up by a chemical reaction.</a:t>
            </a:r>
            <a:endParaRPr lang="en-GB" altLang="en-US" b="1" dirty="0"/>
          </a:p>
          <a:p>
            <a:pPr>
              <a:buFontTx/>
              <a:buNone/>
            </a:pPr>
            <a:r>
              <a:rPr lang="en-GB" altLang="en-US" b="1" dirty="0"/>
              <a:t>	B</a:t>
            </a:r>
            <a:r>
              <a:rPr lang="en-GB" altLang="en-US" dirty="0"/>
              <a:t>	cannot be split up by a chemical 	reaction.</a:t>
            </a:r>
            <a:endParaRPr lang="en-GB" altLang="en-US" b="1" dirty="0"/>
          </a:p>
          <a:p>
            <a:pPr>
              <a:buFontTx/>
              <a:buNone/>
            </a:pPr>
            <a:r>
              <a:rPr lang="en-GB" altLang="en-US" b="1" dirty="0"/>
              <a:t>	C</a:t>
            </a:r>
            <a:r>
              <a:rPr lang="en-GB" altLang="en-US" dirty="0"/>
              <a:t>	is made up of different kinds of atom.</a:t>
            </a:r>
            <a:endParaRPr lang="en-GB" altLang="en-US" b="1" dirty="0"/>
          </a:p>
          <a:p>
            <a:pPr>
              <a:buFontTx/>
              <a:buNone/>
            </a:pPr>
            <a:r>
              <a:rPr lang="en-GB" altLang="en-US" b="1" dirty="0"/>
              <a:t>	D</a:t>
            </a:r>
            <a:r>
              <a:rPr lang="en-GB" altLang="en-US" dirty="0"/>
              <a:t>	is a mixture of atoms and molecules.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FD07810-F0C2-48E5-AC5B-FF9E335D8B24}"/>
              </a:ext>
            </a:extLst>
          </p:cNvPr>
          <p:cNvSpPr/>
          <p:nvPr/>
        </p:nvSpPr>
        <p:spPr bwMode="auto">
          <a:xfrm>
            <a:off x="250825" y="188640"/>
            <a:ext cx="792783" cy="28803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0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0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0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0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00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00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0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0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C1C13293-E007-4C04-8A1B-54E45ACC14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GB" altLang="en-US" b="1" dirty="0"/>
              <a:t>7</a:t>
            </a:r>
            <a:r>
              <a:rPr lang="en-GB" altLang="en-US" dirty="0"/>
              <a:t>	An element is something that:</a:t>
            </a:r>
            <a:endParaRPr lang="en-GB" altLang="en-US" b="1" dirty="0"/>
          </a:p>
          <a:p>
            <a:pPr>
              <a:buFontTx/>
              <a:buNone/>
            </a:pPr>
            <a:r>
              <a:rPr lang="en-GB" altLang="en-US" b="1" dirty="0"/>
              <a:t>	A</a:t>
            </a:r>
            <a:r>
              <a:rPr lang="en-GB" altLang="en-US" dirty="0"/>
              <a:t>	can be split up by a chemical reaction.</a:t>
            </a:r>
            <a:endParaRPr lang="en-GB" altLang="en-US" b="1" dirty="0"/>
          </a:p>
          <a:p>
            <a:pPr>
              <a:buFontTx/>
              <a:buNone/>
            </a:pPr>
            <a:r>
              <a:rPr lang="en-GB" altLang="en-US" b="1" dirty="0"/>
              <a:t>	</a:t>
            </a:r>
            <a:r>
              <a:rPr lang="en-GB" altLang="en-US" b="1" dirty="0">
                <a:solidFill>
                  <a:srgbClr val="6600CC"/>
                </a:solidFill>
              </a:rPr>
              <a:t>B</a:t>
            </a:r>
            <a:r>
              <a:rPr lang="en-GB" altLang="en-US" dirty="0">
                <a:solidFill>
                  <a:srgbClr val="6600CC"/>
                </a:solidFill>
              </a:rPr>
              <a:t>	cannot be split up by a chemical 	reaction.</a:t>
            </a:r>
            <a:endParaRPr lang="en-GB" altLang="en-US" b="1" dirty="0">
              <a:solidFill>
                <a:srgbClr val="6600CC"/>
              </a:solidFill>
            </a:endParaRPr>
          </a:p>
          <a:p>
            <a:pPr>
              <a:buFontTx/>
              <a:buNone/>
            </a:pPr>
            <a:r>
              <a:rPr lang="en-GB" altLang="en-US" b="1" dirty="0"/>
              <a:t>	C</a:t>
            </a:r>
            <a:r>
              <a:rPr lang="en-GB" altLang="en-US" dirty="0"/>
              <a:t>	is made up of different kinds of atom.</a:t>
            </a:r>
            <a:endParaRPr lang="en-GB" altLang="en-US" b="1" dirty="0"/>
          </a:p>
          <a:p>
            <a:pPr>
              <a:buFontTx/>
              <a:buNone/>
            </a:pPr>
            <a:r>
              <a:rPr lang="en-GB" altLang="en-US" b="1" dirty="0"/>
              <a:t>	D</a:t>
            </a:r>
            <a:r>
              <a:rPr lang="en-GB" altLang="en-US" dirty="0"/>
              <a:t>	is a mixture of atoms and molecules.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78CC7E0-4A9C-4778-A854-A0D0EF6BED53}"/>
              </a:ext>
            </a:extLst>
          </p:cNvPr>
          <p:cNvSpPr/>
          <p:nvPr/>
        </p:nvSpPr>
        <p:spPr bwMode="auto">
          <a:xfrm>
            <a:off x="250825" y="188640"/>
            <a:ext cx="792783" cy="28803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5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5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5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5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5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5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5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5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8" name="Rectangle 8">
            <a:extLst>
              <a:ext uri="{FF2B5EF4-FFF2-40B4-BE49-F238E27FC236}">
                <a16:creationId xmlns:a16="http://schemas.microsoft.com/office/drawing/2014/main" id="{7CE55749-FA52-4FF8-B8C2-03DA500573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8</a:t>
            </a:r>
            <a:r>
              <a:rPr lang="en-GB" altLang="en-US" dirty="0"/>
              <a:t>	The correct way to write the chemical symbol for calcium is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A</a:t>
            </a:r>
            <a:r>
              <a:rPr lang="en-GB" altLang="en-US" dirty="0"/>
              <a:t>	CA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B</a:t>
            </a:r>
            <a:r>
              <a:rPr lang="en-GB" altLang="en-US" dirty="0"/>
              <a:t>	Ca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C</a:t>
            </a:r>
            <a:r>
              <a:rPr lang="en-GB" altLang="en-US" dirty="0"/>
              <a:t>	ca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D</a:t>
            </a:r>
            <a:r>
              <a:rPr lang="en-GB" altLang="en-US" dirty="0"/>
              <a:t>	Ca</a:t>
            </a:r>
            <a:endParaRPr lang="en-US" alt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225A8D6-93BA-4F79-852C-010F982F9B4C}"/>
              </a:ext>
            </a:extLst>
          </p:cNvPr>
          <p:cNvSpPr/>
          <p:nvPr/>
        </p:nvSpPr>
        <p:spPr bwMode="auto">
          <a:xfrm>
            <a:off x="250825" y="188640"/>
            <a:ext cx="792783" cy="28803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>
            <a:extLst>
              <a:ext uri="{FF2B5EF4-FFF2-40B4-BE49-F238E27FC236}">
                <a16:creationId xmlns:a16="http://schemas.microsoft.com/office/drawing/2014/main" id="{A0C7D90E-DD78-479D-BCDE-AE0407B115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8</a:t>
            </a:r>
            <a:r>
              <a:rPr lang="en-GB" altLang="en-US" dirty="0"/>
              <a:t>	The correct way to write the chemical symbol for calcium is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A</a:t>
            </a:r>
            <a:r>
              <a:rPr lang="en-GB" altLang="en-US" dirty="0"/>
              <a:t>	CA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B</a:t>
            </a:r>
            <a:r>
              <a:rPr lang="en-GB" altLang="en-US" dirty="0"/>
              <a:t>	Ca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/>
              <a:t>C</a:t>
            </a:r>
            <a:r>
              <a:rPr lang="en-GB" altLang="en-US" dirty="0"/>
              <a:t>	ca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dirty="0"/>
              <a:t>	</a:t>
            </a:r>
            <a:r>
              <a:rPr lang="en-GB" altLang="en-US" b="1" dirty="0">
                <a:solidFill>
                  <a:srgbClr val="6600CC"/>
                </a:solidFill>
              </a:rPr>
              <a:t>D</a:t>
            </a:r>
            <a:r>
              <a:rPr lang="en-GB" altLang="en-US" dirty="0">
                <a:solidFill>
                  <a:srgbClr val="6600CC"/>
                </a:solidFill>
              </a:rPr>
              <a:t>	Ca</a:t>
            </a:r>
            <a:endParaRPr lang="en-US" altLang="en-US" dirty="0">
              <a:solidFill>
                <a:srgbClr val="66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7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7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7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7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7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7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7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7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:a16="http://schemas.microsoft.com/office/drawing/2014/main" id="{7DD487F2-7238-4B77-8C18-D36D8A9113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557338"/>
            <a:ext cx="8359775" cy="3773487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 defTabSz="895350">
              <a:buFontTx/>
              <a:buNone/>
            </a:pPr>
            <a:r>
              <a:rPr lang="en-US" altLang="en-US" b="1"/>
              <a:t>1</a:t>
            </a:r>
            <a:r>
              <a:rPr lang="en-US" altLang="en-US"/>
              <a:t>	</a:t>
            </a:r>
            <a:r>
              <a:rPr lang="en-GB" altLang="en-US"/>
              <a:t>Which of these things is an element?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A</a:t>
            </a:r>
            <a:r>
              <a:rPr lang="en-US" altLang="en-US"/>
              <a:t>	</a:t>
            </a:r>
            <a:r>
              <a:rPr lang="en-GB" altLang="en-US"/>
              <a:t>salt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B</a:t>
            </a:r>
            <a:r>
              <a:rPr lang="en-US" altLang="en-US"/>
              <a:t>	</a:t>
            </a:r>
            <a:r>
              <a:rPr lang="en-GB" altLang="en-US"/>
              <a:t>water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>
                <a:solidFill>
                  <a:schemeClr val="accent2"/>
                </a:solidFill>
              </a:rPr>
              <a:t>	C</a:t>
            </a:r>
            <a:r>
              <a:rPr lang="en-US" altLang="en-US">
                <a:solidFill>
                  <a:schemeClr val="accent2"/>
                </a:solidFill>
              </a:rPr>
              <a:t>	</a:t>
            </a:r>
            <a:r>
              <a:rPr lang="en-GB" altLang="en-US">
                <a:solidFill>
                  <a:schemeClr val="accent2"/>
                </a:solidFill>
              </a:rPr>
              <a:t>oxygen  </a:t>
            </a:r>
            <a:endParaRPr lang="en-US" altLang="en-US" b="1">
              <a:solidFill>
                <a:schemeClr val="accent2"/>
              </a:solidFill>
            </a:endParaRPr>
          </a:p>
          <a:p>
            <a:pPr marL="449263" indent="-449263" defTabSz="895350">
              <a:buFontTx/>
              <a:buNone/>
            </a:pPr>
            <a:r>
              <a:rPr lang="en-US" altLang="en-US" b="1"/>
              <a:t>	D</a:t>
            </a:r>
            <a:r>
              <a:rPr lang="en-US" altLang="en-US"/>
              <a:t>	</a:t>
            </a:r>
            <a:r>
              <a:rPr lang="en-GB" altLang="en-US"/>
              <a:t>air  </a:t>
            </a:r>
            <a:endParaRPr lang="en-US" alt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5B7DD33-ED6A-4010-BC62-F675E5A67D46}"/>
              </a:ext>
            </a:extLst>
          </p:cNvPr>
          <p:cNvSpPr/>
          <p:nvPr/>
        </p:nvSpPr>
        <p:spPr bwMode="auto">
          <a:xfrm>
            <a:off x="250825" y="188640"/>
            <a:ext cx="792783" cy="28803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3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3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9758493C-284C-4309-847C-D81F8AA07D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557338"/>
            <a:ext cx="8359775" cy="3773487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 defTabSz="895350">
              <a:buFontTx/>
              <a:buNone/>
            </a:pPr>
            <a:r>
              <a:rPr lang="en-US" altLang="en-US" b="1"/>
              <a:t>2</a:t>
            </a:r>
            <a:r>
              <a:rPr lang="en-US" altLang="en-US"/>
              <a:t>	</a:t>
            </a:r>
            <a:r>
              <a:rPr lang="en-GB" altLang="en-US"/>
              <a:t>The number of chemical elements in the world is: 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A</a:t>
            </a:r>
            <a:r>
              <a:rPr lang="en-US" altLang="en-US"/>
              <a:t>	</a:t>
            </a:r>
            <a:r>
              <a:rPr lang="en-GB" altLang="en-US"/>
              <a:t>4. 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B</a:t>
            </a:r>
            <a:r>
              <a:rPr lang="en-US" altLang="en-US"/>
              <a:t>	</a:t>
            </a:r>
            <a:r>
              <a:rPr lang="en-GB" altLang="en-US"/>
              <a:t>about 100.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C</a:t>
            </a:r>
            <a:r>
              <a:rPr lang="en-US" altLang="en-US"/>
              <a:t>	</a:t>
            </a:r>
            <a:r>
              <a:rPr lang="en-GB" altLang="en-US"/>
              <a:t>about 1000. 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D</a:t>
            </a:r>
            <a:r>
              <a:rPr lang="en-US" altLang="en-US"/>
              <a:t>	</a:t>
            </a:r>
            <a:r>
              <a:rPr lang="en-GB" altLang="en-US"/>
              <a:t>over a million.   </a:t>
            </a:r>
            <a:endParaRPr lang="en-US" alt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C08601F-98DE-41CB-8CDC-E988D9FCEB58}"/>
              </a:ext>
            </a:extLst>
          </p:cNvPr>
          <p:cNvSpPr/>
          <p:nvPr/>
        </p:nvSpPr>
        <p:spPr bwMode="auto">
          <a:xfrm>
            <a:off x="250825" y="188640"/>
            <a:ext cx="792783" cy="28803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69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69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69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69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6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6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69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69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8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>
            <a:extLst>
              <a:ext uri="{FF2B5EF4-FFF2-40B4-BE49-F238E27FC236}">
                <a16:creationId xmlns:a16="http://schemas.microsoft.com/office/drawing/2014/main" id="{64744500-108C-4167-A4EB-7934F8C518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557338"/>
            <a:ext cx="8359775" cy="3773487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 defTabSz="895350">
              <a:buFontTx/>
              <a:buNone/>
            </a:pPr>
            <a:r>
              <a:rPr lang="en-US" altLang="en-US" b="1"/>
              <a:t>2</a:t>
            </a:r>
            <a:r>
              <a:rPr lang="en-US" altLang="en-US"/>
              <a:t>	</a:t>
            </a:r>
            <a:r>
              <a:rPr lang="en-GB" altLang="en-US"/>
              <a:t>The number of chemical elements in the world is: 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A</a:t>
            </a:r>
            <a:r>
              <a:rPr lang="en-US" altLang="en-US"/>
              <a:t>	</a:t>
            </a:r>
            <a:r>
              <a:rPr lang="en-GB" altLang="en-US"/>
              <a:t>4. 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>
                <a:solidFill>
                  <a:schemeClr val="accent2"/>
                </a:solidFill>
              </a:rPr>
              <a:t>	B</a:t>
            </a:r>
            <a:r>
              <a:rPr lang="en-US" altLang="en-US">
                <a:solidFill>
                  <a:schemeClr val="accent2"/>
                </a:solidFill>
              </a:rPr>
              <a:t>	</a:t>
            </a:r>
            <a:r>
              <a:rPr lang="en-GB" altLang="en-US">
                <a:solidFill>
                  <a:schemeClr val="accent2"/>
                </a:solidFill>
              </a:rPr>
              <a:t>about 100.  </a:t>
            </a:r>
            <a:endParaRPr lang="en-US" altLang="en-US" b="1">
              <a:solidFill>
                <a:schemeClr val="accent2"/>
              </a:solidFill>
            </a:endParaRPr>
          </a:p>
          <a:p>
            <a:pPr marL="449263" indent="-449263" defTabSz="895350">
              <a:buFontTx/>
              <a:buNone/>
            </a:pPr>
            <a:r>
              <a:rPr lang="en-US" altLang="en-US" b="1"/>
              <a:t>	C</a:t>
            </a:r>
            <a:r>
              <a:rPr lang="en-US" altLang="en-US"/>
              <a:t>	</a:t>
            </a:r>
            <a:r>
              <a:rPr lang="en-GB" altLang="en-US"/>
              <a:t>about 1000. 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D</a:t>
            </a:r>
            <a:r>
              <a:rPr lang="en-US" altLang="en-US"/>
              <a:t>	</a:t>
            </a:r>
            <a:r>
              <a:rPr lang="en-GB" altLang="en-US"/>
              <a:t>over a million.   </a:t>
            </a:r>
            <a:endParaRPr lang="en-US" alt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2F8E6F30-2631-42EB-929B-C3A5E2F03B5E}"/>
              </a:ext>
            </a:extLst>
          </p:cNvPr>
          <p:cNvSpPr/>
          <p:nvPr/>
        </p:nvSpPr>
        <p:spPr bwMode="auto">
          <a:xfrm>
            <a:off x="250825" y="188640"/>
            <a:ext cx="792783" cy="28803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5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5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5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5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5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5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5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5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0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>
            <a:extLst>
              <a:ext uri="{FF2B5EF4-FFF2-40B4-BE49-F238E27FC236}">
                <a16:creationId xmlns:a16="http://schemas.microsoft.com/office/drawing/2014/main" id="{01FDB5BA-24C7-4ADD-AD6E-CF3CCC81A1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557338"/>
            <a:ext cx="8359775" cy="3773487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 defTabSz="895350">
              <a:buFontTx/>
              <a:buNone/>
            </a:pPr>
            <a:r>
              <a:rPr lang="en-US" altLang="en-US" b="1"/>
              <a:t>3</a:t>
            </a:r>
            <a:r>
              <a:rPr lang="en-US" altLang="en-US"/>
              <a:t>	</a:t>
            </a:r>
            <a:r>
              <a:rPr lang="en-GB" altLang="en-US"/>
              <a:t>The element that makes up most of the mass of your body is:  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A</a:t>
            </a:r>
            <a:r>
              <a:rPr lang="en-US" altLang="en-US"/>
              <a:t>	</a:t>
            </a:r>
            <a:r>
              <a:rPr lang="en-GB" altLang="en-US"/>
              <a:t>oxygen.  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B</a:t>
            </a:r>
            <a:r>
              <a:rPr lang="en-US" altLang="en-US"/>
              <a:t>	</a:t>
            </a:r>
            <a:r>
              <a:rPr lang="en-GB" altLang="en-US"/>
              <a:t>carbon. 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C</a:t>
            </a:r>
            <a:r>
              <a:rPr lang="en-US" altLang="en-US"/>
              <a:t>	</a:t>
            </a:r>
            <a:r>
              <a:rPr lang="en-GB" altLang="en-US"/>
              <a:t>calcium.  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D</a:t>
            </a:r>
            <a:r>
              <a:rPr lang="en-US" altLang="en-US"/>
              <a:t>	</a:t>
            </a:r>
            <a:r>
              <a:rPr lang="en-GB" altLang="en-US"/>
              <a:t>hydrogen.    </a:t>
            </a:r>
            <a:endParaRPr lang="en-US" alt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31486C1-8E5B-487C-9302-1D63FDF91D4D}"/>
              </a:ext>
            </a:extLst>
          </p:cNvPr>
          <p:cNvSpPr/>
          <p:nvPr/>
        </p:nvSpPr>
        <p:spPr bwMode="auto">
          <a:xfrm>
            <a:off x="250825" y="188640"/>
            <a:ext cx="792783" cy="28803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0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0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0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0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0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0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0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0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0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>
            <a:extLst>
              <a:ext uri="{FF2B5EF4-FFF2-40B4-BE49-F238E27FC236}">
                <a16:creationId xmlns:a16="http://schemas.microsoft.com/office/drawing/2014/main" id="{75FEFE1D-2556-442C-91CB-4816529B78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557338"/>
            <a:ext cx="8359775" cy="3773487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 defTabSz="895350">
              <a:buFontTx/>
              <a:buNone/>
            </a:pPr>
            <a:r>
              <a:rPr lang="en-US" altLang="en-US" b="1"/>
              <a:t>3</a:t>
            </a:r>
            <a:r>
              <a:rPr lang="en-US" altLang="en-US"/>
              <a:t>	</a:t>
            </a:r>
            <a:r>
              <a:rPr lang="en-GB" altLang="en-US"/>
              <a:t>The element that makes up most of the mass of your body is:  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>
                <a:solidFill>
                  <a:schemeClr val="accent2"/>
                </a:solidFill>
              </a:rPr>
              <a:t>	A</a:t>
            </a:r>
            <a:r>
              <a:rPr lang="en-US" altLang="en-US">
                <a:solidFill>
                  <a:schemeClr val="accent2"/>
                </a:solidFill>
              </a:rPr>
              <a:t>	</a:t>
            </a:r>
            <a:r>
              <a:rPr lang="en-GB" altLang="en-US">
                <a:solidFill>
                  <a:schemeClr val="accent2"/>
                </a:solidFill>
              </a:rPr>
              <a:t>oxygen.    </a:t>
            </a:r>
            <a:endParaRPr lang="en-US" altLang="en-US" b="1">
              <a:solidFill>
                <a:schemeClr val="accent2"/>
              </a:solidFill>
            </a:endParaRPr>
          </a:p>
          <a:p>
            <a:pPr marL="449263" indent="-449263" defTabSz="895350">
              <a:buFontTx/>
              <a:buNone/>
            </a:pPr>
            <a:r>
              <a:rPr lang="en-US" altLang="en-US" b="1"/>
              <a:t>	B</a:t>
            </a:r>
            <a:r>
              <a:rPr lang="en-US" altLang="en-US"/>
              <a:t>	</a:t>
            </a:r>
            <a:r>
              <a:rPr lang="en-GB" altLang="en-US"/>
              <a:t>carbon. 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C</a:t>
            </a:r>
            <a:r>
              <a:rPr lang="en-US" altLang="en-US"/>
              <a:t>	</a:t>
            </a:r>
            <a:r>
              <a:rPr lang="en-GB" altLang="en-US"/>
              <a:t>calcium.  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D</a:t>
            </a:r>
            <a:r>
              <a:rPr lang="en-US" altLang="en-US"/>
              <a:t>	</a:t>
            </a:r>
            <a:r>
              <a:rPr lang="en-GB" altLang="en-US"/>
              <a:t>hydrogen.    </a:t>
            </a:r>
            <a:endParaRPr lang="en-US" alt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14DFDAA-5866-4CB7-9476-4E9E7FDD04DC}"/>
              </a:ext>
            </a:extLst>
          </p:cNvPr>
          <p:cNvSpPr/>
          <p:nvPr/>
        </p:nvSpPr>
        <p:spPr bwMode="auto">
          <a:xfrm>
            <a:off x="250825" y="188640"/>
            <a:ext cx="792783" cy="28803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7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7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7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7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7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7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7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7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8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>
            <a:extLst>
              <a:ext uri="{FF2B5EF4-FFF2-40B4-BE49-F238E27FC236}">
                <a16:creationId xmlns:a16="http://schemas.microsoft.com/office/drawing/2014/main" id="{40319E15-6DC5-4BF0-8D28-A0BBD1DE4B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557338"/>
            <a:ext cx="8359775" cy="3773487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 defTabSz="895350">
              <a:buFontTx/>
              <a:buNone/>
            </a:pPr>
            <a:r>
              <a:rPr lang="en-US" altLang="en-US" b="1"/>
              <a:t>4</a:t>
            </a:r>
            <a:r>
              <a:rPr lang="en-US" altLang="en-US"/>
              <a:t>	</a:t>
            </a:r>
            <a:r>
              <a:rPr lang="en-GB" altLang="en-US"/>
              <a:t>Chemical elements: 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A</a:t>
            </a:r>
            <a:r>
              <a:rPr lang="en-US" altLang="en-US"/>
              <a:t>	</a:t>
            </a:r>
            <a:r>
              <a:rPr lang="en-GB" altLang="en-US"/>
              <a:t>are always solids.   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B</a:t>
            </a:r>
            <a:r>
              <a:rPr lang="en-US" altLang="en-US"/>
              <a:t>	</a:t>
            </a:r>
            <a:r>
              <a:rPr lang="en-GB" altLang="en-US"/>
              <a:t>are either solids or liquids.  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C</a:t>
            </a:r>
            <a:r>
              <a:rPr lang="en-US" altLang="en-US"/>
              <a:t>	</a:t>
            </a:r>
            <a:r>
              <a:rPr lang="en-GB" altLang="en-US"/>
              <a:t>are always gases.   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D</a:t>
            </a:r>
            <a:r>
              <a:rPr lang="en-US" altLang="en-US"/>
              <a:t>	</a:t>
            </a:r>
            <a:r>
              <a:rPr lang="en-GB" altLang="en-US"/>
              <a:t>can be solids, liquids or gases.     </a:t>
            </a:r>
            <a:endParaRPr lang="en-US" alt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23989EC-FDFD-492E-AA08-8916B9AADDC3}"/>
              </a:ext>
            </a:extLst>
          </p:cNvPr>
          <p:cNvSpPr/>
          <p:nvPr/>
        </p:nvSpPr>
        <p:spPr bwMode="auto">
          <a:xfrm>
            <a:off x="250825" y="188640"/>
            <a:ext cx="792783" cy="28803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E74312BB-248E-4EE0-9998-7D2AC81416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557338"/>
            <a:ext cx="8359775" cy="3773487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 defTabSz="895350">
              <a:buFontTx/>
              <a:buNone/>
            </a:pPr>
            <a:r>
              <a:rPr lang="en-US" altLang="en-US" b="1"/>
              <a:t>4</a:t>
            </a:r>
            <a:r>
              <a:rPr lang="en-US" altLang="en-US"/>
              <a:t>	</a:t>
            </a:r>
            <a:r>
              <a:rPr lang="en-GB" altLang="en-US"/>
              <a:t>Chemical elements: 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A</a:t>
            </a:r>
            <a:r>
              <a:rPr lang="en-US" altLang="en-US"/>
              <a:t>	</a:t>
            </a:r>
            <a:r>
              <a:rPr lang="en-GB" altLang="en-US"/>
              <a:t>are always solids.   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B</a:t>
            </a:r>
            <a:r>
              <a:rPr lang="en-US" altLang="en-US"/>
              <a:t>	</a:t>
            </a:r>
            <a:r>
              <a:rPr lang="en-GB" altLang="en-US"/>
              <a:t>are either solids or liquids.  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/>
              <a:t>	C</a:t>
            </a:r>
            <a:r>
              <a:rPr lang="en-US" altLang="en-US"/>
              <a:t>	</a:t>
            </a:r>
            <a:r>
              <a:rPr lang="en-GB" altLang="en-US"/>
              <a:t>are always gases.     </a:t>
            </a:r>
            <a:endParaRPr lang="en-US" altLang="en-US" b="1"/>
          </a:p>
          <a:p>
            <a:pPr marL="449263" indent="-449263" defTabSz="895350">
              <a:buFontTx/>
              <a:buNone/>
            </a:pPr>
            <a:r>
              <a:rPr lang="en-US" altLang="en-US" b="1">
                <a:solidFill>
                  <a:schemeClr val="accent2"/>
                </a:solidFill>
              </a:rPr>
              <a:t>	D</a:t>
            </a:r>
            <a:r>
              <a:rPr lang="en-US" altLang="en-US">
                <a:solidFill>
                  <a:schemeClr val="accent2"/>
                </a:solidFill>
              </a:rPr>
              <a:t>	</a:t>
            </a:r>
            <a:r>
              <a:rPr lang="en-GB" altLang="en-US">
                <a:solidFill>
                  <a:schemeClr val="accent2"/>
                </a:solidFill>
              </a:rPr>
              <a:t>can be solids, liquids or gases.     </a:t>
            </a:r>
            <a:endParaRPr lang="en-US" altLang="en-US">
              <a:solidFill>
                <a:schemeClr val="accent2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2DA72EEE-1667-4CD8-8F56-EA49F3C51DA0}"/>
              </a:ext>
            </a:extLst>
          </p:cNvPr>
          <p:cNvSpPr/>
          <p:nvPr/>
        </p:nvSpPr>
        <p:spPr bwMode="auto">
          <a:xfrm>
            <a:off x="250825" y="188640"/>
            <a:ext cx="792783" cy="28803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9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9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9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9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9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9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9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9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6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4" name="Rectangle 3078">
            <a:extLst>
              <a:ext uri="{FF2B5EF4-FFF2-40B4-BE49-F238E27FC236}">
                <a16:creationId xmlns:a16="http://schemas.microsoft.com/office/drawing/2014/main" id="{C9E28C13-76C2-47BF-BF09-7D32898D63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5</a:t>
            </a:r>
            <a:r>
              <a:rPr lang="en-GB" altLang="en-US" dirty="0"/>
              <a:t>	Which of these metals is not a pure element?</a:t>
            </a:r>
            <a:endParaRPr lang="en-GB" altLang="en-US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	A</a:t>
            </a:r>
            <a:r>
              <a:rPr lang="en-GB" altLang="en-US" dirty="0"/>
              <a:t>	gold</a:t>
            </a:r>
            <a:endParaRPr lang="en-GB" altLang="en-US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	B</a:t>
            </a:r>
            <a:r>
              <a:rPr lang="en-GB" altLang="en-US" dirty="0"/>
              <a:t>	copper</a:t>
            </a:r>
            <a:endParaRPr lang="en-GB" altLang="en-US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	C</a:t>
            </a:r>
            <a:r>
              <a:rPr lang="en-GB" altLang="en-US" dirty="0"/>
              <a:t>	silver</a:t>
            </a:r>
            <a:endParaRPr lang="en-GB" altLang="en-US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b="1" dirty="0"/>
              <a:t>	D</a:t>
            </a:r>
            <a:r>
              <a:rPr lang="en-GB" altLang="en-US" dirty="0"/>
              <a:t>	bronze</a:t>
            </a:r>
            <a:endParaRPr lang="en-US" alt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96B223C-4BC3-4E3D-BCAC-3D248AA40B1F}"/>
              </a:ext>
            </a:extLst>
          </p:cNvPr>
          <p:cNvSpPr/>
          <p:nvPr/>
        </p:nvSpPr>
        <p:spPr bwMode="auto">
          <a:xfrm>
            <a:off x="250825" y="188640"/>
            <a:ext cx="792783" cy="28803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1328</TotalTime>
  <Words>586</Words>
  <Application>Microsoft Office PowerPoint</Application>
  <PresentationFormat>On-screen Show (4:3)</PresentationFormat>
  <Paragraphs>96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Times New Roman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Pearson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8Ea Quick Quiz</dc:title>
  <dc:creator>Pearson Education</dc:creator>
  <cp:lastModifiedBy>Lesley Wood</cp:lastModifiedBy>
  <cp:revision>94</cp:revision>
  <dcterms:created xsi:type="dcterms:W3CDTF">2003-07-11T12:20:36Z</dcterms:created>
  <dcterms:modified xsi:type="dcterms:W3CDTF">2021-05-19T09:26:28Z</dcterms:modified>
</cp:coreProperties>
</file>