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82" r:id="rId3"/>
    <p:sldId id="277" r:id="rId4"/>
    <p:sldId id="280" r:id="rId5"/>
    <p:sldId id="284" r:id="rId6"/>
    <p:sldId id="283" r:id="rId7"/>
    <p:sldId id="285" r:id="rId8"/>
    <p:sldId id="286" r:id="rId9"/>
    <p:sldId id="27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3C9E"/>
    <a:srgbClr val="F070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Ashurst" userId="20eef37f-1554-4f7d-b0d9-3b30a1c054d6" providerId="ADAL" clId="{C9CEBBE8-1242-4EEF-A0CC-8A6127195FCD}"/>
    <pc:docChg chg="delSld">
      <pc:chgData name="Kim Ashurst" userId="20eef37f-1554-4f7d-b0d9-3b30a1c054d6" providerId="ADAL" clId="{C9CEBBE8-1242-4EEF-A0CC-8A6127195FCD}" dt="2021-01-17T14:44:06.625" v="25" actId="47"/>
      <pc:docMkLst>
        <pc:docMk/>
      </pc:docMkLst>
      <pc:sldChg chg="del">
        <pc:chgData name="Kim Ashurst" userId="20eef37f-1554-4f7d-b0d9-3b30a1c054d6" providerId="ADAL" clId="{C9CEBBE8-1242-4EEF-A0CC-8A6127195FCD}" dt="2021-01-17T14:37:00.928" v="0" actId="47"/>
        <pc:sldMkLst>
          <pc:docMk/>
          <pc:sldMk cId="621972431" sldId="256"/>
        </pc:sldMkLst>
      </pc:sldChg>
      <pc:sldChg chg="del">
        <pc:chgData name="Kim Ashurst" userId="20eef37f-1554-4f7d-b0d9-3b30a1c054d6" providerId="ADAL" clId="{C9CEBBE8-1242-4EEF-A0CC-8A6127195FCD}" dt="2021-01-17T14:37:01.365" v="1" actId="47"/>
        <pc:sldMkLst>
          <pc:docMk/>
          <pc:sldMk cId="1136425276" sldId="257"/>
        </pc:sldMkLst>
      </pc:sldChg>
      <pc:sldChg chg="del">
        <pc:chgData name="Kim Ashurst" userId="20eef37f-1554-4f7d-b0d9-3b30a1c054d6" providerId="ADAL" clId="{C9CEBBE8-1242-4EEF-A0CC-8A6127195FCD}" dt="2021-01-17T14:37:01.693" v="2" actId="47"/>
        <pc:sldMkLst>
          <pc:docMk/>
          <pc:sldMk cId="3947433341" sldId="258"/>
        </pc:sldMkLst>
      </pc:sldChg>
      <pc:sldChg chg="del">
        <pc:chgData name="Kim Ashurst" userId="20eef37f-1554-4f7d-b0d9-3b30a1c054d6" providerId="ADAL" clId="{C9CEBBE8-1242-4EEF-A0CC-8A6127195FCD}" dt="2021-01-17T14:37:01.983" v="3" actId="47"/>
        <pc:sldMkLst>
          <pc:docMk/>
          <pc:sldMk cId="1242893167" sldId="259"/>
        </pc:sldMkLst>
      </pc:sldChg>
      <pc:sldChg chg="del">
        <pc:chgData name="Kim Ashurst" userId="20eef37f-1554-4f7d-b0d9-3b30a1c054d6" providerId="ADAL" clId="{C9CEBBE8-1242-4EEF-A0CC-8A6127195FCD}" dt="2021-01-17T14:37:02.258" v="4" actId="47"/>
        <pc:sldMkLst>
          <pc:docMk/>
          <pc:sldMk cId="1775343095" sldId="260"/>
        </pc:sldMkLst>
      </pc:sldChg>
      <pc:sldChg chg="del">
        <pc:chgData name="Kim Ashurst" userId="20eef37f-1554-4f7d-b0d9-3b30a1c054d6" providerId="ADAL" clId="{C9CEBBE8-1242-4EEF-A0CC-8A6127195FCD}" dt="2021-01-17T14:37:02.501" v="5" actId="47"/>
        <pc:sldMkLst>
          <pc:docMk/>
          <pc:sldMk cId="4293634807" sldId="261"/>
        </pc:sldMkLst>
      </pc:sldChg>
      <pc:sldChg chg="del">
        <pc:chgData name="Kim Ashurst" userId="20eef37f-1554-4f7d-b0d9-3b30a1c054d6" providerId="ADAL" clId="{C9CEBBE8-1242-4EEF-A0CC-8A6127195FCD}" dt="2021-01-17T14:37:02.818" v="6" actId="47"/>
        <pc:sldMkLst>
          <pc:docMk/>
          <pc:sldMk cId="2096535129" sldId="262"/>
        </pc:sldMkLst>
      </pc:sldChg>
      <pc:sldChg chg="del">
        <pc:chgData name="Kim Ashurst" userId="20eef37f-1554-4f7d-b0d9-3b30a1c054d6" providerId="ADAL" clId="{C9CEBBE8-1242-4EEF-A0CC-8A6127195FCD}" dt="2021-01-17T14:37:03.154" v="7" actId="47"/>
        <pc:sldMkLst>
          <pc:docMk/>
          <pc:sldMk cId="3809774056" sldId="263"/>
        </pc:sldMkLst>
      </pc:sldChg>
      <pc:sldChg chg="del">
        <pc:chgData name="Kim Ashurst" userId="20eef37f-1554-4f7d-b0d9-3b30a1c054d6" providerId="ADAL" clId="{C9CEBBE8-1242-4EEF-A0CC-8A6127195FCD}" dt="2021-01-17T14:37:03.362" v="8" actId="47"/>
        <pc:sldMkLst>
          <pc:docMk/>
          <pc:sldMk cId="1483242511" sldId="264"/>
        </pc:sldMkLst>
      </pc:sldChg>
      <pc:sldChg chg="del">
        <pc:chgData name="Kim Ashurst" userId="20eef37f-1554-4f7d-b0d9-3b30a1c054d6" providerId="ADAL" clId="{C9CEBBE8-1242-4EEF-A0CC-8A6127195FCD}" dt="2021-01-17T14:37:03.548" v="9" actId="47"/>
        <pc:sldMkLst>
          <pc:docMk/>
          <pc:sldMk cId="1631906799" sldId="265"/>
        </pc:sldMkLst>
      </pc:sldChg>
      <pc:sldChg chg="del">
        <pc:chgData name="Kim Ashurst" userId="20eef37f-1554-4f7d-b0d9-3b30a1c054d6" providerId="ADAL" clId="{C9CEBBE8-1242-4EEF-A0CC-8A6127195FCD}" dt="2021-01-17T14:37:03.987" v="11" actId="47"/>
        <pc:sldMkLst>
          <pc:docMk/>
          <pc:sldMk cId="2835436739" sldId="266"/>
        </pc:sldMkLst>
      </pc:sldChg>
      <pc:sldChg chg="del">
        <pc:chgData name="Kim Ashurst" userId="20eef37f-1554-4f7d-b0d9-3b30a1c054d6" providerId="ADAL" clId="{C9CEBBE8-1242-4EEF-A0CC-8A6127195FCD}" dt="2021-01-17T14:37:05.206" v="12" actId="47"/>
        <pc:sldMkLst>
          <pc:docMk/>
          <pc:sldMk cId="3579889473" sldId="267"/>
        </pc:sldMkLst>
      </pc:sldChg>
      <pc:sldChg chg="del">
        <pc:chgData name="Kim Ashurst" userId="20eef37f-1554-4f7d-b0d9-3b30a1c054d6" providerId="ADAL" clId="{C9CEBBE8-1242-4EEF-A0CC-8A6127195FCD}" dt="2021-01-17T14:37:05.494" v="13" actId="47"/>
        <pc:sldMkLst>
          <pc:docMk/>
          <pc:sldMk cId="3520772312" sldId="268"/>
        </pc:sldMkLst>
      </pc:sldChg>
      <pc:sldChg chg="del">
        <pc:chgData name="Kim Ashurst" userId="20eef37f-1554-4f7d-b0d9-3b30a1c054d6" providerId="ADAL" clId="{C9CEBBE8-1242-4EEF-A0CC-8A6127195FCD}" dt="2021-01-17T14:37:06.393" v="14" actId="47"/>
        <pc:sldMkLst>
          <pc:docMk/>
          <pc:sldMk cId="480025313" sldId="269"/>
        </pc:sldMkLst>
      </pc:sldChg>
      <pc:sldChg chg="del">
        <pc:chgData name="Kim Ashurst" userId="20eef37f-1554-4f7d-b0d9-3b30a1c054d6" providerId="ADAL" clId="{C9CEBBE8-1242-4EEF-A0CC-8A6127195FCD}" dt="2021-01-17T14:37:06.583" v="15" actId="47"/>
        <pc:sldMkLst>
          <pc:docMk/>
          <pc:sldMk cId="128252477" sldId="270"/>
        </pc:sldMkLst>
      </pc:sldChg>
      <pc:sldChg chg="del">
        <pc:chgData name="Kim Ashurst" userId="20eef37f-1554-4f7d-b0d9-3b30a1c054d6" providerId="ADAL" clId="{C9CEBBE8-1242-4EEF-A0CC-8A6127195FCD}" dt="2021-01-17T14:37:07.238" v="17" actId="47"/>
        <pc:sldMkLst>
          <pc:docMk/>
          <pc:sldMk cId="965961775" sldId="271"/>
        </pc:sldMkLst>
      </pc:sldChg>
      <pc:sldChg chg="del">
        <pc:chgData name="Kim Ashurst" userId="20eef37f-1554-4f7d-b0d9-3b30a1c054d6" providerId="ADAL" clId="{C9CEBBE8-1242-4EEF-A0CC-8A6127195FCD}" dt="2021-01-17T14:37:06.881" v="16" actId="47"/>
        <pc:sldMkLst>
          <pc:docMk/>
          <pc:sldMk cId="1894601419" sldId="272"/>
        </pc:sldMkLst>
      </pc:sldChg>
      <pc:sldChg chg="del">
        <pc:chgData name="Kim Ashurst" userId="20eef37f-1554-4f7d-b0d9-3b30a1c054d6" providerId="ADAL" clId="{C9CEBBE8-1242-4EEF-A0CC-8A6127195FCD}" dt="2021-01-17T14:37:07.579" v="18" actId="47"/>
        <pc:sldMkLst>
          <pc:docMk/>
          <pc:sldMk cId="3423762658" sldId="273"/>
        </pc:sldMkLst>
      </pc:sldChg>
      <pc:sldChg chg="del">
        <pc:chgData name="Kim Ashurst" userId="20eef37f-1554-4f7d-b0d9-3b30a1c054d6" providerId="ADAL" clId="{C9CEBBE8-1242-4EEF-A0CC-8A6127195FCD}" dt="2021-01-17T14:37:07.732" v="19" actId="47"/>
        <pc:sldMkLst>
          <pc:docMk/>
          <pc:sldMk cId="3363713489" sldId="274"/>
        </pc:sldMkLst>
      </pc:sldChg>
      <pc:sldChg chg="del">
        <pc:chgData name="Kim Ashurst" userId="20eef37f-1554-4f7d-b0d9-3b30a1c054d6" providerId="ADAL" clId="{C9CEBBE8-1242-4EEF-A0CC-8A6127195FCD}" dt="2021-01-17T14:37:08.634" v="20" actId="47"/>
        <pc:sldMkLst>
          <pc:docMk/>
          <pc:sldMk cId="2088093706" sldId="275"/>
        </pc:sldMkLst>
      </pc:sldChg>
      <pc:sldChg chg="del">
        <pc:chgData name="Kim Ashurst" userId="20eef37f-1554-4f7d-b0d9-3b30a1c054d6" providerId="ADAL" clId="{C9CEBBE8-1242-4EEF-A0CC-8A6127195FCD}" dt="2021-01-17T14:37:09.903" v="21" actId="47"/>
        <pc:sldMkLst>
          <pc:docMk/>
          <pc:sldMk cId="229208298" sldId="276"/>
        </pc:sldMkLst>
      </pc:sldChg>
      <pc:sldChg chg="del">
        <pc:chgData name="Kim Ashurst" userId="20eef37f-1554-4f7d-b0d9-3b30a1c054d6" providerId="ADAL" clId="{C9CEBBE8-1242-4EEF-A0CC-8A6127195FCD}" dt="2021-01-17T14:37:03.734" v="10" actId="47"/>
        <pc:sldMkLst>
          <pc:docMk/>
          <pc:sldMk cId="3458200663" sldId="287"/>
        </pc:sldMkLst>
      </pc:sldChg>
      <pc:sldChg chg="del">
        <pc:chgData name="Kim Ashurst" userId="20eef37f-1554-4f7d-b0d9-3b30a1c054d6" providerId="ADAL" clId="{C9CEBBE8-1242-4EEF-A0CC-8A6127195FCD}" dt="2021-01-17T14:43:58.935" v="22" actId="47"/>
        <pc:sldMkLst>
          <pc:docMk/>
          <pc:sldMk cId="481435054" sldId="288"/>
        </pc:sldMkLst>
      </pc:sldChg>
      <pc:sldChg chg="del">
        <pc:chgData name="Kim Ashurst" userId="20eef37f-1554-4f7d-b0d9-3b30a1c054d6" providerId="ADAL" clId="{C9CEBBE8-1242-4EEF-A0CC-8A6127195FCD}" dt="2021-01-17T14:44:00.911" v="23" actId="47"/>
        <pc:sldMkLst>
          <pc:docMk/>
          <pc:sldMk cId="738837224" sldId="289"/>
        </pc:sldMkLst>
      </pc:sldChg>
      <pc:sldChg chg="del">
        <pc:chgData name="Kim Ashurst" userId="20eef37f-1554-4f7d-b0d9-3b30a1c054d6" providerId="ADAL" clId="{C9CEBBE8-1242-4EEF-A0CC-8A6127195FCD}" dt="2021-01-17T14:44:01.772" v="24" actId="47"/>
        <pc:sldMkLst>
          <pc:docMk/>
          <pc:sldMk cId="844231607" sldId="290"/>
        </pc:sldMkLst>
      </pc:sldChg>
      <pc:sldChg chg="del">
        <pc:chgData name="Kim Ashurst" userId="20eef37f-1554-4f7d-b0d9-3b30a1c054d6" providerId="ADAL" clId="{C9CEBBE8-1242-4EEF-A0CC-8A6127195FCD}" dt="2021-01-17T14:44:06.625" v="25" actId="47"/>
        <pc:sldMkLst>
          <pc:docMk/>
          <pc:sldMk cId="1501936785" sldId="29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8E2C32E-9FE5-457E-BF80-5BBCAD5BDFA1}" type="datetimeFigureOut">
              <a:rPr lang="en-GB" smtClean="0"/>
              <a:t>17/01/2021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BDC41-D710-4B19-BD8D-23FF5A7BF843}" type="slidenum">
              <a:rPr lang="en-GB" smtClean="0"/>
              <a:t>‹#›</a:t>
            </a:fld>
            <a:endParaRPr lang="en-GB"/>
          </a:p>
        </p:txBody>
      </p:sp>
    </p:spTree>
    <p:extLst>
      <p:ext uri="{BB962C8B-B14F-4D97-AF65-F5344CB8AC3E}">
        <p14:creationId xmlns:p14="http://schemas.microsoft.com/office/powerpoint/2010/main" val="1370936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E2C32E-9FE5-457E-BF80-5BBCAD5BDFA1}" type="datetimeFigureOut">
              <a:rPr lang="en-GB" smtClean="0"/>
              <a:t>17/01/2021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BDC41-D710-4B19-BD8D-23FF5A7BF843}" type="slidenum">
              <a:rPr lang="en-GB" smtClean="0"/>
              <a:t>‹#›</a:t>
            </a:fld>
            <a:endParaRPr lang="en-GB"/>
          </a:p>
        </p:txBody>
      </p:sp>
    </p:spTree>
    <p:extLst>
      <p:ext uri="{BB962C8B-B14F-4D97-AF65-F5344CB8AC3E}">
        <p14:creationId xmlns:p14="http://schemas.microsoft.com/office/powerpoint/2010/main" val="888385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E2C32E-9FE5-457E-BF80-5BBCAD5BDFA1}" type="datetimeFigureOut">
              <a:rPr lang="en-GB" smtClean="0"/>
              <a:t>17/01/2021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BDC41-D710-4B19-BD8D-23FF5A7BF843}" type="slidenum">
              <a:rPr lang="en-GB" smtClean="0"/>
              <a:t>‹#›</a:t>
            </a:fld>
            <a:endParaRPr lang="en-GB"/>
          </a:p>
        </p:txBody>
      </p:sp>
    </p:spTree>
    <p:extLst>
      <p:ext uri="{BB962C8B-B14F-4D97-AF65-F5344CB8AC3E}">
        <p14:creationId xmlns:p14="http://schemas.microsoft.com/office/powerpoint/2010/main" val="304009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E2C32E-9FE5-457E-BF80-5BBCAD5BDFA1}" type="datetimeFigureOut">
              <a:rPr lang="en-GB" smtClean="0"/>
              <a:t>17/01/2021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BDC41-D710-4B19-BD8D-23FF5A7BF843}" type="slidenum">
              <a:rPr lang="en-GB" smtClean="0"/>
              <a:t>‹#›</a:t>
            </a:fld>
            <a:endParaRPr lang="en-GB"/>
          </a:p>
        </p:txBody>
      </p:sp>
    </p:spTree>
    <p:extLst>
      <p:ext uri="{BB962C8B-B14F-4D97-AF65-F5344CB8AC3E}">
        <p14:creationId xmlns:p14="http://schemas.microsoft.com/office/powerpoint/2010/main" val="599700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E2C32E-9FE5-457E-BF80-5BBCAD5BDFA1}" type="datetimeFigureOut">
              <a:rPr lang="en-GB" smtClean="0"/>
              <a:t>17/01/2021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BDC41-D710-4B19-BD8D-23FF5A7BF843}" type="slidenum">
              <a:rPr lang="en-GB" smtClean="0"/>
              <a:t>‹#›</a:t>
            </a:fld>
            <a:endParaRPr lang="en-GB"/>
          </a:p>
        </p:txBody>
      </p:sp>
    </p:spTree>
    <p:extLst>
      <p:ext uri="{BB962C8B-B14F-4D97-AF65-F5344CB8AC3E}">
        <p14:creationId xmlns:p14="http://schemas.microsoft.com/office/powerpoint/2010/main" val="2697277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8E2C32E-9FE5-457E-BF80-5BBCAD5BDFA1}" type="datetimeFigureOut">
              <a:rPr lang="en-GB" smtClean="0"/>
              <a:t>17/01/2021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DBDC41-D710-4B19-BD8D-23FF5A7BF843}" type="slidenum">
              <a:rPr lang="en-GB" smtClean="0"/>
              <a:t>‹#›</a:t>
            </a:fld>
            <a:endParaRPr lang="en-GB"/>
          </a:p>
        </p:txBody>
      </p:sp>
    </p:spTree>
    <p:extLst>
      <p:ext uri="{BB962C8B-B14F-4D97-AF65-F5344CB8AC3E}">
        <p14:creationId xmlns:p14="http://schemas.microsoft.com/office/powerpoint/2010/main" val="3439746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8E2C32E-9FE5-457E-BF80-5BBCAD5BDFA1}" type="datetimeFigureOut">
              <a:rPr lang="en-GB" smtClean="0"/>
              <a:t>17/01/2021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DBDC41-D710-4B19-BD8D-23FF5A7BF843}" type="slidenum">
              <a:rPr lang="en-GB" smtClean="0"/>
              <a:t>‹#›</a:t>
            </a:fld>
            <a:endParaRPr lang="en-GB"/>
          </a:p>
        </p:txBody>
      </p:sp>
    </p:spTree>
    <p:extLst>
      <p:ext uri="{BB962C8B-B14F-4D97-AF65-F5344CB8AC3E}">
        <p14:creationId xmlns:p14="http://schemas.microsoft.com/office/powerpoint/2010/main" val="369415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8E2C32E-9FE5-457E-BF80-5BBCAD5BDFA1}" type="datetimeFigureOut">
              <a:rPr lang="en-GB" smtClean="0"/>
              <a:t>17/01/2021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DBDC41-D710-4B19-BD8D-23FF5A7BF843}" type="slidenum">
              <a:rPr lang="en-GB" smtClean="0"/>
              <a:t>‹#›</a:t>
            </a:fld>
            <a:endParaRPr lang="en-GB"/>
          </a:p>
        </p:txBody>
      </p:sp>
    </p:spTree>
    <p:extLst>
      <p:ext uri="{BB962C8B-B14F-4D97-AF65-F5344CB8AC3E}">
        <p14:creationId xmlns:p14="http://schemas.microsoft.com/office/powerpoint/2010/main" val="2760782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E2C32E-9FE5-457E-BF80-5BBCAD5BDFA1}" type="datetimeFigureOut">
              <a:rPr lang="en-GB" smtClean="0"/>
              <a:t>17/01/2021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DBDC41-D710-4B19-BD8D-23FF5A7BF843}" type="slidenum">
              <a:rPr lang="en-GB" smtClean="0"/>
              <a:t>‹#›</a:t>
            </a:fld>
            <a:endParaRPr lang="en-GB"/>
          </a:p>
        </p:txBody>
      </p:sp>
    </p:spTree>
    <p:extLst>
      <p:ext uri="{BB962C8B-B14F-4D97-AF65-F5344CB8AC3E}">
        <p14:creationId xmlns:p14="http://schemas.microsoft.com/office/powerpoint/2010/main" val="4264375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E2C32E-9FE5-457E-BF80-5BBCAD5BDFA1}" type="datetimeFigureOut">
              <a:rPr lang="en-GB" smtClean="0"/>
              <a:t>17/01/2021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DBDC41-D710-4B19-BD8D-23FF5A7BF843}" type="slidenum">
              <a:rPr lang="en-GB" smtClean="0"/>
              <a:t>‹#›</a:t>
            </a:fld>
            <a:endParaRPr lang="en-GB"/>
          </a:p>
        </p:txBody>
      </p:sp>
    </p:spTree>
    <p:extLst>
      <p:ext uri="{BB962C8B-B14F-4D97-AF65-F5344CB8AC3E}">
        <p14:creationId xmlns:p14="http://schemas.microsoft.com/office/powerpoint/2010/main" val="3978074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E2C32E-9FE5-457E-BF80-5BBCAD5BDFA1}" type="datetimeFigureOut">
              <a:rPr lang="en-GB" smtClean="0"/>
              <a:t>17/01/2021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DBDC41-D710-4B19-BD8D-23FF5A7BF843}" type="slidenum">
              <a:rPr lang="en-GB" smtClean="0"/>
              <a:t>‹#›</a:t>
            </a:fld>
            <a:endParaRPr lang="en-GB"/>
          </a:p>
        </p:txBody>
      </p:sp>
    </p:spTree>
    <p:extLst>
      <p:ext uri="{BB962C8B-B14F-4D97-AF65-F5344CB8AC3E}">
        <p14:creationId xmlns:p14="http://schemas.microsoft.com/office/powerpoint/2010/main" val="3708933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E2C32E-9FE5-457E-BF80-5BBCAD5BDFA1}" type="datetimeFigureOut">
              <a:rPr lang="en-GB" smtClean="0"/>
              <a:t>17/01/2021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BDC41-D710-4B19-BD8D-23FF5A7BF843}" type="slidenum">
              <a:rPr lang="en-GB" smtClean="0"/>
              <a:t>‹#›</a:t>
            </a:fld>
            <a:endParaRPr lang="en-GB"/>
          </a:p>
        </p:txBody>
      </p:sp>
    </p:spTree>
    <p:extLst>
      <p:ext uri="{BB962C8B-B14F-4D97-AF65-F5344CB8AC3E}">
        <p14:creationId xmlns:p14="http://schemas.microsoft.com/office/powerpoint/2010/main" val="2669882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Binding Energy</a:t>
            </a:r>
          </a:p>
        </p:txBody>
      </p:sp>
      <p:sp>
        <p:nvSpPr>
          <p:cNvPr id="3" name="Content Placeholder 2"/>
          <p:cNvSpPr>
            <a:spLocks noGrp="1"/>
          </p:cNvSpPr>
          <p:nvPr>
            <p:ph idx="1"/>
          </p:nvPr>
        </p:nvSpPr>
        <p:spPr/>
        <p:txBody>
          <a:bodyPr/>
          <a:lstStyle/>
          <a:p>
            <a:r>
              <a:rPr lang="en-GB" dirty="0"/>
              <a:t>If you add up the mass of all of the parts in the nucleus then compare it to the mass of a nucleus itself then you will find that there is a difference between the two values. The mass of the nucleus is less than the mass of all the parts. This difference is called the mass defect.</a:t>
            </a:r>
          </a:p>
          <a:p>
            <a:r>
              <a:rPr lang="en-GB" dirty="0"/>
              <a:t>Einstein’s equation E=mc</a:t>
            </a:r>
            <a:r>
              <a:rPr lang="en-GB" baseline="30000" dirty="0"/>
              <a:t>2</a:t>
            </a:r>
            <a:r>
              <a:rPr lang="en-GB" dirty="0"/>
              <a:t> links mass and energy so when nucleons bind together the total mass is converted into energy and released.</a:t>
            </a:r>
          </a:p>
          <a:p>
            <a:r>
              <a:rPr lang="en-GB" dirty="0"/>
              <a:t> When you pull apart the nucleus you need to put in energy, this energy you need to put in is equal to the energy that was released when the nucleus was formed. </a:t>
            </a:r>
          </a:p>
        </p:txBody>
      </p:sp>
      <p:sp>
        <p:nvSpPr>
          <p:cNvPr id="4" name="Rectangle 3"/>
          <p:cNvSpPr/>
          <p:nvPr/>
        </p:nvSpPr>
        <p:spPr>
          <a:xfrm>
            <a:off x="7675808" y="0"/>
            <a:ext cx="4516192" cy="1403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Energy released Mass defect because of E=mc</a:t>
            </a:r>
            <a:r>
              <a:rPr lang="en-GB" baseline="30000" dirty="0"/>
              <a:t>2</a:t>
            </a:r>
            <a:endParaRPr lang="en-GB" dirty="0"/>
          </a:p>
        </p:txBody>
      </p:sp>
    </p:spTree>
    <p:extLst>
      <p:ext uri="{BB962C8B-B14F-4D97-AF65-F5344CB8AC3E}">
        <p14:creationId xmlns:p14="http://schemas.microsoft.com/office/powerpoint/2010/main" val="238917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Binding energy per nucleon</a:t>
            </a:r>
          </a:p>
        </p:txBody>
      </p:sp>
      <p:sp>
        <p:nvSpPr>
          <p:cNvPr id="3" name="Content Placeholder 2"/>
          <p:cNvSpPr>
            <a:spLocks noGrp="1"/>
          </p:cNvSpPr>
          <p:nvPr>
            <p:ph idx="1"/>
          </p:nvPr>
        </p:nvSpPr>
        <p:spPr>
          <a:xfrm>
            <a:off x="838200" y="1825625"/>
            <a:ext cx="3952741" cy="4351338"/>
          </a:xfrm>
        </p:spPr>
        <p:txBody>
          <a:bodyPr>
            <a:normAutofit lnSpcReduction="10000"/>
          </a:bodyPr>
          <a:lstStyle/>
          <a:p>
            <a:r>
              <a:rPr lang="en-GB" dirty="0"/>
              <a:t>A high average binding energy per nucleon number means more energy is needed to remove nucleons from the nucleus</a:t>
            </a:r>
          </a:p>
          <a:p>
            <a:r>
              <a:rPr lang="en-GB" dirty="0"/>
              <a:t>Nuclear fusion of small nuclei and nuclear fission of large nuclei both increase the average binding energy </a:t>
            </a:r>
          </a:p>
          <a:p>
            <a:endParaRPr lang="en-GB" dirty="0"/>
          </a:p>
        </p:txBody>
      </p:sp>
      <p:pic>
        <p:nvPicPr>
          <p:cNvPr id="4" name="Picture 3"/>
          <p:cNvPicPr>
            <a:picLocks noChangeAspect="1"/>
          </p:cNvPicPr>
          <p:nvPr/>
        </p:nvPicPr>
        <p:blipFill>
          <a:blip r:embed="rId2"/>
          <a:stretch>
            <a:fillRect/>
          </a:stretch>
        </p:blipFill>
        <p:spPr>
          <a:xfrm>
            <a:off x="5438373" y="1803042"/>
            <a:ext cx="6194935" cy="4209379"/>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5241700" y="6143222"/>
                <a:ext cx="6950299" cy="714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GB" b="0" i="0" smtClean="0">
                          <a:latin typeface="Cambria Math" panose="02040503050406030204" pitchFamily="18" charset="0"/>
                        </a:rPr>
                        <m:t>Average</m:t>
                      </m:r>
                      <m:r>
                        <m:rPr>
                          <m:nor/>
                        </m:rPr>
                        <a:rPr lang="en-GB" b="0" i="0" smtClean="0">
                          <a:latin typeface="Cambria Math" panose="02040503050406030204" pitchFamily="18" charset="0"/>
                        </a:rPr>
                        <m:t> </m:t>
                      </m:r>
                      <m:r>
                        <m:rPr>
                          <m:nor/>
                        </m:rPr>
                        <a:rPr lang="en-GB" b="0" i="0" smtClean="0">
                          <a:latin typeface="Cambria Math" panose="02040503050406030204" pitchFamily="18" charset="0"/>
                        </a:rPr>
                        <m:t>binding</m:t>
                      </m:r>
                      <m:r>
                        <m:rPr>
                          <m:nor/>
                        </m:rPr>
                        <a:rPr lang="en-GB" b="0" i="0" smtClean="0">
                          <a:latin typeface="Cambria Math" panose="02040503050406030204" pitchFamily="18" charset="0"/>
                        </a:rPr>
                        <m:t> </m:t>
                      </m:r>
                      <m:r>
                        <m:rPr>
                          <m:nor/>
                        </m:rPr>
                        <a:rPr lang="en-GB" b="0" i="0" smtClean="0">
                          <a:latin typeface="Cambria Math" panose="02040503050406030204" pitchFamily="18" charset="0"/>
                        </a:rPr>
                        <m:t>energy</m:t>
                      </m:r>
                      <m:r>
                        <m:rPr>
                          <m:nor/>
                        </m:rPr>
                        <a:rPr lang="en-GB" b="0" i="0" smtClean="0">
                          <a:latin typeface="Cambria Math" panose="02040503050406030204" pitchFamily="18" charset="0"/>
                        </a:rPr>
                        <m:t> </m:t>
                      </m:r>
                      <m:r>
                        <m:rPr>
                          <m:nor/>
                        </m:rPr>
                        <a:rPr lang="en-GB" b="0" i="0" smtClean="0">
                          <a:latin typeface="Cambria Math" panose="02040503050406030204" pitchFamily="18" charset="0"/>
                        </a:rPr>
                        <m:t>per</m:t>
                      </m:r>
                      <m:r>
                        <m:rPr>
                          <m:nor/>
                        </m:rPr>
                        <a:rPr lang="en-GB" b="0" i="0" smtClean="0">
                          <a:latin typeface="Cambria Math" panose="02040503050406030204" pitchFamily="18" charset="0"/>
                        </a:rPr>
                        <m:t> </m:t>
                      </m:r>
                      <m:r>
                        <m:rPr>
                          <m:nor/>
                        </m:rPr>
                        <a:rPr lang="en-GB" b="0" i="0" smtClean="0">
                          <a:latin typeface="Cambria Math" panose="02040503050406030204" pitchFamily="18" charset="0"/>
                        </a:rPr>
                        <m:t>nucleon</m:t>
                      </m:r>
                      <m:r>
                        <m:rPr>
                          <m:nor/>
                        </m:rPr>
                        <a:rPr lang="en-GB" b="0" i="0" smtClean="0">
                          <a:latin typeface="Cambria Math" panose="02040503050406030204" pitchFamily="18" charset="0"/>
                        </a:rPr>
                        <m:t> </m:t>
                      </m:r>
                      <m:d>
                        <m:dPr>
                          <m:ctrlPr>
                            <a:rPr lang="en-GB" b="0" i="1" smtClean="0">
                              <a:latin typeface="Cambria Math" panose="02040503050406030204" pitchFamily="18" charset="0"/>
                            </a:rPr>
                          </m:ctrlPr>
                        </m:dPr>
                        <m:e>
                          <m:r>
                            <m:rPr>
                              <m:nor/>
                            </m:rPr>
                            <a:rPr lang="en-GB" b="0" i="0" smtClean="0">
                              <a:latin typeface="Cambria Math" panose="02040503050406030204" pitchFamily="18" charset="0"/>
                            </a:rPr>
                            <m:t>MEV</m:t>
                          </m:r>
                        </m:e>
                      </m:d>
                      <m:r>
                        <a:rPr lang="en-GB" b="0" i="1"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𝐵𝑖𝑛𝑑𝑖𝑛𝑔</m:t>
                          </m:r>
                          <m:r>
                            <a:rPr lang="en-GB" b="0" i="1" smtClean="0">
                              <a:latin typeface="Cambria Math" panose="02040503050406030204" pitchFamily="18" charset="0"/>
                            </a:rPr>
                            <m:t> </m:t>
                          </m:r>
                          <m:r>
                            <a:rPr lang="en-GB" b="0" i="1" smtClean="0">
                              <a:latin typeface="Cambria Math" panose="02040503050406030204" pitchFamily="18" charset="0"/>
                            </a:rPr>
                            <m:t>𝐸𝑛𝑒𝑟𝑔𝑦</m:t>
                          </m:r>
                          <m:r>
                            <a:rPr lang="en-GB" b="0" i="1" smtClean="0">
                              <a:latin typeface="Cambria Math" panose="02040503050406030204" pitchFamily="18" charset="0"/>
                            </a:rPr>
                            <m:t> (</m:t>
                          </m:r>
                          <m:r>
                            <a:rPr lang="en-GB" b="0" i="1" smtClean="0">
                              <a:latin typeface="Cambria Math" panose="02040503050406030204" pitchFamily="18" charset="0"/>
                            </a:rPr>
                            <m:t>𝐵</m:t>
                          </m:r>
                          <m:r>
                            <a:rPr lang="en-GB" b="0" i="1" smtClean="0">
                              <a:latin typeface="Cambria Math" panose="02040503050406030204" pitchFamily="18" charset="0"/>
                            </a:rPr>
                            <m:t>)</m:t>
                          </m:r>
                        </m:num>
                        <m:den>
                          <m:r>
                            <a:rPr lang="en-GB" b="0" i="1" smtClean="0">
                              <a:latin typeface="Cambria Math" panose="02040503050406030204" pitchFamily="18" charset="0"/>
                            </a:rPr>
                            <m:t>𝑁𝑢𝑐𝑙𝑒𝑜𝑛</m:t>
                          </m:r>
                          <m:r>
                            <a:rPr lang="en-GB" b="0" i="1" smtClean="0">
                              <a:latin typeface="Cambria Math" panose="02040503050406030204" pitchFamily="18" charset="0"/>
                            </a:rPr>
                            <m:t> </m:t>
                          </m:r>
                          <m:r>
                            <a:rPr lang="en-GB" b="0" i="1" smtClean="0">
                              <a:latin typeface="Cambria Math" panose="02040503050406030204" pitchFamily="18" charset="0"/>
                            </a:rPr>
                            <m:t>𝑁𝑢𝑚𝑏𝑒𝑟</m:t>
                          </m:r>
                          <m:r>
                            <a:rPr lang="en-GB" b="0" i="1" smtClean="0">
                              <a:latin typeface="Cambria Math" panose="02040503050406030204" pitchFamily="18" charset="0"/>
                            </a:rPr>
                            <m:t> (</m:t>
                          </m:r>
                          <m:r>
                            <a:rPr lang="en-GB" b="0" i="1" smtClean="0">
                              <a:latin typeface="Cambria Math" panose="02040503050406030204" pitchFamily="18" charset="0"/>
                            </a:rPr>
                            <m:t>𝐴</m:t>
                          </m:r>
                          <m:r>
                            <a:rPr lang="en-GB" b="0" i="1" smtClean="0">
                              <a:latin typeface="Cambria Math" panose="02040503050406030204" pitchFamily="18" charset="0"/>
                            </a:rPr>
                            <m:t>_</m:t>
                          </m:r>
                        </m:den>
                      </m:f>
                    </m:oMath>
                  </m:oMathPara>
                </a14:m>
                <a:endParaRPr lang="en-GB" dirty="0"/>
              </a:p>
            </p:txBody>
          </p:sp>
        </mc:Choice>
        <mc:Fallback xmlns="">
          <p:sp>
            <p:nvSpPr>
              <p:cNvPr id="5" name="Rectangle 4"/>
              <p:cNvSpPr>
                <a:spLocks noRot="1" noChangeAspect="1" noMove="1" noResize="1" noEditPoints="1" noAdjustHandles="1" noChangeArrowheads="1" noChangeShapeType="1" noTextEdit="1"/>
              </p:cNvSpPr>
              <p:nvPr/>
            </p:nvSpPr>
            <p:spPr>
              <a:xfrm>
                <a:off x="5241700" y="6143222"/>
                <a:ext cx="6950299" cy="714777"/>
              </a:xfrm>
              <a:prstGeom prst="rect">
                <a:avLst/>
              </a:prstGeom>
              <a:blipFill rotWithShape="0">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85684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6336" t="23646" r="44960" b="24273"/>
          <a:stretch/>
        </p:blipFill>
        <p:spPr>
          <a:xfrm>
            <a:off x="7877577" y="0"/>
            <a:ext cx="4314423" cy="2678806"/>
          </a:xfrm>
          <a:prstGeom prst="rect">
            <a:avLst/>
          </a:prstGeom>
        </p:spPr>
      </p:pic>
      <p:sp>
        <p:nvSpPr>
          <p:cNvPr id="2" name="Title 1"/>
          <p:cNvSpPr>
            <a:spLocks noGrp="1"/>
          </p:cNvSpPr>
          <p:nvPr>
            <p:ph type="title"/>
          </p:nvPr>
        </p:nvSpPr>
        <p:spPr>
          <a:xfrm>
            <a:off x="760926" y="416640"/>
            <a:ext cx="10515600" cy="1325563"/>
          </a:xfrm>
        </p:spPr>
        <p:txBody>
          <a:bodyPr/>
          <a:lstStyle/>
          <a:p>
            <a:r>
              <a:rPr lang="en-GB" dirty="0"/>
              <a:t>Fission</a:t>
            </a:r>
          </a:p>
        </p:txBody>
      </p:sp>
      <p:sp>
        <p:nvSpPr>
          <p:cNvPr id="3" name="Content Placeholder 2"/>
          <p:cNvSpPr>
            <a:spLocks noGrp="1"/>
          </p:cNvSpPr>
          <p:nvPr>
            <p:ph idx="1"/>
          </p:nvPr>
        </p:nvSpPr>
        <p:spPr>
          <a:xfrm>
            <a:off x="773806" y="2005929"/>
            <a:ext cx="10515600" cy="4351338"/>
          </a:xfrm>
        </p:spPr>
        <p:txBody>
          <a:bodyPr/>
          <a:lstStyle/>
          <a:p>
            <a:r>
              <a:rPr lang="en-GB" dirty="0"/>
              <a:t>Large nuclei (&gt;83 protons) can split into smaller nuclei by nuclear fission. </a:t>
            </a:r>
          </a:p>
          <a:p>
            <a:r>
              <a:rPr lang="en-GB" dirty="0"/>
              <a:t>If fission happens itself it is called spontaneous fission, if it is caused by us we call it induced fission.</a:t>
            </a:r>
          </a:p>
          <a:p>
            <a:r>
              <a:rPr lang="en-GB" dirty="0"/>
              <a:t>Energy is released during nuclear fission because the new smaller nuclei will have a higher binding energy per nucleon. </a:t>
            </a:r>
          </a:p>
          <a:p>
            <a:endParaRPr lang="en-GB" dirty="0"/>
          </a:p>
          <a:p>
            <a:r>
              <a:rPr lang="en-GB" dirty="0"/>
              <a:t>The larger a nucleon is, the more likely it is to undergo spontaneous fission.</a:t>
            </a:r>
          </a:p>
        </p:txBody>
      </p:sp>
    </p:spTree>
    <p:extLst>
      <p:ext uri="{BB962C8B-B14F-4D97-AF65-F5344CB8AC3E}">
        <p14:creationId xmlns:p14="http://schemas.microsoft.com/office/powerpoint/2010/main" val="283740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871460" y="0"/>
            <a:ext cx="4320540" cy="3268980"/>
          </a:xfrm>
          <a:prstGeom prst="rect">
            <a:avLst/>
          </a:prstGeom>
        </p:spPr>
      </p:pic>
      <p:sp>
        <p:nvSpPr>
          <p:cNvPr id="2" name="Title 1"/>
          <p:cNvSpPr>
            <a:spLocks noGrp="1"/>
          </p:cNvSpPr>
          <p:nvPr>
            <p:ph type="title"/>
          </p:nvPr>
        </p:nvSpPr>
        <p:spPr>
          <a:xfrm>
            <a:off x="678180" y="387985"/>
            <a:ext cx="10515600" cy="1325563"/>
          </a:xfrm>
        </p:spPr>
        <p:txBody>
          <a:bodyPr/>
          <a:lstStyle/>
          <a:p>
            <a:r>
              <a:rPr lang="en-GB" dirty="0"/>
              <a:t>Nuclear Reactors</a:t>
            </a:r>
          </a:p>
        </p:txBody>
      </p:sp>
      <p:sp>
        <p:nvSpPr>
          <p:cNvPr id="3" name="Content Placeholder 2"/>
          <p:cNvSpPr>
            <a:spLocks noGrp="1"/>
          </p:cNvSpPr>
          <p:nvPr>
            <p:ph idx="1"/>
          </p:nvPr>
        </p:nvSpPr>
        <p:spPr>
          <a:xfrm>
            <a:off x="495300" y="1752282"/>
            <a:ext cx="10515600" cy="4739958"/>
          </a:xfrm>
        </p:spPr>
        <p:txBody>
          <a:bodyPr>
            <a:normAutofit fontScale="92500" lnSpcReduction="20000"/>
          </a:bodyPr>
          <a:lstStyle/>
          <a:p>
            <a:r>
              <a:rPr lang="en-GB" dirty="0"/>
              <a:t>Nuclear reactors use induced fission to release energy.</a:t>
            </a:r>
          </a:p>
          <a:p>
            <a:r>
              <a:rPr lang="en-GB" dirty="0"/>
              <a:t>Rods of uranium-235 are used as fuel for fission,                                                U-238 is also used but this doesn’t undergo fission. </a:t>
            </a:r>
          </a:p>
          <a:p>
            <a:r>
              <a:rPr lang="en-GB" dirty="0"/>
              <a:t>A thermal neutron is fired at the rod to induce fission.</a:t>
            </a:r>
          </a:p>
          <a:p>
            <a:r>
              <a:rPr lang="en-GB" dirty="0"/>
              <a:t>The following fission reactions produce more neutrons (chain reaction)</a:t>
            </a:r>
          </a:p>
          <a:p>
            <a:r>
              <a:rPr lang="en-GB" dirty="0"/>
              <a:t>These neutrons need to be slowed down and extra ones absorbed so that they can be captured by other U-235 nuclei. These slowed down neutrons are called thermal neutrons.</a:t>
            </a:r>
          </a:p>
          <a:p>
            <a:r>
              <a:rPr lang="en-GB" dirty="0"/>
              <a:t>Control rods are also used to control the chain reaction. They can be lifted or lowered to absorb less or more neutrons to speed up or slow down the reaction. </a:t>
            </a:r>
          </a:p>
          <a:p>
            <a:r>
              <a:rPr lang="en-GB" dirty="0"/>
              <a:t>Coolant needs to be used to remove heat produced by the fission reactions. </a:t>
            </a:r>
          </a:p>
        </p:txBody>
      </p:sp>
    </p:spTree>
    <p:extLst>
      <p:ext uri="{BB962C8B-B14F-4D97-AF65-F5344CB8AC3E}">
        <p14:creationId xmlns:p14="http://schemas.microsoft.com/office/powerpoint/2010/main" val="401260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079" y="120427"/>
            <a:ext cx="10515600" cy="1325563"/>
          </a:xfrm>
        </p:spPr>
        <p:txBody>
          <a:bodyPr/>
          <a:lstStyle/>
          <a:p>
            <a:r>
              <a:rPr lang="en-GB" dirty="0"/>
              <a:t>Reactor:</a:t>
            </a:r>
          </a:p>
        </p:txBody>
      </p:sp>
      <p:pic>
        <p:nvPicPr>
          <p:cNvPr id="4" name="Picture 3"/>
          <p:cNvPicPr>
            <a:picLocks noChangeAspect="1"/>
          </p:cNvPicPr>
          <p:nvPr/>
        </p:nvPicPr>
        <p:blipFill>
          <a:blip r:embed="rId2"/>
          <a:stretch>
            <a:fillRect/>
          </a:stretch>
        </p:blipFill>
        <p:spPr>
          <a:xfrm>
            <a:off x="2343954" y="1429555"/>
            <a:ext cx="7022167" cy="3812817"/>
          </a:xfrm>
          <a:prstGeom prst="rect">
            <a:avLst/>
          </a:prstGeom>
        </p:spPr>
      </p:pic>
      <p:sp>
        <p:nvSpPr>
          <p:cNvPr id="5" name="Rectangle 4"/>
          <p:cNvSpPr/>
          <p:nvPr/>
        </p:nvSpPr>
        <p:spPr>
          <a:xfrm>
            <a:off x="244698" y="3258354"/>
            <a:ext cx="1751527" cy="1017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Fuel rods with U-235</a:t>
            </a:r>
          </a:p>
        </p:txBody>
      </p:sp>
      <p:sp>
        <p:nvSpPr>
          <p:cNvPr id="6" name="Rectangle 5"/>
          <p:cNvSpPr/>
          <p:nvPr/>
        </p:nvSpPr>
        <p:spPr>
          <a:xfrm>
            <a:off x="154546" y="1427408"/>
            <a:ext cx="1852411" cy="1017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Control rods absorbs neutrons (E.g. Boron) </a:t>
            </a:r>
          </a:p>
        </p:txBody>
      </p:sp>
      <p:sp>
        <p:nvSpPr>
          <p:cNvPr id="7" name="Rectangle 6"/>
          <p:cNvSpPr/>
          <p:nvPr/>
        </p:nvSpPr>
        <p:spPr>
          <a:xfrm>
            <a:off x="115910" y="5499278"/>
            <a:ext cx="2601533" cy="1197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Water or graphene acts as a coolant to remove heat produced during reactions</a:t>
            </a:r>
          </a:p>
        </p:txBody>
      </p:sp>
      <p:sp>
        <p:nvSpPr>
          <p:cNvPr id="8" name="Rectangle 7"/>
          <p:cNvSpPr/>
          <p:nvPr/>
        </p:nvSpPr>
        <p:spPr>
          <a:xfrm>
            <a:off x="3526665" y="5510010"/>
            <a:ext cx="2601533" cy="1197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Water can also act as a moderator to slow down fission neutrons to thermal neutrons.</a:t>
            </a:r>
          </a:p>
        </p:txBody>
      </p:sp>
      <p:sp>
        <p:nvSpPr>
          <p:cNvPr id="9" name="Rectangle 8"/>
          <p:cNvSpPr/>
          <p:nvPr/>
        </p:nvSpPr>
        <p:spPr>
          <a:xfrm>
            <a:off x="9425188" y="126642"/>
            <a:ext cx="2601533" cy="1197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Concrete case shielding and prevents radiation escaping</a:t>
            </a:r>
          </a:p>
        </p:txBody>
      </p:sp>
      <p:cxnSp>
        <p:nvCxnSpPr>
          <p:cNvPr id="11" name="Straight Arrow Connector 10"/>
          <p:cNvCxnSpPr/>
          <p:nvPr/>
        </p:nvCxnSpPr>
        <p:spPr>
          <a:xfrm flipH="1">
            <a:off x="9272789" y="1403797"/>
            <a:ext cx="708338" cy="54091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1971162" y="2174762"/>
            <a:ext cx="1780567" cy="47430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V="1">
            <a:off x="2017059" y="3738282"/>
            <a:ext cx="1640541" cy="26894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V="1">
            <a:off x="2770094" y="4235192"/>
            <a:ext cx="1128353" cy="119742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H="1" flipV="1">
            <a:off x="4893530" y="4235192"/>
            <a:ext cx="229799" cy="123776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00127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3471"/>
          <a:stretch/>
        </p:blipFill>
        <p:spPr>
          <a:xfrm>
            <a:off x="6790765" y="748298"/>
            <a:ext cx="5401235" cy="4979540"/>
          </a:xfrm>
          <a:prstGeom prst="rect">
            <a:avLst/>
          </a:prstGeom>
        </p:spPr>
      </p:pic>
      <p:sp>
        <p:nvSpPr>
          <p:cNvPr id="2" name="Title 1"/>
          <p:cNvSpPr>
            <a:spLocks noGrp="1"/>
          </p:cNvSpPr>
          <p:nvPr>
            <p:ph type="title"/>
          </p:nvPr>
        </p:nvSpPr>
        <p:spPr>
          <a:xfrm>
            <a:off x="596153" y="190314"/>
            <a:ext cx="5670176" cy="1060263"/>
          </a:xfrm>
        </p:spPr>
        <p:txBody>
          <a:bodyPr/>
          <a:lstStyle/>
          <a:p>
            <a:r>
              <a:rPr lang="en-GB" dirty="0"/>
              <a:t>Mass of fuel</a:t>
            </a:r>
          </a:p>
        </p:txBody>
      </p:sp>
      <p:sp>
        <p:nvSpPr>
          <p:cNvPr id="3" name="Content Placeholder 2"/>
          <p:cNvSpPr>
            <a:spLocks noGrp="1"/>
          </p:cNvSpPr>
          <p:nvPr>
            <p:ph idx="1"/>
          </p:nvPr>
        </p:nvSpPr>
        <p:spPr>
          <a:xfrm>
            <a:off x="219635" y="1918167"/>
            <a:ext cx="8655424" cy="4939833"/>
          </a:xfrm>
        </p:spPr>
        <p:txBody>
          <a:bodyPr>
            <a:normAutofit fontScale="92500" lnSpcReduction="10000"/>
          </a:bodyPr>
          <a:lstStyle/>
          <a:p>
            <a:r>
              <a:rPr lang="en-GB" dirty="0"/>
              <a:t>Sub-critical Mass</a:t>
            </a:r>
          </a:p>
          <a:p>
            <a:pPr marL="0" indent="0">
              <a:buNone/>
            </a:pPr>
            <a:r>
              <a:rPr lang="en-GB" dirty="0"/>
              <a:t>This is when the amount of fuel is smaller than the critical mass so the chain reaction will die out</a:t>
            </a:r>
          </a:p>
          <a:p>
            <a:endParaRPr lang="en-GB" dirty="0"/>
          </a:p>
          <a:p>
            <a:r>
              <a:rPr lang="en-GB" dirty="0"/>
              <a:t>Critical Mass</a:t>
            </a:r>
          </a:p>
          <a:p>
            <a:pPr marL="0" indent="0">
              <a:buNone/>
            </a:pPr>
            <a:r>
              <a:rPr lang="en-GB" dirty="0"/>
              <a:t>This is the amount of fuel needed to make the chain reaction continue at a steady rate</a:t>
            </a:r>
          </a:p>
          <a:p>
            <a:endParaRPr lang="en-GB" dirty="0"/>
          </a:p>
          <a:p>
            <a:r>
              <a:rPr lang="en-GB" dirty="0"/>
              <a:t>Supercritical Mass</a:t>
            </a:r>
          </a:p>
          <a:p>
            <a:pPr marL="0" indent="0">
              <a:buNone/>
            </a:pPr>
            <a:r>
              <a:rPr lang="en-GB" dirty="0"/>
              <a:t>This is more than the critical mass so each fission reaction sparks several further fission reactions – then the rate is controlled using control rods.</a:t>
            </a:r>
          </a:p>
        </p:txBody>
      </p:sp>
    </p:spTree>
    <p:extLst>
      <p:ext uri="{BB962C8B-B14F-4D97-AF65-F5344CB8AC3E}">
        <p14:creationId xmlns:p14="http://schemas.microsoft.com/office/powerpoint/2010/main" val="296371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Waste products</a:t>
            </a:r>
          </a:p>
        </p:txBody>
      </p:sp>
      <p:sp>
        <p:nvSpPr>
          <p:cNvPr id="3" name="Content Placeholder 2"/>
          <p:cNvSpPr>
            <a:spLocks noGrp="1"/>
          </p:cNvSpPr>
          <p:nvPr>
            <p:ph idx="1"/>
          </p:nvPr>
        </p:nvSpPr>
        <p:spPr/>
        <p:txBody>
          <a:bodyPr>
            <a:normAutofit/>
          </a:bodyPr>
          <a:lstStyle/>
          <a:p>
            <a:pPr marL="0" indent="0">
              <a:buNone/>
            </a:pPr>
            <a:r>
              <a:rPr lang="en-GB" dirty="0"/>
              <a:t>3 levels of waste:</a:t>
            </a:r>
          </a:p>
          <a:p>
            <a:pPr marL="0" indent="0">
              <a:buNone/>
            </a:pPr>
            <a:endParaRPr lang="en-GB" dirty="0"/>
          </a:p>
          <a:p>
            <a:r>
              <a:rPr lang="en-GB" b="1" dirty="0"/>
              <a:t>High level waste </a:t>
            </a:r>
            <a:r>
              <a:rPr lang="en-GB" dirty="0"/>
              <a:t>is highly radiative like spent fuel.</a:t>
            </a:r>
          </a:p>
          <a:p>
            <a:r>
              <a:rPr lang="en-GB" dirty="0"/>
              <a:t>Initially the waste is very hot when it is removed from the power plant so it needs to be cooled in cooling ponds for many years until the temperature falls to a safe level.</a:t>
            </a:r>
          </a:p>
          <a:p>
            <a:r>
              <a:rPr lang="en-GB" dirty="0"/>
              <a:t>It is then encased in glass before being buried in underground stores.</a:t>
            </a:r>
          </a:p>
          <a:p>
            <a:r>
              <a:rPr lang="en-GB" dirty="0"/>
              <a:t>They are stored somewhere that will have minimum impact on animals and the environment.</a:t>
            </a:r>
          </a:p>
          <a:p>
            <a:endParaRPr lang="en-GB" dirty="0"/>
          </a:p>
        </p:txBody>
      </p:sp>
      <p:pic>
        <p:nvPicPr>
          <p:cNvPr id="4" name="Picture 3"/>
          <p:cNvPicPr>
            <a:picLocks noChangeAspect="1"/>
          </p:cNvPicPr>
          <p:nvPr/>
        </p:nvPicPr>
        <p:blipFill rotWithShape="1">
          <a:blip r:embed="rId2"/>
          <a:srcRect l="2074" t="20000" r="5704" b="16666"/>
          <a:stretch/>
        </p:blipFill>
        <p:spPr>
          <a:xfrm>
            <a:off x="6949239" y="0"/>
            <a:ext cx="5242761" cy="2400300"/>
          </a:xfrm>
          <a:prstGeom prst="rect">
            <a:avLst/>
          </a:prstGeom>
        </p:spPr>
      </p:pic>
    </p:spTree>
    <p:extLst>
      <p:ext uri="{BB962C8B-B14F-4D97-AF65-F5344CB8AC3E}">
        <p14:creationId xmlns:p14="http://schemas.microsoft.com/office/powerpoint/2010/main" val="361491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0"/>
            <a:ext cx="12009120" cy="3797935"/>
          </a:xfrm>
        </p:spPr>
        <p:txBody>
          <a:bodyPr>
            <a:normAutofit/>
          </a:bodyPr>
          <a:lstStyle/>
          <a:p>
            <a:r>
              <a:rPr lang="en-GB" b="1" dirty="0"/>
              <a:t>Intermediate waste </a:t>
            </a:r>
            <a:r>
              <a:rPr lang="en-GB" dirty="0"/>
              <a:t>is still radioactive, but not as hot as high level waste, so needs to be heavily shielded. This can be things like radioactive sources used in medicine. </a:t>
            </a:r>
          </a:p>
          <a:p>
            <a:r>
              <a:rPr lang="en-GB" dirty="0"/>
              <a:t>Mixed with concrete and put into a stainless steel drum.</a:t>
            </a:r>
          </a:p>
          <a:p>
            <a:endParaRPr lang="en-GB" dirty="0"/>
          </a:p>
          <a:p>
            <a:r>
              <a:rPr lang="en-GB" b="1" dirty="0"/>
              <a:t>Low level waste </a:t>
            </a:r>
            <a:r>
              <a:rPr lang="en-GB" dirty="0"/>
              <a:t>has a lower radioactivity. It can include things like gloves/ laboratory glassware or clothing used near radioactive sources. </a:t>
            </a:r>
          </a:p>
          <a:p>
            <a:r>
              <a:rPr lang="en-GB" dirty="0"/>
              <a:t>Put into sealed drums and surrounded by concrete and put into landfill sites.</a:t>
            </a:r>
          </a:p>
        </p:txBody>
      </p:sp>
      <p:pic>
        <p:nvPicPr>
          <p:cNvPr id="4" name="Picture 3"/>
          <p:cNvPicPr>
            <a:picLocks noChangeAspect="1"/>
          </p:cNvPicPr>
          <p:nvPr/>
        </p:nvPicPr>
        <p:blipFill>
          <a:blip r:embed="rId2"/>
          <a:stretch>
            <a:fillRect/>
          </a:stretch>
        </p:blipFill>
        <p:spPr>
          <a:xfrm>
            <a:off x="1303020" y="3669655"/>
            <a:ext cx="8823960" cy="3188345"/>
          </a:xfrm>
          <a:prstGeom prst="rect">
            <a:avLst/>
          </a:prstGeom>
        </p:spPr>
      </p:pic>
    </p:spTree>
    <p:extLst>
      <p:ext uri="{BB962C8B-B14F-4D97-AF65-F5344CB8AC3E}">
        <p14:creationId xmlns:p14="http://schemas.microsoft.com/office/powerpoint/2010/main" val="329520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7084" t="22615" b="33725"/>
          <a:stretch/>
        </p:blipFill>
        <p:spPr>
          <a:xfrm>
            <a:off x="8390403" y="0"/>
            <a:ext cx="3801597" cy="2245659"/>
          </a:xfrm>
          <a:prstGeom prst="rect">
            <a:avLst/>
          </a:prstGeom>
        </p:spPr>
      </p:pic>
      <p:sp>
        <p:nvSpPr>
          <p:cNvPr id="2" name="Title 1"/>
          <p:cNvSpPr>
            <a:spLocks noGrp="1"/>
          </p:cNvSpPr>
          <p:nvPr>
            <p:ph type="title"/>
          </p:nvPr>
        </p:nvSpPr>
        <p:spPr/>
        <p:txBody>
          <a:bodyPr/>
          <a:lstStyle/>
          <a:p>
            <a:r>
              <a:rPr lang="en-GB" dirty="0"/>
              <a:t>Fusion</a:t>
            </a:r>
          </a:p>
        </p:txBody>
      </p:sp>
      <p:sp>
        <p:nvSpPr>
          <p:cNvPr id="3" name="Content Placeholder 2"/>
          <p:cNvSpPr>
            <a:spLocks noGrp="1"/>
          </p:cNvSpPr>
          <p:nvPr>
            <p:ph idx="1"/>
          </p:nvPr>
        </p:nvSpPr>
        <p:spPr>
          <a:xfrm>
            <a:off x="233083" y="1751527"/>
            <a:ext cx="10515600" cy="4949871"/>
          </a:xfrm>
        </p:spPr>
        <p:txBody>
          <a:bodyPr>
            <a:normAutofit fontScale="92500" lnSpcReduction="10000"/>
          </a:bodyPr>
          <a:lstStyle/>
          <a:p>
            <a:r>
              <a:rPr lang="en-GB" dirty="0"/>
              <a:t>2 light nuclei can join together to form a single heavier nucleus.</a:t>
            </a:r>
          </a:p>
          <a:p>
            <a:r>
              <a:rPr lang="en-GB" dirty="0"/>
              <a:t>The larger nucleus has a higher binding energy per nucleon so a lot of energy is released.</a:t>
            </a:r>
          </a:p>
          <a:p>
            <a:endParaRPr lang="en-GB" dirty="0"/>
          </a:p>
          <a:p>
            <a:endParaRPr lang="en-GB" dirty="0"/>
          </a:p>
          <a:p>
            <a:r>
              <a:rPr lang="en-GB" dirty="0"/>
              <a:t>Fusion is not used for harvesting energy because it is difficult to do.</a:t>
            </a:r>
          </a:p>
          <a:p>
            <a:endParaRPr lang="en-GB" dirty="0"/>
          </a:p>
          <a:p>
            <a:r>
              <a:rPr lang="en-GB" dirty="0"/>
              <a:t>All nuclei are positively charged so they repel because of the electrostatic force. </a:t>
            </a:r>
          </a:p>
          <a:p>
            <a:r>
              <a:rPr lang="en-GB" dirty="0"/>
              <a:t>The nuclei need to overcome this electrostatic force and get close enough for the strong interaction to attract the nuclei together. </a:t>
            </a:r>
          </a:p>
          <a:p>
            <a:r>
              <a:rPr lang="en-GB" dirty="0"/>
              <a:t>This takes a very large amount of energy – (1MeV kinetic energy)</a:t>
            </a:r>
          </a:p>
        </p:txBody>
      </p:sp>
    </p:spTree>
    <p:extLst>
      <p:ext uri="{BB962C8B-B14F-4D97-AF65-F5344CB8AC3E}">
        <p14:creationId xmlns:p14="http://schemas.microsoft.com/office/powerpoint/2010/main" val="176792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3353</TotalTime>
  <Words>767</Words>
  <Application>Microsoft Office PowerPoint</Application>
  <PresentationFormat>Widescreen</PresentationFormat>
  <Paragraphs>60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Cambria Math</vt:lpstr>
      <vt:lpstr>Office Theme</vt:lpstr>
      <vt:lpstr>Binding Energy</vt:lpstr>
      <vt:lpstr>Binding energy per nucleon</vt:lpstr>
      <vt:lpstr>Fission</vt:lpstr>
      <vt:lpstr>Nuclear Reactors</vt:lpstr>
      <vt:lpstr>Reactor:</vt:lpstr>
      <vt:lpstr>Mass of fuel</vt:lpstr>
      <vt:lpstr>Waste products</vt:lpstr>
      <vt:lpstr>PowerPoint Presentation</vt:lpstr>
      <vt:lpstr>Fusion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Physics</dc:title>
  <dc:creator>Bethany Willis</dc:creator>
  <cp:lastModifiedBy>Kim Ashurst</cp:lastModifiedBy>
  <cp:revision>76</cp:revision>
  <dcterms:created xsi:type="dcterms:W3CDTF">2020-11-08T22:27:54Z</dcterms:created>
  <dcterms:modified xsi:type="dcterms:W3CDTF">2021-01-17T14:44:25Z</dcterms:modified>
</cp:coreProperties>
</file>