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3B3"/>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354ACA-3E43-46B7-89CC-9A9F08C4BA90}" type="datetimeFigureOut">
              <a:rPr lang="en-GB" smtClean="0"/>
              <a:t>22/04/2018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2923015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354ACA-3E43-46B7-89CC-9A9F08C4BA90}" type="datetimeFigureOut">
              <a:rPr lang="en-GB" smtClean="0"/>
              <a:t>22/04/2018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3707878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354ACA-3E43-46B7-89CC-9A9F08C4BA90}" type="datetimeFigureOut">
              <a:rPr lang="en-GB" smtClean="0"/>
              <a:t>22/04/2018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208321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354ACA-3E43-46B7-89CC-9A9F08C4BA90}" type="datetimeFigureOut">
              <a:rPr lang="en-GB" smtClean="0"/>
              <a:t>22/04/2018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2531942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354ACA-3E43-46B7-89CC-9A9F08C4BA90}" type="datetimeFigureOut">
              <a:rPr lang="en-GB" smtClean="0"/>
              <a:t>22/04/2018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2615604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354ACA-3E43-46B7-89CC-9A9F08C4BA90}" type="datetimeFigureOut">
              <a:rPr lang="en-GB" smtClean="0"/>
              <a:t>22/04/2018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68579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354ACA-3E43-46B7-89CC-9A9F08C4BA90}" type="datetimeFigureOut">
              <a:rPr lang="en-GB" smtClean="0"/>
              <a:t>22/04/2018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159739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354ACA-3E43-46B7-89CC-9A9F08C4BA90}" type="datetimeFigureOut">
              <a:rPr lang="en-GB" smtClean="0"/>
              <a:t>22/04/2018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340495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54ACA-3E43-46B7-89CC-9A9F08C4BA90}" type="datetimeFigureOut">
              <a:rPr lang="en-GB" smtClean="0"/>
              <a:t>22/04/2018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1614411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54ACA-3E43-46B7-89CC-9A9F08C4BA90}" type="datetimeFigureOut">
              <a:rPr lang="en-GB" smtClean="0"/>
              <a:t>22/04/2018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410427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54ACA-3E43-46B7-89CC-9A9F08C4BA90}" type="datetimeFigureOut">
              <a:rPr lang="en-GB" smtClean="0"/>
              <a:t>22/04/2018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7966A61-E108-4E61-9AEF-2A038BF0D4B4}" type="slidenum">
              <a:rPr lang="en-GB" smtClean="0"/>
              <a:t>‹#›</a:t>
            </a:fld>
            <a:endParaRPr lang="en-GB"/>
          </a:p>
        </p:txBody>
      </p:sp>
    </p:spTree>
    <p:extLst>
      <p:ext uri="{BB962C8B-B14F-4D97-AF65-F5344CB8AC3E}">
        <p14:creationId xmlns:p14="http://schemas.microsoft.com/office/powerpoint/2010/main" val="87704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54ACA-3E43-46B7-89CC-9A9F08C4BA90}" type="datetimeFigureOut">
              <a:rPr lang="en-GB" smtClean="0"/>
              <a:t>22/04/2018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966A61-E108-4E61-9AEF-2A038BF0D4B4}" type="slidenum">
              <a:rPr lang="en-GB" smtClean="0"/>
              <a:t>‹#›</a:t>
            </a:fld>
            <a:endParaRPr lang="en-GB"/>
          </a:p>
        </p:txBody>
      </p:sp>
    </p:spTree>
    <p:extLst>
      <p:ext uri="{BB962C8B-B14F-4D97-AF65-F5344CB8AC3E}">
        <p14:creationId xmlns:p14="http://schemas.microsoft.com/office/powerpoint/2010/main" val="2045461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GB" sz="1600" dirty="0" smtClean="0"/>
              <a:t>Which two of the following are explanations for conformity?</a:t>
            </a:r>
          </a:p>
          <a:p>
            <a:r>
              <a:rPr lang="en-GB" sz="1600" dirty="0" smtClean="0"/>
              <a:t>Agentic state</a:t>
            </a:r>
          </a:p>
          <a:p>
            <a:r>
              <a:rPr lang="en-GB" sz="1600" dirty="0" smtClean="0"/>
              <a:t>Compliance</a:t>
            </a:r>
          </a:p>
          <a:p>
            <a:r>
              <a:rPr lang="en-GB" sz="1600" dirty="0" smtClean="0"/>
              <a:t>Normative social influence</a:t>
            </a:r>
          </a:p>
          <a:p>
            <a:r>
              <a:rPr lang="en-GB" sz="1600" dirty="0" smtClean="0"/>
              <a:t>Internalisation</a:t>
            </a:r>
          </a:p>
          <a:p>
            <a:r>
              <a:rPr lang="en-GB" sz="1600" dirty="0" smtClean="0"/>
              <a:t>Informational social influence</a:t>
            </a:r>
            <a:endParaRPr lang="en-GB" sz="1600" dirty="0"/>
          </a:p>
        </p:txBody>
      </p:sp>
      <p:sp>
        <p:nvSpPr>
          <p:cNvPr id="6" name="Rectangle 5"/>
          <p:cNvSpPr/>
          <p:nvPr/>
        </p:nvSpPr>
        <p:spPr>
          <a:xfrm>
            <a:off x="5020614" y="3631842"/>
            <a:ext cx="6969617" cy="3050146"/>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algn="ctr"/>
            <a:r>
              <a:rPr lang="en-GB" sz="1100" dirty="0" smtClean="0"/>
              <a:t>Pete was going to Wembley to watch England play football for the first time. When he got to London he didn’t know which tube station to get on. He saw a group of people dressed in England shirts and draped in flags all shouting “</a:t>
            </a:r>
            <a:r>
              <a:rPr lang="en-GB" sz="1100" dirty="0" err="1" smtClean="0"/>
              <a:t>En</a:t>
            </a:r>
            <a:r>
              <a:rPr lang="en-GB" sz="1100" dirty="0" smtClean="0"/>
              <a:t>-</a:t>
            </a:r>
            <a:r>
              <a:rPr lang="en-GB" sz="1100" dirty="0" err="1" smtClean="0"/>
              <a:t>ger</a:t>
            </a:r>
            <a:r>
              <a:rPr lang="en-GB" sz="1100" dirty="0" smtClean="0"/>
              <a:t>-land”. They headed off to King’s Cross. Pete followed them, confident that he would get to Wembley in time for kick-off.</a:t>
            </a:r>
          </a:p>
          <a:p>
            <a:pPr algn="ctr"/>
            <a:r>
              <a:rPr lang="en-GB" sz="1100" dirty="0" smtClean="0"/>
              <a:t>Explain Pete’s behaviour in relation to conformity. (2 marks)</a:t>
            </a:r>
            <a:endParaRPr lang="en-GB" sz="1100" dirty="0"/>
          </a:p>
        </p:txBody>
      </p:sp>
      <p:sp>
        <p:nvSpPr>
          <p:cNvPr id="7" name="Rectangle 6"/>
          <p:cNvSpPr/>
          <p:nvPr/>
        </p:nvSpPr>
        <p:spPr>
          <a:xfrm>
            <a:off x="5020614" y="746975"/>
            <a:ext cx="6969617" cy="2730321"/>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algn="ctr"/>
            <a:r>
              <a:rPr lang="en-GB" sz="1100" dirty="0" smtClean="0"/>
              <a:t>Use your knowledge of types of conformity to explain the following:</a:t>
            </a:r>
          </a:p>
          <a:p>
            <a:pPr algn="ctr"/>
            <a:r>
              <a:rPr lang="en-GB" sz="1100" dirty="0" smtClean="0"/>
              <a:t>Dave and his friends were walking home from school. One of his friends picked up a stone and threw it at the window of an abandoned building. Dave’s other friends did exactly the same and then all looked at Dave. He didn’t want to throw a stone but he thought that if he didn’t, his friends wouldn’t let him walk home with them anymore.</a:t>
            </a:r>
          </a:p>
          <a:p>
            <a:pPr algn="ctr"/>
            <a:r>
              <a:rPr lang="en-GB" sz="1100" dirty="0" smtClean="0"/>
              <a:t>Explain Dave’s behaviour in relation to conformity. (2 marks)</a:t>
            </a:r>
            <a:endParaRPr lang="en-GB" sz="1100" dirty="0"/>
          </a:p>
        </p:txBody>
      </p:sp>
      <p:sp>
        <p:nvSpPr>
          <p:cNvPr id="8" name="Rectangle 7"/>
          <p:cNvSpPr/>
          <p:nvPr/>
        </p:nvSpPr>
        <p:spPr>
          <a:xfrm>
            <a:off x="489395" y="2793642"/>
            <a:ext cx="4237149" cy="1841679"/>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algn="ctr"/>
            <a:r>
              <a:rPr lang="en-GB" sz="1600" dirty="0" smtClean="0"/>
              <a:t>Match up the following concepts with their appropriate definitions</a:t>
            </a:r>
          </a:p>
          <a:p>
            <a:pPr algn="ctr"/>
            <a:endParaRPr lang="en-GB" sz="1600" dirty="0"/>
          </a:p>
        </p:txBody>
      </p:sp>
      <p:sp>
        <p:nvSpPr>
          <p:cNvPr id="9" name="Rectangle 8"/>
          <p:cNvSpPr/>
          <p:nvPr/>
        </p:nvSpPr>
        <p:spPr>
          <a:xfrm>
            <a:off x="489395" y="4840309"/>
            <a:ext cx="4237149" cy="1841679"/>
          </a:xfrm>
          <a:prstGeom prst="rect">
            <a:avLst/>
          </a:prstGeom>
        </p:spPr>
        <p:style>
          <a:lnRef idx="2">
            <a:schemeClr val="accent1"/>
          </a:lnRef>
          <a:fillRef idx="1">
            <a:schemeClr val="lt1"/>
          </a:fillRef>
          <a:effectRef idx="0">
            <a:schemeClr val="accent1"/>
          </a:effectRef>
          <a:fontRef idx="minor">
            <a:schemeClr val="dk1"/>
          </a:fontRef>
        </p:style>
        <p:txBody>
          <a:bodyPr rtlCol="0" anchor="t" anchorCtr="0"/>
          <a:lstStyle/>
          <a:p>
            <a:pPr algn="ctr"/>
            <a:r>
              <a:rPr lang="en-GB" sz="1100" dirty="0" smtClean="0"/>
              <a:t>Spot the 3 mistakes</a:t>
            </a:r>
          </a:p>
          <a:p>
            <a:pPr algn="ctr"/>
            <a:r>
              <a:rPr lang="en-GB" sz="1100" dirty="0" smtClean="0"/>
              <a:t>Compliance is a form of conformity in which we go along with the group’s view and accept what we are being told. Our underlying attitude therefore changes. An example of compliance would be if we were powered by our friends into stealing something from a shop, but if we didn’t want to do that.</a:t>
            </a:r>
          </a:p>
          <a:p>
            <a:pPr algn="ctr"/>
            <a:r>
              <a:rPr lang="en-GB" sz="1100" dirty="0" smtClean="0"/>
              <a:t>Internalisation is when we go along with the majority’s view and accept what we are being told. In internalisation, our underlying attitude also changes. An example of internalisation would be agreeing to go to a party when we didn’t really want to.</a:t>
            </a:r>
            <a:endParaRPr lang="en-GB" sz="1100" dirty="0"/>
          </a:p>
        </p:txBody>
      </p:sp>
      <p:sp>
        <p:nvSpPr>
          <p:cNvPr id="10" name="Rectangle 9"/>
          <p:cNvSpPr/>
          <p:nvPr/>
        </p:nvSpPr>
        <p:spPr>
          <a:xfrm>
            <a:off x="4134118" y="1210613"/>
            <a:ext cx="334851" cy="2446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1" name="Rectangle 10"/>
          <p:cNvSpPr/>
          <p:nvPr/>
        </p:nvSpPr>
        <p:spPr>
          <a:xfrm>
            <a:off x="4134117" y="1481069"/>
            <a:ext cx="334851" cy="2446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2" name="Rectangle 11"/>
          <p:cNvSpPr/>
          <p:nvPr/>
        </p:nvSpPr>
        <p:spPr>
          <a:xfrm>
            <a:off x="4134117" y="1751525"/>
            <a:ext cx="334851" cy="2446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3" name="Rectangle 12"/>
          <p:cNvSpPr/>
          <p:nvPr/>
        </p:nvSpPr>
        <p:spPr>
          <a:xfrm>
            <a:off x="4134117" y="2021981"/>
            <a:ext cx="334851" cy="2446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4" name="Rectangle 13"/>
          <p:cNvSpPr/>
          <p:nvPr/>
        </p:nvSpPr>
        <p:spPr>
          <a:xfrm>
            <a:off x="4134117" y="2292437"/>
            <a:ext cx="334851" cy="24469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GB"/>
          </a:p>
        </p:txBody>
      </p:sp>
      <p:sp>
        <p:nvSpPr>
          <p:cNvPr id="15" name="Rectangle 14"/>
          <p:cNvSpPr/>
          <p:nvPr/>
        </p:nvSpPr>
        <p:spPr>
          <a:xfrm>
            <a:off x="553791" y="3378021"/>
            <a:ext cx="1223494" cy="115534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228600" indent="-228600" algn="ctr">
              <a:buAutoNum type="arabicPeriod"/>
            </a:pPr>
            <a:r>
              <a:rPr lang="en-GB" sz="850" dirty="0" smtClean="0"/>
              <a:t>Compliance is…</a:t>
            </a:r>
          </a:p>
          <a:p>
            <a:pPr marL="228600" indent="-228600" algn="ctr">
              <a:buAutoNum type="arabicPeriod"/>
            </a:pPr>
            <a:r>
              <a:rPr lang="en-GB" sz="850" dirty="0" smtClean="0"/>
              <a:t>Internalisation is…</a:t>
            </a:r>
          </a:p>
          <a:p>
            <a:pPr marL="228600" indent="-228600" algn="ctr">
              <a:buAutoNum type="arabicPeriod"/>
            </a:pPr>
            <a:r>
              <a:rPr lang="en-GB" sz="850" dirty="0" smtClean="0"/>
              <a:t>Identification is…</a:t>
            </a:r>
          </a:p>
          <a:p>
            <a:pPr marL="228600" indent="-228600" algn="ctr">
              <a:buAutoNum type="arabicPeriod"/>
            </a:pPr>
            <a:r>
              <a:rPr lang="en-GB" sz="850" dirty="0" smtClean="0"/>
              <a:t>Normative social influence is…</a:t>
            </a:r>
          </a:p>
          <a:p>
            <a:pPr marL="228600" indent="-228600" algn="ctr">
              <a:buAutoNum type="arabicPeriod"/>
            </a:pPr>
            <a:r>
              <a:rPr lang="en-GB" sz="850" dirty="0" smtClean="0"/>
              <a:t>Informational social influence is…</a:t>
            </a:r>
            <a:endParaRPr lang="en-GB" sz="850" dirty="0"/>
          </a:p>
        </p:txBody>
      </p:sp>
      <p:sp>
        <p:nvSpPr>
          <p:cNvPr id="16" name="Rectangle 15"/>
          <p:cNvSpPr/>
          <p:nvPr/>
        </p:nvSpPr>
        <p:spPr>
          <a:xfrm>
            <a:off x="1841681" y="3378020"/>
            <a:ext cx="2820469" cy="115534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850" dirty="0" smtClean="0"/>
              <a:t>A …conforming because we believe the majority is right</a:t>
            </a:r>
          </a:p>
          <a:p>
            <a:pPr algn="ctr"/>
            <a:r>
              <a:rPr lang="en-GB" sz="850" dirty="0" smtClean="0"/>
              <a:t>B …going along with a group without accepting its point of view</a:t>
            </a:r>
          </a:p>
          <a:p>
            <a:pPr algn="ctr"/>
            <a:r>
              <a:rPr lang="en-GB" sz="850" dirty="0" smtClean="0"/>
              <a:t>C …adopting an attitude or behaviour because we want to be associated with a group</a:t>
            </a:r>
          </a:p>
          <a:p>
            <a:pPr algn="ctr"/>
            <a:r>
              <a:rPr lang="en-GB" sz="850" dirty="0" smtClean="0"/>
              <a:t>D …conforming in order to gain approval or avoid disapproval</a:t>
            </a:r>
          </a:p>
          <a:p>
            <a:pPr algn="ctr"/>
            <a:r>
              <a:rPr lang="en-GB" sz="850" dirty="0" smtClean="0"/>
              <a:t>E …going along with a group because we accept that their perceptions and beliefs are accurate</a:t>
            </a:r>
            <a:endParaRPr lang="en-GB" sz="850" dirty="0"/>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92D050"/>
              </a:contourClr>
            </a:sp3d>
          </a:bodyPr>
          <a:lstStyle/>
          <a:p>
            <a:pPr algn="ctr"/>
            <a:r>
              <a:rPr lang="en-US" sz="4400" b="1" dirty="0" smtClean="0">
                <a:ln w="11430"/>
                <a:solidFill>
                  <a:schemeClr val="accent1"/>
                </a:solidFill>
                <a:effectLst>
                  <a:outerShdw blurRad="50800" dist="39000" dir="5460000" algn="tl">
                    <a:srgbClr val="000000">
                      <a:alpha val="38000"/>
                    </a:srgbClr>
                  </a:outerShdw>
                </a:effectLst>
              </a:rPr>
              <a:t>Types of and explanations for conformity</a:t>
            </a:r>
            <a:endParaRPr lang="en-US" sz="4400" b="1" cap="none" spc="0" dirty="0">
              <a:ln w="11430"/>
              <a:solidFill>
                <a:schemeClr val="accent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7414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n-GB" sz="1600" dirty="0"/>
          </a:p>
        </p:txBody>
      </p:sp>
      <p:sp>
        <p:nvSpPr>
          <p:cNvPr id="6" name="Rectangle 5"/>
          <p:cNvSpPr/>
          <p:nvPr/>
        </p:nvSpPr>
        <p:spPr>
          <a:xfrm>
            <a:off x="5020614" y="3631842"/>
            <a:ext cx="6969617" cy="3050146"/>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endParaRPr lang="en-GB" sz="1100" dirty="0"/>
          </a:p>
        </p:txBody>
      </p:sp>
      <p:sp>
        <p:nvSpPr>
          <p:cNvPr id="7" name="Rectangle 6"/>
          <p:cNvSpPr/>
          <p:nvPr/>
        </p:nvSpPr>
        <p:spPr>
          <a:xfrm>
            <a:off x="5020614" y="746975"/>
            <a:ext cx="6969617" cy="2730321"/>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endParaRPr lang="en-GB" sz="1100" dirty="0"/>
          </a:p>
        </p:txBody>
      </p:sp>
      <p:sp>
        <p:nvSpPr>
          <p:cNvPr id="8" name="Rectangle 7"/>
          <p:cNvSpPr/>
          <p:nvPr/>
        </p:nvSpPr>
        <p:spPr>
          <a:xfrm>
            <a:off x="489395" y="2793642"/>
            <a:ext cx="4237149" cy="1841679"/>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600" dirty="0" smtClean="0"/>
              <a:t>Match up the following concepts with their appropriate definitions</a:t>
            </a:r>
          </a:p>
          <a:p>
            <a:pPr algn="ctr"/>
            <a:endParaRPr lang="en-GB" sz="1600" dirty="0"/>
          </a:p>
        </p:txBody>
      </p:sp>
      <p:sp>
        <p:nvSpPr>
          <p:cNvPr id="9" name="Rectangle 8"/>
          <p:cNvSpPr/>
          <p:nvPr/>
        </p:nvSpPr>
        <p:spPr>
          <a:xfrm>
            <a:off x="489395" y="4840309"/>
            <a:ext cx="4237149" cy="1841679"/>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smtClean="0"/>
              <a:t>Spot the 3 </a:t>
            </a:r>
            <a:r>
              <a:rPr lang="en-GB" sz="1100" dirty="0" smtClean="0"/>
              <a:t>mistakes</a:t>
            </a:r>
            <a:endParaRPr lang="en-GB" sz="1100" dirty="0" smtClean="0"/>
          </a:p>
        </p:txBody>
      </p:sp>
      <p:sp>
        <p:nvSpPr>
          <p:cNvPr id="10" name="Rectangle 9"/>
          <p:cNvSpPr/>
          <p:nvPr/>
        </p:nvSpPr>
        <p:spPr>
          <a:xfrm>
            <a:off x="4134118" y="1210613"/>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4134117" y="1481069"/>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 name="Rectangle 11"/>
          <p:cNvSpPr/>
          <p:nvPr/>
        </p:nvSpPr>
        <p:spPr>
          <a:xfrm>
            <a:off x="4134117" y="1751525"/>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4134117" y="2021981"/>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4" name="Rectangle 13"/>
          <p:cNvSpPr/>
          <p:nvPr/>
        </p:nvSpPr>
        <p:spPr>
          <a:xfrm>
            <a:off x="4134117" y="2292437"/>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5" name="Rectangle 14"/>
          <p:cNvSpPr/>
          <p:nvPr/>
        </p:nvSpPr>
        <p:spPr>
          <a:xfrm>
            <a:off x="553791" y="3378021"/>
            <a:ext cx="1223494" cy="115534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marL="228600" indent="-228600" algn="ctr">
              <a:buAutoNum type="arabicPeriod"/>
            </a:pPr>
            <a:endParaRPr lang="en-GB" sz="850" dirty="0"/>
          </a:p>
        </p:txBody>
      </p:sp>
      <p:sp>
        <p:nvSpPr>
          <p:cNvPr id="16" name="Rectangle 15"/>
          <p:cNvSpPr/>
          <p:nvPr/>
        </p:nvSpPr>
        <p:spPr>
          <a:xfrm>
            <a:off x="1841681" y="3378020"/>
            <a:ext cx="2820469" cy="115534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sz="850" dirty="0"/>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P…P…P…Pick up a penguin</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240749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150" dirty="0" smtClean="0"/>
              <a:t>Which two of the following variables affecting conformity are correct?</a:t>
            </a:r>
          </a:p>
          <a:p>
            <a:r>
              <a:rPr lang="en-GB" sz="1150" dirty="0" smtClean="0"/>
              <a:t>Conformity increases when the size of the group </a:t>
            </a:r>
          </a:p>
          <a:p>
            <a:r>
              <a:rPr lang="en-GB" sz="1150" dirty="0" smtClean="0"/>
              <a:t>increases</a:t>
            </a:r>
          </a:p>
          <a:p>
            <a:r>
              <a:rPr lang="en-GB" sz="1150" dirty="0" smtClean="0"/>
              <a:t>Conformity decreases when the group’s unanimity is </a:t>
            </a:r>
          </a:p>
          <a:p>
            <a:r>
              <a:rPr lang="en-GB" sz="1150" dirty="0" smtClean="0"/>
              <a:t>disturbed</a:t>
            </a:r>
          </a:p>
          <a:p>
            <a:r>
              <a:rPr lang="en-GB" sz="1150" dirty="0" smtClean="0"/>
              <a:t>Conformity decreases when the size of the group increases</a:t>
            </a:r>
          </a:p>
          <a:p>
            <a:r>
              <a:rPr lang="en-GB" sz="1150" dirty="0" smtClean="0"/>
              <a:t>Conformity increases when he task is easy</a:t>
            </a:r>
          </a:p>
          <a:p>
            <a:r>
              <a:rPr lang="en-GB" sz="1150" dirty="0" smtClean="0"/>
              <a:t>Conformity increases when the size of the group increases</a:t>
            </a:r>
          </a:p>
          <a:p>
            <a:r>
              <a:rPr lang="en-GB" sz="1150" dirty="0" smtClean="0"/>
              <a:t> but only up to a certain point</a:t>
            </a:r>
            <a:endParaRPr lang="en-GB" sz="1150" dirty="0"/>
          </a:p>
        </p:txBody>
      </p:sp>
      <p:sp>
        <p:nvSpPr>
          <p:cNvPr id="6" name="Rectangle 5"/>
          <p:cNvSpPr/>
          <p:nvPr/>
        </p:nvSpPr>
        <p:spPr>
          <a:xfrm>
            <a:off x="5020614" y="3631842"/>
            <a:ext cx="6969617" cy="3050146"/>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smtClean="0"/>
              <a:t>Just as the team captain was about to write down the answer, a team member who had only just arrived said “Kathmandu? Are you mad? It’s Ulan Bator!” The rest of the team said they’d never heard of Ulan Bator. Mark said “he’s right you know, you need to write down Ulan Bator”. </a:t>
            </a:r>
          </a:p>
          <a:p>
            <a:pPr algn="ctr"/>
            <a:r>
              <a:rPr lang="en-GB" sz="1100" dirty="0" smtClean="0"/>
              <a:t>Explain the change in Mark’s behaviour in terms of one of the variables hat affects conformity.</a:t>
            </a:r>
            <a:endParaRPr lang="en-GB" sz="1100" dirty="0"/>
          </a:p>
        </p:txBody>
      </p:sp>
      <p:sp>
        <p:nvSpPr>
          <p:cNvPr id="7" name="Rectangle 6"/>
          <p:cNvSpPr/>
          <p:nvPr/>
        </p:nvSpPr>
        <p:spPr>
          <a:xfrm>
            <a:off x="5020614" y="746975"/>
            <a:ext cx="6969617" cy="2730321"/>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smtClean="0"/>
              <a:t>Mark went to his local pub</a:t>
            </a:r>
            <a:r>
              <a:rPr lang="en-GB" sz="1100" dirty="0" smtClean="0"/>
              <a:t>’s quiz night. The first question was “what is the capital of Outer Mongolia?” Mark knew the answer was Ulan Bator, but he kept quiet while his friends made suggestions. One of the quiz team was sure the answer was Kathmandu. His 6 team mates all agreed. Mark was asked what he thought the answer was. “Kathmandu” he replied.</a:t>
            </a:r>
          </a:p>
          <a:p>
            <a:pPr algn="ctr"/>
            <a:r>
              <a:rPr lang="en-GB" sz="1100" dirty="0" smtClean="0"/>
              <a:t>Explain Mark’s behaviour in terms of one of the variables that affects conformity.</a:t>
            </a:r>
            <a:endParaRPr lang="en-GB" sz="1100" dirty="0"/>
          </a:p>
        </p:txBody>
      </p:sp>
      <p:sp>
        <p:nvSpPr>
          <p:cNvPr id="8" name="Rectangle 7"/>
          <p:cNvSpPr/>
          <p:nvPr/>
        </p:nvSpPr>
        <p:spPr>
          <a:xfrm>
            <a:off x="489395" y="2793642"/>
            <a:ext cx="4237149" cy="1894268"/>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smtClean="0"/>
              <a:t>A psychologist obtained the following:</a:t>
            </a:r>
          </a:p>
          <a:p>
            <a:pPr algn="ctr"/>
            <a:endParaRPr lang="en-GB" sz="1100" dirty="0"/>
          </a:p>
          <a:p>
            <a:pPr algn="ctr"/>
            <a:endParaRPr lang="en-GB" sz="1100" dirty="0" smtClean="0"/>
          </a:p>
          <a:p>
            <a:pPr algn="ctr"/>
            <a:endParaRPr lang="en-GB" sz="1100" dirty="0"/>
          </a:p>
          <a:p>
            <a:pPr algn="ctr"/>
            <a:endParaRPr lang="en-GB" sz="1100" dirty="0" smtClean="0"/>
          </a:p>
          <a:p>
            <a:pPr algn="ctr"/>
            <a:endParaRPr lang="en-GB" sz="1100" dirty="0"/>
          </a:p>
          <a:p>
            <a:pPr algn="ctr"/>
            <a:endParaRPr lang="en-GB" sz="1100" dirty="0" smtClean="0"/>
          </a:p>
          <a:p>
            <a:pPr algn="ctr"/>
            <a:r>
              <a:rPr lang="en-GB" sz="1100" dirty="0" smtClean="0"/>
              <a:t>Identify three things the results show about conformity</a:t>
            </a:r>
          </a:p>
          <a:p>
            <a:r>
              <a:rPr lang="en-GB" sz="1100" dirty="0" smtClean="0"/>
              <a:t>1</a:t>
            </a:r>
          </a:p>
          <a:p>
            <a:r>
              <a:rPr lang="en-GB" sz="1100" dirty="0" smtClean="0"/>
              <a:t>2</a:t>
            </a:r>
          </a:p>
          <a:p>
            <a:r>
              <a:rPr lang="en-GB" sz="1100" dirty="0"/>
              <a:t>3</a:t>
            </a:r>
            <a:endParaRPr lang="en-GB" sz="1100" dirty="0" smtClean="0"/>
          </a:p>
          <a:p>
            <a:pPr algn="ctr"/>
            <a:endParaRPr lang="en-GB" sz="1100" dirty="0" smtClean="0"/>
          </a:p>
          <a:p>
            <a:pPr algn="ctr"/>
            <a:endParaRPr lang="en-GB" sz="1100" dirty="0"/>
          </a:p>
        </p:txBody>
      </p:sp>
      <p:sp>
        <p:nvSpPr>
          <p:cNvPr id="9" name="Rectangle 8"/>
          <p:cNvSpPr/>
          <p:nvPr/>
        </p:nvSpPr>
        <p:spPr>
          <a:xfrm>
            <a:off x="489395" y="4840309"/>
            <a:ext cx="4237149" cy="1841679"/>
          </a:xfrm>
          <a:prstGeom prst="rect">
            <a:avLst/>
          </a:prstGeom>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smtClean="0"/>
              <a:t>Identify three variables that have been shown to affect conformity. Describe how conformity is affected by these three variables.</a:t>
            </a:r>
            <a:endParaRPr lang="en-GB" sz="1100" dirty="0"/>
          </a:p>
        </p:txBody>
      </p:sp>
      <p:sp>
        <p:nvSpPr>
          <p:cNvPr id="10" name="Rectangle 9"/>
          <p:cNvSpPr/>
          <p:nvPr/>
        </p:nvSpPr>
        <p:spPr>
          <a:xfrm>
            <a:off x="4134117" y="1133876"/>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4134117" y="1461213"/>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 name="Rectangle 11"/>
          <p:cNvSpPr/>
          <p:nvPr/>
        </p:nvSpPr>
        <p:spPr>
          <a:xfrm>
            <a:off x="4134117" y="1751525"/>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4134117" y="2021981"/>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4" name="Rectangle 13"/>
          <p:cNvSpPr/>
          <p:nvPr/>
        </p:nvSpPr>
        <p:spPr>
          <a:xfrm>
            <a:off x="4134117" y="2292437"/>
            <a:ext cx="334851" cy="2446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2" name="Rectangle 1"/>
          <p:cNvSpPr/>
          <p:nvPr/>
        </p:nvSpPr>
        <p:spPr>
          <a:xfrm>
            <a:off x="618185" y="3335628"/>
            <a:ext cx="1146220" cy="29460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dirty="0" smtClean="0"/>
              <a:t>Large majority (8 in group)</a:t>
            </a:r>
            <a:endParaRPr lang="en-GB" sz="1000" dirty="0"/>
          </a:p>
        </p:txBody>
      </p:sp>
      <p:sp>
        <p:nvSpPr>
          <p:cNvPr id="17" name="Rectangle 16"/>
          <p:cNvSpPr/>
          <p:nvPr/>
        </p:nvSpPr>
        <p:spPr>
          <a:xfrm>
            <a:off x="618185" y="3635326"/>
            <a:ext cx="1146220" cy="29460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dirty="0" smtClean="0"/>
              <a:t>Small majority (2 in group)</a:t>
            </a:r>
            <a:endParaRPr lang="en-GB" sz="1000" dirty="0"/>
          </a:p>
        </p:txBody>
      </p:sp>
      <p:sp>
        <p:nvSpPr>
          <p:cNvPr id="18" name="Rectangle 17"/>
          <p:cNvSpPr/>
          <p:nvPr/>
        </p:nvSpPr>
        <p:spPr>
          <a:xfrm>
            <a:off x="1764405" y="3053367"/>
            <a:ext cx="1416676" cy="27716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dirty="0" smtClean="0"/>
              <a:t>Very difficult task</a:t>
            </a:r>
            <a:endParaRPr lang="en-GB" sz="1000" dirty="0"/>
          </a:p>
        </p:txBody>
      </p:sp>
      <p:sp>
        <p:nvSpPr>
          <p:cNvPr id="19" name="Rectangle 18"/>
          <p:cNvSpPr/>
          <p:nvPr/>
        </p:nvSpPr>
        <p:spPr>
          <a:xfrm>
            <a:off x="3181081" y="3048271"/>
            <a:ext cx="1416676" cy="29144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dirty="0" smtClean="0"/>
              <a:t>Very easy task</a:t>
            </a:r>
            <a:endParaRPr lang="en-GB" sz="1000" dirty="0"/>
          </a:p>
        </p:txBody>
      </p:sp>
      <p:sp>
        <p:nvSpPr>
          <p:cNvPr id="22" name="Rectangle 21"/>
          <p:cNvSpPr/>
          <p:nvPr/>
        </p:nvSpPr>
        <p:spPr>
          <a:xfrm>
            <a:off x="1764405" y="3335628"/>
            <a:ext cx="1416676" cy="29621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48</a:t>
            </a:r>
            <a:endParaRPr lang="en-GB" sz="1100" dirty="0"/>
          </a:p>
        </p:txBody>
      </p:sp>
      <p:sp>
        <p:nvSpPr>
          <p:cNvPr id="23" name="Rectangle 22"/>
          <p:cNvSpPr/>
          <p:nvPr/>
        </p:nvSpPr>
        <p:spPr>
          <a:xfrm>
            <a:off x="1769772" y="3630231"/>
            <a:ext cx="1416676" cy="29969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4</a:t>
            </a:r>
            <a:endParaRPr lang="en-GB" sz="1100" dirty="0"/>
          </a:p>
        </p:txBody>
      </p:sp>
      <p:sp>
        <p:nvSpPr>
          <p:cNvPr id="24" name="Rectangle 23"/>
          <p:cNvSpPr/>
          <p:nvPr/>
        </p:nvSpPr>
        <p:spPr>
          <a:xfrm>
            <a:off x="3175714" y="3333080"/>
            <a:ext cx="1416676" cy="296214"/>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32</a:t>
            </a:r>
            <a:endParaRPr lang="en-GB" sz="1100" dirty="0"/>
          </a:p>
        </p:txBody>
      </p:sp>
      <p:sp>
        <p:nvSpPr>
          <p:cNvPr id="25" name="Rectangle 24"/>
          <p:cNvSpPr/>
          <p:nvPr/>
        </p:nvSpPr>
        <p:spPr>
          <a:xfrm>
            <a:off x="3181081" y="3627683"/>
            <a:ext cx="1416676" cy="29969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2</a:t>
            </a:r>
            <a:endParaRPr lang="en-GB" sz="1100" dirty="0"/>
          </a:p>
        </p:txBody>
      </p:sp>
      <p:sp>
        <p:nvSpPr>
          <p:cNvPr id="20" name="Rectangle 19"/>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Variables affecting conformity</a:t>
            </a:r>
            <a:endParaRPr lang="en-US"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23918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GB" sz="1600" dirty="0"/>
              <a:t>Which two of the following </a:t>
            </a:r>
            <a:r>
              <a:rPr lang="en-GB" sz="1600" dirty="0" smtClean="0"/>
              <a:t>statements are correct?</a:t>
            </a:r>
          </a:p>
          <a:p>
            <a:r>
              <a:rPr lang="en-GB" sz="1250" dirty="0" smtClean="0"/>
              <a:t>Both guards and prisoners conformed to their social role</a:t>
            </a:r>
          </a:p>
          <a:p>
            <a:r>
              <a:rPr lang="en-GB" sz="1250" dirty="0" smtClean="0"/>
              <a:t>Only the guards conformed to their social role</a:t>
            </a:r>
          </a:p>
          <a:p>
            <a:r>
              <a:rPr lang="en-GB" sz="1250" dirty="0" smtClean="0"/>
              <a:t>The prisoners were unaffected by their experiences</a:t>
            </a:r>
          </a:p>
          <a:p>
            <a:r>
              <a:rPr lang="en-GB" sz="1250" dirty="0" smtClean="0"/>
              <a:t>The guards become tyrannical and abusive towards the </a:t>
            </a:r>
          </a:p>
          <a:p>
            <a:r>
              <a:rPr lang="en-GB" sz="1250" dirty="0" smtClean="0"/>
              <a:t>prisoners</a:t>
            </a:r>
          </a:p>
          <a:p>
            <a:r>
              <a:rPr lang="en-GB" sz="1250" dirty="0" smtClean="0"/>
              <a:t>Increasing the number of guards had a negative effect </a:t>
            </a:r>
          </a:p>
          <a:p>
            <a:r>
              <a:rPr lang="en-GB" sz="1250" dirty="0" smtClean="0"/>
              <a:t>upon morale</a:t>
            </a:r>
            <a:endParaRPr lang="en-GB" sz="1250" dirty="0"/>
          </a:p>
        </p:txBody>
      </p:sp>
      <p:sp>
        <p:nvSpPr>
          <p:cNvPr id="6" name="Rectangle 5"/>
          <p:cNvSpPr/>
          <p:nvPr/>
        </p:nvSpPr>
        <p:spPr>
          <a:xfrm>
            <a:off x="5020614" y="3631842"/>
            <a:ext cx="6969617" cy="3050146"/>
          </a:xfrm>
          <a:prstGeom prst="rect">
            <a:avLst/>
          </a:prstGeom>
        </p:spPr>
        <p:style>
          <a:lnRef idx="2">
            <a:schemeClr val="accent3"/>
          </a:lnRef>
          <a:fillRef idx="1">
            <a:schemeClr val="lt1"/>
          </a:fillRef>
          <a:effectRef idx="0">
            <a:schemeClr val="accent3"/>
          </a:effectRef>
          <a:fontRef idx="minor">
            <a:schemeClr val="dk1"/>
          </a:fontRef>
        </p:style>
        <p:txBody>
          <a:bodyPr rtlCol="0" anchor="t" anchorCtr="0"/>
          <a:lstStyle/>
          <a:p>
            <a:pPr algn="ctr"/>
            <a:r>
              <a:rPr lang="en-GB" sz="1100" dirty="0" smtClean="0"/>
              <a:t>Create a PEEL paragraph about the conformity to social roles</a:t>
            </a:r>
            <a:endParaRPr lang="en-GB" sz="1100" dirty="0"/>
          </a:p>
        </p:txBody>
      </p:sp>
      <p:sp>
        <p:nvSpPr>
          <p:cNvPr id="7" name="Rectangle 6"/>
          <p:cNvSpPr/>
          <p:nvPr/>
        </p:nvSpPr>
        <p:spPr>
          <a:xfrm>
            <a:off x="5020614" y="746975"/>
            <a:ext cx="6969617" cy="2730321"/>
          </a:xfrm>
          <a:prstGeom prst="rect">
            <a:avLst/>
          </a:prstGeom>
        </p:spPr>
        <p:style>
          <a:lnRef idx="2">
            <a:schemeClr val="accent3"/>
          </a:lnRef>
          <a:fillRef idx="1">
            <a:schemeClr val="lt1"/>
          </a:fillRef>
          <a:effectRef idx="0">
            <a:schemeClr val="accent3"/>
          </a:effectRef>
          <a:fontRef idx="minor">
            <a:schemeClr val="dk1"/>
          </a:fontRef>
        </p:style>
        <p:txBody>
          <a:bodyPr rtlCol="0" anchor="t" anchorCtr="0"/>
          <a:lstStyle/>
          <a:p>
            <a:pPr algn="ctr"/>
            <a:r>
              <a:rPr lang="en-GB" sz="1100" dirty="0" smtClean="0"/>
              <a:t>Mike successfully applied for a job as a steward at Liverpool’s </a:t>
            </a:r>
            <a:r>
              <a:rPr lang="en-GB" sz="1100" dirty="0" err="1" smtClean="0"/>
              <a:t>Anfield</a:t>
            </a:r>
            <a:r>
              <a:rPr lang="en-GB" sz="1100" dirty="0" smtClean="0"/>
              <a:t> stadium. He was told that his job was to ensure that people were safe during the game. On his first day at work, Mike was told he would be stewarding the supporters in the cop end of the ground. He was given a bright yellow high visibility jacket because it was a hot sunny day. Mike wore his aviator sunglasses. 5 minutes into the game, a young boy stood up and cheered his favourite player. Mike stormed into the crowd and gave the boy a serious telling off. Even if the boy shuffled in his seat, Mike told him off. After hal</a:t>
            </a:r>
            <a:r>
              <a:rPr lang="en-GB" sz="1100" dirty="0" smtClean="0"/>
              <a:t>f an hour of continually being told off, the boy burst into tears. He told Mike he wanted to leave at half time but Mike said he wouldn’t allow him to leave. The boy spent the second half of the game staring at the game, avoiding eye contact with Mike. Explain Mike’s behaviour and the boy’s behaviour in terms of conformity to social roles.</a:t>
            </a:r>
            <a:endParaRPr lang="en-GB" sz="1100" dirty="0"/>
          </a:p>
        </p:txBody>
      </p:sp>
      <p:sp>
        <p:nvSpPr>
          <p:cNvPr id="8" name="Rectangle 7"/>
          <p:cNvSpPr/>
          <p:nvPr/>
        </p:nvSpPr>
        <p:spPr>
          <a:xfrm>
            <a:off x="489395" y="2793642"/>
            <a:ext cx="4237149" cy="1841679"/>
          </a:xfrm>
          <a:prstGeom prst="rect">
            <a:avLst/>
          </a:prstGeom>
        </p:spPr>
        <p:style>
          <a:lnRef idx="2">
            <a:schemeClr val="accent3"/>
          </a:lnRef>
          <a:fillRef idx="1">
            <a:schemeClr val="lt1"/>
          </a:fillRef>
          <a:effectRef idx="0">
            <a:schemeClr val="accent3"/>
          </a:effectRef>
          <a:fontRef idx="minor">
            <a:schemeClr val="dk1"/>
          </a:fontRef>
        </p:style>
        <p:txBody>
          <a:bodyPr rtlCol="0" anchor="t" anchorCtr="0"/>
          <a:lstStyle/>
          <a:p>
            <a:pPr algn="ctr"/>
            <a:r>
              <a:rPr lang="en-GB" sz="1600" dirty="0" smtClean="0"/>
              <a:t>Match up the researchers to the appropriate evaluation of the SPE</a:t>
            </a:r>
          </a:p>
          <a:p>
            <a:pPr algn="ctr"/>
            <a:endParaRPr lang="en-GB" sz="1600" dirty="0"/>
          </a:p>
        </p:txBody>
      </p:sp>
      <p:sp>
        <p:nvSpPr>
          <p:cNvPr id="9" name="Rectangle 8"/>
          <p:cNvSpPr/>
          <p:nvPr/>
        </p:nvSpPr>
        <p:spPr>
          <a:xfrm>
            <a:off x="489395" y="4840309"/>
            <a:ext cx="4237149" cy="1841679"/>
          </a:xfrm>
          <a:prstGeom prst="rect">
            <a:avLst/>
          </a:prstGeom>
        </p:spPr>
        <p:style>
          <a:lnRef idx="2">
            <a:schemeClr val="accent3"/>
          </a:lnRef>
          <a:fillRef idx="1">
            <a:schemeClr val="lt1"/>
          </a:fillRef>
          <a:effectRef idx="0">
            <a:schemeClr val="accent3"/>
          </a:effectRef>
          <a:fontRef idx="minor">
            <a:schemeClr val="dk1"/>
          </a:fontRef>
        </p:style>
        <p:txBody>
          <a:bodyPr rtlCol="0" anchor="t" anchorCtr="0"/>
          <a:lstStyle/>
          <a:p>
            <a:pPr algn="ctr"/>
            <a:r>
              <a:rPr lang="en-GB" sz="1000" dirty="0" smtClean="0"/>
              <a:t>Spot the 3 </a:t>
            </a:r>
            <a:r>
              <a:rPr lang="en-GB" sz="1000" dirty="0" smtClean="0"/>
              <a:t>mistakes</a:t>
            </a:r>
          </a:p>
          <a:p>
            <a:pPr algn="ctr"/>
            <a:r>
              <a:rPr lang="en-GB" sz="1000" dirty="0" smtClean="0"/>
              <a:t>Zimbardo’s study is important because conformity to social roles can also be seen in the real world at Abu Ghraib, the guards were abusive towards the prisoners even though the guards were accountable for their behaviour. However, Zimbardo’s study raises important ethical issues. One of these is deception because the prisoners did not know what the study was about. Another criticism of Zimbardo’s study is demand characteristics. A study has show that when given details about the procedure, students who were unfamiliar with the study were able to correctly predict how the prisoners and guards would behave. However, one strength of Zimbardo’s study is that it has been replicated by Haslam and </a:t>
            </a:r>
            <a:r>
              <a:rPr lang="en-GB" sz="1000" dirty="0" err="1" smtClean="0"/>
              <a:t>Reicher</a:t>
            </a:r>
            <a:r>
              <a:rPr lang="en-GB" sz="1000" dirty="0" smtClean="0"/>
              <a:t> in a simulated prison setting in Britain.</a:t>
            </a:r>
            <a:endParaRPr lang="en-GB" sz="1000" dirty="0" smtClean="0"/>
          </a:p>
        </p:txBody>
      </p:sp>
      <p:sp>
        <p:nvSpPr>
          <p:cNvPr id="10" name="Rectangle 9"/>
          <p:cNvSpPr/>
          <p:nvPr/>
        </p:nvSpPr>
        <p:spPr>
          <a:xfrm>
            <a:off x="4327299" y="1210613"/>
            <a:ext cx="334851" cy="2446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1" name="Rectangle 10"/>
          <p:cNvSpPr/>
          <p:nvPr/>
        </p:nvSpPr>
        <p:spPr>
          <a:xfrm>
            <a:off x="4327299" y="1481069"/>
            <a:ext cx="334851" cy="2446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2" name="Rectangle 11"/>
          <p:cNvSpPr/>
          <p:nvPr/>
        </p:nvSpPr>
        <p:spPr>
          <a:xfrm>
            <a:off x="4327299" y="1751525"/>
            <a:ext cx="334851" cy="2446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3" name="Rectangle 12"/>
          <p:cNvSpPr/>
          <p:nvPr/>
        </p:nvSpPr>
        <p:spPr>
          <a:xfrm>
            <a:off x="4327297" y="2021981"/>
            <a:ext cx="334851" cy="2446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4" name="Rectangle 13"/>
          <p:cNvSpPr/>
          <p:nvPr/>
        </p:nvSpPr>
        <p:spPr>
          <a:xfrm>
            <a:off x="4327297" y="2292437"/>
            <a:ext cx="334851" cy="2446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GB"/>
          </a:p>
        </p:txBody>
      </p:sp>
      <p:sp>
        <p:nvSpPr>
          <p:cNvPr id="15" name="Rectangle 14"/>
          <p:cNvSpPr/>
          <p:nvPr/>
        </p:nvSpPr>
        <p:spPr>
          <a:xfrm>
            <a:off x="553791" y="3378021"/>
            <a:ext cx="1223494" cy="115534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228600" indent="-228600" algn="ctr">
              <a:buAutoNum type="arabicPeriod"/>
            </a:pPr>
            <a:r>
              <a:rPr lang="en-GB" sz="850" dirty="0" err="1" smtClean="0"/>
              <a:t>Banuazizi</a:t>
            </a:r>
            <a:r>
              <a:rPr lang="en-GB" sz="850" dirty="0" smtClean="0"/>
              <a:t> and </a:t>
            </a:r>
            <a:r>
              <a:rPr lang="en-GB" sz="850" dirty="0" err="1" smtClean="0"/>
              <a:t>Movahedi</a:t>
            </a:r>
            <a:endParaRPr lang="en-GB" sz="850" dirty="0" smtClean="0"/>
          </a:p>
          <a:p>
            <a:pPr marL="228600" indent="-228600" algn="ctr">
              <a:buAutoNum type="arabicPeriod"/>
            </a:pPr>
            <a:r>
              <a:rPr lang="en-GB" sz="850" dirty="0" smtClean="0"/>
              <a:t>Haslam and </a:t>
            </a:r>
            <a:r>
              <a:rPr lang="en-GB" sz="850" dirty="0" err="1" smtClean="0"/>
              <a:t>Reicher</a:t>
            </a:r>
            <a:endParaRPr lang="en-GB" sz="850" dirty="0" smtClean="0"/>
          </a:p>
          <a:p>
            <a:pPr marL="228600" indent="-228600" algn="ctr">
              <a:buAutoNum type="arabicPeriod"/>
            </a:pPr>
            <a:r>
              <a:rPr lang="en-GB" sz="850" dirty="0" err="1" smtClean="0"/>
              <a:t>Reicher</a:t>
            </a:r>
            <a:r>
              <a:rPr lang="en-GB" sz="850" dirty="0" smtClean="0"/>
              <a:t> and Haslam</a:t>
            </a:r>
          </a:p>
          <a:p>
            <a:pPr marL="228600" indent="-228600" algn="ctr">
              <a:buAutoNum type="arabicPeriod"/>
            </a:pPr>
            <a:r>
              <a:rPr lang="en-GB" sz="850" dirty="0" smtClean="0"/>
              <a:t>Zimbardo</a:t>
            </a:r>
            <a:endParaRPr lang="en-GB" sz="850" dirty="0"/>
          </a:p>
        </p:txBody>
      </p:sp>
      <p:sp>
        <p:nvSpPr>
          <p:cNvPr id="16" name="Rectangle 15"/>
          <p:cNvSpPr/>
          <p:nvPr/>
        </p:nvSpPr>
        <p:spPr>
          <a:xfrm>
            <a:off x="1841681" y="3378020"/>
            <a:ext cx="2820469" cy="1155341"/>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228600" indent="-228600" algn="ctr">
              <a:buAutoNum type="alphaUcPeriod"/>
            </a:pPr>
            <a:r>
              <a:rPr lang="en-GB" sz="800" dirty="0" smtClean="0"/>
              <a:t>Ps behaviour in the SPE was a result of powerful demand characteristics created by the situation they found themselves in</a:t>
            </a:r>
          </a:p>
          <a:p>
            <a:pPr marL="228600" indent="-228600" algn="ctr">
              <a:buAutoNum type="alphaUcPeriod"/>
            </a:pPr>
            <a:r>
              <a:rPr lang="en-GB" sz="800" dirty="0" smtClean="0"/>
              <a:t>The same conformity to social roles in the SPE occurred at Abu Ghraib</a:t>
            </a:r>
          </a:p>
          <a:p>
            <a:pPr marL="228600" indent="-228600" algn="ctr">
              <a:buAutoNum type="alphaUcPeriod"/>
            </a:pPr>
            <a:r>
              <a:rPr lang="en-GB" sz="800" dirty="0" smtClean="0"/>
              <a:t>Prisoners and guards did not conform automatically to their assigned roles</a:t>
            </a:r>
          </a:p>
          <a:p>
            <a:pPr marL="228600" indent="-228600" algn="ctr">
              <a:buAutoNum type="alphaUcPeriod"/>
            </a:pPr>
            <a:r>
              <a:rPr lang="en-GB" sz="800" dirty="0" smtClean="0"/>
              <a:t>The SPE guards brutality was not a natural consequence of that role and asserting the power associated with it.</a:t>
            </a:r>
            <a:endParaRPr lang="en-GB" sz="800" dirty="0"/>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3"/>
              </a:contourClr>
            </a:sp3d>
          </a:bodyPr>
          <a:lstStyle/>
          <a:p>
            <a:pPr algn="ctr"/>
            <a:r>
              <a:rPr lang="en-US" sz="4400" b="1" dirty="0" smtClean="0">
                <a:ln w="11430"/>
                <a:solidFill>
                  <a:schemeClr val="accent3"/>
                </a:solidFill>
                <a:effectLst>
                  <a:outerShdw blurRad="50800" dist="39000" dir="5460000" algn="tl">
                    <a:srgbClr val="000000">
                      <a:alpha val="38000"/>
                    </a:srgbClr>
                  </a:outerShdw>
                </a:effectLst>
              </a:rPr>
              <a:t>Conformity to social roles</a:t>
            </a:r>
            <a:endParaRPr lang="en-US" sz="4400" b="1" cap="none" spc="0" dirty="0">
              <a:ln w="11430"/>
              <a:solidFill>
                <a:schemeClr val="accent3"/>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57033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600" dirty="0" smtClean="0"/>
              <a:t>Give definitions for the following:</a:t>
            </a:r>
          </a:p>
          <a:p>
            <a:r>
              <a:rPr lang="en-GB" sz="1600" dirty="0" smtClean="0"/>
              <a:t>Obedience</a:t>
            </a:r>
          </a:p>
          <a:p>
            <a:endParaRPr lang="en-GB" sz="1600" dirty="0" smtClean="0"/>
          </a:p>
          <a:p>
            <a:r>
              <a:rPr lang="en-GB" sz="1600" dirty="0" smtClean="0"/>
              <a:t>Authority figure</a:t>
            </a:r>
          </a:p>
          <a:p>
            <a:endParaRPr lang="en-GB" sz="1600" dirty="0" smtClean="0"/>
          </a:p>
          <a:p>
            <a:r>
              <a:rPr lang="en-GB" sz="1600" dirty="0" smtClean="0"/>
              <a:t>Situational variables</a:t>
            </a:r>
          </a:p>
          <a:p>
            <a:endParaRPr lang="en-GB" sz="1600" dirty="0"/>
          </a:p>
        </p:txBody>
      </p:sp>
      <p:sp>
        <p:nvSpPr>
          <p:cNvPr id="6" name="Rectangle 5"/>
          <p:cNvSpPr/>
          <p:nvPr/>
        </p:nvSpPr>
        <p:spPr>
          <a:xfrm>
            <a:off x="5020614" y="3631842"/>
            <a:ext cx="6969617" cy="3050146"/>
          </a:xfrm>
          <a:prstGeom prst="rect">
            <a:avLst/>
          </a:prstGeom>
        </p:spPr>
        <p:style>
          <a:lnRef idx="2">
            <a:schemeClr val="accent4"/>
          </a:lnRef>
          <a:fillRef idx="1">
            <a:schemeClr val="lt1"/>
          </a:fillRef>
          <a:effectRef idx="0">
            <a:schemeClr val="accent4"/>
          </a:effectRef>
          <a:fontRef idx="minor">
            <a:schemeClr val="dk1"/>
          </a:fontRef>
        </p:style>
        <p:txBody>
          <a:bodyPr rtlCol="0" anchor="t" anchorCtr="0"/>
          <a:lstStyle/>
          <a:p>
            <a:pPr algn="ctr"/>
            <a:r>
              <a:rPr lang="en-GB" sz="1100"/>
              <a:t>Using your knowledge of situational variables affecting obedience answer the following:</a:t>
            </a:r>
            <a:br>
              <a:rPr lang="en-GB" sz="1100"/>
            </a:br>
            <a:r>
              <a:rPr lang="en-GB" sz="1100"/>
              <a:t>For Mike’s second time being a steward at Liverpool‘s ground it was another hot sunny day. This time, all of the Liverpool fans followed his instructions to remain seated during the game. At half-time, Mike removed his bright yellow high visibility jacket because it was so hot. During the second half, Liverpool scored a goal and the supporters started jumping up and down. Mike told them to sit down but most of them ignored him and remained standing up for the rest of the game. In terms of research into situational variables affecting obedience, explain the Liverpool fans’ behaviour.</a:t>
            </a:r>
            <a:endParaRPr lang="en-GB" sz="1100" dirty="0"/>
          </a:p>
        </p:txBody>
      </p:sp>
      <p:sp>
        <p:nvSpPr>
          <p:cNvPr id="7" name="Rectangle 6"/>
          <p:cNvSpPr/>
          <p:nvPr/>
        </p:nvSpPr>
        <p:spPr>
          <a:xfrm>
            <a:off x="5020614" y="746975"/>
            <a:ext cx="6969617" cy="2730321"/>
          </a:xfrm>
          <a:prstGeom prst="rect">
            <a:avLst/>
          </a:prstGeom>
        </p:spPr>
        <p:style>
          <a:lnRef idx="2">
            <a:schemeClr val="accent4"/>
          </a:lnRef>
          <a:fillRef idx="1">
            <a:schemeClr val="lt1"/>
          </a:fillRef>
          <a:effectRef idx="0">
            <a:schemeClr val="accent4"/>
          </a:effectRef>
          <a:fontRef idx="minor">
            <a:schemeClr val="dk1"/>
          </a:fontRef>
        </p:style>
        <p:txBody>
          <a:bodyPr rtlCol="0" anchor="t" anchorCtr="0"/>
          <a:lstStyle/>
          <a:p>
            <a:pPr algn="ctr"/>
            <a:r>
              <a:rPr lang="en-GB" sz="1100" dirty="0"/>
              <a:t>Identify four examples of deception in the passage below and identify and explain one other ethical issue that is evident in the passage:</a:t>
            </a:r>
            <a:br>
              <a:rPr lang="en-GB" sz="1100" dirty="0"/>
            </a:br>
            <a:r>
              <a:rPr lang="en-GB" sz="1100" dirty="0"/>
              <a:t>Milgram obtained participants for his study by placing an advertisement in a local paper asking for volunteers for a study on the effects of punishment on learning. When participants arrived at the laboratory, they were told that one of them would be the teacher and the other the learner. They drew lots to decide which they would be, but the draw was arranged so that one of them was always given the role of teacher. The teacher was told he would be required to give a series of increasingly severe electrical shocks to the learner. However, in reality, no electric shocks were actually administered and the person who was the learner was actually an actor hired by Milgram to play that role.</a:t>
            </a:r>
            <a:br>
              <a:rPr lang="en-GB" sz="1100" dirty="0"/>
            </a:br>
            <a:endParaRPr lang="en-GB" sz="1100" dirty="0"/>
          </a:p>
        </p:txBody>
      </p:sp>
      <p:sp>
        <p:nvSpPr>
          <p:cNvPr id="8" name="Rectangle 7"/>
          <p:cNvSpPr/>
          <p:nvPr/>
        </p:nvSpPr>
        <p:spPr>
          <a:xfrm>
            <a:off x="489395" y="2793642"/>
            <a:ext cx="4237149" cy="1841679"/>
          </a:xfrm>
          <a:prstGeom prst="rect">
            <a:avLst/>
          </a:prstGeom>
        </p:spPr>
        <p:style>
          <a:lnRef idx="2">
            <a:schemeClr val="accent4"/>
          </a:lnRef>
          <a:fillRef idx="1">
            <a:schemeClr val="lt1"/>
          </a:fillRef>
          <a:effectRef idx="0">
            <a:schemeClr val="accent4"/>
          </a:effectRef>
          <a:fontRef idx="minor">
            <a:schemeClr val="dk1"/>
          </a:fontRef>
        </p:style>
        <p:txBody>
          <a:bodyPr rtlCol="0" anchor="t" anchorCtr="0"/>
          <a:lstStyle/>
          <a:p>
            <a:pPr algn="ctr"/>
            <a:r>
              <a:rPr lang="en-GB" sz="1600" dirty="0" smtClean="0"/>
              <a:t>Which of the following statements best matches the terms below?</a:t>
            </a:r>
          </a:p>
          <a:p>
            <a:pPr algn="ctr"/>
            <a:endParaRPr lang="en-GB" sz="1600" dirty="0"/>
          </a:p>
        </p:txBody>
      </p:sp>
      <p:sp>
        <p:nvSpPr>
          <p:cNvPr id="9" name="Rectangle 8"/>
          <p:cNvSpPr/>
          <p:nvPr/>
        </p:nvSpPr>
        <p:spPr>
          <a:xfrm>
            <a:off x="489395" y="4840309"/>
            <a:ext cx="4237149" cy="1841679"/>
          </a:xfrm>
          <a:prstGeom prst="rect">
            <a:avLst/>
          </a:prstGeom>
        </p:spPr>
        <p:style>
          <a:lnRef idx="2">
            <a:schemeClr val="accent4"/>
          </a:lnRef>
          <a:fillRef idx="1">
            <a:schemeClr val="lt1"/>
          </a:fillRef>
          <a:effectRef idx="0">
            <a:schemeClr val="accent4"/>
          </a:effectRef>
          <a:fontRef idx="minor">
            <a:schemeClr val="dk1"/>
          </a:fontRef>
        </p:style>
        <p:txBody>
          <a:bodyPr rtlCol="0" anchor="t" anchorCtr="0"/>
          <a:lstStyle/>
          <a:p>
            <a:pPr algn="ctr"/>
            <a:r>
              <a:rPr lang="en-GB" sz="1050" dirty="0" smtClean="0"/>
              <a:t>Spot the 3 </a:t>
            </a:r>
            <a:r>
              <a:rPr lang="en-GB" sz="1050" dirty="0" smtClean="0"/>
              <a:t>mistakes</a:t>
            </a:r>
          </a:p>
          <a:p>
            <a:pPr algn="ctr"/>
            <a:r>
              <a:rPr lang="en-GB" sz="1050" dirty="0" smtClean="0"/>
              <a:t>Research ahs shown that uniforms can have a powerful impact on how obedient people are. In one study, Bushman found that people obeyed more when they were told to do something by a person dressed as a business executive compared with when they were dressed in a police style uniform. Milgram found that people were more obedient when the experimenter wore a laboratory coat compared with when he was dressed as an ordinary man. Milgram found that compared with his laboratory study, people hardly obeyed at all when the experiment was conducted in a privately rented office. However, when Milgram conducted his study in a police station, he found that nearly everyone obeyed the experimenter.</a:t>
            </a:r>
            <a:endParaRPr lang="en-GB" sz="1050" dirty="0" smtClean="0"/>
          </a:p>
        </p:txBody>
      </p:sp>
      <p:sp>
        <p:nvSpPr>
          <p:cNvPr id="15" name="Rectangle 14"/>
          <p:cNvSpPr/>
          <p:nvPr/>
        </p:nvSpPr>
        <p:spPr>
          <a:xfrm>
            <a:off x="540911" y="3378021"/>
            <a:ext cx="1133343" cy="11553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r>
              <a:rPr lang="en-GB" sz="1050" dirty="0" smtClean="0"/>
              <a:t>1. Proximity</a:t>
            </a:r>
          </a:p>
          <a:p>
            <a:endParaRPr lang="en-GB" sz="1050" dirty="0" smtClean="0"/>
          </a:p>
          <a:p>
            <a:r>
              <a:rPr lang="en-GB" sz="1050" dirty="0" smtClean="0"/>
              <a:t>2. Location</a:t>
            </a:r>
          </a:p>
          <a:p>
            <a:endParaRPr lang="en-GB" sz="1050" dirty="0" smtClean="0"/>
          </a:p>
          <a:p>
            <a:r>
              <a:rPr lang="en-GB" sz="1050" dirty="0" smtClean="0"/>
              <a:t>3. Uniform</a:t>
            </a:r>
            <a:endParaRPr lang="en-GB" sz="1050" dirty="0"/>
          </a:p>
        </p:txBody>
      </p:sp>
      <p:sp>
        <p:nvSpPr>
          <p:cNvPr id="16" name="Rectangle 15"/>
          <p:cNvSpPr/>
          <p:nvPr/>
        </p:nvSpPr>
        <p:spPr>
          <a:xfrm>
            <a:off x="1738651" y="3378020"/>
            <a:ext cx="2949258" cy="1155341"/>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GB" sz="800" dirty="0" smtClean="0"/>
              <a:t>A Increases obedience when instructions are issued by telephone</a:t>
            </a:r>
          </a:p>
          <a:p>
            <a:pPr algn="ctr"/>
            <a:r>
              <a:rPr lang="en-GB" sz="800" dirty="0" smtClean="0"/>
              <a:t>B Results in no obedience when the study is carried out in the real world</a:t>
            </a:r>
          </a:p>
          <a:p>
            <a:pPr algn="ctr"/>
            <a:r>
              <a:rPr lang="en-GB" sz="800" dirty="0" smtClean="0"/>
              <a:t>C Does not differ much from that seen in the laboratory</a:t>
            </a:r>
          </a:p>
          <a:p>
            <a:pPr algn="ctr"/>
            <a:r>
              <a:rPr lang="en-GB" sz="800" dirty="0" smtClean="0"/>
              <a:t>D Increases how obedient Ps are</a:t>
            </a:r>
          </a:p>
          <a:p>
            <a:pPr algn="ctr"/>
            <a:r>
              <a:rPr lang="en-GB" sz="800" dirty="0"/>
              <a:t>E</a:t>
            </a:r>
            <a:r>
              <a:rPr lang="en-GB" sz="800" dirty="0" smtClean="0"/>
              <a:t> </a:t>
            </a:r>
            <a:r>
              <a:rPr lang="en-GB" sz="800" dirty="0" smtClean="0"/>
              <a:t>Decreases how obedient </a:t>
            </a:r>
            <a:r>
              <a:rPr lang="en-GB" sz="800" dirty="0"/>
              <a:t>P</a:t>
            </a:r>
            <a:r>
              <a:rPr lang="en-GB" sz="800" dirty="0" smtClean="0"/>
              <a:t>s are when instructions are given by telephone</a:t>
            </a:r>
          </a:p>
          <a:p>
            <a:pPr algn="ctr"/>
            <a:r>
              <a:rPr lang="en-GB" sz="800" dirty="0" smtClean="0"/>
              <a:t>F Increases how obedient Ps are when the P and the person receiving electric shocks are in the same room</a:t>
            </a:r>
            <a:endParaRPr lang="en-GB" sz="800" dirty="0"/>
          </a:p>
        </p:txBody>
      </p:sp>
      <p:sp>
        <p:nvSpPr>
          <p:cNvPr id="17" name="Rectangle 16"/>
          <p:cNvSpPr/>
          <p:nvPr/>
        </p:nvSpPr>
        <p:spPr>
          <a:xfrm>
            <a:off x="1302911" y="3507883"/>
            <a:ext cx="334851" cy="24469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8" name="Rectangle 17"/>
          <p:cNvSpPr/>
          <p:nvPr/>
        </p:nvSpPr>
        <p:spPr>
          <a:xfrm>
            <a:off x="1302910" y="3843270"/>
            <a:ext cx="334851" cy="24469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19" name="Rectangle 18"/>
          <p:cNvSpPr/>
          <p:nvPr/>
        </p:nvSpPr>
        <p:spPr>
          <a:xfrm>
            <a:off x="1302910" y="4178657"/>
            <a:ext cx="334851" cy="244699"/>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GB"/>
          </a:p>
        </p:txBody>
      </p:sp>
      <p:sp>
        <p:nvSpPr>
          <p:cNvPr id="20" name="Rectangle 19"/>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4"/>
              </a:contourClr>
            </a:sp3d>
          </a:bodyPr>
          <a:lstStyle/>
          <a:p>
            <a:pPr algn="ctr"/>
            <a:r>
              <a:rPr lang="en-US" sz="4400" b="1" dirty="0" smtClean="0">
                <a:ln w="11430"/>
                <a:solidFill>
                  <a:schemeClr val="accent4"/>
                </a:solidFill>
                <a:effectLst>
                  <a:outerShdw blurRad="50800" dist="39000" dir="5460000" algn="tl">
                    <a:srgbClr val="000000">
                      <a:alpha val="38000"/>
                    </a:srgbClr>
                  </a:outerShdw>
                </a:effectLst>
              </a:rPr>
              <a:t>Situational factors affecting obedience</a:t>
            </a:r>
            <a:endParaRPr lang="en-US" sz="4400" b="1" cap="none" spc="0" dirty="0">
              <a:ln w="11430"/>
              <a:solidFill>
                <a:schemeClr val="accent4"/>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23106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300" dirty="0"/>
              <a:t>Which two of the following characteristics of the agentic state?</a:t>
            </a:r>
            <a:br>
              <a:rPr lang="en-GB" sz="1300" dirty="0"/>
            </a:br>
            <a:r>
              <a:rPr lang="en-GB" sz="1100" dirty="0"/>
              <a:t>Obeying because we want to be liked by other group </a:t>
            </a:r>
            <a:r>
              <a:rPr lang="en-GB" sz="1100" dirty="0" smtClean="0"/>
              <a:t>members</a:t>
            </a:r>
            <a:r>
              <a:rPr lang="en-GB" sz="1100" dirty="0"/>
              <a:t/>
            </a:r>
            <a:br>
              <a:rPr lang="en-GB" sz="1100" dirty="0"/>
            </a:br>
            <a:r>
              <a:rPr lang="en-GB" sz="1100" dirty="0"/>
              <a:t>Obeying because we see ourselves as no </a:t>
            </a:r>
            <a:r>
              <a:rPr lang="en-GB" sz="1100" dirty="0" smtClean="0"/>
              <a:t>longer responsible </a:t>
            </a:r>
            <a:r>
              <a:rPr lang="en-GB" sz="1100" dirty="0"/>
              <a:t>for </a:t>
            </a:r>
            <a:endParaRPr lang="en-GB" sz="1100" dirty="0" smtClean="0"/>
          </a:p>
          <a:p>
            <a:r>
              <a:rPr lang="en-GB" sz="1100" dirty="0" smtClean="0"/>
              <a:t>our </a:t>
            </a:r>
            <a:r>
              <a:rPr lang="en-GB" sz="1100" dirty="0"/>
              <a:t>actions</a:t>
            </a:r>
            <a:br>
              <a:rPr lang="en-GB" sz="1100" dirty="0"/>
            </a:br>
            <a:r>
              <a:rPr lang="en-GB" sz="1100" dirty="0"/>
              <a:t>Obeying because we understand that we are responsible </a:t>
            </a:r>
            <a:r>
              <a:rPr lang="en-GB" sz="1100" dirty="0" smtClean="0"/>
              <a:t>for </a:t>
            </a:r>
            <a:r>
              <a:rPr lang="en-GB" sz="1100" dirty="0"/>
              <a:t>our actions</a:t>
            </a:r>
            <a:br>
              <a:rPr lang="en-GB" sz="1100" dirty="0"/>
            </a:br>
            <a:r>
              <a:rPr lang="en-GB" sz="1100" dirty="0"/>
              <a:t>Obeying because we are uncertain how to </a:t>
            </a:r>
            <a:r>
              <a:rPr lang="en-GB" sz="1100" dirty="0" smtClean="0"/>
              <a:t>behave</a:t>
            </a:r>
          </a:p>
          <a:p>
            <a:r>
              <a:rPr lang="en-GB" sz="1100" dirty="0" smtClean="0"/>
              <a:t>Obeying </a:t>
            </a:r>
            <a:r>
              <a:rPr lang="en-GB" sz="1100" dirty="0"/>
              <a:t>because we see others as being responsible for our </a:t>
            </a:r>
            <a:endParaRPr lang="en-GB" sz="1100" dirty="0" smtClean="0"/>
          </a:p>
          <a:p>
            <a:r>
              <a:rPr lang="en-GB" sz="1100" dirty="0" smtClean="0"/>
              <a:t>actions</a:t>
            </a:r>
            <a:endParaRPr lang="en-GB" sz="1100" dirty="0"/>
          </a:p>
        </p:txBody>
      </p:sp>
      <p:sp>
        <p:nvSpPr>
          <p:cNvPr id="6" name="Rectangle 5"/>
          <p:cNvSpPr/>
          <p:nvPr/>
        </p:nvSpPr>
        <p:spPr>
          <a:xfrm>
            <a:off x="5020614" y="3631842"/>
            <a:ext cx="6969617" cy="3050146"/>
          </a:xfrm>
          <a:prstGeom prst="rect">
            <a:avLst/>
          </a:prstGeom>
        </p:spPr>
        <p:style>
          <a:lnRef idx="2">
            <a:schemeClr val="accent5"/>
          </a:lnRef>
          <a:fillRef idx="1">
            <a:schemeClr val="lt1"/>
          </a:fillRef>
          <a:effectRef idx="0">
            <a:schemeClr val="accent5"/>
          </a:effectRef>
          <a:fontRef idx="minor">
            <a:schemeClr val="dk1"/>
          </a:fontRef>
        </p:style>
        <p:txBody>
          <a:bodyPr rtlCol="0" anchor="t" anchorCtr="0"/>
          <a:lstStyle/>
          <a:p>
            <a:pPr algn="ctr"/>
            <a:r>
              <a:rPr lang="en-GB" sz="1100" dirty="0"/>
              <a:t>Susan, the head of </a:t>
            </a:r>
            <a:r>
              <a:rPr lang="en-GB" sz="1100" dirty="0" smtClean="0"/>
              <a:t>Sixth Form</a:t>
            </a:r>
            <a:r>
              <a:rPr lang="en-GB" sz="1100" dirty="0"/>
              <a:t>, received a telephone call from the </a:t>
            </a:r>
            <a:r>
              <a:rPr lang="en-GB" sz="1100" dirty="0" smtClean="0"/>
              <a:t>head teacher</a:t>
            </a:r>
            <a:r>
              <a:rPr lang="en-GB" sz="1100" dirty="0"/>
              <a:t>. She told Susan to announce to the </a:t>
            </a:r>
            <a:r>
              <a:rPr lang="en-GB" sz="1100" dirty="0" smtClean="0"/>
              <a:t>Sixth Form </a:t>
            </a:r>
            <a:r>
              <a:rPr lang="en-GB" sz="1100" dirty="0"/>
              <a:t>that they will have to wear uniform starting next term. Susan made the announcement at the next assembly. The students booed and hissed when Susan gave them the news. “Don’t blame me, I’m only the messenger” she said as she left the assembly hall. Explain Susan’s reaction in terms of Milgram’s agency theory.</a:t>
            </a:r>
            <a:br>
              <a:rPr lang="en-GB" sz="1100" dirty="0"/>
            </a:br>
            <a:endParaRPr lang="en-GB" sz="1100" dirty="0"/>
          </a:p>
        </p:txBody>
      </p:sp>
      <p:sp>
        <p:nvSpPr>
          <p:cNvPr id="7" name="Rectangle 6"/>
          <p:cNvSpPr/>
          <p:nvPr/>
        </p:nvSpPr>
        <p:spPr>
          <a:xfrm>
            <a:off x="5020614" y="746975"/>
            <a:ext cx="6969617" cy="2730321"/>
          </a:xfrm>
          <a:prstGeom prst="rect">
            <a:avLst/>
          </a:prstGeom>
        </p:spPr>
        <p:style>
          <a:lnRef idx="2">
            <a:schemeClr val="accent5"/>
          </a:lnRef>
          <a:fillRef idx="1">
            <a:schemeClr val="lt1"/>
          </a:fillRef>
          <a:effectRef idx="0">
            <a:schemeClr val="accent5"/>
          </a:effectRef>
          <a:fontRef idx="minor">
            <a:schemeClr val="dk1"/>
          </a:fontRef>
        </p:style>
        <p:txBody>
          <a:bodyPr rtlCol="0" anchor="t" anchorCtr="0"/>
          <a:lstStyle/>
          <a:p>
            <a:pPr algn="ctr"/>
            <a:r>
              <a:rPr lang="en-GB" sz="1100"/>
              <a:t>Phil was walking around town when he saw a man fall, clutching his chest. The man was obviously in pain and very quickly a crowd gathered around him. Nobody appeared to be helping. Then, Phil heard a voice shout “let me through, I’m a doctor”. The crowd immediately made way and watched as the man was treated. Phil wondered if the same thing would have happened if he had shouted “let me through, I know first-aid”. Explain whether the crowd would have been more likely to make way for a trained doctor or someone who knew first-aid.</a:t>
            </a:r>
            <a:br>
              <a:rPr lang="en-GB" sz="1100"/>
            </a:br>
            <a:endParaRPr lang="en-GB" sz="1100" dirty="0"/>
          </a:p>
        </p:txBody>
      </p:sp>
      <p:sp>
        <p:nvSpPr>
          <p:cNvPr id="8" name="Rectangle 7"/>
          <p:cNvSpPr/>
          <p:nvPr/>
        </p:nvSpPr>
        <p:spPr>
          <a:xfrm>
            <a:off x="489395" y="2793642"/>
            <a:ext cx="4237149" cy="1841679"/>
          </a:xfrm>
          <a:prstGeom prst="rect">
            <a:avLst/>
          </a:prstGeom>
        </p:spPr>
        <p:style>
          <a:lnRef idx="2">
            <a:schemeClr val="accent5"/>
          </a:lnRef>
          <a:fillRef idx="1">
            <a:schemeClr val="lt1"/>
          </a:fillRef>
          <a:effectRef idx="0">
            <a:schemeClr val="accent5"/>
          </a:effectRef>
          <a:fontRef idx="minor">
            <a:schemeClr val="dk1"/>
          </a:fontRef>
        </p:style>
        <p:txBody>
          <a:bodyPr rtlCol="0" anchor="t" anchorCtr="0"/>
          <a:lstStyle/>
          <a:p>
            <a:pPr algn="ctr"/>
            <a:r>
              <a:rPr lang="en-GB" sz="1600" dirty="0" smtClean="0"/>
              <a:t>Match the researchers to the statement that best describes their research</a:t>
            </a:r>
          </a:p>
          <a:p>
            <a:pPr algn="ctr"/>
            <a:endParaRPr lang="en-GB" sz="1600" dirty="0"/>
          </a:p>
        </p:txBody>
      </p:sp>
      <p:sp>
        <p:nvSpPr>
          <p:cNvPr id="9" name="Rectangle 8"/>
          <p:cNvSpPr/>
          <p:nvPr/>
        </p:nvSpPr>
        <p:spPr>
          <a:xfrm>
            <a:off x="489395" y="4840309"/>
            <a:ext cx="4237149" cy="1841679"/>
          </a:xfrm>
          <a:prstGeom prst="rect">
            <a:avLst/>
          </a:prstGeom>
        </p:spPr>
        <p:style>
          <a:lnRef idx="2">
            <a:schemeClr val="accent5"/>
          </a:lnRef>
          <a:fillRef idx="1">
            <a:schemeClr val="lt1"/>
          </a:fillRef>
          <a:effectRef idx="0">
            <a:schemeClr val="accent5"/>
          </a:effectRef>
          <a:fontRef idx="minor">
            <a:schemeClr val="dk1"/>
          </a:fontRef>
        </p:style>
        <p:txBody>
          <a:bodyPr rtlCol="0" anchor="t" anchorCtr="0"/>
          <a:lstStyle/>
          <a:p>
            <a:pPr algn="ctr"/>
            <a:r>
              <a:rPr lang="en-GB" sz="1100" dirty="0" smtClean="0"/>
              <a:t>Define the following:</a:t>
            </a:r>
          </a:p>
          <a:p>
            <a:r>
              <a:rPr lang="en-GB" sz="1100" dirty="0" smtClean="0"/>
              <a:t>Agentic state</a:t>
            </a:r>
          </a:p>
          <a:p>
            <a:endParaRPr lang="en-GB" sz="700" dirty="0" smtClean="0"/>
          </a:p>
          <a:p>
            <a:endParaRPr lang="en-GB" sz="1100" dirty="0"/>
          </a:p>
          <a:p>
            <a:r>
              <a:rPr lang="en-GB" sz="1100" dirty="0" smtClean="0"/>
              <a:t>Autonomous state</a:t>
            </a:r>
          </a:p>
          <a:p>
            <a:endParaRPr lang="en-GB" sz="700" dirty="0" smtClean="0"/>
          </a:p>
          <a:p>
            <a:endParaRPr lang="en-GB" sz="1100" dirty="0"/>
          </a:p>
          <a:p>
            <a:r>
              <a:rPr lang="en-GB" sz="1100" dirty="0" smtClean="0"/>
              <a:t>Agentic shift</a:t>
            </a:r>
          </a:p>
          <a:p>
            <a:endParaRPr lang="en-GB" sz="700" dirty="0" smtClean="0"/>
          </a:p>
          <a:p>
            <a:endParaRPr lang="en-GB" sz="1100" dirty="0"/>
          </a:p>
          <a:p>
            <a:r>
              <a:rPr lang="en-GB" sz="1100" dirty="0" smtClean="0"/>
              <a:t>Legitimacy of authority</a:t>
            </a:r>
          </a:p>
        </p:txBody>
      </p:sp>
      <p:sp>
        <p:nvSpPr>
          <p:cNvPr id="10" name="Rectangle 9"/>
          <p:cNvSpPr/>
          <p:nvPr/>
        </p:nvSpPr>
        <p:spPr>
          <a:xfrm>
            <a:off x="4353061" y="1159097"/>
            <a:ext cx="334851" cy="24469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1" name="Rectangle 10"/>
          <p:cNvSpPr/>
          <p:nvPr/>
        </p:nvSpPr>
        <p:spPr>
          <a:xfrm>
            <a:off x="4353060" y="1429553"/>
            <a:ext cx="334851" cy="24469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2" name="Rectangle 11"/>
          <p:cNvSpPr/>
          <p:nvPr/>
        </p:nvSpPr>
        <p:spPr>
          <a:xfrm>
            <a:off x="4353060" y="1700009"/>
            <a:ext cx="334851" cy="24469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3" name="Rectangle 12"/>
          <p:cNvSpPr/>
          <p:nvPr/>
        </p:nvSpPr>
        <p:spPr>
          <a:xfrm>
            <a:off x="4353060" y="1970465"/>
            <a:ext cx="334851" cy="24469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4" name="Rectangle 13"/>
          <p:cNvSpPr/>
          <p:nvPr/>
        </p:nvSpPr>
        <p:spPr>
          <a:xfrm>
            <a:off x="4353060" y="2240921"/>
            <a:ext cx="334851" cy="24469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15" name="Rectangle 14"/>
          <p:cNvSpPr/>
          <p:nvPr/>
        </p:nvSpPr>
        <p:spPr>
          <a:xfrm>
            <a:off x="553791" y="3378021"/>
            <a:ext cx="1223494" cy="115534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marL="228600" indent="-228600" algn="ctr">
              <a:buAutoNum type="arabicPeriod"/>
            </a:pPr>
            <a:r>
              <a:rPr lang="en-GB" sz="1200" dirty="0" smtClean="0"/>
              <a:t>Tarnow</a:t>
            </a:r>
          </a:p>
          <a:p>
            <a:pPr marL="228600" indent="-228600" algn="ctr">
              <a:buAutoNum type="arabicPeriod"/>
            </a:pPr>
            <a:r>
              <a:rPr lang="en-GB" sz="1200" dirty="0" err="1" smtClean="0"/>
              <a:t>Lifton</a:t>
            </a:r>
            <a:endParaRPr lang="en-GB" sz="1200" dirty="0" smtClean="0"/>
          </a:p>
          <a:p>
            <a:pPr marL="228600" indent="-228600" algn="ctr">
              <a:buAutoNum type="arabicPeriod"/>
            </a:pPr>
            <a:r>
              <a:rPr lang="en-GB" sz="1200" dirty="0" smtClean="0"/>
              <a:t>Milgram</a:t>
            </a:r>
          </a:p>
          <a:p>
            <a:pPr marL="228600" indent="-228600" algn="ctr">
              <a:buAutoNum type="arabicPeriod"/>
            </a:pPr>
            <a:r>
              <a:rPr lang="en-GB" sz="1200" dirty="0" err="1" smtClean="0"/>
              <a:t>Fennis</a:t>
            </a:r>
            <a:r>
              <a:rPr lang="en-GB" sz="1200" dirty="0" smtClean="0"/>
              <a:t> and </a:t>
            </a:r>
            <a:r>
              <a:rPr lang="en-GB" sz="1200" dirty="0" err="1" smtClean="0"/>
              <a:t>Aarts</a:t>
            </a:r>
            <a:endParaRPr lang="en-GB" sz="1200" dirty="0"/>
          </a:p>
        </p:txBody>
      </p:sp>
      <p:sp>
        <p:nvSpPr>
          <p:cNvPr id="16" name="Rectangle 15"/>
          <p:cNvSpPr/>
          <p:nvPr/>
        </p:nvSpPr>
        <p:spPr>
          <a:xfrm>
            <a:off x="1841681" y="3378020"/>
            <a:ext cx="2820469" cy="115534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900" dirty="0" smtClean="0"/>
              <a:t>A Agentic </a:t>
            </a:r>
            <a:r>
              <a:rPr lang="en-GB" sz="900" dirty="0"/>
              <a:t>shift can also explain bystander behaviour</a:t>
            </a:r>
            <a:br>
              <a:rPr lang="en-GB" sz="900" dirty="0"/>
            </a:br>
            <a:r>
              <a:rPr lang="en-GB" sz="900" dirty="0" smtClean="0"/>
              <a:t>B Carrying </a:t>
            </a:r>
            <a:r>
              <a:rPr lang="en-GB" sz="900" dirty="0"/>
              <a:t>out evil acts over a long period of time, rather than agentic shift, changes how people think and behave</a:t>
            </a:r>
            <a:br>
              <a:rPr lang="en-GB" sz="900" dirty="0"/>
            </a:br>
            <a:r>
              <a:rPr lang="en-GB" sz="900" dirty="0" smtClean="0"/>
              <a:t>C Excessive </a:t>
            </a:r>
            <a:r>
              <a:rPr lang="en-GB" sz="900" dirty="0"/>
              <a:t>dependence on an authority figure can be dangerous</a:t>
            </a:r>
            <a:br>
              <a:rPr lang="en-GB" sz="900" dirty="0"/>
            </a:br>
            <a:r>
              <a:rPr lang="en-GB" sz="900" dirty="0" smtClean="0"/>
              <a:t>D People </a:t>
            </a:r>
            <a:r>
              <a:rPr lang="en-GB" sz="900" dirty="0"/>
              <a:t>shift back and forth between the agentic and autonomous </a:t>
            </a:r>
            <a:r>
              <a:rPr lang="en-GB" sz="900" dirty="0" smtClean="0"/>
              <a:t>states</a:t>
            </a:r>
            <a:endParaRPr lang="en-GB" sz="850" dirty="0"/>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5"/>
              </a:contourClr>
            </a:sp3d>
          </a:bodyPr>
          <a:lstStyle/>
          <a:p>
            <a:pPr algn="ctr"/>
            <a:r>
              <a:rPr lang="en-US" sz="4400" b="1" dirty="0" smtClean="0">
                <a:ln w="11430"/>
                <a:solidFill>
                  <a:schemeClr val="accent5"/>
                </a:solidFill>
                <a:effectLst>
                  <a:outerShdw blurRad="50800" dist="39000" dir="5460000" algn="tl">
                    <a:srgbClr val="000000">
                      <a:alpha val="38000"/>
                    </a:srgbClr>
                  </a:outerShdw>
                </a:effectLst>
              </a:rPr>
              <a:t>Agentic state and legitimacy of authority</a:t>
            </a:r>
            <a:endParaRPr lang="en-US" sz="4400" b="1" cap="none" spc="0" dirty="0">
              <a:ln w="11430"/>
              <a:solidFill>
                <a:schemeClr val="accent5"/>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676596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3951634"/>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en-GB" sz="1050" dirty="0"/>
              <a:t>A psychologist replicated Milgram’s original study and then asked the participants who had obeyed until the end of the study to complete the F-scale test as measured using a questionnaire. The results were plotted on a </a:t>
            </a:r>
            <a:r>
              <a:rPr lang="en-GB" sz="1050" dirty="0" err="1"/>
              <a:t>scattergram</a:t>
            </a:r>
            <a:r>
              <a:rPr lang="en-GB" sz="1050" dirty="0"/>
              <a:t> which is shown below</a:t>
            </a:r>
            <a:r>
              <a:rPr lang="en-GB" sz="1050" dirty="0" smtClean="0"/>
              <a:t>:</a:t>
            </a:r>
          </a:p>
          <a:p>
            <a:endParaRPr lang="en-GB" sz="1050" dirty="0"/>
          </a:p>
          <a:p>
            <a:endParaRPr lang="en-GB" sz="1050" dirty="0" smtClean="0"/>
          </a:p>
          <a:p>
            <a:endParaRPr lang="en-GB" sz="1050" dirty="0"/>
          </a:p>
          <a:p>
            <a:endParaRPr lang="en-GB" sz="1050" dirty="0" smtClean="0"/>
          </a:p>
          <a:p>
            <a:endParaRPr lang="en-GB" sz="1050" dirty="0"/>
          </a:p>
          <a:p>
            <a:endParaRPr lang="en-GB" sz="1050" dirty="0" smtClean="0"/>
          </a:p>
          <a:p>
            <a:endParaRPr lang="en-GB" sz="1050" dirty="0"/>
          </a:p>
          <a:p>
            <a:endParaRPr lang="en-GB" sz="1050" dirty="0" smtClean="0"/>
          </a:p>
          <a:p>
            <a:endParaRPr lang="en-GB" sz="1050" dirty="0"/>
          </a:p>
          <a:p>
            <a:endParaRPr lang="en-GB" sz="1050" dirty="0" smtClean="0"/>
          </a:p>
          <a:p>
            <a:endParaRPr lang="en-GB" sz="1050" dirty="0"/>
          </a:p>
          <a:p>
            <a:r>
              <a:rPr lang="en-GB" sz="1050" dirty="0" smtClean="0"/>
              <a:t>What kind of correlation is shown?</a:t>
            </a:r>
          </a:p>
          <a:p>
            <a:endParaRPr lang="en-GB" sz="500" dirty="0" smtClean="0"/>
          </a:p>
          <a:p>
            <a:r>
              <a:rPr lang="en-GB" sz="1050" dirty="0" smtClean="0"/>
              <a:t>What conclusion would be drawn about the relationship shown in the </a:t>
            </a:r>
            <a:r>
              <a:rPr lang="en-GB" sz="1050" dirty="0" err="1" smtClean="0"/>
              <a:t>scattergram</a:t>
            </a:r>
            <a:r>
              <a:rPr lang="en-GB" sz="1050" dirty="0" smtClean="0"/>
              <a:t>?</a:t>
            </a:r>
          </a:p>
          <a:p>
            <a:endParaRPr lang="en-GB" sz="500" dirty="0" smtClean="0"/>
          </a:p>
          <a:p>
            <a:r>
              <a:rPr lang="en-GB" sz="1050" dirty="0" smtClean="0"/>
              <a:t>In terms of the two variables being measured, what is the main limitation of correlational analysis?</a:t>
            </a:r>
          </a:p>
          <a:p>
            <a:endParaRPr lang="en-GB" sz="400" dirty="0" smtClean="0"/>
          </a:p>
          <a:p>
            <a:r>
              <a:rPr lang="en-GB" sz="1050" dirty="0" smtClean="0"/>
              <a:t>Why was it important for the order of presentation of the two questionnaires to be counterbalanced?</a:t>
            </a:r>
            <a:endParaRPr lang="en-GB" sz="1050" dirty="0"/>
          </a:p>
        </p:txBody>
      </p:sp>
      <p:sp>
        <p:nvSpPr>
          <p:cNvPr id="6" name="Rectangle 5"/>
          <p:cNvSpPr/>
          <p:nvPr/>
        </p:nvSpPr>
        <p:spPr>
          <a:xfrm>
            <a:off x="5020614" y="3631842"/>
            <a:ext cx="6969617" cy="3050146"/>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pPr algn="ctr"/>
            <a:r>
              <a:rPr lang="en-GB" sz="1100" dirty="0"/>
              <a:t>Tony and Mark are very different characters. One night, they watched a film about the trial of a police officer who had been physically abusive to prisoners supposedly in his care. As the judge was about to give his verdict, Tony said “The prosecution have a good case against him. I think he’s guilty”. Mark replied “How can he be guilty? He was just doing what he’d been told to do</a:t>
            </a:r>
            <a:r>
              <a:rPr lang="en-GB" sz="1100" dirty="0" smtClean="0"/>
              <a:t>”.</a:t>
            </a:r>
          </a:p>
          <a:p>
            <a:pPr algn="ctr"/>
            <a:r>
              <a:rPr lang="en-GB" sz="1100" dirty="0"/>
              <a:t>How might the fact that Tony and Mark are “very different characters” explain their differences of opinion?</a:t>
            </a:r>
            <a:endParaRPr lang="en-GB" sz="1100" dirty="0"/>
          </a:p>
        </p:txBody>
      </p:sp>
      <p:sp>
        <p:nvSpPr>
          <p:cNvPr id="7" name="Rectangle 6"/>
          <p:cNvSpPr/>
          <p:nvPr/>
        </p:nvSpPr>
        <p:spPr>
          <a:xfrm>
            <a:off x="5020614" y="746975"/>
            <a:ext cx="6969617" cy="2730321"/>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pPr algn="ctr"/>
            <a:r>
              <a:rPr lang="en-GB" sz="1100" dirty="0" smtClean="0"/>
              <a:t>Which of the following statements (A-E) best matches the terms below? </a:t>
            </a:r>
            <a:endParaRPr lang="en-GB" sz="1100" dirty="0"/>
          </a:p>
        </p:txBody>
      </p:sp>
      <p:sp>
        <p:nvSpPr>
          <p:cNvPr id="9" name="Rectangle 8"/>
          <p:cNvSpPr/>
          <p:nvPr/>
        </p:nvSpPr>
        <p:spPr>
          <a:xfrm>
            <a:off x="489395" y="4840309"/>
            <a:ext cx="4237149" cy="1841679"/>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pPr algn="ctr"/>
            <a:r>
              <a:rPr lang="en-GB" sz="1100" dirty="0" smtClean="0"/>
              <a:t>Spot the </a:t>
            </a:r>
            <a:r>
              <a:rPr lang="en-GB" sz="1100" dirty="0" smtClean="0"/>
              <a:t>4 mistakes</a:t>
            </a:r>
          </a:p>
          <a:p>
            <a:pPr algn="ctr"/>
            <a:r>
              <a:rPr lang="en-GB" sz="1100" dirty="0"/>
              <a:t>Adorno says that it is a person’s personality and the situation they find themselves in that causes them to be obedient to authority figures. To measure the authoritarian personality, Adorno devised the California AP-scale. Authoritarian people are flexible thinkers who see the world in black and white terms. They also believe that respect for authority is an important virtue that children should learn. However, authoritarian personalities believe that social rules are there to be broken. There is a correlation between scores on Adorno’s measure of authoritarianism and how likely it is that people will behave obediently.</a:t>
            </a:r>
            <a:endParaRPr lang="en-GB" sz="1100" dirty="0" smtClean="0"/>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6"/>
              </a:contourClr>
            </a:sp3d>
          </a:bodyPr>
          <a:lstStyle/>
          <a:p>
            <a:pPr algn="ctr"/>
            <a:r>
              <a:rPr lang="en-US" sz="4400" b="1" dirty="0" smtClean="0">
                <a:ln w="11430"/>
                <a:solidFill>
                  <a:schemeClr val="accent6"/>
                </a:solidFill>
                <a:effectLst>
                  <a:outerShdw blurRad="50800" dist="39000" dir="5460000" algn="tl">
                    <a:srgbClr val="000000">
                      <a:alpha val="38000"/>
                    </a:srgbClr>
                  </a:outerShdw>
                </a:effectLst>
              </a:rPr>
              <a:t>The authoritarian personality</a:t>
            </a:r>
            <a:endParaRPr lang="en-US" sz="4400" b="1" cap="none" spc="0" dirty="0">
              <a:ln w="11430"/>
              <a:solidFill>
                <a:schemeClr val="accent6"/>
              </a:solidFill>
              <a:effectLst>
                <a:outerShdw blurRad="50800" dist="39000" dir="5460000" algn="tl">
                  <a:srgbClr val="000000">
                    <a:alpha val="38000"/>
                  </a:srgbClr>
                </a:outerShdw>
              </a:effectLst>
            </a:endParaRPr>
          </a:p>
        </p:txBody>
      </p:sp>
      <p:pic>
        <p:nvPicPr>
          <p:cNvPr id="3" name="Picture 2"/>
          <p:cNvPicPr>
            <a:picLocks noChangeAspect="1"/>
          </p:cNvPicPr>
          <p:nvPr/>
        </p:nvPicPr>
        <p:blipFill rotWithShape="1">
          <a:blip r:embed="rId2"/>
          <a:srcRect l="28039" t="22757" r="30307" b="12802"/>
          <a:stretch/>
        </p:blipFill>
        <p:spPr>
          <a:xfrm>
            <a:off x="1575581" y="1517052"/>
            <a:ext cx="1797492" cy="1563469"/>
          </a:xfrm>
          <a:prstGeom prst="rect">
            <a:avLst/>
          </a:prstGeom>
        </p:spPr>
      </p:pic>
      <p:sp>
        <p:nvSpPr>
          <p:cNvPr id="18" name="Rectangle 17"/>
          <p:cNvSpPr/>
          <p:nvPr/>
        </p:nvSpPr>
        <p:spPr>
          <a:xfrm>
            <a:off x="5215943" y="1055960"/>
            <a:ext cx="2523434" cy="2308059"/>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en-GB" sz="2000" dirty="0" smtClean="0"/>
              <a:t>1 The California F-scale</a:t>
            </a:r>
          </a:p>
          <a:p>
            <a:endParaRPr lang="en-GB" sz="1100" dirty="0"/>
          </a:p>
          <a:p>
            <a:r>
              <a:rPr lang="en-GB" sz="2000" dirty="0" smtClean="0"/>
              <a:t>2 Dispositional explanation</a:t>
            </a:r>
          </a:p>
          <a:p>
            <a:endParaRPr lang="en-GB" sz="1100" dirty="0"/>
          </a:p>
          <a:p>
            <a:r>
              <a:rPr lang="en-GB" sz="2000" dirty="0" smtClean="0"/>
              <a:t>3 Authoritarian personality</a:t>
            </a:r>
            <a:endParaRPr lang="en-GB" sz="2000" dirty="0"/>
          </a:p>
        </p:txBody>
      </p:sp>
      <p:sp>
        <p:nvSpPr>
          <p:cNvPr id="19" name="Rectangle 18"/>
          <p:cNvSpPr/>
          <p:nvPr/>
        </p:nvSpPr>
        <p:spPr>
          <a:xfrm>
            <a:off x="7934705" y="1055959"/>
            <a:ext cx="3896223" cy="2308059"/>
          </a:xfrm>
          <a:prstGeom prst="rect">
            <a:avLst/>
          </a:prstGeom>
        </p:spPr>
        <p:style>
          <a:lnRef idx="2">
            <a:schemeClr val="accent6"/>
          </a:lnRef>
          <a:fillRef idx="1">
            <a:schemeClr val="lt1"/>
          </a:fillRef>
          <a:effectRef idx="0">
            <a:schemeClr val="accent6"/>
          </a:effectRef>
          <a:fontRef idx="minor">
            <a:schemeClr val="dk1"/>
          </a:fontRef>
        </p:style>
        <p:txBody>
          <a:bodyPr rtlCol="0" anchor="t" anchorCtr="0"/>
          <a:lstStyle/>
          <a:p>
            <a:r>
              <a:rPr lang="en-GB" sz="1200" dirty="0" smtClean="0"/>
              <a:t>A The view that obedience is caused by personality characteristics rather than situational factors</a:t>
            </a:r>
          </a:p>
          <a:p>
            <a:endParaRPr lang="en-GB" sz="800" dirty="0"/>
          </a:p>
          <a:p>
            <a:r>
              <a:rPr lang="en-GB" sz="1200" dirty="0" smtClean="0"/>
              <a:t>B A tendency to see the world in black and white and enforce strict adherence to social roles</a:t>
            </a:r>
          </a:p>
          <a:p>
            <a:endParaRPr lang="en-GB" sz="800" dirty="0"/>
          </a:p>
          <a:p>
            <a:r>
              <a:rPr lang="en-GB" sz="1200" dirty="0" smtClean="0"/>
              <a:t>C The view that obedience is a product of both personality characteristics and situational factors</a:t>
            </a:r>
          </a:p>
          <a:p>
            <a:endParaRPr lang="en-GB" sz="800" dirty="0"/>
          </a:p>
          <a:p>
            <a:r>
              <a:rPr lang="en-GB" sz="1200" dirty="0" smtClean="0"/>
              <a:t>D The view that situational factors are responsible for obedience</a:t>
            </a:r>
          </a:p>
          <a:p>
            <a:endParaRPr lang="en-GB" sz="800" dirty="0"/>
          </a:p>
          <a:p>
            <a:r>
              <a:rPr lang="en-GB" sz="1200" dirty="0" smtClean="0"/>
              <a:t>E A way of measuring the authoritarian personality</a:t>
            </a:r>
            <a:endParaRPr lang="en-GB" sz="1200" dirty="0"/>
          </a:p>
        </p:txBody>
      </p:sp>
      <p:sp>
        <p:nvSpPr>
          <p:cNvPr id="20" name="Rectangle 19"/>
          <p:cNvSpPr/>
          <p:nvPr/>
        </p:nvSpPr>
        <p:spPr>
          <a:xfrm>
            <a:off x="7285394" y="1143706"/>
            <a:ext cx="355244" cy="3727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3" name="Rectangle 22"/>
          <p:cNvSpPr/>
          <p:nvPr/>
        </p:nvSpPr>
        <p:spPr>
          <a:xfrm>
            <a:off x="7285394" y="1952218"/>
            <a:ext cx="355244" cy="3727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
        <p:nvSpPr>
          <p:cNvPr id="24" name="Rectangle 23"/>
          <p:cNvSpPr/>
          <p:nvPr/>
        </p:nvSpPr>
        <p:spPr>
          <a:xfrm>
            <a:off x="7285394" y="2760730"/>
            <a:ext cx="355244" cy="37271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691822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a:t>Which two of the following statements about resistance to social influence are </a:t>
            </a:r>
            <a:r>
              <a:rPr lang="en-GB" sz="1100" dirty="0" smtClean="0"/>
              <a:t>correct?</a:t>
            </a:r>
          </a:p>
          <a:p>
            <a:r>
              <a:rPr lang="en-GB" sz="1100" dirty="0" smtClean="0"/>
              <a:t>Social </a:t>
            </a:r>
            <a:r>
              <a:rPr lang="en-GB" sz="1100" dirty="0"/>
              <a:t>support has to be valid in order to be effective</a:t>
            </a:r>
            <a:br>
              <a:rPr lang="en-GB" sz="1100" dirty="0"/>
            </a:br>
            <a:r>
              <a:rPr lang="en-GB" sz="1100" dirty="0"/>
              <a:t>Locus of control always helps us to resist pressures to </a:t>
            </a:r>
            <a:endParaRPr lang="en-GB" sz="1100" dirty="0" smtClean="0"/>
          </a:p>
          <a:p>
            <a:r>
              <a:rPr lang="en-GB" sz="1100" dirty="0" smtClean="0"/>
              <a:t>conform</a:t>
            </a:r>
            <a:r>
              <a:rPr lang="en-GB" sz="1100" dirty="0"/>
              <a:t/>
            </a:r>
            <a:br>
              <a:rPr lang="en-GB" sz="1100" dirty="0"/>
            </a:br>
            <a:r>
              <a:rPr lang="en-GB" sz="1100" dirty="0"/>
              <a:t>People with an internal locus of control are generally better </a:t>
            </a:r>
            <a:endParaRPr lang="en-GB" sz="1100" dirty="0" smtClean="0"/>
          </a:p>
          <a:p>
            <a:r>
              <a:rPr lang="en-GB" sz="1100" dirty="0" smtClean="0"/>
              <a:t>able </a:t>
            </a:r>
            <a:r>
              <a:rPr lang="en-GB" sz="1100" dirty="0"/>
              <a:t>to resist pressures to conform</a:t>
            </a:r>
            <a:br>
              <a:rPr lang="en-GB" sz="1100" dirty="0"/>
            </a:br>
            <a:r>
              <a:rPr lang="en-GB" sz="1100" dirty="0"/>
              <a:t>Social support from defiant peers enables us to remove </a:t>
            </a:r>
            <a:endParaRPr lang="en-GB" sz="1100" dirty="0" smtClean="0"/>
          </a:p>
          <a:p>
            <a:r>
              <a:rPr lang="en-GB" sz="1100" dirty="0" smtClean="0"/>
              <a:t>ourselves </a:t>
            </a:r>
            <a:r>
              <a:rPr lang="en-GB" sz="1100" dirty="0"/>
              <a:t>from situations where we are expected to obey</a:t>
            </a:r>
            <a:br>
              <a:rPr lang="en-GB" sz="1100" dirty="0"/>
            </a:br>
            <a:r>
              <a:rPr lang="en-GB" sz="1100" dirty="0"/>
              <a:t>The effects of social support are limited to laboratory studies </a:t>
            </a:r>
            <a:endParaRPr lang="en-GB" sz="1100" dirty="0" smtClean="0"/>
          </a:p>
          <a:p>
            <a:r>
              <a:rPr lang="en-GB" sz="1100" dirty="0" smtClean="0"/>
              <a:t>of obedience</a:t>
            </a:r>
            <a:endParaRPr lang="en-GB" sz="1100" dirty="0"/>
          </a:p>
        </p:txBody>
      </p:sp>
      <p:sp>
        <p:nvSpPr>
          <p:cNvPr id="6" name="Rectangle 5"/>
          <p:cNvSpPr/>
          <p:nvPr/>
        </p:nvSpPr>
        <p:spPr>
          <a:xfrm>
            <a:off x="5020614" y="3631842"/>
            <a:ext cx="6969617" cy="3050146"/>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a:t>Jared and Steve were discussing the test results. Steve said that although he revised it was only because he had taken his lucky pen into the test that he passed. Jared said that he’d worked really hard for the task and that he deserved to pass given how much effort he had put in</a:t>
            </a:r>
            <a:br>
              <a:rPr lang="en-GB" sz="1100" dirty="0"/>
            </a:br>
            <a:r>
              <a:rPr lang="en-GB" sz="1100" dirty="0"/>
              <a:t/>
            </a:r>
            <a:br>
              <a:rPr lang="en-GB" sz="1100" dirty="0"/>
            </a:br>
            <a:r>
              <a:rPr lang="en-GB" sz="1100" dirty="0"/>
              <a:t>Which type of locus of control does Jared have</a:t>
            </a:r>
            <a:r>
              <a:rPr lang="en-GB" sz="1100" dirty="0" smtClean="0"/>
              <a:t>?</a:t>
            </a:r>
          </a:p>
          <a:p>
            <a:pPr algn="ctr"/>
            <a:r>
              <a:rPr lang="en-GB" sz="1100" dirty="0"/>
              <a:t/>
            </a:r>
            <a:br>
              <a:rPr lang="en-GB" sz="1100" dirty="0"/>
            </a:br>
            <a:r>
              <a:rPr lang="en-GB" sz="1100" dirty="0"/>
              <a:t>Which type of locus of control does Steve have</a:t>
            </a:r>
            <a:r>
              <a:rPr lang="en-GB" sz="1100" dirty="0" smtClean="0"/>
              <a:t>?</a:t>
            </a:r>
          </a:p>
          <a:p>
            <a:pPr algn="ctr"/>
            <a:r>
              <a:rPr lang="en-GB" sz="1100" dirty="0"/>
              <a:t/>
            </a:r>
            <a:br>
              <a:rPr lang="en-GB" sz="1100" dirty="0"/>
            </a:br>
            <a:r>
              <a:rPr lang="en-GB" sz="1100" dirty="0"/>
              <a:t>Which of the two students is least likely to resist pressures to conform? Use your knowledge of psychology to explain your answer</a:t>
            </a:r>
            <a:br>
              <a:rPr lang="en-GB" sz="1100" dirty="0"/>
            </a:br>
            <a:endParaRPr lang="en-GB" sz="1100" dirty="0"/>
          </a:p>
        </p:txBody>
      </p:sp>
      <p:sp>
        <p:nvSpPr>
          <p:cNvPr id="7" name="Rectangle 6"/>
          <p:cNvSpPr/>
          <p:nvPr/>
        </p:nvSpPr>
        <p:spPr>
          <a:xfrm>
            <a:off x="5020614" y="746975"/>
            <a:ext cx="6969617" cy="2730321"/>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smtClean="0"/>
              <a:t>Match the statements on the left below with the correct part on the right</a:t>
            </a:r>
            <a:endParaRPr lang="en-GB" sz="1100" dirty="0"/>
          </a:p>
        </p:txBody>
      </p:sp>
      <p:sp>
        <p:nvSpPr>
          <p:cNvPr id="8" name="Rectangle 7"/>
          <p:cNvSpPr/>
          <p:nvPr/>
        </p:nvSpPr>
        <p:spPr>
          <a:xfrm>
            <a:off x="489395" y="2793642"/>
            <a:ext cx="4237149" cy="3888346"/>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800" dirty="0"/>
              <a:t>A researcher was interested in seeing if locus of control was an important variable in resistance to social influence. She measured locus of control in a large sample of students and then classified them according to whether they were strong internals or strong externals. She then asked the school’s caretaker to act as a confederate. He was asked to inform the students that they couldn’t park their cars, even though the car park was obviously empty, without giving them a reason. Other students were told they couldn’t use the car park because it was going to be resurfaced. The caretaker recorded which students asked him why they couldn’t park their cars and which didn’t. The results are shown in the table below</a:t>
            </a:r>
            <a:r>
              <a:rPr lang="en-GB" sz="800" dirty="0" smtClean="0"/>
              <a:t>.</a:t>
            </a:r>
          </a:p>
          <a:p>
            <a:pPr algn="ctr"/>
            <a:endParaRPr lang="en-GB" sz="800" dirty="0" smtClean="0"/>
          </a:p>
          <a:p>
            <a:pPr algn="ctr"/>
            <a:endParaRPr lang="en-GB" sz="800" dirty="0"/>
          </a:p>
          <a:p>
            <a:pPr algn="ctr"/>
            <a:endParaRPr lang="en-GB" sz="800" dirty="0" smtClean="0"/>
          </a:p>
          <a:p>
            <a:pPr algn="ctr"/>
            <a:endParaRPr lang="en-GB" sz="800" dirty="0"/>
          </a:p>
          <a:p>
            <a:pPr algn="ctr"/>
            <a:endParaRPr lang="en-GB" sz="800" dirty="0" smtClean="0"/>
          </a:p>
          <a:p>
            <a:pPr algn="ctr"/>
            <a:endParaRPr lang="en-GB" sz="800" dirty="0"/>
          </a:p>
          <a:p>
            <a:pPr algn="ctr"/>
            <a:endParaRPr lang="en-GB" sz="800" dirty="0" smtClean="0"/>
          </a:p>
          <a:p>
            <a:pPr algn="ctr"/>
            <a:endParaRPr lang="en-GB" sz="800" dirty="0"/>
          </a:p>
          <a:p>
            <a:pPr algn="ctr"/>
            <a:r>
              <a:rPr lang="en-GB" sz="800" dirty="0"/>
              <a:t/>
            </a:r>
            <a:br>
              <a:rPr lang="en-GB" sz="800" dirty="0"/>
            </a:br>
            <a:r>
              <a:rPr lang="en-GB" sz="800" dirty="0"/>
              <a:t>Outline two findings and two conclusions that you might draw from this table.</a:t>
            </a:r>
            <a:br>
              <a:rPr lang="en-GB" sz="800" dirty="0"/>
            </a:br>
            <a:endParaRPr lang="en-GB" sz="800" dirty="0"/>
          </a:p>
        </p:txBody>
      </p:sp>
      <p:sp>
        <p:nvSpPr>
          <p:cNvPr id="10" name="Rectangle 9"/>
          <p:cNvSpPr/>
          <p:nvPr/>
        </p:nvSpPr>
        <p:spPr>
          <a:xfrm>
            <a:off x="4134118" y="1056065"/>
            <a:ext cx="334851" cy="244699"/>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4134117" y="1365158"/>
            <a:ext cx="334851" cy="244699"/>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 name="Rectangle 11"/>
          <p:cNvSpPr/>
          <p:nvPr/>
        </p:nvSpPr>
        <p:spPr>
          <a:xfrm>
            <a:off x="4134117" y="1674251"/>
            <a:ext cx="334851" cy="244699"/>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4134117" y="1970465"/>
            <a:ext cx="334851" cy="244699"/>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4" name="Rectangle 13"/>
          <p:cNvSpPr/>
          <p:nvPr/>
        </p:nvSpPr>
        <p:spPr>
          <a:xfrm>
            <a:off x="4134117" y="2292437"/>
            <a:ext cx="334851" cy="244699"/>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605306" y="4134118"/>
            <a:ext cx="1146220" cy="294602"/>
          </a:xfrm>
          <a:prstGeom prst="rect">
            <a:avLst/>
          </a:prstGeom>
          <a:solidFill>
            <a:srgbClr val="00CC66"/>
          </a:solidFill>
          <a:ln>
            <a:solidFill>
              <a:srgbClr val="00CC6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dirty="0" smtClean="0">
                <a:solidFill>
                  <a:schemeClr val="tx1"/>
                </a:solidFill>
              </a:rPr>
              <a:t>No reason given</a:t>
            </a:r>
            <a:endParaRPr lang="en-GB" sz="1000" dirty="0">
              <a:solidFill>
                <a:schemeClr val="tx1"/>
              </a:solidFill>
            </a:endParaRPr>
          </a:p>
        </p:txBody>
      </p:sp>
      <p:sp>
        <p:nvSpPr>
          <p:cNvPr id="18" name="Rectangle 17"/>
          <p:cNvSpPr/>
          <p:nvPr/>
        </p:nvSpPr>
        <p:spPr>
          <a:xfrm>
            <a:off x="605306" y="4433816"/>
            <a:ext cx="1146220" cy="294602"/>
          </a:xfrm>
          <a:prstGeom prst="rect">
            <a:avLst/>
          </a:prstGeom>
          <a:solidFill>
            <a:srgbClr val="00CC66"/>
          </a:solidFill>
          <a:ln>
            <a:solidFill>
              <a:srgbClr val="00CC6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1000" dirty="0" smtClean="0">
                <a:solidFill>
                  <a:schemeClr val="tx1"/>
                </a:solidFill>
              </a:rPr>
              <a:t>Reason given</a:t>
            </a:r>
            <a:endParaRPr lang="en-GB" sz="1000" dirty="0">
              <a:solidFill>
                <a:schemeClr val="tx1"/>
              </a:solidFill>
            </a:endParaRPr>
          </a:p>
        </p:txBody>
      </p:sp>
      <p:sp>
        <p:nvSpPr>
          <p:cNvPr id="19" name="Rectangle 18"/>
          <p:cNvSpPr/>
          <p:nvPr/>
        </p:nvSpPr>
        <p:spPr>
          <a:xfrm>
            <a:off x="1751526" y="3851857"/>
            <a:ext cx="1416676" cy="277165"/>
          </a:xfrm>
          <a:prstGeom prst="rect">
            <a:avLst/>
          </a:prstGeom>
          <a:solidFill>
            <a:srgbClr val="00CC66"/>
          </a:solidFill>
          <a:ln>
            <a:solidFill>
              <a:srgbClr val="00CC6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smtClean="0">
                <a:solidFill>
                  <a:schemeClr val="tx1"/>
                </a:solidFill>
              </a:rPr>
              <a:t>% of internals who questioned the caretaker</a:t>
            </a:r>
            <a:endParaRPr lang="en-GB" sz="800" dirty="0">
              <a:solidFill>
                <a:schemeClr val="tx1"/>
              </a:solidFill>
            </a:endParaRPr>
          </a:p>
        </p:txBody>
      </p:sp>
      <p:sp>
        <p:nvSpPr>
          <p:cNvPr id="20" name="Rectangle 19"/>
          <p:cNvSpPr/>
          <p:nvPr/>
        </p:nvSpPr>
        <p:spPr>
          <a:xfrm>
            <a:off x="3168202" y="3846761"/>
            <a:ext cx="1416676" cy="291448"/>
          </a:xfrm>
          <a:prstGeom prst="rect">
            <a:avLst/>
          </a:prstGeom>
          <a:solidFill>
            <a:srgbClr val="00CC66"/>
          </a:solidFill>
          <a:ln>
            <a:solidFill>
              <a:srgbClr val="00CC66"/>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sz="800" dirty="0">
                <a:solidFill>
                  <a:schemeClr val="tx1"/>
                </a:solidFill>
              </a:rPr>
              <a:t>% of </a:t>
            </a:r>
            <a:r>
              <a:rPr lang="en-GB" sz="800" dirty="0" smtClean="0">
                <a:solidFill>
                  <a:schemeClr val="tx1"/>
                </a:solidFill>
              </a:rPr>
              <a:t>externals </a:t>
            </a:r>
            <a:r>
              <a:rPr lang="en-GB" sz="800" dirty="0">
                <a:solidFill>
                  <a:schemeClr val="tx1"/>
                </a:solidFill>
              </a:rPr>
              <a:t>who questioned the caretaker</a:t>
            </a:r>
            <a:endParaRPr lang="en-GB" sz="800" dirty="0">
              <a:solidFill>
                <a:schemeClr val="tx1"/>
              </a:solidFill>
            </a:endParaRPr>
          </a:p>
        </p:txBody>
      </p:sp>
      <p:sp>
        <p:nvSpPr>
          <p:cNvPr id="21" name="Rectangle 20"/>
          <p:cNvSpPr/>
          <p:nvPr/>
        </p:nvSpPr>
        <p:spPr>
          <a:xfrm>
            <a:off x="1751526" y="4134118"/>
            <a:ext cx="1416676" cy="296214"/>
          </a:xfrm>
          <a:prstGeom prst="rect">
            <a:avLst/>
          </a:prstGeom>
          <a:noFill/>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89</a:t>
            </a:r>
            <a:endParaRPr lang="en-GB" sz="1100" dirty="0"/>
          </a:p>
        </p:txBody>
      </p:sp>
      <p:sp>
        <p:nvSpPr>
          <p:cNvPr id="22" name="Rectangle 21"/>
          <p:cNvSpPr/>
          <p:nvPr/>
        </p:nvSpPr>
        <p:spPr>
          <a:xfrm>
            <a:off x="1756893" y="4428721"/>
            <a:ext cx="1416676" cy="299698"/>
          </a:xfrm>
          <a:prstGeom prst="rect">
            <a:avLst/>
          </a:prstGeom>
          <a:noFill/>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15</a:t>
            </a:r>
            <a:endParaRPr lang="en-GB" sz="1100" dirty="0"/>
          </a:p>
        </p:txBody>
      </p:sp>
      <p:sp>
        <p:nvSpPr>
          <p:cNvPr id="23" name="Rectangle 22"/>
          <p:cNvSpPr/>
          <p:nvPr/>
        </p:nvSpPr>
        <p:spPr>
          <a:xfrm>
            <a:off x="3162835" y="4131570"/>
            <a:ext cx="1416676" cy="296214"/>
          </a:xfrm>
          <a:prstGeom prst="rect">
            <a:avLst/>
          </a:prstGeom>
          <a:noFill/>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14</a:t>
            </a:r>
            <a:endParaRPr lang="en-GB" sz="1100" dirty="0"/>
          </a:p>
        </p:txBody>
      </p:sp>
      <p:sp>
        <p:nvSpPr>
          <p:cNvPr id="24" name="Rectangle 23"/>
          <p:cNvSpPr/>
          <p:nvPr/>
        </p:nvSpPr>
        <p:spPr>
          <a:xfrm>
            <a:off x="3168202" y="4426173"/>
            <a:ext cx="1416676" cy="299698"/>
          </a:xfrm>
          <a:prstGeom prst="rect">
            <a:avLst/>
          </a:prstGeom>
          <a:noFill/>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100" dirty="0" smtClean="0"/>
              <a:t>14</a:t>
            </a:r>
            <a:endParaRPr lang="en-GB" sz="1100" dirty="0"/>
          </a:p>
        </p:txBody>
      </p:sp>
      <p:sp>
        <p:nvSpPr>
          <p:cNvPr id="25" name="Rectangle 24"/>
          <p:cNvSpPr/>
          <p:nvPr/>
        </p:nvSpPr>
        <p:spPr>
          <a:xfrm>
            <a:off x="5173015" y="1106508"/>
            <a:ext cx="2348248" cy="2217312"/>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nchorCtr="0"/>
          <a:lstStyle/>
          <a:p>
            <a:pPr algn="ctr"/>
            <a:r>
              <a:rPr lang="en-GB" sz="1100" dirty="0" smtClean="0"/>
              <a:t>1 Locus of control is…</a:t>
            </a:r>
          </a:p>
          <a:p>
            <a:pPr algn="ctr"/>
            <a:endParaRPr lang="en-GB" sz="800" dirty="0"/>
          </a:p>
          <a:p>
            <a:pPr algn="ctr"/>
            <a:r>
              <a:rPr lang="en-GB" sz="1100" dirty="0" smtClean="0"/>
              <a:t>2 Social support is…</a:t>
            </a:r>
          </a:p>
          <a:p>
            <a:pPr algn="ctr"/>
            <a:endParaRPr lang="en-GB" sz="800" dirty="0"/>
          </a:p>
          <a:p>
            <a:pPr algn="ctr"/>
            <a:r>
              <a:rPr lang="en-GB" sz="1100" dirty="0"/>
              <a:t>3 People with a strong internal locus of control…</a:t>
            </a:r>
          </a:p>
          <a:p>
            <a:pPr algn="ctr"/>
            <a:endParaRPr lang="en-GB" sz="800" dirty="0"/>
          </a:p>
          <a:p>
            <a:pPr algn="ctr"/>
            <a:r>
              <a:rPr lang="en-GB" sz="1100" dirty="0"/>
              <a:t>4 People with a strong internal locus of control…</a:t>
            </a:r>
          </a:p>
          <a:p>
            <a:pPr algn="ctr"/>
            <a:endParaRPr lang="en-GB" sz="800" dirty="0" smtClean="0"/>
          </a:p>
          <a:p>
            <a:pPr algn="ctr"/>
            <a:r>
              <a:rPr lang="en-GB" sz="1100" dirty="0" smtClean="0"/>
              <a:t>5 </a:t>
            </a:r>
            <a:r>
              <a:rPr lang="en-GB" sz="1100" dirty="0" smtClean="0"/>
              <a:t>Defiant peers…</a:t>
            </a:r>
          </a:p>
          <a:p>
            <a:pPr algn="ctr"/>
            <a:endParaRPr lang="en-GB" sz="800" dirty="0"/>
          </a:p>
          <a:p>
            <a:pPr algn="ctr"/>
            <a:r>
              <a:rPr lang="en-GB" sz="1100" dirty="0" smtClean="0"/>
              <a:t>6 In conformity, an important aspect of social support is…</a:t>
            </a:r>
            <a:endParaRPr lang="en-GB" sz="1100" dirty="0"/>
          </a:p>
        </p:txBody>
      </p:sp>
      <p:sp>
        <p:nvSpPr>
          <p:cNvPr id="26" name="Rectangle 25"/>
          <p:cNvSpPr/>
          <p:nvPr/>
        </p:nvSpPr>
        <p:spPr>
          <a:xfrm>
            <a:off x="7673664" y="1106508"/>
            <a:ext cx="4213536" cy="2217312"/>
          </a:xfrm>
          <a:prstGeom prst="rect">
            <a:avLst/>
          </a:prstGeom>
          <a:ln>
            <a:solidFill>
              <a:srgbClr val="00CC66"/>
            </a:solidFill>
          </a:ln>
        </p:spPr>
        <p:style>
          <a:lnRef idx="2">
            <a:schemeClr val="accent2"/>
          </a:lnRef>
          <a:fillRef idx="1">
            <a:schemeClr val="lt1"/>
          </a:fillRef>
          <a:effectRef idx="0">
            <a:schemeClr val="accent2"/>
          </a:effectRef>
          <a:fontRef idx="minor">
            <a:schemeClr val="dk1"/>
          </a:fontRef>
        </p:style>
        <p:txBody>
          <a:bodyPr rtlCol="0" anchor="ctr" anchorCtr="0"/>
          <a:lstStyle/>
          <a:p>
            <a:pPr algn="ctr"/>
            <a:r>
              <a:rPr lang="en-GB" sz="1200" dirty="0"/>
              <a:t>A the perception that a person has assistance available from other people</a:t>
            </a:r>
            <a:br>
              <a:rPr lang="en-GB" sz="1200" dirty="0"/>
            </a:br>
            <a:r>
              <a:rPr lang="en-GB" sz="1200" dirty="0"/>
              <a:t>B Believe that what happens to them is determined by things such as luck</a:t>
            </a:r>
            <a:br>
              <a:rPr lang="en-GB" sz="1200" dirty="0"/>
            </a:br>
            <a:r>
              <a:rPr lang="en-GB" sz="1200" dirty="0"/>
              <a:t>C that it breaks the unanimity of the majority</a:t>
            </a:r>
            <a:br>
              <a:rPr lang="en-GB" sz="1200" dirty="0"/>
            </a:br>
            <a:r>
              <a:rPr lang="en-GB" sz="1200" dirty="0"/>
              <a:t>D A persons perception of personal control of their own behaviour</a:t>
            </a:r>
            <a:br>
              <a:rPr lang="en-GB" sz="1200" dirty="0"/>
            </a:br>
            <a:r>
              <a:rPr lang="en-GB" sz="1200" dirty="0"/>
              <a:t>E Believe that what happens to them is a result of their own ability</a:t>
            </a:r>
            <a:br>
              <a:rPr lang="en-GB" sz="1200" dirty="0"/>
            </a:br>
            <a:r>
              <a:rPr lang="en-GB" sz="1200" dirty="0"/>
              <a:t>F enable us to remove ourselves from situations where we are expected to </a:t>
            </a:r>
            <a:r>
              <a:rPr lang="en-GB" sz="1200" dirty="0" smtClean="0"/>
              <a:t>obey</a:t>
            </a:r>
            <a:endParaRPr lang="en-GB" sz="1200" dirty="0"/>
          </a:p>
        </p:txBody>
      </p:sp>
      <p:sp>
        <p:nvSpPr>
          <p:cNvPr id="27" name="Rectangle 2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00CC66"/>
              </a:contourClr>
            </a:sp3d>
          </a:bodyPr>
          <a:lstStyle/>
          <a:p>
            <a:pPr algn="ctr"/>
            <a:r>
              <a:rPr lang="en-US" sz="4400" b="1" dirty="0" smtClean="0">
                <a:ln w="11430"/>
                <a:solidFill>
                  <a:srgbClr val="00CC66"/>
                </a:solidFill>
                <a:effectLst>
                  <a:outerShdw blurRad="50800" dist="39000" dir="5460000" algn="tl">
                    <a:srgbClr val="000000">
                      <a:alpha val="38000"/>
                    </a:srgbClr>
                  </a:outerShdw>
                </a:effectLst>
              </a:rPr>
              <a:t>Resistance to social influence</a:t>
            </a:r>
            <a:endParaRPr lang="en-US" sz="4400" b="1" cap="none" spc="0" dirty="0">
              <a:ln w="11430"/>
              <a:solidFill>
                <a:srgbClr val="00CC66"/>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49618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1200" dirty="0" smtClean="0"/>
              <a:t>Which two of the following statements about minority influence are correct?</a:t>
            </a:r>
          </a:p>
          <a:p>
            <a:r>
              <a:rPr lang="en-GB" sz="1050" dirty="0" smtClean="0"/>
              <a:t>Minorities are more influential the more dogmatic they are</a:t>
            </a:r>
          </a:p>
          <a:p>
            <a:r>
              <a:rPr lang="en-GB" sz="1050" dirty="0" smtClean="0"/>
              <a:t>Minorities are more influential if they demonstrate commitment </a:t>
            </a:r>
          </a:p>
          <a:p>
            <a:r>
              <a:rPr lang="en-GB" sz="1050" dirty="0" smtClean="0"/>
              <a:t>to their position</a:t>
            </a:r>
          </a:p>
          <a:p>
            <a:r>
              <a:rPr lang="en-GB" sz="1050" dirty="0" smtClean="0"/>
              <a:t>A minority that expresses a viewpoint inconsistently is more </a:t>
            </a:r>
          </a:p>
          <a:p>
            <a:r>
              <a:rPr lang="en-GB" sz="1050" dirty="0" smtClean="0"/>
              <a:t>effective than one that expresses a viewpoint consistently</a:t>
            </a:r>
          </a:p>
          <a:p>
            <a:r>
              <a:rPr lang="en-GB" sz="1050" dirty="0" smtClean="0"/>
              <a:t>A minority that is flexible in its viewpoint can never be influential</a:t>
            </a:r>
          </a:p>
          <a:p>
            <a:r>
              <a:rPr lang="en-GB" sz="1050" dirty="0" smtClean="0"/>
              <a:t>Less</a:t>
            </a:r>
            <a:r>
              <a:rPr lang="en-GB" sz="1050" dirty="0" smtClean="0"/>
              <a:t> conformity is seen when a minority influences a majority </a:t>
            </a:r>
          </a:p>
          <a:p>
            <a:r>
              <a:rPr lang="en-GB" sz="1050" dirty="0" smtClean="0"/>
              <a:t>than when a majority influences a minority</a:t>
            </a:r>
            <a:endParaRPr lang="en-GB" sz="1050" dirty="0"/>
          </a:p>
        </p:txBody>
      </p:sp>
      <p:sp>
        <p:nvSpPr>
          <p:cNvPr id="6" name="Rectangle 5"/>
          <p:cNvSpPr/>
          <p:nvPr/>
        </p:nvSpPr>
        <p:spPr>
          <a:xfrm>
            <a:off x="5020614" y="3631842"/>
            <a:ext cx="6969617" cy="3050146"/>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a:t>Sylvia told her friends that she ate nothing but sushi, which her friends thought was a little bit strange. Every day Sylvia told them of the benefits of eating raw fish, which she said increased her intelligence and made her feel superfit. Sylvia seemed so convinced of the benefits of sushi that her friends decided to buy some and try it. On the way to the supermarket they passed the burger restaurant. There was Sylvia eating a super deluxe beefburger. Later, Sylvia asked her friends if they were going to become sushi eaters. “No!” they all replied. Using your knowledge of research into minority influence, explain why Sylvia was unsuccessful in changing her friends’ eating behaviours.</a:t>
            </a:r>
            <a:br>
              <a:rPr lang="en-GB" sz="1100"/>
            </a:br>
            <a:endParaRPr lang="en-GB" sz="1100" dirty="0"/>
          </a:p>
        </p:txBody>
      </p:sp>
      <p:sp>
        <p:nvSpPr>
          <p:cNvPr id="7" name="Rectangle 6"/>
          <p:cNvSpPr/>
          <p:nvPr/>
        </p:nvSpPr>
        <p:spPr>
          <a:xfrm>
            <a:off x="5020614" y="746975"/>
            <a:ext cx="6969617" cy="2730321"/>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a:t>Emelio knows the views he holds are very much in the minority. He has approached you for advice on how he should present his views when he’s interviewed by the media. Use your knowledge of findings from minority influence research to help Emilio alter the attitudes of the majority.</a:t>
            </a:r>
            <a:br>
              <a:rPr lang="en-GB" sz="1100"/>
            </a:br>
            <a:endParaRPr lang="en-GB" sz="1100" dirty="0"/>
          </a:p>
        </p:txBody>
      </p:sp>
      <p:sp>
        <p:nvSpPr>
          <p:cNvPr id="8" name="Rectangle 7"/>
          <p:cNvSpPr/>
          <p:nvPr/>
        </p:nvSpPr>
        <p:spPr>
          <a:xfrm>
            <a:off x="489395" y="2793642"/>
            <a:ext cx="4237149" cy="184167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000" dirty="0"/>
              <a:t>Moscovici found that when a numerical minority behaved consistently they were able to influence a numerical majority around 8% of the time. However, when the numerical minority behaved inconsistently, the majority were influenced only about 1% of the time. A control condition was also used in the study.</a:t>
            </a:r>
            <a:br>
              <a:rPr lang="en-GB" sz="1000" dirty="0"/>
            </a:br>
            <a:r>
              <a:rPr lang="en-GB" sz="1000" dirty="0"/>
              <a:t>Explain why a control condition was necessary and how the numerical minority behaved in it.</a:t>
            </a:r>
            <a:br>
              <a:rPr lang="en-GB" sz="1000" dirty="0"/>
            </a:br>
            <a:endParaRPr lang="en-GB" sz="1000" dirty="0"/>
          </a:p>
        </p:txBody>
      </p:sp>
      <p:sp>
        <p:nvSpPr>
          <p:cNvPr id="9" name="Rectangle 8"/>
          <p:cNvSpPr/>
          <p:nvPr/>
        </p:nvSpPr>
        <p:spPr>
          <a:xfrm>
            <a:off x="489395" y="4840309"/>
            <a:ext cx="4237149" cy="184167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050" dirty="0" smtClean="0"/>
              <a:t>Spot the </a:t>
            </a:r>
            <a:r>
              <a:rPr lang="en-GB" sz="1050" dirty="0" smtClean="0"/>
              <a:t>5 mistakes</a:t>
            </a:r>
          </a:p>
          <a:p>
            <a:pPr algn="ctr"/>
            <a:r>
              <a:rPr lang="en-GB" sz="1050" dirty="0"/>
              <a:t>Moscovici studied minority influence in his slides experiment. A group of six participants were used, but one of these was a confederate who was told to always say blue even though all the sides were clearly green. Moscovici found that the minority influenced the majority about 8% of the time. In another condition, the confederates were told to sometimes call the blue slides green. Conformity decreased to about 1%. Moscovici says that minorities are more influential if they are consistent and that it is important because it suggest to the minority that there must be a reason for holding a view if the majority maintain it all the time. Flexibility is the willingness to be flexible and to compromise when expressing a position</a:t>
            </a:r>
            <a:r>
              <a:rPr lang="en-GB" sz="1050" dirty="0" smtClean="0"/>
              <a:t>.</a:t>
            </a:r>
            <a:endParaRPr lang="en-GB" sz="1050" dirty="0" smtClean="0"/>
          </a:p>
        </p:txBody>
      </p:sp>
      <p:sp>
        <p:nvSpPr>
          <p:cNvPr id="10" name="Rectangle 9"/>
          <p:cNvSpPr/>
          <p:nvPr/>
        </p:nvSpPr>
        <p:spPr>
          <a:xfrm>
            <a:off x="4232593" y="1157143"/>
            <a:ext cx="334851" cy="24469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4232593" y="1438566"/>
            <a:ext cx="334851" cy="24469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 name="Rectangle 11"/>
          <p:cNvSpPr/>
          <p:nvPr/>
        </p:nvSpPr>
        <p:spPr>
          <a:xfrm>
            <a:off x="4232593" y="1709321"/>
            <a:ext cx="334851" cy="24469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4232593" y="1979777"/>
            <a:ext cx="334851" cy="24469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4" name="Rectangle 13"/>
          <p:cNvSpPr/>
          <p:nvPr/>
        </p:nvSpPr>
        <p:spPr>
          <a:xfrm>
            <a:off x="4232593" y="2250233"/>
            <a:ext cx="334851" cy="244699"/>
          </a:xfrm>
          <a:prstGeom prst="rect">
            <a:avLst/>
          </a:prstGeom>
          <a:ln>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7030A0"/>
              </a:contourClr>
            </a:sp3d>
          </a:bodyPr>
          <a:lstStyle/>
          <a:p>
            <a:pPr algn="ctr"/>
            <a:r>
              <a:rPr lang="en-US" sz="4400" b="1" dirty="0" smtClean="0">
                <a:ln w="11430"/>
                <a:solidFill>
                  <a:srgbClr val="7030A0"/>
                </a:solidFill>
                <a:effectLst>
                  <a:outerShdw blurRad="50800" dist="39000" dir="5460000" algn="tl">
                    <a:srgbClr val="000000">
                      <a:alpha val="38000"/>
                    </a:srgbClr>
                  </a:outerShdw>
                </a:effectLst>
              </a:rPr>
              <a:t>Minority influence</a:t>
            </a:r>
            <a:endParaRPr lang="en-US" sz="4400" b="1" cap="none" spc="0" dirty="0">
              <a:ln w="11430"/>
              <a:solidFill>
                <a:srgbClr val="7030A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134564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9397" y="746975"/>
            <a:ext cx="4237149" cy="184167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r>
              <a:rPr lang="en-GB" sz="1200" dirty="0"/>
              <a:t>Which two of the following are involved when social change occurs through minority influence</a:t>
            </a:r>
            <a:r>
              <a:rPr lang="en-GB" sz="1200" dirty="0" smtClean="0"/>
              <a:t>?</a:t>
            </a:r>
          </a:p>
          <a:p>
            <a:r>
              <a:rPr lang="en-GB" sz="1200" dirty="0" smtClean="0"/>
              <a:t>Cognitive interview</a:t>
            </a:r>
          </a:p>
          <a:p>
            <a:endParaRPr lang="en-GB" sz="700" dirty="0" smtClean="0"/>
          </a:p>
          <a:p>
            <a:r>
              <a:rPr lang="en-GB" sz="1200" dirty="0" smtClean="0"/>
              <a:t>Snowballing </a:t>
            </a:r>
          </a:p>
          <a:p>
            <a:endParaRPr lang="en-GB" sz="700" dirty="0" smtClean="0"/>
          </a:p>
          <a:p>
            <a:r>
              <a:rPr lang="en-GB" sz="1200" dirty="0" smtClean="0"/>
              <a:t>The </a:t>
            </a:r>
            <a:r>
              <a:rPr lang="en-GB" sz="1200" dirty="0"/>
              <a:t>augmentation </a:t>
            </a:r>
            <a:r>
              <a:rPr lang="en-GB" sz="1200" dirty="0" smtClean="0"/>
              <a:t>principle</a:t>
            </a:r>
          </a:p>
          <a:p>
            <a:endParaRPr lang="en-GB" sz="700" dirty="0" smtClean="0"/>
          </a:p>
          <a:p>
            <a:r>
              <a:rPr lang="en-GB" sz="1200" dirty="0" smtClean="0"/>
              <a:t>Cognitive conflict</a:t>
            </a:r>
          </a:p>
          <a:p>
            <a:endParaRPr lang="en-GB" sz="700" dirty="0" smtClean="0"/>
          </a:p>
          <a:p>
            <a:r>
              <a:rPr lang="en-GB" sz="1200" dirty="0" smtClean="0"/>
              <a:t>Consistency conflict</a:t>
            </a:r>
            <a:endParaRPr lang="en-GB" sz="1200" dirty="0"/>
          </a:p>
        </p:txBody>
      </p:sp>
      <p:sp>
        <p:nvSpPr>
          <p:cNvPr id="6" name="Rectangle 5"/>
          <p:cNvSpPr/>
          <p:nvPr/>
        </p:nvSpPr>
        <p:spPr>
          <a:xfrm>
            <a:off x="5020614" y="3631842"/>
            <a:ext cx="6969617" cy="30501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dirty="0"/>
              <a:t>At the end of every football match, Mike the Steward had to pick up litter the supporters had thrown </a:t>
            </a:r>
            <a:r>
              <a:rPr lang="en-GB" sz="1100" dirty="0" smtClean="0"/>
              <a:t>away</a:t>
            </a:r>
            <a:r>
              <a:rPr lang="en-GB" sz="1100" dirty="0"/>
              <a:t>. It was a job he hated. Mike knew that most of the supporters put the litter in bins, but when he asked some supporters why they didn’t put the litter in bins, they said “nobody else does so why should we?”.</a:t>
            </a:r>
            <a:br>
              <a:rPr lang="en-GB" sz="1100" dirty="0"/>
            </a:br>
            <a:r>
              <a:rPr lang="en-GB" sz="1100" dirty="0"/>
              <a:t>Identify an approach Mike could use to try to change their behaviour. What would you advise Mike to do to change the behaviour of those supporters who don’t put their litter in bins?</a:t>
            </a:r>
            <a:br>
              <a:rPr lang="en-GB" sz="1100" dirty="0"/>
            </a:br>
            <a:endParaRPr lang="en-GB" sz="1100" dirty="0"/>
          </a:p>
        </p:txBody>
      </p:sp>
      <p:sp>
        <p:nvSpPr>
          <p:cNvPr id="7" name="Rectangle 6"/>
          <p:cNvSpPr/>
          <p:nvPr/>
        </p:nvSpPr>
        <p:spPr>
          <a:xfrm>
            <a:off x="5020614" y="746975"/>
            <a:ext cx="6969617" cy="273032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100"/>
              <a:t>Match the statements on the left below with the correct part on the right</a:t>
            </a:r>
            <a:endParaRPr lang="en-GB" sz="1100" dirty="0"/>
          </a:p>
        </p:txBody>
      </p:sp>
      <p:sp>
        <p:nvSpPr>
          <p:cNvPr id="8" name="Rectangle 7"/>
          <p:cNvSpPr/>
          <p:nvPr/>
        </p:nvSpPr>
        <p:spPr>
          <a:xfrm>
            <a:off x="489395" y="2793642"/>
            <a:ext cx="4237149" cy="3888346"/>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t" anchorCtr="0"/>
          <a:lstStyle/>
          <a:p>
            <a:pPr algn="ctr"/>
            <a:r>
              <a:rPr lang="en-GB" sz="1050" dirty="0"/>
              <a:t>The table below is a summary of the percentage of violent and non-violent majority is that was successful in overthrowing regimes and bringing about social change between 1940 and 2006</a:t>
            </a:r>
            <a:r>
              <a:rPr lang="en-GB" sz="1050" dirty="0" smtClean="0"/>
              <a:t>.</a:t>
            </a:r>
          </a:p>
          <a:p>
            <a:pPr algn="ctr"/>
            <a:endParaRPr lang="en-GB" sz="1050" dirty="0"/>
          </a:p>
          <a:p>
            <a:pPr algn="ctr"/>
            <a:endParaRPr lang="en-GB" sz="1050" dirty="0" smtClean="0"/>
          </a:p>
          <a:p>
            <a:pPr algn="ctr"/>
            <a:endParaRPr lang="en-GB" sz="1050" dirty="0"/>
          </a:p>
          <a:p>
            <a:pPr algn="ctr"/>
            <a:endParaRPr lang="en-GB" sz="1050" dirty="0" smtClean="0"/>
          </a:p>
          <a:p>
            <a:pPr algn="ctr"/>
            <a:endParaRPr lang="en-GB" sz="1050" dirty="0"/>
          </a:p>
          <a:p>
            <a:pPr algn="ctr"/>
            <a:endParaRPr lang="en-GB" sz="1050" dirty="0" smtClean="0"/>
          </a:p>
          <a:p>
            <a:pPr algn="ctr"/>
            <a:endParaRPr lang="en-GB" sz="1050" dirty="0"/>
          </a:p>
          <a:p>
            <a:pPr algn="ctr"/>
            <a:r>
              <a:rPr lang="en-GB" sz="1050" dirty="0" smtClean="0"/>
              <a:t>State two findings and for each one, draw a conclusion.</a:t>
            </a:r>
          </a:p>
          <a:p>
            <a:pPr algn="ctr"/>
            <a:endParaRPr lang="en-GB" sz="1050" dirty="0"/>
          </a:p>
        </p:txBody>
      </p:sp>
      <p:sp>
        <p:nvSpPr>
          <p:cNvPr id="10" name="Rectangle 9"/>
          <p:cNvSpPr/>
          <p:nvPr/>
        </p:nvSpPr>
        <p:spPr>
          <a:xfrm>
            <a:off x="4134118" y="1210613"/>
            <a:ext cx="334851" cy="24469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1" name="Rectangle 10"/>
          <p:cNvSpPr/>
          <p:nvPr/>
        </p:nvSpPr>
        <p:spPr>
          <a:xfrm>
            <a:off x="4134117" y="1481069"/>
            <a:ext cx="334851" cy="24469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2" name="Rectangle 11"/>
          <p:cNvSpPr/>
          <p:nvPr/>
        </p:nvSpPr>
        <p:spPr>
          <a:xfrm>
            <a:off x="4134117" y="1751525"/>
            <a:ext cx="334851" cy="24469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3" name="Rectangle 12"/>
          <p:cNvSpPr/>
          <p:nvPr/>
        </p:nvSpPr>
        <p:spPr>
          <a:xfrm>
            <a:off x="4134117" y="2021981"/>
            <a:ext cx="334851" cy="24469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4" name="Rectangle 13"/>
          <p:cNvSpPr/>
          <p:nvPr/>
        </p:nvSpPr>
        <p:spPr>
          <a:xfrm>
            <a:off x="4134117" y="2292437"/>
            <a:ext cx="334851" cy="244699"/>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a:p>
        </p:txBody>
      </p:sp>
      <p:sp>
        <p:nvSpPr>
          <p:cNvPr id="17" name="Rectangle 16"/>
          <p:cNvSpPr/>
          <p:nvPr/>
        </p:nvSpPr>
        <p:spPr>
          <a:xfrm>
            <a:off x="0" y="-1688"/>
            <a:ext cx="1219199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rgbClr val="FF0000"/>
              </a:contourClr>
            </a:sp3d>
          </a:bodyPr>
          <a:lstStyle/>
          <a:p>
            <a:pPr algn="ctr"/>
            <a:r>
              <a:rPr lang="en-US" sz="4400" b="1" dirty="0" smtClean="0">
                <a:ln w="11430"/>
                <a:solidFill>
                  <a:srgbClr val="FF0000"/>
                </a:solidFill>
                <a:effectLst>
                  <a:outerShdw blurRad="50800" dist="39000" dir="5460000" algn="tl">
                    <a:srgbClr val="000000">
                      <a:alpha val="38000"/>
                    </a:srgbClr>
                  </a:outerShdw>
                </a:effectLst>
              </a:rPr>
              <a:t>Social influence processes in social change</a:t>
            </a:r>
            <a:endParaRPr lang="en-US" sz="4400" b="1" cap="none" spc="0" dirty="0">
              <a:ln w="11430"/>
              <a:solidFill>
                <a:srgbClr val="FF0000"/>
              </a:solidFill>
              <a:effectLst>
                <a:outerShdw blurRad="50800" dist="39000" dir="5460000" algn="tl">
                  <a:srgbClr val="000000">
                    <a:alpha val="38000"/>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3599379091"/>
              </p:ext>
            </p:extLst>
          </p:nvPr>
        </p:nvGraphicFramePr>
        <p:xfrm>
          <a:off x="553107" y="3352772"/>
          <a:ext cx="4131232" cy="966042"/>
        </p:xfrm>
        <a:graphic>
          <a:graphicData uri="http://schemas.openxmlformats.org/drawingml/2006/table">
            <a:tbl>
              <a:tblPr firstRow="1" bandRow="1">
                <a:tableStyleId>{21E4AEA4-8DFA-4A89-87EB-49C32662AFE0}</a:tableStyleId>
              </a:tblPr>
              <a:tblGrid>
                <a:gridCol w="516404"/>
                <a:gridCol w="516404"/>
                <a:gridCol w="516404"/>
                <a:gridCol w="516404"/>
                <a:gridCol w="516404"/>
                <a:gridCol w="516404"/>
                <a:gridCol w="516404"/>
                <a:gridCol w="516404"/>
              </a:tblGrid>
              <a:tr h="234490">
                <a:tc>
                  <a:txBody>
                    <a:bodyPr/>
                    <a:lstStyle/>
                    <a:p>
                      <a:r>
                        <a:rPr lang="en-GB" sz="600" dirty="0" smtClean="0"/>
                        <a:t>Years</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1940-1949</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1950-1959</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1960-1969</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1970-1979</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1980-1989</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1990-1999</a:t>
                      </a:r>
                      <a:endParaRPr lang="en-GB" sz="600" dirty="0"/>
                    </a:p>
                  </a:txBody>
                  <a:tcPr>
                    <a:lnB w="12700" cap="flat" cmpd="sng" algn="ctr">
                      <a:solidFill>
                        <a:srgbClr val="FF0000"/>
                      </a:solidFill>
                      <a:prstDash val="solid"/>
                      <a:round/>
                      <a:headEnd type="none" w="med" len="med"/>
                      <a:tailEnd type="none" w="med" len="med"/>
                    </a:lnB>
                    <a:solidFill>
                      <a:srgbClr val="FF0000"/>
                    </a:solidFill>
                  </a:tcPr>
                </a:tc>
                <a:tc>
                  <a:txBody>
                    <a:bodyPr/>
                    <a:lstStyle/>
                    <a:p>
                      <a:r>
                        <a:rPr lang="en-GB" sz="600" dirty="0" smtClean="0"/>
                        <a:t>2000-2006</a:t>
                      </a:r>
                      <a:endParaRPr lang="en-GB" sz="600" dirty="0"/>
                    </a:p>
                  </a:txBody>
                  <a:tcPr>
                    <a:lnR w="12700" cap="flat" cmpd="sng" algn="ctr">
                      <a:solidFill>
                        <a:srgbClr val="FF0000"/>
                      </a:solidFill>
                      <a:prstDash val="solid"/>
                      <a:round/>
                      <a:headEnd type="none" w="med" len="med"/>
                      <a:tailEnd type="none" w="med" len="med"/>
                    </a:lnR>
                    <a:lnB w="12700" cap="flat" cmpd="sng" algn="ctr">
                      <a:solidFill>
                        <a:srgbClr val="FF0000"/>
                      </a:solidFill>
                      <a:prstDash val="solid"/>
                      <a:round/>
                      <a:headEnd type="none" w="med" len="med"/>
                      <a:tailEnd type="none" w="med" len="med"/>
                    </a:lnB>
                    <a:solidFill>
                      <a:srgbClr val="FF0000"/>
                    </a:solidFill>
                  </a:tcPr>
                </a:tc>
              </a:tr>
              <a:tr h="365776">
                <a:tc>
                  <a:txBody>
                    <a:bodyPr/>
                    <a:lstStyle/>
                    <a:p>
                      <a:r>
                        <a:rPr lang="en-GB" sz="600" dirty="0" smtClean="0"/>
                        <a:t>Violent minorities</a:t>
                      </a:r>
                      <a:endParaRPr lang="en-GB" sz="600" dirty="0"/>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B3B3"/>
                    </a:solidFill>
                  </a:tcPr>
                </a:tc>
                <a:tc>
                  <a:txBody>
                    <a:bodyPr/>
                    <a:lstStyle/>
                    <a:p>
                      <a:pPr algn="ctr"/>
                      <a:r>
                        <a:rPr lang="en-GB" sz="1000" dirty="0" smtClean="0"/>
                        <a:t>41</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35</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20</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39</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38</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25</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11</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r>
              <a:tr h="365776">
                <a:tc>
                  <a:txBody>
                    <a:bodyPr/>
                    <a:lstStyle/>
                    <a:p>
                      <a:r>
                        <a:rPr lang="en-GB" sz="600" dirty="0" smtClean="0"/>
                        <a:t>Non-violent</a:t>
                      </a:r>
                      <a:r>
                        <a:rPr lang="en-GB" sz="600" baseline="0" dirty="0" smtClean="0"/>
                        <a:t> minorities</a:t>
                      </a:r>
                      <a:endParaRPr lang="en-GB" sz="600" dirty="0"/>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rgbClr val="FFB3B3"/>
                    </a:solidFill>
                  </a:tcPr>
                </a:tc>
                <a:tc>
                  <a:txBody>
                    <a:bodyPr/>
                    <a:lstStyle/>
                    <a:p>
                      <a:pPr algn="ctr"/>
                      <a:r>
                        <a:rPr lang="en-GB" sz="1000" dirty="0" smtClean="0"/>
                        <a:t>39</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31</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40</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56</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51</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50</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c>
                  <a:txBody>
                    <a:bodyPr/>
                    <a:lstStyle/>
                    <a:p>
                      <a:pPr algn="ctr"/>
                      <a:r>
                        <a:rPr lang="en-GB" sz="1000" dirty="0" smtClean="0"/>
                        <a:t>67</a:t>
                      </a:r>
                      <a:endParaRPr lang="en-GB" sz="1000" dirty="0"/>
                    </a:p>
                  </a:txBody>
                  <a:tcPr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noFill/>
                  </a:tcPr>
                </a:tc>
              </a:tr>
            </a:tbl>
          </a:graphicData>
        </a:graphic>
      </p:graphicFrame>
      <p:sp>
        <p:nvSpPr>
          <p:cNvPr id="18" name="Rectangle 17"/>
          <p:cNvSpPr/>
          <p:nvPr/>
        </p:nvSpPr>
        <p:spPr>
          <a:xfrm>
            <a:off x="5173015" y="1106508"/>
            <a:ext cx="2348248" cy="2217312"/>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nchorCtr="0"/>
          <a:lstStyle/>
          <a:p>
            <a:pPr algn="ctr"/>
            <a:r>
              <a:rPr lang="en-GB" sz="1400" dirty="0" smtClean="0"/>
              <a:t>1 Drawing attention to an issue</a:t>
            </a:r>
          </a:p>
          <a:p>
            <a:pPr algn="ctr"/>
            <a:endParaRPr lang="en-GB" sz="1000" dirty="0"/>
          </a:p>
          <a:p>
            <a:pPr algn="ctr"/>
            <a:r>
              <a:rPr lang="en-GB" sz="1400" dirty="0" smtClean="0"/>
              <a:t>2 Creating a conflict</a:t>
            </a:r>
          </a:p>
          <a:p>
            <a:pPr algn="ctr"/>
            <a:endParaRPr lang="en-GB" sz="1000" dirty="0"/>
          </a:p>
          <a:p>
            <a:pPr algn="ctr"/>
            <a:r>
              <a:rPr lang="en-GB" sz="1400" dirty="0"/>
              <a:t>3 </a:t>
            </a:r>
            <a:r>
              <a:rPr lang="en-GB" sz="1400" dirty="0" smtClean="0"/>
              <a:t>Consistency with each other and over time</a:t>
            </a:r>
            <a:endParaRPr lang="en-GB" sz="1400" dirty="0"/>
          </a:p>
          <a:p>
            <a:pPr algn="ctr"/>
            <a:endParaRPr lang="en-GB" sz="1000" dirty="0"/>
          </a:p>
          <a:p>
            <a:pPr algn="ctr"/>
            <a:r>
              <a:rPr lang="en-GB" sz="1400" dirty="0"/>
              <a:t>4 </a:t>
            </a:r>
            <a:r>
              <a:rPr lang="en-GB" sz="1400" dirty="0" smtClean="0"/>
              <a:t>The augmentation principle</a:t>
            </a:r>
            <a:endParaRPr lang="en-GB" sz="1400" dirty="0"/>
          </a:p>
          <a:p>
            <a:pPr algn="ctr"/>
            <a:endParaRPr lang="en-GB" sz="1000" dirty="0" smtClean="0"/>
          </a:p>
          <a:p>
            <a:pPr algn="ctr"/>
            <a:r>
              <a:rPr lang="en-GB" sz="1400" dirty="0" smtClean="0"/>
              <a:t>5 </a:t>
            </a:r>
            <a:r>
              <a:rPr lang="en-GB" sz="1400" dirty="0" smtClean="0"/>
              <a:t>The snowball effect</a:t>
            </a:r>
          </a:p>
        </p:txBody>
      </p:sp>
      <p:sp>
        <p:nvSpPr>
          <p:cNvPr id="19" name="Rectangle 18"/>
          <p:cNvSpPr/>
          <p:nvPr/>
        </p:nvSpPr>
        <p:spPr>
          <a:xfrm>
            <a:off x="7673664" y="1106508"/>
            <a:ext cx="4213536" cy="2217312"/>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nchorCtr="0"/>
          <a:lstStyle/>
          <a:p>
            <a:pPr algn="ctr"/>
            <a:r>
              <a:rPr lang="en-GB" sz="1050" dirty="0" smtClean="0"/>
              <a:t>A Continued to protest and lobby positions for many years until social change was achieved</a:t>
            </a:r>
          </a:p>
          <a:p>
            <a:pPr algn="ctr"/>
            <a:endParaRPr lang="en-GB" sz="700" dirty="0"/>
          </a:p>
          <a:p>
            <a:pPr algn="ctr"/>
            <a:r>
              <a:rPr lang="en-GB" sz="1050" dirty="0" smtClean="0"/>
              <a:t>B After several years, the acceptance of women being able to vote had spread to the majority of people</a:t>
            </a:r>
          </a:p>
          <a:p>
            <a:pPr algn="ctr"/>
            <a:endParaRPr lang="en-GB" sz="700" dirty="0"/>
          </a:p>
          <a:p>
            <a:pPr algn="ctr"/>
            <a:r>
              <a:rPr lang="en-GB" sz="1050" dirty="0" smtClean="0"/>
              <a:t>C Used educational, political and moral tactics such as chaining themselves to railings</a:t>
            </a:r>
          </a:p>
          <a:p>
            <a:pPr algn="ctr"/>
            <a:endParaRPr lang="en-GB" sz="700" dirty="0" smtClean="0"/>
          </a:p>
          <a:p>
            <a:pPr algn="ctr"/>
            <a:r>
              <a:rPr lang="en-GB" sz="1050" dirty="0" smtClean="0"/>
              <a:t>D Made members of the majority re-examine what they had previously held to be true after learning about the views of the minority</a:t>
            </a:r>
          </a:p>
          <a:p>
            <a:pPr algn="ctr"/>
            <a:endParaRPr lang="en-GB" sz="700" dirty="0"/>
          </a:p>
          <a:p>
            <a:pPr algn="ctr"/>
            <a:r>
              <a:rPr lang="en-GB" sz="1050" dirty="0" smtClean="0"/>
              <a:t>E showed willingness to risk imprisonment or even death to express their views</a:t>
            </a:r>
            <a:endParaRPr lang="en-GB" sz="1050" dirty="0"/>
          </a:p>
        </p:txBody>
      </p:sp>
    </p:spTree>
    <p:extLst>
      <p:ext uri="{BB962C8B-B14F-4D97-AF65-F5344CB8AC3E}">
        <p14:creationId xmlns:p14="http://schemas.microsoft.com/office/powerpoint/2010/main" val="225614642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92D050"/>
      </a:accent1>
      <a:accent2>
        <a:srgbClr val="FF0066"/>
      </a:accent2>
      <a:accent3>
        <a:srgbClr val="FFCC00"/>
      </a:accent3>
      <a:accent4>
        <a:srgbClr val="00B0F0"/>
      </a:accent4>
      <a:accent5>
        <a:srgbClr val="FF66CC"/>
      </a:accent5>
      <a:accent6>
        <a:srgbClr val="FF6600"/>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TotalTime>
  <Words>3180</Words>
  <Application>Microsoft Office PowerPoint</Application>
  <PresentationFormat>Widescreen</PresentationFormat>
  <Paragraphs>291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Hayward</dc:creator>
  <cp:lastModifiedBy>Elizabeth Hayward</cp:lastModifiedBy>
  <cp:revision>21</cp:revision>
  <dcterms:created xsi:type="dcterms:W3CDTF">2018-04-20T05:24:45Z</dcterms:created>
  <dcterms:modified xsi:type="dcterms:W3CDTF">2018-04-22T23:25:11Z</dcterms:modified>
</cp:coreProperties>
</file>