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6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7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9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1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98256-9E06-B746-AEF9-E2071E70B86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3CE62-BC79-F74C-8BE0-DA300BE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8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CE62-BC79-F74C-8BE0-DA300BEB2E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7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DAA8-D2DC-2549-9D2E-9546EA104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9254C-392C-4543-99F6-62FAE1FCB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87203-B924-E448-806E-F3F40A33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DA489-E9F2-A842-8533-AA22C681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E041-21D4-EE44-9091-86534A9E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4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AA86-D4A5-E943-8CCB-E7B6FF14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228AD-5B09-E44F-A7E8-7D2E9A0E5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401B-07B1-C249-AF79-EAFA59E2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D686-1B19-8942-A197-D52C6D09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B2FD-01F8-0F48-AB27-9400D34C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3771E-E306-0142-A944-CDBD5A1EC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ED7BC-40B3-B342-B588-662CDDF96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72A99-32E0-B64F-94D1-ED2ADCBE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90304-C902-E846-AEF2-022D7CCC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FF117-60ED-DC4B-8382-1D78DC0A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E0EF4-02CC-5C48-AF68-E1F127FD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15E33-D7AE-5B44-B6CF-AC4B5F7AC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40C00-3098-FC4A-9B5E-F187664A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49C8-0556-0A42-A3A5-FC4AD80C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DA4E-7EE7-C349-AC30-5CBA9A09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1DB6-57DB-D64E-9A1E-B003C0CF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C1566-FD94-9F47-9250-8EC932613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EE281-D778-114D-B24C-9473EDB3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24C45-BCA6-0D48-B11C-4CA9C251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C1BC5-0528-2F4C-9D10-46D682FE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8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99F7-F3BF-6F45-8AAD-EBBD6A2B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4B230-F4AE-B14B-AEFD-E09AAD08A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F4C9D-33DC-0C47-A581-6662AF1AB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9E436-401A-8542-8A72-9A175BCB4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2523A-9A40-874E-BBD4-E0F6111C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4033A-1FBF-1E4E-9650-FF5412CB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91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C8AB-3739-4944-A467-D347A8153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D2639-425A-574E-ABEC-DB6CF95F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8DB37-EF03-A04B-B514-A8122889E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85F08-0F78-8C46-A966-6054AF142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8F20DF-5505-634A-95B4-E1910939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C70CD-B1BC-8242-958A-09CFB719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CF328-7000-0F4D-90E9-26C05510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9DCA9A-00D1-3244-909D-D0F8151B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D029-E51B-7E4A-941E-8473A63B4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6FC351-78D6-A049-B2DD-4FD87076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3FB8F-D71B-1E47-BC17-474AAFE7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BC4C6-9A84-2F48-AC3E-ADF457B3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6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DE4A9-0D32-F74A-BE19-965E4016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AFE5D-D5FC-E64A-9607-42C0A4AF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C9BD5-66FF-D74D-8709-FB3C8837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1F0A-A3DF-9F45-96AC-1F5C4554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5EA3-71AE-524C-BE05-28F0D3D0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01B48-70E6-3F47-853C-57CEF87D7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A0E3C-E605-E04C-8F22-00732B4D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9B610-BB22-2B42-9A0C-FD5E5679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21E8A-33B9-9643-A093-F1A618C6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23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2B996-767F-3245-B3E8-04BA6F61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502CA-B0F1-1E44-B891-FE46B2F5F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99B0E-FA80-C246-BA6A-0360E8A4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C9AED-66C6-7F44-B7E6-15C9D86E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58245-AA51-D041-9C05-7CFD4467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1E7E-D897-F543-974E-E0F1A8BDA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F30E9-6F28-8C4A-A9A2-242AC1896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EA984-CE1E-9A47-9FE9-23623E946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1F54C-7E5C-A242-A673-747EE2C8D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9EFDD-935C-D141-BEF2-2EDEB141D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863A3-CFD2-4941-89B6-EB6E1CC04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3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9BB8-1B7C-7846-BDE2-C4255709B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26216"/>
            <a:ext cx="11887192" cy="1014736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radley Hand" pitchFamily="2" charset="77"/>
              </a:rPr>
              <a:t>mon</a:t>
            </a:r>
            <a:r>
              <a:rPr lang="en-US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dirty="0">
                <a:latin typeface="Bradley Hand" pitchFamily="2" charset="77"/>
              </a:rPr>
              <a:t>, </a:t>
            </a:r>
            <a:r>
              <a:rPr lang="en-US" dirty="0" err="1">
                <a:latin typeface="Bradley Hand" pitchFamily="2" charset="77"/>
              </a:rPr>
              <a:t>mon</a:t>
            </a:r>
            <a:r>
              <a:rPr lang="en-US" dirty="0" err="1">
                <a:solidFill>
                  <a:srgbClr val="FF0000"/>
                </a:solidFill>
                <a:latin typeface="Bradley Hand" pitchFamily="2" charset="77"/>
              </a:rPr>
              <a:t>ere</a:t>
            </a:r>
            <a:r>
              <a:rPr lang="en-US" dirty="0">
                <a:latin typeface="Bradley Hand" pitchFamily="2" charset="77"/>
              </a:rPr>
              <a:t>, </a:t>
            </a:r>
            <a:r>
              <a:rPr lang="en-US" dirty="0" err="1">
                <a:latin typeface="Bradley Hand" pitchFamily="2" charset="77"/>
              </a:rPr>
              <a:t>monui</a:t>
            </a:r>
            <a:r>
              <a:rPr lang="en-US" dirty="0">
                <a:latin typeface="Bradley Hand" pitchFamily="2" charset="77"/>
              </a:rPr>
              <a:t>, </a:t>
            </a:r>
            <a:r>
              <a:rPr lang="en-US" dirty="0" err="1">
                <a:latin typeface="Bradley Hand" pitchFamily="2" charset="77"/>
              </a:rPr>
              <a:t>monitum</a:t>
            </a:r>
            <a:endParaRPr lang="en-US" dirty="0">
              <a:latin typeface="Bradley Hand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5E5BB-6DCD-F14B-86EF-F9207464D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9387"/>
            <a:ext cx="9144000" cy="1295427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Castellar" panose="020F0502020204030204" pitchFamily="34" charset="0"/>
              </a:rPr>
              <a:t>The Principal Parts</a:t>
            </a:r>
          </a:p>
          <a:p>
            <a:r>
              <a:rPr lang="en-US" sz="3200" b="1" u="sng" dirty="0">
                <a:latin typeface="Castellar" panose="020F0502020204030204" pitchFamily="34" charset="0"/>
              </a:rPr>
              <a:t>Second Conjugation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33CEB0-8961-1547-ABE0-9C7AB11F89FE}"/>
              </a:ext>
            </a:extLst>
          </p:cNvPr>
          <p:cNvCxnSpPr>
            <a:cxnSpLocks/>
          </p:cNvCxnSpPr>
          <p:nvPr/>
        </p:nvCxnSpPr>
        <p:spPr>
          <a:xfrm flipH="1">
            <a:off x="1447081" y="3433907"/>
            <a:ext cx="153835" cy="684251"/>
          </a:xfrm>
          <a:prstGeom prst="straightConnector1">
            <a:avLst/>
          </a:prstGeom>
          <a:ln w="25400">
            <a:solidFill>
              <a:srgbClr val="EF70A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C0BBDC1A-6C5D-D548-BA08-A3469050E529}"/>
              </a:ext>
            </a:extLst>
          </p:cNvPr>
          <p:cNvSpPr txBox="1">
            <a:spLocks/>
          </p:cNvSpPr>
          <p:nvPr/>
        </p:nvSpPr>
        <p:spPr>
          <a:xfrm>
            <a:off x="0" y="4013290"/>
            <a:ext cx="2718440" cy="15846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EF70AD"/>
                </a:solidFill>
                <a:latin typeface="Bradley Hand" pitchFamily="2" charset="77"/>
              </a:rPr>
              <a:t>‘I warn/</a:t>
            </a:r>
          </a:p>
          <a:p>
            <a:r>
              <a:rPr lang="en-US" dirty="0">
                <a:solidFill>
                  <a:srgbClr val="EF70AD"/>
                </a:solidFill>
                <a:latin typeface="Bradley Hand" pitchFamily="2" charset="77"/>
              </a:rPr>
              <a:t>advise’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69B874-96DD-E540-BD15-7579CD78AA47}"/>
              </a:ext>
            </a:extLst>
          </p:cNvPr>
          <p:cNvCxnSpPr>
            <a:cxnSpLocks/>
          </p:cNvCxnSpPr>
          <p:nvPr/>
        </p:nvCxnSpPr>
        <p:spPr>
          <a:xfrm flipH="1">
            <a:off x="3882612" y="3358642"/>
            <a:ext cx="1" cy="75951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DD60B0EC-272B-6D40-BC71-5E28F7C3B33A}"/>
              </a:ext>
            </a:extLst>
          </p:cNvPr>
          <p:cNvSpPr txBox="1">
            <a:spLocks/>
          </p:cNvSpPr>
          <p:nvPr/>
        </p:nvSpPr>
        <p:spPr>
          <a:xfrm>
            <a:off x="2559635" y="3800065"/>
            <a:ext cx="3351859" cy="20110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radley Hand" pitchFamily="2" charset="77"/>
              </a:rPr>
              <a:t>‘to warn/ advise’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D3FC5A-9508-344C-A098-9BCA068FA9E0}"/>
              </a:ext>
            </a:extLst>
          </p:cNvPr>
          <p:cNvCxnSpPr>
            <a:cxnSpLocks/>
          </p:cNvCxnSpPr>
          <p:nvPr/>
        </p:nvCxnSpPr>
        <p:spPr>
          <a:xfrm>
            <a:off x="9701371" y="3358642"/>
            <a:ext cx="212411" cy="865015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AC0F3E-3A40-4C4D-83C4-50F6A2C01912}"/>
              </a:ext>
            </a:extLst>
          </p:cNvPr>
          <p:cNvCxnSpPr>
            <a:cxnSpLocks/>
          </p:cNvCxnSpPr>
          <p:nvPr/>
        </p:nvCxnSpPr>
        <p:spPr>
          <a:xfrm>
            <a:off x="6915899" y="3289938"/>
            <a:ext cx="120294" cy="74090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B8EEC60-E30F-F548-910B-C53644625698}"/>
              </a:ext>
            </a:extLst>
          </p:cNvPr>
          <p:cNvSpPr txBox="1">
            <a:spLocks/>
          </p:cNvSpPr>
          <p:nvPr/>
        </p:nvSpPr>
        <p:spPr>
          <a:xfrm>
            <a:off x="5720597" y="4035501"/>
            <a:ext cx="3602033" cy="18008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B0F0"/>
                </a:solidFill>
                <a:latin typeface="Bradley Hand" pitchFamily="2" charset="77"/>
              </a:rPr>
              <a:t>‘I warned/ advised’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7C082A58-233D-C34C-904E-E3AF417D9832}"/>
              </a:ext>
            </a:extLst>
          </p:cNvPr>
          <p:cNvSpPr txBox="1">
            <a:spLocks/>
          </p:cNvSpPr>
          <p:nvPr/>
        </p:nvSpPr>
        <p:spPr>
          <a:xfrm>
            <a:off x="193528" y="5295563"/>
            <a:ext cx="2468170" cy="15624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EF70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Person Singular Present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67B4487-A589-E042-AFE6-E11A92711D2E}"/>
              </a:ext>
            </a:extLst>
          </p:cNvPr>
          <p:cNvSpPr txBox="1">
            <a:spLocks/>
          </p:cNvSpPr>
          <p:nvPr/>
        </p:nvSpPr>
        <p:spPr>
          <a:xfrm>
            <a:off x="2661698" y="5636203"/>
            <a:ext cx="2358614" cy="6373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61A853A-D50A-D746-8FEA-A65F200C45A3}"/>
              </a:ext>
            </a:extLst>
          </p:cNvPr>
          <p:cNvSpPr txBox="1">
            <a:spLocks/>
          </p:cNvSpPr>
          <p:nvPr/>
        </p:nvSpPr>
        <p:spPr>
          <a:xfrm>
            <a:off x="9457196" y="4673335"/>
            <a:ext cx="2548895" cy="18337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supine – not needed now but very important later!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E31AEA-C037-7743-A156-D45A9E69DE45}"/>
              </a:ext>
            </a:extLst>
          </p:cNvPr>
          <p:cNvSpPr/>
          <p:nvPr/>
        </p:nvSpPr>
        <p:spPr>
          <a:xfrm>
            <a:off x="5618657" y="5668330"/>
            <a:ext cx="3328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Person Singular Perfect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25F7C73-C133-D847-A019-61FDFE35125D}"/>
              </a:ext>
            </a:extLst>
          </p:cNvPr>
          <p:cNvSpPr/>
          <p:nvPr/>
        </p:nvSpPr>
        <p:spPr>
          <a:xfrm rot="16200000">
            <a:off x="2506250" y="1320577"/>
            <a:ext cx="310896" cy="2441785"/>
          </a:xfrm>
          <a:prstGeom prst="rightBrace">
            <a:avLst>
              <a:gd name="adj1" fmla="val 8333"/>
              <a:gd name="adj2" fmla="val 49282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1FEA07E4-371B-D444-AC50-878E972E92A9}"/>
              </a:ext>
            </a:extLst>
          </p:cNvPr>
          <p:cNvSpPr txBox="1">
            <a:spLocks/>
          </p:cNvSpPr>
          <p:nvPr/>
        </p:nvSpPr>
        <p:spPr>
          <a:xfrm>
            <a:off x="261496" y="1493101"/>
            <a:ext cx="4938125" cy="925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combination tells you to which ‘conjugation’ the verb belongs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170A8B-CE0C-AA4E-A960-A40F97E6F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916" y="215746"/>
            <a:ext cx="1223348" cy="12233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1485D27-5127-7440-89FF-A6011617B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695" y="281012"/>
            <a:ext cx="1223348" cy="122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9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6" grpId="0"/>
      <p:bldP spid="18" grpId="0"/>
      <p:bldP spid="19" grpId="0"/>
      <p:bldP spid="20" grpId="0"/>
      <p:bldP spid="21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66A563-4643-8940-8CCD-14C9A91F7253}"/>
              </a:ext>
            </a:extLst>
          </p:cNvPr>
          <p:cNvSpPr txBox="1">
            <a:spLocks/>
          </p:cNvSpPr>
          <p:nvPr/>
        </p:nvSpPr>
        <p:spPr>
          <a:xfrm>
            <a:off x="0" y="1036136"/>
            <a:ext cx="1219200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monui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monitum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Present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6" y="1691378"/>
            <a:ext cx="10611627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latin typeface="Bradley Hand" pitchFamily="2" charset="77"/>
              </a:rPr>
              <a:t>			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 </a:t>
            </a:r>
            <a:r>
              <a:rPr lang="en-US" sz="6000" dirty="0">
                <a:latin typeface="Bradley Hand" pitchFamily="2" charset="77"/>
              </a:rPr>
              <a:t>			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 </a:t>
            </a:r>
            <a:r>
              <a:rPr lang="en-US" sz="6000" dirty="0">
                <a:latin typeface="Bradley Hand" pitchFamily="2" charset="77"/>
              </a:rPr>
              <a:t>			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49187-46BA-3A43-9852-EC3C93FBAF08}"/>
              </a:ext>
            </a:extLst>
          </p:cNvPr>
          <p:cNvSpPr txBox="1"/>
          <p:nvPr/>
        </p:nvSpPr>
        <p:spPr>
          <a:xfrm>
            <a:off x="4231829" y="2470441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185280" y="3335059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250265" y="4204569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784476" y="2475217"/>
            <a:ext cx="1693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795330" y="3368835"/>
            <a:ext cx="1337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tis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720526" y="4160090"/>
            <a:ext cx="1540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nt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4574746" y="4512877"/>
            <a:ext cx="1950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warns’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9809364" y="4467866"/>
            <a:ext cx="1358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warn’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9876872" y="3646360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warn’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10526177" y="2780411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warn’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4592441" y="3646360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warn’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4592441" y="2821252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warn’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D02FF16-2355-0F42-977C-B8D1D862C892}"/>
              </a:ext>
            </a:extLst>
          </p:cNvPr>
          <p:cNvSpPr txBox="1">
            <a:spLocks/>
          </p:cNvSpPr>
          <p:nvPr/>
        </p:nvSpPr>
        <p:spPr>
          <a:xfrm>
            <a:off x="2037950" y="5223155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del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BAB2176-E720-E447-A745-91D0B53C375A}"/>
              </a:ext>
            </a:extLst>
          </p:cNvPr>
          <p:cNvSpPr txBox="1">
            <a:spLocks/>
          </p:cNvSpPr>
          <p:nvPr/>
        </p:nvSpPr>
        <p:spPr>
          <a:xfrm>
            <a:off x="353474" y="5194888"/>
            <a:ext cx="215943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del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endParaRPr lang="en-US" sz="6000" dirty="0">
              <a:solidFill>
                <a:srgbClr val="FF0000"/>
              </a:solidFill>
              <a:latin typeface="Bradley Hand" pitchFamily="2" charset="77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3526220" y="5216971"/>
            <a:ext cx="7701918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delevi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deletum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327327" y="5872557"/>
            <a:ext cx="215943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tim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endParaRPr lang="en-US" sz="6000" dirty="0">
              <a:solidFill>
                <a:srgbClr val="FF0000"/>
              </a:solidFill>
              <a:latin typeface="Bradley Hand" pitchFamily="2" charset="77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2175568" y="5900824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tim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3876100" y="5900824"/>
            <a:ext cx="333750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timui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D7835CCB-0044-3B47-B11B-01EEABE74DA7}"/>
              </a:ext>
            </a:extLst>
          </p:cNvPr>
          <p:cNvSpPr txBox="1">
            <a:spLocks/>
          </p:cNvSpPr>
          <p:nvPr/>
        </p:nvSpPr>
        <p:spPr>
          <a:xfrm>
            <a:off x="1849004" y="5900824"/>
            <a:ext cx="65960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,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2EA479D-1E30-5B4F-BEAA-24BD487FDE7D}"/>
              </a:ext>
            </a:extLst>
          </p:cNvPr>
          <p:cNvSpPr txBox="1">
            <a:spLocks/>
          </p:cNvSpPr>
          <p:nvPr/>
        </p:nvSpPr>
        <p:spPr>
          <a:xfrm>
            <a:off x="1742815" y="5182859"/>
            <a:ext cx="65960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,</a:t>
            </a:r>
          </a:p>
        </p:txBody>
      </p:sp>
    </p:spTree>
    <p:extLst>
      <p:ext uri="{BB962C8B-B14F-4D97-AF65-F5344CB8AC3E}">
        <p14:creationId xmlns:p14="http://schemas.microsoft.com/office/powerpoint/2010/main" val="27821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Future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7" y="1691378"/>
            <a:ext cx="9377912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latin typeface="Bradley Hand" pitchFamily="2" charset="77"/>
              </a:rPr>
              <a:t>		   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 </a:t>
            </a:r>
            <a:r>
              <a:rPr lang="en-US" sz="6000" dirty="0">
                <a:latin typeface="Bradley Hand" pitchFamily="2" charset="77"/>
              </a:rPr>
              <a:t>		   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 </a:t>
            </a:r>
            <a:r>
              <a:rPr lang="en-US" sz="6000" dirty="0">
                <a:latin typeface="Bradley Hand" pitchFamily="2" charset="77"/>
              </a:rPr>
              <a:t>		   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148455" y="3336410"/>
            <a:ext cx="1257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256455" y="4196622"/>
            <a:ext cx="11845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414362" y="2504676"/>
            <a:ext cx="2322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bimus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448792" y="3344369"/>
            <a:ext cx="1795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bitis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407408" y="4169250"/>
            <a:ext cx="1864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bunt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5233010" y="4347529"/>
            <a:ext cx="133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will warn’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10162647" y="4455157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will warn’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10094084" y="3666413"/>
            <a:ext cx="2170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will warn’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10631834" y="2812453"/>
            <a:ext cx="162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will warn’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5248225" y="3493280"/>
            <a:ext cx="1465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will warn’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4953886" y="2812453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will warn’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D02FF16-2355-0F42-977C-B8D1D862C892}"/>
              </a:ext>
            </a:extLst>
          </p:cNvPr>
          <p:cNvSpPr txBox="1">
            <a:spLocks/>
          </p:cNvSpPr>
          <p:nvPr/>
        </p:nvSpPr>
        <p:spPr>
          <a:xfrm>
            <a:off x="2169995" y="5180819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sed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BAB2176-E720-E447-A745-91D0B53C375A}"/>
              </a:ext>
            </a:extLst>
          </p:cNvPr>
          <p:cNvSpPr txBox="1">
            <a:spLocks/>
          </p:cNvSpPr>
          <p:nvPr/>
        </p:nvSpPr>
        <p:spPr>
          <a:xfrm>
            <a:off x="414367" y="5187743"/>
            <a:ext cx="215943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sede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3688089" y="5163943"/>
            <a:ext cx="7701918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sedi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sessum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346109" y="5821863"/>
            <a:ext cx="315396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man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2672128" y="5837685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man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4705261" y="5821863"/>
            <a:ext cx="696366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mansi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mansum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AE09CD-0694-3F49-8BEC-037717EC8B45}"/>
              </a:ext>
            </a:extLst>
          </p:cNvPr>
          <p:cNvSpPr txBox="1"/>
          <p:nvPr/>
        </p:nvSpPr>
        <p:spPr>
          <a:xfrm>
            <a:off x="4183465" y="2488553"/>
            <a:ext cx="1043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bo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770944C-DE93-CA4D-ADD8-CB1EE00DF1C1}"/>
              </a:ext>
            </a:extLst>
          </p:cNvPr>
          <p:cNvSpPr txBox="1">
            <a:spLocks/>
          </p:cNvSpPr>
          <p:nvPr/>
        </p:nvSpPr>
        <p:spPr>
          <a:xfrm>
            <a:off x="408905" y="1037366"/>
            <a:ext cx="1219200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monui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monitum</a:t>
            </a:r>
            <a:endParaRPr lang="en-US" sz="6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2743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Imperfect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7" y="1691378"/>
            <a:ext cx="9377912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 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 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184609" y="3336411"/>
            <a:ext cx="1532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217179" y="4170789"/>
            <a:ext cx="146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576321" y="2481067"/>
            <a:ext cx="2513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bamus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559650" y="3366858"/>
            <a:ext cx="2083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batis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564207" y="4187275"/>
            <a:ext cx="1864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bant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5383698" y="4270428"/>
            <a:ext cx="164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was warning’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10390339" y="4456661"/>
            <a:ext cx="1671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were warning’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10343992" y="3582460"/>
            <a:ext cx="1764566" cy="725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were warning’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10900436" y="2693404"/>
            <a:ext cx="12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were warning’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5325493" y="3496730"/>
            <a:ext cx="1681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were warning’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5800195" y="2685586"/>
            <a:ext cx="1220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was warning’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D02FF16-2355-0F42-977C-B8D1D862C892}"/>
              </a:ext>
            </a:extLst>
          </p:cNvPr>
          <p:cNvSpPr txBox="1">
            <a:spLocks/>
          </p:cNvSpPr>
          <p:nvPr/>
        </p:nvSpPr>
        <p:spPr>
          <a:xfrm>
            <a:off x="1972882" y="5187743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hab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BAB2176-E720-E447-A745-91D0B53C375A}"/>
              </a:ext>
            </a:extLst>
          </p:cNvPr>
          <p:cNvSpPr txBox="1">
            <a:spLocks/>
          </p:cNvSpPr>
          <p:nvPr/>
        </p:nvSpPr>
        <p:spPr>
          <a:xfrm>
            <a:off x="140960" y="5187743"/>
            <a:ext cx="223025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hab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3606692" y="5176469"/>
            <a:ext cx="7701918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habui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habitum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0" y="5857450"/>
            <a:ext cx="315396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doce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1798662" y="5870494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doc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3372480" y="5860511"/>
            <a:ext cx="793613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docui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doctum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AE09CD-0694-3F49-8BEC-037717EC8B45}"/>
              </a:ext>
            </a:extLst>
          </p:cNvPr>
          <p:cNvSpPr txBox="1"/>
          <p:nvPr/>
        </p:nvSpPr>
        <p:spPr>
          <a:xfrm>
            <a:off x="4230678" y="2500742"/>
            <a:ext cx="1795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bam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FE972EA1-FB65-3943-AE5F-71E25C77D727}"/>
              </a:ext>
            </a:extLst>
          </p:cNvPr>
          <p:cNvSpPr txBox="1">
            <a:spLocks/>
          </p:cNvSpPr>
          <p:nvPr/>
        </p:nvSpPr>
        <p:spPr>
          <a:xfrm>
            <a:off x="408905" y="1037366"/>
            <a:ext cx="1219200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monui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monitum</a:t>
            </a:r>
            <a:endParaRPr lang="en-US" sz="6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563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Perfect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7" y="1691378"/>
            <a:ext cx="9377912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 </a:t>
            </a:r>
            <a:r>
              <a:rPr lang="en-US" sz="6000" dirty="0" err="1">
                <a:latin typeface="Bradley Hand" pitchFamily="2" charset="77"/>
              </a:rPr>
              <a:t>monu</a:t>
            </a:r>
            <a:r>
              <a:rPr lang="en-US" sz="6000" dirty="0">
                <a:latin typeface="Bradley Hand" pitchFamily="2" charset="77"/>
              </a:rPr>
              <a:t>		    </a:t>
            </a:r>
            <a:r>
              <a:rPr lang="en-US" sz="6000" dirty="0" err="1">
                <a:latin typeface="Bradley Hand" pitchFamily="2" charset="77"/>
              </a:rPr>
              <a:t>monu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monu</a:t>
            </a:r>
            <a:r>
              <a:rPr lang="en-US" sz="6000" dirty="0">
                <a:latin typeface="Bradley Hand" pitchFamily="2" charset="77"/>
              </a:rPr>
              <a:t>		    </a:t>
            </a:r>
            <a:r>
              <a:rPr lang="en-US" sz="6000" dirty="0" err="1">
                <a:latin typeface="Bradley Hand" pitchFamily="2" charset="77"/>
              </a:rPr>
              <a:t>monu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monu</a:t>
            </a:r>
            <a:r>
              <a:rPr lang="en-US" sz="6000" dirty="0">
                <a:latin typeface="Bradley Hand" pitchFamily="2" charset="77"/>
              </a:rPr>
              <a:t>		    </a:t>
            </a:r>
            <a:r>
              <a:rPr lang="en-US" sz="6000" dirty="0" err="1">
                <a:latin typeface="Bradley Hand" pitchFamily="2" charset="77"/>
              </a:rPr>
              <a:t>monu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313519" y="3352041"/>
            <a:ext cx="1532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isti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230539" y="4170209"/>
            <a:ext cx="146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626929" y="2459361"/>
            <a:ext cx="2513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634262" y="3346446"/>
            <a:ext cx="2083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istis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636901" y="4130266"/>
            <a:ext cx="213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erunt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4860267" y="4329496"/>
            <a:ext cx="133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warned’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10551043" y="4438042"/>
            <a:ext cx="1611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warned’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10634032" y="3570289"/>
            <a:ext cx="1268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warned’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10667999" y="2716902"/>
            <a:ext cx="152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warned’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5520486" y="3521319"/>
            <a:ext cx="133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warned’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4809058" y="2804538"/>
            <a:ext cx="1286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warned’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4601846" y="5080821"/>
            <a:ext cx="240177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tenu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346109" y="5821863"/>
            <a:ext cx="315396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>
              <a:latin typeface="Bradley Hand" pitchFamily="2" charset="77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346109" y="5995367"/>
            <a:ext cx="5174377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del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del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ere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4392617" y="5984789"/>
            <a:ext cx="210978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delev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AE09CD-0694-3F49-8BEC-037717EC8B45}"/>
              </a:ext>
            </a:extLst>
          </p:cNvPr>
          <p:cNvSpPr txBox="1"/>
          <p:nvPr/>
        </p:nvSpPr>
        <p:spPr>
          <a:xfrm>
            <a:off x="4371563" y="2488460"/>
            <a:ext cx="510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4DD5223B-7588-A74C-AACB-18671492139E}"/>
              </a:ext>
            </a:extLst>
          </p:cNvPr>
          <p:cNvSpPr txBox="1">
            <a:spLocks/>
          </p:cNvSpPr>
          <p:nvPr/>
        </p:nvSpPr>
        <p:spPr>
          <a:xfrm>
            <a:off x="6021385" y="5995367"/>
            <a:ext cx="4311697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i, </a:t>
            </a:r>
            <a:r>
              <a:rPr lang="en-US" sz="6000" dirty="0" err="1">
                <a:latin typeface="Bradley Hand" pitchFamily="2" charset="77"/>
              </a:rPr>
              <a:t>deletum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1DAB9251-602D-D24E-828C-DD38C07093C6}"/>
              </a:ext>
            </a:extLst>
          </p:cNvPr>
          <p:cNvSpPr txBox="1">
            <a:spLocks/>
          </p:cNvSpPr>
          <p:nvPr/>
        </p:nvSpPr>
        <p:spPr>
          <a:xfrm>
            <a:off x="332955" y="5065348"/>
            <a:ext cx="4602695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ten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ten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ere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8DAB29F9-52EE-3F4E-BCCA-C960B6B35175}"/>
              </a:ext>
            </a:extLst>
          </p:cNvPr>
          <p:cNvSpPr txBox="1">
            <a:spLocks/>
          </p:cNvSpPr>
          <p:nvPr/>
        </p:nvSpPr>
        <p:spPr>
          <a:xfrm>
            <a:off x="6109268" y="5101101"/>
            <a:ext cx="4311697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i, </a:t>
            </a:r>
            <a:r>
              <a:rPr lang="en-US" sz="6000" dirty="0" err="1">
                <a:latin typeface="Bradley Hand" pitchFamily="2" charset="77"/>
              </a:rPr>
              <a:t>tentum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F1E6ADFB-3B63-D54E-A2BA-C65DF37268B5}"/>
              </a:ext>
            </a:extLst>
          </p:cNvPr>
          <p:cNvSpPr txBox="1">
            <a:spLocks/>
          </p:cNvSpPr>
          <p:nvPr/>
        </p:nvSpPr>
        <p:spPr>
          <a:xfrm>
            <a:off x="408905" y="1037366"/>
            <a:ext cx="1219200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ere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monui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monitum</a:t>
            </a:r>
            <a:endParaRPr lang="en-US" sz="6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4250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BF68FD-2D12-F64D-802D-BCC025EEC5A8}"/>
              </a:ext>
            </a:extLst>
          </p:cNvPr>
          <p:cNvSpPr/>
          <p:nvPr/>
        </p:nvSpPr>
        <p:spPr>
          <a:xfrm>
            <a:off x="3062515" y="0"/>
            <a:ext cx="56460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latin typeface="Castellar" panose="020F0502020204030204" pitchFamily="34" charset="0"/>
              </a:rPr>
              <a:t>Second Conjugation</a:t>
            </a:r>
          </a:p>
          <a:p>
            <a:pPr algn="ctr"/>
            <a:r>
              <a:rPr lang="en-US" sz="3200" b="1" u="sng" dirty="0">
                <a:latin typeface="Castellar" panose="020F0502020204030204" pitchFamily="34" charset="0"/>
              </a:rPr>
              <a:t>Splat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4DB75FD-680A-BA47-9570-B4EA36ABAE2D}"/>
              </a:ext>
            </a:extLst>
          </p:cNvPr>
          <p:cNvSpPr txBox="1">
            <a:spLocks/>
          </p:cNvSpPr>
          <p:nvPr/>
        </p:nvSpPr>
        <p:spPr>
          <a:xfrm>
            <a:off x="404165" y="143934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delebam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EE9B7E-D3CF-4D49-B008-D39A2407F9C4}"/>
              </a:ext>
            </a:extLst>
          </p:cNvPr>
          <p:cNvSpPr txBox="1">
            <a:spLocks/>
          </p:cNvSpPr>
          <p:nvPr/>
        </p:nvSpPr>
        <p:spPr>
          <a:xfrm>
            <a:off x="7175082" y="2084012"/>
            <a:ext cx="324617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timebas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9EF892-3828-4D44-AD6C-9A360BEC2979}"/>
              </a:ext>
            </a:extLst>
          </p:cNvPr>
          <p:cNvSpPr txBox="1">
            <a:spLocks/>
          </p:cNvSpPr>
          <p:nvPr/>
        </p:nvSpPr>
        <p:spPr>
          <a:xfrm>
            <a:off x="636394" y="5168052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habebatis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E29385-92CC-E84F-9C3F-D057418CC420}"/>
              </a:ext>
            </a:extLst>
          </p:cNvPr>
          <p:cNvSpPr txBox="1">
            <a:spLocks/>
          </p:cNvSpPr>
          <p:nvPr/>
        </p:nvSpPr>
        <p:spPr>
          <a:xfrm>
            <a:off x="404166" y="304528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habebo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376AFE1-93C3-C74A-B46E-153F7F4824DE}"/>
              </a:ext>
            </a:extLst>
          </p:cNvPr>
          <p:cNvSpPr txBox="1">
            <a:spLocks/>
          </p:cNvSpPr>
          <p:nvPr/>
        </p:nvSpPr>
        <p:spPr>
          <a:xfrm>
            <a:off x="4580017" y="348781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tenui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E74BA7-3242-BB41-BEA3-198CBC0E9AA2}"/>
              </a:ext>
            </a:extLst>
          </p:cNvPr>
          <p:cNvSpPr txBox="1">
            <a:spLocks/>
          </p:cNvSpPr>
          <p:nvPr/>
        </p:nvSpPr>
        <p:spPr>
          <a:xfrm>
            <a:off x="8530284" y="104200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docent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5D9A875-28F5-0F4D-B3ED-5815EC55CF24}"/>
              </a:ext>
            </a:extLst>
          </p:cNvPr>
          <p:cNvSpPr txBox="1">
            <a:spLocks/>
          </p:cNvSpPr>
          <p:nvPr/>
        </p:nvSpPr>
        <p:spPr>
          <a:xfrm>
            <a:off x="4463394" y="1232134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sedebit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5D2392-07C5-C041-B97A-7325DC1620C6}"/>
              </a:ext>
            </a:extLst>
          </p:cNvPr>
          <p:cNvSpPr txBox="1">
            <a:spLocks/>
          </p:cNvSpPr>
          <p:nvPr/>
        </p:nvSpPr>
        <p:spPr>
          <a:xfrm>
            <a:off x="8290393" y="5507735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deleo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1D2FC0A-E846-234C-87CE-9FBA1D0D4428}"/>
              </a:ext>
            </a:extLst>
          </p:cNvPr>
          <p:cNvSpPr txBox="1">
            <a:spLocks/>
          </p:cNvSpPr>
          <p:nvPr/>
        </p:nvSpPr>
        <p:spPr>
          <a:xfrm>
            <a:off x="4463393" y="5741005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timuisti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5413BEC-19C8-EA4A-8588-4243CCD514BA}"/>
              </a:ext>
            </a:extLst>
          </p:cNvPr>
          <p:cNvSpPr txBox="1">
            <a:spLocks/>
          </p:cNvSpPr>
          <p:nvPr/>
        </p:nvSpPr>
        <p:spPr>
          <a:xfrm>
            <a:off x="8960463" y="4492999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manere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D801A7E-EA7B-364D-8D92-3D831A159B65}"/>
              </a:ext>
            </a:extLst>
          </p:cNvPr>
          <p:cNvSpPr txBox="1">
            <a:spLocks/>
          </p:cNvSpPr>
          <p:nvPr/>
        </p:nvSpPr>
        <p:spPr>
          <a:xfrm>
            <a:off x="7707086" y="3437527"/>
            <a:ext cx="4234545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monebunt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9301898-0EA7-454A-9AF6-1255DE37DB3D}"/>
              </a:ext>
            </a:extLst>
          </p:cNvPr>
          <p:cNvSpPr txBox="1">
            <a:spLocks/>
          </p:cNvSpPr>
          <p:nvPr/>
        </p:nvSpPr>
        <p:spPr>
          <a:xfrm>
            <a:off x="2702294" y="231493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manemus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8AAC992-29F1-D24E-A83A-52A818C21444}"/>
              </a:ext>
            </a:extLst>
          </p:cNvPr>
          <p:cNvSpPr txBox="1">
            <a:spLocks/>
          </p:cNvSpPr>
          <p:nvPr/>
        </p:nvSpPr>
        <p:spPr>
          <a:xfrm>
            <a:off x="4099217" y="4618414"/>
            <a:ext cx="4250554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sedimus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761E394-D07E-F348-AADD-930CB72F2F0C}"/>
              </a:ext>
            </a:extLst>
          </p:cNvPr>
          <p:cNvSpPr txBox="1">
            <a:spLocks/>
          </p:cNvSpPr>
          <p:nvPr/>
        </p:nvSpPr>
        <p:spPr>
          <a:xfrm>
            <a:off x="608760" y="3985631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docebis</a:t>
            </a:r>
            <a:endParaRPr lang="en-US" sz="6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9497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BF68FD-2D12-F64D-802D-BCC025EEC5A8}"/>
              </a:ext>
            </a:extLst>
          </p:cNvPr>
          <p:cNvSpPr/>
          <p:nvPr/>
        </p:nvSpPr>
        <p:spPr>
          <a:xfrm>
            <a:off x="0" y="0"/>
            <a:ext cx="11538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latin typeface="Castellar" panose="020F0502020204030204" pitchFamily="34" charset="0"/>
              </a:rPr>
              <a:t>First and Second Conjugations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4DB75FD-680A-BA47-9570-B4EA36ABAE2D}"/>
              </a:ext>
            </a:extLst>
          </p:cNvPr>
          <p:cNvSpPr txBox="1">
            <a:spLocks/>
          </p:cNvSpPr>
          <p:nvPr/>
        </p:nvSpPr>
        <p:spPr>
          <a:xfrm>
            <a:off x="404165" y="143934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dedi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EE9B7E-D3CF-4D49-B008-D39A2407F9C4}"/>
              </a:ext>
            </a:extLst>
          </p:cNvPr>
          <p:cNvSpPr txBox="1">
            <a:spLocks/>
          </p:cNvSpPr>
          <p:nvPr/>
        </p:nvSpPr>
        <p:spPr>
          <a:xfrm>
            <a:off x="7175082" y="2084012"/>
            <a:ext cx="324617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habebunt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9EF892-3828-4D44-AD6C-9A360BEC2979}"/>
              </a:ext>
            </a:extLst>
          </p:cNvPr>
          <p:cNvSpPr txBox="1">
            <a:spLocks/>
          </p:cNvSpPr>
          <p:nvPr/>
        </p:nvSpPr>
        <p:spPr>
          <a:xfrm>
            <a:off x="512069" y="541866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festinas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E29385-92CC-E84F-9C3F-D057418CC420}"/>
              </a:ext>
            </a:extLst>
          </p:cNvPr>
          <p:cNvSpPr txBox="1">
            <a:spLocks/>
          </p:cNvSpPr>
          <p:nvPr/>
        </p:nvSpPr>
        <p:spPr>
          <a:xfrm>
            <a:off x="404166" y="304528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aedificat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376AFE1-93C3-C74A-B46E-153F7F4824DE}"/>
              </a:ext>
            </a:extLst>
          </p:cNvPr>
          <p:cNvSpPr txBox="1">
            <a:spLocks/>
          </p:cNvSpPr>
          <p:nvPr/>
        </p:nvSpPr>
        <p:spPr>
          <a:xfrm>
            <a:off x="3969325" y="3495823"/>
            <a:ext cx="438044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laboravisti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E74BA7-3242-BB41-BEA3-198CBC0E9AA2}"/>
              </a:ext>
            </a:extLst>
          </p:cNvPr>
          <p:cNvSpPr txBox="1">
            <a:spLocks/>
          </p:cNvSpPr>
          <p:nvPr/>
        </p:nvSpPr>
        <p:spPr>
          <a:xfrm>
            <a:off x="8530284" y="104200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timebam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5D9A875-28F5-0F4D-B3ED-5815EC55CF24}"/>
              </a:ext>
            </a:extLst>
          </p:cNvPr>
          <p:cNvSpPr txBox="1">
            <a:spLocks/>
          </p:cNvSpPr>
          <p:nvPr/>
        </p:nvSpPr>
        <p:spPr>
          <a:xfrm>
            <a:off x="4008327" y="1025563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celant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5D2392-07C5-C041-B97A-7325DC1620C6}"/>
              </a:ext>
            </a:extLst>
          </p:cNvPr>
          <p:cNvSpPr txBox="1">
            <a:spLocks/>
          </p:cNvSpPr>
          <p:nvPr/>
        </p:nvSpPr>
        <p:spPr>
          <a:xfrm>
            <a:off x="8290393" y="5507735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laborabo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1D2FC0A-E846-234C-87CE-9FBA1D0D4428}"/>
              </a:ext>
            </a:extLst>
          </p:cNvPr>
          <p:cNvSpPr txBox="1">
            <a:spLocks/>
          </p:cNvSpPr>
          <p:nvPr/>
        </p:nvSpPr>
        <p:spPr>
          <a:xfrm>
            <a:off x="4463393" y="5741005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tenuerunt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5413BEC-19C8-EA4A-8588-4243CCD514BA}"/>
              </a:ext>
            </a:extLst>
          </p:cNvPr>
          <p:cNvSpPr txBox="1">
            <a:spLocks/>
          </p:cNvSpPr>
          <p:nvPr/>
        </p:nvSpPr>
        <p:spPr>
          <a:xfrm>
            <a:off x="7728609" y="4349604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maneo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D801A7E-EA7B-364D-8D92-3D831A159B65}"/>
              </a:ext>
            </a:extLst>
          </p:cNvPr>
          <p:cNvSpPr txBox="1">
            <a:spLocks/>
          </p:cNvSpPr>
          <p:nvPr/>
        </p:nvSpPr>
        <p:spPr>
          <a:xfrm>
            <a:off x="8061041" y="3233359"/>
            <a:ext cx="4234545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vocabis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9301898-0EA7-454A-9AF6-1255DE37DB3D}"/>
              </a:ext>
            </a:extLst>
          </p:cNvPr>
          <p:cNvSpPr txBox="1">
            <a:spLocks/>
          </p:cNvSpPr>
          <p:nvPr/>
        </p:nvSpPr>
        <p:spPr>
          <a:xfrm>
            <a:off x="2573799" y="2084012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delemus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8AAC992-29F1-D24E-A83A-52A818C21444}"/>
              </a:ext>
            </a:extLst>
          </p:cNvPr>
          <p:cNvSpPr txBox="1">
            <a:spLocks/>
          </p:cNvSpPr>
          <p:nvPr/>
        </p:nvSpPr>
        <p:spPr>
          <a:xfrm>
            <a:off x="4099217" y="4618414"/>
            <a:ext cx="4250554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sedit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761E394-D07E-F348-AADD-930CB72F2F0C}"/>
              </a:ext>
            </a:extLst>
          </p:cNvPr>
          <p:cNvSpPr txBox="1">
            <a:spLocks/>
          </p:cNvSpPr>
          <p:nvPr/>
        </p:nvSpPr>
        <p:spPr>
          <a:xfrm>
            <a:off x="82947" y="4160769"/>
            <a:ext cx="438044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pugnabatis</a:t>
            </a:r>
            <a:endParaRPr lang="en-US" sz="6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612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388</Words>
  <Application>Microsoft Macintosh PowerPoint</Application>
  <PresentationFormat>Widescreen</PresentationFormat>
  <Paragraphs>150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Bradley Hand</vt:lpstr>
      <vt:lpstr>Calibri</vt:lpstr>
      <vt:lpstr>Calibri Light</vt:lpstr>
      <vt:lpstr>Castellar</vt:lpstr>
      <vt:lpstr>Office Theme</vt:lpstr>
      <vt:lpstr>moneo, monere, monui, monitum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amo, amare, amavi, amatum</dc:title>
  <dc:creator>Joshua Crosby</dc:creator>
  <cp:lastModifiedBy>Joshua Crosby</cp:lastModifiedBy>
  <cp:revision>29</cp:revision>
  <dcterms:created xsi:type="dcterms:W3CDTF">2020-03-23T11:57:33Z</dcterms:created>
  <dcterms:modified xsi:type="dcterms:W3CDTF">2021-01-21T17:11:36Z</dcterms:modified>
</cp:coreProperties>
</file>