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4" r:id="rId3"/>
    <p:sldId id="285" r:id="rId4"/>
    <p:sldId id="275" r:id="rId5"/>
    <p:sldId id="278" r:id="rId6"/>
    <p:sldId id="286" r:id="rId7"/>
    <p:sldId id="279" r:id="rId8"/>
    <p:sldId id="276" r:id="rId9"/>
    <p:sldId id="280" r:id="rId10"/>
    <p:sldId id="288" r:id="rId11"/>
    <p:sldId id="274" r:id="rId12"/>
    <p:sldId id="287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9900"/>
    <a:srgbClr val="333399"/>
    <a:srgbClr val="FF66CC"/>
    <a:srgbClr val="FF9900"/>
    <a:srgbClr val="FFCC00"/>
    <a:srgbClr val="FFFF00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35" autoAdjust="0"/>
    <p:restoredTop sz="87644" autoAdjust="0"/>
  </p:normalViewPr>
  <p:slideViewPr>
    <p:cSldViewPr>
      <p:cViewPr varScale="1">
        <p:scale>
          <a:sx n="75" d="100"/>
          <a:sy n="75" d="100"/>
        </p:scale>
        <p:origin x="149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24C31721-7466-4B5B-B30E-5FDBADA025F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24BC6415-B665-4650-B7C3-9BFB4F7D034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5780" name="Rectangle 4">
            <a:extLst>
              <a:ext uri="{FF2B5EF4-FFF2-40B4-BE49-F238E27FC236}">
                <a16:creationId xmlns:a16="http://schemas.microsoft.com/office/drawing/2014/main" id="{B67393F5-03B6-4A2D-A62F-8480F4D0544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5781" name="Rectangle 5">
            <a:extLst>
              <a:ext uri="{FF2B5EF4-FFF2-40B4-BE49-F238E27FC236}">
                <a16:creationId xmlns:a16="http://schemas.microsoft.com/office/drawing/2014/main" id="{CC81C51D-7B9A-4A6C-9964-7C2EC279DAA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E6DA11C-4BB7-4434-8A42-3B47DCF94D4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CEF17A42-85E4-4799-B505-3700F8A033C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651E2814-BF8A-42E4-A5EC-803D3D853E4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171F2118-0055-4BA3-9639-571AA45C6C3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9A5116F3-4691-492D-81AC-686B1491738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1813"/>
            <a:ext cx="5486400" cy="411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B9138547-D0AF-423B-878F-CFB6A58C2AE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07545222-B72E-4DBA-9791-149C39417E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9DEC447-D834-4AAF-8149-746557E1193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633DF905-A7F4-4CF4-94FF-BC801A10466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874AB2FA-1FBA-4FC5-97B9-EEE8C2DDB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D1163BCB-FFE0-49EC-A925-5084D0F917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1917B6E-ADD8-48D8-AE58-9031337255C4}" type="slidenum">
              <a:rPr lang="en-GB" altLang="en-US"/>
              <a:pPr eaLnBrk="1" hangingPunct="1"/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7387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633DF905-A7F4-4CF4-94FF-BC801A10466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874AB2FA-1FBA-4FC5-97B9-EEE8C2DDB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D1163BCB-FFE0-49EC-A925-5084D0F917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1917B6E-ADD8-48D8-AE58-9031337255C4}" type="slidenum">
              <a:rPr lang="en-GB" altLang="en-US"/>
              <a:pPr eaLnBrk="1" hangingPunct="1"/>
              <a:t>11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03A42A95-BAED-4841-800C-2402594B47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12AEA12-5C00-4AF0-99A6-7A4561BAAB82}" type="slidenum">
              <a:rPr lang="en-GB" altLang="en-US" smtClean="0"/>
              <a:pPr>
                <a:spcBef>
                  <a:spcPct val="0"/>
                </a:spcBef>
              </a:pPr>
              <a:t>12</a:t>
            </a:fld>
            <a:endParaRPr lang="en-GB" altLang="en-US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06005CAA-2ECF-4CEF-9D5A-D7747E1626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B7581DF8-D2D8-4548-A128-252A0A805D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1600"/>
              <a:t>Demonstrate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5852F1E-FA46-4BF6-A7DB-F10E3CDAF9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B12FCF-4355-4B0C-8F53-7395781B7F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11D6D04-BCB3-4891-867A-B659F061A7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4F2D0E-79F2-477F-9FC5-0BE024E30D1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7748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9AC30CF-14C5-46AF-9023-D6D2BC20B2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55C789-11CB-4A36-90E4-DFBBBE103F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AE1FDA-6E3A-49E7-8924-FC400609DF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BEDE78-F952-40A2-9994-38960F8AB0E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1611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674B04-85DC-4810-A71D-556F2F29BF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5E86F9-89FB-4431-A1B5-27C23E2336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7DB0099-BFA8-45B2-9583-2A13D99279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0BD419-4640-4051-ACF2-AC4DE357FD6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577402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C5EEE1B-3403-4995-A8EA-8387964F35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EC1CD49-EA27-4192-BF5C-230C52FEA0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01B82CD-9087-4325-86AB-D664554985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02F16E-7467-4CFD-9AC8-A25C04C58DB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0787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7A1DC2-7BA1-48D7-BBE7-1172BBD09A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A829F1-2382-4733-B0B4-F30AA59C10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BCD6FC-144F-454A-AB6B-B0E9112E96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EE60DB-DB7B-43F1-B500-D335A9176D3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08671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4491F0-65CA-44A6-A597-34D2F267B4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D177B9-2642-46F5-8494-B66E949819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05F7DF1-B68C-456D-8DFB-CBB1BE4BDF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37DB56-579D-4EA3-9A61-7DECF06F340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71852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97DB8-D501-402A-B6D6-49EC6C82F5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F93DCD-3C2C-4D95-A1E7-FB1ADD949F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11613-1023-46D0-A50A-90CE6B60F3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A1B8AC-D181-4B64-99B6-964670A17CE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84616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E2C4C66-ADBC-47CE-8861-446F5ECC4C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8A17DD2-9A3E-4DF2-8404-17B26AD390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F262C60-E5E5-4C93-8220-44BF54583F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8A1CDC-D302-4DF4-8A53-A11F96A7AC3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91355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315D29B-A7E6-4869-89C1-A711487CE9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E0E64C4-FB23-493A-91F6-463791CE23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86395D7-FFB5-4361-A4E6-1A121DD021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4B5665-01A4-47DC-AB19-9F8F2B02EFE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8147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751443D-3BA3-4D77-A190-096FDB0B99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3D128AE-AC81-4F9C-8CBD-F435F29CB3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DF17D12-8F5C-4375-B437-437886E913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3CB32E-2E46-4B11-8F7F-FB350A5D544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52586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C01895-7879-497E-8930-85B963C0EA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A00EE00-3DBA-41C2-B129-1F5D29EA9F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386AAE-DF73-4205-82D0-199808EC0E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1B4760-D8AB-46E6-9BA1-BEE713FA18D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8323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A2A2D5-0BC9-4348-9E91-D92F385F82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0003CC-58A0-41AD-B9F4-C6267C99C8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0DDB3D5-5A29-4463-9DCE-C9C8B49D25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642FA1-5D72-4699-8039-2C3CEAA100F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09212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6E5ADD7-9DCC-4C7D-B90E-092C283C59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FF5F3EF-9D75-4338-8325-F99A778CCD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57348" name="Rectangle 4">
            <a:extLst>
              <a:ext uri="{FF2B5EF4-FFF2-40B4-BE49-F238E27FC236}">
                <a16:creationId xmlns:a16="http://schemas.microsoft.com/office/drawing/2014/main" id="{90DBA4DA-4A68-49B3-82D8-FEFD10C8DC0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7349" name="Rectangle 5">
            <a:extLst>
              <a:ext uri="{FF2B5EF4-FFF2-40B4-BE49-F238E27FC236}">
                <a16:creationId xmlns:a16="http://schemas.microsoft.com/office/drawing/2014/main" id="{664DD851-6BB3-4EC6-9AC1-2CB6AA8FD1B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7350" name="Rectangle 6">
            <a:extLst>
              <a:ext uri="{FF2B5EF4-FFF2-40B4-BE49-F238E27FC236}">
                <a16:creationId xmlns:a16="http://schemas.microsoft.com/office/drawing/2014/main" id="{2387FC7C-28CF-4BE8-A876-0A990781D39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3231C79-2719-4480-8B1C-9258E9FD040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0CD6C85-9938-4659-85CB-76B3A399FCE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Testing for negative ions</a:t>
            </a:r>
            <a:endParaRPr lang="en-US" altLang="en-US" dirty="0"/>
          </a:p>
        </p:txBody>
      </p:sp>
      <p:sp>
        <p:nvSpPr>
          <p:cNvPr id="2053" name="Oval 5">
            <a:extLst>
              <a:ext uri="{FF2B5EF4-FFF2-40B4-BE49-F238E27FC236}">
                <a16:creationId xmlns:a16="http://schemas.microsoft.com/office/drawing/2014/main" id="{42F24606-7CFA-4561-9A7D-9799F78500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013" y="4005263"/>
            <a:ext cx="1223962" cy="1079500"/>
          </a:xfrm>
          <a:prstGeom prst="ellipse">
            <a:avLst/>
          </a:prstGeom>
          <a:solidFill>
            <a:srgbClr val="FF66CC"/>
          </a:solidFill>
          <a:ln w="9525">
            <a:solidFill>
              <a:srgbClr val="FF66CC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6000" dirty="0"/>
              <a:t>-</a:t>
            </a:r>
          </a:p>
        </p:txBody>
      </p:sp>
      <p:sp>
        <p:nvSpPr>
          <p:cNvPr id="2055" name="Oval 7">
            <a:extLst>
              <a:ext uri="{FF2B5EF4-FFF2-40B4-BE49-F238E27FC236}">
                <a16:creationId xmlns:a16="http://schemas.microsoft.com/office/drawing/2014/main" id="{EA96E705-5F2B-4C96-8C26-9C9347EDC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0063" y="5229225"/>
            <a:ext cx="1223962" cy="1079500"/>
          </a:xfrm>
          <a:prstGeom prst="ellipse">
            <a:avLst/>
          </a:prstGeom>
          <a:solidFill>
            <a:srgbClr val="FF66CC"/>
          </a:solidFill>
          <a:ln w="9525">
            <a:solidFill>
              <a:srgbClr val="FF66CC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6000" dirty="0"/>
              <a:t>-</a:t>
            </a:r>
          </a:p>
        </p:txBody>
      </p:sp>
      <p:sp>
        <p:nvSpPr>
          <p:cNvPr id="2056" name="Oval 8">
            <a:extLst>
              <a:ext uri="{FF2B5EF4-FFF2-40B4-BE49-F238E27FC236}">
                <a16:creationId xmlns:a16="http://schemas.microsoft.com/office/drawing/2014/main" id="{95220F87-0D9C-4124-86C3-6A353BA86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5825" y="1196975"/>
            <a:ext cx="1223963" cy="1079500"/>
          </a:xfrm>
          <a:prstGeom prst="ellipse">
            <a:avLst/>
          </a:prstGeom>
          <a:solidFill>
            <a:srgbClr val="FF66CC"/>
          </a:solidFill>
          <a:ln w="9525">
            <a:solidFill>
              <a:srgbClr val="FF66CC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6000" dirty="0"/>
              <a:t>-</a:t>
            </a:r>
          </a:p>
        </p:txBody>
      </p:sp>
      <p:sp>
        <p:nvSpPr>
          <p:cNvPr id="2057" name="Oval 9">
            <a:extLst>
              <a:ext uri="{FF2B5EF4-FFF2-40B4-BE49-F238E27FC236}">
                <a16:creationId xmlns:a16="http://schemas.microsoft.com/office/drawing/2014/main" id="{5A9475C6-4412-4B91-9A59-26906168F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713" y="1125538"/>
            <a:ext cx="1223962" cy="1079500"/>
          </a:xfrm>
          <a:prstGeom prst="ellipse">
            <a:avLst/>
          </a:prstGeom>
          <a:solidFill>
            <a:srgbClr val="FF66CC"/>
          </a:solidFill>
          <a:ln w="9525">
            <a:solidFill>
              <a:srgbClr val="FF66CC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6000" dirty="0"/>
              <a:t>-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animBg="1"/>
      <p:bldP spid="2055" grpId="0" animBg="1"/>
      <p:bldP spid="2056" grpId="0" animBg="1"/>
      <p:bldP spid="205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1D301EF-5A14-46B0-BFF1-760D10A538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642938"/>
          </a:xfrm>
        </p:spPr>
        <p:txBody>
          <a:bodyPr/>
          <a:lstStyle/>
          <a:p>
            <a:pPr eaLnBrk="1" hangingPunct="1"/>
            <a:r>
              <a:rPr lang="en-GB" altLang="en-US" sz="3600" u="sng"/>
              <a:t>Negative ions tests summary</a:t>
            </a:r>
            <a:endParaRPr lang="en-US" altLang="en-US" sz="3600" u="sng"/>
          </a:p>
        </p:txBody>
      </p:sp>
      <p:graphicFrame>
        <p:nvGraphicFramePr>
          <p:cNvPr id="78908" name="Group 60">
            <a:extLst>
              <a:ext uri="{FF2B5EF4-FFF2-40B4-BE49-F238E27FC236}">
                <a16:creationId xmlns:a16="http://schemas.microsoft.com/office/drawing/2014/main" id="{AEF9E8C4-AA8F-40C7-9CCB-AC8FF2BA2CE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79388" y="714375"/>
          <a:ext cx="8821737" cy="5929311"/>
        </p:xfrm>
        <a:graphic>
          <a:graphicData uri="http://schemas.openxmlformats.org/drawingml/2006/table">
            <a:tbl>
              <a:tblPr/>
              <a:tblGrid>
                <a:gridCol w="45379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38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28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Observation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2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1" u="sng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Carbonate ions</a:t>
                      </a:r>
                      <a:r>
                        <a:rPr kumimoji="0" lang="en-GB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(CO</a:t>
                      </a:r>
                      <a:r>
                        <a:rPr kumimoji="0" lang="en-GB" sz="2400" b="1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GB" sz="24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2-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)</a:t>
                      </a:r>
                      <a:endParaRPr kumimoji="0" lang="en-GB" sz="2400" b="1" i="1" u="sng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Add 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hydrochloric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acid.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Bubble gas produced through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limewater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Carbon dioxide turns 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limewater cloudy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4181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1" i="1" u="sng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Halide ions</a:t>
                      </a:r>
                      <a:r>
                        <a:rPr kumimoji="0" lang="en-GB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(Cl</a:t>
                      </a:r>
                      <a:r>
                        <a:rPr kumimoji="0" lang="en-GB" sz="24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) (Br</a:t>
                      </a:r>
                      <a:r>
                        <a:rPr kumimoji="0" lang="en-GB" sz="24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) (I</a:t>
                      </a:r>
                      <a:r>
                        <a:rPr kumimoji="0" lang="en-GB" sz="24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Solution of salt.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Add 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nitric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acid.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Add 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silver nitrate 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solution.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White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precipitate  (</a:t>
                      </a:r>
                      <a:r>
                        <a:rPr kumimoji="0" lang="en-GB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AgCl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418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Cream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precipitate (</a:t>
                      </a:r>
                      <a:r>
                        <a:rPr kumimoji="0" lang="en-GB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AgBr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418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Yellow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precipitate  (</a:t>
                      </a:r>
                      <a:r>
                        <a:rPr kumimoji="0" lang="en-GB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AgI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813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1" i="1" u="sng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Sulphate ions </a:t>
                      </a:r>
                      <a:r>
                        <a:rPr kumimoji="0" lang="en-GB" sz="2400" b="1" i="1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(SO</a:t>
                      </a:r>
                      <a:r>
                        <a:rPr kumimoji="0" lang="en-GB" sz="2400" b="1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en-GB" sz="24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2-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)</a:t>
                      </a:r>
                      <a:endParaRPr kumimoji="0" lang="en-GB" sz="2400" b="1" i="1" u="none" strike="noStrike" cap="none" normalizeH="0" baseline="0" dirty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Solution of salt.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Add 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hydrochloric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acid.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Add 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barium chloride 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solution.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White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precipitate (BaSO</a:t>
                      </a:r>
                      <a:r>
                        <a:rPr kumimoji="0" lang="en-GB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endParaRPr kumimoji="0" lang="en-GB" sz="24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E2C2B719-8F86-ADF3-CA82-80C2FAB9AA1E}"/>
              </a:ext>
            </a:extLst>
          </p:cNvPr>
          <p:cNvSpPr/>
          <p:nvPr/>
        </p:nvSpPr>
        <p:spPr>
          <a:xfrm>
            <a:off x="251520" y="1772816"/>
            <a:ext cx="4176464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51D2E9-3483-1A72-5E95-AB20549A124D}"/>
              </a:ext>
            </a:extLst>
          </p:cNvPr>
          <p:cNvSpPr/>
          <p:nvPr/>
        </p:nvSpPr>
        <p:spPr>
          <a:xfrm>
            <a:off x="4788148" y="1268760"/>
            <a:ext cx="4176464" cy="17281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6169243-C5BB-5611-1CD6-C83FAD55C1DD}"/>
              </a:ext>
            </a:extLst>
          </p:cNvPr>
          <p:cNvSpPr/>
          <p:nvPr/>
        </p:nvSpPr>
        <p:spPr>
          <a:xfrm>
            <a:off x="254699" y="3551336"/>
            <a:ext cx="4176464" cy="11738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FA516AD-5C92-D582-93F1-238CD5CF82AB}"/>
              </a:ext>
            </a:extLst>
          </p:cNvPr>
          <p:cNvSpPr/>
          <p:nvPr/>
        </p:nvSpPr>
        <p:spPr>
          <a:xfrm>
            <a:off x="4791327" y="3122074"/>
            <a:ext cx="4176464" cy="4292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3BE54B8-3304-1D09-38A9-093A2484BB25}"/>
              </a:ext>
            </a:extLst>
          </p:cNvPr>
          <p:cNvSpPr/>
          <p:nvPr/>
        </p:nvSpPr>
        <p:spPr>
          <a:xfrm>
            <a:off x="4788148" y="3719817"/>
            <a:ext cx="4176464" cy="4292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D1DAB9-5824-2ADE-C169-E7206CBC5293}"/>
              </a:ext>
            </a:extLst>
          </p:cNvPr>
          <p:cNvSpPr/>
          <p:nvPr/>
        </p:nvSpPr>
        <p:spPr>
          <a:xfrm>
            <a:off x="4784969" y="4365104"/>
            <a:ext cx="4176464" cy="4157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2D21517-497B-D667-4E24-DAB598D5AA2B}"/>
              </a:ext>
            </a:extLst>
          </p:cNvPr>
          <p:cNvSpPr/>
          <p:nvPr/>
        </p:nvSpPr>
        <p:spPr>
          <a:xfrm>
            <a:off x="272615" y="5320645"/>
            <a:ext cx="4176464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6929FED-23A0-845A-C1AD-C67C73C08B63}"/>
              </a:ext>
            </a:extLst>
          </p:cNvPr>
          <p:cNvSpPr/>
          <p:nvPr/>
        </p:nvSpPr>
        <p:spPr>
          <a:xfrm>
            <a:off x="4788024" y="4950791"/>
            <a:ext cx="4176464" cy="5543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085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1D301EF-5A14-46B0-BFF1-760D10A538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642938"/>
          </a:xfrm>
        </p:spPr>
        <p:txBody>
          <a:bodyPr/>
          <a:lstStyle/>
          <a:p>
            <a:pPr eaLnBrk="1" hangingPunct="1"/>
            <a:r>
              <a:rPr lang="en-GB" altLang="en-US" sz="3600" u="sng"/>
              <a:t>Negative ions tests summary</a:t>
            </a:r>
            <a:endParaRPr lang="en-US" altLang="en-US" sz="3600" u="sng"/>
          </a:p>
        </p:txBody>
      </p:sp>
      <p:graphicFrame>
        <p:nvGraphicFramePr>
          <p:cNvPr id="78908" name="Group 60">
            <a:extLst>
              <a:ext uri="{FF2B5EF4-FFF2-40B4-BE49-F238E27FC236}">
                <a16:creationId xmlns:a16="http://schemas.microsoft.com/office/drawing/2014/main" id="{AEF9E8C4-AA8F-40C7-9CCB-AC8FF2BA2C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5607154"/>
              </p:ext>
            </p:extLst>
          </p:nvPr>
        </p:nvGraphicFramePr>
        <p:xfrm>
          <a:off x="179388" y="714375"/>
          <a:ext cx="8821737" cy="5929311"/>
        </p:xfrm>
        <a:graphic>
          <a:graphicData uri="http://schemas.openxmlformats.org/drawingml/2006/table">
            <a:tbl>
              <a:tblPr/>
              <a:tblGrid>
                <a:gridCol w="45379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38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28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Observation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2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1" u="sng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Carbonate ions</a:t>
                      </a:r>
                      <a:r>
                        <a:rPr kumimoji="0" lang="en-GB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(CO</a:t>
                      </a:r>
                      <a:r>
                        <a:rPr kumimoji="0" lang="en-GB" sz="2400" b="1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GB" sz="24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2-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)</a:t>
                      </a:r>
                      <a:endParaRPr kumimoji="0" lang="en-GB" sz="2400" b="1" i="1" u="sng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Add 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hydrochloric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acid.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Bubble gas produced through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limewater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Carbon dioxide turns 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</a:rPr>
                        <a:t>limewater cloudy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4181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1" i="1" u="sng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Halide ions</a:t>
                      </a:r>
                      <a:r>
                        <a:rPr kumimoji="0" lang="en-GB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(Cl</a:t>
                      </a:r>
                      <a:r>
                        <a:rPr kumimoji="0" lang="en-GB" sz="24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) (Br</a:t>
                      </a:r>
                      <a:r>
                        <a:rPr kumimoji="0" lang="en-GB" sz="24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) (I</a:t>
                      </a:r>
                      <a:r>
                        <a:rPr kumimoji="0" lang="en-GB" sz="24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Solution of salt.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Add 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nitric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acid.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Add 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silver nitrate 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solution.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White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precipitate  (</a:t>
                      </a:r>
                      <a:r>
                        <a:rPr kumimoji="0" lang="en-GB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AgCl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418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Cream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precipitate (</a:t>
                      </a:r>
                      <a:r>
                        <a:rPr kumimoji="0" lang="en-GB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AgBr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418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Yellow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precipitate  (</a:t>
                      </a:r>
                      <a:r>
                        <a:rPr kumimoji="0" lang="en-GB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AgI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813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1" i="1" u="sng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Sulphate ions </a:t>
                      </a:r>
                      <a:r>
                        <a:rPr kumimoji="0" lang="en-GB" sz="2400" b="1" i="1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(SO</a:t>
                      </a:r>
                      <a:r>
                        <a:rPr kumimoji="0" lang="en-GB" sz="2400" b="1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en-GB" sz="24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2-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)</a:t>
                      </a:r>
                      <a:endParaRPr kumimoji="0" lang="en-GB" sz="2400" b="1" i="1" u="none" strike="noStrike" cap="none" normalizeH="0" baseline="0" dirty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Solution of salt.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Add 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hydrochloric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acid.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Add 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barium chloride 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solution.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White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precipitate (BaSO</a:t>
                      </a:r>
                      <a:r>
                        <a:rPr kumimoji="0" lang="en-GB" sz="2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endParaRPr kumimoji="0" lang="en-GB" sz="24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77B387B-BDFD-4C3A-9ABC-F37AFCEBCE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8588" y="142875"/>
            <a:ext cx="8801100" cy="1143000"/>
          </a:xfrm>
        </p:spPr>
        <p:txBody>
          <a:bodyPr/>
          <a:lstStyle/>
          <a:p>
            <a:pPr eaLnBrk="1" hangingPunct="1"/>
            <a:r>
              <a:rPr lang="en-GB" altLang="en-US" sz="3600" dirty="0">
                <a:solidFill>
                  <a:schemeClr val="tx1"/>
                </a:solidFill>
              </a:rPr>
              <a:t>Which negative ion?</a:t>
            </a:r>
            <a:br>
              <a:rPr lang="en-GB" altLang="en-US" sz="4000" dirty="0">
                <a:solidFill>
                  <a:schemeClr val="tx1"/>
                </a:solidFill>
              </a:rPr>
            </a:br>
            <a:r>
              <a:rPr lang="en-GB" altLang="en-US" sz="4000" dirty="0">
                <a:solidFill>
                  <a:schemeClr val="tx1"/>
                </a:solidFill>
              </a:rPr>
              <a:t> </a:t>
            </a:r>
            <a:r>
              <a:rPr lang="en-GB" altLang="en-US" sz="2400" dirty="0">
                <a:solidFill>
                  <a:schemeClr val="tx1"/>
                </a:solidFill>
              </a:rPr>
              <a:t>When the description appears write down the name of the ion</a:t>
            </a:r>
            <a:endParaRPr lang="en-US" altLang="en-US" sz="2400" dirty="0">
              <a:solidFill>
                <a:schemeClr val="tx1"/>
              </a:solidFill>
            </a:endParaRPr>
          </a:p>
        </p:txBody>
      </p:sp>
      <p:sp>
        <p:nvSpPr>
          <p:cNvPr id="71688" name="Text Box 8">
            <a:extLst>
              <a:ext uri="{FF2B5EF4-FFF2-40B4-BE49-F238E27FC236}">
                <a16:creationId xmlns:a16="http://schemas.microsoft.com/office/drawing/2014/main" id="{C65027A7-4B89-4C81-9B1A-8AF698389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2738" y="3143250"/>
            <a:ext cx="491833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333399"/>
                </a:solidFill>
                <a:latin typeface="Eras Bold ITC" panose="020B0907030504020204" pitchFamily="34" charset="0"/>
              </a:rPr>
              <a:t>3. Add </a:t>
            </a:r>
            <a:r>
              <a:rPr lang="en-GB" altLang="en-US" sz="2400" dirty="0" err="1">
                <a:solidFill>
                  <a:srgbClr val="333399"/>
                </a:solidFill>
                <a:latin typeface="Eras Bold ITC" panose="020B0907030504020204" pitchFamily="34" charset="0"/>
              </a:rPr>
              <a:t>HCl</a:t>
            </a:r>
            <a:r>
              <a:rPr lang="en-GB" altLang="en-US" sz="2400" dirty="0">
                <a:solidFill>
                  <a:srgbClr val="333399"/>
                </a:solidFill>
                <a:latin typeface="Eras Bold ITC" panose="020B0907030504020204" pitchFamily="34" charset="0"/>
              </a:rPr>
              <a:t> (</a:t>
            </a:r>
            <a:r>
              <a:rPr lang="en-GB" altLang="en-US" sz="2400" dirty="0" err="1">
                <a:solidFill>
                  <a:srgbClr val="333399"/>
                </a:solidFill>
                <a:latin typeface="Eras Bold ITC" panose="020B0907030504020204" pitchFamily="34" charset="0"/>
              </a:rPr>
              <a:t>aq</a:t>
            </a:r>
            <a:r>
              <a:rPr lang="en-GB" altLang="en-US" sz="2400" dirty="0">
                <a:solidFill>
                  <a:srgbClr val="333399"/>
                </a:solidFill>
                <a:latin typeface="Eras Bold ITC" panose="020B090703050402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333399"/>
                </a:solidFill>
                <a:latin typeface="Eras Bold ITC" panose="020B0907030504020204" pitchFamily="34" charset="0"/>
              </a:rPr>
              <a:t>Bubble gas through limewater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333399"/>
                </a:solidFill>
                <a:latin typeface="Eras Bold ITC" panose="020B0907030504020204" pitchFamily="34" charset="0"/>
              </a:rPr>
              <a:t>Limewater turns cloudy</a:t>
            </a:r>
          </a:p>
        </p:txBody>
      </p:sp>
      <p:sp>
        <p:nvSpPr>
          <p:cNvPr id="71691" name="Text Box 11">
            <a:extLst>
              <a:ext uri="{FF2B5EF4-FFF2-40B4-BE49-F238E27FC236}">
                <a16:creationId xmlns:a16="http://schemas.microsoft.com/office/drawing/2014/main" id="{0ACC704B-7EAC-4A29-99B6-9F2135E8E8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0" y="1484313"/>
            <a:ext cx="3378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FF0066"/>
                </a:solidFill>
                <a:latin typeface="Eras Bold ITC" panose="020B0907030504020204" pitchFamily="34" charset="0"/>
              </a:rPr>
              <a:t>2. Add </a:t>
            </a:r>
            <a:r>
              <a:rPr lang="en-GB" altLang="en-US" sz="2400" dirty="0" err="1">
                <a:solidFill>
                  <a:srgbClr val="FF0066"/>
                </a:solidFill>
                <a:latin typeface="Eras Bold ITC" panose="020B0907030504020204" pitchFamily="34" charset="0"/>
              </a:rPr>
              <a:t>HCl</a:t>
            </a:r>
            <a:r>
              <a:rPr lang="en-GB" altLang="en-US" sz="2400" dirty="0">
                <a:solidFill>
                  <a:srgbClr val="FF0066"/>
                </a:solidFill>
                <a:latin typeface="Eras Bold ITC" panose="020B0907030504020204" pitchFamily="34" charset="0"/>
              </a:rPr>
              <a:t> (</a:t>
            </a:r>
            <a:r>
              <a:rPr lang="en-GB" altLang="en-US" sz="2400" dirty="0" err="1">
                <a:solidFill>
                  <a:srgbClr val="FF0066"/>
                </a:solidFill>
                <a:latin typeface="Eras Bold ITC" panose="020B0907030504020204" pitchFamily="34" charset="0"/>
              </a:rPr>
              <a:t>aq</a:t>
            </a:r>
            <a:r>
              <a:rPr lang="en-GB" altLang="en-US" sz="2400" dirty="0">
                <a:solidFill>
                  <a:srgbClr val="FF0066"/>
                </a:solidFill>
                <a:latin typeface="Eras Bold ITC" panose="020B090703050402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FF0066"/>
                </a:solidFill>
                <a:latin typeface="Eras Bold ITC" panose="020B0907030504020204" pitchFamily="34" charset="0"/>
              </a:rPr>
              <a:t>Add barium chloride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FF0066"/>
                </a:solidFill>
                <a:latin typeface="Eras Bold ITC" panose="020B0907030504020204" pitchFamily="34" charset="0"/>
              </a:rPr>
              <a:t>White precipitate</a:t>
            </a:r>
          </a:p>
        </p:txBody>
      </p:sp>
      <p:sp>
        <p:nvSpPr>
          <p:cNvPr id="71692" name="Text Box 12">
            <a:extLst>
              <a:ext uri="{FF2B5EF4-FFF2-40B4-BE49-F238E27FC236}">
                <a16:creationId xmlns:a16="http://schemas.microsoft.com/office/drawing/2014/main" id="{3E7E2FBB-F47E-4DFC-81DA-BA0284C69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571625"/>
            <a:ext cx="29162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009900"/>
                </a:solidFill>
                <a:latin typeface="Eras Bold ITC" panose="020B0907030504020204" pitchFamily="34" charset="0"/>
              </a:rPr>
              <a:t>1. Add HNO</a:t>
            </a:r>
            <a:r>
              <a:rPr lang="en-GB" altLang="en-US" sz="2400" baseline="-25000" dirty="0">
                <a:solidFill>
                  <a:srgbClr val="009900"/>
                </a:solidFill>
                <a:latin typeface="Eras Bold ITC" panose="020B0907030504020204" pitchFamily="34" charset="0"/>
              </a:rPr>
              <a:t>3</a:t>
            </a:r>
            <a:r>
              <a:rPr lang="en-GB" altLang="en-US" sz="2400" dirty="0">
                <a:solidFill>
                  <a:srgbClr val="009900"/>
                </a:solidFill>
                <a:latin typeface="Eras Bold ITC" panose="020B0907030504020204" pitchFamily="34" charset="0"/>
              </a:rPr>
              <a:t> (</a:t>
            </a:r>
            <a:r>
              <a:rPr lang="en-GB" altLang="en-US" sz="2400" dirty="0" err="1">
                <a:solidFill>
                  <a:srgbClr val="009900"/>
                </a:solidFill>
                <a:latin typeface="Eras Bold ITC" panose="020B0907030504020204" pitchFamily="34" charset="0"/>
              </a:rPr>
              <a:t>aq</a:t>
            </a:r>
            <a:r>
              <a:rPr lang="en-GB" altLang="en-US" sz="2400" dirty="0">
                <a:solidFill>
                  <a:srgbClr val="009900"/>
                </a:solidFill>
                <a:latin typeface="Eras Bold ITC" panose="020B0907030504020204" pitchFamily="34" charset="0"/>
              </a:rPr>
              <a:t>)</a:t>
            </a:r>
            <a:endParaRPr lang="en-GB" altLang="en-US" sz="2400" baseline="-25000" dirty="0">
              <a:solidFill>
                <a:srgbClr val="009900"/>
              </a:solidFill>
              <a:latin typeface="Eras Bold ITC" panose="020B090703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009900"/>
                </a:solidFill>
                <a:latin typeface="Eras Bold ITC" panose="020B0907030504020204" pitchFamily="34" charset="0"/>
              </a:rPr>
              <a:t>Add silver nitrate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009900"/>
                </a:solidFill>
                <a:latin typeface="Eras Bold ITC" panose="020B0907030504020204" pitchFamily="34" charset="0"/>
              </a:rPr>
              <a:t>White precipitate</a:t>
            </a:r>
          </a:p>
        </p:txBody>
      </p:sp>
      <p:sp>
        <p:nvSpPr>
          <p:cNvPr id="71693" name="Text Box 13">
            <a:extLst>
              <a:ext uri="{FF2B5EF4-FFF2-40B4-BE49-F238E27FC236}">
                <a16:creationId xmlns:a16="http://schemas.microsoft.com/office/drawing/2014/main" id="{86F3A736-DE78-4E74-B5DB-BA5D5080AB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5963" y="4724400"/>
            <a:ext cx="29559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chemeClr val="hlink"/>
                </a:solidFill>
                <a:latin typeface="Eras Bold ITC" panose="020B0907030504020204" pitchFamily="34" charset="0"/>
              </a:rPr>
              <a:t>5. Add HNO</a:t>
            </a:r>
            <a:r>
              <a:rPr lang="en-GB" altLang="en-US" sz="2400" baseline="-25000" dirty="0">
                <a:solidFill>
                  <a:schemeClr val="hlink"/>
                </a:solidFill>
                <a:latin typeface="Eras Bold ITC" panose="020B0907030504020204" pitchFamily="34" charset="0"/>
              </a:rPr>
              <a:t>3</a:t>
            </a:r>
            <a:r>
              <a:rPr lang="en-GB" altLang="en-US" sz="2400" dirty="0">
                <a:solidFill>
                  <a:schemeClr val="hlink"/>
                </a:solidFill>
                <a:latin typeface="Eras Bold ITC" panose="020B0907030504020204" pitchFamily="34" charset="0"/>
              </a:rPr>
              <a:t> (</a:t>
            </a:r>
            <a:r>
              <a:rPr lang="en-GB" altLang="en-US" sz="2400" dirty="0" err="1">
                <a:solidFill>
                  <a:schemeClr val="hlink"/>
                </a:solidFill>
                <a:latin typeface="Eras Bold ITC" panose="020B0907030504020204" pitchFamily="34" charset="0"/>
              </a:rPr>
              <a:t>aq</a:t>
            </a:r>
            <a:r>
              <a:rPr lang="en-GB" altLang="en-US" sz="2400" dirty="0">
                <a:solidFill>
                  <a:schemeClr val="hlink"/>
                </a:solidFill>
                <a:latin typeface="Eras Bold ITC" panose="020B0907030504020204" pitchFamily="34" charset="0"/>
              </a:rPr>
              <a:t>)</a:t>
            </a:r>
            <a:endParaRPr lang="en-GB" altLang="en-US" sz="2400" baseline="-25000" dirty="0">
              <a:solidFill>
                <a:schemeClr val="hlink"/>
              </a:solidFill>
              <a:latin typeface="Eras Bold ITC" panose="020B090703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chemeClr val="hlink"/>
                </a:solidFill>
                <a:latin typeface="Eras Bold ITC" panose="020B0907030504020204" pitchFamily="34" charset="0"/>
              </a:rPr>
              <a:t>Add silver nitrate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chemeClr val="hlink"/>
                </a:solidFill>
                <a:latin typeface="Eras Bold ITC" panose="020B0907030504020204" pitchFamily="34" charset="0"/>
              </a:rPr>
              <a:t>Cream precipitate</a:t>
            </a:r>
          </a:p>
        </p:txBody>
      </p:sp>
      <p:sp>
        <p:nvSpPr>
          <p:cNvPr id="71694" name="Text Box 14">
            <a:extLst>
              <a:ext uri="{FF2B5EF4-FFF2-40B4-BE49-F238E27FC236}">
                <a16:creationId xmlns:a16="http://schemas.microsoft.com/office/drawing/2014/main" id="{BE41ED50-4144-4EC7-9E49-449DB5FAEF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4941888"/>
            <a:ext cx="30114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FF9900"/>
                </a:solidFill>
                <a:latin typeface="Eras Bold ITC" panose="020B0907030504020204" pitchFamily="34" charset="0"/>
              </a:rPr>
              <a:t>4. Add HNO</a:t>
            </a:r>
            <a:r>
              <a:rPr lang="en-GB" altLang="en-US" sz="2400" baseline="-25000" dirty="0">
                <a:solidFill>
                  <a:srgbClr val="FF9900"/>
                </a:solidFill>
                <a:latin typeface="Eras Bold ITC" panose="020B0907030504020204" pitchFamily="34" charset="0"/>
              </a:rPr>
              <a:t>3</a:t>
            </a:r>
            <a:r>
              <a:rPr lang="en-GB" altLang="en-US" sz="2400" dirty="0">
                <a:solidFill>
                  <a:srgbClr val="FF9900"/>
                </a:solidFill>
                <a:latin typeface="Eras Bold ITC" panose="020B0907030504020204" pitchFamily="34" charset="0"/>
              </a:rPr>
              <a:t> (</a:t>
            </a:r>
            <a:r>
              <a:rPr lang="en-GB" altLang="en-US" sz="2400" dirty="0" err="1">
                <a:solidFill>
                  <a:srgbClr val="FF9900"/>
                </a:solidFill>
                <a:latin typeface="Eras Bold ITC" panose="020B0907030504020204" pitchFamily="34" charset="0"/>
              </a:rPr>
              <a:t>aq</a:t>
            </a:r>
            <a:r>
              <a:rPr lang="en-GB" altLang="en-US" sz="2400" dirty="0">
                <a:solidFill>
                  <a:srgbClr val="FF9900"/>
                </a:solidFill>
                <a:latin typeface="Eras Bold ITC" panose="020B0907030504020204" pitchFamily="34" charset="0"/>
              </a:rPr>
              <a:t>)</a:t>
            </a:r>
            <a:endParaRPr lang="en-GB" altLang="en-US" sz="2400" baseline="-25000" dirty="0">
              <a:solidFill>
                <a:srgbClr val="FF9900"/>
              </a:solidFill>
              <a:latin typeface="Eras Bold ITC" panose="020B0907030504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FF9900"/>
                </a:solidFill>
                <a:latin typeface="Eras Bold ITC" panose="020B0907030504020204" pitchFamily="34" charset="0"/>
              </a:rPr>
              <a:t>Add silver nitrate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FF9900"/>
                </a:solidFill>
                <a:latin typeface="Eras Bold ITC" panose="020B0907030504020204" pitchFamily="34" charset="0"/>
              </a:rPr>
              <a:t>Yellow precipitate</a:t>
            </a:r>
          </a:p>
        </p:txBody>
      </p:sp>
      <p:sp>
        <p:nvSpPr>
          <p:cNvPr id="71695" name="Text Box 15">
            <a:extLst>
              <a:ext uri="{FF2B5EF4-FFF2-40B4-BE49-F238E27FC236}">
                <a16:creationId xmlns:a16="http://schemas.microsoft.com/office/drawing/2014/main" id="{BBDF9A14-40DC-4CB0-AB28-3947E23321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2738" y="4391025"/>
            <a:ext cx="17653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solidFill>
                  <a:schemeClr val="accent2"/>
                </a:solidFill>
                <a:latin typeface="Eras Bold ITC" panose="020B0907030504020204" pitchFamily="34" charset="0"/>
              </a:rPr>
              <a:t>carbonate</a:t>
            </a:r>
          </a:p>
        </p:txBody>
      </p:sp>
      <p:sp>
        <p:nvSpPr>
          <p:cNvPr id="71696" name="Text Box 16">
            <a:extLst>
              <a:ext uri="{FF2B5EF4-FFF2-40B4-BE49-F238E27FC236}">
                <a16:creationId xmlns:a16="http://schemas.microsoft.com/office/drawing/2014/main" id="{E8145493-7AF7-4FE9-8C46-BE83B1DD91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0" y="2732088"/>
            <a:ext cx="153828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solidFill>
                  <a:srgbClr val="FF0066"/>
                </a:solidFill>
                <a:latin typeface="Eras Bold ITC" panose="020B0907030504020204" pitchFamily="34" charset="0"/>
              </a:rPr>
              <a:t>sulphate</a:t>
            </a:r>
          </a:p>
        </p:txBody>
      </p:sp>
      <p:sp>
        <p:nvSpPr>
          <p:cNvPr id="71697" name="Text Box 17">
            <a:extLst>
              <a:ext uri="{FF2B5EF4-FFF2-40B4-BE49-F238E27FC236}">
                <a16:creationId xmlns:a16="http://schemas.microsoft.com/office/drawing/2014/main" id="{2DF23521-5DC1-4544-BAC5-2A336FD69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819400"/>
            <a:ext cx="145732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solidFill>
                  <a:srgbClr val="009900"/>
                </a:solidFill>
                <a:latin typeface="Eras Bold ITC" panose="020B0907030504020204" pitchFamily="34" charset="0"/>
              </a:rPr>
              <a:t>chloride</a:t>
            </a:r>
          </a:p>
        </p:txBody>
      </p:sp>
      <p:sp>
        <p:nvSpPr>
          <p:cNvPr id="71698" name="Text Box 18">
            <a:extLst>
              <a:ext uri="{FF2B5EF4-FFF2-40B4-BE49-F238E27FC236}">
                <a16:creationId xmlns:a16="http://schemas.microsoft.com/office/drawing/2014/main" id="{E2CEEE4F-2A42-4A20-8A2B-24868DB92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5963" y="5970588"/>
            <a:ext cx="14859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solidFill>
                  <a:schemeClr val="hlink"/>
                </a:solidFill>
                <a:latin typeface="Eras Bold ITC" panose="020B0907030504020204" pitchFamily="34" charset="0"/>
              </a:rPr>
              <a:t>bromide</a:t>
            </a:r>
          </a:p>
        </p:txBody>
      </p:sp>
      <p:sp>
        <p:nvSpPr>
          <p:cNvPr id="71699" name="Text Box 19">
            <a:extLst>
              <a:ext uri="{FF2B5EF4-FFF2-40B4-BE49-F238E27FC236}">
                <a16:creationId xmlns:a16="http://schemas.microsoft.com/office/drawing/2014/main" id="{647D7562-43B8-4356-8D30-619C99B31B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6189663"/>
            <a:ext cx="1166812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>
                <a:solidFill>
                  <a:srgbClr val="FF9900"/>
                </a:solidFill>
                <a:latin typeface="Eras Bold ITC" panose="020B0907030504020204" pitchFamily="34" charset="0"/>
              </a:rPr>
              <a:t>iodide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1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1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1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1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1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1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71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8" grpId="0"/>
      <p:bldP spid="71691" grpId="0"/>
      <p:bldP spid="71692" grpId="0"/>
      <p:bldP spid="71693" grpId="0"/>
      <p:bldP spid="71694" grpId="0"/>
      <p:bldP spid="71695" grpId="0" animBg="1"/>
      <p:bldP spid="71696" grpId="0" animBg="1"/>
      <p:bldP spid="71697" grpId="0" animBg="1"/>
      <p:bldP spid="71698" grpId="0" animBg="1"/>
      <p:bldP spid="7169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1EA20-3BCD-4508-95D5-2726B3AF3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 – name the metal or 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2FF07-69C8-4036-AB87-933801F3D0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/>
          <a:p>
            <a:pPr marL="514350" indent="-514350">
              <a:spcAft>
                <a:spcPts val="0"/>
              </a:spcAft>
              <a:buFont typeface="+mj-lt"/>
              <a:buAutoNum type="arabicPeriod"/>
            </a:pPr>
            <a:r>
              <a:rPr lang="en-GB" dirty="0"/>
              <a:t>Yellow flame</a:t>
            </a:r>
          </a:p>
          <a:p>
            <a:pPr marL="514350" indent="-514350">
              <a:spcAft>
                <a:spcPts val="0"/>
              </a:spcAft>
              <a:buFont typeface="+mj-lt"/>
              <a:buAutoNum type="arabicPeriod"/>
            </a:pPr>
            <a:r>
              <a:rPr lang="en-US" dirty="0"/>
              <a:t>Green </a:t>
            </a:r>
            <a:r>
              <a:rPr lang="en-GB" dirty="0"/>
              <a:t>precipitate</a:t>
            </a:r>
          </a:p>
          <a:p>
            <a:pPr marL="514350" indent="-514350">
              <a:spcAft>
                <a:spcPts val="0"/>
              </a:spcAft>
              <a:buFont typeface="+mj-lt"/>
              <a:buAutoNum type="arabicPeriod"/>
            </a:pPr>
            <a:r>
              <a:rPr lang="en-US" dirty="0"/>
              <a:t>Green flame</a:t>
            </a:r>
          </a:p>
          <a:p>
            <a:pPr marL="514350" indent="-514350">
              <a:spcAft>
                <a:spcPts val="0"/>
              </a:spcAft>
              <a:buFont typeface="+mj-lt"/>
              <a:buAutoNum type="arabicPeriod"/>
            </a:pPr>
            <a:r>
              <a:rPr lang="en-US" dirty="0"/>
              <a:t>Blue </a:t>
            </a:r>
            <a:r>
              <a:rPr lang="en-GB" dirty="0"/>
              <a:t>precipitate</a:t>
            </a:r>
          </a:p>
          <a:p>
            <a:pPr marL="514350" indent="-514350">
              <a:spcAft>
                <a:spcPts val="0"/>
              </a:spcAft>
              <a:buFont typeface="+mj-lt"/>
              <a:buAutoNum type="arabicPeriod"/>
            </a:pPr>
            <a:r>
              <a:rPr lang="en-US" dirty="0"/>
              <a:t>Orange </a:t>
            </a:r>
            <a:r>
              <a:rPr lang="en-GB" dirty="0"/>
              <a:t>flame</a:t>
            </a:r>
          </a:p>
          <a:p>
            <a:pPr marL="514350" indent="-514350">
              <a:spcAft>
                <a:spcPts val="0"/>
              </a:spcAft>
              <a:buFont typeface="+mj-lt"/>
              <a:buAutoNum type="arabicPeriod"/>
            </a:pPr>
            <a:r>
              <a:rPr lang="en-US" dirty="0"/>
              <a:t>Brown </a:t>
            </a:r>
            <a:r>
              <a:rPr lang="en-GB" dirty="0"/>
              <a:t>precipitate</a:t>
            </a:r>
          </a:p>
          <a:p>
            <a:pPr marL="514350" indent="-514350">
              <a:spcAft>
                <a:spcPts val="0"/>
              </a:spcAft>
              <a:buFont typeface="+mj-lt"/>
              <a:buAutoNum type="arabicPeriod"/>
            </a:pPr>
            <a:r>
              <a:rPr lang="en-US" dirty="0"/>
              <a:t>Lilac </a:t>
            </a:r>
            <a:r>
              <a:rPr lang="en-GB" dirty="0"/>
              <a:t>flame</a:t>
            </a:r>
          </a:p>
          <a:p>
            <a:pPr marL="514350" indent="-514350">
              <a:spcAft>
                <a:spcPts val="0"/>
              </a:spcAft>
              <a:buFont typeface="+mj-lt"/>
              <a:buAutoNum type="arabicPeriod"/>
            </a:pPr>
            <a:r>
              <a:rPr lang="en-US" dirty="0"/>
              <a:t>Crimson </a:t>
            </a:r>
            <a:r>
              <a:rPr lang="en-GB" dirty="0"/>
              <a:t>flame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0B1986-3A73-478B-B47E-91E12B167A53}"/>
              </a:ext>
            </a:extLst>
          </p:cNvPr>
          <p:cNvSpPr txBox="1"/>
          <p:nvPr/>
        </p:nvSpPr>
        <p:spPr>
          <a:xfrm>
            <a:off x="4572000" y="1600200"/>
            <a:ext cx="15055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sodium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0C4F54-2C19-4726-AEDD-6718653B6052}"/>
              </a:ext>
            </a:extLst>
          </p:cNvPr>
          <p:cNvSpPr txBox="1"/>
          <p:nvPr/>
        </p:nvSpPr>
        <p:spPr>
          <a:xfrm>
            <a:off x="4572000" y="2189392"/>
            <a:ext cx="13676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iron(II)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62FE20-E918-4037-9CB1-2FBD9CC1D6AF}"/>
              </a:ext>
            </a:extLst>
          </p:cNvPr>
          <p:cNvSpPr txBox="1"/>
          <p:nvPr/>
        </p:nvSpPr>
        <p:spPr>
          <a:xfrm>
            <a:off x="4572000" y="2778584"/>
            <a:ext cx="14366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copper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BD3A46-F192-4724-AB7F-33B2EB2A94F3}"/>
              </a:ext>
            </a:extLst>
          </p:cNvPr>
          <p:cNvSpPr txBox="1"/>
          <p:nvPr/>
        </p:nvSpPr>
        <p:spPr>
          <a:xfrm>
            <a:off x="4572000" y="3367776"/>
            <a:ext cx="19367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copper(II)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AB2A3D-89D5-4647-9199-AD90BB14960F}"/>
              </a:ext>
            </a:extLst>
          </p:cNvPr>
          <p:cNvSpPr txBox="1"/>
          <p:nvPr/>
        </p:nvSpPr>
        <p:spPr>
          <a:xfrm>
            <a:off x="4572000" y="3956968"/>
            <a:ext cx="15744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calcium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9A7FB4-20B3-4263-B582-40F56D576457}"/>
              </a:ext>
            </a:extLst>
          </p:cNvPr>
          <p:cNvSpPr txBox="1"/>
          <p:nvPr/>
        </p:nvSpPr>
        <p:spPr>
          <a:xfrm>
            <a:off x="4572000" y="4546160"/>
            <a:ext cx="14814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iron(III)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23A596-5954-45C3-8EA2-A81396DD8A56}"/>
              </a:ext>
            </a:extLst>
          </p:cNvPr>
          <p:cNvSpPr txBox="1"/>
          <p:nvPr/>
        </p:nvSpPr>
        <p:spPr>
          <a:xfrm>
            <a:off x="4572000" y="5135352"/>
            <a:ext cx="20521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potassium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DDCAFFB-0DAE-45C8-A684-C972620D5A24}"/>
              </a:ext>
            </a:extLst>
          </p:cNvPr>
          <p:cNvSpPr txBox="1"/>
          <p:nvPr/>
        </p:nvSpPr>
        <p:spPr>
          <a:xfrm>
            <a:off x="4572000" y="5724545"/>
            <a:ext cx="13692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lithium</a:t>
            </a:r>
            <a:endParaRPr lang="en-GB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071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1EA20-3BCD-4508-95D5-2726B3AF3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objectives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2FF07-69C8-4036-AB87-933801F3D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en-GB" dirty="0"/>
              <a:t>Carry out tests for carbonate, halide &amp; sulphate ions</a:t>
            </a:r>
            <a:endParaRPr lang="en-GB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1" fontAlgn="t" hangingPunct="1"/>
            <a:endParaRPr lang="en-GB" dirty="0"/>
          </a:p>
          <a:p>
            <a:pPr eaLnBrk="1" fontAlgn="t" hangingPunct="1"/>
            <a:r>
              <a:rPr lang="en-GB" dirty="0"/>
              <a:t>Recall the precipitate colours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7912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59EE885-0721-4AD4-B548-8561FD8740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1438"/>
            <a:ext cx="8229600" cy="796925"/>
          </a:xfrm>
        </p:spPr>
        <p:txBody>
          <a:bodyPr/>
          <a:lstStyle/>
          <a:p>
            <a:pPr eaLnBrk="1" hangingPunct="1"/>
            <a:r>
              <a:rPr lang="en-GB" altLang="en-US" sz="4000" u="sng" dirty="0">
                <a:solidFill>
                  <a:srgbClr val="333399"/>
                </a:solidFill>
              </a:rPr>
              <a:t>Test for carbonate ions</a:t>
            </a:r>
          </a:p>
        </p:txBody>
      </p:sp>
      <p:sp>
        <p:nvSpPr>
          <p:cNvPr id="3075" name="Text Box 10">
            <a:extLst>
              <a:ext uri="{FF2B5EF4-FFF2-40B4-BE49-F238E27FC236}">
                <a16:creationId xmlns:a16="http://schemas.microsoft.com/office/drawing/2014/main" id="{14923AC7-E09F-4EDE-A158-91AB3CC43E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857750"/>
            <a:ext cx="12049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u="sng" dirty="0"/>
              <a:t>Result</a:t>
            </a:r>
          </a:p>
        </p:txBody>
      </p:sp>
      <p:grpSp>
        <p:nvGrpSpPr>
          <p:cNvPr id="3076" name="Group 21">
            <a:extLst>
              <a:ext uri="{FF2B5EF4-FFF2-40B4-BE49-F238E27FC236}">
                <a16:creationId xmlns:a16="http://schemas.microsoft.com/office/drawing/2014/main" id="{351CCE38-E220-4481-AA17-51A6AC752222}"/>
              </a:ext>
            </a:extLst>
          </p:cNvPr>
          <p:cNvGrpSpPr>
            <a:grpSpLocks/>
          </p:cNvGrpSpPr>
          <p:nvPr/>
        </p:nvGrpSpPr>
        <p:grpSpPr bwMode="auto">
          <a:xfrm>
            <a:off x="357188" y="928688"/>
            <a:ext cx="8331200" cy="3786191"/>
            <a:chOff x="357158" y="928670"/>
            <a:chExt cx="8330436" cy="3786218"/>
          </a:xfrm>
        </p:grpSpPr>
        <p:sp>
          <p:nvSpPr>
            <p:cNvPr id="3078" name="Text Box 9">
              <a:extLst>
                <a:ext uri="{FF2B5EF4-FFF2-40B4-BE49-F238E27FC236}">
                  <a16:creationId xmlns:a16="http://schemas.microsoft.com/office/drawing/2014/main" id="{466D8EA0-3A69-4F46-B55A-B811048286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158" y="928670"/>
              <a:ext cx="138531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800" u="sng"/>
                <a:t>Method</a:t>
              </a:r>
            </a:p>
          </p:txBody>
        </p:sp>
        <p:grpSp>
          <p:nvGrpSpPr>
            <p:cNvPr id="3079" name="Group 20">
              <a:extLst>
                <a:ext uri="{FF2B5EF4-FFF2-40B4-BE49-F238E27FC236}">
                  <a16:creationId xmlns:a16="http://schemas.microsoft.com/office/drawing/2014/main" id="{36B2E2C8-09AC-46B0-B78A-62B04E5EDEE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7158" y="1334144"/>
              <a:ext cx="8330436" cy="3380744"/>
              <a:chOff x="1203703" y="1428736"/>
              <a:chExt cx="8330436" cy="3380744"/>
            </a:xfrm>
          </p:grpSpPr>
          <p:pic>
            <p:nvPicPr>
              <p:cNvPr id="3080" name="Picture 5">
                <a:extLst>
                  <a:ext uri="{FF2B5EF4-FFF2-40B4-BE49-F238E27FC236}">
                    <a16:creationId xmlns:a16="http://schemas.microsoft.com/office/drawing/2014/main" id="{D17177DB-A871-4EA5-BC51-5C4118FF1E5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92500" y="1557338"/>
                <a:ext cx="3240088" cy="3130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081" name="Text Box 6">
                <a:extLst>
                  <a:ext uri="{FF2B5EF4-FFF2-40B4-BE49-F238E27FC236}">
                    <a16:creationId xmlns:a16="http://schemas.microsoft.com/office/drawing/2014/main" id="{0A2E537F-AF91-4A74-B9FE-3FB2D4CF271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14414" y="4286256"/>
                <a:ext cx="2185014" cy="523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 sz="2800" dirty="0"/>
                  <a:t>2. </a:t>
                </a:r>
                <a:r>
                  <a:rPr lang="en-GB" altLang="en-US" sz="2800" dirty="0">
                    <a:solidFill>
                      <a:srgbClr val="333399"/>
                    </a:solidFill>
                  </a:rPr>
                  <a:t>carbonate</a:t>
                </a:r>
              </a:p>
            </p:txBody>
          </p:sp>
          <p:sp>
            <p:nvSpPr>
              <p:cNvPr id="3082" name="Text Box 7">
                <a:extLst>
                  <a:ext uri="{FF2B5EF4-FFF2-40B4-BE49-F238E27FC236}">
                    <a16:creationId xmlns:a16="http://schemas.microsoft.com/office/drawing/2014/main" id="{D192B407-1198-4983-84BE-68B8D3ABBD6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03703" y="2857496"/>
                <a:ext cx="2225289" cy="13849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 sz="2800" dirty="0"/>
                  <a:t>3. dilute</a:t>
                </a:r>
                <a:br>
                  <a:rPr lang="en-GB" altLang="en-US" sz="2800" dirty="0"/>
                </a:br>
                <a:r>
                  <a:rPr lang="en-GB" altLang="en-US" sz="2800" dirty="0">
                    <a:solidFill>
                      <a:srgbClr val="333399"/>
                    </a:solidFill>
                  </a:rPr>
                  <a:t>hydrochloric</a:t>
                </a:r>
                <a:r>
                  <a:rPr lang="en-GB" altLang="en-US" sz="2800" dirty="0"/>
                  <a:t> </a:t>
                </a:r>
                <a:br>
                  <a:rPr lang="en-GB" altLang="en-US" sz="2800" dirty="0"/>
                </a:br>
                <a:r>
                  <a:rPr lang="en-GB" altLang="en-US" sz="2800" dirty="0"/>
                  <a:t>acid</a:t>
                </a:r>
              </a:p>
            </p:txBody>
          </p:sp>
          <p:sp>
            <p:nvSpPr>
              <p:cNvPr id="3083" name="Text Box 8">
                <a:extLst>
                  <a:ext uri="{FF2B5EF4-FFF2-40B4-BE49-F238E27FC236}">
                    <a16:creationId xmlns:a16="http://schemas.microsoft.com/office/drawing/2014/main" id="{38CD3FB6-84C5-47BD-ACD4-4C3DA24A38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165975" y="4070798"/>
                <a:ext cx="2223482" cy="523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 sz="2800" dirty="0"/>
                  <a:t>1.</a:t>
                </a:r>
                <a:r>
                  <a:rPr lang="en-GB" altLang="en-US" sz="2800" dirty="0">
                    <a:solidFill>
                      <a:srgbClr val="333399"/>
                    </a:solidFill>
                  </a:rPr>
                  <a:t> lime water</a:t>
                </a:r>
              </a:p>
            </p:txBody>
          </p:sp>
          <p:sp>
            <p:nvSpPr>
              <p:cNvPr id="3084" name="Line 11">
                <a:extLst>
                  <a:ext uri="{FF2B5EF4-FFF2-40B4-BE49-F238E27FC236}">
                    <a16:creationId xmlns:a16="http://schemas.microsoft.com/office/drawing/2014/main" id="{97158268-0061-42C0-AD3E-568D163F3C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59113" y="4508500"/>
                <a:ext cx="79216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85" name="Line 12">
                <a:extLst>
                  <a:ext uri="{FF2B5EF4-FFF2-40B4-BE49-F238E27FC236}">
                    <a16:creationId xmlns:a16="http://schemas.microsoft.com/office/drawing/2014/main" id="{788686C9-39C4-42E8-A178-34494E9DE6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87675" y="3933825"/>
                <a:ext cx="720725" cy="7143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86" name="Line 13">
                <a:extLst>
                  <a:ext uri="{FF2B5EF4-FFF2-40B4-BE49-F238E27FC236}">
                    <a16:creationId xmlns:a16="http://schemas.microsoft.com/office/drawing/2014/main" id="{947B5B97-FE2B-4003-AE3B-76A30F041F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372225" y="4387694"/>
                <a:ext cx="720725" cy="7143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87" name="Text Box 14">
                <a:extLst>
                  <a:ext uri="{FF2B5EF4-FFF2-40B4-BE49-F238E27FC236}">
                    <a16:creationId xmlns:a16="http://schemas.microsoft.com/office/drawing/2014/main" id="{33E1243B-2789-4BB1-BBCC-712158E7471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235825" y="2357430"/>
                <a:ext cx="2026517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 sz="2800"/>
                  <a:t>boiling tube</a:t>
                </a:r>
              </a:p>
            </p:txBody>
          </p:sp>
          <p:sp>
            <p:nvSpPr>
              <p:cNvPr id="3088" name="Text Box 15">
                <a:extLst>
                  <a:ext uri="{FF2B5EF4-FFF2-40B4-BE49-F238E27FC236}">
                    <a16:creationId xmlns:a16="http://schemas.microsoft.com/office/drawing/2014/main" id="{ADD74375-6D85-4EEF-9377-7D837DD1925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08850" y="1428736"/>
                <a:ext cx="2225289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 sz="2800"/>
                  <a:t>delivery tube</a:t>
                </a:r>
              </a:p>
            </p:txBody>
          </p:sp>
          <p:sp>
            <p:nvSpPr>
              <p:cNvPr id="3089" name="Text Box 16">
                <a:extLst>
                  <a:ext uri="{FF2B5EF4-FFF2-40B4-BE49-F238E27FC236}">
                    <a16:creationId xmlns:a16="http://schemas.microsoft.com/office/drawing/2014/main" id="{A62C4300-FC72-4ECD-9CD8-3F959EAAA3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74056" y="1785926"/>
                <a:ext cx="1385189" cy="523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 sz="2800" dirty="0"/>
                  <a:t>4. bung</a:t>
                </a:r>
              </a:p>
            </p:txBody>
          </p:sp>
          <p:sp>
            <p:nvSpPr>
              <p:cNvPr id="3090" name="Line 17">
                <a:extLst>
                  <a:ext uri="{FF2B5EF4-FFF2-40B4-BE49-F238E27FC236}">
                    <a16:creationId xmlns:a16="http://schemas.microsoft.com/office/drawing/2014/main" id="{FDDA95F7-E749-47B8-B3D6-4666A4B7EA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87675" y="2060575"/>
                <a:ext cx="6477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91" name="Line 18">
                <a:extLst>
                  <a:ext uri="{FF2B5EF4-FFF2-40B4-BE49-F238E27FC236}">
                    <a16:creationId xmlns:a16="http://schemas.microsoft.com/office/drawing/2014/main" id="{9647C31A-0A88-4343-8419-508C4EB36D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6372225" y="1700213"/>
                <a:ext cx="93662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92" name="Line 19">
                <a:extLst>
                  <a:ext uri="{FF2B5EF4-FFF2-40B4-BE49-F238E27FC236}">
                    <a16:creationId xmlns:a16="http://schemas.microsoft.com/office/drawing/2014/main" id="{15B47CDF-AEA9-4E50-8AAC-E585110B94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6659563" y="2565400"/>
                <a:ext cx="576262" cy="7143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83989" name="Text Box 21">
            <a:extLst>
              <a:ext uri="{FF2B5EF4-FFF2-40B4-BE49-F238E27FC236}">
                <a16:creationId xmlns:a16="http://schemas.microsoft.com/office/drawing/2014/main" id="{8F5E2F86-5A5D-4928-8245-C51FE8B797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5500688"/>
            <a:ext cx="8329612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dirty="0">
                <a:solidFill>
                  <a:srgbClr val="333399"/>
                </a:solidFill>
              </a:rPr>
              <a:t>Carbon dioxide is produced and turns the limewater cloudy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8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>
            <a:extLst>
              <a:ext uri="{FF2B5EF4-FFF2-40B4-BE49-F238E27FC236}">
                <a16:creationId xmlns:a16="http://schemas.microsoft.com/office/drawing/2014/main" id="{64E5F9D9-1BB5-481D-90FC-F7A8779839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955" y="1241425"/>
            <a:ext cx="830387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dirty="0"/>
              <a:t>sodium      +  hydrochloric    →   sodium + water + carbon</a:t>
            </a:r>
          </a:p>
          <a:p>
            <a:pPr eaLnBrk="1" hangingPunct="1"/>
            <a:r>
              <a:rPr lang="en-GB" altLang="en-US" sz="2400" dirty="0"/>
              <a:t>carbonate	    acid 	        chloride                dioxide </a:t>
            </a:r>
          </a:p>
        </p:txBody>
      </p:sp>
      <p:sp>
        <p:nvSpPr>
          <p:cNvPr id="88069" name="Text Box 5">
            <a:extLst>
              <a:ext uri="{FF2B5EF4-FFF2-40B4-BE49-F238E27FC236}">
                <a16:creationId xmlns:a16="http://schemas.microsoft.com/office/drawing/2014/main" id="{23B27038-19E4-4E37-96E8-713C67B561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955" y="2643188"/>
            <a:ext cx="876554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600" dirty="0"/>
              <a:t>Na</a:t>
            </a:r>
            <a:r>
              <a:rPr lang="en-GB" altLang="en-US" sz="2600" baseline="-25000" dirty="0"/>
              <a:t>2</a:t>
            </a:r>
            <a:r>
              <a:rPr lang="en-GB" altLang="en-US" sz="2600" dirty="0"/>
              <a:t>CO</a:t>
            </a:r>
            <a:r>
              <a:rPr lang="en-GB" altLang="en-US" sz="2600" baseline="-25000" dirty="0"/>
              <a:t>3</a:t>
            </a:r>
            <a:r>
              <a:rPr lang="en-GB" altLang="en-US" sz="2600" dirty="0"/>
              <a:t> (s) + 2HCl (aq) →  2NaCl (aq) + H</a:t>
            </a:r>
            <a:r>
              <a:rPr lang="en-GB" altLang="en-US" sz="2600" baseline="-25000" dirty="0"/>
              <a:t>2</a:t>
            </a:r>
            <a:r>
              <a:rPr lang="en-GB" altLang="en-US" sz="2600" dirty="0"/>
              <a:t>O (l) + CO</a:t>
            </a:r>
            <a:r>
              <a:rPr lang="en-GB" altLang="en-US" sz="2600" baseline="-25000" dirty="0"/>
              <a:t>2</a:t>
            </a:r>
            <a:r>
              <a:rPr lang="en-GB" altLang="en-US" sz="2600" dirty="0"/>
              <a:t> (g)</a:t>
            </a:r>
          </a:p>
        </p:txBody>
      </p:sp>
      <p:sp>
        <p:nvSpPr>
          <p:cNvPr id="88070" name="Text Box 6">
            <a:extLst>
              <a:ext uri="{FF2B5EF4-FFF2-40B4-BE49-F238E27FC236}">
                <a16:creationId xmlns:a16="http://schemas.microsoft.com/office/drawing/2014/main" id="{B2B09648-1E0D-4E80-B6CB-8DEF6C97CF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955" y="4551511"/>
            <a:ext cx="5767926" cy="461665"/>
          </a:xfrm>
          <a:prstGeom prst="rect">
            <a:avLst/>
          </a:prstGeom>
          <a:noFill/>
          <a:ln w="28575">
            <a:solidFill>
              <a:srgbClr val="33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dirty="0">
                <a:solidFill>
                  <a:srgbClr val="333399"/>
                </a:solidFill>
              </a:rPr>
              <a:t>CO</a:t>
            </a:r>
            <a:r>
              <a:rPr lang="en-GB" altLang="en-US" sz="2400" baseline="-25000" dirty="0">
                <a:solidFill>
                  <a:srgbClr val="333399"/>
                </a:solidFill>
              </a:rPr>
              <a:t>3</a:t>
            </a:r>
            <a:r>
              <a:rPr lang="en-GB" altLang="en-US" sz="2400" baseline="30000" dirty="0">
                <a:solidFill>
                  <a:srgbClr val="333399"/>
                </a:solidFill>
              </a:rPr>
              <a:t>2-</a:t>
            </a:r>
            <a:r>
              <a:rPr lang="en-GB" altLang="en-US" sz="2400" dirty="0"/>
              <a:t> (s) + 2H</a:t>
            </a:r>
            <a:r>
              <a:rPr lang="en-GB" altLang="en-US" sz="2400" baseline="30000" dirty="0"/>
              <a:t>+</a:t>
            </a:r>
            <a:r>
              <a:rPr lang="en-GB" altLang="en-US" sz="2400" dirty="0"/>
              <a:t> (aq) →  H</a:t>
            </a:r>
            <a:r>
              <a:rPr lang="en-GB" altLang="en-US" sz="2400" baseline="-25000" dirty="0"/>
              <a:t>2</a:t>
            </a:r>
            <a:r>
              <a:rPr lang="en-GB" altLang="en-US" sz="2400" dirty="0"/>
              <a:t>O (l) + </a:t>
            </a:r>
            <a:r>
              <a:rPr lang="en-GB" altLang="en-US" sz="2400" dirty="0">
                <a:solidFill>
                  <a:srgbClr val="333399"/>
                </a:solidFill>
              </a:rPr>
              <a:t>CO</a:t>
            </a:r>
            <a:r>
              <a:rPr lang="en-GB" altLang="en-US" sz="2400" baseline="-25000" dirty="0">
                <a:solidFill>
                  <a:srgbClr val="333399"/>
                </a:solidFill>
              </a:rPr>
              <a:t>2</a:t>
            </a:r>
            <a:r>
              <a:rPr lang="en-GB" altLang="en-US" sz="2400" dirty="0"/>
              <a:t> (g)</a:t>
            </a:r>
          </a:p>
        </p:txBody>
      </p:sp>
      <p:sp>
        <p:nvSpPr>
          <p:cNvPr id="4101" name="Text Box 20">
            <a:extLst>
              <a:ext uri="{FF2B5EF4-FFF2-40B4-BE49-F238E27FC236}">
                <a16:creationId xmlns:a16="http://schemas.microsoft.com/office/drawing/2014/main" id="{8122EE59-5F4A-4DFA-AA9B-46385B71F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214313"/>
            <a:ext cx="1784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u="sng" dirty="0"/>
              <a:t>Equations</a:t>
            </a:r>
          </a:p>
        </p:txBody>
      </p:sp>
      <p:sp>
        <p:nvSpPr>
          <p:cNvPr id="8" name="Text Box 20">
            <a:extLst>
              <a:ext uri="{FF2B5EF4-FFF2-40B4-BE49-F238E27FC236}">
                <a16:creationId xmlns:a16="http://schemas.microsoft.com/office/drawing/2014/main" id="{DE21B1D5-ADA3-43E7-9E0D-40666652E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955" y="3908573"/>
            <a:ext cx="10445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dirty="0"/>
              <a:t>Ionic: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8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8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9" grpId="0"/>
      <p:bldP spid="88070" grpId="0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5702C8A-8A3E-4708-842C-01928B2BAB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28688"/>
          </a:xfrm>
        </p:spPr>
        <p:txBody>
          <a:bodyPr/>
          <a:lstStyle/>
          <a:p>
            <a:pPr eaLnBrk="1" hangingPunct="1"/>
            <a:r>
              <a:rPr lang="en-GB" altLang="en-US" sz="4000" u="sng" dirty="0">
                <a:solidFill>
                  <a:srgbClr val="009900"/>
                </a:solidFill>
              </a:rPr>
              <a:t>Test for halide ions</a:t>
            </a:r>
          </a:p>
        </p:txBody>
      </p:sp>
      <p:grpSp>
        <p:nvGrpSpPr>
          <p:cNvPr id="5123" name="Group 17">
            <a:extLst>
              <a:ext uri="{FF2B5EF4-FFF2-40B4-BE49-F238E27FC236}">
                <a16:creationId xmlns:a16="http://schemas.microsoft.com/office/drawing/2014/main" id="{39A2BA1B-E51F-479B-85E9-337253DAC87C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908050"/>
            <a:ext cx="8297862" cy="3544888"/>
            <a:chOff x="571472" y="928670"/>
            <a:chExt cx="8299348" cy="3544099"/>
          </a:xfrm>
        </p:grpSpPr>
        <p:grpSp>
          <p:nvGrpSpPr>
            <p:cNvPr id="5143" name="Group 16">
              <a:extLst>
                <a:ext uri="{FF2B5EF4-FFF2-40B4-BE49-F238E27FC236}">
                  <a16:creationId xmlns:a16="http://schemas.microsoft.com/office/drawing/2014/main" id="{ECE00D7F-B834-472E-B6D5-8E9C620780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97842" y="1144695"/>
              <a:ext cx="8072978" cy="3328074"/>
              <a:chOff x="797842" y="1603255"/>
              <a:chExt cx="8072978" cy="3328074"/>
            </a:xfrm>
          </p:grpSpPr>
          <p:grpSp>
            <p:nvGrpSpPr>
              <p:cNvPr id="5145" name="Group 7">
                <a:extLst>
                  <a:ext uri="{FF2B5EF4-FFF2-40B4-BE49-F238E27FC236}">
                    <a16:creationId xmlns:a16="http://schemas.microsoft.com/office/drawing/2014/main" id="{6BC44670-F9ED-4DF0-96C4-DB644D52EBA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130682" y="1997077"/>
                <a:ext cx="719138" cy="2486025"/>
                <a:chOff x="2472" y="1621"/>
                <a:chExt cx="453" cy="1566"/>
              </a:xfrm>
            </p:grpSpPr>
            <p:pic>
              <p:nvPicPr>
                <p:cNvPr id="5149" name="Picture 5">
                  <a:extLst>
                    <a:ext uri="{FF2B5EF4-FFF2-40B4-BE49-F238E27FC236}">
                      <a16:creationId xmlns:a16="http://schemas.microsoft.com/office/drawing/2014/main" id="{5A81A5B3-B665-4019-8DC8-88A24C4FCE56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72" y="1621"/>
                  <a:ext cx="453" cy="15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5150" name="Line 6">
                  <a:extLst>
                    <a:ext uri="{FF2B5EF4-FFF2-40B4-BE49-F238E27FC236}">
                      <a16:creationId xmlns:a16="http://schemas.microsoft.com/office/drawing/2014/main" id="{711ECD55-EE4F-4CA6-B4CC-61A74CF133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72" y="2416"/>
                  <a:ext cx="453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5146" name="Text Box 8">
                <a:extLst>
                  <a:ext uri="{FF2B5EF4-FFF2-40B4-BE49-F238E27FC236}">
                    <a16:creationId xmlns:a16="http://schemas.microsoft.com/office/drawing/2014/main" id="{0EB090E3-052F-4B47-9DFF-DA71315C16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97842" y="2518257"/>
                <a:ext cx="2885746" cy="18158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 sz="2800" dirty="0"/>
                  <a:t>1. </a:t>
                </a:r>
                <a:r>
                  <a:rPr lang="en-GB" altLang="en-US" sz="2800" dirty="0">
                    <a:solidFill>
                      <a:srgbClr val="009900"/>
                    </a:solidFill>
                  </a:rPr>
                  <a:t>halide solution</a:t>
                </a:r>
              </a:p>
              <a:p>
                <a:pPr eaLnBrk="1" hangingPunct="1"/>
                <a:r>
                  <a:rPr lang="en-GB" altLang="en-US" sz="2800" dirty="0"/>
                  <a:t>chloride</a:t>
                </a:r>
              </a:p>
              <a:p>
                <a:pPr eaLnBrk="1" hangingPunct="1"/>
                <a:r>
                  <a:rPr lang="en-GB" altLang="en-US" sz="2800" dirty="0"/>
                  <a:t>bromide</a:t>
                </a:r>
              </a:p>
              <a:p>
                <a:pPr eaLnBrk="1" hangingPunct="1"/>
                <a:r>
                  <a:rPr lang="en-GB" altLang="en-US" sz="2800" dirty="0"/>
                  <a:t>iodide</a:t>
                </a:r>
              </a:p>
            </p:txBody>
          </p:sp>
          <p:sp>
            <p:nvSpPr>
              <p:cNvPr id="5147" name="Text Box 9">
                <a:extLst>
                  <a:ext uri="{FF2B5EF4-FFF2-40B4-BE49-F238E27FC236}">
                    <a16:creationId xmlns:a16="http://schemas.microsoft.com/office/drawing/2014/main" id="{3FEB1A66-EAE8-4127-82EB-C2F23B3231C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06386" y="1603255"/>
                <a:ext cx="3464434" cy="13850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 sz="2800"/>
                  <a:t>2. dilute </a:t>
                </a:r>
                <a:r>
                  <a:rPr lang="en-GB" altLang="en-US" sz="2800">
                    <a:solidFill>
                      <a:srgbClr val="009900"/>
                    </a:solidFill>
                  </a:rPr>
                  <a:t>nitric</a:t>
                </a:r>
                <a:r>
                  <a:rPr lang="en-GB" altLang="en-US" sz="2800"/>
                  <a:t> acid</a:t>
                </a:r>
              </a:p>
              <a:p>
                <a:pPr eaLnBrk="1" hangingPunct="1"/>
                <a:r>
                  <a:rPr lang="en-GB" altLang="en-US" sz="2800"/>
                  <a:t>(removes other ions </a:t>
                </a:r>
              </a:p>
              <a:p>
                <a:pPr eaLnBrk="1" hangingPunct="1"/>
                <a:r>
                  <a:rPr lang="en-GB" altLang="en-US" sz="2800"/>
                  <a:t>that would interfere)</a:t>
                </a:r>
              </a:p>
            </p:txBody>
          </p:sp>
          <p:sp>
            <p:nvSpPr>
              <p:cNvPr id="5148" name="Text Box 11">
                <a:extLst>
                  <a:ext uri="{FF2B5EF4-FFF2-40B4-BE49-F238E27FC236}">
                    <a16:creationId xmlns:a16="http://schemas.microsoft.com/office/drawing/2014/main" id="{B3901C5E-F96B-4749-AFDF-C80927EF9D8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68050" y="3115434"/>
                <a:ext cx="3183907" cy="18158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 sz="2800"/>
                  <a:t>3.</a:t>
                </a:r>
                <a:r>
                  <a:rPr lang="en-GB" altLang="en-US" sz="2800">
                    <a:solidFill>
                      <a:srgbClr val="009900"/>
                    </a:solidFill>
                  </a:rPr>
                  <a:t> silver nitrate</a:t>
                </a:r>
              </a:p>
              <a:p>
                <a:pPr eaLnBrk="1" hangingPunct="1"/>
                <a:r>
                  <a:rPr lang="en-GB" altLang="en-US" sz="2800"/>
                  <a:t>(reacts with halide </a:t>
                </a:r>
              </a:p>
              <a:p>
                <a:pPr eaLnBrk="1" hangingPunct="1"/>
                <a:r>
                  <a:rPr lang="en-GB" altLang="en-US" sz="2800"/>
                  <a:t>to form </a:t>
                </a:r>
                <a:r>
                  <a:rPr lang="en-GB" altLang="en-US" sz="2800">
                    <a:solidFill>
                      <a:srgbClr val="009900"/>
                    </a:solidFill>
                  </a:rPr>
                  <a:t>insoluble </a:t>
                </a:r>
              </a:p>
              <a:p>
                <a:pPr eaLnBrk="1" hangingPunct="1"/>
                <a:r>
                  <a:rPr lang="en-GB" altLang="en-US" sz="2800">
                    <a:solidFill>
                      <a:srgbClr val="009900"/>
                    </a:solidFill>
                  </a:rPr>
                  <a:t>silver halide</a:t>
                </a:r>
                <a:r>
                  <a:rPr lang="en-GB" altLang="en-US" sz="2800"/>
                  <a:t>)</a:t>
                </a:r>
              </a:p>
            </p:txBody>
          </p:sp>
        </p:grpSp>
        <p:sp>
          <p:nvSpPr>
            <p:cNvPr id="5144" name="Text Box 17">
              <a:extLst>
                <a:ext uri="{FF2B5EF4-FFF2-40B4-BE49-F238E27FC236}">
                  <a16:creationId xmlns:a16="http://schemas.microsoft.com/office/drawing/2014/main" id="{C99823B2-B460-4C29-9842-871D6F3AB6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1472" y="928670"/>
              <a:ext cx="138531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800" u="sng"/>
                <a:t>Method</a:t>
              </a:r>
            </a:p>
          </p:txBody>
        </p:sp>
      </p:grpSp>
      <p:sp>
        <p:nvSpPr>
          <p:cNvPr id="5124" name="Text Box 18">
            <a:extLst>
              <a:ext uri="{FF2B5EF4-FFF2-40B4-BE49-F238E27FC236}">
                <a16:creationId xmlns:a16="http://schemas.microsoft.com/office/drawing/2014/main" id="{BF3C67CA-CDF9-4402-A6A9-7A83794BA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508500"/>
            <a:ext cx="13843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u="sng" dirty="0"/>
              <a:t>Results</a:t>
            </a:r>
          </a:p>
        </p:txBody>
      </p:sp>
      <p:graphicFrame>
        <p:nvGraphicFramePr>
          <p:cNvPr id="86059" name="Group 43">
            <a:extLst>
              <a:ext uri="{FF2B5EF4-FFF2-40B4-BE49-F238E27FC236}">
                <a16:creationId xmlns:a16="http://schemas.microsoft.com/office/drawing/2014/main" id="{8B2A0466-A4F3-4268-B4C7-2F70A2DB91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95288" y="5080000"/>
          <a:ext cx="8507413" cy="1341438"/>
        </p:xfrm>
        <a:graphic>
          <a:graphicData uri="http://schemas.openxmlformats.org/drawingml/2006/table">
            <a:tbl>
              <a:tblPr/>
              <a:tblGrid>
                <a:gridCol w="2176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04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04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04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82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marL="91441" marR="91441"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Chloride (</a:t>
                      </a:r>
                      <a:r>
                        <a:rPr kumimoji="0" lang="en-GB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Cl</a:t>
                      </a:r>
                      <a:r>
                        <a:rPr kumimoji="0" lang="en-GB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)</a:t>
                      </a:r>
                      <a:endParaRPr kumimoji="0" lang="en-GB" sz="2400" b="0" i="0" u="none" strike="noStrike" cap="none" normalizeH="0" baseline="3000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marL="91441" marR="91441"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Bromide (Br</a:t>
                      </a:r>
                      <a:r>
                        <a:rPr kumimoji="0" lang="en-GB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)</a:t>
                      </a:r>
                      <a:endParaRPr kumimoji="0" lang="en-GB" sz="2400" b="0" i="0" u="none" strike="noStrike" cap="none" normalizeH="0" baseline="3000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marL="91441" marR="91441"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Iodide (I</a:t>
                      </a:r>
                      <a:r>
                        <a:rPr kumimoji="0" lang="en-GB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)</a:t>
                      </a:r>
                      <a:endParaRPr kumimoji="0" lang="en-GB" sz="2400" b="0" i="0" u="none" strike="noStrike" cap="none" normalizeH="0" baseline="3000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marL="91441" marR="91441"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31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Precipitate</a:t>
                      </a:r>
                      <a:b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colour</a:t>
                      </a:r>
                    </a:p>
                  </a:txBody>
                  <a:tcPr marL="91441" marR="91441"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marL="91441" marR="91441"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marL="91441" marR="91441"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marL="91441" marR="91441"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ext Box 18">
            <a:extLst>
              <a:ext uri="{FF2B5EF4-FFF2-40B4-BE49-F238E27FC236}">
                <a16:creationId xmlns:a16="http://schemas.microsoft.com/office/drawing/2014/main" id="{39D5E0A9-F5B4-4B2F-0ABE-C5A0B0731F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3821" y="5733256"/>
            <a:ext cx="16241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 dirty="0"/>
              <a:t>white ppt</a:t>
            </a:r>
          </a:p>
        </p:txBody>
      </p:sp>
      <p:sp>
        <p:nvSpPr>
          <p:cNvPr id="3" name="Text Box 18">
            <a:extLst>
              <a:ext uri="{FF2B5EF4-FFF2-40B4-BE49-F238E27FC236}">
                <a16:creationId xmlns:a16="http://schemas.microsoft.com/office/drawing/2014/main" id="{FA08D5B9-5A5E-92E1-B3B3-F5C4522863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973" y="5750719"/>
            <a:ext cx="178446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 dirty="0"/>
              <a:t>cream ppt</a:t>
            </a:r>
          </a:p>
        </p:txBody>
      </p:sp>
      <p:sp>
        <p:nvSpPr>
          <p:cNvPr id="4" name="Text Box 18">
            <a:extLst>
              <a:ext uri="{FF2B5EF4-FFF2-40B4-BE49-F238E27FC236}">
                <a16:creationId xmlns:a16="http://schemas.microsoft.com/office/drawing/2014/main" id="{AE4E90AF-71DC-E18D-F95C-274AFD423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4001" y="5733256"/>
            <a:ext cx="17844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 dirty="0"/>
              <a:t>yellow ppt</a:t>
            </a:r>
          </a:p>
        </p:txBody>
      </p:sp>
    </p:spTree>
    <p:extLst>
      <p:ext uri="{BB962C8B-B14F-4D97-AF65-F5344CB8AC3E}">
        <p14:creationId xmlns:p14="http://schemas.microsoft.com/office/powerpoint/2010/main" val="280139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20" name="Rectangle 8">
            <a:extLst>
              <a:ext uri="{FF2B5EF4-FFF2-40B4-BE49-F238E27FC236}">
                <a16:creationId xmlns:a16="http://schemas.microsoft.com/office/drawing/2014/main" id="{DB924435-C0B3-4573-8C24-FECA6ADD8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" y="4854575"/>
            <a:ext cx="8893175" cy="191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potassium iodide + silver nitrate → silver iodide + potassium nitrate</a:t>
            </a:r>
          </a:p>
          <a:p>
            <a:pPr eaLnBrk="1" hangingPunct="1"/>
            <a:endParaRPr lang="en-GB" alt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GB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K</a:t>
            </a:r>
            <a:r>
              <a:rPr lang="en-GB" altLang="en-US" sz="2000" dirty="0">
                <a:solidFill>
                  <a:srgbClr val="0099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GB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(aq) + AgNO</a:t>
            </a:r>
            <a:r>
              <a:rPr lang="en-GB" altLang="en-US" sz="2000" baseline="-25000" dirty="0"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en-GB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(aq) → </a:t>
            </a:r>
            <a:r>
              <a:rPr lang="en-GB" altLang="en-US" sz="2000" dirty="0" err="1">
                <a:solidFill>
                  <a:srgbClr val="0099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AgI</a:t>
            </a:r>
            <a:r>
              <a:rPr lang="en-GB" altLang="en-US" sz="2000" dirty="0">
                <a:solidFill>
                  <a:srgbClr val="0099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(s) + KNO</a:t>
            </a:r>
            <a:r>
              <a:rPr lang="en-GB" altLang="en-US" sz="2000" baseline="-25000" dirty="0">
                <a:ea typeface="Times New Roman" panose="02020603050405020304" pitchFamily="18" charset="0"/>
                <a:cs typeface="Arial" panose="020B0604020202020204" pitchFamily="34" charset="0"/>
              </a:rPr>
              <a:t>3 </a:t>
            </a:r>
            <a:r>
              <a:rPr lang="en-GB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(aq)</a:t>
            </a:r>
          </a:p>
          <a:p>
            <a:endParaRPr lang="en-GB" alt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GB" altLang="en-US" sz="2000" dirty="0">
                <a:solidFill>
                  <a:srgbClr val="0099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</a:t>
            </a:r>
            <a:r>
              <a:rPr lang="en-GB" altLang="en-US" sz="2000" baseline="30000" dirty="0">
                <a:solidFill>
                  <a:srgbClr val="0099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en-GB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(aq) + Ag</a:t>
            </a:r>
            <a:r>
              <a:rPr lang="en-GB" altLang="en-US" sz="2000" baseline="30000" dirty="0">
                <a:ea typeface="Times New Roman" panose="02020603050405020304" pitchFamily="18" charset="0"/>
                <a:cs typeface="Arial" panose="020B0604020202020204" pitchFamily="34" charset="0"/>
              </a:rPr>
              <a:t>+</a:t>
            </a:r>
            <a:r>
              <a:rPr lang="en-GB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(aq) → </a:t>
            </a:r>
            <a:r>
              <a:rPr lang="en-GB" altLang="en-US" sz="2000" dirty="0" err="1">
                <a:solidFill>
                  <a:srgbClr val="0099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AgI</a:t>
            </a:r>
            <a:r>
              <a:rPr lang="en-GB" altLang="en-US" sz="2000" dirty="0">
                <a:solidFill>
                  <a:srgbClr val="0099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(s) </a:t>
            </a:r>
          </a:p>
          <a:p>
            <a:endParaRPr lang="en-GB" altLang="en-US" sz="20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0121" name="Rectangle 9">
            <a:extLst>
              <a:ext uri="{FF2B5EF4-FFF2-40B4-BE49-F238E27FC236}">
                <a16:creationId xmlns:a16="http://schemas.microsoft.com/office/drawing/2014/main" id="{E7BFB6A9-8213-463E-9099-282520B443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" y="2935288"/>
            <a:ext cx="8893175" cy="191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potassium bromide + silver nitrate → silver bromide + potassium nitrate</a:t>
            </a:r>
          </a:p>
          <a:p>
            <a:pPr eaLnBrk="1" hangingPunct="1"/>
            <a:endParaRPr lang="en-GB" alt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GB" alt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K</a:t>
            </a:r>
            <a:r>
              <a:rPr lang="en-GB" altLang="en-US" sz="2000" dirty="0" err="1">
                <a:solidFill>
                  <a:srgbClr val="0099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Br</a:t>
            </a:r>
            <a:r>
              <a:rPr lang="en-GB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(aq) + AgNO</a:t>
            </a:r>
            <a:r>
              <a:rPr lang="en-GB" altLang="en-US" sz="2000" baseline="-25000" dirty="0"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en-GB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(aq) → </a:t>
            </a:r>
            <a:r>
              <a:rPr lang="en-GB" altLang="en-US" sz="2000" dirty="0" err="1">
                <a:solidFill>
                  <a:srgbClr val="0099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AgBr</a:t>
            </a:r>
            <a:r>
              <a:rPr lang="en-GB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(s) + KNO</a:t>
            </a:r>
            <a:r>
              <a:rPr lang="en-GB" altLang="en-US" sz="2000" baseline="-25000" dirty="0">
                <a:ea typeface="Times New Roman" panose="02020603050405020304" pitchFamily="18" charset="0"/>
                <a:cs typeface="Arial" panose="020B0604020202020204" pitchFamily="34" charset="0"/>
              </a:rPr>
              <a:t>3 </a:t>
            </a:r>
            <a:r>
              <a:rPr lang="en-GB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(aq)</a:t>
            </a:r>
          </a:p>
          <a:p>
            <a:endParaRPr lang="en-GB" alt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GB" altLang="en-US" sz="2000" dirty="0">
                <a:solidFill>
                  <a:srgbClr val="0099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Br</a:t>
            </a:r>
            <a:r>
              <a:rPr lang="en-GB" altLang="en-US" sz="2000" baseline="30000" dirty="0">
                <a:solidFill>
                  <a:srgbClr val="0099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en-GB" altLang="en-US" sz="2000" dirty="0">
                <a:solidFill>
                  <a:srgbClr val="0099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(aq) + Ag</a:t>
            </a:r>
            <a:r>
              <a:rPr lang="en-GB" altLang="en-US" sz="2000" baseline="30000" dirty="0">
                <a:ea typeface="Times New Roman" panose="02020603050405020304" pitchFamily="18" charset="0"/>
                <a:cs typeface="Arial" panose="020B0604020202020204" pitchFamily="34" charset="0"/>
              </a:rPr>
              <a:t>+</a:t>
            </a:r>
            <a:r>
              <a:rPr lang="en-GB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(aq) → </a:t>
            </a:r>
            <a:r>
              <a:rPr lang="en-GB" altLang="en-US" sz="2000" dirty="0" err="1">
                <a:solidFill>
                  <a:srgbClr val="0099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AgBr</a:t>
            </a:r>
            <a:r>
              <a:rPr lang="en-GB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(s) </a:t>
            </a:r>
          </a:p>
          <a:p>
            <a:endParaRPr lang="en-GB" altLang="en-US" sz="2000" i="1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0122" name="Rectangle 10">
            <a:extLst>
              <a:ext uri="{FF2B5EF4-FFF2-40B4-BE49-F238E27FC236}">
                <a16:creationId xmlns:a16="http://schemas.microsoft.com/office/drawing/2014/main" id="{F058DE45-ABD8-438E-B5F9-EC5525D4C1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" y="1016000"/>
            <a:ext cx="8893175" cy="191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potassium chloride + silver nitrate → silver chloride + potassium nitrate</a:t>
            </a:r>
          </a:p>
          <a:p>
            <a:pPr eaLnBrk="1" hangingPunct="1"/>
            <a:endParaRPr lang="en-GB" alt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GB" altLang="en-US" sz="2000" dirty="0" err="1">
                <a:ea typeface="Times New Roman" panose="02020603050405020304" pitchFamily="18" charset="0"/>
                <a:cs typeface="Arial" panose="020B0604020202020204" pitchFamily="34" charset="0"/>
              </a:rPr>
              <a:t>K</a:t>
            </a:r>
            <a:r>
              <a:rPr lang="en-GB" altLang="en-US" sz="2000" dirty="0" err="1">
                <a:solidFill>
                  <a:srgbClr val="0099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Cl</a:t>
            </a:r>
            <a:r>
              <a:rPr lang="en-GB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(aq) + AgNO</a:t>
            </a:r>
            <a:r>
              <a:rPr lang="en-GB" altLang="en-US" sz="2000" baseline="-25000" dirty="0"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en-GB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(aq) → </a:t>
            </a:r>
            <a:r>
              <a:rPr lang="en-GB" altLang="en-US" sz="2000" dirty="0">
                <a:solidFill>
                  <a:srgbClr val="0099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AgCl</a:t>
            </a:r>
            <a:r>
              <a:rPr lang="en-GB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(s) + KNO</a:t>
            </a:r>
            <a:r>
              <a:rPr lang="en-GB" altLang="en-US" sz="2000" baseline="-25000" dirty="0">
                <a:ea typeface="Times New Roman" panose="02020603050405020304" pitchFamily="18" charset="0"/>
                <a:cs typeface="Arial" panose="020B0604020202020204" pitchFamily="34" charset="0"/>
              </a:rPr>
              <a:t>3 </a:t>
            </a:r>
            <a:r>
              <a:rPr lang="en-GB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(aq)</a:t>
            </a:r>
          </a:p>
          <a:p>
            <a:endParaRPr lang="en-GB" alt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GB" altLang="en-US" sz="2000" dirty="0">
                <a:solidFill>
                  <a:srgbClr val="0099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Cl</a:t>
            </a:r>
            <a:r>
              <a:rPr lang="en-GB" altLang="en-US" sz="2000" baseline="30000" dirty="0">
                <a:solidFill>
                  <a:srgbClr val="0099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en-GB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(aq) + Ag</a:t>
            </a:r>
            <a:r>
              <a:rPr lang="en-GB" altLang="en-US" sz="2000" baseline="30000" dirty="0">
                <a:ea typeface="Times New Roman" panose="02020603050405020304" pitchFamily="18" charset="0"/>
                <a:cs typeface="Arial" panose="020B0604020202020204" pitchFamily="34" charset="0"/>
              </a:rPr>
              <a:t>+</a:t>
            </a:r>
            <a:r>
              <a:rPr lang="en-GB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(aq) → </a:t>
            </a:r>
            <a:r>
              <a:rPr lang="en-GB" altLang="en-US" sz="2000" dirty="0">
                <a:solidFill>
                  <a:srgbClr val="0099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AgCl</a:t>
            </a:r>
            <a:r>
              <a:rPr lang="en-GB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(s) </a:t>
            </a:r>
          </a:p>
          <a:p>
            <a:endParaRPr lang="en-GB" alt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222" name="Line 11">
            <a:extLst>
              <a:ext uri="{FF2B5EF4-FFF2-40B4-BE49-F238E27FC236}">
                <a16:creationId xmlns:a16="http://schemas.microsoft.com/office/drawing/2014/main" id="{03188781-7D63-48E6-9523-78C92D30668D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875" y="1016000"/>
            <a:ext cx="8893175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23" name="Line 12">
            <a:extLst>
              <a:ext uri="{FF2B5EF4-FFF2-40B4-BE49-F238E27FC236}">
                <a16:creationId xmlns:a16="http://schemas.microsoft.com/office/drawing/2014/main" id="{75696940-FED0-4B03-B1B6-2BA7780ADFB0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875" y="6773863"/>
            <a:ext cx="8893175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24" name="Line 13">
            <a:extLst>
              <a:ext uri="{FF2B5EF4-FFF2-40B4-BE49-F238E27FC236}">
                <a16:creationId xmlns:a16="http://schemas.microsoft.com/office/drawing/2014/main" id="{5C6A2AA5-0AA7-42E5-A340-46A34FB6B79A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875" y="1016000"/>
            <a:ext cx="0" cy="5757863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25" name="Line 14">
            <a:extLst>
              <a:ext uri="{FF2B5EF4-FFF2-40B4-BE49-F238E27FC236}">
                <a16:creationId xmlns:a16="http://schemas.microsoft.com/office/drawing/2014/main" id="{0BBC952D-6440-44D9-914C-C2C1C213E41C}"/>
              </a:ext>
            </a:extLst>
          </p:cNvPr>
          <p:cNvSpPr>
            <a:spLocks noChangeShapeType="1"/>
          </p:cNvSpPr>
          <p:nvPr/>
        </p:nvSpPr>
        <p:spPr bwMode="auto">
          <a:xfrm>
            <a:off x="9036050" y="1016000"/>
            <a:ext cx="0" cy="5757863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26" name="Line 15">
            <a:extLst>
              <a:ext uri="{FF2B5EF4-FFF2-40B4-BE49-F238E27FC236}">
                <a16:creationId xmlns:a16="http://schemas.microsoft.com/office/drawing/2014/main" id="{B38F8CDD-EA24-4D07-959C-63DFC8C42668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875" y="2935288"/>
            <a:ext cx="8893175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27" name="Line 16">
            <a:extLst>
              <a:ext uri="{FF2B5EF4-FFF2-40B4-BE49-F238E27FC236}">
                <a16:creationId xmlns:a16="http://schemas.microsoft.com/office/drawing/2014/main" id="{A221F808-4887-4158-9BCB-3084B94F4F2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875" y="4854575"/>
            <a:ext cx="8893175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" name="Text Box 20">
            <a:extLst>
              <a:ext uri="{FF2B5EF4-FFF2-40B4-BE49-F238E27FC236}">
                <a16:creationId xmlns:a16="http://schemas.microsoft.com/office/drawing/2014/main" id="{0FBA3C32-5BE2-43EE-8970-EC74E81E3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214313"/>
            <a:ext cx="1784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u="sng" dirty="0"/>
              <a:t>Equations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0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0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0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0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0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0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0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0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0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0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3AD4EBDE-71B7-4BD9-B145-84C4BF8B49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42875"/>
            <a:ext cx="8229600" cy="939800"/>
          </a:xfrm>
        </p:spPr>
        <p:txBody>
          <a:bodyPr/>
          <a:lstStyle/>
          <a:p>
            <a:pPr eaLnBrk="1" hangingPunct="1"/>
            <a:r>
              <a:rPr lang="en-GB" altLang="en-US" sz="4000" u="sng" dirty="0">
                <a:solidFill>
                  <a:srgbClr val="FF0066"/>
                </a:solidFill>
              </a:rPr>
              <a:t>Test for sulphate ions</a:t>
            </a:r>
          </a:p>
        </p:txBody>
      </p:sp>
      <p:grpSp>
        <p:nvGrpSpPr>
          <p:cNvPr id="6147" name="Group 18">
            <a:extLst>
              <a:ext uri="{FF2B5EF4-FFF2-40B4-BE49-F238E27FC236}">
                <a16:creationId xmlns:a16="http://schemas.microsoft.com/office/drawing/2014/main" id="{A6305A78-69B2-4922-990C-9725B5210B2F}"/>
              </a:ext>
            </a:extLst>
          </p:cNvPr>
          <p:cNvGrpSpPr>
            <a:grpSpLocks/>
          </p:cNvGrpSpPr>
          <p:nvPr/>
        </p:nvGrpSpPr>
        <p:grpSpPr bwMode="auto">
          <a:xfrm>
            <a:off x="611188" y="1628775"/>
            <a:ext cx="8493125" cy="3687763"/>
            <a:chOff x="611561" y="1628775"/>
            <a:chExt cx="8493575" cy="3688125"/>
          </a:xfrm>
        </p:grpSpPr>
        <p:grpSp>
          <p:nvGrpSpPr>
            <p:cNvPr id="6151" name="Group 5">
              <a:extLst>
                <a:ext uri="{FF2B5EF4-FFF2-40B4-BE49-F238E27FC236}">
                  <a16:creationId xmlns:a16="http://schemas.microsoft.com/office/drawing/2014/main" id="{4CA8C2E9-D010-475F-BC51-8D484B2C96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23813" y="1765306"/>
              <a:ext cx="719138" cy="2486025"/>
              <a:chOff x="1984" y="1434"/>
              <a:chExt cx="453" cy="1566"/>
            </a:xfrm>
          </p:grpSpPr>
          <p:pic>
            <p:nvPicPr>
              <p:cNvPr id="6156" name="Picture 6">
                <a:extLst>
                  <a:ext uri="{FF2B5EF4-FFF2-40B4-BE49-F238E27FC236}">
                    <a16:creationId xmlns:a16="http://schemas.microsoft.com/office/drawing/2014/main" id="{55CFCA27-7A5B-4458-82EA-23E77ABBB25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84" y="1434"/>
                <a:ext cx="453" cy="15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157" name="Line 7">
                <a:extLst>
                  <a:ext uri="{FF2B5EF4-FFF2-40B4-BE49-F238E27FC236}">
                    <a16:creationId xmlns:a16="http://schemas.microsoft.com/office/drawing/2014/main" id="{8B7FBD7E-3B1E-4574-AD41-741BB85F03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84" y="2296"/>
                <a:ext cx="45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6152" name="Text Box 8">
              <a:extLst>
                <a:ext uri="{FF2B5EF4-FFF2-40B4-BE49-F238E27FC236}">
                  <a16:creationId xmlns:a16="http://schemas.microsoft.com/office/drawing/2014/main" id="{CA325CE9-4C58-476A-8B71-5E94A10129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1561" y="2708923"/>
              <a:ext cx="3284886" cy="523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800"/>
                <a:t>1.</a:t>
              </a:r>
              <a:r>
                <a:rPr lang="en-GB" altLang="en-US" sz="2800">
                  <a:solidFill>
                    <a:srgbClr val="FF0066"/>
                  </a:solidFill>
                </a:rPr>
                <a:t> sulphate solution</a:t>
              </a:r>
            </a:p>
          </p:txBody>
        </p:sp>
        <p:sp>
          <p:nvSpPr>
            <p:cNvPr id="6153" name="Text Box 9">
              <a:extLst>
                <a:ext uri="{FF2B5EF4-FFF2-40B4-BE49-F238E27FC236}">
                  <a16:creationId xmlns:a16="http://schemas.microsoft.com/office/drawing/2014/main" id="{BC8EB881-2B8A-4795-A825-F88DA1D919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60048" y="1772816"/>
              <a:ext cx="4245088" cy="1384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800"/>
                <a:t>2. dilute </a:t>
              </a:r>
              <a:r>
                <a:rPr lang="en-GB" altLang="en-US" sz="2800">
                  <a:solidFill>
                    <a:srgbClr val="FF0066"/>
                  </a:solidFill>
                </a:rPr>
                <a:t>hydrochloric</a:t>
              </a:r>
              <a:r>
                <a:rPr lang="en-GB" altLang="en-US" sz="2800"/>
                <a:t> acid</a:t>
              </a:r>
            </a:p>
            <a:p>
              <a:pPr eaLnBrk="1" hangingPunct="1"/>
              <a:r>
                <a:rPr lang="en-GB" altLang="en-US" sz="2800"/>
                <a:t>(removes other ions </a:t>
              </a:r>
            </a:p>
            <a:p>
              <a:pPr eaLnBrk="1" hangingPunct="1"/>
              <a:r>
                <a:rPr lang="en-GB" altLang="en-US" sz="2800"/>
                <a:t>that would interfere)</a:t>
              </a:r>
            </a:p>
          </p:txBody>
        </p:sp>
        <p:sp>
          <p:nvSpPr>
            <p:cNvPr id="6154" name="Text Box 11">
              <a:extLst>
                <a:ext uri="{FF2B5EF4-FFF2-40B4-BE49-F238E27FC236}">
                  <a16:creationId xmlns:a16="http://schemas.microsoft.com/office/drawing/2014/main" id="{C913FBDF-BBEA-4E18-99C7-BBB89BF47A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32056" y="3501013"/>
              <a:ext cx="3684035" cy="1815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800"/>
                <a:t>3. </a:t>
              </a:r>
              <a:r>
                <a:rPr lang="en-GB" altLang="en-US" sz="2800">
                  <a:solidFill>
                    <a:srgbClr val="FF0066"/>
                  </a:solidFill>
                </a:rPr>
                <a:t>barium chloride</a:t>
              </a:r>
            </a:p>
            <a:p>
              <a:pPr eaLnBrk="1" hangingPunct="1"/>
              <a:r>
                <a:rPr lang="en-GB" altLang="en-US" sz="2800"/>
                <a:t>(reacts with sulphate </a:t>
              </a:r>
            </a:p>
            <a:p>
              <a:pPr eaLnBrk="1" hangingPunct="1"/>
              <a:r>
                <a:rPr lang="en-GB" altLang="en-US" sz="2800"/>
                <a:t>ions to form </a:t>
              </a:r>
              <a:r>
                <a:rPr lang="en-GB" altLang="en-US" sz="2800">
                  <a:solidFill>
                    <a:srgbClr val="FF0066"/>
                  </a:solidFill>
                </a:rPr>
                <a:t>insoluble </a:t>
              </a:r>
            </a:p>
            <a:p>
              <a:pPr eaLnBrk="1" hangingPunct="1"/>
              <a:r>
                <a:rPr lang="en-GB" altLang="en-US" sz="2800">
                  <a:solidFill>
                    <a:srgbClr val="FF0066"/>
                  </a:solidFill>
                </a:rPr>
                <a:t>barium sulphate</a:t>
              </a:r>
              <a:r>
                <a:rPr lang="en-GB" altLang="en-US" sz="2800"/>
                <a:t>)</a:t>
              </a:r>
            </a:p>
          </p:txBody>
        </p:sp>
        <p:sp>
          <p:nvSpPr>
            <p:cNvPr id="6155" name="Text Box 16">
              <a:extLst>
                <a:ext uri="{FF2B5EF4-FFF2-40B4-BE49-F238E27FC236}">
                  <a16:creationId xmlns:a16="http://schemas.microsoft.com/office/drawing/2014/main" id="{6A8DC1FA-4710-4F8F-A925-8DC71DEB88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4213" y="1628775"/>
              <a:ext cx="138531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800" u="sng"/>
                <a:t>Method</a:t>
              </a:r>
            </a:p>
          </p:txBody>
        </p:sp>
      </p:grpSp>
      <p:sp>
        <p:nvSpPr>
          <p:cNvPr id="6148" name="Text Box 17">
            <a:extLst>
              <a:ext uri="{FF2B5EF4-FFF2-40B4-BE49-F238E27FC236}">
                <a16:creationId xmlns:a16="http://schemas.microsoft.com/office/drawing/2014/main" id="{1E3455E9-1329-4CD0-AFAC-412B8B481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5286375"/>
            <a:ext cx="120417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u="sng" dirty="0"/>
              <a:t>Result</a:t>
            </a:r>
          </a:p>
        </p:txBody>
      </p:sp>
      <p:sp>
        <p:nvSpPr>
          <p:cNvPr id="18" name="Text Box 21">
            <a:extLst>
              <a:ext uri="{FF2B5EF4-FFF2-40B4-BE49-F238E27FC236}">
                <a16:creationId xmlns:a16="http://schemas.microsoft.com/office/drawing/2014/main" id="{3FF0FA71-9AEB-44DF-8B8B-71328253C7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5929313"/>
            <a:ext cx="73580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0066"/>
                </a:solidFill>
              </a:rPr>
              <a:t>White precipitate (barium sulphate)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Text Box 3">
            <a:extLst>
              <a:ext uri="{FF2B5EF4-FFF2-40B4-BE49-F238E27FC236}">
                <a16:creationId xmlns:a16="http://schemas.microsoft.com/office/drawing/2014/main" id="{8E3E2F07-FF75-4FE7-AD9C-88DE35895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628800"/>
            <a:ext cx="603562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dirty="0"/>
              <a:t>    zinc    +  barium  →     zinc     + barium</a:t>
            </a:r>
          </a:p>
          <a:p>
            <a:pPr eaLnBrk="1" hangingPunct="1"/>
            <a:r>
              <a:rPr lang="en-GB" altLang="en-US" sz="2400" dirty="0"/>
              <a:t>sulphate    chloride      </a:t>
            </a:r>
            <a:r>
              <a:rPr lang="en-GB" altLang="en-US" sz="2400" dirty="0" err="1"/>
              <a:t>chloride</a:t>
            </a:r>
            <a:r>
              <a:rPr lang="en-GB" altLang="en-US" sz="2400" dirty="0"/>
              <a:t>      sulphate</a:t>
            </a:r>
          </a:p>
        </p:txBody>
      </p:sp>
      <p:sp>
        <p:nvSpPr>
          <p:cNvPr id="91140" name="Text Box 4">
            <a:extLst>
              <a:ext uri="{FF2B5EF4-FFF2-40B4-BE49-F238E27FC236}">
                <a16:creationId xmlns:a16="http://schemas.microsoft.com/office/drawing/2014/main" id="{0CE483C4-5C07-4FD3-8D1C-FEC1A407B9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2996952"/>
            <a:ext cx="7119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dirty="0"/>
              <a:t>Zn</a:t>
            </a:r>
            <a:r>
              <a:rPr lang="en-GB" altLang="en-US" sz="2400" dirty="0">
                <a:solidFill>
                  <a:srgbClr val="FF0066"/>
                </a:solidFill>
              </a:rPr>
              <a:t>SO</a:t>
            </a:r>
            <a:r>
              <a:rPr lang="en-GB" altLang="en-US" sz="2400" baseline="-25000" dirty="0">
                <a:solidFill>
                  <a:srgbClr val="FF0066"/>
                </a:solidFill>
              </a:rPr>
              <a:t>4</a:t>
            </a:r>
            <a:r>
              <a:rPr lang="en-GB" altLang="en-US" sz="2400" dirty="0"/>
              <a:t> (aq) + BaCl</a:t>
            </a:r>
            <a:r>
              <a:rPr lang="en-GB" altLang="en-US" sz="2400" baseline="-25000" dirty="0"/>
              <a:t>2</a:t>
            </a:r>
            <a:r>
              <a:rPr lang="en-GB" altLang="en-US" sz="2400" dirty="0"/>
              <a:t> (aq) →  ZnCl</a:t>
            </a:r>
            <a:r>
              <a:rPr lang="en-GB" altLang="en-US" sz="2400" baseline="-25000" dirty="0"/>
              <a:t>2</a:t>
            </a:r>
            <a:r>
              <a:rPr lang="en-GB" altLang="en-US" sz="2400" dirty="0"/>
              <a:t> (aq) + </a:t>
            </a:r>
            <a:r>
              <a:rPr lang="en-GB" altLang="en-US" sz="2400" dirty="0">
                <a:solidFill>
                  <a:srgbClr val="FF0066"/>
                </a:solidFill>
              </a:rPr>
              <a:t>BaSO</a:t>
            </a:r>
            <a:r>
              <a:rPr lang="en-GB" altLang="en-US" sz="2400" baseline="-25000" dirty="0">
                <a:solidFill>
                  <a:srgbClr val="FF0066"/>
                </a:solidFill>
              </a:rPr>
              <a:t>4</a:t>
            </a:r>
            <a:r>
              <a:rPr lang="en-GB" altLang="en-US" sz="2400" dirty="0"/>
              <a:t> (s)</a:t>
            </a:r>
          </a:p>
        </p:txBody>
      </p:sp>
      <p:sp>
        <p:nvSpPr>
          <p:cNvPr id="91143" name="Text Box 7">
            <a:extLst>
              <a:ext uri="{FF2B5EF4-FFF2-40B4-BE49-F238E27FC236}">
                <a16:creationId xmlns:a16="http://schemas.microsoft.com/office/drawing/2014/main" id="{C7E9242A-AA3F-448A-B712-D7806312C5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4699992"/>
            <a:ext cx="4960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dirty="0">
                <a:solidFill>
                  <a:srgbClr val="FF0066"/>
                </a:solidFill>
              </a:rPr>
              <a:t>SO</a:t>
            </a:r>
            <a:r>
              <a:rPr lang="en-GB" altLang="en-US" sz="2400" baseline="-25000" dirty="0">
                <a:solidFill>
                  <a:srgbClr val="FF0066"/>
                </a:solidFill>
              </a:rPr>
              <a:t>4</a:t>
            </a:r>
            <a:r>
              <a:rPr lang="en-GB" altLang="en-US" sz="2400" baseline="30000" dirty="0">
                <a:solidFill>
                  <a:srgbClr val="FF0066"/>
                </a:solidFill>
              </a:rPr>
              <a:t>2-</a:t>
            </a:r>
            <a:r>
              <a:rPr lang="en-GB" altLang="en-US" sz="2400" dirty="0">
                <a:solidFill>
                  <a:srgbClr val="FF0066"/>
                </a:solidFill>
              </a:rPr>
              <a:t> </a:t>
            </a:r>
            <a:r>
              <a:rPr lang="en-GB" altLang="en-US" sz="2400" dirty="0"/>
              <a:t>(aq) + Ba</a:t>
            </a:r>
            <a:r>
              <a:rPr lang="en-GB" altLang="en-US" sz="2400" baseline="30000" dirty="0"/>
              <a:t>2+</a:t>
            </a:r>
            <a:r>
              <a:rPr lang="en-GB" altLang="en-US" sz="2400" dirty="0"/>
              <a:t> (aq) → </a:t>
            </a:r>
            <a:r>
              <a:rPr lang="en-GB" altLang="en-US" sz="2400" dirty="0">
                <a:solidFill>
                  <a:srgbClr val="FF0066"/>
                </a:solidFill>
              </a:rPr>
              <a:t>BaSO</a:t>
            </a:r>
            <a:r>
              <a:rPr lang="en-GB" altLang="en-US" sz="2400" baseline="-25000" dirty="0">
                <a:solidFill>
                  <a:srgbClr val="FF0066"/>
                </a:solidFill>
              </a:rPr>
              <a:t>4</a:t>
            </a:r>
            <a:r>
              <a:rPr lang="en-GB" altLang="en-US" sz="2400" dirty="0"/>
              <a:t> (s)</a:t>
            </a:r>
          </a:p>
        </p:txBody>
      </p:sp>
      <p:sp>
        <p:nvSpPr>
          <p:cNvPr id="8" name="Text Box 20">
            <a:extLst>
              <a:ext uri="{FF2B5EF4-FFF2-40B4-BE49-F238E27FC236}">
                <a16:creationId xmlns:a16="http://schemas.microsoft.com/office/drawing/2014/main" id="{F799EE47-3EE0-4CB1-A68D-C1D150EC73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676898"/>
            <a:ext cx="1784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u="sng" dirty="0"/>
              <a:t>Equations</a:t>
            </a:r>
          </a:p>
        </p:txBody>
      </p:sp>
      <p:sp>
        <p:nvSpPr>
          <p:cNvPr id="9" name="Text Box 20">
            <a:extLst>
              <a:ext uri="{FF2B5EF4-FFF2-40B4-BE49-F238E27FC236}">
                <a16:creationId xmlns:a16="http://schemas.microsoft.com/office/drawing/2014/main" id="{1C02EA62-A788-4661-BC40-0CC29A00C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4136266"/>
            <a:ext cx="10445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dirty="0"/>
              <a:t>Ionic: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1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1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0" grpId="0"/>
      <p:bldP spid="91143" grpId="0"/>
      <p:bldP spid="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3208</TotalTime>
  <Words>718</Words>
  <Application>Microsoft Office PowerPoint</Application>
  <PresentationFormat>On-screen Show (4:3)</PresentationFormat>
  <Paragraphs>162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Eras Bold ITC</vt:lpstr>
      <vt:lpstr>Times New Roman</vt:lpstr>
      <vt:lpstr>Default Design</vt:lpstr>
      <vt:lpstr>Testing for negative ions</vt:lpstr>
      <vt:lpstr>Recap – name the metal or ion</vt:lpstr>
      <vt:lpstr>Lesson objectives</vt:lpstr>
      <vt:lpstr>Test for carbonate ions</vt:lpstr>
      <vt:lpstr>PowerPoint Presentation</vt:lpstr>
      <vt:lpstr>Test for halide ions</vt:lpstr>
      <vt:lpstr>PowerPoint Presentation</vt:lpstr>
      <vt:lpstr>Test for sulphate ions</vt:lpstr>
      <vt:lpstr>PowerPoint Presentation</vt:lpstr>
      <vt:lpstr>Negative ions tests summary</vt:lpstr>
      <vt:lpstr>Negative ions tests summary</vt:lpstr>
      <vt:lpstr>Which negative ion?  When the description appears write down the name of the 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Lesley Wood</dc:creator>
  <cp:lastModifiedBy>Lesley Wood</cp:lastModifiedBy>
  <cp:revision>101</cp:revision>
  <dcterms:created xsi:type="dcterms:W3CDTF">2007-04-17T12:01:38Z</dcterms:created>
  <dcterms:modified xsi:type="dcterms:W3CDTF">2022-10-19T12:57:49Z</dcterms:modified>
</cp:coreProperties>
</file>