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8"/>
  </p:notesMasterIdLst>
  <p:handoutMasterIdLst>
    <p:handoutMasterId r:id="rId9"/>
  </p:handoutMasterIdLst>
  <p:sldIdLst>
    <p:sldId id="256" r:id="rId2"/>
    <p:sldId id="280" r:id="rId3"/>
    <p:sldId id="281" r:id="rId4"/>
    <p:sldId id="282" r:id="rId5"/>
    <p:sldId id="283" r:id="rId6"/>
    <p:sldId id="284" r:id="rId7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C5E16-DFE8-4699-8F41-960A624B715B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C6CB1-130B-4330-A070-79F934A897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8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F58A0-AF3D-45D8-A0BF-128E81F842AE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A3500-F067-450B-96F9-15F853D68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F98B882B-066C-4D1B-B55B-062F7E1D4D48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8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B12C-C6CB-41E4-BF66-8DAE4B7EA2DB}" type="datetime1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79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7EDE-812A-4BEF-BB06-8FB0A4C9E59B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04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211B-ECB0-48CB-B212-BC1B8EBAFD75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970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1295-BB8E-402C-9538-D68DDC3E77A5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0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3060-E552-407E-BD2E-1AAE530F3FAD}" type="datetime1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7942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71D9-B6FC-4990-9725-18428D6B35D6}" type="datetime1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60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698-0B53-4D87-BCEA-9F2CF89540DA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51B7E-A723-41E8-8287-728045CD0EBB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4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757D-A9D8-4CD7-9BBD-D987CDE6FBDA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3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75D1-4BBD-4A9F-B567-14A257F553C9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46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D567-1900-4185-90E3-27AD89540936}" type="datetime1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2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A14A-FDD2-49DA-B7E5-EB451E98CF8E}" type="datetime1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69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112-828E-4320-9D84-2AA931E96439}" type="datetime1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8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AE8D-89CD-4333-BBBC-BE2759B4FDAA}" type="datetime1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997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A899-71AB-48C4-8A94-EDBB0B43BFB0}" type="datetime1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33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3D63-5615-43BE-B73D-40931A30525E}" type="datetime1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54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EAF0CE8-8ADB-479D-B5B3-2063EAAF4173}" type="datetime1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Oval 2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Oval 3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3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49787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Boolean Logic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7953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 smtClean="0"/>
              <a:t>Logic Gates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197857-D0C7-45CA-859B-D27BD316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A6D59B-9E07-430A-9EDD-08BCA2A8C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Recap: Binary is a </a:t>
            </a:r>
            <a:r>
              <a:rPr lang="en-GB" b="1" dirty="0"/>
              <a:t>base 2 number system</a:t>
            </a:r>
            <a:r>
              <a:rPr lang="en-GB" dirty="0"/>
              <a:t> comprising of 0s and 1s</a:t>
            </a:r>
          </a:p>
          <a:p>
            <a:r>
              <a:rPr lang="en-GB" dirty="0"/>
              <a:t>A computer </a:t>
            </a:r>
            <a:r>
              <a:rPr lang="en-GB" b="1" dirty="0"/>
              <a:t>cannot </a:t>
            </a:r>
            <a:r>
              <a:rPr lang="en-GB" dirty="0"/>
              <a:t>understand the high-level languages we write in, so it does not understand commands such as </a:t>
            </a:r>
            <a:r>
              <a:rPr lang="en-GB" b="1" dirty="0"/>
              <a:t>print, input, </a:t>
            </a:r>
            <a:br>
              <a:rPr lang="en-GB" b="1" dirty="0"/>
            </a:br>
            <a:r>
              <a:rPr lang="en-GB" b="1" dirty="0"/>
              <a:t>FOR x in 1 TO y</a:t>
            </a:r>
            <a:r>
              <a:rPr lang="en-GB" dirty="0"/>
              <a:t> </a:t>
            </a:r>
          </a:p>
          <a:p>
            <a:r>
              <a:rPr lang="en-GB" dirty="0"/>
              <a:t>Computer use binary for instructions, as computer processors can use </a:t>
            </a:r>
            <a:r>
              <a:rPr lang="en-GB" b="1" dirty="0"/>
              <a:t>electrical transistors</a:t>
            </a:r>
            <a:r>
              <a:rPr lang="en-GB" dirty="0"/>
              <a:t> to reflect binary logic (0 or 1)</a:t>
            </a:r>
          </a:p>
          <a:p>
            <a:r>
              <a:rPr lang="en-GB" dirty="0"/>
              <a:t>This binary logic can be reflected through the use of </a:t>
            </a:r>
            <a:r>
              <a:rPr lang="en-GB" b="1" dirty="0"/>
              <a:t>logic gates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42E8E8E-8CC0-41D6-88CD-4D6E4056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05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aqa.org.uk/assets/image/0020/240563/00118840-FA00119113-FA.png">
            <a:extLst>
              <a:ext uri="{FF2B5EF4-FFF2-40B4-BE49-F238E27FC236}">
                <a16:creationId xmlns:a16="http://schemas.microsoft.com/office/drawing/2014/main" xmlns="" id="{D5A0E491-9CF5-4993-BF44-6DB44EF34F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796030" y="2603500"/>
            <a:ext cx="2054555" cy="1628663"/>
          </a:xfrm>
          <a:prstGeom prst="roundRect">
            <a:avLst>
              <a:gd name="adj" fmla="val 1858"/>
            </a:avLst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tatic.aqa.org.uk/assets/image/0003/240564/00118840-FA00119115-FA.png">
            <a:extLst>
              <a:ext uri="{FF2B5EF4-FFF2-40B4-BE49-F238E27FC236}">
                <a16:creationId xmlns:a16="http://schemas.microsoft.com/office/drawing/2014/main" xmlns="" id="{BB312706-213E-4170-BDC9-25C0F06DDF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77711" y="2603500"/>
            <a:ext cx="2113028" cy="2005175"/>
          </a:xfrm>
          <a:prstGeom prst="roundRect">
            <a:avLst>
              <a:gd name="adj" fmla="val 1858"/>
            </a:avLst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.aqa.org.uk/assets/image/0019/240562/00118840-FA00119114-FA.png">
            <a:extLst>
              <a:ext uri="{FF2B5EF4-FFF2-40B4-BE49-F238E27FC236}">
                <a16:creationId xmlns:a16="http://schemas.microsoft.com/office/drawing/2014/main" xmlns="" id="{4985DD2C-685C-40F9-8DEF-B0AE4105AD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906827" y="4608675"/>
            <a:ext cx="1832960" cy="1628662"/>
          </a:xfrm>
          <a:prstGeom prst="roundRect">
            <a:avLst>
              <a:gd name="adj" fmla="val 1858"/>
            </a:avLst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D57CBB-485C-4194-908A-9F3D68D7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Logic Gates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9716BB-4951-41D6-9758-1FD7F4A3D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211979" cy="3416300"/>
          </a:xfrm>
        </p:spPr>
        <p:txBody>
          <a:bodyPr anchor="ctr">
            <a:normAutofit/>
          </a:bodyPr>
          <a:lstStyle/>
          <a:p>
            <a:r>
              <a:rPr lang="en-GB" dirty="0"/>
              <a:t>Binary logic gates operate on inputs</a:t>
            </a:r>
          </a:p>
          <a:p>
            <a:r>
              <a:rPr lang="en-GB" dirty="0"/>
              <a:t>There are three kinds of logic gate – NOT, AND &amp; OR</a:t>
            </a:r>
          </a:p>
          <a:p>
            <a:r>
              <a:rPr lang="en-GB" dirty="0"/>
              <a:t>These logic gates will remind you of the Boolean comparison operators used for selection and iterative programming constructs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965BB5-914B-49FE-92C4-DEE11940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7331CF5-2BA3-4518-B74E-B04D988CA69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24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8522A-13AC-4EFE-8625-A5F72081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96EEAD-398D-44C3-A669-21EA660AB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binary logic for </a:t>
            </a:r>
            <a:r>
              <a:rPr lang="en-GB" b="1" dirty="0"/>
              <a:t>NOT</a:t>
            </a:r>
            <a:r>
              <a:rPr lang="en-GB" dirty="0"/>
              <a:t> is that the output is not the input – i.e. the input is </a:t>
            </a:r>
            <a:r>
              <a:rPr lang="en-GB" b="1" dirty="0"/>
              <a:t>inverted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462E63-B55B-4EC3-BB24-5BFEB600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FB19C04C-C2A1-44F3-A377-FFD9475E1BDB}"/>
              </a:ext>
            </a:extLst>
          </p:cNvPr>
          <p:cNvGrpSpPr/>
          <p:nvPr/>
        </p:nvGrpSpPr>
        <p:grpSpPr>
          <a:xfrm>
            <a:off x="1464272" y="3577796"/>
            <a:ext cx="4444228" cy="2774785"/>
            <a:chOff x="3864572" y="3392058"/>
            <a:chExt cx="4444228" cy="2774785"/>
          </a:xfrm>
        </p:grpSpPr>
        <p:pic>
          <p:nvPicPr>
            <p:cNvPr id="5" name="Picture 4" descr="http://static.aqa.org.uk/assets/image/0019/240562/00118840-FA00119114-FA.png">
              <a:extLst>
                <a:ext uri="{FF2B5EF4-FFF2-40B4-BE49-F238E27FC236}">
                  <a16:creationId xmlns:a16="http://schemas.microsoft.com/office/drawing/2014/main" xmlns="" id="{9A78206F-8495-4FEF-B2D9-91F6CAFD5C1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9528"/>
            <a:stretch/>
          </p:blipFill>
          <p:spPr bwMode="auto">
            <a:xfrm>
              <a:off x="4449989" y="3392058"/>
              <a:ext cx="3445713" cy="1851455"/>
            </a:xfrm>
            <a:prstGeom prst="roundRect">
              <a:avLst>
                <a:gd name="adj" fmla="val 1858"/>
              </a:avLst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DE47D70-841F-4741-A180-F558BBB102F7}"/>
                </a:ext>
              </a:extLst>
            </p:cNvPr>
            <p:cNvSpPr/>
            <p:nvPr/>
          </p:nvSpPr>
          <p:spPr>
            <a:xfrm>
              <a:off x="3864572" y="3726954"/>
              <a:ext cx="58541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A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CB5DE924-9B89-4A9D-BC88-C6269B80EC41}"/>
                </a:ext>
              </a:extLst>
            </p:cNvPr>
            <p:cNvSpPr/>
            <p:nvPr/>
          </p:nvSpPr>
          <p:spPr>
            <a:xfrm>
              <a:off x="7766665" y="3726954"/>
              <a:ext cx="54213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P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A49DE172-268E-4EC6-962D-7297CF146B14}"/>
                </a:ext>
              </a:extLst>
            </p:cNvPr>
            <p:cNvSpPr/>
            <p:nvPr/>
          </p:nvSpPr>
          <p:spPr>
            <a:xfrm>
              <a:off x="4706418" y="5243513"/>
              <a:ext cx="2932854" cy="92333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P=NOT(A)</a:t>
              </a:r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0F5F37C6-1127-4486-8CFE-1EF763ABEB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46348"/>
              </p:ext>
            </p:extLst>
          </p:nvPr>
        </p:nvGraphicFramePr>
        <p:xfrm>
          <a:off x="7080377" y="3912692"/>
          <a:ext cx="3463402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701">
                  <a:extLst>
                    <a:ext uri="{9D8B030D-6E8A-4147-A177-3AD203B41FA5}">
                      <a16:colId xmlns:a16="http://schemas.microsoft.com/office/drawing/2014/main" xmlns="" val="2454424565"/>
                    </a:ext>
                  </a:extLst>
                </a:gridCol>
                <a:gridCol w="1731701">
                  <a:extLst>
                    <a:ext uri="{9D8B030D-6E8A-4147-A177-3AD203B41FA5}">
                      <a16:colId xmlns:a16="http://schemas.microsoft.com/office/drawing/2014/main" xmlns="" val="1258961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4807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88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993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7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5AD35-3817-4584-92BE-59B9F962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1FE355-880B-40E8-BEFB-CC9038B5C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binary logic for </a:t>
            </a:r>
            <a:r>
              <a:rPr lang="en-GB" b="1" dirty="0"/>
              <a:t>AND</a:t>
            </a:r>
            <a:r>
              <a:rPr lang="en-GB" dirty="0"/>
              <a:t> is that </a:t>
            </a:r>
            <a:r>
              <a:rPr lang="en-GB" b="1" dirty="0"/>
              <a:t>both inputs must be positive</a:t>
            </a:r>
            <a:r>
              <a:rPr lang="en-GB" dirty="0"/>
              <a:t> for a positive output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BB2D7-DD31-4CAF-9A79-FF079C46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686E6BB-B657-4F9A-B336-D3DF784487C1}"/>
              </a:ext>
            </a:extLst>
          </p:cNvPr>
          <p:cNvGrpSpPr/>
          <p:nvPr/>
        </p:nvGrpSpPr>
        <p:grpSpPr>
          <a:xfrm>
            <a:off x="1717636" y="3556355"/>
            <a:ext cx="4231053" cy="2796226"/>
            <a:chOff x="1717636" y="3556355"/>
            <a:chExt cx="4231053" cy="279622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DF38E0BD-29A3-46B6-A5BD-51763D48B0B6}"/>
                </a:ext>
              </a:extLst>
            </p:cNvPr>
            <p:cNvGrpSpPr/>
            <p:nvPr/>
          </p:nvGrpSpPr>
          <p:grpSpPr>
            <a:xfrm>
              <a:off x="1717636" y="3556355"/>
              <a:ext cx="4231053" cy="1884831"/>
              <a:chOff x="2889211" y="4127855"/>
              <a:chExt cx="4231053" cy="1884831"/>
            </a:xfrm>
          </p:grpSpPr>
          <p:pic>
            <p:nvPicPr>
              <p:cNvPr id="5" name="Picture 2" descr="http://static.aqa.org.uk/assets/image/0020/240563/00118840-FA00119113-FA.png">
                <a:extLst>
                  <a:ext uri="{FF2B5EF4-FFF2-40B4-BE49-F238E27FC236}">
                    <a16:creationId xmlns:a16="http://schemas.microsoft.com/office/drawing/2014/main" xmlns="" id="{14B368DB-7F61-495F-8A6F-8F5092947F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9773"/>
              <a:stretch/>
            </p:blipFill>
            <p:spPr bwMode="auto">
              <a:xfrm>
                <a:off x="3295824" y="4162286"/>
                <a:ext cx="3439468" cy="1850400"/>
              </a:xfrm>
              <a:prstGeom prst="roundRect">
                <a:avLst>
                  <a:gd name="adj" fmla="val 1858"/>
                </a:avLst>
              </a:prstGeom>
              <a:noFill/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AA081EA-BE78-4913-934B-2082B55E2CC2}"/>
                  </a:ext>
                </a:extLst>
              </p:cNvPr>
              <p:cNvSpPr/>
              <p:nvPr/>
            </p:nvSpPr>
            <p:spPr>
              <a:xfrm>
                <a:off x="6578129" y="4575232"/>
                <a:ext cx="542135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1EF25CF-E3D2-400C-A5DE-84509C230B9E}"/>
                  </a:ext>
                </a:extLst>
              </p:cNvPr>
              <p:cNvSpPr/>
              <p:nvPr/>
            </p:nvSpPr>
            <p:spPr>
              <a:xfrm>
                <a:off x="2889211" y="4127855"/>
                <a:ext cx="585417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AB05FFBB-E84F-4A16-AAD3-B6F3F7834FE2}"/>
                  </a:ext>
                </a:extLst>
              </p:cNvPr>
              <p:cNvSpPr/>
              <p:nvPr/>
            </p:nvSpPr>
            <p:spPr>
              <a:xfrm>
                <a:off x="2922875" y="4936881"/>
                <a:ext cx="561371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B</a:t>
                </a: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97B7FB63-F4F1-4D3B-BFA0-69BC2424D9A1}"/>
                </a:ext>
              </a:extLst>
            </p:cNvPr>
            <p:cNvSpPr/>
            <p:nvPr/>
          </p:nvSpPr>
          <p:spPr>
            <a:xfrm>
              <a:off x="2146141" y="5429251"/>
              <a:ext cx="3252815" cy="92333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P=A AND B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063EF3EF-75D8-495E-99EA-6EBE0BCB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25027"/>
              </p:ext>
            </p:extLst>
          </p:nvPr>
        </p:nvGraphicFramePr>
        <p:xfrm>
          <a:off x="7761001" y="3319939"/>
          <a:ext cx="3463401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67">
                  <a:extLst>
                    <a:ext uri="{9D8B030D-6E8A-4147-A177-3AD203B41FA5}">
                      <a16:colId xmlns:a16="http://schemas.microsoft.com/office/drawing/2014/main" xmlns="" val="2454424565"/>
                    </a:ext>
                  </a:extLst>
                </a:gridCol>
                <a:gridCol w="1154467">
                  <a:extLst>
                    <a:ext uri="{9D8B030D-6E8A-4147-A177-3AD203B41FA5}">
                      <a16:colId xmlns:a16="http://schemas.microsoft.com/office/drawing/2014/main" xmlns="" val="3797281284"/>
                    </a:ext>
                  </a:extLst>
                </a:gridCol>
                <a:gridCol w="1154467">
                  <a:extLst>
                    <a:ext uri="{9D8B030D-6E8A-4147-A177-3AD203B41FA5}">
                      <a16:colId xmlns:a16="http://schemas.microsoft.com/office/drawing/2014/main" xmlns="" val="1258961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4807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88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99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74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6235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80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5AD35-3817-4584-92BE-59B9F962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1FE355-880B-40E8-BEFB-CC9038B5C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binary logic for </a:t>
            </a:r>
            <a:r>
              <a:rPr lang="en-GB" b="1" dirty="0"/>
              <a:t>OR</a:t>
            </a:r>
            <a:r>
              <a:rPr lang="en-GB" dirty="0"/>
              <a:t> is that </a:t>
            </a:r>
            <a:r>
              <a:rPr lang="en-GB" b="1" dirty="0"/>
              <a:t>at least one input must be positive</a:t>
            </a:r>
            <a:r>
              <a:rPr lang="en-GB" dirty="0"/>
              <a:t> for a positive output</a:t>
            </a:r>
            <a:endParaRPr lang="en-GB" b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26BB2D7-DD31-4CAF-9A79-FF079C468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9686E6BB-B657-4F9A-B336-D3DF784487C1}"/>
              </a:ext>
            </a:extLst>
          </p:cNvPr>
          <p:cNvGrpSpPr/>
          <p:nvPr/>
        </p:nvGrpSpPr>
        <p:grpSpPr>
          <a:xfrm>
            <a:off x="1717636" y="3556355"/>
            <a:ext cx="4231053" cy="2796226"/>
            <a:chOff x="1717636" y="3556355"/>
            <a:chExt cx="4231053" cy="2796226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DF38E0BD-29A3-46B6-A5BD-51763D48B0B6}"/>
                </a:ext>
              </a:extLst>
            </p:cNvPr>
            <p:cNvGrpSpPr/>
            <p:nvPr/>
          </p:nvGrpSpPr>
          <p:grpSpPr>
            <a:xfrm>
              <a:off x="1717636" y="3556355"/>
              <a:ext cx="4231053" cy="1732356"/>
              <a:chOff x="2889211" y="4127855"/>
              <a:chExt cx="4231053" cy="1732356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BAA081EA-BE78-4913-934B-2082B55E2CC2}"/>
                  </a:ext>
                </a:extLst>
              </p:cNvPr>
              <p:cNvSpPr/>
              <p:nvPr/>
            </p:nvSpPr>
            <p:spPr>
              <a:xfrm>
                <a:off x="6578129" y="4575232"/>
                <a:ext cx="542135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1EF25CF-E3D2-400C-A5DE-84509C230B9E}"/>
                  </a:ext>
                </a:extLst>
              </p:cNvPr>
              <p:cNvSpPr/>
              <p:nvPr/>
            </p:nvSpPr>
            <p:spPr>
              <a:xfrm>
                <a:off x="2889211" y="4127855"/>
                <a:ext cx="585417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AB05FFBB-E84F-4A16-AAD3-B6F3F7834FE2}"/>
                  </a:ext>
                </a:extLst>
              </p:cNvPr>
              <p:cNvSpPr/>
              <p:nvPr/>
            </p:nvSpPr>
            <p:spPr>
              <a:xfrm>
                <a:off x="2922875" y="4936881"/>
                <a:ext cx="561371" cy="92333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B</a:t>
                </a:r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97B7FB63-F4F1-4D3B-BFA0-69BC2424D9A1}"/>
                </a:ext>
              </a:extLst>
            </p:cNvPr>
            <p:cNvSpPr/>
            <p:nvPr/>
          </p:nvSpPr>
          <p:spPr>
            <a:xfrm>
              <a:off x="2365753" y="5429251"/>
              <a:ext cx="2813591" cy="92333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P=A OR B</a:t>
              </a:r>
            </a:p>
          </p:txBody>
        </p:sp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063EF3EF-75D8-495E-99EA-6EBE0BCBE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76620"/>
              </p:ext>
            </p:extLst>
          </p:nvPr>
        </p:nvGraphicFramePr>
        <p:xfrm>
          <a:off x="7761001" y="3319939"/>
          <a:ext cx="3463401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467">
                  <a:extLst>
                    <a:ext uri="{9D8B030D-6E8A-4147-A177-3AD203B41FA5}">
                      <a16:colId xmlns:a16="http://schemas.microsoft.com/office/drawing/2014/main" xmlns="" val="2454424565"/>
                    </a:ext>
                  </a:extLst>
                </a:gridCol>
                <a:gridCol w="1154467">
                  <a:extLst>
                    <a:ext uri="{9D8B030D-6E8A-4147-A177-3AD203B41FA5}">
                      <a16:colId xmlns:a16="http://schemas.microsoft.com/office/drawing/2014/main" xmlns="" val="3797281284"/>
                    </a:ext>
                  </a:extLst>
                </a:gridCol>
                <a:gridCol w="1154467">
                  <a:extLst>
                    <a:ext uri="{9D8B030D-6E8A-4147-A177-3AD203B41FA5}">
                      <a16:colId xmlns:a16="http://schemas.microsoft.com/office/drawing/2014/main" xmlns="" val="12589613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4807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788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799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746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6235913"/>
                  </a:ext>
                </a:extLst>
              </a:tr>
            </a:tbl>
          </a:graphicData>
        </a:graphic>
      </p:graphicFrame>
      <p:pic>
        <p:nvPicPr>
          <p:cNvPr id="13" name="Picture 6" descr="http://static.aqa.org.uk/assets/image/0003/240564/00118840-FA00119115-FA.png">
            <a:extLst>
              <a:ext uri="{FF2B5EF4-FFF2-40B4-BE49-F238E27FC236}">
                <a16:creationId xmlns:a16="http://schemas.microsoft.com/office/drawing/2014/main" xmlns="" id="{821F7C56-B162-4280-B6FF-AA52DCDB6B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20"/>
          <a:stretch/>
        </p:blipFill>
        <p:spPr bwMode="auto">
          <a:xfrm>
            <a:off x="2312670" y="3756439"/>
            <a:ext cx="3103501" cy="1672812"/>
          </a:xfrm>
          <a:prstGeom prst="roundRect">
            <a:avLst>
              <a:gd name="adj" fmla="val 1858"/>
            </a:avLst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194</TotalTime>
  <Words>196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Boolean Logic</vt:lpstr>
      <vt:lpstr>Binary</vt:lpstr>
      <vt:lpstr>Logic Gates</vt:lpstr>
      <vt:lpstr>NOT</vt:lpstr>
      <vt:lpstr>AND</vt:lpstr>
      <vt:lpstr>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Karen Titman</cp:lastModifiedBy>
  <cp:revision>32</cp:revision>
  <cp:lastPrinted>2018-11-05T16:56:56Z</cp:lastPrinted>
  <dcterms:created xsi:type="dcterms:W3CDTF">2017-03-26T13:34:09Z</dcterms:created>
  <dcterms:modified xsi:type="dcterms:W3CDTF">2021-01-25T13:53:18Z</dcterms:modified>
</cp:coreProperties>
</file>