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3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65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99"/>
    <a:srgbClr val="FF3300"/>
    <a:srgbClr val="CCCCFF"/>
    <a:srgbClr val="A50021"/>
    <a:srgbClr val="FFFFCC"/>
    <a:srgbClr val="CC00CC"/>
    <a:srgbClr val="0000FF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000">
              <a:schemeClr val="accent1">
                <a:lumMod val="20000"/>
                <a:lumOff val="80000"/>
              </a:schemeClr>
            </a:gs>
            <a:gs pos="95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3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7.png"/><Relationship Id="rId5" Type="http://schemas.openxmlformats.org/officeDocument/2006/relationships/image" Target="../media/image30.png"/><Relationship Id="rId10" Type="http://schemas.openxmlformats.org/officeDocument/2006/relationships/image" Target="../media/image36.png"/><Relationship Id="rId4" Type="http://schemas.openxmlformats.org/officeDocument/2006/relationships/image" Target="../media/image25.png"/><Relationship Id="rId9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21" Type="http://schemas.openxmlformats.org/officeDocument/2006/relationships/image" Target="../media/image54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" Type="http://schemas.openxmlformats.org/officeDocument/2006/relationships/image" Target="../media/image24.png"/><Relationship Id="rId16" Type="http://schemas.openxmlformats.org/officeDocument/2006/relationships/image" Target="../media/image49.png"/><Relationship Id="rId20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5" Type="http://schemas.openxmlformats.org/officeDocument/2006/relationships/image" Target="../media/image48.png"/><Relationship Id="rId23" Type="http://schemas.openxmlformats.org/officeDocument/2006/relationships/image" Target="../media/image56.png"/><Relationship Id="rId10" Type="http://schemas.openxmlformats.org/officeDocument/2006/relationships/image" Target="../media/image43.png"/><Relationship Id="rId19" Type="http://schemas.openxmlformats.org/officeDocument/2006/relationships/image" Target="../media/image52.png"/><Relationship Id="rId4" Type="http://schemas.openxmlformats.org/officeDocument/2006/relationships/image" Target="../media/image25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Relationship Id="rId22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image" Target="../media/image5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7" Type="http://schemas.openxmlformats.org/officeDocument/2006/relationships/image" Target="../media/image64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7" Type="http://schemas.openxmlformats.org/officeDocument/2006/relationships/image" Target="../media/image68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13" Type="http://schemas.openxmlformats.org/officeDocument/2006/relationships/image" Target="../media/image74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5" Type="http://schemas.openxmlformats.org/officeDocument/2006/relationships/image" Target="../media/image76.png"/><Relationship Id="rId10" Type="http://schemas.openxmlformats.org/officeDocument/2006/relationships/image" Target="../media/image71.png"/><Relationship Id="rId4" Type="http://schemas.openxmlformats.org/officeDocument/2006/relationships/image" Target="../media/image61.png"/><Relationship Id="rId9" Type="http://schemas.openxmlformats.org/officeDocument/2006/relationships/image" Target="../media/image70.png"/><Relationship Id="rId14" Type="http://schemas.openxmlformats.org/officeDocument/2006/relationships/image" Target="../media/image7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7" Type="http://schemas.openxmlformats.org/officeDocument/2006/relationships/image" Target="../media/image78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2.png"/><Relationship Id="rId5" Type="http://schemas.openxmlformats.org/officeDocument/2006/relationships/image" Target="../media/image77.png"/><Relationship Id="rId10" Type="http://schemas.openxmlformats.org/officeDocument/2006/relationships/image" Target="../media/image81.png"/><Relationship Id="rId4" Type="http://schemas.openxmlformats.org/officeDocument/2006/relationships/image" Target="../media/image61.png"/><Relationship Id="rId9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image" Target="../media/image85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6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7" Type="http://schemas.openxmlformats.org/officeDocument/2006/relationships/image" Target="../media/image94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7" Type="http://schemas.openxmlformats.org/officeDocument/2006/relationships/image" Target="../media/image87.png"/><Relationship Id="rId12" Type="http://schemas.openxmlformats.org/officeDocument/2006/relationships/image" Target="../media/image105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5" Type="http://schemas.openxmlformats.org/officeDocument/2006/relationships/image" Target="../media/image98.png"/><Relationship Id="rId10" Type="http://schemas.openxmlformats.org/officeDocument/2006/relationships/image" Target="../media/image103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png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7" Type="http://schemas.openxmlformats.org/officeDocument/2006/relationships/image" Target="../media/image11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110.png"/><Relationship Id="rId4" Type="http://schemas.openxmlformats.org/officeDocument/2006/relationships/image" Target="../media/image87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3.png"/><Relationship Id="rId7" Type="http://schemas.openxmlformats.org/officeDocument/2006/relationships/image" Target="../media/image117.png"/><Relationship Id="rId12" Type="http://schemas.openxmlformats.org/officeDocument/2006/relationships/image" Target="../media/image122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5" Type="http://schemas.openxmlformats.org/officeDocument/2006/relationships/image" Target="../media/image115.png"/><Relationship Id="rId10" Type="http://schemas.openxmlformats.org/officeDocument/2006/relationships/image" Target="../media/image120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png"/><Relationship Id="rId5" Type="http://schemas.openxmlformats.org/officeDocument/2006/relationships/image" Target="../media/image127.png"/><Relationship Id="rId4" Type="http://schemas.openxmlformats.org/officeDocument/2006/relationships/image" Target="../media/image12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7" Type="http://schemas.openxmlformats.org/officeDocument/2006/relationships/image" Target="../media/image132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png"/><Relationship Id="rId11" Type="http://schemas.openxmlformats.org/officeDocument/2006/relationships/image" Target="../media/image136.png"/><Relationship Id="rId5" Type="http://schemas.openxmlformats.org/officeDocument/2006/relationships/image" Target="../media/image130.png"/><Relationship Id="rId10" Type="http://schemas.openxmlformats.org/officeDocument/2006/relationships/image" Target="../media/image135.png"/><Relationship Id="rId4" Type="http://schemas.openxmlformats.org/officeDocument/2006/relationships/image" Target="../media/image129.png"/><Relationship Id="rId9" Type="http://schemas.openxmlformats.org/officeDocument/2006/relationships/image" Target="../media/image13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png"/><Relationship Id="rId7" Type="http://schemas.openxmlformats.org/officeDocument/2006/relationships/image" Target="../media/image138.png"/><Relationship Id="rId12" Type="http://schemas.openxmlformats.org/officeDocument/2006/relationships/image" Target="../media/image143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42.png"/><Relationship Id="rId5" Type="http://schemas.openxmlformats.org/officeDocument/2006/relationships/image" Target="../media/image129.png"/><Relationship Id="rId10" Type="http://schemas.openxmlformats.org/officeDocument/2006/relationships/image" Target="../media/image141.png"/><Relationship Id="rId4" Type="http://schemas.openxmlformats.org/officeDocument/2006/relationships/image" Target="../media/image137.png"/><Relationship Id="rId9" Type="http://schemas.openxmlformats.org/officeDocument/2006/relationships/image" Target="../media/image14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3.png"/><Relationship Id="rId3" Type="http://schemas.openxmlformats.org/officeDocument/2006/relationships/image" Target="../media/image207.png"/><Relationship Id="rId7" Type="http://schemas.openxmlformats.org/officeDocument/2006/relationships/image" Target="../media/image2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5" Type="http://schemas.openxmlformats.org/officeDocument/2006/relationships/image" Target="../media/image510.png"/><Relationship Id="rId4" Type="http://schemas.openxmlformats.org/officeDocument/2006/relationships/image" Target="../media/image208.png"/><Relationship Id="rId9" Type="http://schemas.openxmlformats.org/officeDocument/2006/relationships/image" Target="../media/image214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8.png"/><Relationship Id="rId3" Type="http://schemas.openxmlformats.org/officeDocument/2006/relationships/image" Target="../media/image207.png"/><Relationship Id="rId7" Type="http://schemas.openxmlformats.org/officeDocument/2006/relationships/image" Target="../media/image2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6.png"/><Relationship Id="rId5" Type="http://schemas.openxmlformats.org/officeDocument/2006/relationships/image" Target="../media/image215.png"/><Relationship Id="rId4" Type="http://schemas.openxmlformats.org/officeDocument/2006/relationships/image" Target="../media/image208.png"/><Relationship Id="rId9" Type="http://schemas.openxmlformats.org/officeDocument/2006/relationships/image" Target="../media/image219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3.png"/><Relationship Id="rId13" Type="http://schemas.openxmlformats.org/officeDocument/2006/relationships/image" Target="../media/image228.png"/><Relationship Id="rId18" Type="http://schemas.openxmlformats.org/officeDocument/2006/relationships/image" Target="../media/image233.png"/><Relationship Id="rId3" Type="http://schemas.openxmlformats.org/officeDocument/2006/relationships/image" Target="../media/image207.png"/><Relationship Id="rId7" Type="http://schemas.openxmlformats.org/officeDocument/2006/relationships/image" Target="../media/image222.png"/><Relationship Id="rId12" Type="http://schemas.openxmlformats.org/officeDocument/2006/relationships/image" Target="../media/image227.png"/><Relationship Id="rId17" Type="http://schemas.openxmlformats.org/officeDocument/2006/relationships/image" Target="../media/image232.png"/><Relationship Id="rId16" Type="http://schemas.openxmlformats.org/officeDocument/2006/relationships/image" Target="../media/image2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1.png"/><Relationship Id="rId11" Type="http://schemas.openxmlformats.org/officeDocument/2006/relationships/image" Target="../media/image226.png"/><Relationship Id="rId5" Type="http://schemas.openxmlformats.org/officeDocument/2006/relationships/image" Target="../media/image220.png"/><Relationship Id="rId15" Type="http://schemas.openxmlformats.org/officeDocument/2006/relationships/image" Target="../media/image230.png"/><Relationship Id="rId10" Type="http://schemas.openxmlformats.org/officeDocument/2006/relationships/image" Target="../media/image225.png"/><Relationship Id="rId4" Type="http://schemas.openxmlformats.org/officeDocument/2006/relationships/image" Target="../media/image208.png"/><Relationship Id="rId9" Type="http://schemas.openxmlformats.org/officeDocument/2006/relationships/image" Target="../media/image224.png"/><Relationship Id="rId14" Type="http://schemas.openxmlformats.org/officeDocument/2006/relationships/image" Target="../media/image229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7.png"/><Relationship Id="rId7" Type="http://schemas.openxmlformats.org/officeDocument/2006/relationships/image" Target="../media/image2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6.png"/><Relationship Id="rId5" Type="http://schemas.openxmlformats.org/officeDocument/2006/relationships/image" Target="../media/image234.png"/><Relationship Id="rId4" Type="http://schemas.openxmlformats.org/officeDocument/2006/relationships/image" Target="../media/image20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1.png"/><Relationship Id="rId3" Type="http://schemas.openxmlformats.org/officeDocument/2006/relationships/image" Target="../media/image236.png"/><Relationship Id="rId7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9.png"/><Relationship Id="rId5" Type="http://schemas.openxmlformats.org/officeDocument/2006/relationships/image" Target="../media/image238.png"/><Relationship Id="rId4" Type="http://schemas.openxmlformats.org/officeDocument/2006/relationships/image" Target="../media/image237.png"/><Relationship Id="rId9" Type="http://schemas.openxmlformats.org/officeDocument/2006/relationships/image" Target="../media/image242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6.png"/><Relationship Id="rId3" Type="http://schemas.openxmlformats.org/officeDocument/2006/relationships/image" Target="../media/image236.png"/><Relationship Id="rId7" Type="http://schemas.openxmlformats.org/officeDocument/2006/relationships/image" Target="../media/image2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4.png"/><Relationship Id="rId5" Type="http://schemas.openxmlformats.org/officeDocument/2006/relationships/image" Target="../media/image243.png"/><Relationship Id="rId4" Type="http://schemas.openxmlformats.org/officeDocument/2006/relationships/image" Target="../media/image237.png"/><Relationship Id="rId9" Type="http://schemas.openxmlformats.org/officeDocument/2006/relationships/image" Target="../media/image24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1.png"/><Relationship Id="rId13" Type="http://schemas.openxmlformats.org/officeDocument/2006/relationships/image" Target="../media/image256.png"/><Relationship Id="rId18" Type="http://schemas.openxmlformats.org/officeDocument/2006/relationships/image" Target="../media/image261.png"/><Relationship Id="rId3" Type="http://schemas.openxmlformats.org/officeDocument/2006/relationships/image" Target="../media/image236.png"/><Relationship Id="rId7" Type="http://schemas.openxmlformats.org/officeDocument/2006/relationships/image" Target="../media/image250.png"/><Relationship Id="rId12" Type="http://schemas.openxmlformats.org/officeDocument/2006/relationships/image" Target="../media/image255.png"/><Relationship Id="rId17" Type="http://schemas.openxmlformats.org/officeDocument/2006/relationships/image" Target="../media/image260.png"/><Relationship Id="rId16" Type="http://schemas.openxmlformats.org/officeDocument/2006/relationships/image" Target="../media/image259.png"/><Relationship Id="rId20" Type="http://schemas.openxmlformats.org/officeDocument/2006/relationships/image" Target="../media/image2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9.png"/><Relationship Id="rId11" Type="http://schemas.openxmlformats.org/officeDocument/2006/relationships/image" Target="../media/image254.png"/><Relationship Id="rId5" Type="http://schemas.openxmlformats.org/officeDocument/2006/relationships/image" Target="../media/image248.png"/><Relationship Id="rId15" Type="http://schemas.openxmlformats.org/officeDocument/2006/relationships/image" Target="../media/image258.png"/><Relationship Id="rId10" Type="http://schemas.openxmlformats.org/officeDocument/2006/relationships/image" Target="../media/image253.png"/><Relationship Id="rId19" Type="http://schemas.openxmlformats.org/officeDocument/2006/relationships/image" Target="../media/image262.png"/><Relationship Id="rId4" Type="http://schemas.openxmlformats.org/officeDocument/2006/relationships/image" Target="../media/image237.png"/><Relationship Id="rId9" Type="http://schemas.openxmlformats.org/officeDocument/2006/relationships/image" Target="../media/image252.png"/><Relationship Id="rId14" Type="http://schemas.openxmlformats.org/officeDocument/2006/relationships/image" Target="../media/image257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5.png"/><Relationship Id="rId7" Type="http://schemas.openxmlformats.org/officeDocument/2006/relationships/image" Target="../media/image264.png"/><Relationship Id="rId2" Type="http://schemas.openxmlformats.org/officeDocument/2006/relationships/image" Target="../media/image2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4.png"/><Relationship Id="rId5" Type="http://schemas.openxmlformats.org/officeDocument/2006/relationships/image" Target="../media/image237.png"/><Relationship Id="rId4" Type="http://schemas.openxmlformats.org/officeDocument/2006/relationships/image" Target="../media/image23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j7al6MXu7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7" Type="http://schemas.openxmlformats.org/officeDocument/2006/relationships/image" Target="../media/image1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7" Type="http://schemas.openxmlformats.org/officeDocument/2006/relationships/image" Target="../media/image1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810.png"/><Relationship Id="rId9" Type="http://schemas.openxmlformats.org/officeDocument/2006/relationships/image" Target="../media/image16.png"/><Relationship Id="rId14" Type="http://schemas.openxmlformats.org/officeDocument/2006/relationships/image" Target="../media/image3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7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644458" y="2596255"/>
            <a:ext cx="7731925" cy="142346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Proof by Induction</a:t>
            </a:r>
            <a:endParaRPr lang="ja-JP" altLang="en-US" sz="88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30363" y="21336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363" y="2133600"/>
                <a:ext cx="2173224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21910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9763" y="3276600"/>
                <a:ext cx="711412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3276600"/>
                <a:ext cx="711412" cy="6101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735288" y="3429000"/>
                <a:ext cx="1506566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288" y="3429000"/>
                <a:ext cx="1506566" cy="4392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5430363" y="2819400"/>
            <a:ext cx="609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92363" y="2819400"/>
            <a:ext cx="1295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25563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878163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58763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59163" y="29718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1" name="Arc 20"/>
          <p:cNvSpPr/>
          <p:nvPr/>
        </p:nvSpPr>
        <p:spPr>
          <a:xfrm>
            <a:off x="4896963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c 21"/>
          <p:cNvSpPr/>
          <p:nvPr/>
        </p:nvSpPr>
        <p:spPr>
          <a:xfrm>
            <a:off x="7954488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201763" y="3429000"/>
            <a:ext cx="152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35488" y="3733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87363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4191000" y="1828800"/>
            <a:ext cx="3892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66BAF952-2A0E-49F9-A84F-0C8FC918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2D1016F-E190-4AB9-ABF7-6D5C7EAC97E3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64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7" grpId="0"/>
      <p:bldP spid="8" grpId="0"/>
      <p:bldP spid="9" grpId="0"/>
      <p:bldP spid="10" grpId="0"/>
      <p:bldP spid="4" grpId="0"/>
      <p:bldP spid="13" grpId="0"/>
      <p:bldP spid="19" grpId="0"/>
      <p:bldP spid="20" grpId="0"/>
      <p:bldP spid="21" grpId="0" animBg="1"/>
      <p:bldP spid="22" grpId="0" animBg="1"/>
      <p:bldP spid="23" grpId="0"/>
      <p:bldP spid="24" grpId="0"/>
      <p:bldP spid="25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91000" y="1828800"/>
            <a:ext cx="3191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81800" y="2286000"/>
                <a:ext cx="1672637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286000"/>
                <a:ext cx="1672637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/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Straight Arrow Connector 36"/>
          <p:cNvCxnSpPr/>
          <p:nvPr/>
        </p:nvCxnSpPr>
        <p:spPr>
          <a:xfrm flipH="1">
            <a:off x="5486400" y="28194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3352800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2743200"/>
            <a:ext cx="1828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495800" y="2362200"/>
            <a:ext cx="304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553200" y="2362200"/>
            <a:ext cx="304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7010400" y="2743200"/>
            <a:ext cx="1447800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696200" y="2819400"/>
            <a:ext cx="284018" cy="434439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58000" y="3352800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the expression above</a:t>
            </a:r>
            <a:endParaRPr lang="en-GB" sz="1200" baseline="30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7BECD123-1DFB-4629-9EF7-390C22D24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CE26BF1-63B5-4E74-84D0-6F90438FB45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7" name="Group 26">
            <a:extLst>
              <a:ext uri="{FF2B5EF4-FFF2-40B4-BE49-F238E27FC236}">
                <a16:creationId xmlns:a16="http://schemas.microsoft.com/office/drawing/2014/main" id="{70CD72B4-6FA4-44EF-BD2E-37CA440B04A4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35798587-3209-4C28-A449-C8569777963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E59A88E6-FBCB-45C1-8068-BEE531ED1FF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184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1" grpId="0"/>
      <p:bldP spid="32" grpId="0"/>
      <p:bldP spid="33" grpId="0"/>
      <p:bldP spid="38" grpId="0"/>
      <p:bldP spid="40" grpId="0" animBg="1"/>
      <p:bldP spid="40" grpId="1" animBg="1"/>
      <p:bldP spid="41" grpId="0" animBg="1"/>
      <p:bldP spid="41" grpId="1" animBg="1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91000" y="1828800"/>
            <a:ext cx="31918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186049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362200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781800" y="2286000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286000"/>
                <a:ext cx="1668598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2971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3276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79125" y="3807031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3807031"/>
                <a:ext cx="869597" cy="6143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53000" y="3983182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983182"/>
                <a:ext cx="1959061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781800" y="3962400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962400"/>
                <a:ext cx="961225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/>
          <p:cNvSpPr/>
          <p:nvPr/>
        </p:nvSpPr>
        <p:spPr>
          <a:xfrm>
            <a:off x="5029200" y="2362200"/>
            <a:ext cx="1828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029200" y="3962400"/>
            <a:ext cx="18288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4724400" y="35052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36276" y="4811485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276" y="4811485"/>
                <a:ext cx="1668598" cy="43922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236525" y="4899560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525" y="4899560"/>
                <a:ext cx="961225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4627420" y="4465123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046026" y="2288969"/>
            <a:ext cx="1314203" cy="4304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4989616" y="4816434"/>
            <a:ext cx="1314203" cy="4304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4839197" y="5650676"/>
            <a:ext cx="322414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requires more simplification which will be shown on the next slide!!</a:t>
            </a: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23B3FE0-431F-4D6D-AA8A-1A58D7C6B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98D015C-C580-411F-886F-03A09BA4E2D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9" name="Group 33">
            <a:extLst>
              <a:ext uri="{FF2B5EF4-FFF2-40B4-BE49-F238E27FC236}">
                <a16:creationId xmlns:a16="http://schemas.microsoft.com/office/drawing/2014/main" id="{E39435F5-993A-4CAF-A1FF-649181F5BD05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40" name="Straight Connector 34">
              <a:extLst>
                <a:ext uri="{FF2B5EF4-FFF2-40B4-BE49-F238E27FC236}">
                  <a16:creationId xmlns:a16="http://schemas.microsoft.com/office/drawing/2014/main" id="{5C64FF79-CD05-4B0E-BC8E-C636910D3B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35">
              <a:extLst>
                <a:ext uri="{FF2B5EF4-FFF2-40B4-BE49-F238E27FC236}">
                  <a16:creationId xmlns:a16="http://schemas.microsoft.com/office/drawing/2014/main" id="{0995EFC4-3DD3-4501-9222-A36A5A39EAB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26">
            <a:extLst>
              <a:ext uri="{FF2B5EF4-FFF2-40B4-BE49-F238E27FC236}">
                <a16:creationId xmlns:a16="http://schemas.microsoft.com/office/drawing/2014/main" id="{05590F39-2AEA-4492-BE3D-6E3FE9E3115E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3" name="Straight Connector 27">
              <a:extLst>
                <a:ext uri="{FF2B5EF4-FFF2-40B4-BE49-F238E27FC236}">
                  <a16:creationId xmlns:a16="http://schemas.microsoft.com/office/drawing/2014/main" id="{4C9996E1-B822-45EE-9498-CCED5E432BE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8">
              <a:extLst>
                <a:ext uri="{FF2B5EF4-FFF2-40B4-BE49-F238E27FC236}">
                  <a16:creationId xmlns:a16="http://schemas.microsoft.com/office/drawing/2014/main" id="{9F1A8EF6-D3E0-4BD3-8B79-E6E91750A52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119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 animBg="1"/>
      <p:bldP spid="50" grpId="1" animBg="1"/>
      <p:bldP spid="51" grpId="0" animBg="1"/>
      <p:bldP spid="51" grpId="1" animBg="1"/>
      <p:bldP spid="52" grpId="0"/>
      <p:bldP spid="53" grpId="0"/>
      <p:bldP spid="54" grpId="0"/>
      <p:bldP spid="55" grpId="0"/>
      <p:bldP spid="56" grpId="0" animBg="1"/>
      <p:bldP spid="56" grpId="1" animBg="1"/>
      <p:bldP spid="57" grpId="0" animBg="1"/>
      <p:bldP spid="57" grpId="1" animBg="1"/>
      <p:bldP spid="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718884" y="6550223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itchFamily="66" charset="0"/>
              </a:rPr>
              <a:t>6A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1475509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1780309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179125" y="2310740"/>
                <a:ext cx="869597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5" y="2310740"/>
                <a:ext cx="869597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953000" y="2486891"/>
                <a:ext cx="195906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+4+9+16………+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486891"/>
                <a:ext cx="1959061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781800" y="2466109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466109"/>
                <a:ext cx="961225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4724400" y="2008909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36276" y="3232066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276" y="3232066"/>
                <a:ext cx="1668598" cy="43922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200899" y="3320141"/>
                <a:ext cx="96122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+ 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0899" y="3320141"/>
                <a:ext cx="961225" cy="276999"/>
              </a:xfrm>
              <a:prstGeom prst="rect">
                <a:avLst/>
              </a:prstGeom>
              <a:blipFill rotWithShape="1">
                <a:blip r:embed="rId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4627420" y="2885704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724400" y="3810000"/>
                <a:ext cx="1600200" cy="4507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810000"/>
                <a:ext cx="1600200" cy="45070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172200" y="3786250"/>
                <a:ext cx="1066800" cy="479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</a:rPr>
                            <m:t>6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786250"/>
                <a:ext cx="1066800" cy="47923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769921" y="4342410"/>
                <a:ext cx="2379024" cy="479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+6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9921" y="4342410"/>
                <a:ext cx="2379024" cy="47923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708565" y="50113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50113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5105400" y="5181600"/>
            <a:ext cx="198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953000" y="48768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876800"/>
                <a:ext cx="706347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486400" y="4876800"/>
                <a:ext cx="8807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4876800"/>
                <a:ext cx="880754" cy="276999"/>
              </a:xfrm>
              <a:prstGeom prst="rect">
                <a:avLst/>
              </a:prstGeom>
              <a:blipFill rotWithShape="1">
                <a:blip r:embed="rId1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172200" y="4876800"/>
                <a:ext cx="9403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+ 6(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876800"/>
                <a:ext cx="940386" cy="276999"/>
              </a:xfrm>
              <a:prstGeom prst="rect">
                <a:avLst/>
              </a:prstGeom>
              <a:blipFill rotWithShape="1">
                <a:blip r:embed="rId16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410200" y="48006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800600"/>
                <a:ext cx="332142" cy="400110"/>
              </a:xfrm>
              <a:prstGeom prst="rect">
                <a:avLst/>
              </a:prstGeom>
              <a:blipFill rotWithShape="1">
                <a:blip r:embed="rId17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934200" y="48006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800600"/>
                <a:ext cx="332142" cy="400110"/>
              </a:xfrm>
              <a:prstGeom prst="rect">
                <a:avLst/>
              </a:prstGeom>
              <a:blipFill rotWithShape="1">
                <a:blip r:embed="rId18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5943600" y="51816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1816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708565" y="56209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56209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/>
          <p:nvPr/>
        </p:nvCxnSpPr>
        <p:spPr>
          <a:xfrm>
            <a:off x="5105400" y="5791200"/>
            <a:ext cx="1828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029200" y="54864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5486400"/>
                <a:ext cx="706347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638800" y="5486400"/>
                <a:ext cx="1096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+7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486400"/>
                <a:ext cx="1096390" cy="276999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5486400" y="5410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[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410200"/>
                <a:ext cx="332142" cy="400110"/>
              </a:xfrm>
              <a:prstGeom prst="rect">
                <a:avLst/>
              </a:prstGeom>
              <a:blipFill rotWithShape="1">
                <a:blip r:embed="rId22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629400" y="5410200"/>
                <a:ext cx="33214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410200"/>
                <a:ext cx="332142" cy="400110"/>
              </a:xfrm>
              <a:prstGeom prst="rect">
                <a:avLst/>
              </a:prstGeom>
              <a:blipFill rotWithShape="1">
                <a:blip r:embed="rId18"/>
                <a:stretch>
                  <a:fillRect r="-1852" b="-1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867400" y="57912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57912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708565" y="6230588"/>
                <a:ext cx="48095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565" y="6230588"/>
                <a:ext cx="480952" cy="2769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Connector 72"/>
          <p:cNvCxnSpPr/>
          <p:nvPr/>
        </p:nvCxnSpPr>
        <p:spPr>
          <a:xfrm>
            <a:off x="5105400" y="6400800"/>
            <a:ext cx="16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715000" y="64008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400800"/>
                <a:ext cx="304892" cy="27699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029200" y="6096000"/>
                <a:ext cx="7063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6096000"/>
                <a:ext cx="706347" cy="276999"/>
              </a:xfrm>
              <a:prstGeom prst="rect">
                <a:avLst/>
              </a:prstGeom>
              <a:blipFill rotWithShape="1">
                <a:blip r:embed="rId2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486400" y="6096000"/>
                <a:ext cx="127772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+2)(2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6096000"/>
                <a:ext cx="1277722" cy="276999"/>
              </a:xfrm>
              <a:prstGeom prst="rect">
                <a:avLst/>
              </a:prstGeom>
              <a:blipFill rotWithShape="1">
                <a:blip r:embed="rId2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Arc 18"/>
          <p:cNvSpPr/>
          <p:nvPr/>
        </p:nvSpPr>
        <p:spPr>
          <a:xfrm>
            <a:off x="7086600" y="3505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Arc 76"/>
          <p:cNvSpPr/>
          <p:nvPr/>
        </p:nvSpPr>
        <p:spPr>
          <a:xfrm>
            <a:off x="7086600" y="40386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Arc 77"/>
          <p:cNvSpPr/>
          <p:nvPr/>
        </p:nvSpPr>
        <p:spPr>
          <a:xfrm>
            <a:off x="7086600" y="4648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Arc 78"/>
          <p:cNvSpPr/>
          <p:nvPr/>
        </p:nvSpPr>
        <p:spPr>
          <a:xfrm>
            <a:off x="7086600" y="52578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6858000" y="58674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391400" y="35052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 both as fractions over 6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391400" y="41148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Combine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371608" y="4648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‘Clever factorisation’ method!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391400" y="5257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Expand and simplify the inner brackets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162800" y="5943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Factorise the inner part</a:t>
            </a:r>
          </a:p>
        </p:txBody>
      </p:sp>
      <p:cxnSp>
        <p:nvCxnSpPr>
          <p:cNvPr id="86" name="Straight Connector 85"/>
          <p:cNvCxnSpPr/>
          <p:nvPr/>
        </p:nvCxnSpPr>
        <p:spPr>
          <a:xfrm>
            <a:off x="5181600" y="4624449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638800" y="4624449"/>
            <a:ext cx="533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477000" y="4624449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105400" y="5181600"/>
            <a:ext cx="457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3246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9342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029200" y="4624449"/>
            <a:ext cx="152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638800" y="5181600"/>
            <a:ext cx="595929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400800" y="5181600"/>
            <a:ext cx="595929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Group 99"/>
          <p:cNvGrpSpPr/>
          <p:nvPr/>
        </p:nvGrpSpPr>
        <p:grpSpPr>
          <a:xfrm>
            <a:off x="2621982" y="5393284"/>
            <a:ext cx="152400" cy="381000"/>
            <a:chOff x="5257800" y="5715000"/>
            <a:chExt cx="152400" cy="381000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タイトル 1">
            <a:extLst>
              <a:ext uri="{FF2B5EF4-FFF2-40B4-BE49-F238E27FC236}">
                <a16:creationId xmlns:a16="http://schemas.microsoft.com/office/drawing/2014/main" id="{FD8FFFD2-088A-46AE-8579-F1B34E8A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A71701EC-BD7E-4C3C-852B-320D262BFF96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94" name="Group 33">
            <a:extLst>
              <a:ext uri="{FF2B5EF4-FFF2-40B4-BE49-F238E27FC236}">
                <a16:creationId xmlns:a16="http://schemas.microsoft.com/office/drawing/2014/main" id="{71B8ACAB-AC71-488A-B014-75603DB8053F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96" name="Straight Connector 34">
              <a:extLst>
                <a:ext uri="{FF2B5EF4-FFF2-40B4-BE49-F238E27FC236}">
                  <a16:creationId xmlns:a16="http://schemas.microsoft.com/office/drawing/2014/main" id="{8A79C580-D94C-4348-9D2A-A43C416EB17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35">
              <a:extLst>
                <a:ext uri="{FF2B5EF4-FFF2-40B4-BE49-F238E27FC236}">
                  <a16:creationId xmlns:a16="http://schemas.microsoft.com/office/drawing/2014/main" id="{FC8B49B7-1035-4676-9799-312B7782708D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26">
            <a:extLst>
              <a:ext uri="{FF2B5EF4-FFF2-40B4-BE49-F238E27FC236}">
                <a16:creationId xmlns:a16="http://schemas.microsoft.com/office/drawing/2014/main" id="{7DF9A73F-BCDC-4B00-9ADD-53C20127EE67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103" name="Straight Connector 27">
              <a:extLst>
                <a:ext uri="{FF2B5EF4-FFF2-40B4-BE49-F238E27FC236}">
                  <a16:creationId xmlns:a16="http://schemas.microsoft.com/office/drawing/2014/main" id="{FB550D1D-6971-4B59-B127-E77BCE1AA3D5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28">
              <a:extLst>
                <a:ext uri="{FF2B5EF4-FFF2-40B4-BE49-F238E27FC236}">
                  <a16:creationId xmlns:a16="http://schemas.microsoft.com/office/drawing/2014/main" id="{B43551A7-AC87-4DAB-84A6-1D254C5906E2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927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2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1" grpId="0"/>
      <p:bldP spid="13" grpId="0"/>
      <p:bldP spid="60" grpId="0"/>
      <p:bldP spid="61" grpId="0"/>
      <p:bldP spid="59" grpId="0"/>
      <p:bldP spid="62" grpId="0"/>
      <p:bldP spid="63" grpId="0"/>
      <p:bldP spid="64" grpId="0"/>
      <p:bldP spid="66" grpId="0"/>
      <p:bldP spid="67" grpId="0"/>
      <p:bldP spid="69" grpId="0"/>
      <p:bldP spid="70" grpId="0"/>
      <p:bldP spid="71" grpId="0"/>
      <p:bldP spid="72" grpId="0"/>
      <p:bldP spid="74" grpId="0"/>
      <p:bldP spid="75" grpId="0"/>
      <p:bldP spid="76" grpId="0"/>
      <p:bldP spid="19" grpId="0" animBg="1"/>
      <p:bldP spid="77" grpId="0" animBg="1"/>
      <p:bldP spid="78" grpId="0" animBg="1"/>
      <p:bldP spid="79" grpId="0" animBg="1"/>
      <p:bldP spid="80" grpId="0" animBg="1"/>
      <p:bldP spid="20" grpId="0"/>
      <p:bldP spid="81" grpId="0"/>
      <p:bldP spid="82" grpId="0"/>
      <p:bldP spid="83" grpId="0"/>
      <p:bldP spid="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So we are now going to prove one of the formulae you have learnt in chapter 5!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 rotWithShape="1">
                <a:blip r:embed="rId2"/>
                <a:stretch>
                  <a:fillRect l="-174" t="-129" r="-17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124200"/>
                <a:ext cx="2173224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1910" t="-96907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1475509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1774209"/>
            <a:ext cx="3533633" cy="283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Explain why it proves the original statement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4191000" y="2667000"/>
                <a:ext cx="1668598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667000"/>
                <a:ext cx="1668598" cy="4392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6324600" y="2667000"/>
                <a:ext cx="2065565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2667000"/>
                <a:ext cx="2065565" cy="43922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6324600" y="3733800"/>
                <a:ext cx="2731261" cy="439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200" i="1"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+1+1</m:t>
                          </m:r>
                        </m:e>
                      </m:d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+1)+1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733800"/>
                <a:ext cx="2731261" cy="43922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72000" y="220980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k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781800" y="220980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(k + 1)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467600" y="3124200"/>
            <a:ext cx="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467600" y="3200400"/>
            <a:ext cx="1447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 some of the brackets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343400" y="4343400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Written in this way, you can see that the k’s in the first statement have all been replaced with ‘k + 1’s</a:t>
            </a:r>
          </a:p>
        </p:txBody>
      </p:sp>
      <p:sp>
        <p:nvSpPr>
          <p:cNvPr id="18" name="Oval 17"/>
          <p:cNvSpPr/>
          <p:nvPr/>
        </p:nvSpPr>
        <p:spPr>
          <a:xfrm>
            <a:off x="4572000" y="2743200"/>
            <a:ext cx="1524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4724400" y="2743200"/>
            <a:ext cx="152400" cy="3048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5304739" y="2743200"/>
            <a:ext cx="152400" cy="304800"/>
          </a:xfrm>
          <a:prstGeom prst="ellipse">
            <a:avLst/>
          </a:prstGeom>
          <a:noFill/>
          <a:ln w="254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6781800" y="3810000"/>
            <a:ext cx="4572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/>
          <p:cNvSpPr/>
          <p:nvPr/>
        </p:nvSpPr>
        <p:spPr>
          <a:xfrm>
            <a:off x="7239000" y="3810000"/>
            <a:ext cx="457200" cy="3048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/>
          <p:cNvSpPr/>
          <p:nvPr/>
        </p:nvSpPr>
        <p:spPr>
          <a:xfrm>
            <a:off x="8153400" y="3810000"/>
            <a:ext cx="457200" cy="304800"/>
          </a:xfrm>
          <a:prstGeom prst="ellipse">
            <a:avLst/>
          </a:prstGeom>
          <a:noFill/>
          <a:ln w="2540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extBox 105"/>
          <p:cNvSpPr txBox="1"/>
          <p:nvPr/>
        </p:nvSpPr>
        <p:spPr>
          <a:xfrm>
            <a:off x="4343400" y="5105400"/>
            <a:ext cx="441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So the statement was true for n = 1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also showed that if it is true for one statement, it is true for the next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Therefore the formula has been proven!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2704691" y="5708149"/>
            <a:ext cx="152400" cy="381000"/>
            <a:chOff x="5257800" y="5715000"/>
            <a:chExt cx="152400" cy="381000"/>
          </a:xfrm>
        </p:grpSpPr>
        <p:cxnSp>
          <p:nvCxnSpPr>
            <p:cNvPr id="108" name="Straight Connector 10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タイトル 1">
            <a:extLst>
              <a:ext uri="{FF2B5EF4-FFF2-40B4-BE49-F238E27FC236}">
                <a16:creationId xmlns:a16="http://schemas.microsoft.com/office/drawing/2014/main" id="{4D76B532-6C9E-4D60-B516-0D0D5262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833E012-C1F0-4BFE-9C2B-1324499AE19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0" name="Group 99">
            <a:extLst>
              <a:ext uri="{FF2B5EF4-FFF2-40B4-BE49-F238E27FC236}">
                <a16:creationId xmlns:a16="http://schemas.microsoft.com/office/drawing/2014/main" id="{6BBCB07D-B17D-48EE-A212-519858DB56FD}"/>
              </a:ext>
            </a:extLst>
          </p:cNvPr>
          <p:cNvGrpSpPr/>
          <p:nvPr/>
        </p:nvGrpSpPr>
        <p:grpSpPr>
          <a:xfrm>
            <a:off x="2621982" y="5393284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100">
              <a:extLst>
                <a:ext uri="{FF2B5EF4-FFF2-40B4-BE49-F238E27FC236}">
                  <a16:creationId xmlns:a16="http://schemas.microsoft.com/office/drawing/2014/main" id="{3A9DEF4D-933B-4CC3-92D7-97D5A614959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101">
              <a:extLst>
                <a:ext uri="{FF2B5EF4-FFF2-40B4-BE49-F238E27FC236}">
                  <a16:creationId xmlns:a16="http://schemas.microsoft.com/office/drawing/2014/main" id="{2B285A87-6E87-48E7-90C2-A3F8456B978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33">
            <a:extLst>
              <a:ext uri="{FF2B5EF4-FFF2-40B4-BE49-F238E27FC236}">
                <a16:creationId xmlns:a16="http://schemas.microsoft.com/office/drawing/2014/main" id="{CB84D27B-1AAF-47D4-A9EA-43C1B2A0E0C8}"/>
              </a:ext>
            </a:extLst>
          </p:cNvPr>
          <p:cNvGrpSpPr/>
          <p:nvPr/>
        </p:nvGrpSpPr>
        <p:grpSpPr>
          <a:xfrm>
            <a:off x="2760955" y="5056573"/>
            <a:ext cx="152400" cy="381000"/>
            <a:chOff x="5257800" y="5715000"/>
            <a:chExt cx="152400" cy="381000"/>
          </a:xfrm>
        </p:grpSpPr>
        <p:cxnSp>
          <p:nvCxnSpPr>
            <p:cNvPr id="44" name="Straight Connector 34">
              <a:extLst>
                <a:ext uri="{FF2B5EF4-FFF2-40B4-BE49-F238E27FC236}">
                  <a16:creationId xmlns:a16="http://schemas.microsoft.com/office/drawing/2014/main" id="{750CD9AA-FF7C-4516-B8C9-8B31AB82272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35">
              <a:extLst>
                <a:ext uri="{FF2B5EF4-FFF2-40B4-BE49-F238E27FC236}">
                  <a16:creationId xmlns:a16="http://schemas.microsoft.com/office/drawing/2014/main" id="{1DDB9FB2-D01D-4076-8DB2-5C7B7CFB4E0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26">
            <a:extLst>
              <a:ext uri="{FF2B5EF4-FFF2-40B4-BE49-F238E27FC236}">
                <a16:creationId xmlns:a16="http://schemas.microsoft.com/office/drawing/2014/main" id="{54907F05-B3AC-403C-8DF5-4FA0D29BE47F}"/>
              </a:ext>
            </a:extLst>
          </p:cNvPr>
          <p:cNvGrpSpPr/>
          <p:nvPr/>
        </p:nvGrpSpPr>
        <p:grpSpPr>
          <a:xfrm>
            <a:off x="2411767" y="4760650"/>
            <a:ext cx="152400" cy="381000"/>
            <a:chOff x="5257800" y="5715000"/>
            <a:chExt cx="152400" cy="381000"/>
          </a:xfrm>
        </p:grpSpPr>
        <p:cxnSp>
          <p:nvCxnSpPr>
            <p:cNvPr id="49" name="Straight Connector 27">
              <a:extLst>
                <a:ext uri="{FF2B5EF4-FFF2-40B4-BE49-F238E27FC236}">
                  <a16:creationId xmlns:a16="http://schemas.microsoft.com/office/drawing/2014/main" id="{3DB7C426-E2F6-42FE-878E-E62A81C0CE9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8">
              <a:extLst>
                <a:ext uri="{FF2B5EF4-FFF2-40B4-BE49-F238E27FC236}">
                  <a16:creationId xmlns:a16="http://schemas.microsoft.com/office/drawing/2014/main" id="{634336E2-09BD-4C47-8EA6-AA46C8312E90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01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94" grpId="0"/>
      <p:bldP spid="96" grpId="0"/>
      <p:bldP spid="97" grpId="0"/>
      <p:bldP spid="4" grpId="0"/>
      <p:bldP spid="98" grpId="0"/>
      <p:bldP spid="9" grpId="0"/>
      <p:bldP spid="100" grpId="0"/>
      <p:bldP spid="18" grpId="0" animBg="1"/>
      <p:bldP spid="18" grpId="1" animBg="1"/>
      <p:bldP spid="101" grpId="0" animBg="1"/>
      <p:bldP spid="101" grpId="1" animBg="1"/>
      <p:bldP spid="102" grpId="0" animBg="1"/>
      <p:bldP spid="102" grpId="1" animBg="1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430363" y="2133600"/>
                <a:ext cx="2103204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i="1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363" y="2133600"/>
                <a:ext cx="2103204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9763" y="3276600"/>
                <a:ext cx="786048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3276600"/>
                <a:ext cx="786048" cy="61016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763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18416" y="3512127"/>
                <a:ext cx="13170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1+(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GB" sz="1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8416" y="3512127"/>
                <a:ext cx="1317092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488" y="4038600"/>
                <a:ext cx="463075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>
            <a:off x="5430363" y="2819400"/>
            <a:ext cx="609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92363" y="2819400"/>
            <a:ext cx="12954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25563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878163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58763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59163" y="29718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Arc 19"/>
          <p:cNvSpPr/>
          <p:nvPr/>
        </p:nvSpPr>
        <p:spPr>
          <a:xfrm>
            <a:off x="4896963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/>
          <p:cNvSpPr/>
          <p:nvPr/>
        </p:nvSpPr>
        <p:spPr>
          <a:xfrm>
            <a:off x="7954488" y="36576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201763" y="3429000"/>
            <a:ext cx="152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35488" y="3733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87363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368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426524" y="4672681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2AB1987D-75DC-4F71-A666-30B46A275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FE4BA7-43BF-44CB-9C56-C24AED2105F8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7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7" grpId="0"/>
      <p:bldP spid="8" grpId="0"/>
      <p:bldP spid="9" grpId="0"/>
      <p:bldP spid="10" grpId="0"/>
      <p:bldP spid="11" grpId="0"/>
      <p:bldP spid="12" grpId="0"/>
      <p:bldP spid="18" grpId="0"/>
      <p:bldP spid="19" grpId="0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238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50323" t="-95918" r="-54194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/>
          <p:cNvCxnSpPr/>
          <p:nvPr/>
        </p:nvCxnSpPr>
        <p:spPr>
          <a:xfrm flipH="1">
            <a:off x="5510151" y="2736273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343400" y="3257798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147954" y="2648197"/>
            <a:ext cx="1828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507675" y="2302823"/>
            <a:ext cx="396834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648202" y="2279073"/>
            <a:ext cx="393865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>
            <a:off x="7303324" y="2648197"/>
            <a:ext cx="1178626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874330" y="2748148"/>
            <a:ext cx="284018" cy="434439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81751" y="3245922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the expression above</a:t>
            </a:r>
            <a:endParaRPr lang="en-GB" sz="1200" baseline="300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DE97F545-C262-4802-835F-DFB8D716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F71F2A8-D1A0-4846-84C8-A34C0D9C715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7" name="Group 26">
            <a:extLst>
              <a:ext uri="{FF2B5EF4-FFF2-40B4-BE49-F238E27FC236}">
                <a16:creationId xmlns:a16="http://schemas.microsoft.com/office/drawing/2014/main" id="{02B8D538-A8D6-4188-B4F4-4CB0A10B94DA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85574BA8-9DFE-4E54-A7AF-541108C5FDC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8EA27FF6-1F2F-4B22-9073-DC8B4EF797F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704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33" grpId="0"/>
      <p:bldP spid="34" grpId="0"/>
      <p:bldP spid="35" grpId="0"/>
      <p:bldP spid="36" grpId="0"/>
      <p:bldP spid="38" grpId="0"/>
      <p:bldP spid="40" grpId="0" animBg="1"/>
      <p:bldP spid="40" grpId="1" animBg="1"/>
      <p:bldP spid="41" grpId="0" animBg="1"/>
      <p:bldP spid="41" grpId="1" animBg="1"/>
      <p:bldP spid="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91000" y="15240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1828800"/>
            <a:ext cx="3238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133600"/>
                <a:ext cx="947632" cy="595484"/>
              </a:xfrm>
              <a:prstGeom prst="rect">
                <a:avLst/>
              </a:prstGeom>
              <a:blipFill rotWithShape="1">
                <a:blip r:embed="rId5"/>
                <a:stretch>
                  <a:fillRect l="-50323" t="-95918" r="-54194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325" y="2297875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873" y="2297876"/>
                <a:ext cx="74866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659" y="2295896"/>
                <a:ext cx="1521057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91000" y="28956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3200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24400" y="34290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202875" y="3874325"/>
                <a:ext cx="94763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875" y="3874325"/>
                <a:ext cx="947632" cy="595484"/>
              </a:xfrm>
              <a:prstGeom prst="rect">
                <a:avLst/>
              </a:prstGeom>
              <a:blipFill rotWithShape="1">
                <a:blip r:embed="rId9"/>
                <a:stretch>
                  <a:fillRect l="-49359" t="-96907" r="-53846" b="-150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029200" y="4038600"/>
                <a:ext cx="156312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2+8+24+64……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4038600"/>
                <a:ext cx="1563120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405748" y="4038601"/>
                <a:ext cx="74866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GB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748" y="4038601"/>
                <a:ext cx="748666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934200" y="4038600"/>
                <a:ext cx="116487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+ 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038600"/>
                <a:ext cx="1164871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4495800" y="4495800"/>
            <a:ext cx="406531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Replace the first part with the assumed formula from earlier!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105400" y="2286000"/>
            <a:ext cx="1981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105400" y="4038600"/>
            <a:ext cx="1981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239001" y="2286000"/>
            <a:ext cx="12192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064826" y="4880758"/>
            <a:ext cx="1169719" cy="29886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800600" y="4876800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876800"/>
                <a:ext cx="1521057" cy="28033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019800" y="4864925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4864925"/>
                <a:ext cx="1521057" cy="280333"/>
              </a:xfrm>
              <a:prstGeom prst="rect">
                <a:avLst/>
              </a:prstGeom>
              <a:blipFill rotWithShape="1">
                <a:blip r:embed="rId13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727369" y="5397335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369" y="5397335"/>
                <a:ext cx="1521057" cy="280333"/>
              </a:xfrm>
              <a:prstGeom prst="rect">
                <a:avLst/>
              </a:prstGeom>
              <a:blipFill rotWithShape="1">
                <a:blip r:embed="rId14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985165" y="5391397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5165" y="5391397"/>
                <a:ext cx="1209328" cy="280333"/>
              </a:xfrm>
              <a:prstGeom prst="rect">
                <a:avLst/>
              </a:prstGeom>
              <a:blipFill rotWithShape="1">
                <a:blip r:embed="rId1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4054433" y="5764481"/>
            <a:ext cx="495893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simplification for this is difficult</a:t>
            </a:r>
          </a:p>
          <a:p>
            <a:pPr algn="ctr"/>
            <a:endParaRPr lang="en-GB" sz="105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You need to aim for the power of 2 to be ‘k + 1’ (as it was ‘k’ originally)</a:t>
            </a:r>
            <a:endParaRPr lang="en-GB" sz="105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07452625-D848-4AC6-A523-C3FE9418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BABD3E9-5591-4456-B09F-266CE4A2EC6A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0" name="Group 29">
            <a:extLst>
              <a:ext uri="{FF2B5EF4-FFF2-40B4-BE49-F238E27FC236}">
                <a16:creationId xmlns:a16="http://schemas.microsoft.com/office/drawing/2014/main" id="{50BB0416-6C4D-4930-83C4-474D02D7B9E1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30">
              <a:extLst>
                <a:ext uri="{FF2B5EF4-FFF2-40B4-BE49-F238E27FC236}">
                  <a16:creationId xmlns:a16="http://schemas.microsoft.com/office/drawing/2014/main" id="{B6BD906F-F580-4EFE-8030-797FAE718D0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31">
              <a:extLst>
                <a:ext uri="{FF2B5EF4-FFF2-40B4-BE49-F238E27FC236}">
                  <a16:creationId xmlns:a16="http://schemas.microsoft.com/office/drawing/2014/main" id="{156B9620-F19D-4221-907B-D92FFF35ED4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26">
            <a:extLst>
              <a:ext uri="{FF2B5EF4-FFF2-40B4-BE49-F238E27FC236}">
                <a16:creationId xmlns:a16="http://schemas.microsoft.com/office/drawing/2014/main" id="{7E40A1EF-528F-465E-95DF-61F8AB358BDC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44" name="Straight Connector 27">
              <a:extLst>
                <a:ext uri="{FF2B5EF4-FFF2-40B4-BE49-F238E27FC236}">
                  <a16:creationId xmlns:a16="http://schemas.microsoft.com/office/drawing/2014/main" id="{C7948186-0A37-4B0D-BADC-B2540EFF768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8">
              <a:extLst>
                <a:ext uri="{FF2B5EF4-FFF2-40B4-BE49-F238E27FC236}">
                  <a16:creationId xmlns:a16="http://schemas.microsoft.com/office/drawing/2014/main" id="{5060403A-BF8B-4DA5-9A92-0D2CABA18AA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157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7" grpId="0" animBg="1"/>
      <p:bldP spid="57" grpId="1" animBg="1"/>
      <p:bldP spid="59" grpId="0"/>
      <p:bldP spid="60" grpId="0"/>
      <p:bldP spid="61" grpId="0"/>
      <p:bldP spid="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14800" y="1447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14800" y="1752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2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152404" y="2291938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4" y="2291938"/>
                <a:ext cx="1521057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410200" y="2286000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286000"/>
                <a:ext cx="1209328" cy="280333"/>
              </a:xfrm>
              <a:prstGeom prst="rect">
                <a:avLst/>
              </a:prstGeom>
              <a:blipFill rotWithShape="1">
                <a:blip r:embed="rId6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4" name="Group 63"/>
          <p:cNvGrpSpPr/>
          <p:nvPr/>
        </p:nvGrpSpPr>
        <p:grpSpPr>
          <a:xfrm>
            <a:off x="2621449" y="5259261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Arc 38"/>
          <p:cNvSpPr/>
          <p:nvPr/>
        </p:nvSpPr>
        <p:spPr>
          <a:xfrm>
            <a:off x="6400800" y="24384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6705600" y="2438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2 x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(add the powers)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724400" y="2514600"/>
            <a:ext cx="152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257800" y="2514600"/>
            <a:ext cx="2286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52404" y="2825338"/>
                <a:ext cx="1521057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404" y="2825338"/>
                <a:ext cx="1521057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5410200" y="2819400"/>
                <a:ext cx="1209328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/>
                        </a:rPr>
                        <m:t>+ (</m:t>
                      </m:r>
                      <m:r>
                        <a:rPr lang="en-GB" sz="1200" i="1">
                          <a:latin typeface="Cambria Math"/>
                        </a:rPr>
                        <m:t>𝑘</m:t>
                      </m:r>
                      <m:r>
                        <a:rPr lang="en-GB" sz="1200" i="1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 i="1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819400"/>
                <a:ext cx="1209328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114800" y="3352800"/>
                <a:ext cx="2095996" cy="286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=2+(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352800"/>
                <a:ext cx="2095996" cy="286271"/>
              </a:xfrm>
              <a:prstGeom prst="rect">
                <a:avLst/>
              </a:prstGeom>
              <a:blipFill rotWithShape="1">
                <a:blip r:embed="rId9"/>
                <a:stretch>
                  <a:fillRect b="-63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9" name="Straight Connector 68"/>
          <p:cNvCxnSpPr/>
          <p:nvPr/>
        </p:nvCxnSpPr>
        <p:spPr>
          <a:xfrm>
            <a:off x="4724400" y="3048000"/>
            <a:ext cx="457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715000" y="3048000"/>
            <a:ext cx="457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c 70"/>
          <p:cNvSpPr/>
          <p:nvPr/>
        </p:nvSpPr>
        <p:spPr>
          <a:xfrm>
            <a:off x="6400800" y="29718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6781800" y="2971800"/>
            <a:ext cx="1407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In total, we have (k – 1) + (k + 1) 2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038600" y="3886200"/>
                <a:ext cx="13716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=2+2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1371600" cy="28033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Arc 73"/>
          <p:cNvSpPr/>
          <p:nvPr/>
        </p:nvSpPr>
        <p:spPr>
          <a:xfrm>
            <a:off x="6400800" y="3505200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/>
          <p:cNvSpPr txBox="1"/>
          <p:nvPr/>
        </p:nvSpPr>
        <p:spPr>
          <a:xfrm>
            <a:off x="6781800" y="36576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>
            <a:off x="4724400" y="3581400"/>
            <a:ext cx="914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724400" y="4114800"/>
            <a:ext cx="152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086285" y="4440108"/>
                <a:ext cx="1400115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285" y="4440108"/>
                <a:ext cx="1400115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Arc 36"/>
          <p:cNvSpPr/>
          <p:nvPr/>
        </p:nvSpPr>
        <p:spPr>
          <a:xfrm>
            <a:off x="5334000" y="4032304"/>
            <a:ext cx="381000" cy="5334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5600700" y="4184704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Re-</a:t>
            </a:r>
            <a:r>
              <a:rPr lang="en-US" sz="1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factorise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タイトル 1">
            <a:extLst>
              <a:ext uri="{FF2B5EF4-FFF2-40B4-BE49-F238E27FC236}">
                <a16:creationId xmlns:a16="http://schemas.microsoft.com/office/drawing/2014/main" id="{4F418D88-21D5-4008-BCC4-5E5C1F84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4A8830F-3FE3-49F0-B2F1-3ED93F03F09C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4" name="Group 29">
            <a:extLst>
              <a:ext uri="{FF2B5EF4-FFF2-40B4-BE49-F238E27FC236}">
                <a16:creationId xmlns:a16="http://schemas.microsoft.com/office/drawing/2014/main" id="{5AEA2752-E487-492C-B9B3-40918F4920E5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47" name="Straight Connector 30">
              <a:extLst>
                <a:ext uri="{FF2B5EF4-FFF2-40B4-BE49-F238E27FC236}">
                  <a16:creationId xmlns:a16="http://schemas.microsoft.com/office/drawing/2014/main" id="{BB623245-26C6-44D2-ABEB-C44B3D2CC59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31">
              <a:extLst>
                <a:ext uri="{FF2B5EF4-FFF2-40B4-BE49-F238E27FC236}">
                  <a16:creationId xmlns:a16="http://schemas.microsoft.com/office/drawing/2014/main" id="{549E26CD-4EF4-4260-A4EF-BAEF802FBEF8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26">
            <a:extLst>
              <a:ext uri="{FF2B5EF4-FFF2-40B4-BE49-F238E27FC236}">
                <a16:creationId xmlns:a16="http://schemas.microsoft.com/office/drawing/2014/main" id="{5EC5E0B6-28F0-4E70-A5C2-86229A87978D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50" name="Straight Connector 27">
              <a:extLst>
                <a:ext uri="{FF2B5EF4-FFF2-40B4-BE49-F238E27FC236}">
                  <a16:creationId xmlns:a16="http://schemas.microsoft.com/office/drawing/2014/main" id="{5CC80F54-9C27-4699-B406-7A86AFF0BE5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8">
              <a:extLst>
                <a:ext uri="{FF2B5EF4-FFF2-40B4-BE49-F238E27FC236}">
                  <a16:creationId xmlns:a16="http://schemas.microsoft.com/office/drawing/2014/main" id="{A5BD712B-3824-44BD-8859-1CF79F2E4E77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83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7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56" grpId="0"/>
      <p:bldP spid="58" grpId="0"/>
      <p:bldP spid="67" grpId="0"/>
      <p:bldP spid="71" grpId="0" animBg="1"/>
      <p:bldP spid="72" grpId="0"/>
      <p:bldP spid="73" grpId="0"/>
      <p:bldP spid="74" grpId="0" animBg="1"/>
      <p:bldP spid="75" grpId="0"/>
      <p:bldP spid="36" grpId="0"/>
      <p:bldP spid="37" grpId="0" animBg="1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Prove, by mathematical induction, that for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GB" sz="1400" dirty="0">
                    <a:latin typeface="Comic Sans MS" pitchFamily="66" charset="0"/>
                  </a:rPr>
                  <a:t>, 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This looks more complicated, but you just follow the same process as you have seen already!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CONCLUSION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8718884" y="6550223"/>
            <a:ext cx="42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itchFamily="66" charset="0"/>
              </a:rPr>
              <a:t>6A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𝑟</m:t>
                                  </m:r>
                                </m:sup>
                              </m:sSup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=2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1+(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048000"/>
                <a:ext cx="2106602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22609" t="-9591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4114800" y="14478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14800" y="17526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Explain why this shows the statement is true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781800" y="2718731"/>
                <a:ext cx="1400115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2718731"/>
                <a:ext cx="1400115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2726871" y="5517083"/>
            <a:ext cx="152400" cy="381000"/>
            <a:chOff x="5257800" y="5715000"/>
            <a:chExt cx="152400" cy="381000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365212" y="2718732"/>
                <a:ext cx="132921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en-GB" sz="12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212" y="2718732"/>
                <a:ext cx="1329210" cy="2803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572000" y="220980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81800" y="2209800"/>
            <a:ext cx="13195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For n = (k + 1)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596360" y="3678386"/>
                <a:ext cx="18288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2</m:t>
                      </m:r>
                      <m:r>
                        <a:rPr lang="en-US" sz="1200" b="0" i="1" smtClean="0">
                          <a:latin typeface="Cambria Math"/>
                        </a:rPr>
                        <m:t>(1</m:t>
                      </m:r>
                      <m:r>
                        <a:rPr lang="en-GB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+1−1)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360" y="3678386"/>
                <a:ext cx="1828800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7441596" y="3092401"/>
            <a:ext cx="0" cy="50668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481856" y="3092401"/>
            <a:ext cx="1449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Rewrite the first ‘k’ as ‘k + 1 – 1’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343400" y="4069562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Written in this way, you can see that the k’s in the first statement have all been replaced with ‘k + 1’s</a:t>
            </a:r>
          </a:p>
        </p:txBody>
      </p:sp>
      <p:sp>
        <p:nvSpPr>
          <p:cNvPr id="52" name="Oval 51"/>
          <p:cNvSpPr/>
          <p:nvPr/>
        </p:nvSpPr>
        <p:spPr>
          <a:xfrm>
            <a:off x="4908950" y="2694265"/>
            <a:ext cx="152400" cy="3048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5411435" y="2739203"/>
            <a:ext cx="152400" cy="1524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7156308" y="3721095"/>
            <a:ext cx="457200" cy="190995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7973652" y="3712191"/>
            <a:ext cx="290067" cy="14538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4274399" y="4592782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So the statement was true for n = 1</a:t>
            </a:r>
          </a:p>
          <a:p>
            <a:pPr algn="ctr"/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We also showed that if it is true for one statement, it is true for the next</a:t>
            </a:r>
          </a:p>
          <a:p>
            <a:pPr marL="285750" indent="-285750" algn="ctr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Therefore the formula has been proven!</a:t>
            </a:r>
          </a:p>
          <a:p>
            <a:pPr marL="285750" indent="-285750" algn="ctr">
              <a:buFont typeface="Wingdings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b="1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will need to become familiar with manipulating powers in the way shown here!</a:t>
            </a:r>
            <a:endParaRPr lang="en-GB" sz="1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D903EC0F-CF8C-4BEB-9831-45926389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5C79258-FBD1-4F98-BA09-1F74742C9E5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9" name="Group 63">
            <a:extLst>
              <a:ext uri="{FF2B5EF4-FFF2-40B4-BE49-F238E27FC236}">
                <a16:creationId xmlns:a16="http://schemas.microsoft.com/office/drawing/2014/main" id="{2143E859-FA8F-43E8-8629-836DB92176F8}"/>
              </a:ext>
            </a:extLst>
          </p:cNvPr>
          <p:cNvGrpSpPr/>
          <p:nvPr/>
        </p:nvGrpSpPr>
        <p:grpSpPr>
          <a:xfrm>
            <a:off x="2621449" y="5259261"/>
            <a:ext cx="152400" cy="381000"/>
            <a:chOff x="5257800" y="5715000"/>
            <a:chExt cx="152400" cy="381000"/>
          </a:xfrm>
        </p:grpSpPr>
        <p:cxnSp>
          <p:nvCxnSpPr>
            <p:cNvPr id="40" name="Straight Connector 64">
              <a:extLst>
                <a:ext uri="{FF2B5EF4-FFF2-40B4-BE49-F238E27FC236}">
                  <a16:creationId xmlns:a16="http://schemas.microsoft.com/office/drawing/2014/main" id="{617453A5-1E06-4F1D-91CC-B4CAC64D405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65">
              <a:extLst>
                <a:ext uri="{FF2B5EF4-FFF2-40B4-BE49-F238E27FC236}">
                  <a16:creationId xmlns:a16="http://schemas.microsoft.com/office/drawing/2014/main" id="{390E4B1A-BE03-419D-A4E8-7BA583FC9DD0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29">
            <a:extLst>
              <a:ext uri="{FF2B5EF4-FFF2-40B4-BE49-F238E27FC236}">
                <a16:creationId xmlns:a16="http://schemas.microsoft.com/office/drawing/2014/main" id="{8667EB44-8FB9-46B0-A260-8D8E9BFBEF12}"/>
              </a:ext>
            </a:extLst>
          </p:cNvPr>
          <p:cNvGrpSpPr/>
          <p:nvPr/>
        </p:nvGrpSpPr>
        <p:grpSpPr>
          <a:xfrm>
            <a:off x="2742181" y="4908210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30">
              <a:extLst>
                <a:ext uri="{FF2B5EF4-FFF2-40B4-BE49-F238E27FC236}">
                  <a16:creationId xmlns:a16="http://schemas.microsoft.com/office/drawing/2014/main" id="{386983F7-2B79-4EB9-9F7D-9D861963FAB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31">
              <a:extLst>
                <a:ext uri="{FF2B5EF4-FFF2-40B4-BE49-F238E27FC236}">
                  <a16:creationId xmlns:a16="http://schemas.microsoft.com/office/drawing/2014/main" id="{1F9CA22E-E125-460C-B214-2D71A2F43A3C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26">
            <a:extLst>
              <a:ext uri="{FF2B5EF4-FFF2-40B4-BE49-F238E27FC236}">
                <a16:creationId xmlns:a16="http://schemas.microsoft.com/office/drawing/2014/main" id="{52C8ED97-748C-4080-B9C9-C0A902BF6E22}"/>
              </a:ext>
            </a:extLst>
          </p:cNvPr>
          <p:cNvGrpSpPr/>
          <p:nvPr/>
        </p:nvGrpSpPr>
        <p:grpSpPr>
          <a:xfrm>
            <a:off x="2470912" y="4672681"/>
            <a:ext cx="152400" cy="381000"/>
            <a:chOff x="5257800" y="5715000"/>
            <a:chExt cx="152400" cy="381000"/>
          </a:xfrm>
        </p:grpSpPr>
        <p:cxnSp>
          <p:nvCxnSpPr>
            <p:cNvPr id="61" name="Straight Connector 27">
              <a:extLst>
                <a:ext uri="{FF2B5EF4-FFF2-40B4-BE49-F238E27FC236}">
                  <a16:creationId xmlns:a16="http://schemas.microsoft.com/office/drawing/2014/main" id="{24236AE0-79BE-480D-B854-149CD70C04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8">
              <a:extLst>
                <a:ext uri="{FF2B5EF4-FFF2-40B4-BE49-F238E27FC236}">
                  <a16:creationId xmlns:a16="http://schemas.microsoft.com/office/drawing/2014/main" id="{9DDB102D-FA10-414E-8BE5-61539199CCA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958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36" grpId="0"/>
      <p:bldP spid="47" grpId="0"/>
      <p:bldP spid="48" grpId="0"/>
      <p:bldP spid="49" grpId="0"/>
      <p:bldP spid="50" grpId="0"/>
      <p:bldP spid="8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4"/>
                <a:ext cx="3836818" cy="4628441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arenR"/>
                </a:pPr>
                <a:r>
                  <a:rPr lang="en-US" sz="2400" dirty="0">
                    <a:latin typeface="Comic Sans MS" panose="030F0702030302020204" pitchFamily="66" charset="0"/>
                  </a:rPr>
                  <a:t>Write down expressions for:</a:t>
                </a:r>
              </a:p>
              <a:p>
                <a:pPr marL="0" indent="0">
                  <a:buNone/>
                </a:pPr>
                <a:endParaRPr lang="en-US" sz="24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nary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b)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mic Sans MS" panose="030F0702030302020204" pitchFamily="66" charset="0"/>
                  </a:rPr>
                  <a:t>2</a:t>
                </a:r>
                <a:r>
                  <a:rPr lang="en-GB" dirty="0">
                    <a:latin typeface="Comic Sans MS" panose="030F0702030302020204" pitchFamily="66" charset="0"/>
                  </a:rPr>
                  <a:t>) Prove that for all positive integers 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is divisible by 8.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4"/>
                <a:ext cx="3836818" cy="4628441"/>
              </a:xfrm>
              <a:blipFill>
                <a:blip r:embed="rId2"/>
                <a:stretch>
                  <a:fillRect l="-3175" t="-31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B059A37-F982-4E61-BBD5-8683C646993B}"/>
                  </a:ext>
                </a:extLst>
              </p:cNvPr>
              <p:cNvSpPr txBox="1"/>
              <p:nvPr/>
            </p:nvSpPr>
            <p:spPr>
              <a:xfrm>
                <a:off x="1211802" y="2956263"/>
                <a:ext cx="119848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BB059A37-F982-4E61-BBD5-8683C64699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1802" y="2956263"/>
                <a:ext cx="119848" cy="184666"/>
              </a:xfrm>
              <a:prstGeom prst="rect">
                <a:avLst/>
              </a:prstGeom>
              <a:blipFill>
                <a:blip r:embed="rId3"/>
                <a:stretch>
                  <a:fillRect l="-26316" r="-1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A77715E-57A9-4C43-B86A-5812D532A911}"/>
                  </a:ext>
                </a:extLst>
              </p:cNvPr>
              <p:cNvSpPr txBox="1"/>
              <p:nvPr/>
            </p:nvSpPr>
            <p:spPr>
              <a:xfrm>
                <a:off x="967668" y="3437139"/>
                <a:ext cx="585926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A77715E-57A9-4C43-B86A-5812D532A9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668" y="3437139"/>
                <a:ext cx="585926" cy="184666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4674D64-1CB1-4A02-BB8D-F16691192A45}"/>
                  </a:ext>
                </a:extLst>
              </p:cNvPr>
              <p:cNvSpPr txBox="1"/>
              <p:nvPr/>
            </p:nvSpPr>
            <p:spPr>
              <a:xfrm>
                <a:off x="2864528" y="2966621"/>
                <a:ext cx="500109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4674D64-1CB1-4A02-BB8D-F16691192A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528" y="2966621"/>
                <a:ext cx="500109" cy="184666"/>
              </a:xfrm>
              <a:prstGeom prst="rect">
                <a:avLst/>
              </a:prstGeom>
              <a:blipFill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F277919-E19B-4F84-B929-D2031E85BCBC}"/>
                  </a:ext>
                </a:extLst>
              </p:cNvPr>
              <p:cNvSpPr txBox="1"/>
              <p:nvPr/>
            </p:nvSpPr>
            <p:spPr>
              <a:xfrm>
                <a:off x="2815703" y="3429741"/>
                <a:ext cx="585926" cy="184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9F277919-E19B-4F84-B929-D2031E85B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703" y="3429741"/>
                <a:ext cx="585926" cy="184666"/>
              </a:xfrm>
              <a:prstGeom prst="rect">
                <a:avLst/>
              </a:prstGeom>
              <a:blipFill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コンテンツ プレースホルダー 2">
                <a:extLst>
                  <a:ext uri="{FF2B5EF4-FFF2-40B4-BE49-F238E27FC236}">
                    <a16:creationId xmlns:a16="http://schemas.microsoft.com/office/drawing/2014/main" id="{6C3D5BA4-0BFA-404C-BD0B-6E0784950E2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91412" y="1676183"/>
                <a:ext cx="3836818" cy="462844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r>
                  <a:rPr lang="en-US" sz="2400" dirty="0">
                    <a:latin typeface="Comic Sans MS" panose="030F0702030302020204" pitchFamily="66" charset="0"/>
                  </a:rPr>
                  <a:t>3)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endParaRPr lang="en-US" sz="2400" dirty="0">
                  <a:latin typeface="Comic Sans MS" panose="030F0702030302020204" pitchFamily="66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1200"/>
                  </a:spcBef>
                  <a:buNone/>
                </a:pPr>
                <a:r>
                  <a:rPr lang="en-US" sz="2400" dirty="0">
                    <a:latin typeface="Comic Sans MS" panose="030F0702030302020204" pitchFamily="66" charset="0"/>
                  </a:rPr>
                  <a:t>F</a:t>
                </a:r>
                <a:r>
                  <a:rPr lang="en-GB" sz="2400" dirty="0" err="1">
                    <a:latin typeface="Comic Sans MS" panose="030F0702030302020204" pitchFamily="66" charset="0"/>
                  </a:rPr>
                  <a:t>ind</a:t>
                </a:r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𝑀𝑁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in terms of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コンテンツ プレースホルダー 2">
                <a:extLst>
                  <a:ext uri="{FF2B5EF4-FFF2-40B4-BE49-F238E27FC236}">
                    <a16:creationId xmlns:a16="http://schemas.microsoft.com/office/drawing/2014/main" id="{6C3D5BA4-0BFA-404C-BD0B-6E0784950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412" y="1676183"/>
                <a:ext cx="3836818" cy="4628441"/>
              </a:xfrm>
              <a:prstGeom prst="rect">
                <a:avLst/>
              </a:prstGeom>
              <a:blipFill>
                <a:blip r:embed="rId6"/>
                <a:stretch>
                  <a:fillRect l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0C276D7-5FD7-48F7-9455-F498E2F1A750}"/>
                  </a:ext>
                </a:extLst>
              </p:cNvPr>
              <p:cNvSpPr txBox="1"/>
              <p:nvPr/>
            </p:nvSpPr>
            <p:spPr>
              <a:xfrm>
                <a:off x="812307" y="3755254"/>
                <a:ext cx="877548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B0C276D7-5FD7-48F7-9455-F498E2F1A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07" y="3755254"/>
                <a:ext cx="877548" cy="403316"/>
              </a:xfrm>
              <a:prstGeom prst="rect">
                <a:avLst/>
              </a:prstGeom>
              <a:blipFill>
                <a:blip r:embed="rId7"/>
                <a:stretch>
                  <a:fillRect l="-4167" r="-6944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54D957A3-2032-450B-B63F-C0A5F04F87DB}"/>
                  </a:ext>
                </a:extLst>
              </p:cNvPr>
              <p:cNvSpPr txBox="1"/>
              <p:nvPr/>
            </p:nvSpPr>
            <p:spPr>
              <a:xfrm>
                <a:off x="2101048" y="3756734"/>
                <a:ext cx="2038956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54D957A3-2032-450B-B63F-C0A5F04F8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048" y="3756734"/>
                <a:ext cx="2038956" cy="404726"/>
              </a:xfrm>
              <a:prstGeom prst="rect">
                <a:avLst/>
              </a:prstGeom>
              <a:blipFill>
                <a:blip r:embed="rId8"/>
                <a:stretch>
                  <a:fillRect l="-1497" r="-2695" b="-1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319D723-845B-498C-BDEF-5B8624ED4D08}"/>
                  </a:ext>
                </a:extLst>
              </p:cNvPr>
              <p:cNvSpPr txBox="1"/>
              <p:nvPr/>
            </p:nvSpPr>
            <p:spPr>
              <a:xfrm>
                <a:off x="5447929" y="4182862"/>
                <a:ext cx="2148345" cy="4722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319D723-845B-498C-BDEF-5B8624ED4D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929" y="4182862"/>
                <a:ext cx="2148345" cy="47224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8B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94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7546" y="2133600"/>
                <a:ext cx="1501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501052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42051" y="2593777"/>
                <a:ext cx="1591910" cy="316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2(1)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051" y="2593777"/>
                <a:ext cx="1591910" cy="31669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35729" y="3049651"/>
                <a:ext cx="608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5729" y="3049651"/>
                <a:ext cx="60805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Arc 11"/>
          <p:cNvSpPr/>
          <p:nvPr/>
        </p:nvSpPr>
        <p:spPr>
          <a:xfrm>
            <a:off x="5515401" y="2286961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829300" y="238104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rc 13"/>
          <p:cNvSpPr/>
          <p:nvPr/>
        </p:nvSpPr>
        <p:spPr>
          <a:xfrm>
            <a:off x="5515401" y="2752122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873655" y="2846202"/>
            <a:ext cx="95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20 is divisible by 4,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A7324A3-902D-40FE-A957-4DD4EFDA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838ABC8-363A-4FE7-8796-8FFBBB8C7C6C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27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 animBg="1"/>
      <p:bldP spid="13" grpId="0"/>
      <p:bldP spid="14" grpId="0" animBg="1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37546" y="2133600"/>
                <a:ext cx="1495218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495218" cy="311560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570648" y="2124935"/>
                <a:ext cx="2378087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𝑏𝑦</m:t>
                      </m:r>
                      <m:r>
                        <a:rPr lang="en-US" sz="1400" b="0" i="1" smtClean="0">
                          <a:latin typeface="Cambria Math"/>
                        </a:rPr>
                        <m:t> 4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648" y="2124935"/>
                <a:ext cx="2378087" cy="313868"/>
              </a:xfrm>
              <a:prstGeom prst="rect">
                <a:avLst/>
              </a:prstGeom>
              <a:blipFill rotWithShape="1">
                <a:blip r:embed="rId5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137546" y="259381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37546" y="289861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191000" y="3276600"/>
                <a:ext cx="2087943" cy="316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+1)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2087943" cy="316690"/>
              </a:xfrm>
              <a:prstGeom prst="rect">
                <a:avLst/>
              </a:prstGeom>
              <a:blipFill rotWithShape="1">
                <a:blip r:embed="rId6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2769424" y="4397952"/>
            <a:ext cx="152400" cy="381000"/>
            <a:chOff x="5257800" y="5715000"/>
            <a:chExt cx="152400" cy="3810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14800" y="3733800"/>
                <a:ext cx="2133600" cy="316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733800"/>
                <a:ext cx="2133600" cy="316690"/>
              </a:xfrm>
              <a:prstGeom prst="rect">
                <a:avLst/>
              </a:prstGeom>
              <a:blipFill rotWithShape="1"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91000" y="4191000"/>
                <a:ext cx="2199192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191000"/>
                <a:ext cx="2199192" cy="311560"/>
              </a:xfrm>
              <a:prstGeom prst="rect">
                <a:avLst/>
              </a:prstGeom>
              <a:blipFill rotWithShape="1"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91000" y="4648200"/>
                <a:ext cx="205588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9(3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648200"/>
                <a:ext cx="2055884" cy="311560"/>
              </a:xfrm>
              <a:prstGeom prst="rect">
                <a:avLst/>
              </a:prstGeom>
              <a:blipFill rotWithShape="1">
                <a:blip r:embed="rId9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6400800" y="3429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553200" y="34290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out the bracket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81800" y="3886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2k+2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x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(adding powers when multiplying)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rc 33"/>
          <p:cNvSpPr/>
          <p:nvPr/>
        </p:nvSpPr>
        <p:spPr>
          <a:xfrm>
            <a:off x="6400800" y="3886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6400800" y="4343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6705600" y="43434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So we have 9 lots of 3</a:t>
            </a:r>
            <a:r>
              <a:rPr lang="en-GB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5410200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At this point we will combine the expressions for f(k) and f(k + 1) in order to prove that the statement is always divisible by 4</a:t>
            </a:r>
            <a:endParaRPr lang="en-GB" sz="16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8" name="Group 16">
            <a:extLst>
              <a:ext uri="{FF2B5EF4-FFF2-40B4-BE49-F238E27FC236}">
                <a16:creationId xmlns:a16="http://schemas.microsoft.com/office/drawing/2014/main" id="{B97A4930-3477-41C7-983D-BE2FCBA6C3A6}"/>
              </a:ext>
            </a:extLst>
          </p:cNvPr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17">
              <a:extLst>
                <a:ext uri="{FF2B5EF4-FFF2-40B4-BE49-F238E27FC236}">
                  <a16:creationId xmlns:a16="http://schemas.microsoft.com/office/drawing/2014/main" id="{C22C45A2-6A69-45AB-AFB1-6253A5CF2113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18">
              <a:extLst>
                <a:ext uri="{FF2B5EF4-FFF2-40B4-BE49-F238E27FC236}">
                  <a16:creationId xmlns:a16="http://schemas.microsoft.com/office/drawing/2014/main" id="{474B1023-05F4-4B22-8FEB-3877B653214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タイトル 1">
            <a:extLst>
              <a:ext uri="{FF2B5EF4-FFF2-40B4-BE49-F238E27FC236}">
                <a16:creationId xmlns:a16="http://schemas.microsoft.com/office/drawing/2014/main" id="{66D16A8C-681B-45B4-B37D-811235315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3A08421-476B-4EDF-B8B6-D42DCA88C4A6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12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0" grpId="0"/>
      <p:bldP spid="21" grpId="0"/>
      <p:bldP spid="22" grpId="0"/>
      <p:bldP spid="23" grpId="0"/>
      <p:bldP spid="28" grpId="0"/>
      <p:bldP spid="29" grpId="0"/>
      <p:bldP spid="30" grpId="0"/>
      <p:bldP spid="31" grpId="0" animBg="1"/>
      <p:bldP spid="32" grpId="0"/>
      <p:bldP spid="33" grpId="0"/>
      <p:bldP spid="34" grpId="0" animBg="1"/>
      <p:bldP spid="35" grpId="0" animBg="1"/>
      <p:bldP spid="36" grpId="0"/>
      <p:bldP spid="3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3</a:t>
                </a:r>
                <a:r>
                  <a:rPr lang="en-US" sz="1400" baseline="30000" dirty="0">
                    <a:latin typeface="Comic Sans MS" pitchFamily="66" charset="0"/>
                  </a:rPr>
                  <a:t>2n</a:t>
                </a:r>
                <a:r>
                  <a:rPr lang="en-US" sz="1400" dirty="0">
                    <a:latin typeface="Comic Sans MS" pitchFamily="66" charset="0"/>
                  </a:rPr>
                  <a:t> + 11 is divisible by 4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You follow the same steps as before!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209800"/>
                <a:ext cx="1495218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209800"/>
                <a:ext cx="1495218" cy="311560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114800" y="15240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0" y="182880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43600" y="2209800"/>
                <a:ext cx="205588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9(3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)+11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2209800"/>
                <a:ext cx="2055884" cy="311560"/>
              </a:xfrm>
              <a:prstGeom prst="rect">
                <a:avLst/>
              </a:prstGeom>
              <a:blipFill rotWithShape="1">
                <a:blip r:embed="rId5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114800" y="31242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1652567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638800" y="3124200"/>
                <a:ext cx="2308902" cy="335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9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1400" b="0" i="1" smtClean="0">
                              <a:latin typeface="Cambria Math"/>
                            </a:rPr>
                            <m:t>+11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/>
                            </a:rPr>
                            <m:t>+11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124200"/>
                <a:ext cx="2308902" cy="3354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14800" y="36576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1652567" cy="307777"/>
              </a:xfrm>
              <a:prstGeom prst="rect">
                <a:avLst/>
              </a:prstGeom>
              <a:blipFill rotWithShape="1">
                <a:blip r:embed="rId8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638800" y="3657600"/>
                <a:ext cx="736164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8(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657600"/>
                <a:ext cx="736164" cy="311560"/>
              </a:xfrm>
              <a:prstGeom prst="rect">
                <a:avLst/>
              </a:prstGeom>
              <a:blipFill rotWithShape="1">
                <a:blip r:embed="rId9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800" y="4191000"/>
                <a:ext cx="165256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−</m:t>
                      </m:r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r>
                        <a:rPr lang="en-US" sz="1400" b="0" i="1" smtClean="0">
                          <a:latin typeface="Cambria Math"/>
                        </a:rPr>
                        <m:t>(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652567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38800" y="4191000"/>
                <a:ext cx="1001300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191000"/>
                <a:ext cx="1001300" cy="311560"/>
              </a:xfrm>
              <a:prstGeom prst="rect">
                <a:avLst/>
              </a:prstGeom>
              <a:blipFill rotWithShape="1">
                <a:blip r:embed="rId1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48200" y="4724400"/>
                <a:ext cx="11575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724400"/>
                <a:ext cx="1157586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638800" y="4724400"/>
                <a:ext cx="1694246" cy="311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 + 4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i="1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1400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724400"/>
                <a:ext cx="1694246" cy="311560"/>
              </a:xfrm>
              <a:prstGeom prst="rect">
                <a:avLst/>
              </a:prstGeom>
              <a:blipFill rotWithShape="1">
                <a:blip r:embed="rId12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Arc 45"/>
          <p:cNvSpPr/>
          <p:nvPr/>
        </p:nvSpPr>
        <p:spPr>
          <a:xfrm>
            <a:off x="76962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3962400" y="25908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4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924800" y="32766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 on the right side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Arc 48"/>
          <p:cNvSpPr/>
          <p:nvPr/>
        </p:nvSpPr>
        <p:spPr>
          <a:xfrm>
            <a:off x="6553200" y="3886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c 49"/>
          <p:cNvSpPr/>
          <p:nvPr/>
        </p:nvSpPr>
        <p:spPr>
          <a:xfrm>
            <a:off x="7162800" y="4419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69342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Take out 4 as a factor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15200" y="44958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352800" y="5105400"/>
            <a:ext cx="5486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This shows that f(k + 1) is just f(k) with an expression added on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We assumed f(k) was divisible by 4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expression to be added is divisible by 4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the answer must be divisible by 4, if f(k) is!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As the first case (n = 1) was divisible by 4, the statement must be true!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652943" y="4734017"/>
            <a:ext cx="152400" cy="381000"/>
            <a:chOff x="5257800" y="5715000"/>
            <a:chExt cx="152400" cy="381000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2805343" y="5038817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2590800" y="54864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grpSp>
        <p:nvGrpSpPr>
          <p:cNvPr id="61" name="Group 24">
            <a:extLst>
              <a:ext uri="{FF2B5EF4-FFF2-40B4-BE49-F238E27FC236}">
                <a16:creationId xmlns:a16="http://schemas.microsoft.com/office/drawing/2014/main" id="{20F58CB4-452F-49B6-A77C-17F2DB7F912C}"/>
              </a:ext>
            </a:extLst>
          </p:cNvPr>
          <p:cNvGrpSpPr/>
          <p:nvPr/>
        </p:nvGrpSpPr>
        <p:grpSpPr>
          <a:xfrm>
            <a:off x="2769424" y="4397952"/>
            <a:ext cx="152400" cy="381000"/>
            <a:chOff x="5257800" y="5715000"/>
            <a:chExt cx="152400" cy="381000"/>
          </a:xfrm>
        </p:grpSpPr>
        <p:cxnSp>
          <p:nvCxnSpPr>
            <p:cNvPr id="62" name="Straight Connector 25">
              <a:extLst>
                <a:ext uri="{FF2B5EF4-FFF2-40B4-BE49-F238E27FC236}">
                  <a16:creationId xmlns:a16="http://schemas.microsoft.com/office/drawing/2014/main" id="{1CAD6CDD-2C94-4738-AEB6-0AA50BADF19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6">
              <a:extLst>
                <a:ext uri="{FF2B5EF4-FFF2-40B4-BE49-F238E27FC236}">
                  <a16:creationId xmlns:a16="http://schemas.microsoft.com/office/drawing/2014/main" id="{3E376E55-74F9-4645-B691-CE4A42E5CC73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16">
            <a:extLst>
              <a:ext uri="{FF2B5EF4-FFF2-40B4-BE49-F238E27FC236}">
                <a16:creationId xmlns:a16="http://schemas.microsoft.com/office/drawing/2014/main" id="{5119D077-45C0-4650-9791-FD40A933A565}"/>
              </a:ext>
            </a:extLst>
          </p:cNvPr>
          <p:cNvGrpSpPr/>
          <p:nvPr/>
        </p:nvGrpSpPr>
        <p:grpSpPr>
          <a:xfrm>
            <a:off x="2441690" y="4113128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17">
              <a:extLst>
                <a:ext uri="{FF2B5EF4-FFF2-40B4-BE49-F238E27FC236}">
                  <a16:creationId xmlns:a16="http://schemas.microsoft.com/office/drawing/2014/main" id="{4A055F46-DCDE-4C68-9591-39C001E326D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18">
              <a:extLst>
                <a:ext uri="{FF2B5EF4-FFF2-40B4-BE49-F238E27FC236}">
                  <a16:creationId xmlns:a16="http://schemas.microsoft.com/office/drawing/2014/main" id="{A0676D3C-CC68-44BE-97C3-9C53653312FD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タイトル 1">
            <a:extLst>
              <a:ext uri="{FF2B5EF4-FFF2-40B4-BE49-F238E27FC236}">
                <a16:creationId xmlns:a16="http://schemas.microsoft.com/office/drawing/2014/main" id="{A7819BDC-AD66-41BF-9393-6596B91FA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3312EFF-5F59-4EE8-8322-D4B46A83EBA4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4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0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 animBg="1"/>
      <p:bldP spid="47" grpId="0"/>
      <p:bldP spid="48" grpId="0"/>
      <p:bldP spid="49" grpId="0" animBg="1"/>
      <p:bldP spid="50" grpId="0" animBg="1"/>
      <p:bldP spid="51" grpId="0"/>
      <p:bldP spid="52" grpId="0"/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137546" y="2133600"/>
                <a:ext cx="17402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−7</m:t>
                      </m:r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740220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Arc 65"/>
          <p:cNvSpPr/>
          <p:nvPr/>
        </p:nvSpPr>
        <p:spPr>
          <a:xfrm>
            <a:off x="5782101" y="2268120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/>
          <p:cNvSpPr txBox="1"/>
          <p:nvPr/>
        </p:nvSpPr>
        <p:spPr>
          <a:xfrm>
            <a:off x="6096000" y="2362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114800" y="2590800"/>
                <a:ext cx="19365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(1)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−7(1)+9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590800"/>
                <a:ext cx="1936556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451131" y="3048000"/>
                <a:ext cx="66106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131" y="3048000"/>
                <a:ext cx="661065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Arc 69"/>
          <p:cNvSpPr/>
          <p:nvPr/>
        </p:nvSpPr>
        <p:spPr>
          <a:xfrm>
            <a:off x="5808377" y="2751596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TextBox 70"/>
          <p:cNvSpPr txBox="1"/>
          <p:nvPr/>
        </p:nvSpPr>
        <p:spPr>
          <a:xfrm>
            <a:off x="5980387" y="286144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3 is divisible by 3,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7030C5BD-744E-446F-B0EB-C23D06CCC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9DA0D5B-66E6-454B-A905-978D29238D3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03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5" grpId="0"/>
      <p:bldP spid="66" grpId="0" animBg="1"/>
      <p:bldP spid="67" grpId="0"/>
      <p:bldP spid="68" grpId="0"/>
      <p:bldP spid="69" grpId="0"/>
      <p:bldP spid="70" grpId="0" animBg="1"/>
      <p:bldP spid="71" grpId="0"/>
      <p:bldP spid="7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37546" y="2133600"/>
                <a:ext cx="15190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1519006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638800" y="2133600"/>
                <a:ext cx="2063385" cy="282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𝑖𝑠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𝑏𝑦</m:t>
                      </m:r>
                      <m:r>
                        <a:rPr lang="en-US" sz="1200" b="0" i="1" smtClean="0">
                          <a:latin typeface="Cambria Math"/>
                        </a:rPr>
                        <m:t> 3 </m:t>
                      </m:r>
                      <m:r>
                        <a:rPr lang="en-US" sz="1200" b="0" i="1" smtClean="0">
                          <a:latin typeface="Cambria Math"/>
                        </a:rPr>
                        <m:t>𝑓𝑜𝑟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200"/>
                            <m:t>ℤ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133600"/>
                <a:ext cx="2063385" cy="282257"/>
              </a:xfrm>
              <a:prstGeom prst="rect">
                <a:avLst/>
              </a:prstGeom>
              <a:blipFill rotWithShape="1"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37546" y="259381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37546" y="289861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59323" y="3754693"/>
            <a:ext cx="152400" cy="381000"/>
            <a:chOff x="5257800" y="5715000"/>
            <a:chExt cx="152400" cy="3810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14800" y="3200400"/>
                <a:ext cx="251030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−7(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+1)+9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200400"/>
                <a:ext cx="2510303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14800" y="3657600"/>
                <a:ext cx="311668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+1−7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−7+9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3116686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14800" y="4114800"/>
                <a:ext cx="228678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−4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14800"/>
                <a:ext cx="2286780" cy="276999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70104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7315200" y="3352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out the brackets 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rc 32"/>
          <p:cNvSpPr/>
          <p:nvPr/>
        </p:nvSpPr>
        <p:spPr>
          <a:xfrm>
            <a:off x="70104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391400" y="38862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up terms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0" name="Group 61">
            <a:extLst>
              <a:ext uri="{FF2B5EF4-FFF2-40B4-BE49-F238E27FC236}">
                <a16:creationId xmlns:a16="http://schemas.microsoft.com/office/drawing/2014/main" id="{D0DBE575-7A2B-442E-87F3-6D307DE8FA69}"/>
              </a:ext>
            </a:extLst>
          </p:cNvPr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62">
              <a:extLst>
                <a:ext uri="{FF2B5EF4-FFF2-40B4-BE49-F238E27FC236}">
                  <a16:creationId xmlns:a16="http://schemas.microsoft.com/office/drawing/2014/main" id="{066E7522-5783-4DE1-8445-E6678C78EBC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63">
              <a:extLst>
                <a:ext uri="{FF2B5EF4-FFF2-40B4-BE49-F238E27FC236}">
                  <a16:creationId xmlns:a16="http://schemas.microsoft.com/office/drawing/2014/main" id="{6638C844-5E0A-4C97-A1A7-B36C8784B42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タイトル 1">
            <a:extLst>
              <a:ext uri="{FF2B5EF4-FFF2-40B4-BE49-F238E27FC236}">
                <a16:creationId xmlns:a16="http://schemas.microsoft.com/office/drawing/2014/main" id="{D62B572A-72E5-4D3C-BA5F-79B0515B7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5B0437D-9C53-4C84-9ACF-88CAF6012CA6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7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18" grpId="0"/>
      <p:bldP spid="28" grpId="0"/>
      <p:bldP spid="29" grpId="0"/>
      <p:bldP spid="31" grpId="0" animBg="1"/>
      <p:bldP spid="32" grpId="0"/>
      <p:bldP spid="33" grpId="0" animBg="1"/>
      <p:bldP spid="3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‘n</a:t>
                </a:r>
                <a:r>
                  <a:rPr lang="en-US" sz="1400" baseline="30000" dirty="0">
                    <a:latin typeface="Comic Sans MS" pitchFamily="66" charset="0"/>
                  </a:rPr>
                  <a:t>3</a:t>
                </a:r>
                <a:r>
                  <a:rPr lang="en-US" sz="1400" dirty="0">
                    <a:latin typeface="Comic Sans MS" pitchFamily="66" charset="0"/>
                  </a:rPr>
                  <a:t> – 7n + 9’ is divisible by 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14800" y="15240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1828800"/>
            <a:ext cx="4563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477000" y="2133600"/>
                <a:ext cx="22210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−4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2133600"/>
                <a:ext cx="2221057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114800" y="2133600"/>
                <a:ext cx="15190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−7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33600"/>
                <a:ext cx="1519006" cy="276999"/>
              </a:xfrm>
              <a:prstGeom prst="rect">
                <a:avLst/>
              </a:prstGeom>
              <a:blipFill rotWithShape="1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3962400" y="24384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14800" y="28956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8956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410200" y="2895600"/>
                <a:ext cx="160774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+3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−4</m:t>
                          </m:r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</a:rPr>
                            <m:t>+3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895600"/>
                <a:ext cx="1607748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858000" y="2895600"/>
                <a:ext cx="12953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/>
                            </a:rPr>
                            <m:t>−7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+9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2895600"/>
                <a:ext cx="1295399" cy="2769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114800" y="33528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3528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410200" y="3352800"/>
                <a:ext cx="14447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−4</m:t>
                      </m:r>
                      <m:r>
                        <a:rPr lang="en-US" sz="1200" i="1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</a:rPr>
                        <m:t>+3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352800"/>
                <a:ext cx="1444754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629400" y="3352800"/>
                <a:ext cx="12953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+7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352800"/>
                <a:ext cx="1295399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800" y="38100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100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410200" y="3810000"/>
                <a:ext cx="10963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+3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810000"/>
                <a:ext cx="1096390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114800" y="42672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2672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410200" y="4267200"/>
                <a:ext cx="11396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4267200"/>
                <a:ext cx="1139671" cy="276999"/>
              </a:xfrm>
              <a:prstGeom prst="rect">
                <a:avLst/>
              </a:prstGeom>
              <a:blipFill rotWithShape="1">
                <a:blip r:embed="rId1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582633" y="4724400"/>
                <a:ext cx="9906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633" y="4724400"/>
                <a:ext cx="99060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420833" y="4724400"/>
                <a:ext cx="163006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i="1" smtClean="0">
                          <a:latin typeface="Cambria Math"/>
                        </a:rPr>
                        <m:t>3</m:t>
                      </m:r>
                      <m:r>
                        <a:rPr lang="en-US" sz="1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b="0" i="1" smtClean="0">
                          <a:latin typeface="Cambria Math"/>
                        </a:rPr>
                        <m:t>−2)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0833" y="4724400"/>
                <a:ext cx="1630062" cy="276999"/>
              </a:xfrm>
              <a:prstGeom prst="rect">
                <a:avLst/>
              </a:prstGeom>
              <a:blipFill rotWithShape="1">
                <a:blip r:embed="rId14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Arc 48"/>
          <p:cNvSpPr/>
          <p:nvPr/>
        </p:nvSpPr>
        <p:spPr>
          <a:xfrm>
            <a:off x="7924800" y="3048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8153399" y="3048000"/>
            <a:ext cx="11212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Multiply by the bracket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Arc 50"/>
          <p:cNvSpPr/>
          <p:nvPr/>
        </p:nvSpPr>
        <p:spPr>
          <a:xfrm>
            <a:off x="7620000" y="3505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6400800" y="3962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6858000" y="4419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8001000" y="3505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05600" y="3962400"/>
            <a:ext cx="1346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Take out 3 as a factor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62800" y="44958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352800" y="5029200"/>
            <a:ext cx="5486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This shows that f(k + 1) is just f(k) with an expression added on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We assumed f(k) was divisible by 3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expression to be added is divisible by 3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the answer must be divisible by 3, if f(k) is!</a:t>
            </a:r>
          </a:p>
          <a:p>
            <a:pPr marL="285750" indent="-2857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As the first case (n = 1) was divisible by 3, the statement must be true!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2679576" y="4120719"/>
            <a:ext cx="152400" cy="381000"/>
            <a:chOff x="5257800" y="5715000"/>
            <a:chExt cx="152400" cy="381000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2831976" y="4425519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2590800" y="54102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grpSp>
        <p:nvGrpSpPr>
          <p:cNvPr id="68" name="Group 24">
            <a:extLst>
              <a:ext uri="{FF2B5EF4-FFF2-40B4-BE49-F238E27FC236}">
                <a16:creationId xmlns:a16="http://schemas.microsoft.com/office/drawing/2014/main" id="{AEF8973F-1C8A-4D1C-BB7B-261414C857F4}"/>
              </a:ext>
            </a:extLst>
          </p:cNvPr>
          <p:cNvGrpSpPr/>
          <p:nvPr/>
        </p:nvGrpSpPr>
        <p:grpSpPr>
          <a:xfrm>
            <a:off x="2759323" y="3754693"/>
            <a:ext cx="152400" cy="381000"/>
            <a:chOff x="5257800" y="5715000"/>
            <a:chExt cx="152400" cy="381000"/>
          </a:xfrm>
        </p:grpSpPr>
        <p:cxnSp>
          <p:nvCxnSpPr>
            <p:cNvPr id="69" name="Straight Connector 25">
              <a:extLst>
                <a:ext uri="{FF2B5EF4-FFF2-40B4-BE49-F238E27FC236}">
                  <a16:creationId xmlns:a16="http://schemas.microsoft.com/office/drawing/2014/main" id="{531D072F-943E-46D6-AB80-71BBAD419EEA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">
              <a:extLst>
                <a:ext uri="{FF2B5EF4-FFF2-40B4-BE49-F238E27FC236}">
                  <a16:creationId xmlns:a16="http://schemas.microsoft.com/office/drawing/2014/main" id="{0C671892-68F7-4943-ABE7-B537CBCF3AF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61">
            <a:extLst>
              <a:ext uri="{FF2B5EF4-FFF2-40B4-BE49-F238E27FC236}">
                <a16:creationId xmlns:a16="http://schemas.microsoft.com/office/drawing/2014/main" id="{BF2A72E0-FB09-4937-98FE-39A74438693A}"/>
              </a:ext>
            </a:extLst>
          </p:cNvPr>
          <p:cNvGrpSpPr/>
          <p:nvPr/>
        </p:nvGrpSpPr>
        <p:grpSpPr>
          <a:xfrm>
            <a:off x="2411767" y="3459332"/>
            <a:ext cx="152400" cy="381000"/>
            <a:chOff x="5257800" y="5715000"/>
            <a:chExt cx="152400" cy="381000"/>
          </a:xfrm>
        </p:grpSpPr>
        <p:cxnSp>
          <p:nvCxnSpPr>
            <p:cNvPr id="72" name="Straight Connector 62">
              <a:extLst>
                <a:ext uri="{FF2B5EF4-FFF2-40B4-BE49-F238E27FC236}">
                  <a16:creationId xmlns:a16="http://schemas.microsoft.com/office/drawing/2014/main" id="{3F72136F-822C-478E-8F9F-A9264EE5773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63">
              <a:extLst>
                <a:ext uri="{FF2B5EF4-FFF2-40B4-BE49-F238E27FC236}">
                  <a16:creationId xmlns:a16="http://schemas.microsoft.com/office/drawing/2014/main" id="{B990FC30-F179-467C-B5C9-BD84C8B34D1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タイトル 1">
            <a:extLst>
              <a:ext uri="{FF2B5EF4-FFF2-40B4-BE49-F238E27FC236}">
                <a16:creationId xmlns:a16="http://schemas.microsoft.com/office/drawing/2014/main" id="{A5C2BD2D-B9C4-44B1-BED8-67894201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B81AE262-3A35-4FF9-98E5-FAB7E4912514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67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 animBg="1"/>
      <p:bldP spid="50" grpId="0"/>
      <p:bldP spid="51" grpId="0" animBg="1"/>
      <p:bldP spid="52" grpId="0" animBg="1"/>
      <p:bldP spid="53" grpId="0" animBg="1"/>
      <p:bldP spid="54" grpId="0"/>
      <p:bldP spid="55" grpId="0"/>
      <p:bldP spid="56" grpId="0"/>
      <p:bldP spid="6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137546" y="2133600"/>
                <a:ext cx="203491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7546" y="2133600"/>
                <a:ext cx="2034916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Arc 71"/>
          <p:cNvSpPr/>
          <p:nvPr/>
        </p:nvSpPr>
        <p:spPr>
          <a:xfrm>
            <a:off x="6010701" y="2268120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6324600" y="2362200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n = 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114800" y="2590800"/>
                <a:ext cx="158588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590800"/>
                <a:ext cx="1585883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495800" y="3048000"/>
                <a:ext cx="762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=133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048000"/>
                <a:ext cx="762000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Arc 75"/>
          <p:cNvSpPr/>
          <p:nvPr/>
        </p:nvSpPr>
        <p:spPr>
          <a:xfrm>
            <a:off x="6036977" y="2751596"/>
            <a:ext cx="381000" cy="465161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6208987" y="286144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142051" y="3505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133 is divisible by 133, so the statement is true for n = 1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0B864BCA-95C9-4B06-B2DD-B2DAC95D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88EE6D9-4799-4301-8DAB-A5678A753AA9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01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7" grpId="0"/>
      <p:bldP spid="71" grpId="0"/>
      <p:bldP spid="72" grpId="0" animBg="1"/>
      <p:bldP spid="73" grpId="0"/>
      <p:bldP spid="74" grpId="0"/>
      <p:bldP spid="75" grpId="0"/>
      <p:bldP spid="76" grpId="0" animBg="1"/>
      <p:bldP spid="77" grpId="0"/>
      <p:bldP spid="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114800" y="175260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114800" y="2057400"/>
                <a:ext cx="17658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400"/>
                <a:ext cx="1765804" cy="280333"/>
              </a:xfrm>
              <a:prstGeom prst="rect">
                <a:avLst/>
              </a:prstGeom>
              <a:blipFill rotWithShape="1">
                <a:blip r:embed="rId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734323" y="5008486"/>
            <a:ext cx="152400" cy="381000"/>
            <a:chOff x="5257800" y="5715000"/>
            <a:chExt cx="152400" cy="3810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791200" y="2057400"/>
                <a:ext cx="2233304" cy="282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𝑖𝑠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𝑑𝑖𝑣𝑖𝑠𝑖𝑏𝑙𝑒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𝑏𝑦</m:t>
                      </m:r>
                      <m:r>
                        <a:rPr lang="en-US" sz="1200" b="0" i="1" smtClean="0">
                          <a:latin typeface="Cambria Math"/>
                        </a:rPr>
                        <m:t> 133 </m:t>
                      </m:r>
                      <m:r>
                        <a:rPr lang="en-US" sz="1200" b="0" i="1" smtClean="0">
                          <a:latin typeface="Cambria Math"/>
                        </a:rPr>
                        <m:t>𝑓𝑜𝑟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𝑘</m:t>
                      </m:r>
                      <m:r>
                        <a:rPr lang="en-US" sz="12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200"/>
                            <m:t>ℤ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057400"/>
                <a:ext cx="2233304" cy="282257"/>
              </a:xfrm>
              <a:prstGeom prst="rect">
                <a:avLst/>
              </a:prstGeom>
              <a:blipFill rotWithShape="1">
                <a:blip r:embed="rId5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114800" y="25146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2819400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14800" y="3124200"/>
                <a:ext cx="2515432" cy="2846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2(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+1)−1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2515432" cy="284693"/>
              </a:xfrm>
              <a:prstGeom prst="rect">
                <a:avLst/>
              </a:prstGeom>
              <a:blipFill rotWithShape="1">
                <a:blip r:embed="rId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3657600"/>
                <a:ext cx="203453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657600"/>
                <a:ext cx="2034531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14800" y="4191000"/>
                <a:ext cx="173951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</m:t>
                      </m:r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739515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15000" y="4191000"/>
                <a:ext cx="125014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191000"/>
                <a:ext cx="1250149" cy="2803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14800" y="4724400"/>
                <a:ext cx="168879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724400"/>
                <a:ext cx="1688796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638800" y="4724400"/>
                <a:ext cx="121225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+ 144(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724400"/>
                <a:ext cx="1212255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30"/>
          <p:cNvSpPr/>
          <p:nvPr/>
        </p:nvSpPr>
        <p:spPr>
          <a:xfrm>
            <a:off x="6400800" y="32766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705600" y="33528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powers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rc 32"/>
          <p:cNvSpPr/>
          <p:nvPr/>
        </p:nvSpPr>
        <p:spPr>
          <a:xfrm>
            <a:off x="67056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162800" y="388620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11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k+2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11 x 11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k+1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86600" y="4114800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2k+1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= 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 x 12</a:t>
            </a:r>
            <a:r>
              <a:rPr lang="en-US" sz="12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2k-1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4191000"/>
            <a:ext cx="4572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400800" y="4191000"/>
            <a:ext cx="4572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298489" y="2057400"/>
            <a:ext cx="457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724400" y="2057400"/>
            <a:ext cx="4572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705600" y="43434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7086600" y="44196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1400" y="36576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Rewrite</a:t>
            </a:r>
            <a:endParaRPr lang="en-GB" sz="1200" u="sng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10600" y="3581400"/>
            <a:ext cx="381000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-25000" dirty="0">
                <a:solidFill>
                  <a:srgbClr val="0000FF"/>
                </a:solidFill>
                <a:latin typeface="Comic Sans MS" panose="030F0702030302020204" pitchFamily="66" charset="0"/>
              </a:rPr>
              <a:t>*</a:t>
            </a:r>
            <a:endParaRPr lang="en-GB" sz="4400" baseline="-25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114800" y="5410200"/>
            <a:ext cx="381000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-25000" dirty="0">
                <a:solidFill>
                  <a:srgbClr val="0000FF"/>
                </a:solidFill>
                <a:latin typeface="Comic Sans MS" panose="030F0702030302020204" pitchFamily="66" charset="0"/>
              </a:rPr>
              <a:t>*</a:t>
            </a:r>
            <a:endParaRPr lang="en-GB" sz="4400" baseline="-25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9600" y="53340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itchFamily="66" charset="0"/>
              </a:rPr>
              <a:t>They have been re-written in this way so that, on the next step, the 11s and 12s have the same powers as in the f(k) expression and therefore can be grouped up!</a:t>
            </a:r>
            <a:endParaRPr lang="en-GB" sz="12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46" name="Group 67">
            <a:extLst>
              <a:ext uri="{FF2B5EF4-FFF2-40B4-BE49-F238E27FC236}">
                <a16:creationId xmlns:a16="http://schemas.microsoft.com/office/drawing/2014/main" id="{835A0A9F-1B50-46C8-9B87-2F5DCDE4A3DA}"/>
              </a:ext>
            </a:extLst>
          </p:cNvPr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47" name="Straight Connector 68">
              <a:extLst>
                <a:ext uri="{FF2B5EF4-FFF2-40B4-BE49-F238E27FC236}">
                  <a16:creationId xmlns:a16="http://schemas.microsoft.com/office/drawing/2014/main" id="{C7E251A3-FE1C-42F1-AE04-239439FAC65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69">
              <a:extLst>
                <a:ext uri="{FF2B5EF4-FFF2-40B4-BE49-F238E27FC236}">
                  <a16:creationId xmlns:a16="http://schemas.microsoft.com/office/drawing/2014/main" id="{C42823B6-CD41-424D-A987-6865897245F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タイトル 1">
            <a:extLst>
              <a:ext uri="{FF2B5EF4-FFF2-40B4-BE49-F238E27FC236}">
                <a16:creationId xmlns:a16="http://schemas.microsoft.com/office/drawing/2014/main" id="{43860039-D6B6-43C5-A929-D6AF6409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20670BE-AE43-40C0-A04F-AAD27E3DC5A3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22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7" grpId="0"/>
      <p:bldP spid="7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33" grpId="0" animBg="1"/>
      <p:bldP spid="34" grpId="0"/>
      <p:bldP spid="35" grpId="0"/>
      <p:bldP spid="6" grpId="0" animBg="1"/>
      <p:bldP spid="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/>
      <p:bldP spid="42" grpId="0"/>
      <p:bldP spid="43" grpId="0"/>
      <p:bldP spid="45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use proof by induction to prove that an expression is divisible by a given integer</a:t>
                </a: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Prove, by induction, that the expression ’11</a:t>
                </a:r>
                <a:r>
                  <a:rPr lang="en-US" sz="1400" baseline="30000" dirty="0">
                    <a:latin typeface="Comic Sans MS" pitchFamily="66" charset="0"/>
                  </a:rPr>
                  <a:t>n+1</a:t>
                </a:r>
                <a:r>
                  <a:rPr lang="en-US" sz="1400" dirty="0">
                    <a:latin typeface="Comic Sans MS" pitchFamily="66" charset="0"/>
                  </a:rPr>
                  <a:t> + 12</a:t>
                </a:r>
                <a:r>
                  <a:rPr lang="en-US" sz="1400" baseline="30000" dirty="0">
                    <a:latin typeface="Comic Sans MS" pitchFamily="66" charset="0"/>
                  </a:rPr>
                  <a:t>2n-1</a:t>
                </a:r>
                <a:r>
                  <a:rPr lang="en-US" sz="1400" dirty="0">
                    <a:latin typeface="Comic Sans MS" pitchFamily="66" charset="0"/>
                  </a:rPr>
                  <a:t>’ is divisible by 133 for all positive integers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This example will require more manipulation as we work through it, but is essentially the same as the previous two…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525963"/>
              </a:xfrm>
              <a:blipFill rotWithShape="1">
                <a:blip r:embed="rId2"/>
                <a:stretch>
                  <a:fillRect t="-135" r="-1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810000" y="1447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10000" y="1752600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then true for n = (k + 1)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867400" y="2057400"/>
                <a:ext cx="274947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1200" i="1">
                          <a:latin typeface="Cambria Math"/>
                        </a:rPr>
                        <m:t>+ 144(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057400"/>
                <a:ext cx="2749471" cy="280333"/>
              </a:xfrm>
              <a:prstGeom prst="rect">
                <a:avLst/>
              </a:prstGeom>
              <a:blipFill rotWithShape="1">
                <a:blip r:embed="rId4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810000" y="2057400"/>
                <a:ext cx="17658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765804" cy="280333"/>
              </a:xfrm>
              <a:prstGeom prst="rect">
                <a:avLst/>
              </a:prstGeom>
              <a:blipFill rotWithShape="1">
                <a:blip r:embed="rId5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657600" y="2362200"/>
            <a:ext cx="472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Subtract f(k) from f(k + 1), using the expressions above</a:t>
            </a:r>
            <a:endParaRPr lang="en-GB" sz="12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10000" y="27432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7432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05400" y="2743200"/>
                <a:ext cx="211615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/>
                            </a:rPr>
                            <m:t>11(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a:rPr lang="en-US" sz="1200" i="1">
                              <a:latin typeface="Cambria Math"/>
                            </a:rPr>
                            <m:t>+ 144(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200" dirty="0"/>
                            <m:t> 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743200"/>
                <a:ext cx="2116156" cy="280333"/>
              </a:xfrm>
              <a:prstGeom prst="rect">
                <a:avLst/>
              </a:prstGeom>
              <a:blipFill rotWithShape="1">
                <a:blip r:embed="rId7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7010400" y="2743200"/>
                <a:ext cx="151503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 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1200" i="1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2743200"/>
                <a:ext cx="1515030" cy="280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10000" y="32004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2004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5105400" y="3200400"/>
                <a:ext cx="197316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/>
                        </a:rPr>
                        <m:t>10(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11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  <m:r>
                        <a:rPr lang="en-US" sz="1200" i="1">
                          <a:latin typeface="Cambria Math"/>
                        </a:rPr>
                        <m:t>+ 143(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en-US" sz="12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200400"/>
                <a:ext cx="1973169" cy="280333"/>
              </a:xfrm>
              <a:prstGeom prst="rect">
                <a:avLst/>
              </a:prstGeom>
              <a:blipFill rotWithShape="1">
                <a:blip r:embed="rId9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10000" y="3657600"/>
                <a:ext cx="144385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657600"/>
                <a:ext cx="1443857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105400" y="3636335"/>
                <a:ext cx="2945230" cy="300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/>
                        </a:rPr>
                        <m:t>10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11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p>
                          </m:sSup>
                        </m:e>
                      </m:d>
                      <m:r>
                        <a:rPr lang="en-US" sz="1200" i="1">
                          <a:latin typeface="Cambria Math"/>
                        </a:rPr>
                        <m:t>+ 1</m:t>
                      </m:r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  <m:d>
                        <m:dPr>
                          <m:ctrlPr>
                            <a:rPr lang="en-US" sz="1200" b="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+133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636335"/>
                <a:ext cx="2945230" cy="30078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3810000" y="4114800"/>
                <a:ext cx="2990178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−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=10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+133(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14800"/>
                <a:ext cx="2990178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267200" y="4572000"/>
                <a:ext cx="2590800" cy="280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=11</m:t>
                      </m:r>
                      <m:r>
                        <a:rPr lang="en-US" sz="12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</a:rPr>
                        <m:t>+133(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572000"/>
                <a:ext cx="2590800" cy="280333"/>
              </a:xfrm>
              <a:prstGeom prst="rect">
                <a:avLst/>
              </a:prstGeom>
              <a:blipFill rotWithShape="1">
                <a:blip r:embed="rId12"/>
                <a:stretch>
                  <a:fillRect b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rc 55"/>
          <p:cNvSpPr/>
          <p:nvPr/>
        </p:nvSpPr>
        <p:spPr>
          <a:xfrm>
            <a:off x="8305800" y="2895600"/>
            <a:ext cx="381000" cy="3810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8458200" y="28956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Group terms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Arc 57"/>
          <p:cNvSpPr/>
          <p:nvPr/>
        </p:nvSpPr>
        <p:spPr>
          <a:xfrm>
            <a:off x="7772400" y="33528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8077200" y="3352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Split the 143 into 2 parts</a:t>
            </a:r>
            <a:endParaRPr lang="en-GB" sz="110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Arc 59"/>
          <p:cNvSpPr/>
          <p:nvPr/>
        </p:nvSpPr>
        <p:spPr>
          <a:xfrm>
            <a:off x="7772400" y="38100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TextBox 60"/>
          <p:cNvSpPr txBox="1"/>
          <p:nvPr/>
        </p:nvSpPr>
        <p:spPr>
          <a:xfrm>
            <a:off x="8070112" y="3733800"/>
            <a:ext cx="1066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The first 2 terms are just 10 lots of f(k)</a:t>
            </a:r>
            <a:endParaRPr lang="en-GB" sz="105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2" name="Arc 61"/>
          <p:cNvSpPr/>
          <p:nvPr/>
        </p:nvSpPr>
        <p:spPr>
          <a:xfrm>
            <a:off x="6553200" y="4267200"/>
            <a:ext cx="381000" cy="457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6858000" y="4343400"/>
            <a:ext cx="76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Add f(k)</a:t>
            </a:r>
            <a:endParaRPr lang="en-GB" sz="1050" baseline="30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2755777" y="5322163"/>
            <a:ext cx="152400" cy="381000"/>
            <a:chOff x="5257800" y="5715000"/>
            <a:chExt cx="152400" cy="381000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3604437" y="5029200"/>
            <a:ext cx="5234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   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If f(k) is divisible by 133, so is 11f(k)</a:t>
            </a: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133(12</a:t>
            </a:r>
            <a:r>
              <a:rPr lang="en-US" sz="1200" baseline="30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2k-1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) is divisible by 133</a:t>
            </a: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Therefore f(k+1) will also be divisible by 133</a:t>
            </a:r>
          </a:p>
          <a:p>
            <a:pPr marL="285750" indent="-2857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f(1) was divisible by 133, the statement is therefore true!</a:t>
            </a:r>
          </a:p>
          <a:p>
            <a:pPr marL="285750" indent="-2857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Make sure you </a:t>
            </a: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practise</a:t>
            </a: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enough so you can spot how and when to manipulate in this way!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805343" y="5630662"/>
            <a:ext cx="152400" cy="381000"/>
            <a:chOff x="5257800" y="5715000"/>
            <a:chExt cx="152400" cy="381000"/>
          </a:xfrm>
        </p:grpSpPr>
        <p:cxnSp>
          <p:nvCxnSpPr>
            <p:cNvPr id="73" name="Straight Connector 7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419600" y="2057400"/>
            <a:ext cx="1066800" cy="25967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181600" y="3657600"/>
            <a:ext cx="1752600" cy="3048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5" name="Group 18">
            <a:extLst>
              <a:ext uri="{FF2B5EF4-FFF2-40B4-BE49-F238E27FC236}">
                <a16:creationId xmlns:a16="http://schemas.microsoft.com/office/drawing/2014/main" id="{9B6D6B5C-43EE-4753-9B0B-924559D7A6CD}"/>
              </a:ext>
            </a:extLst>
          </p:cNvPr>
          <p:cNvGrpSpPr/>
          <p:nvPr/>
        </p:nvGrpSpPr>
        <p:grpSpPr>
          <a:xfrm>
            <a:off x="2734323" y="5008486"/>
            <a:ext cx="152400" cy="381000"/>
            <a:chOff x="5257800" y="5715000"/>
            <a:chExt cx="152400" cy="381000"/>
          </a:xfrm>
        </p:grpSpPr>
        <p:cxnSp>
          <p:nvCxnSpPr>
            <p:cNvPr id="67" name="Straight Connector 19">
              <a:extLst>
                <a:ext uri="{FF2B5EF4-FFF2-40B4-BE49-F238E27FC236}">
                  <a16:creationId xmlns:a16="http://schemas.microsoft.com/office/drawing/2014/main" id="{9176DBD1-6F13-4141-982F-680C40FDA69E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0">
              <a:extLst>
                <a:ext uri="{FF2B5EF4-FFF2-40B4-BE49-F238E27FC236}">
                  <a16:creationId xmlns:a16="http://schemas.microsoft.com/office/drawing/2014/main" id="{CB5F0911-B487-4E8F-8DF8-630331729A9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67">
            <a:extLst>
              <a:ext uri="{FF2B5EF4-FFF2-40B4-BE49-F238E27FC236}">
                <a16:creationId xmlns:a16="http://schemas.microsoft.com/office/drawing/2014/main" id="{D2EA5E4B-C84C-4398-B9D2-E1DE5123CE59}"/>
              </a:ext>
            </a:extLst>
          </p:cNvPr>
          <p:cNvGrpSpPr/>
          <p:nvPr/>
        </p:nvGrpSpPr>
        <p:grpSpPr>
          <a:xfrm>
            <a:off x="2456156" y="4682231"/>
            <a:ext cx="152400" cy="381000"/>
            <a:chOff x="5257800" y="5715000"/>
            <a:chExt cx="152400" cy="381000"/>
          </a:xfrm>
        </p:grpSpPr>
        <p:cxnSp>
          <p:nvCxnSpPr>
            <p:cNvPr id="77" name="Straight Connector 68">
              <a:extLst>
                <a:ext uri="{FF2B5EF4-FFF2-40B4-BE49-F238E27FC236}">
                  <a16:creationId xmlns:a16="http://schemas.microsoft.com/office/drawing/2014/main" id="{F0931E59-F86F-4C53-9D27-B71E77F2153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69">
              <a:extLst>
                <a:ext uri="{FF2B5EF4-FFF2-40B4-BE49-F238E27FC236}">
                  <a16:creationId xmlns:a16="http://schemas.microsoft.com/office/drawing/2014/main" id="{C9EDE9A8-AAA7-4595-90C5-B767A2FF9AD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タイトル 1">
            <a:extLst>
              <a:ext uri="{FF2B5EF4-FFF2-40B4-BE49-F238E27FC236}">
                <a16:creationId xmlns:a16="http://schemas.microsoft.com/office/drawing/2014/main" id="{88E3E566-9B82-485B-A81D-8B89BCC8F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417BB0E5-C216-4344-B144-B1926E02D55C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8B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65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6" grpId="0"/>
      <p:bldP spid="47" grpId="0"/>
      <p:bldP spid="48" grpId="0"/>
      <p:bldP spid="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 animBg="1"/>
      <p:bldP spid="57" grpId="0"/>
      <p:bldP spid="58" grpId="0" animBg="1"/>
      <p:bldP spid="59" grpId="0"/>
      <p:bldP spid="60" grpId="0" animBg="1"/>
      <p:bldP spid="61" grpId="0"/>
      <p:bldP spid="62" grpId="0" animBg="1"/>
      <p:bldP spid="63" grpId="0"/>
      <p:bldP spid="10" grpId="0" animBg="1"/>
      <p:bldP spid="10" grpId="1" animBg="1"/>
      <p:bldP spid="75" grpId="0" animBg="1"/>
      <p:bldP spid="7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8A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E49D45-5CE5-48F9-887D-8DD1819E011A}"/>
              </a:ext>
            </a:extLst>
          </p:cNvPr>
          <p:cNvSpPr/>
          <p:nvPr/>
        </p:nvSpPr>
        <p:spPr>
          <a:xfrm>
            <a:off x="1940966" y="2230495"/>
            <a:ext cx="5191165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8C</a:t>
            </a:r>
            <a:endParaRPr lang="ja-JP" altLang="en-US" sz="8000" b="1" dirty="0">
              <a:ln w="38100">
                <a:solidFill>
                  <a:schemeClr val="tx1"/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848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4789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52853" y="2034214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853" y="2034214"/>
                <a:ext cx="2115899" cy="481607"/>
              </a:xfrm>
              <a:prstGeom prst="rect">
                <a:avLst/>
              </a:prstGeom>
              <a:blipFill>
                <a:blip r:embed="rId5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86848" y="3262071"/>
                <a:ext cx="947824" cy="4936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848" y="3262071"/>
                <a:ext cx="947824" cy="49366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114800" y="3923287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923287"/>
                <a:ext cx="1053430" cy="451598"/>
              </a:xfrm>
              <a:prstGeom prst="rect">
                <a:avLst/>
              </a:prstGeom>
              <a:blipFill rotWithShape="1"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11752" y="3289679"/>
                <a:ext cx="1131848" cy="493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GB" sz="1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752" y="3289679"/>
                <a:ext cx="1131848" cy="49308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54552" y="3928053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552" y="3928053"/>
                <a:ext cx="1053430" cy="451598"/>
              </a:xfrm>
              <a:prstGeom prst="rect">
                <a:avLst/>
              </a:prstGeom>
              <a:blipFill rotWithShape="1">
                <a:blip r:embed="rId9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>
            <a:off x="5367810" y="2612571"/>
            <a:ext cx="73610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57279" y="2612571"/>
            <a:ext cx="957921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148933" y="2717049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914567" y="2745041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14800" y="2763084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81267" y="2775528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5" name="Arc 24"/>
          <p:cNvSpPr/>
          <p:nvPr/>
        </p:nvSpPr>
        <p:spPr>
          <a:xfrm>
            <a:off x="5086919" y="3562027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5431808" y="3722215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c 26"/>
          <p:cNvSpPr/>
          <p:nvPr/>
        </p:nvSpPr>
        <p:spPr>
          <a:xfrm>
            <a:off x="7771437" y="3555643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8125704" y="3674137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0000FF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79405" y="4649282"/>
            <a:ext cx="3421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statement is true for n = 1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タイトル 1">
            <a:extLst>
              <a:ext uri="{FF2B5EF4-FFF2-40B4-BE49-F238E27FC236}">
                <a16:creationId xmlns:a16="http://schemas.microsoft.com/office/drawing/2014/main" id="{C534E233-C549-4F1F-B0F3-6030D774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4A28A70-53B6-4710-BE05-B3F665A0B054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75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5" grpId="0"/>
      <p:bldP spid="16" grpId="0"/>
      <p:bldP spid="21" grpId="0"/>
      <p:bldP spid="22" grpId="0"/>
      <p:bldP spid="25" grpId="0" animBg="1"/>
      <p:bldP spid="26" grpId="0"/>
      <p:bldP spid="27" grpId="0" animBg="1"/>
      <p:bldP spid="28" grpId="0"/>
      <p:bldP spid="2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3247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14800" y="2057964"/>
                <a:ext cx="1835694" cy="4543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1835694" cy="454355"/>
              </a:xfrm>
              <a:prstGeom prst="rect">
                <a:avLst/>
              </a:prstGeom>
              <a:blipFill rotWithShape="1"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824959" y="2128207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959" y="2128207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114800" y="2680652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0" y="2985452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36142" y="3472571"/>
                <a:ext cx="996107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3472571"/>
                <a:ext cx="996107" cy="440633"/>
              </a:xfrm>
              <a:prstGeom prst="rect">
                <a:avLst/>
              </a:prstGeom>
              <a:blipFill rotWithShape="1">
                <a:blip r:embed="rId7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032647" y="3466318"/>
                <a:ext cx="1710275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3466318"/>
                <a:ext cx="1710275" cy="45313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052390" y="4113728"/>
                <a:ext cx="1741567" cy="427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390" y="4113728"/>
                <a:ext cx="1741567" cy="4278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6670222" y="3719499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6925431" y="3638844"/>
            <a:ext cx="2218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39214" y="4945943"/>
            <a:ext cx="465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Now we need to multiply these matrices using the skills from chapter 4!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22367" y="4113728"/>
            <a:ext cx="832765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032647" y="2066806"/>
            <a:ext cx="832765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1" name="Group 29">
            <a:extLst>
              <a:ext uri="{FF2B5EF4-FFF2-40B4-BE49-F238E27FC236}">
                <a16:creationId xmlns:a16="http://schemas.microsoft.com/office/drawing/2014/main" id="{329DB2D2-F11D-429B-A303-C2402A42B78B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52" name="Straight Connector 30">
              <a:extLst>
                <a:ext uri="{FF2B5EF4-FFF2-40B4-BE49-F238E27FC236}">
                  <a16:creationId xmlns:a16="http://schemas.microsoft.com/office/drawing/2014/main" id="{E6B25B26-DCA7-4A5F-9EDC-3C5EAEBF10A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31">
              <a:extLst>
                <a:ext uri="{FF2B5EF4-FFF2-40B4-BE49-F238E27FC236}">
                  <a16:creationId xmlns:a16="http://schemas.microsoft.com/office/drawing/2014/main" id="{E27F838D-4AB6-4DB5-B320-1F64FEDC956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タイトル 1">
            <a:extLst>
              <a:ext uri="{FF2B5EF4-FFF2-40B4-BE49-F238E27FC236}">
                <a16:creationId xmlns:a16="http://schemas.microsoft.com/office/drawing/2014/main" id="{611FE40B-A738-4DDD-A25C-FD7E3EE2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CDCF6A8-057F-41B8-B436-462E62B1E4C3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9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3" grpId="0"/>
      <p:bldP spid="34" grpId="0"/>
      <p:bldP spid="35" grpId="0"/>
      <p:bldP spid="36" grpId="0"/>
      <p:bldP spid="40" grpId="0"/>
      <p:bldP spid="41" grpId="0"/>
      <p:bldP spid="43" grpId="0"/>
      <p:bldP spid="44" grpId="0" animBg="1"/>
      <p:bldP spid="46" grpId="0"/>
      <p:bldP spid="47" grpId="0" animBg="1"/>
      <p:bldP spid="47" grpId="1" animBg="1"/>
      <p:bldP spid="48" grpId="0" animBg="1"/>
      <p:bldP spid="48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084225" y="1476206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84225" y="1781006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05567" y="2268125"/>
                <a:ext cx="996107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567" y="2268125"/>
                <a:ext cx="996107" cy="440633"/>
              </a:xfrm>
              <a:prstGeom prst="rect">
                <a:avLst/>
              </a:prstGeom>
              <a:blipFill rotWithShape="1"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002072" y="2261872"/>
                <a:ext cx="1710275" cy="4531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2072" y="2261872"/>
                <a:ext cx="1710275" cy="45313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021815" y="2909282"/>
                <a:ext cx="1741567" cy="4278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2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815" y="2909282"/>
                <a:ext cx="1741567" cy="4278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3"/>
          <p:cNvSpPr/>
          <p:nvPr/>
        </p:nvSpPr>
        <p:spPr>
          <a:xfrm>
            <a:off x="6639647" y="2515053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6894856" y="2434398"/>
            <a:ext cx="2218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269099" y="2972660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098393" y="2946930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6381422" y="2944951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5267120" y="3136935"/>
            <a:ext cx="229176" cy="20992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5526398" y="2909325"/>
            <a:ext cx="518142" cy="261387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>
            <a:off x="5690672" y="3109226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/>
          <p:cNvSpPr/>
          <p:nvPr/>
        </p:nvSpPr>
        <p:spPr>
          <a:xfrm>
            <a:off x="6104329" y="3130998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/>
          <p:nvPr/>
        </p:nvSpPr>
        <p:spPr>
          <a:xfrm>
            <a:off x="6387358" y="3129019"/>
            <a:ext cx="235115" cy="23961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14800" y="3581400"/>
                <a:ext cx="183139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+((1−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)×0)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581400"/>
                <a:ext cx="1831399" cy="280333"/>
              </a:xfrm>
              <a:prstGeom prst="rect">
                <a:avLst/>
              </a:prstGeom>
              <a:blipFill rotWithShape="1"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019800" y="3581400"/>
                <a:ext cx="1946815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×−1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+((1−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)×2)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581400"/>
                <a:ext cx="1946815" cy="280333"/>
              </a:xfrm>
              <a:prstGeom prst="rect">
                <a:avLst/>
              </a:prstGeom>
              <a:blipFill rotWithShape="1">
                <a:blip r:embed="rId9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343400" y="3886200"/>
                <a:ext cx="1434431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×0)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886200"/>
                <a:ext cx="1434431" cy="280333"/>
              </a:xfrm>
              <a:prstGeom prst="rect">
                <a:avLst/>
              </a:prstGeom>
              <a:blipFill rotWithShape="1">
                <a:blip r:embed="rId10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6248400" y="3886200"/>
                <a:ext cx="1549848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0</m:t>
                          </m:r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×−1</m:t>
                          </m:r>
                        </m:e>
                      </m:d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+(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  <a:ea typeface="Cambria Math"/>
                        </a:rPr>
                        <m:t>×2)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886200"/>
                <a:ext cx="1549848" cy="280333"/>
              </a:xfrm>
              <a:prstGeom prst="rect">
                <a:avLst/>
              </a:prstGeom>
              <a:blipFill rotWithShape="1">
                <a:blip r:embed="rId11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876800" y="4343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343400"/>
                <a:ext cx="304892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6324600" y="4343400"/>
                <a:ext cx="1247970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−1+2−2(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343400"/>
                <a:ext cx="1247970" cy="280333"/>
              </a:xfrm>
              <a:prstGeom prst="rect">
                <a:avLst/>
              </a:prstGeom>
              <a:blipFill rotWithShape="1"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876800" y="4648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648200"/>
                <a:ext cx="304891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629400" y="4648200"/>
                <a:ext cx="595099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2(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648200"/>
                <a:ext cx="595099" cy="280333"/>
              </a:xfrm>
              <a:prstGeom prst="rect">
                <a:avLst/>
              </a:prstGeom>
              <a:blipFill rotWithShape="1">
                <a:blip r:embed="rId1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81600" y="5791200"/>
                <a:ext cx="1689117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791200"/>
                <a:ext cx="1689117" cy="539571"/>
              </a:xfrm>
              <a:prstGeom prst="rect">
                <a:avLst/>
              </a:prstGeom>
              <a:blipFill rotWithShape="1">
                <a:blip r:embed="rId16"/>
                <a:stretch>
                  <a:fillRect b="-2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4876800" y="5105400"/>
                <a:ext cx="30489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105400"/>
                <a:ext cx="304892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553200" y="5105400"/>
                <a:ext cx="798104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1−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105400"/>
                <a:ext cx="798104" cy="280333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4876800" y="5410200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410200"/>
                <a:ext cx="304891" cy="27699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629400" y="5410200"/>
                <a:ext cx="529376" cy="280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5410200"/>
                <a:ext cx="529376" cy="280333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Arc 66"/>
          <p:cNvSpPr/>
          <p:nvPr/>
        </p:nvSpPr>
        <p:spPr>
          <a:xfrm>
            <a:off x="7772400" y="39624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8145484" y="4038600"/>
            <a:ext cx="9905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Work out each term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Arc 68"/>
          <p:cNvSpPr/>
          <p:nvPr/>
        </p:nvSpPr>
        <p:spPr>
          <a:xfrm>
            <a:off x="7620000" y="47244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7924800" y="47244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Simplify (remember to manipulate the powers)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2803864" y="5072108"/>
            <a:ext cx="152400" cy="381000"/>
            <a:chOff x="5257800" y="5715000"/>
            <a:chExt cx="152400" cy="381000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36">
            <a:extLst>
              <a:ext uri="{FF2B5EF4-FFF2-40B4-BE49-F238E27FC236}">
                <a16:creationId xmlns:a16="http://schemas.microsoft.com/office/drawing/2014/main" id="{371F16A2-7189-4E5F-A079-9CA30084E4FB}"/>
              </a:ext>
            </a:extLst>
          </p:cNvPr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37">
              <a:extLst>
                <a:ext uri="{FF2B5EF4-FFF2-40B4-BE49-F238E27FC236}">
                  <a16:creationId xmlns:a16="http://schemas.microsoft.com/office/drawing/2014/main" id="{BC1498C7-3569-4B35-9558-3CC1E5E0C2C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38">
              <a:extLst>
                <a:ext uri="{FF2B5EF4-FFF2-40B4-BE49-F238E27FC236}">
                  <a16:creationId xmlns:a16="http://schemas.microsoft.com/office/drawing/2014/main" id="{E82F44A4-9E20-46B2-9D00-6C48BCDF0635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29">
            <a:extLst>
              <a:ext uri="{FF2B5EF4-FFF2-40B4-BE49-F238E27FC236}">
                <a16:creationId xmlns:a16="http://schemas.microsoft.com/office/drawing/2014/main" id="{25E1E753-7456-4E0F-901C-39C0DADAD2F0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76" name="Straight Connector 30">
              <a:extLst>
                <a:ext uri="{FF2B5EF4-FFF2-40B4-BE49-F238E27FC236}">
                  <a16:creationId xmlns:a16="http://schemas.microsoft.com/office/drawing/2014/main" id="{04D3550D-34D3-4EEE-BA5D-289089CF8DE8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31">
              <a:extLst>
                <a:ext uri="{FF2B5EF4-FFF2-40B4-BE49-F238E27FC236}">
                  <a16:creationId xmlns:a16="http://schemas.microsoft.com/office/drawing/2014/main" id="{8DD91B30-DBC2-4FD2-9B2B-9F5D4966513B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タイトル 1">
            <a:extLst>
              <a:ext uri="{FF2B5EF4-FFF2-40B4-BE49-F238E27FC236}">
                <a16:creationId xmlns:a16="http://schemas.microsoft.com/office/drawing/2014/main" id="{53D10BA5-BAC0-4C3A-BBBD-3AE23BE3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6DD9B062-1986-4C56-9449-8D935BFAA4B8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14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9" grpId="0" animBg="1"/>
      <p:bldP spid="29" grpId="1" animBg="1"/>
      <p:bldP spid="29" grpId="2" animBg="1"/>
      <p:bldP spid="29" grpId="3" animBg="1"/>
      <p:bldP spid="42" grpId="0" animBg="1"/>
      <p:bldP spid="42" grpId="1" animBg="1"/>
      <p:bldP spid="42" grpId="2" animBg="1"/>
      <p:bldP spid="42" grpId="3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2" grpId="2" animBg="1"/>
      <p:bldP spid="52" grpId="3" animBg="1"/>
      <p:bldP spid="53" grpId="0" animBg="1"/>
      <p:bldP spid="53" grpId="1" animBg="1"/>
      <p:bldP spid="53" grpId="2" animBg="1"/>
      <p:bldP spid="53" grpId="3" animBg="1"/>
      <p:bldP spid="11" grpId="0"/>
      <p:bldP spid="54" grpId="0"/>
      <p:bldP spid="55" grpId="0"/>
      <p:bldP spid="56" grpId="0"/>
      <p:bldP spid="59" grpId="0"/>
      <p:bldP spid="60" grpId="0"/>
      <p:bldP spid="61" grpId="0"/>
      <p:bldP spid="62" grpId="0"/>
      <p:bldP spid="13" grpId="0"/>
      <p:bldP spid="63" grpId="0"/>
      <p:bldP spid="64" grpId="0"/>
      <p:bldP spid="65" grpId="0"/>
      <p:bldP spid="66" grpId="0"/>
      <p:bldP spid="67" grpId="0" animBg="1"/>
      <p:bldP spid="68" grpId="0"/>
      <p:bldP spid="69" grpId="0" animBg="1"/>
      <p:bldP spid="7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 always, follow the same pattern as with the other induction questions!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𝑛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27" y="3040083"/>
                <a:ext cx="2115899" cy="481607"/>
              </a:xfrm>
              <a:prstGeom prst="rect">
                <a:avLst/>
              </a:prstGeom>
              <a:blipFill rotWithShape="1">
                <a:blip r:embed="rId3"/>
                <a:stretch>
                  <a:fillRect b="-12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848" y="3123952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084225" y="1476206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114800" y="2057964"/>
                <a:ext cx="2111155" cy="514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111155" cy="514564"/>
              </a:xfrm>
              <a:prstGeom prst="rect">
                <a:avLst/>
              </a:prstGeom>
              <a:blipFill rotWithShape="1">
                <a:blip r:embed="rId5"/>
                <a:stretch>
                  <a:fillRect b="-1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60960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4084225" y="1752600"/>
            <a:ext cx="1706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We assumed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114800" y="2743200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Using this, we showed that: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4114800" y="3124200"/>
                <a:ext cx="2450992" cy="514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400" i="1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𝑘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1−</m:t>
                                </m:r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124200"/>
                <a:ext cx="2450992" cy="51456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4800600" y="2059379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4822371" y="3135086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/>
          <p:cNvSpPr/>
          <p:nvPr/>
        </p:nvSpPr>
        <p:spPr>
          <a:xfrm>
            <a:off x="5912922" y="3382489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/>
          <p:cNvSpPr/>
          <p:nvPr/>
        </p:nvSpPr>
        <p:spPr>
          <a:xfrm>
            <a:off x="6065322" y="3166754"/>
            <a:ext cx="331520" cy="199901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/>
          <p:cNvSpPr/>
          <p:nvPr/>
        </p:nvSpPr>
        <p:spPr>
          <a:xfrm>
            <a:off x="5855525" y="2093025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5711042" y="2292926"/>
            <a:ext cx="222662" cy="220683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/>
        </p:nvSpPr>
        <p:spPr>
          <a:xfrm>
            <a:off x="4114800" y="3962400"/>
            <a:ext cx="480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you can see, all the ‘k’ terms have been replaced with ‘k + 1’ terms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Therefore, IF the statement is true for one term, it will also be true for the next term, and so on…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endParaRPr lang="en-US" sz="1200" dirty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As we already showed that the statement is true for n = 1, it is therefore true for all values of n!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2826798" y="5380608"/>
            <a:ext cx="152400" cy="381000"/>
            <a:chOff x="5257800" y="5715000"/>
            <a:chExt cx="152400" cy="381000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70">
            <a:extLst>
              <a:ext uri="{FF2B5EF4-FFF2-40B4-BE49-F238E27FC236}">
                <a16:creationId xmlns:a16="http://schemas.microsoft.com/office/drawing/2014/main" id="{A036CAB2-DF77-4E01-8493-981CA4ED9DE3}"/>
              </a:ext>
            </a:extLst>
          </p:cNvPr>
          <p:cNvGrpSpPr/>
          <p:nvPr/>
        </p:nvGrpSpPr>
        <p:grpSpPr>
          <a:xfrm>
            <a:off x="2803864" y="5072108"/>
            <a:ext cx="152400" cy="381000"/>
            <a:chOff x="5257800" y="5715000"/>
            <a:chExt cx="152400" cy="381000"/>
          </a:xfrm>
        </p:grpSpPr>
        <p:cxnSp>
          <p:nvCxnSpPr>
            <p:cNvPr id="36" name="Straight Connector 71">
              <a:extLst>
                <a:ext uri="{FF2B5EF4-FFF2-40B4-BE49-F238E27FC236}">
                  <a16:creationId xmlns:a16="http://schemas.microsoft.com/office/drawing/2014/main" id="{912F057F-7BEE-45B6-898B-C56E0F25EC34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72">
              <a:extLst>
                <a:ext uri="{FF2B5EF4-FFF2-40B4-BE49-F238E27FC236}">
                  <a16:creationId xmlns:a16="http://schemas.microsoft.com/office/drawing/2014/main" id="{CEE3C759-AAE9-414A-93E9-4030DD4C033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36">
            <a:extLst>
              <a:ext uri="{FF2B5EF4-FFF2-40B4-BE49-F238E27FC236}">
                <a16:creationId xmlns:a16="http://schemas.microsoft.com/office/drawing/2014/main" id="{446598CD-D234-4903-A482-D8EC70705618}"/>
              </a:ext>
            </a:extLst>
          </p:cNvPr>
          <p:cNvGrpSpPr/>
          <p:nvPr/>
        </p:nvGrpSpPr>
        <p:grpSpPr>
          <a:xfrm>
            <a:off x="2759891" y="4766778"/>
            <a:ext cx="152400" cy="381000"/>
            <a:chOff x="5257800" y="5715000"/>
            <a:chExt cx="152400" cy="381000"/>
          </a:xfrm>
        </p:grpSpPr>
        <p:cxnSp>
          <p:nvCxnSpPr>
            <p:cNvPr id="42" name="Straight Connector 37">
              <a:extLst>
                <a:ext uri="{FF2B5EF4-FFF2-40B4-BE49-F238E27FC236}">
                  <a16:creationId xmlns:a16="http://schemas.microsoft.com/office/drawing/2014/main" id="{38FF3A64-B567-4591-A0DB-6C2D173063A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38">
              <a:extLst>
                <a:ext uri="{FF2B5EF4-FFF2-40B4-BE49-F238E27FC236}">
                  <a16:creationId xmlns:a16="http://schemas.microsoft.com/office/drawing/2014/main" id="{F6FE1762-B67B-4C80-8862-34EF43CA7328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29">
            <a:extLst>
              <a:ext uri="{FF2B5EF4-FFF2-40B4-BE49-F238E27FC236}">
                <a16:creationId xmlns:a16="http://schemas.microsoft.com/office/drawing/2014/main" id="{F536EE45-4DE4-436B-A44F-000460782CDB}"/>
              </a:ext>
            </a:extLst>
          </p:cNvPr>
          <p:cNvGrpSpPr/>
          <p:nvPr/>
        </p:nvGrpSpPr>
        <p:grpSpPr>
          <a:xfrm>
            <a:off x="2420055" y="4493080"/>
            <a:ext cx="152400" cy="381000"/>
            <a:chOff x="5257800" y="5715000"/>
            <a:chExt cx="152400" cy="381000"/>
          </a:xfrm>
        </p:grpSpPr>
        <p:cxnSp>
          <p:nvCxnSpPr>
            <p:cNvPr id="45" name="Straight Connector 30">
              <a:extLst>
                <a:ext uri="{FF2B5EF4-FFF2-40B4-BE49-F238E27FC236}">
                  <a16:creationId xmlns:a16="http://schemas.microsoft.com/office/drawing/2014/main" id="{CF0D9F02-142D-4650-8EE5-0BE21ED0745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31">
              <a:extLst>
                <a:ext uri="{FF2B5EF4-FFF2-40B4-BE49-F238E27FC236}">
                  <a16:creationId xmlns:a16="http://schemas.microsoft.com/office/drawing/2014/main" id="{E57C02AA-B3E3-4361-910D-02002DB51DB7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タイトル 1">
            <a:extLst>
              <a:ext uri="{FF2B5EF4-FFF2-40B4-BE49-F238E27FC236}">
                <a16:creationId xmlns:a16="http://schemas.microsoft.com/office/drawing/2014/main" id="{834A8825-4D9C-4FED-A556-0FF511691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C191DE8-DA8A-4D74-901A-4476A72B69B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7" grpId="0"/>
      <p:bldP spid="58" grpId="0"/>
      <p:bldP spid="74" grpId="0"/>
      <p:bldP spid="75" grpId="0"/>
      <p:bldP spid="76" grpId="0"/>
      <p:bldP spid="8" grpId="0" animBg="1"/>
      <p:bldP spid="8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114800" y="14478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52600"/>
            <a:ext cx="4789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29200" y="2057400"/>
                <a:ext cx="2681054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2057400"/>
                <a:ext cx="2681054" cy="477695"/>
              </a:xfrm>
              <a:prstGeom prst="rect">
                <a:avLst/>
              </a:prstGeom>
              <a:blipFill rotWithShape="1">
                <a:blip r:embed="rId5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86848" y="3262071"/>
                <a:ext cx="947824" cy="4922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848" y="3262071"/>
                <a:ext cx="947824" cy="492251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114800" y="3886200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86200"/>
                <a:ext cx="1053430" cy="451598"/>
              </a:xfrm>
              <a:prstGeom prst="rect">
                <a:avLst/>
              </a:prstGeom>
              <a:blipFill rotWithShape="1"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324600" y="3276600"/>
                <a:ext cx="1998176" cy="524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−3</m:t>
                                </m:r>
                                <m:d>
                                  <m:d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9(1)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−(1)</m:t>
                                </m:r>
                              </m:e>
                              <m:e>
                                <m:r>
                                  <a:rPr lang="en-US" sz="140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276600"/>
                <a:ext cx="1998176" cy="524054"/>
              </a:xfrm>
              <a:prstGeom prst="rect">
                <a:avLst/>
              </a:prstGeom>
              <a:blipFill rotWithShape="1"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5105400" y="2590800"/>
            <a:ext cx="73610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0" y="2590800"/>
            <a:ext cx="15240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48933" y="2717049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914567" y="2745041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114800" y="2763084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81267" y="2775528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21" name="Arc 20"/>
          <p:cNvSpPr/>
          <p:nvPr/>
        </p:nvSpPr>
        <p:spPr>
          <a:xfrm>
            <a:off x="5086919" y="3562027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431808" y="3722215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rc 22"/>
          <p:cNvSpPr/>
          <p:nvPr/>
        </p:nvSpPr>
        <p:spPr>
          <a:xfrm>
            <a:off x="8077200" y="3581400"/>
            <a:ext cx="381000" cy="587059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8357131" y="3733800"/>
            <a:ext cx="7868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0000FF"/>
                </a:solidFill>
                <a:latin typeface="Comic Sans MS" panose="030F0702030302020204" pitchFamily="66" charset="0"/>
              </a:rPr>
              <a:t>Calculate</a:t>
            </a:r>
            <a:endParaRPr lang="en-GB" sz="105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79405" y="4649282"/>
            <a:ext cx="3421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So the statement is true for n =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781800" y="3886200"/>
                <a:ext cx="1053430" cy="4515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886200"/>
                <a:ext cx="1053430" cy="451598"/>
              </a:xfrm>
              <a:prstGeom prst="rect">
                <a:avLst/>
              </a:prstGeom>
              <a:blipFill rotWithShape="1">
                <a:blip r:embed="rId9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122772C3-7ED6-43F8-85EE-9A4E36FE0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FD99EC4-9991-4111-AF0D-E25906672152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34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9" grpId="0"/>
      <p:bldP spid="20" grpId="0"/>
      <p:bldP spid="21" grpId="0" animBg="1"/>
      <p:bldP spid="22" grpId="0"/>
      <p:bldP spid="23" grpId="0" animBg="1"/>
      <p:bldP spid="24" grpId="0"/>
      <p:bldP spid="25" grpId="0"/>
      <p:bldP spid="2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1148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14800" y="1752600"/>
            <a:ext cx="3247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blipFill rotWithShape="1"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114800" y="2680652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0" y="2985452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then be true for n = k + 1</a:t>
            </a:r>
            <a:endParaRPr lang="en-GB" sz="12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36142" y="3472571"/>
                <a:ext cx="99610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3472571"/>
                <a:ext cx="996106" cy="44063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032647" y="3466318"/>
                <a:ext cx="1670137" cy="440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3466318"/>
                <a:ext cx="1670137" cy="4400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993013" y="4113728"/>
                <a:ext cx="2283702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3013" y="4113728"/>
                <a:ext cx="2283702" cy="42101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38"/>
          <p:cNvSpPr/>
          <p:nvPr/>
        </p:nvSpPr>
        <p:spPr>
          <a:xfrm>
            <a:off x="7010400" y="3733800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315200" y="3581400"/>
            <a:ext cx="182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039214" y="4945943"/>
            <a:ext cx="4658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 Now we need to multiply these matrices using the skills from chapter 4!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286499" y="4091049"/>
            <a:ext cx="1295400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4" name="Group 43"/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ectangle 46"/>
          <p:cNvSpPr/>
          <p:nvPr/>
        </p:nvSpPr>
        <p:spPr>
          <a:xfrm>
            <a:off x="5029200" y="2057400"/>
            <a:ext cx="1295400" cy="46661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3" name="Group 26">
            <a:extLst>
              <a:ext uri="{FF2B5EF4-FFF2-40B4-BE49-F238E27FC236}">
                <a16:creationId xmlns:a16="http://schemas.microsoft.com/office/drawing/2014/main" id="{DC614AFE-A7D5-4F2E-B31F-40B53D42D09C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27">
              <a:extLst>
                <a:ext uri="{FF2B5EF4-FFF2-40B4-BE49-F238E27FC236}">
                  <a16:creationId xmlns:a16="http://schemas.microsoft.com/office/drawing/2014/main" id="{5346726E-A901-40B4-AB3F-F9D6C92D4440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6D74DA5C-3F8E-4D47-B43C-7148AC52DB1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タイトル 1">
            <a:extLst>
              <a:ext uri="{FF2B5EF4-FFF2-40B4-BE49-F238E27FC236}">
                <a16:creationId xmlns:a16="http://schemas.microsoft.com/office/drawing/2014/main" id="{E567CCB1-2237-4E22-97DA-E0796DCD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EB34915-84F6-4B6F-A8AA-48753EF2F8BB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8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1" grpId="0"/>
      <p:bldP spid="42" grpId="0" animBg="1"/>
      <p:bldP spid="42" grpId="1" animBg="1"/>
      <p:bldP spid="47" grpId="0" animBg="1"/>
      <p:bldP spid="47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113"/>
          <p:cNvSpPr txBox="1"/>
          <p:nvPr/>
        </p:nvSpPr>
        <p:spPr>
          <a:xfrm>
            <a:off x="8087096" y="3733800"/>
            <a:ext cx="10677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terms (probably a good idea to do in stages…)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3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084225" y="1476206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084225" y="1781006"/>
            <a:ext cx="4658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Show using the assumption, that the statement will also be true for n = k + 1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354782" y="2823358"/>
            <a:ext cx="594756" cy="28797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/>
          <p:cNvSpPr/>
          <p:nvPr/>
        </p:nvSpPr>
        <p:spPr>
          <a:xfrm>
            <a:off x="6136574" y="2838202"/>
            <a:ext cx="287977" cy="28316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3962400" y="3581400"/>
                <a:ext cx="211089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×−2)+(9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581400"/>
                <a:ext cx="2110898" cy="261610"/>
              </a:xfrm>
              <a:prstGeom prst="rect">
                <a:avLst/>
              </a:prstGeom>
              <a:blipFill rotWithShape="1">
                <a:blip r:embed="rId5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Group 79"/>
          <p:cNvGrpSpPr/>
          <p:nvPr/>
        </p:nvGrpSpPr>
        <p:grpSpPr>
          <a:xfrm>
            <a:off x="2626310" y="5054353"/>
            <a:ext cx="152400" cy="381000"/>
            <a:chOff x="5257800" y="5715000"/>
            <a:chExt cx="152400" cy="3810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136142" y="2225662"/>
                <a:ext cx="996106" cy="4406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142" y="2225662"/>
                <a:ext cx="996106" cy="4406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032647" y="2219409"/>
                <a:ext cx="1670137" cy="440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=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647" y="2219409"/>
                <a:ext cx="1670137" cy="4400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5004889" y="2866819"/>
                <a:ext cx="2283702" cy="421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889" y="2866819"/>
                <a:ext cx="2283702" cy="4210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Arc 87"/>
          <p:cNvSpPr/>
          <p:nvPr/>
        </p:nvSpPr>
        <p:spPr>
          <a:xfrm>
            <a:off x="7057901" y="2486891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TextBox 88"/>
          <p:cNvSpPr txBox="1"/>
          <p:nvPr/>
        </p:nvSpPr>
        <p:spPr>
          <a:xfrm>
            <a:off x="7315200" y="2362200"/>
            <a:ext cx="1828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the power ‘k’ term with the assumed matrix </a:t>
            </a:r>
          </a:p>
          <a:p>
            <a:pPr marL="171450" indent="-171450" algn="ctr">
              <a:buFont typeface="Wingdings"/>
              <a:buChar char="à"/>
            </a:pP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The second matrix doesn’t need the power!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6248400" y="3581400"/>
                <a:ext cx="189930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</m:t>
                      </m:r>
                      <m:d>
                        <m:dPr>
                          <m:ctrlPr>
                            <a:rPr lang="en-US" sz="11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100" b="0" i="1" smtClean="0">
                              <a:latin typeface="Cambria Math"/>
                            </a:rPr>
                            <m:t>−3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11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×9)+(9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581400"/>
                <a:ext cx="1899302" cy="261610"/>
              </a:xfrm>
              <a:prstGeom prst="rect">
                <a:avLst/>
              </a:prstGeom>
              <a:blipFill rotWithShape="1">
                <a:blip r:embed="rId9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3962400" y="3886200"/>
                <a:ext cx="21336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×−2)+((3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+1)×−1)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886200"/>
                <a:ext cx="2133600" cy="261610"/>
              </a:xfrm>
              <a:prstGeom prst="rect">
                <a:avLst/>
              </a:prstGeom>
              <a:blipFill rotWithShape="1">
                <a:blip r:embed="rId10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6248400" y="3886200"/>
                <a:ext cx="18222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×9)+((3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+1)×4)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886200"/>
                <a:ext cx="1822294" cy="261610"/>
              </a:xfrm>
              <a:prstGeom prst="rect">
                <a:avLst/>
              </a:prstGeom>
              <a:blipFill rotWithShape="1">
                <a:blip r:embed="rId11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Oval 94"/>
          <p:cNvSpPr/>
          <p:nvPr/>
        </p:nvSpPr>
        <p:spPr>
          <a:xfrm>
            <a:off x="5530933" y="3051961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6003966" y="3051958"/>
            <a:ext cx="551213" cy="25743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6621484" y="2848101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6880762" y="2846122"/>
            <a:ext cx="264226" cy="26125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6631380" y="3036127"/>
            <a:ext cx="264226" cy="26125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6890658" y="3034148"/>
            <a:ext cx="264226" cy="261256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4343400" y="4419600"/>
                <a:ext cx="129772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(6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−2)+(−9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419600"/>
                <a:ext cx="1297728" cy="261610"/>
              </a:xfrm>
              <a:prstGeom prst="rect">
                <a:avLst/>
              </a:prstGeom>
              <a:blipFill rotWithShape="1">
                <a:blip r:embed="rId12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4267200" y="4724400"/>
                <a:ext cx="147972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(2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)+(−3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−1)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724400"/>
                <a:ext cx="1479726" cy="261610"/>
              </a:xfrm>
              <a:prstGeom prst="rect">
                <a:avLst/>
              </a:prstGeom>
              <a:blipFill rotWithShape="1">
                <a:blip r:embed="rId13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6477000" y="4419600"/>
                <a:ext cx="145482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(−27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+9)+(36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419600"/>
                <a:ext cx="1454822" cy="261610"/>
              </a:xfrm>
              <a:prstGeom prst="rect">
                <a:avLst/>
              </a:prstGeom>
              <a:blipFill rotWithShape="1">
                <a:blip r:embed="rId14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6477000" y="4724400"/>
                <a:ext cx="14478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(−9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)+(12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  <a:ea typeface="Cambria Math"/>
                        </a:rPr>
                        <m:t>+4)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724400"/>
                <a:ext cx="1447800" cy="261610"/>
              </a:xfrm>
              <a:prstGeom prst="rect">
                <a:avLst/>
              </a:prstGeom>
              <a:blipFill rotWithShape="1">
                <a:blip r:embed="rId15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4572000" y="5257800"/>
                <a:ext cx="73077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−3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−2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257800"/>
                <a:ext cx="730777" cy="2616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572000" y="5562600"/>
                <a:ext cx="72843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−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562600"/>
                <a:ext cx="728430" cy="26161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6858000" y="5257800"/>
                <a:ext cx="62497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9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257800"/>
                <a:ext cx="624979" cy="26161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6858000" y="5562600"/>
                <a:ext cx="62497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/>
                        </a:rPr>
                        <m:t>3</m:t>
                      </m:r>
                      <m:r>
                        <a:rPr lang="en-US" sz="1100" b="0" i="1" smtClean="0">
                          <a:latin typeface="Cambria Math"/>
                        </a:rPr>
                        <m:t>𝑘</m:t>
                      </m:r>
                      <m:r>
                        <a:rPr lang="en-US" sz="11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5562600"/>
                <a:ext cx="624979" cy="26161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5105400" y="5943600"/>
                <a:ext cx="2136098" cy="5134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6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+9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+4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5943600"/>
                <a:ext cx="2136098" cy="513410"/>
              </a:xfrm>
              <a:prstGeom prst="rect">
                <a:avLst/>
              </a:prstGeom>
              <a:blipFill rotWithShape="1">
                <a:blip r:embed="rId20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Arc 110"/>
          <p:cNvSpPr/>
          <p:nvPr/>
        </p:nvSpPr>
        <p:spPr>
          <a:xfrm>
            <a:off x="7772400" y="3886200"/>
            <a:ext cx="381000" cy="838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c 111"/>
          <p:cNvSpPr/>
          <p:nvPr/>
        </p:nvSpPr>
        <p:spPr>
          <a:xfrm>
            <a:off x="7696200" y="4724400"/>
            <a:ext cx="381000" cy="8382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Arc 112"/>
          <p:cNvSpPr/>
          <p:nvPr/>
        </p:nvSpPr>
        <p:spPr>
          <a:xfrm>
            <a:off x="7391400" y="5562600"/>
            <a:ext cx="381000" cy="685800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/>
          <p:cNvSpPr txBox="1"/>
          <p:nvPr/>
        </p:nvSpPr>
        <p:spPr>
          <a:xfrm>
            <a:off x="8001000" y="49530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fully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696200" y="5638800"/>
            <a:ext cx="11944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answer to the multiplication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53" name="Group 43">
            <a:extLst>
              <a:ext uri="{FF2B5EF4-FFF2-40B4-BE49-F238E27FC236}">
                <a16:creationId xmlns:a16="http://schemas.microsoft.com/office/drawing/2014/main" id="{41B00279-4E02-46FA-8640-FBF7477E5155}"/>
              </a:ext>
            </a:extLst>
          </p:cNvPr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54" name="Straight Connector 44">
              <a:extLst>
                <a:ext uri="{FF2B5EF4-FFF2-40B4-BE49-F238E27FC236}">
                  <a16:creationId xmlns:a16="http://schemas.microsoft.com/office/drawing/2014/main" id="{8DD03AD9-5D12-432E-9BD1-FE9297F8D64D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45">
              <a:extLst>
                <a:ext uri="{FF2B5EF4-FFF2-40B4-BE49-F238E27FC236}">
                  <a16:creationId xmlns:a16="http://schemas.microsoft.com/office/drawing/2014/main" id="{30CDE850-DF92-4F1C-8456-B25F4740205F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26">
            <a:extLst>
              <a:ext uri="{FF2B5EF4-FFF2-40B4-BE49-F238E27FC236}">
                <a16:creationId xmlns:a16="http://schemas.microsoft.com/office/drawing/2014/main" id="{94281B46-623F-4142-AF36-32E9A724F686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27">
              <a:extLst>
                <a:ext uri="{FF2B5EF4-FFF2-40B4-BE49-F238E27FC236}">
                  <a16:creationId xmlns:a16="http://schemas.microsoft.com/office/drawing/2014/main" id="{6A0F22F5-7A44-4BA0-9B1D-AC8177CC2A5E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8">
              <a:extLst>
                <a:ext uri="{FF2B5EF4-FFF2-40B4-BE49-F238E27FC236}">
                  <a16:creationId xmlns:a16="http://schemas.microsoft.com/office/drawing/2014/main" id="{B3256A49-3D96-4D57-9FBD-4745A19B43E2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タイトル 1">
            <a:extLst>
              <a:ext uri="{FF2B5EF4-FFF2-40B4-BE49-F238E27FC236}">
                <a16:creationId xmlns:a16="http://schemas.microsoft.com/office/drawing/2014/main" id="{AAB19B37-CB11-4B74-8F7D-92BDB0C96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FEE8BD-FE56-44ED-9A6B-64D51DB53EE8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24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55" grpId="0" animBg="1"/>
      <p:bldP spid="55" grpId="1" animBg="1"/>
      <p:bldP spid="59" grpId="0" animBg="1"/>
      <p:bldP spid="59" grpId="1" animBg="1"/>
      <p:bldP spid="63" grpId="0"/>
      <p:bldP spid="91" grpId="0"/>
      <p:bldP spid="92" grpId="0"/>
      <p:bldP spid="94" grpId="0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7" grpId="2" animBg="1"/>
      <p:bldP spid="97" grpId="3" animBg="1"/>
      <p:bldP spid="98" grpId="0" animBg="1"/>
      <p:bldP spid="98" grpId="1" animBg="1"/>
      <p:bldP spid="98" grpId="2" animBg="1"/>
      <p:bldP spid="98" grpId="3" animBg="1"/>
      <p:bldP spid="99" grpId="0" animBg="1"/>
      <p:bldP spid="99" grpId="1" animBg="1"/>
      <p:bldP spid="99" grpId="2" animBg="1"/>
      <p:bldP spid="99" grpId="3" animBg="1"/>
      <p:bldP spid="100" grpId="0" animBg="1"/>
      <p:bldP spid="100" grpId="1" animBg="1"/>
      <p:bldP spid="100" grpId="2" animBg="1"/>
      <p:bldP spid="100" grpId="3" animBg="1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1" grpId="0" animBg="1"/>
      <p:bldP spid="112" grpId="0" animBg="1"/>
      <p:bldP spid="113" grpId="0" animBg="1"/>
      <p:bldP spid="115" grpId="0"/>
      <p:bldP spid="1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b="0" i="1" smtClean="0">
                              <a:latin typeface="Cambria Math"/>
                            </a:rPr>
                            <m:t>𝑘</m:t>
                          </m:r>
                        </m:sup>
                      </m:sSup>
                      <m:r>
                        <a:rPr lang="en-US" sz="12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</m:e>
                              <m:e>
                                <m:r>
                                  <a:rPr lang="en-US" sz="12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i="1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057964"/>
                <a:ext cx="2320315" cy="441596"/>
              </a:xfrm>
              <a:prstGeom prst="rect">
                <a:avLst/>
              </a:prstGeom>
              <a:blipFill rotWithShape="1">
                <a:blip r:embed="rId2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use proof by induction to prove general statements involving matrix multiplication</a:t>
            </a: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Use mathematical induction to prove that: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More complicated, but the same process!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BASIS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ASSUMPTION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INDUCTIVE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CONCLUSION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4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048000"/>
                <a:ext cx="2681055" cy="477695"/>
              </a:xfrm>
              <a:prstGeom prst="rect">
                <a:avLst/>
              </a:prstGeom>
              <a:blipFill rotWithShape="1">
                <a:blip r:embed="rId4"/>
                <a:stretch>
                  <a:fillRect b="-2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1"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124200"/>
                <a:ext cx="1116459" cy="313868"/>
              </a:xfrm>
              <a:prstGeom prst="rect">
                <a:avLst/>
              </a:prstGeom>
              <a:blipFill rotWithShape="1">
                <a:blip r:embed="rId5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4084225" y="1476206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84225" y="1752600"/>
            <a:ext cx="1706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We assumed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14800" y="2667000"/>
            <a:ext cx="243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itchFamily="66" charset="0"/>
                <a:sym typeface="Wingdings" pitchFamily="2" charset="2"/>
              </a:rPr>
              <a:t> Using this, we showed that: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5266707" y="2119746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7" name="Group 66"/>
          <p:cNvGrpSpPr/>
          <p:nvPr/>
        </p:nvGrpSpPr>
        <p:grpSpPr>
          <a:xfrm>
            <a:off x="2755776" y="5362852"/>
            <a:ext cx="152400" cy="381000"/>
            <a:chOff x="5257800" y="5715000"/>
            <a:chExt cx="152400" cy="381000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𝑖𝑠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𝑡𝑟𝑢𝑒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latin typeface="Cambria Math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i="1">
                          <a:latin typeface="Cambria Math"/>
                          <a:ea typeface="Cambria Math"/>
                        </a:rPr>
                        <m:t>∈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GB" sz="1400"/>
                            <m:t>ℤ</m:t>
                          </m:r>
                        </m:e>
                        <m:sup>
                          <m:r>
                            <a:rPr lang="en-US" sz="1400" i="1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133600"/>
                <a:ext cx="1690526" cy="313868"/>
              </a:xfrm>
              <a:prstGeom prst="rect">
                <a:avLst/>
              </a:prstGeom>
              <a:blipFill rotWithShape="1">
                <a:blip r:embed="rId6"/>
                <a:stretch>
                  <a:fillRect b="-98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114800" y="2971800"/>
                <a:ext cx="2465098" cy="4434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GB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−2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9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200" i="1">
                                        <a:latin typeface="Cambria Math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sz="1200" i="1">
                              <a:latin typeface="Cambria Math"/>
                            </a:rPr>
                            <m:t>𝑘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465098" cy="44345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876800" y="3581400"/>
                <a:ext cx="2519369" cy="462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en-US" sz="12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9(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+1)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−(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+1)</m:t>
                                </m:r>
                              </m:e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3</m:t>
                                </m:r>
                                <m:d>
                                  <m:dPr>
                                    <m:ctrlPr>
                                      <a:rPr lang="en-US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𝑘</m:t>
                                    </m:r>
                                    <m:r>
                                      <a:rPr lang="en-US" sz="1200" b="0" i="1" smtClean="0">
                                        <a:latin typeface="Cambria Math"/>
                                      </a:rPr>
                                      <m:t>+1</m:t>
                                    </m:r>
                                  </m:e>
                                </m:d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+1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3581400"/>
                <a:ext cx="2519369" cy="462434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5257800" y="29718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257800" y="32004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867400" y="32004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5867400" y="2971800"/>
            <a:ext cx="609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6248400" y="3810000"/>
            <a:ext cx="990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6400800" y="3581400"/>
            <a:ext cx="6858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5257800" y="3581400"/>
            <a:ext cx="9906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334000" y="3810000"/>
            <a:ext cx="762000" cy="2286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/>
          <p:cNvSpPr/>
          <p:nvPr/>
        </p:nvSpPr>
        <p:spPr>
          <a:xfrm>
            <a:off x="5371606" y="2319646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/>
          <p:cNvSpPr/>
          <p:nvPr/>
        </p:nvSpPr>
        <p:spPr>
          <a:xfrm>
            <a:off x="5987144" y="2139537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/>
          <p:cNvSpPr/>
          <p:nvPr/>
        </p:nvSpPr>
        <p:spPr>
          <a:xfrm>
            <a:off x="5890162" y="2315687"/>
            <a:ext cx="160316" cy="172192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Arc 109"/>
          <p:cNvSpPr/>
          <p:nvPr/>
        </p:nvSpPr>
        <p:spPr>
          <a:xfrm>
            <a:off x="7152904" y="3235036"/>
            <a:ext cx="381000" cy="608133"/>
          </a:xfrm>
          <a:prstGeom prst="arc">
            <a:avLst>
              <a:gd name="adj1" fmla="val 16200000"/>
              <a:gd name="adj2" fmla="val 5368168"/>
            </a:avLst>
          </a:prstGeom>
          <a:noFill/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TextBox 116"/>
          <p:cNvSpPr txBox="1"/>
          <p:nvPr/>
        </p:nvSpPr>
        <p:spPr>
          <a:xfrm>
            <a:off x="7315200" y="3039093"/>
            <a:ext cx="1828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Each part of the matrix can be written differently…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(you will see why in a moment!)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114800" y="4267200"/>
            <a:ext cx="47263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If you compare this to the original matrix, you can see that all the ‘k’ terms have been replaced with ‘k + 1’ terms</a:t>
            </a:r>
          </a:p>
          <a:p>
            <a:pPr algn="ctr"/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So we have shown that if the statement is true for n = k, it will also be true for n = k + 1</a:t>
            </a:r>
          </a:p>
          <a:p>
            <a:pPr marL="171450" indent="-171450" algn="ctr">
              <a:buFont typeface="Wingdings"/>
              <a:buChar char="à"/>
            </a:pP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itchFamily="2" charset="2"/>
            </a:endParaRPr>
          </a:p>
          <a:p>
            <a:pPr marL="171450" indent="-171450" algn="ctr">
              <a:buFont typeface="Wingdings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itchFamily="2" charset="2"/>
              </a:rPr>
              <a:t>As it was true for n = 1, it is also true for all positive values of k!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450774" y="3590307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/>
          <p:cNvSpPr/>
          <p:nvPr/>
        </p:nvSpPr>
        <p:spPr>
          <a:xfrm>
            <a:off x="6565076" y="3588328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/>
          <p:cNvSpPr/>
          <p:nvPr/>
        </p:nvSpPr>
        <p:spPr>
          <a:xfrm>
            <a:off x="6420593" y="3800105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/>
          <p:cNvSpPr/>
          <p:nvPr/>
        </p:nvSpPr>
        <p:spPr>
          <a:xfrm>
            <a:off x="5527965" y="3798125"/>
            <a:ext cx="457200" cy="228600"/>
          </a:xfrm>
          <a:prstGeom prst="ellipse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79">
            <a:extLst>
              <a:ext uri="{FF2B5EF4-FFF2-40B4-BE49-F238E27FC236}">
                <a16:creationId xmlns:a16="http://schemas.microsoft.com/office/drawing/2014/main" id="{4A654FE4-EF8E-47F2-B597-59E7C8C3E4B5}"/>
              </a:ext>
            </a:extLst>
          </p:cNvPr>
          <p:cNvGrpSpPr/>
          <p:nvPr/>
        </p:nvGrpSpPr>
        <p:grpSpPr>
          <a:xfrm>
            <a:off x="2626310" y="5054353"/>
            <a:ext cx="152400" cy="381000"/>
            <a:chOff x="5257800" y="5715000"/>
            <a:chExt cx="152400" cy="381000"/>
          </a:xfrm>
        </p:grpSpPr>
        <p:cxnSp>
          <p:nvCxnSpPr>
            <p:cNvPr id="49" name="Straight Connector 80">
              <a:extLst>
                <a:ext uri="{FF2B5EF4-FFF2-40B4-BE49-F238E27FC236}">
                  <a16:creationId xmlns:a16="http://schemas.microsoft.com/office/drawing/2014/main" id="{F8D64ABB-FE61-45F2-8ABC-16313B1CFF8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81">
              <a:extLst>
                <a:ext uri="{FF2B5EF4-FFF2-40B4-BE49-F238E27FC236}">
                  <a16:creationId xmlns:a16="http://schemas.microsoft.com/office/drawing/2014/main" id="{14F8897D-AB19-4D9B-BB55-067C9F625F34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43">
            <a:extLst>
              <a:ext uri="{FF2B5EF4-FFF2-40B4-BE49-F238E27FC236}">
                <a16:creationId xmlns:a16="http://schemas.microsoft.com/office/drawing/2014/main" id="{571548DF-2D38-4FD7-A865-F85ADB72F543}"/>
              </a:ext>
            </a:extLst>
          </p:cNvPr>
          <p:cNvGrpSpPr/>
          <p:nvPr/>
        </p:nvGrpSpPr>
        <p:grpSpPr>
          <a:xfrm>
            <a:off x="2760955" y="4740676"/>
            <a:ext cx="152400" cy="381000"/>
            <a:chOff x="5257800" y="5715000"/>
            <a:chExt cx="152400" cy="381000"/>
          </a:xfrm>
        </p:grpSpPr>
        <p:cxnSp>
          <p:nvCxnSpPr>
            <p:cNvPr id="53" name="Straight Connector 44">
              <a:extLst>
                <a:ext uri="{FF2B5EF4-FFF2-40B4-BE49-F238E27FC236}">
                  <a16:creationId xmlns:a16="http://schemas.microsoft.com/office/drawing/2014/main" id="{5750D77F-CE54-40CE-85C3-9A1EC80F6E89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45">
              <a:extLst>
                <a:ext uri="{FF2B5EF4-FFF2-40B4-BE49-F238E27FC236}">
                  <a16:creationId xmlns:a16="http://schemas.microsoft.com/office/drawing/2014/main" id="{BF6BE783-FD71-4AEA-9DF5-7C9090E332B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26">
            <a:extLst>
              <a:ext uri="{FF2B5EF4-FFF2-40B4-BE49-F238E27FC236}">
                <a16:creationId xmlns:a16="http://schemas.microsoft.com/office/drawing/2014/main" id="{D3D7FA69-11DF-4E55-A27B-C3187726C03A}"/>
              </a:ext>
            </a:extLst>
          </p:cNvPr>
          <p:cNvGrpSpPr/>
          <p:nvPr/>
        </p:nvGrpSpPr>
        <p:grpSpPr>
          <a:xfrm>
            <a:off x="2437810" y="4457569"/>
            <a:ext cx="152400" cy="381000"/>
            <a:chOff x="5257800" y="5715000"/>
            <a:chExt cx="152400" cy="381000"/>
          </a:xfrm>
        </p:grpSpPr>
        <p:cxnSp>
          <p:nvCxnSpPr>
            <p:cNvPr id="58" name="Straight Connector 27">
              <a:extLst>
                <a:ext uri="{FF2B5EF4-FFF2-40B4-BE49-F238E27FC236}">
                  <a16:creationId xmlns:a16="http://schemas.microsoft.com/office/drawing/2014/main" id="{79B0C835-4935-41CA-9990-9D79B16B4B3C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8">
              <a:extLst>
                <a:ext uri="{FF2B5EF4-FFF2-40B4-BE49-F238E27FC236}">
                  <a16:creationId xmlns:a16="http://schemas.microsoft.com/office/drawing/2014/main" id="{209C728B-4683-40E3-9393-14096D5E30E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タイトル 1">
            <a:extLst>
              <a:ext uri="{FF2B5EF4-FFF2-40B4-BE49-F238E27FC236}">
                <a16:creationId xmlns:a16="http://schemas.microsoft.com/office/drawing/2014/main" id="{3CC66AF7-05B2-4BB3-AA1E-3BA6EDAC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E29AEA2-ADF9-4E80-986F-63D70D2BEFB7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8C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74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51" grpId="0"/>
      <p:bldP spid="54" grpId="0"/>
      <p:bldP spid="56" grpId="0"/>
      <p:bldP spid="64" grpId="0" animBg="1"/>
      <p:bldP spid="64" grpId="1" animBg="1"/>
      <p:bldP spid="71" grpId="0"/>
      <p:bldP spid="72" grpId="0"/>
      <p:bldP spid="73" grpId="0"/>
      <p:bldP spid="4" grpId="0" animBg="1"/>
      <p:bldP spid="4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3" grpId="0" animBg="1"/>
      <p:bldP spid="83" grpId="1" animBg="1"/>
      <p:bldP spid="84" grpId="0" animBg="1"/>
      <p:bldP spid="84" grpId="1" animBg="1"/>
      <p:bldP spid="90" grpId="0" animBg="1"/>
      <p:bldP spid="90" grpId="1" animBg="1"/>
      <p:bldP spid="93" grpId="0" animBg="1"/>
      <p:bldP spid="93" grpId="1" animBg="1"/>
      <p:bldP spid="110" grpId="0" animBg="1"/>
      <p:bldP spid="117" grpId="0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3505200" cy="4724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Comic Sans MS" pitchFamily="66" charset="0"/>
              </a:rPr>
              <a:t>You can obtain a proof for the summation of a series, by using the induction method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</a:rPr>
              <a:t>The way ‘proof by mathematical induction’ works is often likened to knocking dominoes over</a:t>
            </a:r>
          </a:p>
          <a:p>
            <a:pPr marL="0" indent="0" algn="ctr">
              <a:buNone/>
            </a:pPr>
            <a:endParaRPr lang="en-US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If the dominoes are lined up, then you knock over the first one, every domino afterwards will fall down</a:t>
            </a:r>
          </a:p>
          <a:p>
            <a:pPr marL="0" indent="0" algn="ctr">
              <a:buNone/>
            </a:pPr>
            <a:r>
              <a:rPr lang="en-US" sz="1400" dirty="0">
                <a:latin typeface="Comic Sans MS" pitchFamily="66" charset="0"/>
                <a:sym typeface="Wingdings" pitchFamily="2" charset="2"/>
                <a:hlinkClick r:id="rId2"/>
              </a:rPr>
              <a:t>iPhone Dominoes</a:t>
            </a: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Mathematically, if we want to prove that something is true for all possible cases, we cannot do it numerically (as the numbers would just go on forever)</a:t>
            </a:r>
          </a:p>
          <a:p>
            <a:pPr algn="ctr">
              <a:buFont typeface="Wingdings"/>
              <a:buChar char="à"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US" sz="1400" dirty="0">
                <a:latin typeface="Comic Sans MS" pitchFamily="66" charset="0"/>
                <a:sym typeface="Wingdings" pitchFamily="2" charset="2"/>
              </a:rPr>
              <a:t>However, if we show that if one case is true, and so is the next case, then we can therefore show it is true for every case…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1524000"/>
            <a:ext cx="24048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u="sng" dirty="0">
                <a:latin typeface="Comic Sans MS" pitchFamily="66" charset="0"/>
              </a:rPr>
              <a:t>How this works mathematically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1905000"/>
            <a:ext cx="6928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BASIS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19050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itchFamily="66" charset="0"/>
                <a:sym typeface="Wingdings" pitchFamily="2" charset="2"/>
              </a:rPr>
              <a:t> Show that the statement to be proven works for the case n = 1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5919" y="2590800"/>
            <a:ext cx="12827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ASSUMPTION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1319" y="25908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itchFamily="66" charset="0"/>
                <a:sym typeface="Wingdings" pitchFamily="2" charset="2"/>
              </a:rPr>
              <a:t> Assume that the statement is true for n = k (just replace the ns with </a:t>
            </a:r>
            <a:r>
              <a:rPr lang="en-US" sz="1200" dirty="0" err="1">
                <a:latin typeface="Comic Sans MS" pitchFamily="66" charset="0"/>
                <a:sym typeface="Wingdings" pitchFamily="2" charset="2"/>
              </a:rPr>
              <a:t>ks</a:t>
            </a:r>
            <a:r>
              <a:rPr lang="en-US" sz="1200" dirty="0">
                <a:latin typeface="Comic Sans MS" pitchFamily="66" charset="0"/>
                <a:sym typeface="Wingdings" pitchFamily="2" charset="2"/>
              </a:rPr>
              <a:t>!)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8752" y="3352800"/>
            <a:ext cx="1103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INDUCTIVE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4152" y="3352800"/>
            <a:ext cx="350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Show that if the statement is true for n = k, it is also true for n = k + 1 (</a:t>
            </a:r>
            <a:r>
              <a:rPr lang="en-US" sz="12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US" sz="1200" dirty="0">
                <a:latin typeface="Comic Sans MS" pitchFamily="66" charset="0"/>
                <a:sym typeface="Wingdings" pitchFamily="2" charset="2"/>
              </a:rPr>
              <a:t> – the next case)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This is harder to explain without an example. Essentially you find a way to express the next ‘case’ using k and show that it is equivalent to replacing k with ‘k + 1’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5257800"/>
            <a:ext cx="1260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latin typeface="Comic Sans MS" pitchFamily="66" charset="0"/>
              </a:rPr>
              <a:t>CONCLUSION</a:t>
            </a:r>
            <a:endParaRPr lang="en-GB" sz="1200" u="sng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5257800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You have shown that if the statement is true for one case, it must be true for the next</a:t>
            </a:r>
          </a:p>
          <a:p>
            <a:pPr marL="171450" indent="-171450">
              <a:buFont typeface="Wingdings"/>
              <a:buChar char="à"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marL="171450" indent="-171450">
              <a:buFont typeface="Wingdings"/>
              <a:buChar char="à"/>
            </a:pPr>
            <a:r>
              <a:rPr lang="en-US" sz="1200" dirty="0">
                <a:latin typeface="Comic Sans MS" pitchFamily="66" charset="0"/>
                <a:sym typeface="Wingdings" pitchFamily="2" charset="2"/>
              </a:rPr>
              <a:t>As it was true for n = 1, it must therefore be true for n = 2, 3, 4 and so on, PROVING the statement!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BF9952A8-88E0-4294-967B-061546A2D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2EE350F-E77E-4733-9475-8FFECDA575BF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21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b="-5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1600" y="3886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6907" r="-7658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H="1">
            <a:off x="2590800" y="3657600"/>
            <a:ext cx="12954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2514600" y="4343400"/>
            <a:ext cx="3048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3352800"/>
            <a:ext cx="146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means ‘n can be any positive integer’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9600" y="4800600"/>
            <a:ext cx="146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formula for the sequence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0" y="4800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This is the formula for the sum of the first n terms of the sequence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676400" y="4343400"/>
            <a:ext cx="3048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タイトル 1">
            <a:extLst>
              <a:ext uri="{FF2B5EF4-FFF2-40B4-BE49-F238E27FC236}">
                <a16:creationId xmlns:a16="http://schemas.microsoft.com/office/drawing/2014/main" id="{A502D91D-1FC7-4181-8FC3-A3F14AB2A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C8C8EF8-3EBB-4347-911A-7996EE23CAF7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3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524000"/>
            <a:ext cx="777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BASIS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828800"/>
            <a:ext cx="38924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that the statement is true for n = 1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21336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1336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114800" y="3505200"/>
                <a:ext cx="988860" cy="6101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505200"/>
                <a:ext cx="988860" cy="61016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43400" y="41910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4191000"/>
                <a:ext cx="463075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086600" y="3657600"/>
                <a:ext cx="50526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657600"/>
                <a:ext cx="505267" cy="276999"/>
              </a:xfrm>
              <a:prstGeom prst="rect">
                <a:avLst/>
              </a:prstGeom>
              <a:blipFill rotWithShape="1"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086600" y="4191000"/>
                <a:ext cx="4630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r>
                        <a:rPr lang="en-GB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191000"/>
                <a:ext cx="463075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5562600" y="2743200"/>
            <a:ext cx="838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477000" y="2743200"/>
            <a:ext cx="304800" cy="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>
            <a:off x="4876800" y="38100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7391400" y="3810000"/>
            <a:ext cx="457200" cy="533400"/>
          </a:xfrm>
          <a:prstGeom prst="arc">
            <a:avLst>
              <a:gd name="adj1" fmla="val 16200000"/>
              <a:gd name="adj2" fmla="val 5236422"/>
            </a:avLst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5105400" y="2895600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781800" y="2895600"/>
            <a:ext cx="533400" cy="4572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038600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0" y="2895600"/>
            <a:ext cx="13292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Replace n with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57800" y="3657600"/>
            <a:ext cx="1752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There will only be one term here, that we get by subbing n = 1 into the expression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0" y="3886200"/>
            <a:ext cx="9905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Calculate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67200" y="4800600"/>
            <a:ext cx="4152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The statement given is therefore true for n = 1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1">
            <a:extLst>
              <a:ext uri="{FF2B5EF4-FFF2-40B4-BE49-F238E27FC236}">
                <a16:creationId xmlns:a16="http://schemas.microsoft.com/office/drawing/2014/main" id="{3DF4BBF7-9B98-4B2F-B23D-F4A21988B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364A307-147A-4FE6-8EBA-627DF547996A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0" grpId="0"/>
      <p:bldP spid="22" grpId="0"/>
      <p:bldP spid="23" grpId="0"/>
      <p:bldP spid="25" grpId="0"/>
      <p:bldP spid="26" grpId="0"/>
      <p:bldP spid="12" grpId="0" animBg="1"/>
      <p:bldP spid="28" grpId="0" animBg="1"/>
      <p:bldP spid="33" grpId="0"/>
      <p:bldP spid="3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752600"/>
            <a:ext cx="3680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 flipH="1">
            <a:off x="5638800" y="3167742"/>
            <a:ext cx="533400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05943" y="3668485"/>
            <a:ext cx="1926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Write out the first few terms in the sequence, and the last term, which will be in terms of 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246914" y="3080657"/>
            <a:ext cx="216625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08714" y="2775857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836228" y="2775857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/>
          <p:cNvCxnSpPr/>
          <p:nvPr/>
        </p:nvCxnSpPr>
        <p:spPr>
          <a:xfrm>
            <a:off x="7587342" y="3080657"/>
            <a:ext cx="251157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750628" y="3233057"/>
            <a:ext cx="152400" cy="30480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847114" y="3690257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00FF"/>
                </a:solidFill>
                <a:latin typeface="Comic Sans MS" pitchFamily="66" charset="0"/>
              </a:rPr>
              <a:t>We are going to assume that this sequence is true for k, and hence the sum will be equal to k</a:t>
            </a:r>
            <a:r>
              <a:rPr lang="en-GB" sz="1200" baseline="30000" dirty="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タイトル 1">
            <a:extLst>
              <a:ext uri="{FF2B5EF4-FFF2-40B4-BE49-F238E27FC236}">
                <a16:creationId xmlns:a16="http://schemas.microsoft.com/office/drawing/2014/main" id="{D15E11F1-F8C7-470A-A4D1-F1D3BFEE8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8F58FFC-D197-4280-BD9A-B39D73FF97D3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">
                <a:extLst>
                  <a:ext uri="{FF2B5EF4-FFF2-40B4-BE49-F238E27FC236}">
                    <a16:creationId xmlns:a16="http://schemas.microsoft.com/office/drawing/2014/main" id="{5CCE27F1-D06E-47B5-9DEB-D3B339B223D6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">
                <a:extLst>
                  <a:ext uri="{FF2B5EF4-FFF2-40B4-BE49-F238E27FC236}">
                    <a16:creationId xmlns:a16="http://schemas.microsoft.com/office/drawing/2014/main" id="{5CCE27F1-D06E-47B5-9DEB-D3B339B223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8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43">
            <a:extLst>
              <a:ext uri="{FF2B5EF4-FFF2-40B4-BE49-F238E27FC236}">
                <a16:creationId xmlns:a16="http://schemas.microsoft.com/office/drawing/2014/main" id="{462F6CC1-4EFE-4B44-A30A-12E960B7FBC5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38">
              <a:extLst>
                <a:ext uri="{FF2B5EF4-FFF2-40B4-BE49-F238E27FC236}">
                  <a16:creationId xmlns:a16="http://schemas.microsoft.com/office/drawing/2014/main" id="{03D8F015-D705-4E86-BC49-239099B97F47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9">
              <a:extLst>
                <a:ext uri="{FF2B5EF4-FFF2-40B4-BE49-F238E27FC236}">
                  <a16:creationId xmlns:a16="http://schemas.microsoft.com/office/drawing/2014/main" id="{25B00FF2-C8AD-47A5-8E2E-8E6A58BB911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9233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0" grpId="0"/>
      <p:bldP spid="29" grpId="0"/>
      <p:bldP spid="30" grpId="0"/>
      <p:bldP spid="38" grpId="0"/>
      <p:bldP spid="42" grpId="0"/>
      <p:bldP spid="11" grpId="0" animBg="1"/>
      <p:bldP spid="11" grpId="1" animBg="1"/>
      <p:bldP spid="45" grpId="0" animBg="1"/>
      <p:bldP spid="45" grpId="1" animBg="1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91000" y="1447800"/>
            <a:ext cx="1455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91000" y="1752600"/>
            <a:ext cx="3680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Assume the statement is true for n = k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981200"/>
                <a:ext cx="1352743" cy="595484"/>
              </a:xfrm>
              <a:prstGeom prst="rect">
                <a:avLst/>
              </a:prstGeom>
              <a:blipFill rotWithShape="1">
                <a:blip r:embed="rId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914" y="2623457"/>
                <a:ext cx="1147045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−1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2819400"/>
                <a:ext cx="2480166" cy="276999"/>
              </a:xfrm>
              <a:prstGeom prst="rect">
                <a:avLst/>
              </a:prstGeom>
              <a:blipFill rotWithShape="1">
                <a:blip r:embed="rId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285" y="2808514"/>
                <a:ext cx="542713" cy="2769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4191000" y="3352800"/>
            <a:ext cx="1244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INDUCTIVE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91000" y="3657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  <a:sym typeface="Wingdings" pitchFamily="2" charset="2"/>
              </a:rPr>
              <a:t> Show the statement is then true for (k + 1) </a:t>
            </a:r>
            <a:r>
              <a:rPr lang="en-GB" sz="1400" dirty="0" err="1">
                <a:latin typeface="Comic Sans MS" pitchFamily="66" charset="0"/>
                <a:sym typeface="Wingdings" pitchFamily="2" charset="2"/>
              </a:rPr>
              <a:t>ie</a:t>
            </a:r>
            <a:r>
              <a:rPr lang="en-GB" sz="1400" dirty="0">
                <a:latin typeface="Comic Sans MS" pitchFamily="66" charset="0"/>
                <a:sym typeface="Wingdings" pitchFamily="2" charset="2"/>
              </a:rPr>
              <a:t>) The next term</a:t>
            </a: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14800" y="4191000"/>
                <a:ext cx="1147045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191000"/>
                <a:ext cx="1147045" cy="61439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16286" y="4386943"/>
                <a:ext cx="24796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286" y="4386943"/>
                <a:ext cx="2479653" cy="2769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909457" y="4713514"/>
                <a:ext cx="342664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r>
                        <a:rPr lang="en-GB" sz="1200" i="1" smtClean="0">
                          <a:latin typeface="Cambria Math"/>
                        </a:rPr>
                        <m:t>1</m:t>
                      </m:r>
                      <m:r>
                        <a:rPr lang="en-GB" sz="1200" b="0" i="1" smtClean="0">
                          <a:latin typeface="Cambria Math"/>
                        </a:rPr>
                        <m:t>+3+5+7+9 +.. ..+ 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GB" sz="1200" b="0" i="0" smtClean="0">
                          <a:latin typeface="Cambria Math"/>
                        </a:rPr>
                        <m:t>+(2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457" y="4713514"/>
                <a:ext cx="3426643" cy="276999"/>
              </a:xfrm>
              <a:prstGeom prst="rect">
                <a:avLst/>
              </a:prstGeom>
              <a:blipFill rotWithShape="1">
                <a:blip r:embed="rId10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181600" y="2819400"/>
            <a:ext cx="2286000" cy="27890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181600" y="4724400"/>
            <a:ext cx="2286000" cy="26485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620000" y="2819400"/>
            <a:ext cx="298882" cy="2877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931229" y="5606143"/>
                <a:ext cx="133151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200" b="0" i="0" smtClean="0">
                          <a:latin typeface="Cambria Math"/>
                        </a:rPr>
                        <m:t>+(2</m:t>
                      </m:r>
                      <m:r>
                        <a:rPr lang="en-GB" sz="1200" b="0" i="1" smtClean="0">
                          <a:latin typeface="Cambria Math"/>
                        </a:rPr>
                        <m:t>𝑘</m:t>
                      </m:r>
                      <m:r>
                        <a:rPr lang="en-GB" sz="1200" b="0" i="1" smtClean="0">
                          <a:latin typeface="Cambria Math"/>
                        </a:rPr>
                        <m:t>+1</m:t>
                      </m:r>
                      <m:r>
                        <a:rPr lang="en-GB" sz="1200" b="0" i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229" y="5606143"/>
                <a:ext cx="1331518" cy="276999"/>
              </a:xfrm>
              <a:prstGeom prst="rect">
                <a:avLst/>
              </a:prstGeom>
              <a:blipFill rotWithShape="1">
                <a:blip r:embed="rId11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430487" y="5127172"/>
            <a:ext cx="4060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You can replace the first part as we assumed it was equal to k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earlier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92487" y="5595257"/>
            <a:ext cx="249526" cy="28176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931229" y="6008914"/>
                <a:ext cx="93615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229" y="6008914"/>
                <a:ext cx="936154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374048" y="4381877"/>
                <a:ext cx="133684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0" smtClean="0">
                          <a:latin typeface="Cambria Math"/>
                        </a:rPr>
                        <m:t>+ </m:t>
                      </m:r>
                      <m:r>
                        <a:rPr lang="en-GB" sz="1200">
                          <a:latin typeface="Cambria Math"/>
                        </a:rPr>
                        <m:t>(2</m:t>
                      </m:r>
                      <m:d>
                        <m:d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/>
                            </a:rPr>
                            <m:t>𝑘</m:t>
                          </m:r>
                          <m:r>
                            <a:rPr lang="en-GB" sz="120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1200">
                          <a:latin typeface="Cambria Math"/>
                        </a:rPr>
                        <m:t>−1)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048" y="4381877"/>
                <a:ext cx="1336840" cy="276999"/>
              </a:xfrm>
              <a:prstGeom prst="rect">
                <a:avLst/>
              </a:prstGeom>
              <a:blipFill rotWithShape="1">
                <a:blip r:embed="rId13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2564167" y="5296270"/>
            <a:ext cx="152400" cy="381000"/>
            <a:chOff x="5257800" y="5715000"/>
            <a:chExt cx="152400" cy="381000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5105400" y="3886200"/>
            <a:ext cx="35813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The sequence will be the same, but with an extra term 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r>
              <a:rPr lang="en-GB" sz="1050" dirty="0">
                <a:solidFill>
                  <a:srgbClr val="FF0000"/>
                </a:solidFill>
                <a:latin typeface="Comic Sans MS" pitchFamily="66" charset="0"/>
              </a:rPr>
              <a:t> (sub in (k + 1)) for it!</a:t>
            </a:r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278E6DE4-38D5-4B5C-94C0-9DF5A97B3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184A96E-241B-4993-8400-4C7B0EC2F2A4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45" name="Group 51">
            <a:extLst>
              <a:ext uri="{FF2B5EF4-FFF2-40B4-BE49-F238E27FC236}">
                <a16:creationId xmlns:a16="http://schemas.microsoft.com/office/drawing/2014/main" id="{29B394CF-40C8-4E01-A55D-403FD444292F}"/>
              </a:ext>
            </a:extLst>
          </p:cNvPr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46" name="Straight Connector 52">
              <a:extLst>
                <a:ext uri="{FF2B5EF4-FFF2-40B4-BE49-F238E27FC236}">
                  <a16:creationId xmlns:a16="http://schemas.microsoft.com/office/drawing/2014/main" id="{64994D29-74FC-4396-B71B-2FE3A90DA4D2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53">
              <a:extLst>
                <a:ext uri="{FF2B5EF4-FFF2-40B4-BE49-F238E27FC236}">
                  <a16:creationId xmlns:a16="http://schemas.microsoft.com/office/drawing/2014/main" id="{A1103494-C97F-4B12-A6FC-61B103797371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38007E24-02B0-4D31-9AF1-3EFFA93A08C2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38007E24-02B0-4D31-9AF1-3EFFA93A0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14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43">
            <a:extLst>
              <a:ext uri="{FF2B5EF4-FFF2-40B4-BE49-F238E27FC236}">
                <a16:creationId xmlns:a16="http://schemas.microsoft.com/office/drawing/2014/main" id="{7A4D7BA3-E75C-4C83-B466-1D25065B187F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56" name="Straight Connector 38">
              <a:extLst>
                <a:ext uri="{FF2B5EF4-FFF2-40B4-BE49-F238E27FC236}">
                  <a16:creationId xmlns:a16="http://schemas.microsoft.com/office/drawing/2014/main" id="{5A516EA4-08BE-4B13-8FBA-852FE3AF79D1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39">
              <a:extLst>
                <a:ext uri="{FF2B5EF4-FFF2-40B4-BE49-F238E27FC236}">
                  <a16:creationId xmlns:a16="http://schemas.microsoft.com/office/drawing/2014/main" id="{702411EF-1874-45B4-8B3F-8EC24FBF997A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1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3" grpId="0"/>
      <p:bldP spid="7" grpId="0" animBg="1"/>
      <p:bldP spid="7" grpId="1" animBg="1"/>
      <p:bldP spid="34" grpId="0" animBg="1"/>
      <p:bldP spid="34" grpId="1" animBg="1"/>
      <p:bldP spid="35" grpId="0" animBg="1"/>
      <p:bldP spid="35" grpId="1" animBg="1"/>
      <p:bldP spid="36" grpId="0"/>
      <p:bldP spid="10" grpId="0"/>
      <p:bldP spid="37" grpId="0" animBg="1"/>
      <p:bldP spid="37" grpId="1" animBg="1"/>
      <p:bldP spid="39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itchFamily="66" charset="0"/>
                  </a:rPr>
                  <a:t>You can obtain a proof for the summation of a series, by using the induction method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We will start by proving statements relating to the sum of a series.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Prove by mathematical induction that, for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𝑛</m:t>
                    </m:r>
                    <m:r>
                      <a:rPr lang="en-US" sz="1400" i="1">
                        <a:latin typeface="Cambria Math"/>
                        <a:ea typeface="Cambria Math"/>
                      </a:rPr>
                      <m:t>∈</m:t>
                    </m:r>
                    <m:sSup>
                      <m:sSup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GB" sz="1400"/>
                          <m:t>ℤ</m:t>
                        </m:r>
                      </m:e>
                      <m:sup>
                        <m:r>
                          <a:rPr lang="en-US" sz="1400" i="1">
                            <a:latin typeface="Cambria Math"/>
                            <a:ea typeface="Cambria Math"/>
                          </a:rPr>
                          <m:t>+</m:t>
                        </m:r>
                      </m:sup>
                    </m:sSup>
                  </m:oMath>
                </a14:m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GB" sz="1400" dirty="0"/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So we need to use the steps from before to prove this statement…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BASIS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ASSUMPTION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INDUCTIVE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itchFamily="66" charset="0"/>
                  </a:rPr>
                  <a:t>CONCLUSION</a:t>
                </a:r>
                <a:endParaRPr lang="en-GB" sz="14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600200"/>
                <a:ext cx="3505200" cy="4724400"/>
              </a:xfrm>
              <a:blipFill>
                <a:blip r:embed="rId2"/>
                <a:stretch>
                  <a:fillRect t="-1161" r="-13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95800" y="2209800"/>
                <a:ext cx="1337289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209800"/>
                <a:ext cx="1337289" cy="6143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705600" y="2209800"/>
                <a:ext cx="1738938" cy="614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</m:e>
                      </m:nary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+1)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2209800"/>
                <a:ext cx="1738938" cy="6143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114800" y="2895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We assumed that for n = k, the sum of the series would be equal to k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77000" y="2895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Using this assumption, we showed that the summation for (k + 1) is equal to (k + 1)</a:t>
            </a:r>
            <a:r>
              <a:rPr lang="en-GB" sz="12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486400" y="1600200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600200"/>
                <a:ext cx="1352743" cy="595484"/>
              </a:xfrm>
              <a:prstGeom prst="rect">
                <a:avLst/>
              </a:prstGeom>
              <a:blipFill rotWithShape="1">
                <a:blip r:embed="rId7"/>
                <a:stretch>
                  <a:fillRect l="-34685" t="-96907" r="-7658" b="-1494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3886200" y="3657600"/>
            <a:ext cx="495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So if the statement is true for one value, it will therefore be true for the next value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As it is true for the next value, it will therefore be true for the value after that, and so on…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However, this all relies on the assumption being correct…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Remember for the BASIS step, we showed that the statement is true for n = 1?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Well because it is true for n = 1, it must therefore be true for n = 2, n = 3……… and so on!</a:t>
            </a:r>
          </a:p>
          <a:p>
            <a:pPr marL="171450" indent="-171450" algn="ctr">
              <a:buFont typeface="Wingdings"/>
              <a:buChar char="à"/>
            </a:pP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71450" indent="-171450" algn="ctr">
              <a:buFont typeface="Wingdings"/>
              <a:buChar char="à"/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The statement is therefore true for all values of n!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689934" y="5556682"/>
            <a:ext cx="152400" cy="381000"/>
            <a:chOff x="5257800" y="5715000"/>
            <a:chExt cx="152400" cy="381000"/>
          </a:xfrm>
        </p:grpSpPr>
        <p:cxnSp>
          <p:nvCxnSpPr>
            <p:cNvPr id="48" name="Straight Connector 47"/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/>
          <p:nvPr/>
        </p:nvSpPr>
        <p:spPr>
          <a:xfrm>
            <a:off x="4191000" y="1371600"/>
            <a:ext cx="1425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CONCLUSION</a:t>
            </a: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B6C2A525-FAB9-45F4-9774-F6B3F2F27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Proof by Induction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CDA0F25-6BE9-4952-A681-AF766C17D139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8A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31" name="Group 39">
            <a:extLst>
              <a:ext uri="{FF2B5EF4-FFF2-40B4-BE49-F238E27FC236}">
                <a16:creationId xmlns:a16="http://schemas.microsoft.com/office/drawing/2014/main" id="{50392708-6421-446E-845C-C5B7C1E6286A}"/>
              </a:ext>
            </a:extLst>
          </p:cNvPr>
          <p:cNvGrpSpPr/>
          <p:nvPr/>
        </p:nvGrpSpPr>
        <p:grpSpPr>
          <a:xfrm>
            <a:off x="2564167" y="5296270"/>
            <a:ext cx="152400" cy="381000"/>
            <a:chOff x="5257800" y="5715000"/>
            <a:chExt cx="152400" cy="381000"/>
          </a:xfrm>
        </p:grpSpPr>
        <p:cxnSp>
          <p:nvCxnSpPr>
            <p:cNvPr id="32" name="Straight Connector 40">
              <a:extLst>
                <a:ext uri="{FF2B5EF4-FFF2-40B4-BE49-F238E27FC236}">
                  <a16:creationId xmlns:a16="http://schemas.microsoft.com/office/drawing/2014/main" id="{0C8F93B5-18DE-4FAA-9478-05AEA4B89C8F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41">
              <a:extLst>
                <a:ext uri="{FF2B5EF4-FFF2-40B4-BE49-F238E27FC236}">
                  <a16:creationId xmlns:a16="http://schemas.microsoft.com/office/drawing/2014/main" id="{41E47158-87E1-41F4-8227-9CF19C221329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51">
            <a:extLst>
              <a:ext uri="{FF2B5EF4-FFF2-40B4-BE49-F238E27FC236}">
                <a16:creationId xmlns:a16="http://schemas.microsoft.com/office/drawing/2014/main" id="{4A48032D-18D2-4526-90CC-512FDAD0D342}"/>
              </a:ext>
            </a:extLst>
          </p:cNvPr>
          <p:cNvGrpSpPr/>
          <p:nvPr/>
        </p:nvGrpSpPr>
        <p:grpSpPr>
          <a:xfrm>
            <a:off x="2721746" y="4978893"/>
            <a:ext cx="152400" cy="381000"/>
            <a:chOff x="5257800" y="5715000"/>
            <a:chExt cx="152400" cy="381000"/>
          </a:xfrm>
        </p:grpSpPr>
        <p:cxnSp>
          <p:nvCxnSpPr>
            <p:cNvPr id="35" name="Straight Connector 52">
              <a:extLst>
                <a:ext uri="{FF2B5EF4-FFF2-40B4-BE49-F238E27FC236}">
                  <a16:creationId xmlns:a16="http://schemas.microsoft.com/office/drawing/2014/main" id="{4D54937F-ED9E-48F1-B086-734BD8D4387B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53">
              <a:extLst>
                <a:ext uri="{FF2B5EF4-FFF2-40B4-BE49-F238E27FC236}">
                  <a16:creationId xmlns:a16="http://schemas.microsoft.com/office/drawing/2014/main" id="{30B28454-D9DD-45CA-AB80-68B3A068243C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">
                <a:extLst>
                  <a:ext uri="{FF2B5EF4-FFF2-40B4-BE49-F238E27FC236}">
                    <a16:creationId xmlns:a16="http://schemas.microsoft.com/office/drawing/2014/main" id="{8B86B3B9-DED9-4F34-98F3-60477ACA7C72}"/>
                  </a:ext>
                </a:extLst>
              </p:cNvPr>
              <p:cNvSpPr txBox="1"/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</a:rPr>
                            <m:t>𝑟</m:t>
                          </m:r>
                          <m:r>
                            <a:rPr lang="en-GB" sz="12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GB" sz="1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/>
                            </a:rPr>
                            <m:t>=</m:t>
                          </m:r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3">
                <a:extLst>
                  <a:ext uri="{FF2B5EF4-FFF2-40B4-BE49-F238E27FC236}">
                    <a16:creationId xmlns:a16="http://schemas.microsoft.com/office/drawing/2014/main" id="{8B86B3B9-DED9-4F34-98F3-60477ACA7C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463771"/>
                <a:ext cx="1352743" cy="595484"/>
              </a:xfrm>
              <a:prstGeom prst="rect">
                <a:avLst/>
              </a:prstGeom>
              <a:blipFill>
                <a:blip r:embed="rId8"/>
                <a:stretch>
                  <a:fillRect l="-34685" t="-95918" r="-7658" b="-147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43">
            <a:extLst>
              <a:ext uri="{FF2B5EF4-FFF2-40B4-BE49-F238E27FC236}">
                <a16:creationId xmlns:a16="http://schemas.microsoft.com/office/drawing/2014/main" id="{D77BE693-4883-47A7-8580-0C8B41C2827E}"/>
              </a:ext>
            </a:extLst>
          </p:cNvPr>
          <p:cNvGrpSpPr/>
          <p:nvPr/>
        </p:nvGrpSpPr>
        <p:grpSpPr>
          <a:xfrm>
            <a:off x="2405743" y="4710766"/>
            <a:ext cx="152400" cy="381000"/>
            <a:chOff x="5257800" y="5715000"/>
            <a:chExt cx="152400" cy="3810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FB818C1-EF93-4FE1-B2EC-58FDF6B306F3}"/>
                </a:ext>
              </a:extLst>
            </p:cNvPr>
            <p:cNvCxnSpPr/>
            <p:nvPr/>
          </p:nvCxnSpPr>
          <p:spPr>
            <a:xfrm>
              <a:off x="5257800" y="5943600"/>
              <a:ext cx="762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39">
              <a:extLst>
                <a:ext uri="{FF2B5EF4-FFF2-40B4-BE49-F238E27FC236}">
                  <a16:creationId xmlns:a16="http://schemas.microsoft.com/office/drawing/2014/main" id="{C8352AB8-A6CE-4636-97F6-D4AAE2F3AD1E}"/>
                </a:ext>
              </a:extLst>
            </p:cNvPr>
            <p:cNvCxnSpPr/>
            <p:nvPr/>
          </p:nvCxnSpPr>
          <p:spPr>
            <a:xfrm flipH="1">
              <a:off x="5334000" y="5715000"/>
              <a:ext cx="76200" cy="3810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1692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0" grpId="0"/>
      <p:bldP spid="11" grpId="0"/>
      <p:bldP spid="41" grpId="0"/>
      <p:bldP spid="45" grpId="0"/>
      <p:bldP spid="5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4271</Words>
  <Application>Microsoft Office PowerPoint</Application>
  <PresentationFormat>On-screen Show (4:3)</PresentationFormat>
  <Paragraphs>994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0" baseType="lpstr">
      <vt:lpstr>Arial</vt:lpstr>
      <vt:lpstr>Calibri</vt:lpstr>
      <vt:lpstr>Calibri Light</vt:lpstr>
      <vt:lpstr>Cambria Math</vt:lpstr>
      <vt:lpstr>Comic Sans MS</vt:lpstr>
      <vt:lpstr>HGGyoshotai</vt:lpstr>
      <vt:lpstr>Monotype Corsiva</vt:lpstr>
      <vt:lpstr>Segoe UI Black</vt:lpstr>
      <vt:lpstr>Wingdings</vt:lpstr>
      <vt:lpstr>游ゴシック</vt:lpstr>
      <vt:lpstr>游ゴシック Light</vt:lpstr>
      <vt:lpstr>Office テーマ</vt:lpstr>
      <vt:lpstr>PowerPoint Presentation</vt:lpstr>
      <vt:lpstr>Prior Knowledge Check</vt:lpstr>
      <vt:lpstr>PowerPoint Presentation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PowerPoint Presentation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PowerPoint Presentation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  <vt:lpstr>Proof by Induction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Charles Adegboro</cp:lastModifiedBy>
  <cp:revision>84</cp:revision>
  <dcterms:created xsi:type="dcterms:W3CDTF">2017-08-14T15:35:38Z</dcterms:created>
  <dcterms:modified xsi:type="dcterms:W3CDTF">2019-02-15T16:12:36Z</dcterms:modified>
</cp:coreProperties>
</file>