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4" r:id="rId6"/>
    <p:sldId id="265" r:id="rId7"/>
    <p:sldId id="266" r:id="rId8"/>
    <p:sldId id="271" r:id="rId9"/>
    <p:sldId id="267" r:id="rId10"/>
    <p:sldId id="268" r:id="rId11"/>
    <p:sldId id="269" r:id="rId12"/>
    <p:sldId id="272" r:id="rId13"/>
    <p:sldId id="270" r:id="rId14"/>
    <p:sldId id="273" r:id="rId15"/>
    <p:sldId id="274" r:id="rId16"/>
    <p:sldId id="275" r:id="rId17"/>
    <p:sldId id="260" r:id="rId18"/>
    <p:sldId id="261" r:id="rId19"/>
    <p:sldId id="278" r:id="rId20"/>
    <p:sldId id="279" r:id="rId21"/>
    <p:sldId id="280" r:id="rId22"/>
    <p:sldId id="276" r:id="rId23"/>
    <p:sldId id="281" r:id="rId24"/>
    <p:sldId id="282" r:id="rId25"/>
    <p:sldId id="283" r:id="rId26"/>
    <p:sldId id="284" r:id="rId27"/>
    <p:sldId id="277" r:id="rId28"/>
    <p:sldId id="285" r:id="rId29"/>
    <p:sldId id="286" r:id="rId30"/>
    <p:sldId id="287" r:id="rId31"/>
    <p:sldId id="262" r:id="rId32"/>
    <p:sldId id="263"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CCFFCC"/>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DBAFD-6139-4B14-B314-4EF493ECBDA2}" type="datetimeFigureOut">
              <a:rPr lang="en-GB" smtClean="0"/>
              <a:t>14/08/2018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FDDB1-CD23-4AAD-A321-451BD061CDB1}" type="slidenum">
              <a:rPr lang="en-GB" smtClean="0"/>
              <a:t>‹#›</a:t>
            </a:fld>
            <a:endParaRPr lang="en-GB"/>
          </a:p>
        </p:txBody>
      </p:sp>
    </p:spTree>
    <p:extLst>
      <p:ext uri="{BB962C8B-B14F-4D97-AF65-F5344CB8AC3E}">
        <p14:creationId xmlns:p14="http://schemas.microsoft.com/office/powerpoint/2010/main" val="97656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accent6">
                <a:lumMod val="20000"/>
                <a:lumOff val="80000"/>
              </a:schemeClr>
            </a:gs>
            <a:gs pos="6000">
              <a:schemeClr val="accent6">
                <a:lumMod val="20000"/>
                <a:lumOff val="80000"/>
              </a:schemeClr>
            </a:gs>
            <a:gs pos="0">
              <a:schemeClr val="accent6">
                <a:lumMod val="60000"/>
                <a:lumOff val="40000"/>
              </a:schemeClr>
            </a:gs>
            <a:gs pos="100000">
              <a:schemeClr val="accent6">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8.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4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3.pn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1.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50.png"/><Relationship Id="rId2" Type="http://schemas.openxmlformats.org/officeDocument/2006/relationships/image" Target="../media/image24.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23.png"/><Relationship Id="rId15" Type="http://schemas.openxmlformats.org/officeDocument/2006/relationships/image" Target="../media/image53.pn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21.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image" Target="../media/image55.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23.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22.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1.png"/><Relationship Id="rId18" Type="http://schemas.openxmlformats.org/officeDocument/2006/relationships/image" Target="../media/image80.png"/><Relationship Id="rId3" Type="http://schemas.openxmlformats.org/officeDocument/2006/relationships/image" Target="../media/image21.png"/><Relationship Id="rId21" Type="http://schemas.openxmlformats.org/officeDocument/2006/relationships/image" Target="../media/image83.png"/><Relationship Id="rId7" Type="http://schemas.openxmlformats.org/officeDocument/2006/relationships/image" Target="../media/image57.png"/><Relationship Id="rId12" Type="http://schemas.openxmlformats.org/officeDocument/2006/relationships/image" Target="../media/image70.png"/><Relationship Id="rId17" Type="http://schemas.openxmlformats.org/officeDocument/2006/relationships/image" Target="../media/image79.png"/><Relationship Id="rId2" Type="http://schemas.openxmlformats.org/officeDocument/2006/relationships/image" Target="../media/image55.png"/><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7.png"/><Relationship Id="rId24" Type="http://schemas.openxmlformats.org/officeDocument/2006/relationships/image" Target="../media/image86.png"/><Relationship Id="rId5" Type="http://schemas.openxmlformats.org/officeDocument/2006/relationships/image" Target="../media/image23.png"/><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image" Target="../media/image60.png"/><Relationship Id="rId19" Type="http://schemas.openxmlformats.org/officeDocument/2006/relationships/image" Target="../media/image81.png"/><Relationship Id="rId4" Type="http://schemas.openxmlformats.org/officeDocument/2006/relationships/image" Target="../media/image22.png"/><Relationship Id="rId9" Type="http://schemas.openxmlformats.org/officeDocument/2006/relationships/image" Target="../media/image59.png"/><Relationship Id="rId14" Type="http://schemas.openxmlformats.org/officeDocument/2006/relationships/image" Target="../media/image72.png"/><Relationship Id="rId22"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3" Type="http://schemas.openxmlformats.org/officeDocument/2006/relationships/image" Target="../media/image21.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 Type="http://schemas.openxmlformats.org/officeDocument/2006/relationships/image" Target="../media/image87.png"/><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23.png"/><Relationship Id="rId15" Type="http://schemas.openxmlformats.org/officeDocument/2006/relationships/image" Target="../media/image97.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22.png"/><Relationship Id="rId9" Type="http://schemas.openxmlformats.org/officeDocument/2006/relationships/image" Target="../media/image91.png"/><Relationship Id="rId14" Type="http://schemas.openxmlformats.org/officeDocument/2006/relationships/image" Target="../media/image96.png"/></Relationships>
</file>

<file path=ppt/slides/_rels/slide1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90.png"/><Relationship Id="rId3" Type="http://schemas.openxmlformats.org/officeDocument/2006/relationships/image" Target="../media/image98.png"/><Relationship Id="rId21" Type="http://schemas.openxmlformats.org/officeDocument/2006/relationships/image" Target="../media/image94.png"/><Relationship Id="rId7" Type="http://schemas.openxmlformats.org/officeDocument/2006/relationships/image" Target="../media/image23.png"/><Relationship Id="rId12" Type="http://schemas.openxmlformats.org/officeDocument/2006/relationships/image" Target="../media/image107.png"/><Relationship Id="rId17" Type="http://schemas.openxmlformats.org/officeDocument/2006/relationships/image" Target="../media/image89.png"/><Relationship Id="rId2" Type="http://schemas.openxmlformats.org/officeDocument/2006/relationships/image" Target="../media/image95.png"/><Relationship Id="rId16" Type="http://schemas.openxmlformats.org/officeDocument/2006/relationships/image" Target="../media/image88.pn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06.png"/><Relationship Id="rId5" Type="http://schemas.openxmlformats.org/officeDocument/2006/relationships/image" Target="../media/image21.png"/><Relationship Id="rId15" Type="http://schemas.openxmlformats.org/officeDocument/2006/relationships/image" Target="../media/image111.png"/><Relationship Id="rId10" Type="http://schemas.openxmlformats.org/officeDocument/2006/relationships/image" Target="../media/image105.png"/><Relationship Id="rId19"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104.png"/><Relationship Id="rId14" Type="http://schemas.openxmlformats.org/officeDocument/2006/relationships/image" Target="../media/image109.png"/></Relationships>
</file>

<file path=ppt/slides/_rels/slide1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115.png"/><Relationship Id="rId3" Type="http://schemas.openxmlformats.org/officeDocument/2006/relationships/image" Target="../media/image87.png"/><Relationship Id="rId7" Type="http://schemas.openxmlformats.org/officeDocument/2006/relationships/image" Target="../media/image88.png"/><Relationship Id="rId12" Type="http://schemas.openxmlformats.org/officeDocument/2006/relationships/image" Target="../media/image114.png"/><Relationship Id="rId17" Type="http://schemas.openxmlformats.org/officeDocument/2006/relationships/image" Target="../media/image119.png"/><Relationship Id="rId16"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13.png"/><Relationship Id="rId5" Type="http://schemas.openxmlformats.org/officeDocument/2006/relationships/image" Target="../media/image22.png"/><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image" Target="../media/image21.png"/><Relationship Id="rId9" Type="http://schemas.openxmlformats.org/officeDocument/2006/relationships/image" Target="../media/image90.png"/><Relationship Id="rId14" Type="http://schemas.openxmlformats.org/officeDocument/2006/relationships/image" Target="../media/image1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s>
</file>

<file path=ppt/slides/_rels/slide19.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5.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4.png"/><Relationship Id="rId2" Type="http://schemas.openxmlformats.org/officeDocument/2006/relationships/image" Target="../media/image120.png"/><Relationship Id="rId16"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33.png"/><Relationship Id="rId5" Type="http://schemas.openxmlformats.org/officeDocument/2006/relationships/image" Target="../media/image123.png"/><Relationship Id="rId15" Type="http://schemas.openxmlformats.org/officeDocument/2006/relationships/image" Target="../media/image137.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40.png"/><Relationship Id="rId18" Type="http://schemas.openxmlformats.org/officeDocument/2006/relationships/image" Target="../media/image132.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9.png"/><Relationship Id="rId17" Type="http://schemas.openxmlformats.org/officeDocument/2006/relationships/image" Target="../media/image143.png"/><Relationship Id="rId2" Type="http://schemas.openxmlformats.org/officeDocument/2006/relationships/image" Target="../media/image120.png"/><Relationship Id="rId16" Type="http://schemas.openxmlformats.org/officeDocument/2006/relationships/image" Target="../media/image142.png"/><Relationship Id="rId20"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38.png"/><Relationship Id="rId5" Type="http://schemas.openxmlformats.org/officeDocument/2006/relationships/image" Target="../media/image123.png"/><Relationship Id="rId15" Type="http://schemas.openxmlformats.org/officeDocument/2006/relationships/image" Target="../media/image141.png"/><Relationship Id="rId10" Type="http://schemas.openxmlformats.org/officeDocument/2006/relationships/image" Target="../media/image133.png"/><Relationship Id="rId19" Type="http://schemas.openxmlformats.org/officeDocument/2006/relationships/image" Target="../media/image144.png"/><Relationship Id="rId4" Type="http://schemas.openxmlformats.org/officeDocument/2006/relationships/image" Target="../media/image122.png"/><Relationship Id="rId9" Type="http://schemas.openxmlformats.org/officeDocument/2006/relationships/image" Target="../media/image128.png"/><Relationship Id="rId14" Type="http://schemas.openxmlformats.org/officeDocument/2006/relationships/image" Target="../media/image126.png"/></Relationships>
</file>

<file path=ppt/slides/_rels/slide21.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46.png"/><Relationship Id="rId3" Type="http://schemas.openxmlformats.org/officeDocument/2006/relationships/image" Target="../media/image145.png"/><Relationship Id="rId7" Type="http://schemas.openxmlformats.org/officeDocument/2006/relationships/image" Target="../media/image123.png"/><Relationship Id="rId12" Type="http://schemas.openxmlformats.org/officeDocument/2006/relationships/image" Target="../media/image144.png"/><Relationship Id="rId17" Type="http://schemas.openxmlformats.org/officeDocument/2006/relationships/image" Target="../media/image150.png"/><Relationship Id="rId2" Type="http://schemas.openxmlformats.org/officeDocument/2006/relationships/image" Target="../media/image139.png"/><Relationship Id="rId16"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28.png"/><Relationship Id="rId5" Type="http://schemas.openxmlformats.org/officeDocument/2006/relationships/image" Target="../media/image121.png"/><Relationship Id="rId15" Type="http://schemas.openxmlformats.org/officeDocument/2006/relationships/image" Target="../media/image148.png"/><Relationship Id="rId10" Type="http://schemas.openxmlformats.org/officeDocument/2006/relationships/image" Target="../media/image127.png"/><Relationship Id="rId4" Type="http://schemas.openxmlformats.org/officeDocument/2006/relationships/image" Target="../media/image120.png"/><Relationship Id="rId9" Type="http://schemas.openxmlformats.org/officeDocument/2006/relationships/image" Target="../media/image140.png"/><Relationship Id="rId14" Type="http://schemas.openxmlformats.org/officeDocument/2006/relationships/image" Target="../media/image147.png"/></Relationships>
</file>

<file path=ppt/slides/_rels/slide22.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3.png"/><Relationship Id="rId18" Type="http://schemas.openxmlformats.org/officeDocument/2006/relationships/image" Target="../media/image161.png"/><Relationship Id="rId3" Type="http://schemas.openxmlformats.org/officeDocument/2006/relationships/image" Target="../media/image121.png"/><Relationship Id="rId7" Type="http://schemas.openxmlformats.org/officeDocument/2006/relationships/image" Target="../media/image151.png"/><Relationship Id="rId12" Type="http://schemas.openxmlformats.org/officeDocument/2006/relationships/image" Target="../media/image156.png"/><Relationship Id="rId17" Type="http://schemas.openxmlformats.org/officeDocument/2006/relationships/image" Target="../media/image160.png"/><Relationship Id="rId2" Type="http://schemas.openxmlformats.org/officeDocument/2006/relationships/image" Target="../media/image1250.png"/><Relationship Id="rId16"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55.png"/><Relationship Id="rId5" Type="http://schemas.openxmlformats.org/officeDocument/2006/relationships/image" Target="../media/image123.png"/><Relationship Id="rId15" Type="http://schemas.openxmlformats.org/officeDocument/2006/relationships/image" Target="../media/image158.png"/><Relationship Id="rId10" Type="http://schemas.openxmlformats.org/officeDocument/2006/relationships/image" Target="../media/image154.png"/><Relationship Id="rId19" Type="http://schemas.openxmlformats.org/officeDocument/2006/relationships/image" Target="../media/image162.png"/><Relationship Id="rId4" Type="http://schemas.openxmlformats.org/officeDocument/2006/relationships/image" Target="../media/image122.png"/><Relationship Id="rId14" Type="http://schemas.openxmlformats.org/officeDocument/2006/relationships/image" Target="../media/image157.png"/></Relationships>
</file>

<file path=ppt/slides/_rels/slide23.xml.rels><?xml version="1.0" encoding="UTF-8" standalone="yes"?>
<Relationships xmlns="http://schemas.openxmlformats.org/package/2006/relationships"><Relationship Id="rId8" Type="http://schemas.openxmlformats.org/officeDocument/2006/relationships/image" Target="../media/image151.png"/><Relationship Id="rId18" Type="http://schemas.openxmlformats.org/officeDocument/2006/relationships/image" Target="../media/image167.png"/><Relationship Id="rId26" Type="http://schemas.openxmlformats.org/officeDocument/2006/relationships/image" Target="../media/image172.png"/><Relationship Id="rId3" Type="http://schemas.openxmlformats.org/officeDocument/2006/relationships/image" Target="../media/image1250.png"/><Relationship Id="rId21" Type="http://schemas.openxmlformats.org/officeDocument/2006/relationships/image" Target="../media/image162.png"/><Relationship Id="rId7" Type="http://schemas.openxmlformats.org/officeDocument/2006/relationships/image" Target="../media/image124.png"/><Relationship Id="rId12" Type="http://schemas.openxmlformats.org/officeDocument/2006/relationships/image" Target="../media/image156.png"/><Relationship Id="rId17" Type="http://schemas.openxmlformats.org/officeDocument/2006/relationships/image" Target="../media/image166.png"/><Relationship Id="rId25" Type="http://schemas.openxmlformats.org/officeDocument/2006/relationships/image" Target="../media/image171.png"/><Relationship Id="rId2" Type="http://schemas.openxmlformats.org/officeDocument/2006/relationships/image" Target="../media/image163.png"/><Relationship Id="rId16" Type="http://schemas.openxmlformats.org/officeDocument/2006/relationships/image" Target="../media/image165.png"/><Relationship Id="rId20" Type="http://schemas.openxmlformats.org/officeDocument/2006/relationships/image" Target="../media/image169.png"/><Relationship Id="rId29"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55.png"/><Relationship Id="rId24" Type="http://schemas.openxmlformats.org/officeDocument/2006/relationships/image" Target="../media/image170.png"/><Relationship Id="rId5" Type="http://schemas.openxmlformats.org/officeDocument/2006/relationships/image" Target="../media/image122.png"/><Relationship Id="rId15" Type="http://schemas.openxmlformats.org/officeDocument/2006/relationships/image" Target="../media/image164.png"/><Relationship Id="rId23" Type="http://schemas.openxmlformats.org/officeDocument/2006/relationships/image" Target="../media/image161.png"/><Relationship Id="rId28" Type="http://schemas.openxmlformats.org/officeDocument/2006/relationships/image" Target="../media/image174.png"/><Relationship Id="rId10" Type="http://schemas.openxmlformats.org/officeDocument/2006/relationships/image" Target="../media/image154.png"/><Relationship Id="rId19" Type="http://schemas.openxmlformats.org/officeDocument/2006/relationships/image" Target="../media/image168.png"/><Relationship Id="rId4" Type="http://schemas.openxmlformats.org/officeDocument/2006/relationships/image" Target="../media/image121.png"/><Relationship Id="rId22" Type="http://schemas.openxmlformats.org/officeDocument/2006/relationships/image" Target="../media/image158.png"/><Relationship Id="rId27" Type="http://schemas.openxmlformats.org/officeDocument/2006/relationships/image" Target="../media/image173.png"/><Relationship Id="rId30" Type="http://schemas.openxmlformats.org/officeDocument/2006/relationships/image" Target="../media/image176.png"/></Relationships>
</file>

<file path=ppt/slides/_rels/slide24.xml.rels><?xml version="1.0" encoding="UTF-8" standalone="yes"?>
<Relationships xmlns="http://schemas.openxmlformats.org/package/2006/relationships"><Relationship Id="rId18" Type="http://schemas.openxmlformats.org/officeDocument/2006/relationships/image" Target="../media/image162.png"/><Relationship Id="rId26" Type="http://schemas.openxmlformats.org/officeDocument/2006/relationships/image" Target="../media/image179.png"/><Relationship Id="rId3" Type="http://schemas.openxmlformats.org/officeDocument/2006/relationships/image" Target="../media/image121.png"/><Relationship Id="rId21" Type="http://schemas.openxmlformats.org/officeDocument/2006/relationships/image" Target="../media/image170.png"/><Relationship Id="rId12" Type="http://schemas.openxmlformats.org/officeDocument/2006/relationships/image" Target="../media/image156.png"/><Relationship Id="rId17" Type="http://schemas.openxmlformats.org/officeDocument/2006/relationships/image" Target="../media/image166.png"/><Relationship Id="rId25" Type="http://schemas.openxmlformats.org/officeDocument/2006/relationships/image" Target="../media/image178.png"/><Relationship Id="rId2" Type="http://schemas.openxmlformats.org/officeDocument/2006/relationships/image" Target="../media/image1250.png"/><Relationship Id="rId16" Type="http://schemas.openxmlformats.org/officeDocument/2006/relationships/image" Target="../media/image165.png"/><Relationship Id="rId20" Type="http://schemas.openxmlformats.org/officeDocument/2006/relationships/image" Target="../media/image161.png"/><Relationship Id="rId29"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55.png"/><Relationship Id="rId24" Type="http://schemas.openxmlformats.org/officeDocument/2006/relationships/image" Target="../media/image177.png"/><Relationship Id="rId5" Type="http://schemas.openxmlformats.org/officeDocument/2006/relationships/image" Target="../media/image123.png"/><Relationship Id="rId15" Type="http://schemas.openxmlformats.org/officeDocument/2006/relationships/image" Target="../media/image164.png"/><Relationship Id="rId23" Type="http://schemas.openxmlformats.org/officeDocument/2006/relationships/image" Target="../media/image176.png"/><Relationship Id="rId28" Type="http://schemas.openxmlformats.org/officeDocument/2006/relationships/image" Target="../media/image181.png"/><Relationship Id="rId19" Type="http://schemas.openxmlformats.org/officeDocument/2006/relationships/image" Target="../media/image158.png"/><Relationship Id="rId4" Type="http://schemas.openxmlformats.org/officeDocument/2006/relationships/image" Target="../media/image122.png"/><Relationship Id="rId22" Type="http://schemas.openxmlformats.org/officeDocument/2006/relationships/image" Target="../media/image175.png"/><Relationship Id="rId27" Type="http://schemas.openxmlformats.org/officeDocument/2006/relationships/image" Target="../media/image180.png"/><Relationship Id="rId30" Type="http://schemas.openxmlformats.org/officeDocument/2006/relationships/image" Target="../media/image183.png"/></Relationships>
</file>

<file path=ppt/slides/_rels/slide25.xml.rels><?xml version="1.0" encoding="UTF-8" standalone="yes"?>
<Relationships xmlns="http://schemas.openxmlformats.org/package/2006/relationships"><Relationship Id="rId18" Type="http://schemas.openxmlformats.org/officeDocument/2006/relationships/image" Target="../media/image162.png"/><Relationship Id="rId26" Type="http://schemas.openxmlformats.org/officeDocument/2006/relationships/image" Target="../media/image185.png"/><Relationship Id="rId3" Type="http://schemas.openxmlformats.org/officeDocument/2006/relationships/image" Target="../media/image121.png"/><Relationship Id="rId21" Type="http://schemas.openxmlformats.org/officeDocument/2006/relationships/image" Target="../media/image170.png"/><Relationship Id="rId12" Type="http://schemas.openxmlformats.org/officeDocument/2006/relationships/image" Target="../media/image156.png"/><Relationship Id="rId17" Type="http://schemas.openxmlformats.org/officeDocument/2006/relationships/image" Target="../media/image166.png"/><Relationship Id="rId25" Type="http://schemas.openxmlformats.org/officeDocument/2006/relationships/image" Target="../media/image184.png"/><Relationship Id="rId2" Type="http://schemas.openxmlformats.org/officeDocument/2006/relationships/image" Target="../media/image1250.png"/><Relationship Id="rId16" Type="http://schemas.openxmlformats.org/officeDocument/2006/relationships/image" Target="../media/image165.png"/><Relationship Id="rId20"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55.png"/><Relationship Id="rId24" Type="http://schemas.openxmlformats.org/officeDocument/2006/relationships/image" Target="../media/image183.png"/><Relationship Id="rId5" Type="http://schemas.openxmlformats.org/officeDocument/2006/relationships/image" Target="../media/image123.png"/><Relationship Id="rId15" Type="http://schemas.openxmlformats.org/officeDocument/2006/relationships/image" Target="../media/image164.png"/><Relationship Id="rId23" Type="http://schemas.openxmlformats.org/officeDocument/2006/relationships/image" Target="../media/image176.png"/><Relationship Id="rId28" Type="http://schemas.openxmlformats.org/officeDocument/2006/relationships/image" Target="../media/image187.png"/><Relationship Id="rId19" Type="http://schemas.openxmlformats.org/officeDocument/2006/relationships/image" Target="../media/image158.png"/><Relationship Id="rId4" Type="http://schemas.openxmlformats.org/officeDocument/2006/relationships/image" Target="../media/image122.png"/><Relationship Id="rId22" Type="http://schemas.openxmlformats.org/officeDocument/2006/relationships/image" Target="../media/image175.png"/><Relationship Id="rId27" Type="http://schemas.openxmlformats.org/officeDocument/2006/relationships/image" Target="../media/image186.png"/></Relationships>
</file>

<file path=ppt/slides/_rels/slide26.xml.rels><?xml version="1.0" encoding="UTF-8" standalone="yes"?>
<Relationships xmlns="http://schemas.openxmlformats.org/package/2006/relationships"><Relationship Id="rId18" Type="http://schemas.openxmlformats.org/officeDocument/2006/relationships/image" Target="../media/image162.png"/><Relationship Id="rId26" Type="http://schemas.openxmlformats.org/officeDocument/2006/relationships/image" Target="../media/image188.png"/><Relationship Id="rId3" Type="http://schemas.openxmlformats.org/officeDocument/2006/relationships/image" Target="../media/image121.png"/><Relationship Id="rId21" Type="http://schemas.openxmlformats.org/officeDocument/2006/relationships/image" Target="../media/image170.png"/><Relationship Id="rId12" Type="http://schemas.openxmlformats.org/officeDocument/2006/relationships/image" Target="../media/image156.png"/><Relationship Id="rId17" Type="http://schemas.openxmlformats.org/officeDocument/2006/relationships/image" Target="../media/image166.png"/><Relationship Id="rId25" Type="http://schemas.openxmlformats.org/officeDocument/2006/relationships/image" Target="../media/image187.png"/><Relationship Id="rId2" Type="http://schemas.openxmlformats.org/officeDocument/2006/relationships/image" Target="../media/image1250.png"/><Relationship Id="rId16" Type="http://schemas.openxmlformats.org/officeDocument/2006/relationships/image" Target="../media/image165.png"/><Relationship Id="rId20"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55.png"/><Relationship Id="rId24" Type="http://schemas.openxmlformats.org/officeDocument/2006/relationships/image" Target="../media/image183.png"/><Relationship Id="rId5" Type="http://schemas.openxmlformats.org/officeDocument/2006/relationships/image" Target="../media/image123.png"/><Relationship Id="rId15" Type="http://schemas.openxmlformats.org/officeDocument/2006/relationships/image" Target="../media/image164.png"/><Relationship Id="rId23" Type="http://schemas.openxmlformats.org/officeDocument/2006/relationships/image" Target="../media/image176.png"/><Relationship Id="rId28" Type="http://schemas.openxmlformats.org/officeDocument/2006/relationships/image" Target="../media/image190.png"/><Relationship Id="rId19" Type="http://schemas.openxmlformats.org/officeDocument/2006/relationships/image" Target="../media/image158.png"/><Relationship Id="rId4" Type="http://schemas.openxmlformats.org/officeDocument/2006/relationships/image" Target="../media/image122.png"/><Relationship Id="rId22" Type="http://schemas.openxmlformats.org/officeDocument/2006/relationships/image" Target="../media/image175.png"/><Relationship Id="rId27" Type="http://schemas.openxmlformats.org/officeDocument/2006/relationships/image" Target="../media/image189.png"/></Relationships>
</file>

<file path=ppt/slides/_rels/slide27.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197.png"/><Relationship Id="rId3" Type="http://schemas.openxmlformats.org/officeDocument/2006/relationships/image" Target="../media/image121.png"/><Relationship Id="rId7" Type="http://schemas.openxmlformats.org/officeDocument/2006/relationships/image" Target="../media/image191.png"/><Relationship Id="rId12" Type="http://schemas.openxmlformats.org/officeDocument/2006/relationships/image" Target="../media/image196.png"/><Relationship Id="rId2" Type="http://schemas.openxmlformats.org/officeDocument/2006/relationships/image" Target="../media/image1260.png"/><Relationship Id="rId16"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95.png"/><Relationship Id="rId5" Type="http://schemas.openxmlformats.org/officeDocument/2006/relationships/image" Target="../media/image123.png"/><Relationship Id="rId15" Type="http://schemas.openxmlformats.org/officeDocument/2006/relationships/image" Target="../media/image199.png"/><Relationship Id="rId10" Type="http://schemas.openxmlformats.org/officeDocument/2006/relationships/image" Target="../media/image194.png"/><Relationship Id="rId4" Type="http://schemas.openxmlformats.org/officeDocument/2006/relationships/image" Target="../media/image122.png"/><Relationship Id="rId9" Type="http://schemas.openxmlformats.org/officeDocument/2006/relationships/image" Target="../media/image193.png"/><Relationship Id="rId14" Type="http://schemas.openxmlformats.org/officeDocument/2006/relationships/image" Target="../media/image198.png"/></Relationships>
</file>

<file path=ppt/slides/_rels/slide28.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201.png"/><Relationship Id="rId3" Type="http://schemas.openxmlformats.org/officeDocument/2006/relationships/image" Target="../media/image121.png"/><Relationship Id="rId7" Type="http://schemas.openxmlformats.org/officeDocument/2006/relationships/image" Target="../media/image191.png"/><Relationship Id="rId12" Type="http://schemas.openxmlformats.org/officeDocument/2006/relationships/image" Target="../media/image200.png"/><Relationship Id="rId17" Type="http://schemas.openxmlformats.org/officeDocument/2006/relationships/image" Target="../media/image205.png"/><Relationship Id="rId2" Type="http://schemas.openxmlformats.org/officeDocument/2006/relationships/image" Target="../media/image1260.png"/><Relationship Id="rId16" Type="http://schemas.openxmlformats.org/officeDocument/2006/relationships/image" Target="../media/image204.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99.png"/><Relationship Id="rId5" Type="http://schemas.openxmlformats.org/officeDocument/2006/relationships/image" Target="../media/image123.png"/><Relationship Id="rId15" Type="http://schemas.openxmlformats.org/officeDocument/2006/relationships/image" Target="../media/image203.png"/><Relationship Id="rId10" Type="http://schemas.openxmlformats.org/officeDocument/2006/relationships/image" Target="../media/image194.png"/><Relationship Id="rId4" Type="http://schemas.openxmlformats.org/officeDocument/2006/relationships/image" Target="../media/image122.png"/><Relationship Id="rId9" Type="http://schemas.openxmlformats.org/officeDocument/2006/relationships/image" Target="../media/image193.png"/><Relationship Id="rId14" Type="http://schemas.openxmlformats.org/officeDocument/2006/relationships/image" Target="../media/image202.png"/></Relationships>
</file>

<file path=ppt/slides/_rels/slide29.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209.png"/><Relationship Id="rId18" Type="http://schemas.openxmlformats.org/officeDocument/2006/relationships/image" Target="../media/image214.png"/><Relationship Id="rId3" Type="http://schemas.openxmlformats.org/officeDocument/2006/relationships/image" Target="../media/image206.png"/><Relationship Id="rId21" Type="http://schemas.openxmlformats.org/officeDocument/2006/relationships/image" Target="../media/image217.png"/><Relationship Id="rId7" Type="http://schemas.openxmlformats.org/officeDocument/2006/relationships/image" Target="../media/image123.png"/><Relationship Id="rId12" Type="http://schemas.openxmlformats.org/officeDocument/2006/relationships/image" Target="../media/image208.png"/><Relationship Id="rId17" Type="http://schemas.openxmlformats.org/officeDocument/2006/relationships/image" Target="../media/image213.png"/><Relationship Id="rId2" Type="http://schemas.openxmlformats.org/officeDocument/2006/relationships/image" Target="../media/image191.png"/><Relationship Id="rId16" Type="http://schemas.openxmlformats.org/officeDocument/2006/relationships/image" Target="../media/image212.png"/><Relationship Id="rId20" Type="http://schemas.openxmlformats.org/officeDocument/2006/relationships/image" Target="../media/image216.png"/><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207.png"/><Relationship Id="rId5" Type="http://schemas.openxmlformats.org/officeDocument/2006/relationships/image" Target="../media/image121.png"/><Relationship Id="rId15" Type="http://schemas.openxmlformats.org/officeDocument/2006/relationships/image" Target="../media/image211.png"/><Relationship Id="rId10" Type="http://schemas.openxmlformats.org/officeDocument/2006/relationships/image" Target="../media/image193.png"/><Relationship Id="rId19" Type="http://schemas.openxmlformats.org/officeDocument/2006/relationships/image" Target="../media/image215.png"/><Relationship Id="rId4" Type="http://schemas.openxmlformats.org/officeDocument/2006/relationships/image" Target="../media/image1260.png"/><Relationship Id="rId9" Type="http://schemas.openxmlformats.org/officeDocument/2006/relationships/image" Target="../media/image192.png"/><Relationship Id="rId14" Type="http://schemas.openxmlformats.org/officeDocument/2006/relationships/image" Target="../media/image2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image" Target="../media/image217.png"/><Relationship Id="rId3" Type="http://schemas.openxmlformats.org/officeDocument/2006/relationships/image" Target="../media/image1260.png"/><Relationship Id="rId7" Type="http://schemas.openxmlformats.org/officeDocument/2006/relationships/image" Target="../media/image124.png"/><Relationship Id="rId12" Type="http://schemas.openxmlformats.org/officeDocument/2006/relationships/image" Target="../media/image211.png"/><Relationship Id="rId17" Type="http://schemas.openxmlformats.org/officeDocument/2006/relationships/image" Target="../media/image221.png"/><Relationship Id="rId2" Type="http://schemas.openxmlformats.org/officeDocument/2006/relationships/image" Target="../media/image212.png"/><Relationship Id="rId16"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210.png"/><Relationship Id="rId5" Type="http://schemas.openxmlformats.org/officeDocument/2006/relationships/image" Target="../media/image122.png"/><Relationship Id="rId15" Type="http://schemas.openxmlformats.org/officeDocument/2006/relationships/image" Target="../media/image219.png"/><Relationship Id="rId10" Type="http://schemas.openxmlformats.org/officeDocument/2006/relationships/image" Target="../media/image209.png"/><Relationship Id="rId4" Type="http://schemas.openxmlformats.org/officeDocument/2006/relationships/image" Target="../media/image121.png"/><Relationship Id="rId9" Type="http://schemas.openxmlformats.org/officeDocument/2006/relationships/image" Target="../media/image208.png"/><Relationship Id="rId14" Type="http://schemas.openxmlformats.org/officeDocument/2006/relationships/image" Target="../media/image2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33.xml.rels><?xml version="1.0" encoding="UTF-8" standalone="yes"?>
<Relationships xmlns="http://schemas.openxmlformats.org/package/2006/relationships"><Relationship Id="rId8" Type="http://schemas.openxmlformats.org/officeDocument/2006/relationships/image" Target="../media/image233.png"/><Relationship Id="rId13" Type="http://schemas.openxmlformats.org/officeDocument/2006/relationships/image" Target="../media/image238.png"/><Relationship Id="rId18" Type="http://schemas.openxmlformats.org/officeDocument/2006/relationships/image" Target="../media/image243.png"/><Relationship Id="rId3" Type="http://schemas.openxmlformats.org/officeDocument/2006/relationships/image" Target="../media/image228.png"/><Relationship Id="rId21" Type="http://schemas.openxmlformats.org/officeDocument/2006/relationships/image" Target="../media/image246.png"/><Relationship Id="rId7" Type="http://schemas.openxmlformats.org/officeDocument/2006/relationships/image" Target="../media/image232.png"/><Relationship Id="rId12" Type="http://schemas.openxmlformats.org/officeDocument/2006/relationships/image" Target="../media/image237.png"/><Relationship Id="rId17" Type="http://schemas.openxmlformats.org/officeDocument/2006/relationships/image" Target="../media/image242.png"/><Relationship Id="rId2" Type="http://schemas.openxmlformats.org/officeDocument/2006/relationships/image" Target="../media/image227.png"/><Relationship Id="rId16" Type="http://schemas.openxmlformats.org/officeDocument/2006/relationships/image" Target="../media/image241.png"/><Relationship Id="rId20" Type="http://schemas.openxmlformats.org/officeDocument/2006/relationships/image" Target="../media/image245.png"/><Relationship Id="rId1" Type="http://schemas.openxmlformats.org/officeDocument/2006/relationships/slideLayout" Target="../slideLayouts/slideLayout2.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png"/><Relationship Id="rId15" Type="http://schemas.openxmlformats.org/officeDocument/2006/relationships/image" Target="../media/image240.png"/><Relationship Id="rId10" Type="http://schemas.openxmlformats.org/officeDocument/2006/relationships/image" Target="../media/image235.png"/><Relationship Id="rId19" Type="http://schemas.openxmlformats.org/officeDocument/2006/relationships/image" Target="../media/image244.png"/><Relationship Id="rId4" Type="http://schemas.openxmlformats.org/officeDocument/2006/relationships/image" Target="../media/image229.png"/><Relationship Id="rId9" Type="http://schemas.openxmlformats.org/officeDocument/2006/relationships/image" Target="../media/image234.png"/><Relationship Id="rId14" Type="http://schemas.openxmlformats.org/officeDocument/2006/relationships/image" Target="../media/image239.png"/></Relationships>
</file>

<file path=ppt/slides/_rels/slide34.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41.png"/><Relationship Id="rId18" Type="http://schemas.openxmlformats.org/officeDocument/2006/relationships/image" Target="../media/image249.png"/><Relationship Id="rId3" Type="http://schemas.openxmlformats.org/officeDocument/2006/relationships/image" Target="../media/image229.png"/><Relationship Id="rId7" Type="http://schemas.openxmlformats.org/officeDocument/2006/relationships/image" Target="../media/image233.png"/><Relationship Id="rId12" Type="http://schemas.openxmlformats.org/officeDocument/2006/relationships/image" Target="../media/image240.png"/><Relationship Id="rId17" Type="http://schemas.openxmlformats.org/officeDocument/2006/relationships/image" Target="../media/image248.png"/><Relationship Id="rId2" Type="http://schemas.openxmlformats.org/officeDocument/2006/relationships/image" Target="../media/image227.png"/><Relationship Id="rId16" Type="http://schemas.openxmlformats.org/officeDocument/2006/relationships/image" Target="../media/image247.png"/><Relationship Id="rId20"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39.png"/><Relationship Id="rId5" Type="http://schemas.openxmlformats.org/officeDocument/2006/relationships/image" Target="../media/image231.png"/><Relationship Id="rId15" Type="http://schemas.openxmlformats.org/officeDocument/2006/relationships/image" Target="../media/image246.png"/><Relationship Id="rId10" Type="http://schemas.openxmlformats.org/officeDocument/2006/relationships/image" Target="../media/image236.png"/><Relationship Id="rId19" Type="http://schemas.openxmlformats.org/officeDocument/2006/relationships/image" Target="../media/image250.png"/><Relationship Id="rId4" Type="http://schemas.openxmlformats.org/officeDocument/2006/relationships/image" Target="../media/image230.png"/><Relationship Id="rId9" Type="http://schemas.openxmlformats.org/officeDocument/2006/relationships/image" Target="../media/image235.png"/><Relationship Id="rId14" Type="http://schemas.openxmlformats.org/officeDocument/2006/relationships/image" Target="../media/image242.png"/></Relationships>
</file>

<file path=ppt/slides/_rels/slide35.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41.png"/><Relationship Id="rId18" Type="http://schemas.openxmlformats.org/officeDocument/2006/relationships/image" Target="../media/image244.png"/><Relationship Id="rId3" Type="http://schemas.openxmlformats.org/officeDocument/2006/relationships/image" Target="../media/image229.png"/><Relationship Id="rId21" Type="http://schemas.openxmlformats.org/officeDocument/2006/relationships/image" Target="../media/image255.png"/><Relationship Id="rId7" Type="http://schemas.openxmlformats.org/officeDocument/2006/relationships/image" Target="../media/image233.png"/><Relationship Id="rId12" Type="http://schemas.openxmlformats.org/officeDocument/2006/relationships/image" Target="../media/image240.png"/><Relationship Id="rId17" Type="http://schemas.openxmlformats.org/officeDocument/2006/relationships/image" Target="../media/image252.png"/><Relationship Id="rId2" Type="http://schemas.openxmlformats.org/officeDocument/2006/relationships/image" Target="../media/image227.png"/><Relationship Id="rId16" Type="http://schemas.openxmlformats.org/officeDocument/2006/relationships/image" Target="../media/image251.png"/><Relationship Id="rId20"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39.png"/><Relationship Id="rId24" Type="http://schemas.openxmlformats.org/officeDocument/2006/relationships/image" Target="../media/image258.png"/><Relationship Id="rId5" Type="http://schemas.openxmlformats.org/officeDocument/2006/relationships/image" Target="../media/image231.png"/><Relationship Id="rId15" Type="http://schemas.openxmlformats.org/officeDocument/2006/relationships/image" Target="../media/image246.png"/><Relationship Id="rId23" Type="http://schemas.openxmlformats.org/officeDocument/2006/relationships/image" Target="../media/image257.png"/><Relationship Id="rId10" Type="http://schemas.openxmlformats.org/officeDocument/2006/relationships/image" Target="../media/image236.png"/><Relationship Id="rId19" Type="http://schemas.openxmlformats.org/officeDocument/2006/relationships/image" Target="../media/image253.png"/><Relationship Id="rId4" Type="http://schemas.openxmlformats.org/officeDocument/2006/relationships/image" Target="../media/image230.png"/><Relationship Id="rId9" Type="http://schemas.openxmlformats.org/officeDocument/2006/relationships/image" Target="../media/image235.png"/><Relationship Id="rId14" Type="http://schemas.openxmlformats.org/officeDocument/2006/relationships/image" Target="../media/image242.png"/><Relationship Id="rId22" Type="http://schemas.openxmlformats.org/officeDocument/2006/relationships/image" Target="../media/image256.png"/></Relationships>
</file>

<file path=ppt/slides/_rels/slide36.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40.png"/><Relationship Id="rId18" Type="http://schemas.openxmlformats.org/officeDocument/2006/relationships/image" Target="../media/image262.png"/><Relationship Id="rId3" Type="http://schemas.openxmlformats.org/officeDocument/2006/relationships/image" Target="../media/image257.png"/><Relationship Id="rId21" Type="http://schemas.openxmlformats.org/officeDocument/2006/relationships/image" Target="../media/image265.png"/><Relationship Id="rId7" Type="http://schemas.openxmlformats.org/officeDocument/2006/relationships/image" Target="../media/image230.png"/><Relationship Id="rId12" Type="http://schemas.openxmlformats.org/officeDocument/2006/relationships/image" Target="../media/image239.png"/><Relationship Id="rId17" Type="http://schemas.openxmlformats.org/officeDocument/2006/relationships/image" Target="../media/image261.png"/><Relationship Id="rId2" Type="http://schemas.openxmlformats.org/officeDocument/2006/relationships/image" Target="../media/image259.png"/><Relationship Id="rId16" Type="http://schemas.openxmlformats.org/officeDocument/2006/relationships/image" Target="../media/image260.png"/><Relationship Id="rId20" Type="http://schemas.openxmlformats.org/officeDocument/2006/relationships/image" Target="../media/image264.png"/><Relationship Id="rId1" Type="http://schemas.openxmlformats.org/officeDocument/2006/relationships/slideLayout" Target="../slideLayouts/slideLayout2.xml"/><Relationship Id="rId6" Type="http://schemas.openxmlformats.org/officeDocument/2006/relationships/image" Target="../media/image229.png"/><Relationship Id="rId11" Type="http://schemas.openxmlformats.org/officeDocument/2006/relationships/image" Target="../media/image236.png"/><Relationship Id="rId5" Type="http://schemas.openxmlformats.org/officeDocument/2006/relationships/image" Target="../media/image227.png"/><Relationship Id="rId15" Type="http://schemas.openxmlformats.org/officeDocument/2006/relationships/image" Target="../media/image242.png"/><Relationship Id="rId10" Type="http://schemas.openxmlformats.org/officeDocument/2006/relationships/image" Target="../media/image235.png"/><Relationship Id="rId19" Type="http://schemas.openxmlformats.org/officeDocument/2006/relationships/image" Target="../media/image263.png"/><Relationship Id="rId4" Type="http://schemas.openxmlformats.org/officeDocument/2006/relationships/image" Target="../media/image258.png"/><Relationship Id="rId9" Type="http://schemas.openxmlformats.org/officeDocument/2006/relationships/image" Target="../media/image232.png"/><Relationship Id="rId14" Type="http://schemas.openxmlformats.org/officeDocument/2006/relationships/image" Target="../media/image241.png"/><Relationship Id="rId22" Type="http://schemas.openxmlformats.org/officeDocument/2006/relationships/image" Target="../media/image266.png"/></Relationships>
</file>

<file path=ppt/slides/_rels/slide37.xml.rels><?xml version="1.0" encoding="UTF-8" standalone="yes"?>
<Relationships xmlns="http://schemas.openxmlformats.org/package/2006/relationships"><Relationship Id="rId8" Type="http://schemas.openxmlformats.org/officeDocument/2006/relationships/image" Target="../media/image232.png"/><Relationship Id="rId13" Type="http://schemas.openxmlformats.org/officeDocument/2006/relationships/image" Target="../media/image241.png"/><Relationship Id="rId3" Type="http://schemas.openxmlformats.org/officeDocument/2006/relationships/image" Target="../media/image258.png"/><Relationship Id="rId7" Type="http://schemas.openxmlformats.org/officeDocument/2006/relationships/image" Target="../media/image231.png"/><Relationship Id="rId12" Type="http://schemas.openxmlformats.org/officeDocument/2006/relationships/image" Target="../media/image240.png"/><Relationship Id="rId2" Type="http://schemas.openxmlformats.org/officeDocument/2006/relationships/image" Target="../media/image257.png"/><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239.png"/><Relationship Id="rId5" Type="http://schemas.openxmlformats.org/officeDocument/2006/relationships/image" Target="../media/image229.png"/><Relationship Id="rId10" Type="http://schemas.openxmlformats.org/officeDocument/2006/relationships/image" Target="../media/image236.png"/><Relationship Id="rId4" Type="http://schemas.openxmlformats.org/officeDocument/2006/relationships/image" Target="../media/image227.png"/><Relationship Id="rId9" Type="http://schemas.openxmlformats.org/officeDocument/2006/relationships/image" Target="../media/image235.png"/><Relationship Id="rId14" Type="http://schemas.openxmlformats.org/officeDocument/2006/relationships/image" Target="../media/image242.png"/></Relationships>
</file>

<file path=ppt/slides/_rels/slide38.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81.png"/><Relationship Id="rId15" Type="http://schemas.openxmlformats.org/officeDocument/2006/relationships/image" Target="../media/image272.png"/><Relationship Id="rId23" Type="http://schemas.openxmlformats.org/officeDocument/2006/relationships/image" Target="../media/image280.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79.png"/></Relationships>
</file>

<file path=ppt/slides/_rels/slide39.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285.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84.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83.png"/><Relationship Id="rId15" Type="http://schemas.openxmlformats.org/officeDocument/2006/relationships/image" Target="../media/image272.png"/><Relationship Id="rId23" Type="http://schemas.openxmlformats.org/officeDocument/2006/relationships/image" Target="../media/image282.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28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289.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88.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29" Type="http://schemas.openxmlformats.org/officeDocument/2006/relationships/image" Target="../media/image292.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87.png"/><Relationship Id="rId32" Type="http://schemas.openxmlformats.org/officeDocument/2006/relationships/image" Target="../media/image295.png"/><Relationship Id="rId15" Type="http://schemas.openxmlformats.org/officeDocument/2006/relationships/image" Target="../media/image272.png"/><Relationship Id="rId23" Type="http://schemas.openxmlformats.org/officeDocument/2006/relationships/image" Target="../media/image286.png"/><Relationship Id="rId28" Type="http://schemas.openxmlformats.org/officeDocument/2006/relationships/image" Target="../media/image291.png"/><Relationship Id="rId10" Type="http://schemas.openxmlformats.org/officeDocument/2006/relationships/image" Target="../media/image236.png"/><Relationship Id="rId19" Type="http://schemas.openxmlformats.org/officeDocument/2006/relationships/image" Target="../media/image276.png"/><Relationship Id="rId31" Type="http://schemas.openxmlformats.org/officeDocument/2006/relationships/image" Target="../media/image294.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290.png"/><Relationship Id="rId30" Type="http://schemas.openxmlformats.org/officeDocument/2006/relationships/image" Target="../media/image293.png"/></Relationships>
</file>

<file path=ppt/slides/_rels/slide41.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296.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95.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93.png"/><Relationship Id="rId15" Type="http://schemas.openxmlformats.org/officeDocument/2006/relationships/image" Target="../media/image272.png"/><Relationship Id="rId23" Type="http://schemas.openxmlformats.org/officeDocument/2006/relationships/image" Target="../media/image286.png"/><Relationship Id="rId28" Type="http://schemas.openxmlformats.org/officeDocument/2006/relationships/image" Target="../media/image298.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297.png"/></Relationships>
</file>

<file path=ppt/slides/_rels/slide42.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299.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95.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29" Type="http://schemas.openxmlformats.org/officeDocument/2006/relationships/image" Target="../media/image298.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93.png"/><Relationship Id="rId15" Type="http://schemas.openxmlformats.org/officeDocument/2006/relationships/image" Target="../media/image272.png"/><Relationship Id="rId23" Type="http://schemas.openxmlformats.org/officeDocument/2006/relationships/image" Target="../media/image286.png"/><Relationship Id="rId28" Type="http://schemas.openxmlformats.org/officeDocument/2006/relationships/image" Target="../media/image301.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300.png"/><Relationship Id="rId30" Type="http://schemas.openxmlformats.org/officeDocument/2006/relationships/image" Target="../media/image302.png"/></Relationships>
</file>

<file path=ppt/slides/_rels/slide43.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image" Target="../media/image275.png"/><Relationship Id="rId26" Type="http://schemas.openxmlformats.org/officeDocument/2006/relationships/image" Target="../media/image303.png"/><Relationship Id="rId21" Type="http://schemas.openxmlformats.org/officeDocument/2006/relationships/image" Target="../media/image278.png"/><Relationship Id="rId12" Type="http://schemas.openxmlformats.org/officeDocument/2006/relationships/image" Target="../media/image269.png"/><Relationship Id="rId17" Type="http://schemas.openxmlformats.org/officeDocument/2006/relationships/image" Target="../media/image274.png"/><Relationship Id="rId25" Type="http://schemas.openxmlformats.org/officeDocument/2006/relationships/image" Target="../media/image295.png"/><Relationship Id="rId2" Type="http://schemas.openxmlformats.org/officeDocument/2006/relationships/image" Target="../media/image267.png"/><Relationship Id="rId16" Type="http://schemas.openxmlformats.org/officeDocument/2006/relationships/image" Target="../media/image273.png"/><Relationship Id="rId20" Type="http://schemas.openxmlformats.org/officeDocument/2006/relationships/image" Target="../media/image277.png"/><Relationship Id="rId29" Type="http://schemas.openxmlformats.org/officeDocument/2006/relationships/image" Target="../media/image306.png"/><Relationship Id="rId1" Type="http://schemas.openxmlformats.org/officeDocument/2006/relationships/slideLayout" Target="../slideLayouts/slideLayout2.xml"/><Relationship Id="rId11" Type="http://schemas.openxmlformats.org/officeDocument/2006/relationships/image" Target="../media/image268.png"/><Relationship Id="rId24" Type="http://schemas.openxmlformats.org/officeDocument/2006/relationships/image" Target="../media/image293.png"/><Relationship Id="rId15" Type="http://schemas.openxmlformats.org/officeDocument/2006/relationships/image" Target="../media/image272.png"/><Relationship Id="rId23" Type="http://schemas.openxmlformats.org/officeDocument/2006/relationships/image" Target="../media/image286.png"/><Relationship Id="rId28" Type="http://schemas.openxmlformats.org/officeDocument/2006/relationships/image" Target="../media/image305.png"/><Relationship Id="rId10" Type="http://schemas.openxmlformats.org/officeDocument/2006/relationships/image" Target="../media/image236.png"/><Relationship Id="rId19" Type="http://schemas.openxmlformats.org/officeDocument/2006/relationships/image" Target="../media/image276.png"/><Relationship Id="rId9" Type="http://schemas.openxmlformats.org/officeDocument/2006/relationships/image" Target="../media/image235.png"/><Relationship Id="rId14" Type="http://schemas.openxmlformats.org/officeDocument/2006/relationships/image" Target="../media/image271.png"/><Relationship Id="rId22" Type="http://schemas.openxmlformats.org/officeDocument/2006/relationships/image" Target="../media/image281.png"/><Relationship Id="rId27" Type="http://schemas.openxmlformats.org/officeDocument/2006/relationships/image" Target="../media/image304.png"/><Relationship Id="rId30" Type="http://schemas.openxmlformats.org/officeDocument/2006/relationships/image" Target="../media/image307.png"/></Relationships>
</file>

<file path=ppt/slides/_rels/slide44.xml.rels><?xml version="1.0" encoding="UTF-8" standalone="yes"?>
<Relationships xmlns="http://schemas.openxmlformats.org/package/2006/relationships"><Relationship Id="rId13" Type="http://schemas.openxmlformats.org/officeDocument/2006/relationships/image" Target="../media/image311.png"/><Relationship Id="rId18" Type="http://schemas.openxmlformats.org/officeDocument/2006/relationships/image" Target="../media/image316.png"/><Relationship Id="rId21" Type="http://schemas.openxmlformats.org/officeDocument/2006/relationships/image" Target="../media/image319.png"/><Relationship Id="rId12" Type="http://schemas.openxmlformats.org/officeDocument/2006/relationships/image" Target="../media/image310.png"/><Relationship Id="rId17" Type="http://schemas.openxmlformats.org/officeDocument/2006/relationships/image" Target="../media/image315.png"/><Relationship Id="rId2" Type="http://schemas.openxmlformats.org/officeDocument/2006/relationships/image" Target="../media/image308.png"/><Relationship Id="rId16" Type="http://schemas.openxmlformats.org/officeDocument/2006/relationships/image" Target="../media/image314.png"/><Relationship Id="rId20" Type="http://schemas.openxmlformats.org/officeDocument/2006/relationships/image" Target="../media/image318.png"/><Relationship Id="rId1" Type="http://schemas.openxmlformats.org/officeDocument/2006/relationships/slideLayout" Target="../slideLayouts/slideLayout2.xml"/><Relationship Id="rId11" Type="http://schemas.openxmlformats.org/officeDocument/2006/relationships/image" Target="../media/image309.png"/><Relationship Id="rId24" Type="http://schemas.openxmlformats.org/officeDocument/2006/relationships/image" Target="../media/image322.png"/><Relationship Id="rId15" Type="http://schemas.openxmlformats.org/officeDocument/2006/relationships/image" Target="../media/image313.png"/><Relationship Id="rId23" Type="http://schemas.openxmlformats.org/officeDocument/2006/relationships/image" Target="../media/image321.png"/><Relationship Id="rId10" Type="http://schemas.openxmlformats.org/officeDocument/2006/relationships/image" Target="../media/image236.png"/><Relationship Id="rId19" Type="http://schemas.openxmlformats.org/officeDocument/2006/relationships/image" Target="../media/image317.png"/><Relationship Id="rId9" Type="http://schemas.openxmlformats.org/officeDocument/2006/relationships/image" Target="../media/image235.png"/><Relationship Id="rId14" Type="http://schemas.openxmlformats.org/officeDocument/2006/relationships/image" Target="../media/image312.png"/><Relationship Id="rId22" Type="http://schemas.openxmlformats.org/officeDocument/2006/relationships/image" Target="../media/image320.png"/></Relationships>
</file>

<file path=ppt/slides/_rels/slide45.xml.rels><?xml version="1.0" encoding="UTF-8" standalone="yes"?>
<Relationships xmlns="http://schemas.openxmlformats.org/package/2006/relationships"><Relationship Id="rId13" Type="http://schemas.openxmlformats.org/officeDocument/2006/relationships/image" Target="../media/image311.png"/><Relationship Id="rId18" Type="http://schemas.openxmlformats.org/officeDocument/2006/relationships/image" Target="../media/image316.png"/><Relationship Id="rId26" Type="http://schemas.openxmlformats.org/officeDocument/2006/relationships/image" Target="../media/image329.png"/><Relationship Id="rId21" Type="http://schemas.openxmlformats.org/officeDocument/2006/relationships/image" Target="../media/image324.png"/><Relationship Id="rId12" Type="http://schemas.openxmlformats.org/officeDocument/2006/relationships/image" Target="../media/image310.png"/><Relationship Id="rId17" Type="http://schemas.openxmlformats.org/officeDocument/2006/relationships/image" Target="../media/image315.png"/><Relationship Id="rId25" Type="http://schemas.openxmlformats.org/officeDocument/2006/relationships/image" Target="../media/image328.png"/><Relationship Id="rId2" Type="http://schemas.openxmlformats.org/officeDocument/2006/relationships/image" Target="../media/image308.png"/><Relationship Id="rId16" Type="http://schemas.openxmlformats.org/officeDocument/2006/relationships/image" Target="../media/image314.png"/><Relationship Id="rId20" Type="http://schemas.openxmlformats.org/officeDocument/2006/relationships/image" Target="../media/image323.png"/><Relationship Id="rId1" Type="http://schemas.openxmlformats.org/officeDocument/2006/relationships/slideLayout" Target="../slideLayouts/slideLayout2.xml"/><Relationship Id="rId11" Type="http://schemas.openxmlformats.org/officeDocument/2006/relationships/image" Target="../media/image309.png"/><Relationship Id="rId24" Type="http://schemas.openxmlformats.org/officeDocument/2006/relationships/image" Target="../media/image327.png"/><Relationship Id="rId15" Type="http://schemas.openxmlformats.org/officeDocument/2006/relationships/image" Target="../media/image313.png"/><Relationship Id="rId23" Type="http://schemas.openxmlformats.org/officeDocument/2006/relationships/image" Target="../media/image326.png"/><Relationship Id="rId10" Type="http://schemas.openxmlformats.org/officeDocument/2006/relationships/image" Target="../media/image236.png"/><Relationship Id="rId19" Type="http://schemas.openxmlformats.org/officeDocument/2006/relationships/image" Target="../media/image322.png"/><Relationship Id="rId9" Type="http://schemas.openxmlformats.org/officeDocument/2006/relationships/image" Target="../media/image235.png"/><Relationship Id="rId14" Type="http://schemas.openxmlformats.org/officeDocument/2006/relationships/image" Target="../media/image312.png"/><Relationship Id="rId22" Type="http://schemas.openxmlformats.org/officeDocument/2006/relationships/image" Target="../media/image325.png"/><Relationship Id="rId27" Type="http://schemas.openxmlformats.org/officeDocument/2006/relationships/image" Target="../media/image330.png"/></Relationships>
</file>

<file path=ppt/slides/_rels/slide46.xml.rels><?xml version="1.0" encoding="UTF-8" standalone="yes"?>
<Relationships xmlns="http://schemas.openxmlformats.org/package/2006/relationships"><Relationship Id="rId13" Type="http://schemas.openxmlformats.org/officeDocument/2006/relationships/image" Target="../media/image311.png"/><Relationship Id="rId18" Type="http://schemas.openxmlformats.org/officeDocument/2006/relationships/image" Target="../media/image316.png"/><Relationship Id="rId26" Type="http://schemas.openxmlformats.org/officeDocument/2006/relationships/image" Target="../media/image336.png"/><Relationship Id="rId21" Type="http://schemas.openxmlformats.org/officeDocument/2006/relationships/image" Target="../media/image331.png"/><Relationship Id="rId12" Type="http://schemas.openxmlformats.org/officeDocument/2006/relationships/image" Target="../media/image310.png"/><Relationship Id="rId17" Type="http://schemas.openxmlformats.org/officeDocument/2006/relationships/image" Target="../media/image315.png"/><Relationship Id="rId25" Type="http://schemas.openxmlformats.org/officeDocument/2006/relationships/image" Target="../media/image335.png"/><Relationship Id="rId2" Type="http://schemas.openxmlformats.org/officeDocument/2006/relationships/image" Target="../media/image308.png"/><Relationship Id="rId16" Type="http://schemas.openxmlformats.org/officeDocument/2006/relationships/image" Target="../media/image314.png"/><Relationship Id="rId20" Type="http://schemas.openxmlformats.org/officeDocument/2006/relationships/image" Target="../media/image329.png"/><Relationship Id="rId1" Type="http://schemas.openxmlformats.org/officeDocument/2006/relationships/slideLayout" Target="../slideLayouts/slideLayout2.xml"/><Relationship Id="rId11" Type="http://schemas.openxmlformats.org/officeDocument/2006/relationships/image" Target="../media/image309.png"/><Relationship Id="rId24" Type="http://schemas.openxmlformats.org/officeDocument/2006/relationships/image" Target="../media/image334.png"/><Relationship Id="rId15" Type="http://schemas.openxmlformats.org/officeDocument/2006/relationships/image" Target="../media/image313.png"/><Relationship Id="rId23" Type="http://schemas.openxmlformats.org/officeDocument/2006/relationships/image" Target="../media/image333.png"/><Relationship Id="rId28" Type="http://schemas.openxmlformats.org/officeDocument/2006/relationships/image" Target="../media/image338.png"/><Relationship Id="rId10" Type="http://schemas.openxmlformats.org/officeDocument/2006/relationships/image" Target="../media/image236.png"/><Relationship Id="rId19" Type="http://schemas.openxmlformats.org/officeDocument/2006/relationships/image" Target="../media/image322.png"/><Relationship Id="rId9" Type="http://schemas.openxmlformats.org/officeDocument/2006/relationships/image" Target="../media/image235.png"/><Relationship Id="rId14" Type="http://schemas.openxmlformats.org/officeDocument/2006/relationships/image" Target="../media/image312.png"/><Relationship Id="rId22" Type="http://schemas.openxmlformats.org/officeDocument/2006/relationships/image" Target="../media/image332.png"/><Relationship Id="rId27" Type="http://schemas.openxmlformats.org/officeDocument/2006/relationships/image" Target="../media/image337.png"/></Relationships>
</file>

<file path=ppt/slides/_rels/slide47.xml.rels><?xml version="1.0" encoding="UTF-8" standalone="yes"?>
<Relationships xmlns="http://schemas.openxmlformats.org/package/2006/relationships"><Relationship Id="rId13" Type="http://schemas.openxmlformats.org/officeDocument/2006/relationships/image" Target="../media/image311.png"/><Relationship Id="rId3" Type="http://schemas.openxmlformats.org/officeDocument/2006/relationships/image" Target="../media/image308.png"/><Relationship Id="rId21" Type="http://schemas.openxmlformats.org/officeDocument/2006/relationships/image" Target="../media/image339.png"/><Relationship Id="rId12" Type="http://schemas.openxmlformats.org/officeDocument/2006/relationships/image" Target="../media/image310.png"/><Relationship Id="rId2" Type="http://schemas.openxmlformats.org/officeDocument/2006/relationships/image" Target="../media/image338.png"/><Relationship Id="rId16" Type="http://schemas.openxmlformats.org/officeDocument/2006/relationships/image" Target="../media/image314.png"/><Relationship Id="rId20" Type="http://schemas.openxmlformats.org/officeDocument/2006/relationships/image" Target="../media/image329.png"/><Relationship Id="rId1" Type="http://schemas.openxmlformats.org/officeDocument/2006/relationships/slideLayout" Target="../slideLayouts/slideLayout2.xml"/><Relationship Id="rId11" Type="http://schemas.openxmlformats.org/officeDocument/2006/relationships/image" Target="../media/image309.png"/><Relationship Id="rId15" Type="http://schemas.openxmlformats.org/officeDocument/2006/relationships/image" Target="../media/image313.png"/><Relationship Id="rId10" Type="http://schemas.openxmlformats.org/officeDocument/2006/relationships/image" Target="../media/image236.png"/><Relationship Id="rId19" Type="http://schemas.openxmlformats.org/officeDocument/2006/relationships/image" Target="../media/image322.png"/><Relationship Id="rId9" Type="http://schemas.openxmlformats.org/officeDocument/2006/relationships/image" Target="../media/image235.png"/><Relationship Id="rId14" Type="http://schemas.openxmlformats.org/officeDocument/2006/relationships/image" Target="../media/image312.png"/><Relationship Id="rId22" Type="http://schemas.openxmlformats.org/officeDocument/2006/relationships/image" Target="../media/image340.png"/></Relationships>
</file>

<file path=ppt/slides/_rels/slide48.xml.rels><?xml version="1.0" encoding="UTF-8" standalone="yes"?>
<Relationships xmlns="http://schemas.openxmlformats.org/package/2006/relationships"><Relationship Id="rId13" Type="http://schemas.openxmlformats.org/officeDocument/2006/relationships/image" Target="../media/image344.png"/><Relationship Id="rId18" Type="http://schemas.openxmlformats.org/officeDocument/2006/relationships/image" Target="../media/image349.png"/><Relationship Id="rId21" Type="http://schemas.openxmlformats.org/officeDocument/2006/relationships/image" Target="../media/image352.png"/><Relationship Id="rId12" Type="http://schemas.openxmlformats.org/officeDocument/2006/relationships/image" Target="../media/image343.png"/><Relationship Id="rId17" Type="http://schemas.openxmlformats.org/officeDocument/2006/relationships/image" Target="../media/image348.png"/><Relationship Id="rId2" Type="http://schemas.openxmlformats.org/officeDocument/2006/relationships/image" Target="../media/image341.png"/><Relationship Id="rId16" Type="http://schemas.openxmlformats.org/officeDocument/2006/relationships/image" Target="../media/image347.png"/><Relationship Id="rId20" Type="http://schemas.openxmlformats.org/officeDocument/2006/relationships/image" Target="../media/image351.png"/><Relationship Id="rId1" Type="http://schemas.openxmlformats.org/officeDocument/2006/relationships/slideLayout" Target="../slideLayouts/slideLayout2.xml"/><Relationship Id="rId11" Type="http://schemas.openxmlformats.org/officeDocument/2006/relationships/image" Target="../media/image342.png"/><Relationship Id="rId15" Type="http://schemas.openxmlformats.org/officeDocument/2006/relationships/image" Target="../media/image346.png"/><Relationship Id="rId10" Type="http://schemas.openxmlformats.org/officeDocument/2006/relationships/image" Target="../media/image236.png"/><Relationship Id="rId19" Type="http://schemas.openxmlformats.org/officeDocument/2006/relationships/image" Target="../media/image350.png"/><Relationship Id="rId9" Type="http://schemas.openxmlformats.org/officeDocument/2006/relationships/image" Target="../media/image235.png"/><Relationship Id="rId14" Type="http://schemas.openxmlformats.org/officeDocument/2006/relationships/image" Target="../media/image345.png"/></Relationships>
</file>

<file path=ppt/slides/_rels/slide49.xml.rels><?xml version="1.0" encoding="UTF-8" standalone="yes"?>
<Relationships xmlns="http://schemas.openxmlformats.org/package/2006/relationships"><Relationship Id="rId13" Type="http://schemas.openxmlformats.org/officeDocument/2006/relationships/image" Target="../media/image354.png"/><Relationship Id="rId12" Type="http://schemas.openxmlformats.org/officeDocument/2006/relationships/image" Target="../media/image353.png"/><Relationship Id="rId2" Type="http://schemas.openxmlformats.org/officeDocument/2006/relationships/image" Target="../media/image341.png"/><Relationship Id="rId16" Type="http://schemas.openxmlformats.org/officeDocument/2006/relationships/image" Target="../media/image357.png"/><Relationship Id="rId1" Type="http://schemas.openxmlformats.org/officeDocument/2006/relationships/slideLayout" Target="../slideLayouts/slideLayout2.xml"/><Relationship Id="rId11" Type="http://schemas.openxmlformats.org/officeDocument/2006/relationships/image" Target="../media/image352.png"/><Relationship Id="rId15" Type="http://schemas.openxmlformats.org/officeDocument/2006/relationships/image" Target="../media/image356.png"/><Relationship Id="rId10" Type="http://schemas.openxmlformats.org/officeDocument/2006/relationships/image" Target="../media/image236.png"/><Relationship Id="rId9" Type="http://schemas.openxmlformats.org/officeDocument/2006/relationships/image" Target="../media/image235.png"/><Relationship Id="rId14" Type="http://schemas.openxmlformats.org/officeDocument/2006/relationships/image" Target="../media/image35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13" Type="http://schemas.openxmlformats.org/officeDocument/2006/relationships/image" Target="../media/image359.png"/><Relationship Id="rId18" Type="http://schemas.openxmlformats.org/officeDocument/2006/relationships/image" Target="../media/image364.png"/><Relationship Id="rId12" Type="http://schemas.openxmlformats.org/officeDocument/2006/relationships/image" Target="../media/image358.png"/><Relationship Id="rId17" Type="http://schemas.openxmlformats.org/officeDocument/2006/relationships/image" Target="../media/image363.png"/><Relationship Id="rId2" Type="http://schemas.openxmlformats.org/officeDocument/2006/relationships/image" Target="../media/image341.png"/><Relationship Id="rId16" Type="http://schemas.openxmlformats.org/officeDocument/2006/relationships/image" Target="../media/image362.png"/><Relationship Id="rId20" Type="http://schemas.openxmlformats.org/officeDocument/2006/relationships/image" Target="../media/image366.png"/><Relationship Id="rId1" Type="http://schemas.openxmlformats.org/officeDocument/2006/relationships/slideLayout" Target="../slideLayouts/slideLayout2.xml"/><Relationship Id="rId11" Type="http://schemas.openxmlformats.org/officeDocument/2006/relationships/image" Target="../media/image352.png"/><Relationship Id="rId15" Type="http://schemas.openxmlformats.org/officeDocument/2006/relationships/image" Target="../media/image361.png"/><Relationship Id="rId10" Type="http://schemas.openxmlformats.org/officeDocument/2006/relationships/image" Target="../media/image236.png"/><Relationship Id="rId19" Type="http://schemas.openxmlformats.org/officeDocument/2006/relationships/image" Target="../media/image365.png"/><Relationship Id="rId9" Type="http://schemas.openxmlformats.org/officeDocument/2006/relationships/image" Target="../media/image235.png"/><Relationship Id="rId14" Type="http://schemas.openxmlformats.org/officeDocument/2006/relationships/image" Target="../media/image36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image" Target="../media/image8.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8.png"/><Relationship Id="rId5" Type="http://schemas.openxmlformats.org/officeDocument/2006/relationships/image" Target="../media/image9.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4.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2.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8.png"/><Relationship Id="rId5" Type="http://schemas.openxmlformats.org/officeDocument/2006/relationships/image" Target="../media/image23.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269" y="2106880"/>
            <a:ext cx="7898673"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57150">
                  <a:solidFill>
                    <a:schemeClr val="tx1"/>
                  </a:solidFill>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nvite Engraved SF" pitchFamily="2" charset="0"/>
              </a:rPr>
              <a:t>ELASTIC COLLISIONS IN TWO DIMENSIONS</a:t>
            </a: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318206" y="4210209"/>
            <a:ext cx="4720652"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18687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40" name="Rectangle 39"/>
          <p:cNvSpPr/>
          <p:nvPr/>
        </p:nvSpPr>
        <p:spPr>
          <a:xfrm rot="5400000">
            <a:off x="6934200" y="2285999"/>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7086600" y="1524000"/>
            <a:ext cx="8382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620000" y="26670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00" y="2667000"/>
                <a:ext cx="350417" cy="307777"/>
              </a:xfrm>
              <a:prstGeom prst="rect">
                <a:avLst/>
              </a:prstGeom>
              <a:blipFill>
                <a:blip r:embed="rId6"/>
                <a:stretch>
                  <a:fillRect b="-8000"/>
                </a:stretch>
              </a:blipFill>
            </p:spPr>
            <p:txBody>
              <a:bodyPr/>
              <a:lstStyle/>
              <a:p>
                <a:r>
                  <a:rPr lang="en-GB">
                    <a:noFill/>
                  </a:rPr>
                  <a:t> </a:t>
                </a:r>
              </a:p>
            </p:txBody>
          </p:sp>
        </mc:Fallback>
      </mc:AlternateContent>
      <p:cxnSp>
        <p:nvCxnSpPr>
          <p:cNvPr id="49" name="Straight Arrow Connector 48"/>
          <p:cNvCxnSpPr/>
          <p:nvPr/>
        </p:nvCxnSpPr>
        <p:spPr>
          <a:xfrm flipH="1">
            <a:off x="7315200" y="2286000"/>
            <a:ext cx="609600" cy="99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2390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239000" y="1828800"/>
                <a:ext cx="3447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391400" y="2514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514600"/>
                <a:ext cx="344710" cy="307777"/>
              </a:xfrm>
              <a:prstGeom prst="rect">
                <a:avLst/>
              </a:prstGeom>
              <a:blipFill>
                <a:blip r:embed="rId8"/>
                <a:stretch>
                  <a:fillRect/>
                </a:stretch>
              </a:blipFill>
            </p:spPr>
            <p:txBody>
              <a:bodyPr/>
              <a:lstStyle/>
              <a:p>
                <a:r>
                  <a:rPr lang="en-GB">
                    <a:noFill/>
                  </a:rPr>
                  <a:t> </a:t>
                </a:r>
              </a:p>
            </p:txBody>
          </p:sp>
        </mc:Fallback>
      </mc:AlternateContent>
      <p:sp>
        <p:nvSpPr>
          <p:cNvPr id="12" name="Arc 11"/>
          <p:cNvSpPr/>
          <p:nvPr/>
        </p:nvSpPr>
        <p:spPr>
          <a:xfrm rot="7133948">
            <a:off x="7555417" y="1992816"/>
            <a:ext cx="914400" cy="914400"/>
          </a:xfrm>
          <a:prstGeom prst="arc">
            <a:avLst>
              <a:gd name="adj1" fmla="val 6571164"/>
              <a:gd name="adj2" fmla="val 8362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7133948">
            <a:off x="7555417" y="1764215"/>
            <a:ext cx="914400" cy="914400"/>
          </a:xfrm>
          <a:prstGeom prst="arc">
            <a:avLst>
              <a:gd name="adj1" fmla="val 20560965"/>
              <a:gd name="adj2" fmla="val 4185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7543800" y="175260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543800" y="1752600"/>
                <a:ext cx="493468" cy="3125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33400" y="5029200"/>
                <a:ext cx="1066800" cy="46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𝑣</m:t>
                      </m:r>
                      <m:r>
                        <a:rPr lang="en-US" sz="1400" b="0" i="1" smtClean="0">
                          <a:solidFill>
                            <a:srgbClr val="FF0000"/>
                          </a:solidFill>
                          <a:latin typeface="Cambria Math" panose="02040503050406030204" pitchFamily="18" charset="0"/>
                          <a:ea typeface="Cambria Math" panose="02040503050406030204" pitchFamily="18" charset="0"/>
                        </a:rPr>
                        <m:t>=</m:t>
                      </m:r>
                      <m:f>
                        <m:fPr>
                          <m:ctrlPr>
                            <a:rPr lang="en-US" sz="1400" b="0" i="1" smtClean="0">
                              <a:solidFill>
                                <a:srgbClr val="FF0000"/>
                              </a:solidFill>
                              <a:latin typeface="Cambria Math" panose="02040503050406030204" pitchFamily="18" charset="0"/>
                              <a:ea typeface="Cambria Math" panose="02040503050406030204" pitchFamily="18" charset="0"/>
                            </a:rPr>
                          </m:ctrlPr>
                        </m:fPr>
                        <m:num>
                          <m:rad>
                            <m:radPr>
                              <m:degHide m:val="on"/>
                              <m:ctrlPr>
                                <a:rPr lang="en-US" sz="1400" b="0" i="1" smtClean="0">
                                  <a:solidFill>
                                    <a:srgbClr val="FF0000"/>
                                  </a:solidFill>
                                  <a:latin typeface="Cambria Math" panose="02040503050406030204" pitchFamily="18" charset="0"/>
                                  <a:ea typeface="Cambria Math" panose="02040503050406030204" pitchFamily="18" charset="0"/>
                                </a:rPr>
                              </m:ctrlPr>
                            </m:radPr>
                            <m:deg/>
                            <m:e>
                              <m:r>
                                <a:rPr lang="en-US" sz="1400" b="0" i="1" smtClean="0">
                                  <a:solidFill>
                                    <a:srgbClr val="FF0000"/>
                                  </a:solidFill>
                                  <a:latin typeface="Cambria Math" panose="02040503050406030204" pitchFamily="18" charset="0"/>
                                  <a:ea typeface="Cambria Math" panose="02040503050406030204" pitchFamily="18" charset="0"/>
                                </a:rPr>
                                <m:t>19</m:t>
                              </m:r>
                            </m:e>
                          </m:rad>
                        </m:num>
                        <m:den>
                          <m:r>
                            <a:rPr lang="en-US" sz="1400" b="0" i="1" smtClean="0">
                              <a:solidFill>
                                <a:srgbClr val="FF0000"/>
                              </a:solidFill>
                              <a:latin typeface="Cambria Math" panose="02040503050406030204" pitchFamily="18" charset="0"/>
                              <a:ea typeface="Cambria Math" panose="02040503050406030204" pitchFamily="18" charset="0"/>
                            </a:rPr>
                            <m:t>64</m:t>
                          </m:r>
                        </m:den>
                      </m:f>
                      <m:r>
                        <a:rPr lang="en-US" sz="1400" b="0" i="1" smtClean="0">
                          <a:solidFill>
                            <a:srgbClr val="FF0000"/>
                          </a:solidFill>
                          <a:latin typeface="Cambria Math" panose="02040503050406030204" pitchFamily="18" charset="0"/>
                          <a:ea typeface="Cambria Math" panose="02040503050406030204" pitchFamily="18" charset="0"/>
                        </a:rPr>
                        <m:t>𝑢</m:t>
                      </m:r>
                    </m:oMath>
                  </m:oMathPara>
                </a14:m>
                <a:endParaRPr lang="en-GB" sz="1400"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33400" y="5029200"/>
                <a:ext cx="1066800" cy="46320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295400"/>
                <a:ext cx="2895600" cy="3375989"/>
              </a:xfrm>
              <a:prstGeom prst="rect">
                <a:avLst/>
              </a:prstGeom>
              <a:noFill/>
            </p:spPr>
            <p:txBody>
              <a:bodyPr wrap="square" rtlCol="0">
                <a:spAutoFit/>
              </a:bodyPr>
              <a:lstStyle/>
              <a:p>
                <a:pPr marL="285750" indent="-285750">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angle of deflection of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𝑆</m:t>
                    </m:r>
                  </m:oMath>
                </a14:m>
                <a:r>
                  <a:rPr lang="en-US" sz="1400" dirty="0">
                    <a:solidFill>
                      <a:srgbClr val="FF0000"/>
                    </a:solidFill>
                    <a:latin typeface="Comic Sans MS" panose="030F0702030302020204" pitchFamily="66" charset="0"/>
                    <a:sym typeface="Wingdings" panose="05000000000000000000" pitchFamily="2" charset="2"/>
                  </a:rPr>
                  <a:t> is the angle which the direction of motion has rotated through…</a:t>
                </a:r>
              </a:p>
              <a:p>
                <a:pPr marL="285750" indent="-285750">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Check where S would go if the wall were not present…</a:t>
                </a:r>
              </a:p>
              <a:p>
                <a:pPr marL="285750" indent="-285750">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You can see from this that the angle of deflection will be the sum of angles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𝛼</m:t>
                    </m:r>
                  </m:oMath>
                </a14:m>
                <a:r>
                  <a:rPr lang="en-US" sz="1400" dirty="0">
                    <a:solidFill>
                      <a:srgbClr val="FF0000"/>
                    </a:solidFill>
                    <a:latin typeface="Comic Sans MS" panose="030F0702030302020204" pitchFamily="66" charset="0"/>
                    <a:sym typeface="Wingdings" panose="05000000000000000000" pitchFamily="2" charset="2"/>
                  </a:rPr>
                  <a:t> and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𝛽</m:t>
                    </m:r>
                  </m:oMath>
                </a14:m>
                <a:endParaRPr lang="en-US" sz="1400" dirty="0">
                  <a:solidFill>
                    <a:srgbClr val="FF0000"/>
                  </a:solidFill>
                  <a:latin typeface="Comic Sans MS" panose="030F0702030302020204" pitchFamily="66" charset="0"/>
                  <a:sym typeface="Wingdings" panose="05000000000000000000" pitchFamily="2" charset="2"/>
                </a:endParaRPr>
              </a:p>
              <a:p>
                <a:pPr marL="285750" indent="-285750">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So to answer this question we need to find angle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𝛽</m:t>
                    </m:r>
                  </m:oMath>
                </a14:m>
                <a:r>
                  <a:rPr lang="en-US" sz="1400" dirty="0">
                    <a:solidFill>
                      <a:srgbClr val="FF0000"/>
                    </a:solidFill>
                    <a:latin typeface="Comic Sans MS" panose="030F0702030302020204" pitchFamily="66" charset="0"/>
                    <a:sym typeface="Wingdings" panose="05000000000000000000" pitchFamily="2" charset="2"/>
                  </a:rPr>
                  <a:t>, and add on </a:t>
                </a:r>
                <a14:m>
                  <m:oMath xmlns:m="http://schemas.openxmlformats.org/officeDocument/2006/math">
                    <m:sSup>
                      <m:sSupPr>
                        <m:ctrlPr>
                          <a:rPr lang="en-US" sz="1400" i="1" smtClean="0">
                            <a:solidFill>
                              <a:srgbClr val="FF0000"/>
                            </a:solidFill>
                            <a:latin typeface="Cambria Math" panose="02040503050406030204" pitchFamily="18" charset="0"/>
                            <a:sym typeface="Wingdings" panose="05000000000000000000" pitchFamily="2" charset="2"/>
                          </a:rPr>
                        </m:ctrlPr>
                      </m:sSupPr>
                      <m:e>
                        <m:r>
                          <a:rPr lang="en-US" sz="1400" b="0" i="1" smtClean="0">
                            <a:solidFill>
                              <a:srgbClr val="FF0000"/>
                            </a:solidFill>
                            <a:latin typeface="Cambria Math" panose="02040503050406030204" pitchFamily="18" charset="0"/>
                            <a:sym typeface="Wingdings" panose="05000000000000000000" pitchFamily="2" charset="2"/>
                          </a:rPr>
                          <m:t>60</m:t>
                        </m:r>
                      </m:e>
                      <m:sup>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sup>
                    </m:sSup>
                  </m:oMath>
                </a14:m>
                <a:endParaRPr lang="en-US" sz="1400" dirty="0">
                  <a:solidFill>
                    <a:srgbClr val="FF0000"/>
                  </a:solidFill>
                  <a:latin typeface="Comic Sans MS" panose="030F0702030302020204" pitchFamily="66" charset="0"/>
                  <a:sym typeface="Wingdings" panose="05000000000000000000" pitchFamily="2" charset="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38600" y="1295400"/>
                <a:ext cx="2895600" cy="3375989"/>
              </a:xfrm>
              <a:prstGeom prst="rect">
                <a:avLst/>
              </a:prstGeom>
              <a:blipFill>
                <a:blip r:embed="rId11"/>
                <a:stretch>
                  <a:fillRect l="-421" t="-362"/>
                </a:stretch>
              </a:blipFill>
            </p:spPr>
            <p:txBody>
              <a:bodyPr/>
              <a:lstStyle/>
              <a:p>
                <a:r>
                  <a:rPr lang="en-GB">
                    <a:noFill/>
                  </a:rPr>
                  <a:t> </a:t>
                </a:r>
              </a:p>
            </p:txBody>
          </p:sp>
        </mc:Fallback>
      </mc:AlternateContent>
      <p:cxnSp>
        <p:nvCxnSpPr>
          <p:cNvPr id="63" name="Straight Arrow Connector 62"/>
          <p:cNvCxnSpPr/>
          <p:nvPr/>
        </p:nvCxnSpPr>
        <p:spPr>
          <a:xfrm>
            <a:off x="7924800" y="2286000"/>
            <a:ext cx="838200" cy="762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Arc 63"/>
          <p:cNvSpPr/>
          <p:nvPr/>
        </p:nvSpPr>
        <p:spPr>
          <a:xfrm rot="7133948">
            <a:off x="7403017" y="1764217"/>
            <a:ext cx="914400" cy="914400"/>
          </a:xfrm>
          <a:prstGeom prst="arc">
            <a:avLst>
              <a:gd name="adj1" fmla="val 17067007"/>
              <a:gd name="adj2" fmla="val 1939511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5" name="TextBox 64"/>
              <p:cNvSpPr txBox="1"/>
              <p:nvPr/>
            </p:nvSpPr>
            <p:spPr>
              <a:xfrm>
                <a:off x="7848600" y="2590800"/>
                <a:ext cx="381000"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𝟔𝟎</m:t>
                          </m:r>
                        </m:e>
                        <m:sup>
                          <m:r>
                            <a:rPr lang="en-GB" sz="1400" b="1" i="1" smtClean="0">
                              <a:solidFill>
                                <a:srgbClr val="FF0000"/>
                              </a:solidFill>
                              <a:latin typeface="Cambria Math" panose="02040503050406030204" pitchFamily="18" charset="0"/>
                              <a:ea typeface="Cambria Math" panose="02040503050406030204" pitchFamily="18" charset="0"/>
                            </a:rPr>
                            <m:t>°</m:t>
                          </m:r>
                        </m:sup>
                      </m:sSup>
                    </m:oMath>
                  </m:oMathPara>
                </a14:m>
                <a:endParaRPr lang="en-GB" sz="1400" b="1" dirty="0">
                  <a:solidFill>
                    <a:srgbClr val="FF0000"/>
                  </a:solidFill>
                  <a:latin typeface="Comic Sans MS" panose="030F0702030302020204" pitchFamily="66"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7848600" y="2590800"/>
                <a:ext cx="381000" cy="312586"/>
              </a:xfrm>
              <a:prstGeom prst="rect">
                <a:avLst/>
              </a:prstGeom>
              <a:blipFill>
                <a:blip r:embed="rId12"/>
                <a:stretch>
                  <a:fillRect r="-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305800" y="24384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𝑢</m:t>
                      </m:r>
                    </m:oMath>
                  </m:oMathPara>
                </a14:m>
                <a:endParaRPr lang="en-GB" sz="1400" dirty="0">
                  <a:solidFill>
                    <a:srgbClr val="FF0000"/>
                  </a:solidFill>
                  <a:latin typeface="Comic Sans MS" panose="030F0702030302020204" pitchFamily="66"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8305800" y="2438400"/>
                <a:ext cx="344710" cy="307777"/>
              </a:xfrm>
              <a:prstGeom prst="rect">
                <a:avLst/>
              </a:prstGeom>
              <a:blipFill>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053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linds(horizontal)">
                                      <p:cBhvr>
                                        <p:cTn id="17" dur="500"/>
                                        <p:tgtEl>
                                          <p:spTgt spid="6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blinds(horizontal)">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linds(horizontal)">
                                      <p:cBhvr>
                                        <p:cTn id="25" dur="500"/>
                                        <p:tgtEl>
                                          <p:spTgt spid="6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linds(horizontal)">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linds(horizont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blinds(horizontal)">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40" name="Rectangle 39"/>
          <p:cNvSpPr/>
          <p:nvPr/>
        </p:nvSpPr>
        <p:spPr>
          <a:xfrm rot="5400000">
            <a:off x="6934200" y="2285999"/>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7086600" y="1524000"/>
            <a:ext cx="8382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620000" y="26670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00" y="2667000"/>
                <a:ext cx="350417" cy="307777"/>
              </a:xfrm>
              <a:prstGeom prst="rect">
                <a:avLst/>
              </a:prstGeom>
              <a:blipFill>
                <a:blip r:embed="rId6"/>
                <a:stretch>
                  <a:fillRect b="-8000"/>
                </a:stretch>
              </a:blipFill>
            </p:spPr>
            <p:txBody>
              <a:bodyPr/>
              <a:lstStyle/>
              <a:p>
                <a:r>
                  <a:rPr lang="en-GB">
                    <a:noFill/>
                  </a:rPr>
                  <a:t> </a:t>
                </a:r>
              </a:p>
            </p:txBody>
          </p:sp>
        </mc:Fallback>
      </mc:AlternateContent>
      <p:cxnSp>
        <p:nvCxnSpPr>
          <p:cNvPr id="49" name="Straight Arrow Connector 48"/>
          <p:cNvCxnSpPr/>
          <p:nvPr/>
        </p:nvCxnSpPr>
        <p:spPr>
          <a:xfrm flipH="1">
            <a:off x="7315200" y="2286000"/>
            <a:ext cx="609600" cy="99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2390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239000" y="1828800"/>
                <a:ext cx="3447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391400" y="2514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514600"/>
                <a:ext cx="344710" cy="307777"/>
              </a:xfrm>
              <a:prstGeom prst="rect">
                <a:avLst/>
              </a:prstGeom>
              <a:blipFill>
                <a:blip r:embed="rId8"/>
                <a:stretch>
                  <a:fillRect/>
                </a:stretch>
              </a:blipFill>
            </p:spPr>
            <p:txBody>
              <a:bodyPr/>
              <a:lstStyle/>
              <a:p>
                <a:r>
                  <a:rPr lang="en-GB">
                    <a:noFill/>
                  </a:rPr>
                  <a:t> </a:t>
                </a:r>
              </a:p>
            </p:txBody>
          </p:sp>
        </mc:Fallback>
      </mc:AlternateContent>
      <p:sp>
        <p:nvSpPr>
          <p:cNvPr id="12" name="Arc 11"/>
          <p:cNvSpPr/>
          <p:nvPr/>
        </p:nvSpPr>
        <p:spPr>
          <a:xfrm rot="7133948">
            <a:off x="7555417" y="1992816"/>
            <a:ext cx="914400" cy="914400"/>
          </a:xfrm>
          <a:prstGeom prst="arc">
            <a:avLst>
              <a:gd name="adj1" fmla="val 6571164"/>
              <a:gd name="adj2" fmla="val 8362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7133948">
            <a:off x="7555417" y="1764215"/>
            <a:ext cx="914400" cy="914400"/>
          </a:xfrm>
          <a:prstGeom prst="arc">
            <a:avLst>
              <a:gd name="adj1" fmla="val 20560965"/>
              <a:gd name="adj2" fmla="val 4185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7543800" y="175260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543800" y="1752600"/>
                <a:ext cx="493468" cy="3125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33400" y="5029200"/>
                <a:ext cx="1066800" cy="46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𝑣</m:t>
                      </m:r>
                      <m:r>
                        <a:rPr lang="en-US" sz="1400" b="0" i="1" smtClean="0">
                          <a:solidFill>
                            <a:srgbClr val="FF0000"/>
                          </a:solidFill>
                          <a:latin typeface="Cambria Math" panose="02040503050406030204" pitchFamily="18" charset="0"/>
                          <a:ea typeface="Cambria Math" panose="02040503050406030204" pitchFamily="18" charset="0"/>
                        </a:rPr>
                        <m:t>=</m:t>
                      </m:r>
                      <m:f>
                        <m:fPr>
                          <m:ctrlPr>
                            <a:rPr lang="en-US" sz="1400" b="0" i="1" smtClean="0">
                              <a:solidFill>
                                <a:srgbClr val="FF0000"/>
                              </a:solidFill>
                              <a:latin typeface="Cambria Math" panose="02040503050406030204" pitchFamily="18" charset="0"/>
                              <a:ea typeface="Cambria Math" panose="02040503050406030204" pitchFamily="18" charset="0"/>
                            </a:rPr>
                          </m:ctrlPr>
                        </m:fPr>
                        <m:num>
                          <m:rad>
                            <m:radPr>
                              <m:degHide m:val="on"/>
                              <m:ctrlPr>
                                <a:rPr lang="en-US" sz="1400" b="0" i="1" smtClean="0">
                                  <a:solidFill>
                                    <a:srgbClr val="FF0000"/>
                                  </a:solidFill>
                                  <a:latin typeface="Cambria Math" panose="02040503050406030204" pitchFamily="18" charset="0"/>
                                  <a:ea typeface="Cambria Math" panose="02040503050406030204" pitchFamily="18" charset="0"/>
                                </a:rPr>
                              </m:ctrlPr>
                            </m:radPr>
                            <m:deg/>
                            <m:e>
                              <m:r>
                                <a:rPr lang="en-US" sz="1400" b="0" i="1" smtClean="0">
                                  <a:solidFill>
                                    <a:srgbClr val="FF0000"/>
                                  </a:solidFill>
                                  <a:latin typeface="Cambria Math" panose="02040503050406030204" pitchFamily="18" charset="0"/>
                                  <a:ea typeface="Cambria Math" panose="02040503050406030204" pitchFamily="18" charset="0"/>
                                </a:rPr>
                                <m:t>19</m:t>
                              </m:r>
                            </m:e>
                          </m:rad>
                        </m:num>
                        <m:den>
                          <m:r>
                            <a:rPr lang="en-US" sz="1400" b="0" i="1" smtClean="0">
                              <a:solidFill>
                                <a:srgbClr val="FF0000"/>
                              </a:solidFill>
                              <a:latin typeface="Cambria Math" panose="02040503050406030204" pitchFamily="18" charset="0"/>
                              <a:ea typeface="Cambria Math" panose="02040503050406030204" pitchFamily="18" charset="0"/>
                            </a:rPr>
                            <m:t>64</m:t>
                          </m:r>
                        </m:den>
                      </m:f>
                      <m:r>
                        <a:rPr lang="en-US" sz="1400" b="0" i="1" smtClean="0">
                          <a:solidFill>
                            <a:srgbClr val="FF0000"/>
                          </a:solidFill>
                          <a:latin typeface="Cambria Math" panose="02040503050406030204" pitchFamily="18" charset="0"/>
                          <a:ea typeface="Cambria Math" panose="02040503050406030204" pitchFamily="18" charset="0"/>
                        </a:rPr>
                        <m:t>𝑢</m:t>
                      </m:r>
                    </m:oMath>
                  </m:oMathPara>
                </a14:m>
                <a:endParaRPr lang="en-GB" sz="1400"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33400" y="5029200"/>
                <a:ext cx="1066800" cy="46320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38600" y="160020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38600" y="1600200"/>
                <a:ext cx="1540896" cy="246221"/>
              </a:xfrm>
              <a:prstGeom prst="rect">
                <a:avLst/>
              </a:prstGeom>
              <a:blipFill>
                <a:blip r:embed="rId11"/>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14800" y="1981200"/>
                <a:ext cx="1752600" cy="553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4</m:t>
                              </m:r>
                            </m:den>
                          </m:f>
                        </m:e>
                      </m:d>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60</m:t>
                      </m:r>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14800" y="1981200"/>
                <a:ext cx="1752600" cy="553228"/>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38600" y="2667000"/>
                <a:ext cx="1219200" cy="5278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3</m:t>
                              </m:r>
                            </m:e>
                          </m:rad>
                        </m:num>
                        <m:den>
                          <m:r>
                            <a:rPr lang="en-US" sz="1600" b="0" i="1" smtClean="0">
                              <a:latin typeface="Cambria Math" panose="02040503050406030204" pitchFamily="18" charset="0"/>
                              <a:ea typeface="Cambria Math" panose="02040503050406030204" pitchFamily="18" charset="0"/>
                            </a:rPr>
                            <m:t>4</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038600" y="2667000"/>
                <a:ext cx="1219200" cy="52783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343400" y="3505200"/>
                <a:ext cx="1219200"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=23.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41</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343400" y="3505200"/>
                <a:ext cx="1219200" cy="251800"/>
              </a:xfrm>
              <a:prstGeom prst="rect">
                <a:avLst/>
              </a:prstGeom>
              <a:blipFill>
                <a:blip r:embed="rId14"/>
                <a:stretch>
                  <a:fillRect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105400" y="4648200"/>
                <a:ext cx="2743200"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𝐴𝑛𝑔𝑙𝑒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𝑜𝑓</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𝑑𝑒𝑓𝑙𝑒𝑐𝑡𝑖𝑜𝑛</m:t>
                      </m:r>
                      <m:r>
                        <a:rPr lang="en-US" sz="1600" b="0" i="1" smtClean="0">
                          <a:latin typeface="Cambria Math" panose="02040503050406030204" pitchFamily="18" charset="0"/>
                          <a:ea typeface="Cambria Math" panose="02040503050406030204" pitchFamily="18" charset="0"/>
                        </a:rPr>
                        <m:t>=83.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41</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105400" y="4648200"/>
                <a:ext cx="2743200" cy="251800"/>
              </a:xfrm>
              <a:prstGeom prst="rect">
                <a:avLst/>
              </a:prstGeom>
              <a:blipFill>
                <a:blip r:embed="rId15"/>
                <a:stretch>
                  <a:fillRect l="-2222" t="-2439" b="-31707"/>
                </a:stretch>
              </a:blipFill>
            </p:spPr>
            <p:txBody>
              <a:bodyPr/>
              <a:lstStyle/>
              <a:p>
                <a:r>
                  <a:rPr lang="en-GB">
                    <a:noFill/>
                  </a:rPr>
                  <a:t> </a:t>
                </a:r>
              </a:p>
            </p:txBody>
          </p:sp>
        </mc:Fallback>
      </mc:AlternateContent>
      <p:sp>
        <p:nvSpPr>
          <p:cNvPr id="29" name="Arc 28"/>
          <p:cNvSpPr/>
          <p:nvPr/>
        </p:nvSpPr>
        <p:spPr>
          <a:xfrm>
            <a:off x="5715000" y="17526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5867400" y="1752600"/>
            <a:ext cx="1066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31" name="Arc 30"/>
          <p:cNvSpPr/>
          <p:nvPr/>
        </p:nvSpPr>
        <p:spPr>
          <a:xfrm>
            <a:off x="5715000" y="2362200"/>
            <a:ext cx="3048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a:off x="5715000" y="3048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p:cNvSpPr txBox="1"/>
          <p:nvPr/>
        </p:nvSpPr>
        <p:spPr>
          <a:xfrm>
            <a:off x="5943600" y="25146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34" name="TextBox 33"/>
          <p:cNvSpPr txBox="1"/>
          <p:nvPr/>
        </p:nvSpPr>
        <p:spPr>
          <a:xfrm>
            <a:off x="5943600" y="31242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4114800"/>
                <a:ext cx="4267200" cy="312586"/>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on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60</m:t>
                        </m:r>
                      </m:e>
                      <m:sup>
                        <m:r>
                          <a:rPr lang="en-US" sz="1400" i="1" smtClean="0">
                            <a:solidFill>
                              <a:srgbClr val="FF0000"/>
                            </a:solidFill>
                            <a:latin typeface="Cambria Math" panose="02040503050406030204" pitchFamily="18" charset="0"/>
                            <a:ea typeface="Cambria Math" panose="02040503050406030204" pitchFamily="18" charset="0"/>
                          </a:rPr>
                          <m:t>°</m:t>
                        </m:r>
                      </m:sup>
                    </m:sSup>
                  </m:oMath>
                </a14:m>
                <a:r>
                  <a:rPr lang="en-GB" sz="1400" dirty="0">
                    <a:solidFill>
                      <a:srgbClr val="FF0000"/>
                    </a:solidFill>
                    <a:latin typeface="Comic Sans MS" panose="030F0702030302020204" pitchFamily="66" charset="0"/>
                  </a:rPr>
                  <a:t> to find the angle of deflection</a:t>
                </a:r>
              </a:p>
            </p:txBody>
          </p:sp>
        </mc:Choice>
        <mc:Fallback xmlns="">
          <p:sp>
            <p:nvSpPr>
              <p:cNvPr id="35" name="TextBox 34"/>
              <p:cNvSpPr txBox="1">
                <a:spLocks noRot="1" noChangeAspect="1" noMove="1" noResize="1" noEditPoints="1" noAdjustHandles="1" noChangeArrowheads="1" noChangeShapeType="1" noTextEdit="1"/>
              </p:cNvSpPr>
              <p:nvPr/>
            </p:nvSpPr>
            <p:spPr>
              <a:xfrm>
                <a:off x="4343400" y="4114800"/>
                <a:ext cx="4267200" cy="312586"/>
              </a:xfrm>
              <a:prstGeom prst="rect">
                <a:avLst/>
              </a:prstGeom>
              <a:blipFill>
                <a:blip r:embed="rId16"/>
                <a:stretch>
                  <a:fillRect t="-1961" b="-19608"/>
                </a:stretch>
              </a:blipFill>
            </p:spPr>
            <p:txBody>
              <a:bodyPr/>
              <a:lstStyle/>
              <a:p>
                <a:r>
                  <a:rPr lang="en-GB">
                    <a:noFill/>
                  </a:rPr>
                  <a:t> </a:t>
                </a:r>
              </a:p>
            </p:txBody>
          </p:sp>
        </mc:Fallback>
      </mc:AlternateContent>
    </p:spTree>
    <p:extLst>
      <p:ext uri="{BB962C8B-B14F-4D97-AF65-F5344CB8AC3E}">
        <p14:creationId xmlns:p14="http://schemas.microsoft.com/office/powerpoint/2010/main" val="27323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linds(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p:bldP spid="31" grpId="0" animBg="1"/>
      <p:bldP spid="32" grpId="0" animBg="1"/>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286028"/>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is falling vertically. The ball strikes a smooth plane which is inclined at an angle </a:t>
                </a:r>
                <a14:m>
                  <m:oMath xmlns:m="http://schemas.openxmlformats.org/officeDocument/2006/math">
                    <m:r>
                      <a:rPr lang="en-US" sz="1400" i="1">
                        <a:latin typeface="Cambria Math" panose="02040503050406030204" pitchFamily="18" charset="0"/>
                        <a:ea typeface="Cambria Math" panose="02040503050406030204" pitchFamily="18" charset="0"/>
                      </a:rPr>
                      <m:t>𝜃</m:t>
                    </m:r>
                  </m:oMath>
                </a14:m>
                <a:r>
                  <a:rPr lang="en-US" sz="1400" dirty="0">
                    <a:latin typeface="Comic Sans MS" panose="030F0702030302020204" pitchFamily="66" charset="0"/>
                  </a:rPr>
                  <a:t>to the horizontal, where </a:t>
                </a:r>
                <a14:m>
                  <m:oMath xmlns:m="http://schemas.openxmlformats.org/officeDocument/2006/math">
                    <m:r>
                      <a:rPr lang="en-US" sz="1400" b="0" i="1" smtClean="0">
                        <a:latin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oMath>
                </a14:m>
                <a:r>
                  <a:rPr lang="en-US" sz="1400" dirty="0">
                    <a:latin typeface="Comic Sans MS" panose="030F0702030302020204" pitchFamily="66" charset="0"/>
                  </a:rPr>
                  <a:t>. Immediately before striking the plane, the ball has speed </a:t>
                </a:r>
                <a14:m>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plane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 the speed of the ball immediately after the impact.</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286028"/>
              </a:xfrm>
              <a:prstGeom prst="rect">
                <a:avLst/>
              </a:prstGeom>
              <a:blipFill>
                <a:blip r:embed="rId2"/>
                <a:stretch>
                  <a:fillRect l="-165" t="-371"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cxnSp>
        <p:nvCxnSpPr>
          <p:cNvPr id="6" name="Straight Connector 5"/>
          <p:cNvCxnSpPr/>
          <p:nvPr/>
        </p:nvCxnSpPr>
        <p:spPr>
          <a:xfrm flipV="1">
            <a:off x="5867400" y="2057400"/>
            <a:ext cx="2667000"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7400" y="3124200"/>
            <a:ext cx="2667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5486400" y="2667000"/>
            <a:ext cx="914400" cy="914400"/>
          </a:xfrm>
          <a:prstGeom prst="arc">
            <a:avLst>
              <a:gd name="adj1" fmla="val 20139536"/>
              <a:gd name="adj2" fmla="val 13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6400800" y="2895600"/>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895600"/>
                <a:ext cx="146322" cy="215444"/>
              </a:xfrm>
              <a:prstGeom prst="rect">
                <a:avLst/>
              </a:prstGeom>
              <a:blipFill>
                <a:blip r:embed="rId6"/>
                <a:stretch>
                  <a:fillRect l="-29167" r="-20833" b="-5714"/>
                </a:stretch>
              </a:blipFill>
            </p:spPr>
            <p:txBody>
              <a:bodyPr/>
              <a:lstStyle/>
              <a:p>
                <a:r>
                  <a:rPr lang="en-GB">
                    <a:noFill/>
                  </a:rPr>
                  <a:t> </a:t>
                </a:r>
              </a:p>
            </p:txBody>
          </p:sp>
        </mc:Fallback>
      </mc:AlternateContent>
      <p:cxnSp>
        <p:nvCxnSpPr>
          <p:cNvPr id="14" name="Straight Arrow Connector 13"/>
          <p:cNvCxnSpPr/>
          <p:nvPr/>
        </p:nvCxnSpPr>
        <p:spPr>
          <a:xfrm>
            <a:off x="7391400" y="1524000"/>
            <a:ext cx="0" cy="9906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48400" y="2514600"/>
            <a:ext cx="1143000" cy="762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781800" y="1752600"/>
                <a:ext cx="66479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5</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𝑚𝑠</m:t>
                          </m:r>
                        </m:e>
                        <m:sup>
                          <m:r>
                            <a:rPr lang="en-US" sz="1200" b="0" i="1" smtClean="0">
                              <a:latin typeface="Cambria Math" panose="02040503050406030204" pitchFamily="18" charset="0"/>
                            </a:rPr>
                            <m:t>−1</m:t>
                          </m:r>
                        </m:sup>
                      </m:sSup>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781800" y="1752600"/>
                <a:ext cx="664797"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29400" y="2286000"/>
                <a:ext cx="2286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𝑣</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29400" y="2286000"/>
                <a:ext cx="228600" cy="276999"/>
              </a:xfrm>
              <a:prstGeom prst="rect">
                <a:avLst/>
              </a:prstGeom>
              <a:blipFill>
                <a:blip r:embed="rId8"/>
                <a:stretch>
                  <a:fillRect/>
                </a:stretch>
              </a:blipFill>
            </p:spPr>
            <p:txBody>
              <a:bodyPr/>
              <a:lstStyle/>
              <a:p>
                <a:r>
                  <a:rPr lang="en-GB">
                    <a:noFill/>
                  </a:rPr>
                  <a:t> </a:t>
                </a:r>
              </a:p>
            </p:txBody>
          </p:sp>
        </mc:Fallback>
      </mc:AlternateContent>
      <p:sp>
        <p:nvSpPr>
          <p:cNvPr id="22" name="Arc 21"/>
          <p:cNvSpPr/>
          <p:nvPr/>
        </p:nvSpPr>
        <p:spPr>
          <a:xfrm>
            <a:off x="6781800" y="2209800"/>
            <a:ext cx="914400" cy="914400"/>
          </a:xfrm>
          <a:prstGeom prst="arc">
            <a:avLst>
              <a:gd name="adj1" fmla="val 17371449"/>
              <a:gd name="adj2" fmla="val 197288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a:off x="6934200" y="2057400"/>
            <a:ext cx="914400" cy="914400"/>
          </a:xfrm>
          <a:prstGeom prst="arc">
            <a:avLst>
              <a:gd name="adj1" fmla="val 9513674"/>
              <a:gd name="adj2" fmla="val 106630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7162800" y="2667000"/>
                <a:ext cx="1529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162800" y="2667000"/>
                <a:ext cx="152926" cy="215444"/>
              </a:xfrm>
              <a:prstGeom prst="rect">
                <a:avLst/>
              </a:prstGeom>
              <a:blipFill>
                <a:blip r:embed="rId9"/>
                <a:stretch>
                  <a:fillRect l="-16000" r="-8000"/>
                </a:stretch>
              </a:blipFill>
            </p:spPr>
            <p:txBody>
              <a:bodyPr/>
              <a:lstStyle/>
              <a:p>
                <a:r>
                  <a:rPr lang="en-GB">
                    <a:noFill/>
                  </a:rPr>
                  <a:t> </a:t>
                </a:r>
              </a:p>
            </p:txBody>
          </p:sp>
        </mc:Fallback>
      </mc:AlternateContent>
      <p:cxnSp>
        <p:nvCxnSpPr>
          <p:cNvPr id="29" name="Straight Arrow Connector 28"/>
          <p:cNvCxnSpPr/>
          <p:nvPr/>
        </p:nvCxnSpPr>
        <p:spPr>
          <a:xfrm>
            <a:off x="7391400" y="2514600"/>
            <a:ext cx="0" cy="609600"/>
          </a:xfrm>
          <a:prstGeom prst="straightConnector1">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7086600" y="1905000"/>
            <a:ext cx="914400" cy="914400"/>
          </a:xfrm>
          <a:prstGeom prst="arc">
            <a:avLst>
              <a:gd name="adj1" fmla="val 6644609"/>
              <a:gd name="adj2" fmla="val 8869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7543800" y="2133600"/>
                <a:ext cx="1529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543800" y="2133600"/>
                <a:ext cx="152927" cy="215444"/>
              </a:xfrm>
              <a:prstGeom prst="rect">
                <a:avLst/>
              </a:prstGeom>
              <a:blipFill>
                <a:blip r:embed="rId10"/>
                <a:stretch>
                  <a:fillRect l="-20000" r="-8000"/>
                </a:stretch>
              </a:blipFill>
            </p:spPr>
            <p:txBody>
              <a:bodyPr/>
              <a:lstStyle/>
              <a:p>
                <a:r>
                  <a:rPr lang="en-GB">
                    <a:noFill/>
                  </a:rPr>
                  <a:t> </a:t>
                </a:r>
              </a:p>
            </p:txBody>
          </p:sp>
        </mc:Fallback>
      </mc:AlternateContent>
      <p:grpSp>
        <p:nvGrpSpPr>
          <p:cNvPr id="35" name="Group 34"/>
          <p:cNvGrpSpPr/>
          <p:nvPr/>
        </p:nvGrpSpPr>
        <p:grpSpPr>
          <a:xfrm>
            <a:off x="644371" y="4841290"/>
            <a:ext cx="2514600" cy="1676400"/>
            <a:chOff x="4419600" y="4419600"/>
            <a:chExt cx="2514600" cy="1676400"/>
          </a:xfrm>
        </p:grpSpPr>
        <p:cxnSp>
          <p:nvCxnSpPr>
            <p:cNvPr id="36" name="Straight Connector 35"/>
            <p:cNvCxnSpPr/>
            <p:nvPr/>
          </p:nvCxnSpPr>
          <p:spPr>
            <a:xfrm flipV="1">
              <a:off x="4800600" y="5029200"/>
              <a:ext cx="152400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00600" y="56388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Arc 37"/>
            <p:cNvSpPr/>
            <p:nvPr/>
          </p:nvSpPr>
          <p:spPr>
            <a:xfrm>
              <a:off x="4419600" y="5181600"/>
              <a:ext cx="914400" cy="914400"/>
            </a:xfrm>
            <a:prstGeom prst="arc">
              <a:avLst>
                <a:gd name="adj1" fmla="val 20139536"/>
                <a:gd name="adj2" fmla="val 13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9" name="TextBox 38"/>
                <p:cNvSpPr txBox="1"/>
                <p:nvPr/>
              </p:nvSpPr>
              <p:spPr>
                <a:xfrm>
                  <a:off x="5334000" y="5410200"/>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34000" y="5410200"/>
                  <a:ext cx="146322" cy="215444"/>
                </a:xfrm>
                <a:prstGeom prst="rect">
                  <a:avLst/>
                </a:prstGeom>
                <a:blipFill>
                  <a:blip r:embed="rId11"/>
                  <a:stretch>
                    <a:fillRect l="-33333" r="-20833"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096000" y="5181600"/>
                  <a:ext cx="1529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096000" y="5181600"/>
                  <a:ext cx="152926" cy="215444"/>
                </a:xfrm>
                <a:prstGeom prst="rect">
                  <a:avLst/>
                </a:prstGeom>
                <a:blipFill>
                  <a:blip r:embed="rId12"/>
                  <a:stretch>
                    <a:fillRect l="-20000" r="-8000"/>
                  </a:stretch>
                </a:blipFill>
              </p:spPr>
              <p:txBody>
                <a:bodyPr/>
                <a:lstStyle/>
                <a:p>
                  <a:r>
                    <a:rPr lang="en-GB">
                      <a:noFill/>
                    </a:rPr>
                    <a:t> </a:t>
                  </a:r>
                </a:p>
              </p:txBody>
            </p:sp>
          </mc:Fallback>
        </mc:AlternateContent>
        <p:cxnSp>
          <p:nvCxnSpPr>
            <p:cNvPr id="47" name="Straight Arrow Connector 46"/>
            <p:cNvCxnSpPr/>
            <p:nvPr/>
          </p:nvCxnSpPr>
          <p:spPr>
            <a:xfrm>
              <a:off x="6324600" y="5029200"/>
              <a:ext cx="0" cy="609600"/>
            </a:xfrm>
            <a:prstGeom prst="straightConnector1">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6019800" y="4419600"/>
              <a:ext cx="914400" cy="914400"/>
            </a:xfrm>
            <a:prstGeom prst="arc">
              <a:avLst>
                <a:gd name="adj1" fmla="val 6644609"/>
                <a:gd name="adj2" fmla="val 8869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0" name="TextBox 49"/>
              <p:cNvSpPr txBox="1"/>
              <p:nvPr/>
            </p:nvSpPr>
            <p:spPr>
              <a:xfrm>
                <a:off x="79160" y="5459767"/>
                <a:ext cx="789512"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79160" y="5459767"/>
                <a:ext cx="789512" cy="403316"/>
              </a:xfrm>
              <a:prstGeom prst="rect">
                <a:avLst/>
              </a:prstGeom>
              <a:blipFill>
                <a:blip r:embed="rId13"/>
                <a:stretch>
                  <a:fillRect l="-4651" t="-1515" r="-4651"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81866" y="4715522"/>
                <a:ext cx="3352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We can use trig ratios to find an expression for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𝑡𝑎𝑛</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𝛼</m:t>
                    </m:r>
                  </m:oMath>
                </a14:m>
                <a:endParaRPr lang="en-GB" sz="1400" dirty="0">
                  <a:solidFill>
                    <a:srgbClr val="FF0000"/>
                  </a:solidFill>
                  <a:latin typeface="Comic Sans MS" panose="030F0702030302020204" pitchFamily="66"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81866" y="4715522"/>
                <a:ext cx="3352800" cy="523220"/>
              </a:xfrm>
              <a:prstGeom prst="rect">
                <a:avLst/>
              </a:prstGeom>
              <a:blipFill>
                <a:blip r:embed="rId14"/>
                <a:stretch>
                  <a:fillRect t="-2353" b="-11765"/>
                </a:stretch>
              </a:blipFill>
            </p:spPr>
            <p:txBody>
              <a:bodyPr/>
              <a:lstStyle/>
              <a:p>
                <a:r>
                  <a:rPr lang="en-GB">
                    <a:noFill/>
                  </a:rPr>
                  <a:t> </a:t>
                </a:r>
              </a:p>
            </p:txBody>
          </p:sp>
        </mc:Fallback>
      </mc:AlternateContent>
      <p:sp>
        <p:nvSpPr>
          <p:cNvPr id="55" name="TextBox 54"/>
          <p:cNvSpPr txBox="1"/>
          <p:nvPr/>
        </p:nvSpPr>
        <p:spPr>
          <a:xfrm>
            <a:off x="2522739" y="5612167"/>
            <a:ext cx="264816" cy="307777"/>
          </a:xfrm>
          <a:prstGeom prst="rect">
            <a:avLst/>
          </a:prstGeom>
          <a:noFill/>
        </p:spPr>
        <p:txBody>
          <a:bodyPr wrap="none" rtlCol="0">
            <a:spAutoFit/>
          </a:bodyPr>
          <a:lstStyle/>
          <a:p>
            <a:r>
              <a:rPr lang="en-US" sz="1400" dirty="0">
                <a:latin typeface="Comic Sans MS" panose="030F0702030302020204" pitchFamily="66" charset="0"/>
              </a:rPr>
              <a:t>1</a:t>
            </a:r>
            <a:endParaRPr lang="en-GB" sz="1400" dirty="0">
              <a:latin typeface="Comic Sans MS" panose="030F0702030302020204" pitchFamily="66" charset="0"/>
            </a:endParaRPr>
          </a:p>
        </p:txBody>
      </p:sp>
      <p:sp>
        <p:nvSpPr>
          <p:cNvPr id="56" name="TextBox 55"/>
          <p:cNvSpPr txBox="1"/>
          <p:nvPr/>
        </p:nvSpPr>
        <p:spPr>
          <a:xfrm>
            <a:off x="1755560" y="6069367"/>
            <a:ext cx="293670" cy="307777"/>
          </a:xfrm>
          <a:prstGeom prst="rect">
            <a:avLst/>
          </a:prstGeom>
          <a:noFill/>
        </p:spPr>
        <p:txBody>
          <a:bodyPr wrap="none" rtlCol="0">
            <a:spAutoFit/>
          </a:bodyPr>
          <a:lstStyle/>
          <a:p>
            <a:r>
              <a:rPr lang="en-US" sz="1400" dirty="0">
                <a:latin typeface="Comic Sans MS" panose="030F0702030302020204" pitchFamily="66" charset="0"/>
              </a:rPr>
              <a:t>2</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TextBox 56"/>
              <p:cNvSpPr txBox="1"/>
              <p:nvPr/>
            </p:nvSpPr>
            <p:spPr>
              <a:xfrm>
                <a:off x="79160" y="6069367"/>
                <a:ext cx="7961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=2</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9160" y="6069367"/>
                <a:ext cx="796115" cy="215444"/>
              </a:xfrm>
              <a:prstGeom prst="rect">
                <a:avLst/>
              </a:prstGeom>
              <a:blipFill>
                <a:blip r:embed="rId15"/>
                <a:stretch>
                  <a:fillRect l="-4580" r="-4580"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679360" y="5459767"/>
                <a:ext cx="257378" cy="245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679360" y="5459767"/>
                <a:ext cx="257378" cy="245195"/>
              </a:xfrm>
              <a:prstGeom prst="rect">
                <a:avLst/>
              </a:prstGeom>
              <a:blipFill>
                <a:blip r:embed="rId16"/>
                <a:stretch>
                  <a:fillRect r="-13953"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781799" y="2539753"/>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781799" y="2539753"/>
                <a:ext cx="154529" cy="215444"/>
              </a:xfrm>
              <a:prstGeom prst="rect">
                <a:avLst/>
              </a:prstGeom>
              <a:blipFill>
                <a:blip r:embed="rId17"/>
                <a:stretch>
                  <a:fillRect l="-38462" r="-34615"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806084" y="5401321"/>
                <a:ext cx="857927"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2806084" y="5401321"/>
                <a:ext cx="857927" cy="444994"/>
              </a:xfrm>
              <a:prstGeom prst="rect">
                <a:avLst/>
              </a:prstGeom>
              <a:blipFill>
                <a:blip r:embed="rId18"/>
                <a:stretch>
                  <a:fillRect l="-4255" r="-4255" b="-123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806084" y="5934721"/>
                <a:ext cx="891590"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2806084" y="5934721"/>
                <a:ext cx="891590" cy="444994"/>
              </a:xfrm>
              <a:prstGeom prst="rect">
                <a:avLst/>
              </a:prstGeom>
              <a:blipFill>
                <a:blip r:embed="rId19"/>
                <a:stretch>
                  <a:fillRect l="-4082" t="-1370" r="-4082"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191000" y="1447800"/>
                <a:ext cx="7961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=2</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191000" y="1447800"/>
                <a:ext cx="796115" cy="215444"/>
              </a:xfrm>
              <a:prstGeom prst="rect">
                <a:avLst/>
              </a:prstGeom>
              <a:blipFill>
                <a:blip r:embed="rId20"/>
                <a:stretch>
                  <a:fillRect l="-4615" r="-4615" b="-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249445" y="1752600"/>
                <a:ext cx="857927"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49445" y="1752600"/>
                <a:ext cx="857927" cy="444994"/>
              </a:xfrm>
              <a:prstGeom prst="rect">
                <a:avLst/>
              </a:prstGeom>
              <a:blipFill>
                <a:blip r:embed="rId21"/>
                <a:stretch>
                  <a:fillRect l="-4255" t="-1389" r="-425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217633" y="2254189"/>
                <a:ext cx="891590"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217633" y="2254189"/>
                <a:ext cx="891590" cy="444994"/>
              </a:xfrm>
              <a:prstGeom prst="rect">
                <a:avLst/>
              </a:prstGeom>
              <a:blipFill>
                <a:blip r:embed="rId22"/>
                <a:stretch>
                  <a:fillRect l="-4110" r="-4110"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103702" y="3664258"/>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103702" y="3664258"/>
                <a:ext cx="1540896" cy="246221"/>
              </a:xfrm>
              <a:prstGeom prst="rect">
                <a:avLst/>
              </a:prstGeom>
              <a:blipFill>
                <a:blip r:embed="rId23"/>
                <a:stretch>
                  <a:fillRect b="-3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167325" y="4003090"/>
                <a:ext cx="1540896" cy="553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3</m:t>
                              </m:r>
                            </m:den>
                          </m:f>
                        </m:e>
                      </m:d>
                      <m:r>
                        <a:rPr lang="en-US" sz="1600" b="0" i="1" smtClean="0">
                          <a:latin typeface="Cambria Math" panose="02040503050406030204" pitchFamily="18" charset="0"/>
                          <a:ea typeface="Cambria Math" panose="02040503050406030204" pitchFamily="18" charset="0"/>
                        </a:rPr>
                        <m:t>(2)</m:t>
                      </m:r>
                    </m:oMath>
                  </m:oMathPara>
                </a14:m>
                <a:endParaRPr lang="en-GB" sz="16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167325" y="4003090"/>
                <a:ext cx="1540896" cy="553228"/>
              </a:xfrm>
              <a:prstGeom prst="rect">
                <a:avLst/>
              </a:prstGeom>
              <a:blipFill>
                <a:blip r:embed="rId24"/>
                <a:stretch>
                  <a:fillRect b="-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177684" y="4643762"/>
                <a:ext cx="953610"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2</m:t>
                          </m:r>
                        </m:num>
                        <m:den>
                          <m:r>
                            <a:rPr lang="en-US" sz="1600" b="0" i="1" smtClean="0">
                              <a:latin typeface="Cambria Math" panose="02040503050406030204" pitchFamily="18" charset="0"/>
                              <a:ea typeface="Cambria Math" panose="02040503050406030204" pitchFamily="18" charset="0"/>
                            </a:rPr>
                            <m:t>3</m:t>
                          </m:r>
                        </m:den>
                      </m:f>
                    </m:oMath>
                  </m:oMathPara>
                </a14:m>
                <a:endParaRPr lang="en-GB"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177684" y="4643762"/>
                <a:ext cx="953610" cy="461024"/>
              </a:xfrm>
              <a:prstGeom prst="rect">
                <a:avLst/>
              </a:prstGeom>
              <a:blipFill>
                <a:blip r:embed="rId25"/>
                <a:stretch>
                  <a:fillRect b="-1333"/>
                </a:stretch>
              </a:blipFill>
            </p:spPr>
            <p:txBody>
              <a:bodyPr/>
              <a:lstStyle/>
              <a:p>
                <a:r>
                  <a:rPr lang="en-GB">
                    <a:noFill/>
                  </a:rPr>
                  <a:t> </a:t>
                </a:r>
              </a:p>
            </p:txBody>
          </p:sp>
        </mc:Fallback>
      </mc:AlternateContent>
      <p:sp>
        <p:nvSpPr>
          <p:cNvPr id="69" name="Arc 68"/>
          <p:cNvSpPr/>
          <p:nvPr/>
        </p:nvSpPr>
        <p:spPr>
          <a:xfrm>
            <a:off x="5528568" y="3808520"/>
            <a:ext cx="304061" cy="48309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783801" y="3887679"/>
            <a:ext cx="132721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71" name="Arc 70"/>
          <p:cNvSpPr/>
          <p:nvPr/>
        </p:nvSpPr>
        <p:spPr>
          <a:xfrm>
            <a:off x="5538925" y="4378171"/>
            <a:ext cx="304061" cy="48309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2" name="TextBox 71"/>
              <p:cNvSpPr txBox="1"/>
              <p:nvPr/>
            </p:nvSpPr>
            <p:spPr>
              <a:xfrm>
                <a:off x="7457243" y="3187823"/>
                <a:ext cx="1686757"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the angle of approach is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𝛼</m:t>
                    </m:r>
                  </m:oMath>
                </a14:m>
                <a:r>
                  <a:rPr lang="en-GB" sz="1400" dirty="0">
                    <a:solidFill>
                      <a:srgbClr val="FF0000"/>
                    </a:solidFill>
                    <a:latin typeface="Comic Sans MS" panose="030F0702030302020204" pitchFamily="66" charset="0"/>
                  </a:rPr>
                  <a:t>, the non-90˚ angle in the triangle will also be </a:t>
                </a:r>
                <a14:m>
                  <m:oMath xmlns:m="http://schemas.openxmlformats.org/officeDocument/2006/math">
                    <m:r>
                      <a:rPr lang="en-GB" sz="1400" i="1" smtClean="0">
                        <a:solidFill>
                          <a:srgbClr val="FF0000"/>
                        </a:solidFill>
                        <a:latin typeface="Cambria Math" panose="02040503050406030204" pitchFamily="18" charset="0"/>
                        <a:ea typeface="Cambria Math" panose="02040503050406030204" pitchFamily="18" charset="0"/>
                      </a:rPr>
                      <m:t>𝛼</m:t>
                    </m:r>
                  </m:oMath>
                </a14:m>
                <a:endParaRPr lang="en-GB" sz="1400" dirty="0">
                  <a:solidFill>
                    <a:srgbClr val="FF0000"/>
                  </a:solidFill>
                  <a:latin typeface="Comic Sans MS" panose="030F0702030302020204" pitchFamily="66"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457243" y="3187823"/>
                <a:ext cx="1686757" cy="1169551"/>
              </a:xfrm>
              <a:prstGeom prst="rect">
                <a:avLst/>
              </a:prstGeom>
              <a:blipFill>
                <a:blip r:embed="rId26"/>
                <a:stretch>
                  <a:fillRect l="-722" t="-1042" r="-3249" b="-4167"/>
                </a:stretch>
              </a:blipFill>
            </p:spPr>
            <p:txBody>
              <a:bodyPr/>
              <a:lstStyle/>
              <a:p>
                <a:r>
                  <a:rPr lang="en-GB">
                    <a:noFill/>
                  </a:rPr>
                  <a:t> </a:t>
                </a:r>
              </a:p>
            </p:txBody>
          </p:sp>
        </mc:Fallback>
      </mc:AlternateContent>
      <p:sp>
        <p:nvSpPr>
          <p:cNvPr id="73" name="TextBox 72"/>
          <p:cNvSpPr txBox="1"/>
          <p:nvPr/>
        </p:nvSpPr>
        <p:spPr>
          <a:xfrm>
            <a:off x="5801556" y="4482482"/>
            <a:ext cx="94547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Simplify</a:t>
            </a:r>
            <a:endParaRPr lang="en-GB" sz="1400" dirty="0">
              <a:solidFill>
                <a:srgbClr val="FF0000"/>
              </a:solidFill>
              <a:latin typeface="Comic Sans MS" panose="030F0702030302020204" pitchFamily="66" charset="0"/>
            </a:endParaRPr>
          </a:p>
        </p:txBody>
      </p:sp>
      <p:sp>
        <p:nvSpPr>
          <p:cNvPr id="74" name="Oval 73"/>
          <p:cNvSpPr/>
          <p:nvPr/>
        </p:nvSpPr>
        <p:spPr>
          <a:xfrm>
            <a:off x="5797117" y="2263806"/>
            <a:ext cx="1757779" cy="118960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82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5"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vertic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blinds(horizontal)">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blinds(horizontal)">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linds(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linds(horizontal)">
                                      <p:cBhvr>
                                        <p:cTn id="63" dur="500"/>
                                        <p:tgtEl>
                                          <p:spTgt spid="3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linds(horizontal)">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linds(horizont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blinds(horizontal)">
                                      <p:cBhvr>
                                        <p:cTn id="81" dur="500"/>
                                        <p:tgtEl>
                                          <p:spTgt spid="7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1" nodeType="clickEffect">
                                  <p:stCondLst>
                                    <p:cond delay="0"/>
                                  </p:stCondLst>
                                  <p:childTnLst>
                                    <p:animEffect transition="out" filter="blinds(horizontal)">
                                      <p:cBhvr>
                                        <p:cTn id="85" dur="500"/>
                                        <p:tgtEl>
                                          <p:spTgt spid="74"/>
                                        </p:tgtEl>
                                      </p:cBhvr>
                                    </p:animEffect>
                                    <p:set>
                                      <p:cBhvr>
                                        <p:cTn id="86" dur="1" fill="hold">
                                          <p:stCondLst>
                                            <p:cond delay="499"/>
                                          </p:stCondLst>
                                        </p:cTn>
                                        <p:tgtEl>
                                          <p:spTgt spid="7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blinds(horizontal)">
                                      <p:cBhvr>
                                        <p:cTn id="91" dur="50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blinds(horizontal)">
                                      <p:cBhvr>
                                        <p:cTn id="96" dur="50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blinds(horizontal)">
                                      <p:cBhvr>
                                        <p:cTn id="101" dur="500"/>
                                        <p:tgtEl>
                                          <p:spTgt spid="5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blinds(horizontal)">
                                      <p:cBhvr>
                                        <p:cTn id="106" dur="500"/>
                                        <p:tgtEl>
                                          <p:spTgt spid="5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blinds(horizontal)">
                                      <p:cBhvr>
                                        <p:cTn id="111" dur="500"/>
                                        <p:tgtEl>
                                          <p:spTgt spid="5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blinds(horizontal)">
                                      <p:cBhvr>
                                        <p:cTn id="116" dur="500"/>
                                        <p:tgtEl>
                                          <p:spTgt spid="61"/>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blinds(horizontal)">
                                      <p:cBhvr>
                                        <p:cTn id="121" dur="500"/>
                                        <p:tgtEl>
                                          <p:spTgt spid="62"/>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blinds(horizontal)">
                                      <p:cBhvr>
                                        <p:cTn id="126" dur="500"/>
                                        <p:tgtEl>
                                          <p:spTgt spid="63"/>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64"/>
                                        </p:tgtEl>
                                        <p:attrNameLst>
                                          <p:attrName>style.visibility</p:attrName>
                                        </p:attrNameLst>
                                      </p:cBhvr>
                                      <p:to>
                                        <p:strVal val="visible"/>
                                      </p:to>
                                    </p:set>
                                    <p:animEffect transition="in" filter="blinds(horizontal)">
                                      <p:cBhvr>
                                        <p:cTn id="131" dur="500"/>
                                        <p:tgtEl>
                                          <p:spTgt spid="64"/>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blinds(horizontal)">
                                      <p:cBhvr>
                                        <p:cTn id="136" dur="500"/>
                                        <p:tgtEl>
                                          <p:spTgt spid="65"/>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blinds(horizontal)">
                                      <p:cBhvr>
                                        <p:cTn id="141" dur="500"/>
                                        <p:tgtEl>
                                          <p:spTgt spid="66"/>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69"/>
                                        </p:tgtEl>
                                        <p:attrNameLst>
                                          <p:attrName>style.visibility</p:attrName>
                                        </p:attrNameLst>
                                      </p:cBhvr>
                                      <p:to>
                                        <p:strVal val="visible"/>
                                      </p:to>
                                    </p:set>
                                    <p:animEffect transition="in" filter="blinds(horizontal)">
                                      <p:cBhvr>
                                        <p:cTn id="146" dur="500"/>
                                        <p:tgtEl>
                                          <p:spTgt spid="69"/>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blinds(horizontal)">
                                      <p:cBhvr>
                                        <p:cTn id="151" dur="500"/>
                                        <p:tgtEl>
                                          <p:spTgt spid="70"/>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67"/>
                                        </p:tgtEl>
                                        <p:attrNameLst>
                                          <p:attrName>style.visibility</p:attrName>
                                        </p:attrNameLst>
                                      </p:cBhvr>
                                      <p:to>
                                        <p:strVal val="visible"/>
                                      </p:to>
                                    </p:set>
                                    <p:animEffect transition="in" filter="blinds(horizontal)">
                                      <p:cBhvr>
                                        <p:cTn id="156" dur="500"/>
                                        <p:tgtEl>
                                          <p:spTgt spid="67"/>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71"/>
                                        </p:tgtEl>
                                        <p:attrNameLst>
                                          <p:attrName>style.visibility</p:attrName>
                                        </p:attrNameLst>
                                      </p:cBhvr>
                                      <p:to>
                                        <p:strVal val="visible"/>
                                      </p:to>
                                    </p:set>
                                    <p:animEffect transition="in" filter="blinds(horizontal)">
                                      <p:cBhvr>
                                        <p:cTn id="161" dur="500"/>
                                        <p:tgtEl>
                                          <p:spTgt spid="71"/>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73"/>
                                        </p:tgtEl>
                                        <p:attrNameLst>
                                          <p:attrName>style.visibility</p:attrName>
                                        </p:attrNameLst>
                                      </p:cBhvr>
                                      <p:to>
                                        <p:strVal val="visible"/>
                                      </p:to>
                                    </p:set>
                                    <p:animEffect transition="in" filter="blinds(horizontal)">
                                      <p:cBhvr>
                                        <p:cTn id="166" dur="500"/>
                                        <p:tgtEl>
                                          <p:spTgt spid="73"/>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68"/>
                                        </p:tgtEl>
                                        <p:attrNameLst>
                                          <p:attrName>style.visibility</p:attrName>
                                        </p:attrNameLst>
                                      </p:cBhvr>
                                      <p:to>
                                        <p:strVal val="visible"/>
                                      </p:to>
                                    </p:set>
                                    <p:animEffect transition="in" filter="blinds(horizontal)">
                                      <p:cBhvr>
                                        <p:cTn id="17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1" grpId="0"/>
      <p:bldP spid="25" grpId="0"/>
      <p:bldP spid="22" grpId="0" animBg="1"/>
      <p:bldP spid="27" grpId="0" animBg="1"/>
      <p:bldP spid="28" grpId="0"/>
      <p:bldP spid="33" grpId="0" animBg="1"/>
      <p:bldP spid="34" grpId="0"/>
      <p:bldP spid="50" grpId="0"/>
      <p:bldP spid="51" grpId="0"/>
      <p:bldP spid="55" grpId="0"/>
      <p:bldP spid="56" grpId="0"/>
      <p:bldP spid="57" grpId="0"/>
      <p:bldP spid="58" grpId="0"/>
      <p:bldP spid="59" grpId="0"/>
      <p:bldP spid="61" grpId="0"/>
      <p:bldP spid="62" grpId="0"/>
      <p:bldP spid="63" grpId="0"/>
      <p:bldP spid="64" grpId="0"/>
      <p:bldP spid="65" grpId="0"/>
      <p:bldP spid="66" grpId="0"/>
      <p:bldP spid="67" grpId="0"/>
      <p:bldP spid="68" grpId="0"/>
      <p:bldP spid="69" grpId="0" animBg="1"/>
      <p:bldP spid="70" grpId="0"/>
      <p:bldP spid="71" grpId="0" animBg="1"/>
      <p:bldP spid="72" grpId="0"/>
      <p:bldP spid="73" grpId="0"/>
      <p:bldP spid="74" grpId="0" animBg="1"/>
      <p:bldP spid="7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286028"/>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is falling vertically. The ball strikes a smooth plane which is inclined at an angle </a:t>
                </a:r>
                <a14:m>
                  <m:oMath xmlns:m="http://schemas.openxmlformats.org/officeDocument/2006/math">
                    <m:r>
                      <a:rPr lang="en-US" sz="1400" i="1">
                        <a:latin typeface="Cambria Math" panose="02040503050406030204" pitchFamily="18" charset="0"/>
                        <a:ea typeface="Cambria Math" panose="02040503050406030204" pitchFamily="18" charset="0"/>
                      </a:rPr>
                      <m:t>𝜃</m:t>
                    </m:r>
                  </m:oMath>
                </a14:m>
                <a:r>
                  <a:rPr lang="en-US" sz="1400" dirty="0">
                    <a:latin typeface="Comic Sans MS" panose="030F0702030302020204" pitchFamily="66" charset="0"/>
                  </a:rPr>
                  <a:t>to the horizontal, where </a:t>
                </a:r>
                <a14:m>
                  <m:oMath xmlns:m="http://schemas.openxmlformats.org/officeDocument/2006/math">
                    <m:r>
                      <a:rPr lang="en-US" sz="1400" b="0" i="1" smtClean="0">
                        <a:latin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oMath>
                </a14:m>
                <a:r>
                  <a:rPr lang="en-US" sz="1400" dirty="0">
                    <a:latin typeface="Comic Sans MS" panose="030F0702030302020204" pitchFamily="66" charset="0"/>
                  </a:rPr>
                  <a:t>. Immediately before striking the plane, the ball has speed </a:t>
                </a:r>
                <a14:m>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plane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 the speed of the ball immediately after the impact.</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286028"/>
              </a:xfrm>
              <a:prstGeom prst="rect">
                <a:avLst/>
              </a:prstGeom>
              <a:blipFill>
                <a:blip r:embed="rId2"/>
                <a:stretch>
                  <a:fillRect l="-165" t="-371"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cxnSp>
        <p:nvCxnSpPr>
          <p:cNvPr id="6" name="Straight Connector 5"/>
          <p:cNvCxnSpPr/>
          <p:nvPr/>
        </p:nvCxnSpPr>
        <p:spPr>
          <a:xfrm flipV="1">
            <a:off x="5867400" y="2057400"/>
            <a:ext cx="2667000"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7400" y="3124200"/>
            <a:ext cx="2667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5486400" y="2667000"/>
            <a:ext cx="914400" cy="914400"/>
          </a:xfrm>
          <a:prstGeom prst="arc">
            <a:avLst>
              <a:gd name="adj1" fmla="val 20139536"/>
              <a:gd name="adj2" fmla="val 13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6400800" y="2895600"/>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895600"/>
                <a:ext cx="146322" cy="215444"/>
              </a:xfrm>
              <a:prstGeom prst="rect">
                <a:avLst/>
              </a:prstGeom>
              <a:blipFill>
                <a:blip r:embed="rId6"/>
                <a:stretch>
                  <a:fillRect l="-29167" r="-20833" b="-5714"/>
                </a:stretch>
              </a:blipFill>
            </p:spPr>
            <p:txBody>
              <a:bodyPr/>
              <a:lstStyle/>
              <a:p>
                <a:r>
                  <a:rPr lang="en-GB">
                    <a:noFill/>
                  </a:rPr>
                  <a:t> </a:t>
                </a:r>
              </a:p>
            </p:txBody>
          </p:sp>
        </mc:Fallback>
      </mc:AlternateContent>
      <p:cxnSp>
        <p:nvCxnSpPr>
          <p:cNvPr id="14" name="Straight Arrow Connector 13"/>
          <p:cNvCxnSpPr/>
          <p:nvPr/>
        </p:nvCxnSpPr>
        <p:spPr>
          <a:xfrm>
            <a:off x="7391400" y="1524000"/>
            <a:ext cx="0" cy="9906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48400" y="2514600"/>
            <a:ext cx="1143000" cy="762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781800" y="1752600"/>
                <a:ext cx="66479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5</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𝑚𝑠</m:t>
                          </m:r>
                        </m:e>
                        <m:sup>
                          <m:r>
                            <a:rPr lang="en-US" sz="1200" b="0" i="1" smtClean="0">
                              <a:latin typeface="Cambria Math" panose="02040503050406030204" pitchFamily="18" charset="0"/>
                            </a:rPr>
                            <m:t>−1</m:t>
                          </m:r>
                        </m:sup>
                      </m:sSup>
                    </m:oMath>
                  </m:oMathPara>
                </a14:m>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781800" y="1752600"/>
                <a:ext cx="664797"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29400" y="2286000"/>
                <a:ext cx="2286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𝑣</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29400" y="2286000"/>
                <a:ext cx="228600" cy="276999"/>
              </a:xfrm>
              <a:prstGeom prst="rect">
                <a:avLst/>
              </a:prstGeom>
              <a:blipFill>
                <a:blip r:embed="rId8"/>
                <a:stretch>
                  <a:fillRect/>
                </a:stretch>
              </a:blipFill>
            </p:spPr>
            <p:txBody>
              <a:bodyPr/>
              <a:lstStyle/>
              <a:p>
                <a:r>
                  <a:rPr lang="en-GB">
                    <a:noFill/>
                  </a:rPr>
                  <a:t> </a:t>
                </a:r>
              </a:p>
            </p:txBody>
          </p:sp>
        </mc:Fallback>
      </mc:AlternateContent>
      <p:sp>
        <p:nvSpPr>
          <p:cNvPr id="22" name="Arc 21"/>
          <p:cNvSpPr/>
          <p:nvPr/>
        </p:nvSpPr>
        <p:spPr>
          <a:xfrm>
            <a:off x="6781800" y="2209800"/>
            <a:ext cx="914400" cy="914400"/>
          </a:xfrm>
          <a:prstGeom prst="arc">
            <a:avLst>
              <a:gd name="adj1" fmla="val 17371449"/>
              <a:gd name="adj2" fmla="val 197288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a:off x="6934200" y="2057400"/>
            <a:ext cx="914400" cy="914400"/>
          </a:xfrm>
          <a:prstGeom prst="arc">
            <a:avLst>
              <a:gd name="adj1" fmla="val 9513674"/>
              <a:gd name="adj2" fmla="val 106630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7162800" y="2667000"/>
                <a:ext cx="1529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162800" y="2667000"/>
                <a:ext cx="152926" cy="215444"/>
              </a:xfrm>
              <a:prstGeom prst="rect">
                <a:avLst/>
              </a:prstGeom>
              <a:blipFill>
                <a:blip r:embed="rId9"/>
                <a:stretch>
                  <a:fillRect l="-16000" r="-8000"/>
                </a:stretch>
              </a:blipFill>
            </p:spPr>
            <p:txBody>
              <a:bodyPr/>
              <a:lstStyle/>
              <a:p>
                <a:r>
                  <a:rPr lang="en-GB">
                    <a:noFill/>
                  </a:rPr>
                  <a:t> </a:t>
                </a:r>
              </a:p>
            </p:txBody>
          </p:sp>
        </mc:Fallback>
      </mc:AlternateContent>
      <p:cxnSp>
        <p:nvCxnSpPr>
          <p:cNvPr id="29" name="Straight Arrow Connector 28"/>
          <p:cNvCxnSpPr/>
          <p:nvPr/>
        </p:nvCxnSpPr>
        <p:spPr>
          <a:xfrm>
            <a:off x="7391400" y="2514600"/>
            <a:ext cx="0" cy="609600"/>
          </a:xfrm>
          <a:prstGeom prst="straightConnector1">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7086600" y="1905000"/>
            <a:ext cx="914400" cy="914400"/>
          </a:xfrm>
          <a:prstGeom prst="arc">
            <a:avLst>
              <a:gd name="adj1" fmla="val 6644609"/>
              <a:gd name="adj2" fmla="val 8869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7543800" y="2133600"/>
                <a:ext cx="1529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543800" y="2133600"/>
                <a:ext cx="152927" cy="215444"/>
              </a:xfrm>
              <a:prstGeom prst="rect">
                <a:avLst/>
              </a:prstGeom>
              <a:blipFill>
                <a:blip r:embed="rId10"/>
                <a:stretch>
                  <a:fillRect l="-20000" r="-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781799" y="2539753"/>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781799" y="2539753"/>
                <a:ext cx="154529" cy="215444"/>
              </a:xfrm>
              <a:prstGeom prst="rect">
                <a:avLst/>
              </a:prstGeom>
              <a:blipFill>
                <a:blip r:embed="rId11"/>
                <a:stretch>
                  <a:fillRect l="-38462" r="-34615"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191000" y="1447800"/>
                <a:ext cx="7961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=2</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191000" y="1447800"/>
                <a:ext cx="796115" cy="215444"/>
              </a:xfrm>
              <a:prstGeom prst="rect">
                <a:avLst/>
              </a:prstGeom>
              <a:blipFill>
                <a:blip r:embed="rId12"/>
                <a:stretch>
                  <a:fillRect l="-4615" r="-4615" b="-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249445" y="1752600"/>
                <a:ext cx="857927"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49445" y="1752600"/>
                <a:ext cx="857927" cy="444994"/>
              </a:xfrm>
              <a:prstGeom prst="rect">
                <a:avLst/>
              </a:prstGeom>
              <a:blipFill>
                <a:blip r:embed="rId13"/>
                <a:stretch>
                  <a:fillRect l="-4255" t="-1389" r="-425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217633" y="2254189"/>
                <a:ext cx="891590"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217633" y="2254189"/>
                <a:ext cx="891590" cy="444994"/>
              </a:xfrm>
              <a:prstGeom prst="rect">
                <a:avLst/>
              </a:prstGeom>
              <a:blipFill>
                <a:blip r:embed="rId14"/>
                <a:stretch>
                  <a:fillRect l="-4110" r="-4110"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133295" y="2957004"/>
                <a:ext cx="953610" cy="4047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133295" y="2957004"/>
                <a:ext cx="953610" cy="404726"/>
              </a:xfrm>
              <a:prstGeom prst="rect">
                <a:avLst/>
              </a:prstGeom>
              <a:blipFill>
                <a:blip r:embed="rId15"/>
                <a:stretch>
                  <a:fillRect b="-13636"/>
                </a:stretch>
              </a:blipFill>
            </p:spPr>
            <p:txBody>
              <a:bodyPr/>
              <a:lstStyle/>
              <a:p>
                <a:r>
                  <a:rPr lang="en-GB">
                    <a:noFill/>
                  </a:rPr>
                  <a:t> </a:t>
                </a:r>
              </a:p>
            </p:txBody>
          </p:sp>
        </mc:Fallback>
      </mc:AlternateContent>
      <p:grpSp>
        <p:nvGrpSpPr>
          <p:cNvPr id="75" name="Group 74"/>
          <p:cNvGrpSpPr/>
          <p:nvPr/>
        </p:nvGrpSpPr>
        <p:grpSpPr>
          <a:xfrm>
            <a:off x="644371" y="5450890"/>
            <a:ext cx="1905000" cy="1066800"/>
            <a:chOff x="4419600" y="5029200"/>
            <a:chExt cx="1905000" cy="1066800"/>
          </a:xfrm>
        </p:grpSpPr>
        <p:cxnSp>
          <p:nvCxnSpPr>
            <p:cNvPr id="76" name="Straight Connector 75"/>
            <p:cNvCxnSpPr/>
            <p:nvPr/>
          </p:nvCxnSpPr>
          <p:spPr>
            <a:xfrm flipV="1">
              <a:off x="4800600" y="5029200"/>
              <a:ext cx="152400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800600" y="56388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Arc 77"/>
            <p:cNvSpPr/>
            <p:nvPr/>
          </p:nvSpPr>
          <p:spPr>
            <a:xfrm>
              <a:off x="4419600" y="5181600"/>
              <a:ext cx="914400" cy="914400"/>
            </a:xfrm>
            <a:prstGeom prst="arc">
              <a:avLst>
                <a:gd name="adj1" fmla="val 20139536"/>
                <a:gd name="adj2" fmla="val 13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9" name="TextBox 78"/>
                <p:cNvSpPr txBox="1"/>
                <p:nvPr/>
              </p:nvSpPr>
              <p:spPr>
                <a:xfrm>
                  <a:off x="5334000" y="5410200"/>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5334000" y="5410200"/>
                  <a:ext cx="154529" cy="215444"/>
                </a:xfrm>
                <a:prstGeom prst="rect">
                  <a:avLst/>
                </a:prstGeom>
                <a:blipFill>
                  <a:blip r:embed="rId11"/>
                  <a:stretch>
                    <a:fillRect l="-44000" r="-36000" b="-31429"/>
                  </a:stretch>
                </a:blipFill>
              </p:spPr>
              <p:txBody>
                <a:bodyPr/>
                <a:lstStyle/>
                <a:p>
                  <a:r>
                    <a:rPr lang="en-GB">
                      <a:noFill/>
                    </a:rPr>
                    <a:t> </a:t>
                  </a:r>
                </a:p>
              </p:txBody>
            </p:sp>
          </mc:Fallback>
        </mc:AlternateContent>
        <p:cxnSp>
          <p:nvCxnSpPr>
            <p:cNvPr id="81" name="Straight Arrow Connector 80"/>
            <p:cNvCxnSpPr/>
            <p:nvPr/>
          </p:nvCxnSpPr>
          <p:spPr>
            <a:xfrm>
              <a:off x="6324600" y="5029200"/>
              <a:ext cx="0" cy="609600"/>
            </a:xfrm>
            <a:prstGeom prst="straightConnector1">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TextBox 83"/>
              <p:cNvSpPr txBox="1"/>
              <p:nvPr/>
            </p:nvSpPr>
            <p:spPr>
              <a:xfrm>
                <a:off x="281866" y="4715522"/>
                <a:ext cx="3352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We can use trig ratios to find other expressions for </a:t>
                </a:r>
                <a14:m>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𝛽</m:t>
                    </m:r>
                  </m:oMath>
                </a14:m>
                <a:endParaRPr lang="en-GB" sz="1400" dirty="0">
                  <a:solidFill>
                    <a:srgbClr val="FF0000"/>
                  </a:solidFill>
                  <a:latin typeface="Comic Sans MS" panose="030F0702030302020204" pitchFamily="66"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281866" y="4715522"/>
                <a:ext cx="3352800" cy="523220"/>
              </a:xfrm>
              <a:prstGeom prst="rect">
                <a:avLst/>
              </a:prstGeom>
              <a:blipFill>
                <a:blip r:embed="rId16"/>
                <a:stretch>
                  <a:fillRect t="-2353" b="-11765"/>
                </a:stretch>
              </a:blipFill>
            </p:spPr>
            <p:txBody>
              <a:bodyPr/>
              <a:lstStyle/>
              <a:p>
                <a:r>
                  <a:rPr lang="en-GB">
                    <a:noFill/>
                  </a:rPr>
                  <a:t> </a:t>
                </a:r>
              </a:p>
            </p:txBody>
          </p:sp>
        </mc:Fallback>
      </mc:AlternateContent>
      <p:sp>
        <p:nvSpPr>
          <p:cNvPr id="85" name="TextBox 84"/>
          <p:cNvSpPr txBox="1"/>
          <p:nvPr/>
        </p:nvSpPr>
        <p:spPr>
          <a:xfrm>
            <a:off x="2522739" y="5612167"/>
            <a:ext cx="293670" cy="307777"/>
          </a:xfrm>
          <a:prstGeom prst="rect">
            <a:avLst/>
          </a:prstGeom>
          <a:noFill/>
        </p:spPr>
        <p:txBody>
          <a:bodyPr wrap="none" rtlCol="0">
            <a:spAutoFit/>
          </a:bodyPr>
          <a:lstStyle/>
          <a:p>
            <a:r>
              <a:rPr lang="en-US" sz="1400" dirty="0">
                <a:latin typeface="Comic Sans MS" panose="030F0702030302020204" pitchFamily="66" charset="0"/>
              </a:rPr>
              <a:t>2</a:t>
            </a:r>
            <a:endParaRPr lang="en-GB" sz="1400" dirty="0">
              <a:latin typeface="Comic Sans MS" panose="030F0702030302020204" pitchFamily="66" charset="0"/>
            </a:endParaRPr>
          </a:p>
        </p:txBody>
      </p:sp>
      <p:sp>
        <p:nvSpPr>
          <p:cNvPr id="86" name="TextBox 85"/>
          <p:cNvSpPr txBox="1"/>
          <p:nvPr/>
        </p:nvSpPr>
        <p:spPr>
          <a:xfrm>
            <a:off x="1746682" y="6042734"/>
            <a:ext cx="293670" cy="307777"/>
          </a:xfrm>
          <a:prstGeom prst="rect">
            <a:avLst/>
          </a:prstGeom>
          <a:noFill/>
        </p:spPr>
        <p:txBody>
          <a:bodyPr wrap="none" rtlCol="0">
            <a:spAutoFit/>
          </a:bodyPr>
          <a:lstStyle/>
          <a:p>
            <a:r>
              <a:rPr lang="en-US" sz="1400" dirty="0">
                <a:latin typeface="Comic Sans MS" panose="030F0702030302020204" pitchFamily="66" charset="0"/>
              </a:rPr>
              <a:t>3</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7" name="TextBox 86"/>
              <p:cNvSpPr txBox="1"/>
              <p:nvPr/>
            </p:nvSpPr>
            <p:spPr>
              <a:xfrm>
                <a:off x="141304" y="5359153"/>
                <a:ext cx="797718"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87" name="TextBox 86"/>
              <p:cNvSpPr txBox="1">
                <a:spLocks noRot="1" noChangeAspect="1" noMove="1" noResize="1" noEditPoints="1" noAdjustHandles="1" noChangeArrowheads="1" noChangeShapeType="1" noTextEdit="1"/>
              </p:cNvSpPr>
              <p:nvPr/>
            </p:nvSpPr>
            <p:spPr>
              <a:xfrm>
                <a:off x="141304" y="5359153"/>
                <a:ext cx="797718" cy="404726"/>
              </a:xfrm>
              <a:prstGeom prst="rect">
                <a:avLst/>
              </a:prstGeom>
              <a:blipFill>
                <a:blip r:embed="rId17"/>
                <a:stretch>
                  <a:fillRect l="-4580" r="-4580"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1590583" y="5442011"/>
                <a:ext cx="356764" cy="240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13</m:t>
                          </m:r>
                        </m:e>
                      </m:rad>
                    </m:oMath>
                  </m:oMathPara>
                </a14:m>
                <a:endParaRPr lang="en-GB" sz="1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1590583" y="5442011"/>
                <a:ext cx="356764" cy="240835"/>
              </a:xfrm>
              <a:prstGeom prst="rect">
                <a:avLst/>
              </a:prstGeom>
              <a:blipFill>
                <a:blip r:embed="rId18"/>
                <a:stretch>
                  <a:fillRect r="-10345"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2841595" y="5348055"/>
                <a:ext cx="958917"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𝑆𝑖𝑛</m:t>
                      </m:r>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13</m:t>
                              </m:r>
                            </m:e>
                          </m:rad>
                        </m:den>
                      </m:f>
                    </m:oMath>
                  </m:oMathPara>
                </a14:m>
                <a:endParaRPr lang="en-GB" sz="1400" dirty="0"/>
              </a:p>
            </p:txBody>
          </p:sp>
        </mc:Choice>
        <mc:Fallback xmlns="">
          <p:sp>
            <p:nvSpPr>
              <p:cNvPr id="89" name="TextBox 88"/>
              <p:cNvSpPr txBox="1">
                <a:spLocks noRot="1" noChangeAspect="1" noMove="1" noResize="1" noEditPoints="1" noAdjustHandles="1" noChangeArrowheads="1" noChangeShapeType="1" noTextEdit="1"/>
              </p:cNvSpPr>
              <p:nvPr/>
            </p:nvSpPr>
            <p:spPr>
              <a:xfrm>
                <a:off x="2841595" y="5348055"/>
                <a:ext cx="958917" cy="444994"/>
              </a:xfrm>
              <a:prstGeom prst="rect">
                <a:avLst/>
              </a:prstGeom>
              <a:blipFill>
                <a:blip r:embed="rId19"/>
                <a:stretch>
                  <a:fillRect l="-3822" r="-3822"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2806084" y="5934721"/>
                <a:ext cx="992579"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𝐶𝑜𝑠</m:t>
                      </m:r>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num>
                        <m:den>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13</m:t>
                              </m:r>
                            </m:e>
                          </m:rad>
                        </m:den>
                      </m:f>
                    </m:oMath>
                  </m:oMathPara>
                </a14:m>
                <a:endParaRPr lang="en-GB" sz="1400" dirty="0"/>
              </a:p>
            </p:txBody>
          </p:sp>
        </mc:Choice>
        <mc:Fallback xmlns="">
          <p:sp>
            <p:nvSpPr>
              <p:cNvPr id="90" name="TextBox 89"/>
              <p:cNvSpPr txBox="1">
                <a:spLocks noRot="1" noChangeAspect="1" noMove="1" noResize="1" noEditPoints="1" noAdjustHandles="1" noChangeArrowheads="1" noChangeShapeType="1" noTextEdit="1"/>
              </p:cNvSpPr>
              <p:nvPr/>
            </p:nvSpPr>
            <p:spPr>
              <a:xfrm>
                <a:off x="2806084" y="5934721"/>
                <a:ext cx="992579" cy="444994"/>
              </a:xfrm>
              <a:prstGeom prst="rect">
                <a:avLst/>
              </a:prstGeom>
              <a:blipFill>
                <a:blip r:embed="rId20"/>
                <a:stretch>
                  <a:fillRect l="-3681" t="-1370" r="-3067"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5342138" y="3859569"/>
                <a:ext cx="140083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93" name="TextBox 92"/>
              <p:cNvSpPr txBox="1">
                <a:spLocks noRot="1" noChangeAspect="1" noMove="1" noResize="1" noEditPoints="1" noAdjustHandles="1" noChangeArrowheads="1" noChangeShapeType="1" noTextEdit="1"/>
              </p:cNvSpPr>
              <p:nvPr/>
            </p:nvSpPr>
            <p:spPr>
              <a:xfrm>
                <a:off x="5342138" y="3859569"/>
                <a:ext cx="1400833" cy="246221"/>
              </a:xfrm>
              <a:prstGeom prst="rect">
                <a:avLst/>
              </a:prstGeom>
              <a:blipFill>
                <a:blip r:embed="rId21"/>
                <a:stretch>
                  <a:fillRect l="-4348" r="-870"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5130552" y="4296052"/>
                <a:ext cx="1866601"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3</m:t>
                              </m:r>
                            </m:num>
                            <m:den>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13</m:t>
                                  </m:r>
                                </m:e>
                              </m:rad>
                            </m:den>
                          </m:f>
                        </m:e>
                      </m:d>
                      <m:r>
                        <a:rPr lang="en-US" sz="1600" b="0" i="1" smtClean="0">
                          <a:latin typeface="Cambria Math" panose="02040503050406030204" pitchFamily="18" charset="0"/>
                          <a:ea typeface="Cambria Math" panose="02040503050406030204" pitchFamily="18" charset="0"/>
                        </a:rPr>
                        <m:t>=(5)</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5</m:t>
                                  </m:r>
                                </m:e>
                              </m:rad>
                            </m:den>
                          </m:f>
                        </m:e>
                      </m:d>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5130552" y="4296052"/>
                <a:ext cx="1866601" cy="553228"/>
              </a:xfrm>
              <a:prstGeom prst="rect">
                <a:avLst/>
              </a:prstGeom>
              <a:blipFill>
                <a:blip r:embed="rId22"/>
                <a:stretch>
                  <a:fillRect b="-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5762346" y="4892337"/>
                <a:ext cx="1751570" cy="5821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5</m:t>
                              </m:r>
                            </m:num>
                            <m:den>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5</m:t>
                                  </m:r>
                                </m:e>
                              </m:rad>
                            </m:den>
                          </m:f>
                        </m:e>
                      </m:d>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13</m:t>
                                  </m:r>
                                </m:e>
                              </m:rad>
                            </m:num>
                            <m:den>
                              <m:r>
                                <a:rPr lang="en-US" sz="1600" b="0" i="1" smtClean="0">
                                  <a:latin typeface="Cambria Math" panose="02040503050406030204" pitchFamily="18" charset="0"/>
                                  <a:ea typeface="Cambria Math" panose="02040503050406030204" pitchFamily="18" charset="0"/>
                                </a:rPr>
                                <m:t>3</m:t>
                              </m:r>
                            </m:den>
                          </m:f>
                        </m:e>
                      </m:d>
                    </m:oMath>
                  </m:oMathPara>
                </a14:m>
                <a:endParaRPr lang="en-GB" sz="1600" dirty="0"/>
              </a:p>
            </p:txBody>
          </p:sp>
        </mc:Choice>
        <mc:Fallback xmlns="">
          <p:sp>
            <p:nvSpPr>
              <p:cNvPr id="95" name="TextBox 94"/>
              <p:cNvSpPr txBox="1">
                <a:spLocks noRot="1" noChangeAspect="1" noMove="1" noResize="1" noEditPoints="1" noAdjustHandles="1" noChangeArrowheads="1" noChangeShapeType="1" noTextEdit="1"/>
              </p:cNvSpPr>
              <p:nvPr/>
            </p:nvSpPr>
            <p:spPr>
              <a:xfrm>
                <a:off x="5762346" y="4892337"/>
                <a:ext cx="1751570" cy="582147"/>
              </a:xfrm>
              <a:prstGeom prst="rect">
                <a:avLst/>
              </a:prstGeom>
              <a:blipFill>
                <a:blip r:embed="rId23"/>
                <a:stretch>
                  <a:fillRect b="-10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5765305" y="5583396"/>
                <a:ext cx="1422954" cy="5205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2</m:t>
                          </m:r>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15</m:t>
                              </m:r>
                            </m:e>
                          </m:rad>
                        </m:num>
                        <m:den>
                          <m:r>
                            <a:rPr lang="en-US" sz="1600" b="0" i="1" smtClean="0">
                              <a:latin typeface="Cambria Math" panose="02040503050406030204" pitchFamily="18" charset="0"/>
                              <a:ea typeface="Cambria Math" panose="02040503050406030204" pitchFamily="18" charset="0"/>
                            </a:rPr>
                            <m:t>3</m:t>
                          </m:r>
                        </m:den>
                      </m:f>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𝑚𝑠</m:t>
                          </m:r>
                        </m:e>
                        <m:sup>
                          <m:r>
                            <a:rPr lang="en-US" sz="1600" b="0" i="1" smtClean="0">
                              <a:latin typeface="Cambria Math" panose="02040503050406030204" pitchFamily="18" charset="0"/>
                              <a:ea typeface="Cambria Math" panose="02040503050406030204" pitchFamily="18" charset="0"/>
                            </a:rPr>
                            <m:t>−1</m:t>
                          </m:r>
                        </m:sup>
                      </m:sSup>
                    </m:oMath>
                  </m:oMathPara>
                </a14:m>
                <a:endParaRPr lang="en-GB" sz="1600" dirty="0"/>
              </a:p>
            </p:txBody>
          </p:sp>
        </mc:Choice>
        <mc:Fallback xmlns="">
          <p:sp>
            <p:nvSpPr>
              <p:cNvPr id="97" name="TextBox 96"/>
              <p:cNvSpPr txBox="1">
                <a:spLocks noRot="1" noChangeAspect="1" noMove="1" noResize="1" noEditPoints="1" noAdjustHandles="1" noChangeArrowheads="1" noChangeShapeType="1" noTextEdit="1"/>
              </p:cNvSpPr>
              <p:nvPr/>
            </p:nvSpPr>
            <p:spPr>
              <a:xfrm>
                <a:off x="5765305" y="5583396"/>
                <a:ext cx="1422954" cy="520527"/>
              </a:xfrm>
              <a:prstGeom prst="rect">
                <a:avLst/>
              </a:prstGeom>
              <a:blipFill>
                <a:blip r:embed="rId24"/>
                <a:stretch>
                  <a:fillRect/>
                </a:stretch>
              </a:blipFill>
            </p:spPr>
            <p:txBody>
              <a:bodyPr/>
              <a:lstStyle/>
              <a:p>
                <a:r>
                  <a:rPr lang="en-GB">
                    <a:noFill/>
                  </a:rPr>
                  <a:t> </a:t>
                </a:r>
              </a:p>
            </p:txBody>
          </p:sp>
        </mc:Fallback>
      </mc:AlternateContent>
      <p:sp>
        <p:nvSpPr>
          <p:cNvPr id="98" name="Arc 97"/>
          <p:cNvSpPr/>
          <p:nvPr/>
        </p:nvSpPr>
        <p:spPr>
          <a:xfrm>
            <a:off x="6923843" y="4067453"/>
            <a:ext cx="304061" cy="48309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TextBox 98"/>
          <p:cNvSpPr txBox="1"/>
          <p:nvPr/>
        </p:nvSpPr>
        <p:spPr>
          <a:xfrm>
            <a:off x="7213107" y="4118498"/>
            <a:ext cx="135384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100" name="Arc 99"/>
          <p:cNvSpPr/>
          <p:nvPr/>
        </p:nvSpPr>
        <p:spPr>
          <a:xfrm>
            <a:off x="7422473" y="4589755"/>
            <a:ext cx="292224" cy="601463"/>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Arc 100"/>
          <p:cNvSpPr/>
          <p:nvPr/>
        </p:nvSpPr>
        <p:spPr>
          <a:xfrm>
            <a:off x="7397319" y="5251141"/>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p:cNvSpPr txBox="1"/>
          <p:nvPr/>
        </p:nvSpPr>
        <p:spPr>
          <a:xfrm>
            <a:off x="7596326" y="4750292"/>
            <a:ext cx="135384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Rearrange</a:t>
            </a:r>
            <a:endParaRPr lang="en-GB" sz="1400" dirty="0">
              <a:solidFill>
                <a:srgbClr val="FF0000"/>
              </a:solidFill>
              <a:latin typeface="Comic Sans MS" panose="030F0702030302020204" pitchFamily="66" charset="0"/>
            </a:endParaRPr>
          </a:p>
        </p:txBody>
      </p:sp>
      <p:sp>
        <p:nvSpPr>
          <p:cNvPr id="103" name="TextBox 102"/>
          <p:cNvSpPr txBox="1"/>
          <p:nvPr/>
        </p:nvSpPr>
        <p:spPr>
          <a:xfrm>
            <a:off x="7488314" y="5396126"/>
            <a:ext cx="135384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Simplify</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7420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linds(horizontal)">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linds(horizont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linds(horizontal)">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linds(horizontal)">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blinds(horizontal)">
                                      <p:cBhvr>
                                        <p:cTn id="37" dur="500"/>
                                        <p:tgtEl>
                                          <p:spTgt spid="8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blinds(horizontal)">
                                      <p:cBhvr>
                                        <p:cTn id="42" dur="500"/>
                                        <p:tgtEl>
                                          <p:spTgt spid="9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blinds(horizontal)">
                                      <p:cBhvr>
                                        <p:cTn id="47" dur="500"/>
                                        <p:tgtEl>
                                          <p:spTgt spid="9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blinds(horizontal)">
                                      <p:cBhvr>
                                        <p:cTn id="52" dur="500"/>
                                        <p:tgtEl>
                                          <p:spTgt spid="9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blinds(horizontal)">
                                      <p:cBhvr>
                                        <p:cTn id="57" dur="5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blinds(horizontal)">
                                      <p:cBhvr>
                                        <p:cTn id="62" dur="500"/>
                                        <p:tgtEl>
                                          <p:spTgt spid="9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blinds(horizontal)">
                                      <p:cBhvr>
                                        <p:cTn id="67" dur="500"/>
                                        <p:tgtEl>
                                          <p:spTgt spid="10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blinds(horizontal)">
                                      <p:cBhvr>
                                        <p:cTn id="72" dur="500"/>
                                        <p:tgtEl>
                                          <p:spTgt spid="10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blinds(horizontal)">
                                      <p:cBhvr>
                                        <p:cTn id="77" dur="500"/>
                                        <p:tgtEl>
                                          <p:spTgt spid="9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blinds(horizontal)">
                                      <p:cBhvr>
                                        <p:cTn id="82" dur="500"/>
                                        <p:tgtEl>
                                          <p:spTgt spid="10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blinds(horizontal)">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blinds(horizontal)">
                                      <p:cBhvr>
                                        <p:cTn id="9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89" grpId="0"/>
      <p:bldP spid="90" grpId="0"/>
      <p:bldP spid="93" grpId="0"/>
      <p:bldP spid="94" grpId="0"/>
      <p:bldP spid="95" grpId="0"/>
      <p:bldP spid="97" grpId="0"/>
      <p:bldP spid="98" grpId="0" animBg="1"/>
      <p:bldP spid="99" grpId="0"/>
      <p:bldP spid="100" grpId="0" animBg="1"/>
      <p:bldP spid="101" grpId="0" animBg="1"/>
      <p:bldP spid="102"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60150"/>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of mass 2kg is moving in the </a:t>
                </a:r>
                <a14:m>
                  <m:oMath xmlns:m="http://schemas.openxmlformats.org/officeDocument/2006/math">
                    <m:r>
                      <a:rPr lang="en-US" sz="1400" b="0" i="1" smtClean="0">
                        <a:latin typeface="Cambria Math" panose="02040503050406030204" pitchFamily="18" charset="0"/>
                      </a:rPr>
                      <m:t>𝑥𝑦</m:t>
                    </m:r>
                  </m:oMath>
                </a14:m>
                <a:r>
                  <a:rPr lang="en-US" sz="1400" dirty="0">
                    <a:latin typeface="Comic Sans MS" panose="030F0702030302020204" pitchFamily="66" charset="0"/>
                  </a:rPr>
                  <a:t> plane and collides with a smooth fixed vertical wall which contains the    </a:t>
                </a:r>
                <a14:m>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𝑎𝑥𝑖𝑠</m:t>
                    </m:r>
                  </m:oMath>
                </a14:m>
                <a:r>
                  <a:rPr lang="en-US" sz="1400" dirty="0">
                    <a:latin typeface="Comic Sans MS" panose="030F0702030302020204" pitchFamily="66" charset="0"/>
                  </a:rPr>
                  <a:t>. The velocity of the ball just before impact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−6</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1" i="1" smtClean="0">
                            <a:latin typeface="Cambria Math" panose="02040503050406030204" pitchFamily="18" charset="0"/>
                          </a:rPr>
                          <m:t>𝒋</m:t>
                        </m:r>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velocity of the ball immediately after the impact</a:t>
                </a:r>
              </a:p>
              <a:p>
                <a:pPr marL="342900" indent="-342900" algn="ctr">
                  <a:buAutoNum type="alphaLcParenR"/>
                </a:pPr>
                <a:r>
                  <a:rPr lang="en-US" sz="1400" dirty="0">
                    <a:latin typeface="Comic Sans MS" panose="030F0702030302020204" pitchFamily="66" charset="0"/>
                  </a:rPr>
                  <a:t>The kinetic energy lost as a result of the impact</a:t>
                </a:r>
              </a:p>
              <a:p>
                <a:pPr marL="342900" indent="-342900" algn="ctr">
                  <a:buAutoNum type="alphaLcParenR"/>
                </a:pPr>
                <a:r>
                  <a:rPr lang="en-US" sz="1400" dirty="0">
                    <a:latin typeface="Comic Sans MS" panose="030F0702030302020204" pitchFamily="66" charset="0"/>
                  </a:rPr>
                  <a:t>The angle of deflection of the ball</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60150"/>
              </a:xfrm>
              <a:prstGeom prst="rect">
                <a:avLst/>
              </a:prstGeom>
              <a:blipFill>
                <a:blip r:embed="rId2"/>
                <a:stretch>
                  <a:fillRect l="-165" t="-300"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8" name="Rectangle 7"/>
          <p:cNvSpPr/>
          <p:nvPr/>
        </p:nvSpPr>
        <p:spPr>
          <a:xfrm rot="5400000">
            <a:off x="3598817" y="2425338"/>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a:off x="4807132" y="1689464"/>
            <a:ext cx="1227908" cy="7358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781006" y="2623458"/>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81006" y="2623458"/>
                <a:ext cx="350417" cy="307777"/>
              </a:xfrm>
              <a:prstGeom prst="rect">
                <a:avLst/>
              </a:prstGeom>
              <a:blipFill>
                <a:blip r:embed="rId6"/>
                <a:stretch>
                  <a:fillRect b="-7843"/>
                </a:stretch>
              </a:blipFill>
            </p:spPr>
            <p:txBody>
              <a:bodyPr/>
              <a:lstStyle/>
              <a:p>
                <a:r>
                  <a:rPr lang="en-GB">
                    <a:noFill/>
                  </a:rPr>
                  <a:t> </a:t>
                </a:r>
              </a:p>
            </p:txBody>
          </p:sp>
        </mc:Fallback>
      </mc:AlternateContent>
      <p:cxnSp>
        <p:nvCxnSpPr>
          <p:cNvPr id="11" name="Straight Arrow Connector 10"/>
          <p:cNvCxnSpPr/>
          <p:nvPr/>
        </p:nvCxnSpPr>
        <p:spPr>
          <a:xfrm>
            <a:off x="4824549" y="2416630"/>
            <a:ext cx="616133" cy="7286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209904" y="2116183"/>
                <a:ext cx="152182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i="1" dirty="0">
                              <a:latin typeface="Cambria Math" panose="02040503050406030204" pitchFamily="18" charset="0"/>
                            </a:rPr>
                            <m:t>−6</m:t>
                          </m:r>
                          <m:r>
                            <a:rPr lang="en-US" sz="1400" b="1" i="1" dirty="0">
                              <a:latin typeface="Cambria Math" panose="02040503050406030204" pitchFamily="18" charset="0"/>
                            </a:rPr>
                            <m:t>𝒊</m:t>
                          </m:r>
                          <m:r>
                            <a:rPr lang="en-US" sz="1400" i="1" dirty="0">
                              <a:latin typeface="Cambria Math" panose="02040503050406030204" pitchFamily="18" charset="0"/>
                            </a:rPr>
                            <m:t>−4</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209904" y="2116183"/>
                <a:ext cx="1521823" cy="307777"/>
              </a:xfrm>
              <a:prstGeom prst="rect">
                <a:avLst/>
              </a:prstGeom>
              <a:blipFill>
                <a:blip r:embed="rId7"/>
                <a:stretch>
                  <a:fillRect b="-7843"/>
                </a:stretch>
              </a:blipFill>
            </p:spPr>
            <p:txBody>
              <a:bodyPr/>
              <a:lstStyle/>
              <a:p>
                <a:r>
                  <a:rPr lang="en-GB">
                    <a:noFill/>
                  </a:rPr>
                  <a:t> </a:t>
                </a:r>
              </a:p>
            </p:txBody>
          </p:sp>
        </mc:Fallback>
      </mc:AlternateContent>
      <p:sp>
        <p:nvSpPr>
          <p:cNvPr id="14" name="Arc 13"/>
          <p:cNvSpPr/>
          <p:nvPr/>
        </p:nvSpPr>
        <p:spPr>
          <a:xfrm rot="7133948">
            <a:off x="4300404" y="2126710"/>
            <a:ext cx="914400" cy="914400"/>
          </a:xfrm>
          <a:prstGeom prst="arc">
            <a:avLst>
              <a:gd name="adj1" fmla="val 9479525"/>
              <a:gd name="adj2" fmla="val 117527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p:cNvSpPr/>
          <p:nvPr/>
        </p:nvSpPr>
        <p:spPr>
          <a:xfrm rot="7133948">
            <a:off x="4315828" y="1790342"/>
            <a:ext cx="914400" cy="914400"/>
          </a:xfrm>
          <a:prstGeom prst="arc">
            <a:avLst>
              <a:gd name="adj1" fmla="val 18066445"/>
              <a:gd name="adj2" fmla="val 195101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4846321" y="1905001"/>
                <a:ext cx="35201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846321" y="1905001"/>
                <a:ext cx="352019"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310053" y="2791097"/>
                <a:ext cx="13607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b="0" i="1" dirty="0" smtClean="0">
                              <a:latin typeface="Cambria Math" panose="02040503050406030204" pitchFamily="18" charset="0"/>
                            </a:rPr>
                            <m:t>𝑝</m:t>
                          </m:r>
                          <m:r>
                            <a:rPr lang="en-US" sz="1400" b="1" i="1" dirty="0">
                              <a:latin typeface="Cambria Math" panose="02040503050406030204" pitchFamily="18" charset="0"/>
                            </a:rPr>
                            <m:t>𝒊</m:t>
                          </m:r>
                          <m:r>
                            <a:rPr lang="en-US" sz="1400" b="0" i="1" dirty="0" smtClean="0">
                              <a:latin typeface="Cambria Math" panose="02040503050406030204" pitchFamily="18" charset="0"/>
                            </a:rPr>
                            <m:t>+</m:t>
                          </m:r>
                          <m:r>
                            <a:rPr lang="en-US" sz="1400" b="0" i="1" dirty="0" smtClean="0">
                              <a:latin typeface="Cambria Math" panose="02040503050406030204" pitchFamily="18" charset="0"/>
                            </a:rPr>
                            <m:t>𝑞</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310053" y="2791097"/>
                <a:ext cx="1360714" cy="307777"/>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566262" y="1166948"/>
                <a:ext cx="2508069" cy="289310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can split the movement into the </a:t>
                </a:r>
                <a14:m>
                  <m:oMath xmlns:m="http://schemas.openxmlformats.org/officeDocument/2006/math">
                    <m:r>
                      <a:rPr lang="en-US" sz="1400" b="1" i="1" dirty="0" smtClean="0">
                        <a:solidFill>
                          <a:srgbClr val="FF0000"/>
                        </a:solidFill>
                        <a:latin typeface="Cambria Math" panose="02040503050406030204" pitchFamily="18" charset="0"/>
                      </a:rPr>
                      <m:t>𝒊</m:t>
                    </m:r>
                    <m:r>
                      <a:rPr lang="en-US" sz="1400" b="1" i="1" dirty="0" smtClean="0">
                        <a:solidFill>
                          <a:srgbClr val="FF0000"/>
                        </a:solidFill>
                        <a:latin typeface="Cambria Math" panose="02040503050406030204" pitchFamily="18" charset="0"/>
                      </a:rPr>
                      <m:t> </m:t>
                    </m:r>
                  </m:oMath>
                </a14:m>
                <a:r>
                  <a:rPr lang="en-US" sz="1400" dirty="0">
                    <a:solidFill>
                      <a:srgbClr val="FF0000"/>
                    </a:solidFill>
                    <a:latin typeface="Comic Sans MS" panose="030F0702030302020204" pitchFamily="66" charset="0"/>
                  </a:rPr>
                  <a:t>and </a:t>
                </a:r>
                <a14:m>
                  <m:oMath xmlns:m="http://schemas.openxmlformats.org/officeDocument/2006/math">
                    <m:r>
                      <a:rPr lang="en-US" sz="1400" b="1" i="1" dirty="0" smtClean="0">
                        <a:solidFill>
                          <a:srgbClr val="FF0000"/>
                        </a:solidFill>
                        <a:latin typeface="Cambria Math" panose="02040503050406030204" pitchFamily="18" charset="0"/>
                      </a:rPr>
                      <m:t>𝒋</m:t>
                    </m:r>
                  </m:oMath>
                </a14:m>
                <a:r>
                  <a:rPr lang="en-US" sz="1400" dirty="0">
                    <a:solidFill>
                      <a:srgbClr val="FF0000"/>
                    </a:solidFill>
                    <a:latin typeface="Comic Sans MS" panose="030F0702030302020204" pitchFamily="66" charset="0"/>
                  </a:rPr>
                  <a:t> components</a:t>
                </a:r>
              </a:p>
              <a:p>
                <a:pPr algn="ctr"/>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surfaces are smooth, the velocity parallel to the wall will remain constant</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Only the velocity perpendicular to the wall will be affected by the coefficient of restitution</a:t>
                </a:r>
                <a:endParaRPr lang="en-GB" sz="1400" dirty="0">
                  <a:solidFill>
                    <a:srgbClr val="FF0000"/>
                  </a:solidFill>
                  <a:latin typeface="Comic Sans MS" panose="030F0702030302020204" pitchFamily="66"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566262" y="1166948"/>
                <a:ext cx="2508069" cy="2893100"/>
              </a:xfrm>
              <a:prstGeom prst="rect">
                <a:avLst/>
              </a:prstGeom>
              <a:blipFill>
                <a:blip r:embed="rId10"/>
                <a:stretch>
                  <a:fillRect t="-211" r="-1214" b="-1263"/>
                </a:stretch>
              </a:blipFill>
            </p:spPr>
            <p:txBody>
              <a:bodyPr/>
              <a:lstStyle/>
              <a:p>
                <a:r>
                  <a:rPr lang="en-GB">
                    <a:noFill/>
                  </a:rPr>
                  <a:t> </a:t>
                </a:r>
              </a:p>
            </p:txBody>
          </p:sp>
        </mc:Fallback>
      </mc:AlternateContent>
      <p:cxnSp>
        <p:nvCxnSpPr>
          <p:cNvPr id="23" name="Straight Arrow Connector 22"/>
          <p:cNvCxnSpPr/>
          <p:nvPr/>
        </p:nvCxnSpPr>
        <p:spPr>
          <a:xfrm flipH="1">
            <a:off x="4798424" y="1698172"/>
            <a:ext cx="120178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07132" y="3143794"/>
            <a:ext cx="631372" cy="435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5840" y="1715589"/>
            <a:ext cx="1" cy="696685"/>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11486" y="2460172"/>
            <a:ext cx="1" cy="696685"/>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140236" y="1410790"/>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−6</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140236" y="1410790"/>
                <a:ext cx="45937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78235" y="1894115"/>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−4</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378235" y="1894115"/>
                <a:ext cx="459376" cy="307777"/>
              </a:xfrm>
              <a:prstGeom prst="rect">
                <a:avLst/>
              </a:prstGeom>
              <a:blipFill>
                <a:blip r:embed="rId12"/>
                <a:stretch>
                  <a:fillRect r="-2632"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73881" y="2612572"/>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−4</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373881" y="2612572"/>
                <a:ext cx="459376" cy="307777"/>
              </a:xfrm>
              <a:prstGeom prst="rect">
                <a:avLst/>
              </a:prstGeom>
              <a:blipFill>
                <a:blip r:embed="rId13"/>
                <a:stretch>
                  <a:fillRect r="-2667"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456612" y="2590801"/>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𝑞</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456612" y="2590801"/>
                <a:ext cx="459376" cy="307777"/>
              </a:xfrm>
              <a:prstGeom prst="rect">
                <a:avLst/>
              </a:prstGeom>
              <a:blipFill>
                <a:blip r:embed="rId1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861561" y="3126379"/>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𝑝</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861561" y="3126379"/>
                <a:ext cx="459376" cy="307777"/>
              </a:xfrm>
              <a:prstGeom prst="rect">
                <a:avLst/>
              </a:prstGeom>
              <a:blipFill>
                <a:blip r:embed="rId15"/>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852852" y="3135087"/>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2</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852852" y="3135087"/>
                <a:ext cx="459376"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293325" y="4188822"/>
                <a:ext cx="543675" cy="4221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𝑒</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𝑣</m:t>
                          </m:r>
                        </m:num>
                        <m:den>
                          <m:r>
                            <a:rPr lang="en-US" sz="1600" b="0" i="1" smtClean="0">
                              <a:latin typeface="Cambria Math" panose="02040503050406030204" pitchFamily="18" charset="0"/>
                            </a:rPr>
                            <m:t>𝑢</m:t>
                          </m:r>
                        </m:den>
                      </m:f>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293325" y="4188822"/>
                <a:ext cx="543675" cy="422167"/>
              </a:xfrm>
              <a:prstGeom prst="rect">
                <a:avLst/>
              </a:prstGeom>
              <a:blipFill>
                <a:blip r:embed="rId17"/>
                <a:stretch>
                  <a:fillRect l="-4494" r="-4494" b="-11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288971" y="4811484"/>
                <a:ext cx="546432"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𝑣</m:t>
                          </m:r>
                        </m:num>
                        <m:den>
                          <m:r>
                            <a:rPr lang="en-US" sz="1600" b="0" i="1" smtClean="0">
                              <a:latin typeface="Cambria Math" panose="02040503050406030204" pitchFamily="18" charset="0"/>
                            </a:rPr>
                            <m:t>6</m:t>
                          </m:r>
                        </m:den>
                      </m:f>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288971" y="4811484"/>
                <a:ext cx="546432" cy="46262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293326" y="5495107"/>
                <a:ext cx="5464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rPr>
                        <m:t>𝑣</m:t>
                      </m:r>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293326" y="5495107"/>
                <a:ext cx="546432" cy="246221"/>
              </a:xfrm>
              <a:prstGeom prst="rect">
                <a:avLst/>
              </a:prstGeom>
              <a:blipFill>
                <a:blip r:embed="rId19"/>
                <a:stretch>
                  <a:fillRect l="-7778" r="-3333" b="-4878"/>
                </a:stretch>
              </a:blipFill>
            </p:spPr>
            <p:txBody>
              <a:bodyPr/>
              <a:lstStyle/>
              <a:p>
                <a:r>
                  <a:rPr lang="en-GB">
                    <a:noFill/>
                  </a:rPr>
                  <a:t> </a:t>
                </a:r>
              </a:p>
            </p:txBody>
          </p:sp>
        </mc:Fallback>
      </mc:AlternateContent>
      <p:sp>
        <p:nvSpPr>
          <p:cNvPr id="42" name="Arc 41"/>
          <p:cNvSpPr/>
          <p:nvPr/>
        </p:nvSpPr>
        <p:spPr>
          <a:xfrm>
            <a:off x="4793456" y="4458661"/>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3" name="TextBox 42"/>
              <p:cNvSpPr txBox="1"/>
              <p:nvPr/>
            </p:nvSpPr>
            <p:spPr>
              <a:xfrm>
                <a:off x="4998719" y="4481727"/>
                <a:ext cx="4223657"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The value of </a:t>
                </a:r>
                <a14:m>
                  <m:oMath xmlns:m="http://schemas.openxmlformats.org/officeDocument/2006/math">
                    <m:r>
                      <a:rPr lang="en-US" sz="1400" i="1" dirty="0" smtClean="0">
                        <a:solidFill>
                          <a:srgbClr val="FF0000"/>
                        </a:solidFill>
                        <a:latin typeface="Cambria Math" panose="02040503050406030204" pitchFamily="18" charset="0"/>
                      </a:rPr>
                      <m:t>𝑢</m:t>
                    </m:r>
                  </m:oMath>
                </a14:m>
                <a:r>
                  <a:rPr lang="en-US" sz="1400" dirty="0">
                    <a:solidFill>
                      <a:srgbClr val="FF0000"/>
                    </a:solidFill>
                    <a:latin typeface="Comic Sans MS" panose="030F0702030302020204" pitchFamily="66" charset="0"/>
                  </a:rPr>
                  <a:t> is taken as positive since it is the speed of approach (not velocity)</a:t>
                </a:r>
                <a:endParaRPr lang="en-GB" sz="1400" dirty="0">
                  <a:solidFill>
                    <a:srgbClr val="FF0000"/>
                  </a:solidFill>
                  <a:latin typeface="Comic Sans MS" panose="030F0702030302020204" pitchFamily="66"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998719" y="4481727"/>
                <a:ext cx="4223657" cy="523220"/>
              </a:xfrm>
              <a:prstGeom prst="rect">
                <a:avLst/>
              </a:prstGeom>
              <a:blipFill>
                <a:blip r:embed="rId20"/>
                <a:stretch>
                  <a:fillRect t="-2326" r="-866" b="-11628"/>
                </a:stretch>
              </a:blipFill>
            </p:spPr>
            <p:txBody>
              <a:bodyPr/>
              <a:lstStyle/>
              <a:p>
                <a:r>
                  <a:rPr lang="en-GB">
                    <a:noFill/>
                  </a:rPr>
                  <a:t> </a:t>
                </a:r>
              </a:p>
            </p:txBody>
          </p:sp>
        </mc:Fallback>
      </mc:AlternateContent>
      <p:sp>
        <p:nvSpPr>
          <p:cNvPr id="44" name="Arc 43"/>
          <p:cNvSpPr/>
          <p:nvPr/>
        </p:nvSpPr>
        <p:spPr>
          <a:xfrm>
            <a:off x="4815228" y="5055198"/>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5085805" y="5187121"/>
            <a:ext cx="9666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6271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blinds(horizontal)">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5"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vertic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linds(horizont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linds(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linds(horizontal)">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5"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linds(vertical)">
                                      <p:cBhvr>
                                        <p:cTn id="88" dur="500"/>
                                        <p:tgtEl>
                                          <p:spTgt spid="2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linds(horizontal)">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7">
                                            <p:txEl>
                                              <p:pRg st="2" end="2"/>
                                            </p:txEl>
                                          </p:spTgt>
                                        </p:tgtEl>
                                        <p:attrNameLst>
                                          <p:attrName>style.visibility</p:attrName>
                                        </p:attrNameLst>
                                      </p:cBhvr>
                                      <p:to>
                                        <p:strVal val="visible"/>
                                      </p:to>
                                    </p:set>
                                    <p:animEffect transition="in" filter="blinds(horizontal)">
                                      <p:cBhvr>
                                        <p:cTn id="96" dur="500"/>
                                        <p:tgtEl>
                                          <p:spTgt spid="17">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36"/>
                                        </p:tgtEl>
                                      </p:cBhvr>
                                    </p:animEffect>
                                    <p:set>
                                      <p:cBhvr>
                                        <p:cTn id="101" dur="1" fill="hold">
                                          <p:stCondLst>
                                            <p:cond delay="499"/>
                                          </p:stCondLst>
                                        </p:cTn>
                                        <p:tgtEl>
                                          <p:spTgt spid="36"/>
                                        </p:tgtEl>
                                        <p:attrNameLst>
                                          <p:attrName>style.visibility</p:attrName>
                                        </p:attrNameLst>
                                      </p:cBhvr>
                                      <p:to>
                                        <p:strVal val="hidden"/>
                                      </p:to>
                                    </p:set>
                                  </p:childTnLst>
                                </p:cTn>
                              </p:par>
                              <p:par>
                                <p:cTn id="102" presetID="3" presetClass="entr" presetSubtype="1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7">
                                            <p:txEl>
                                              <p:pRg st="4" end="4"/>
                                            </p:txEl>
                                          </p:spTgt>
                                        </p:tgtEl>
                                        <p:attrNameLst>
                                          <p:attrName>style.visibility</p:attrName>
                                        </p:attrNameLst>
                                      </p:cBhvr>
                                      <p:to>
                                        <p:strVal val="visible"/>
                                      </p:to>
                                    </p:set>
                                    <p:animEffect transition="in" filter="blinds(horizontal)">
                                      <p:cBhvr>
                                        <p:cTn id="109" dur="500"/>
                                        <p:tgtEl>
                                          <p:spTgt spid="17">
                                            <p:txEl>
                                              <p:pRg st="4" end="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blinds(horizontal)">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blinds(horizontal)">
                                      <p:cBhvr>
                                        <p:cTn id="119" dur="500"/>
                                        <p:tgtEl>
                                          <p:spTgt spid="42"/>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blinds(horizontal)">
                                      <p:cBhvr>
                                        <p:cTn id="124" dur="500"/>
                                        <p:tgtEl>
                                          <p:spTgt spid="43"/>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blinds(horizontal)">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blinds(horizontal)">
                                      <p:cBhvr>
                                        <p:cTn id="134" dur="500"/>
                                        <p:tgtEl>
                                          <p:spTgt spid="44"/>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blinds(horizontal)">
                                      <p:cBhvr>
                                        <p:cTn id="139" dur="500"/>
                                        <p:tgtEl>
                                          <p:spTgt spid="45"/>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blinds(horizontal)">
                                      <p:cBhvr>
                                        <p:cTn id="144" dur="500"/>
                                        <p:tgtEl>
                                          <p:spTgt spid="41"/>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xit" presetSubtype="10" fill="hold" grpId="1" nodeType="clickEffect">
                                  <p:stCondLst>
                                    <p:cond delay="0"/>
                                  </p:stCondLst>
                                  <p:childTnLst>
                                    <p:animEffect transition="out" filter="blinds(horizontal)">
                                      <p:cBhvr>
                                        <p:cTn id="148" dur="500"/>
                                        <p:tgtEl>
                                          <p:spTgt spid="37"/>
                                        </p:tgtEl>
                                      </p:cBhvr>
                                    </p:animEffect>
                                    <p:set>
                                      <p:cBhvr>
                                        <p:cTn id="149" dur="1" fill="hold">
                                          <p:stCondLst>
                                            <p:cond delay="499"/>
                                          </p:stCondLst>
                                        </p:cTn>
                                        <p:tgtEl>
                                          <p:spTgt spid="37"/>
                                        </p:tgtEl>
                                        <p:attrNameLst>
                                          <p:attrName>style.visibility</p:attrName>
                                        </p:attrNameLst>
                                      </p:cBhvr>
                                      <p:to>
                                        <p:strVal val="hidden"/>
                                      </p:to>
                                    </p:set>
                                  </p:childTnLst>
                                </p:cTn>
                              </p:par>
                              <p:par>
                                <p:cTn id="150" presetID="3" presetClass="entr" presetSubtype="10" fill="hold" grpId="0" nodeType="with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blinds(horizontal)">
                                      <p:cBhvr>
                                        <p:cTn id="1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4" grpId="0" animBg="1"/>
      <p:bldP spid="15" grpId="0" animBg="1"/>
      <p:bldP spid="20" grpId="0"/>
      <p:bldP spid="21" grpId="0"/>
      <p:bldP spid="33" grpId="0"/>
      <p:bldP spid="34" grpId="0"/>
      <p:bldP spid="35" grpId="0"/>
      <p:bldP spid="36" grpId="0"/>
      <p:bldP spid="36" grpId="1"/>
      <p:bldP spid="37" grpId="0"/>
      <p:bldP spid="37" grpId="1"/>
      <p:bldP spid="38" grpId="0"/>
      <p:bldP spid="28" grpId="0"/>
      <p:bldP spid="40" grpId="0"/>
      <p:bldP spid="41" grpId="0"/>
      <p:bldP spid="42" grpId="0" animBg="1"/>
      <p:bldP spid="43" grpId="0"/>
      <p:bldP spid="44" grpId="0" animBg="1"/>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rot="5400000">
            <a:off x="3598817" y="2425338"/>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3" name="TextBox 62"/>
              <p:cNvSpPr txBox="1"/>
              <p:nvPr/>
            </p:nvSpPr>
            <p:spPr>
              <a:xfrm>
                <a:off x="4373881" y="2612572"/>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−4</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373881" y="2612572"/>
                <a:ext cx="459376" cy="307777"/>
              </a:xfrm>
              <a:prstGeom prst="rect">
                <a:avLst/>
              </a:prstGeom>
              <a:blipFill>
                <a:blip r:embed="rId2"/>
                <a:stretch>
                  <a:fillRect r="-2667"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852852" y="3135087"/>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2</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852852" y="3135087"/>
                <a:ext cx="459376" cy="307777"/>
              </a:xfrm>
              <a:prstGeom prst="rect">
                <a:avLst/>
              </a:prstGeom>
              <a:blipFill>
                <a:blip r:embed="rId3"/>
                <a:stretch>
                  <a:fillRect/>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60150"/>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of mass 2kg is moving in the </a:t>
                </a:r>
                <a14:m>
                  <m:oMath xmlns:m="http://schemas.openxmlformats.org/officeDocument/2006/math">
                    <m:r>
                      <a:rPr lang="en-US" sz="1400" b="0" i="1" smtClean="0">
                        <a:latin typeface="Cambria Math" panose="02040503050406030204" pitchFamily="18" charset="0"/>
                      </a:rPr>
                      <m:t>𝑥𝑦</m:t>
                    </m:r>
                  </m:oMath>
                </a14:m>
                <a:r>
                  <a:rPr lang="en-US" sz="1400" dirty="0">
                    <a:latin typeface="Comic Sans MS" panose="030F0702030302020204" pitchFamily="66" charset="0"/>
                  </a:rPr>
                  <a:t> plane and collides with a smooth fixed vertical wall which contains the    </a:t>
                </a:r>
                <a14:m>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𝑎𝑥𝑖𝑠</m:t>
                    </m:r>
                  </m:oMath>
                </a14:m>
                <a:r>
                  <a:rPr lang="en-US" sz="1400" dirty="0">
                    <a:latin typeface="Comic Sans MS" panose="030F0702030302020204" pitchFamily="66" charset="0"/>
                  </a:rPr>
                  <a:t>. The velocity of the ball just before impact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−6</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1" i="1" smtClean="0">
                            <a:latin typeface="Cambria Math" panose="02040503050406030204" pitchFamily="18" charset="0"/>
                          </a:rPr>
                          <m:t>𝒋</m:t>
                        </m:r>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velocity of the ball immediately after the impact</a:t>
                </a:r>
              </a:p>
              <a:p>
                <a:pPr marL="342900" indent="-342900" algn="ctr">
                  <a:buAutoNum type="alphaLcParenR"/>
                </a:pPr>
                <a:r>
                  <a:rPr lang="en-US" sz="1400" dirty="0">
                    <a:latin typeface="Comic Sans MS" panose="030F0702030302020204" pitchFamily="66" charset="0"/>
                  </a:rPr>
                  <a:t>The kinetic energy lost as a result of the impact</a:t>
                </a:r>
              </a:p>
              <a:p>
                <a:pPr marL="342900" indent="-342900" algn="ctr">
                  <a:buAutoNum type="alphaLcParenR"/>
                </a:pPr>
                <a:r>
                  <a:rPr lang="en-US" sz="1400" dirty="0">
                    <a:latin typeface="Comic Sans MS" panose="030F0702030302020204" pitchFamily="66" charset="0"/>
                  </a:rPr>
                  <a:t>The angle of deflection of the ball</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60150"/>
              </a:xfrm>
              <a:prstGeom prst="rect">
                <a:avLst/>
              </a:prstGeom>
              <a:blipFill>
                <a:blip r:embed="rId4"/>
                <a:stretch>
                  <a:fillRect l="-165" t="-300"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5"/>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6"/>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7"/>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94360" y="4366630"/>
                <a:ext cx="272119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𝐶h𝑎𝑛𝑔𝑒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𝐾𝐸</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𝑣</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2</m:t>
                          </m:r>
                        </m:den>
                      </m:f>
                      <m:r>
                        <a:rPr lang="en-US" sz="1400" i="1">
                          <a:latin typeface="Cambria Math" panose="02040503050406030204" pitchFamily="18" charset="0"/>
                        </a:rPr>
                        <m:t>𝑚</m:t>
                      </m:r>
                      <m:sSup>
                        <m:sSupPr>
                          <m:ctrlPr>
                            <a:rPr lang="en-US" sz="1400" i="1">
                              <a:latin typeface="Cambria Math" panose="02040503050406030204" pitchFamily="18" charset="0"/>
                            </a:rPr>
                          </m:ctrlPr>
                        </m:sSupPr>
                        <m:e>
                          <m:r>
                            <a:rPr lang="en-US" sz="1400" b="0" i="1" smtClean="0">
                              <a:latin typeface="Cambria Math" panose="02040503050406030204" pitchFamily="18" charset="0"/>
                            </a:rPr>
                            <m:t>𝑢</m:t>
                          </m:r>
                        </m:e>
                        <m:sup>
                          <m:r>
                            <a:rPr lang="en-US" sz="1400" i="1">
                              <a:latin typeface="Cambria Math" panose="02040503050406030204" pitchFamily="18" charset="0"/>
                            </a:rPr>
                            <m:t>2</m:t>
                          </m:r>
                        </m:sup>
                      </m:sSup>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94360" y="4366630"/>
                <a:ext cx="2721194" cy="495649"/>
              </a:xfrm>
              <a:prstGeom prst="rect">
                <a:avLst/>
              </a:prstGeom>
              <a:blipFill>
                <a:blip r:embed="rId8"/>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905898" y="1382297"/>
                <a:ext cx="214865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need to know the speed of the particle before and after, which is given by </a:t>
                </a:r>
                <a14:m>
                  <m:oMath xmlns:m="http://schemas.openxmlformats.org/officeDocument/2006/math">
                    <m:d>
                      <m:dPr>
                        <m:begChr m:val="|"/>
                        <m:endChr m:val="|"/>
                        <m:ctrlPr>
                          <a:rPr lang="en-US" sz="1400" i="1" smtClean="0">
                            <a:solidFill>
                              <a:srgbClr val="FF0000"/>
                            </a:solidFill>
                            <a:latin typeface="Cambria Math" panose="02040503050406030204" pitchFamily="18" charset="0"/>
                          </a:rPr>
                        </m:ctrlPr>
                      </m:dPr>
                      <m:e>
                        <m:r>
                          <a:rPr lang="en-US" sz="1400" b="1" i="1" smtClean="0">
                            <a:solidFill>
                              <a:srgbClr val="FF0000"/>
                            </a:solidFill>
                            <a:latin typeface="Cambria Math" panose="02040503050406030204" pitchFamily="18" charset="0"/>
                          </a:rPr>
                          <m:t>𝒗</m:t>
                        </m:r>
                      </m:e>
                    </m:d>
                  </m:oMath>
                </a14:m>
                <a:endParaRPr lang="en-GB" sz="1400" dirty="0">
                  <a:solidFill>
                    <a:srgbClr val="FF0000"/>
                  </a:solidFill>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905898" y="1382297"/>
                <a:ext cx="2148650" cy="954107"/>
              </a:xfrm>
              <a:prstGeom prst="rect">
                <a:avLst/>
              </a:prstGeom>
              <a:blipFill>
                <a:blip r:embed="rId9"/>
                <a:stretch>
                  <a:fillRect t="-1282"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32044" y="2437259"/>
                <a:ext cx="1782924" cy="2609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r>
                            <a:rPr lang="en-US" sz="1400" b="1" i="1" smtClean="0">
                              <a:latin typeface="Cambria Math" panose="02040503050406030204" pitchFamily="18" charset="0"/>
                            </a:rPr>
                            <m:t>𝒖</m:t>
                          </m:r>
                        </m:e>
                      </m:d>
                      <m:r>
                        <a:rPr lang="en-US" sz="1400" b="0" i="1" smtClean="0">
                          <a:latin typeface="Cambria Math" panose="02040503050406030204" pitchFamily="18" charset="0"/>
                        </a:rPr>
                        <m:t>=</m:t>
                      </m:r>
                      <m:rad>
                        <m:radPr>
                          <m:degHide m:val="on"/>
                          <m:ctrlPr>
                            <a:rPr lang="en-GB" sz="1400" i="1" smtClean="0">
                              <a:latin typeface="Cambria Math" panose="02040503050406030204" pitchFamily="18" charset="0"/>
                            </a:rPr>
                          </m:ctrlPr>
                        </m:radPr>
                        <m:deg/>
                        <m:e>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−6</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e>
                      </m:rad>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032044" y="2437259"/>
                <a:ext cx="1782924" cy="260905"/>
              </a:xfrm>
              <a:prstGeom prst="rect">
                <a:avLst/>
              </a:prstGeom>
              <a:blipFill>
                <a:blip r:embed="rId10"/>
                <a:stretch>
                  <a:fillRect r="-342"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033524" y="2864866"/>
                <a:ext cx="820225" cy="245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r>
                            <a:rPr lang="en-US" sz="1400" b="1" i="1" smtClean="0">
                              <a:latin typeface="Cambria Math" panose="02040503050406030204" pitchFamily="18" charset="0"/>
                            </a:rPr>
                            <m:t>𝒖</m:t>
                          </m:r>
                        </m:e>
                      </m:d>
                      <m:r>
                        <a:rPr lang="en-US" sz="1400" b="0" i="1" smtClean="0">
                          <a:latin typeface="Cambria Math" panose="02040503050406030204" pitchFamily="18" charset="0"/>
                        </a:rPr>
                        <m:t>=</m:t>
                      </m:r>
                      <m:rad>
                        <m:radPr>
                          <m:degHide m:val="on"/>
                          <m:ctrlPr>
                            <a:rPr lang="en-GB" sz="1400" i="1" smtClean="0">
                              <a:latin typeface="Cambria Math" panose="02040503050406030204" pitchFamily="18" charset="0"/>
                            </a:rPr>
                          </m:ctrlPr>
                        </m:radPr>
                        <m:deg/>
                        <m:e>
                          <m:r>
                            <a:rPr lang="en-US" sz="1400" i="1" smtClean="0">
                              <a:latin typeface="Cambria Math" panose="02040503050406030204" pitchFamily="18" charset="0"/>
                            </a:rPr>
                            <m:t>5</m:t>
                          </m:r>
                          <m:r>
                            <a:rPr lang="en-US" sz="1400" b="0" i="1" smtClean="0">
                              <a:latin typeface="Cambria Math" panose="02040503050406030204" pitchFamily="18" charset="0"/>
                            </a:rPr>
                            <m:t>2</m:t>
                          </m:r>
                        </m:e>
                      </m:rad>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033524" y="2864866"/>
                <a:ext cx="820225" cy="245195"/>
              </a:xfrm>
              <a:prstGeom prst="rect">
                <a:avLst/>
              </a:prstGeom>
              <a:blipFill>
                <a:blip r:embed="rId11"/>
                <a:stretch>
                  <a:fillRect r="-4478"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024646" y="3344261"/>
                <a:ext cx="1640256" cy="2609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r>
                            <a:rPr lang="en-US" sz="1400" b="1" i="1" smtClean="0">
                              <a:latin typeface="Cambria Math" panose="02040503050406030204" pitchFamily="18" charset="0"/>
                            </a:rPr>
                            <m:t>𝒗</m:t>
                          </m:r>
                        </m:e>
                      </m:d>
                      <m:r>
                        <a:rPr lang="en-US" sz="1400" b="0" i="1" smtClean="0">
                          <a:latin typeface="Cambria Math" panose="02040503050406030204" pitchFamily="18" charset="0"/>
                        </a:rPr>
                        <m:t>=</m:t>
                      </m:r>
                      <m:rad>
                        <m:radPr>
                          <m:degHide m:val="on"/>
                          <m:ctrlPr>
                            <a:rPr lang="en-GB" sz="1400" i="1" smtClean="0">
                              <a:latin typeface="Cambria Math" panose="02040503050406030204" pitchFamily="18" charset="0"/>
                            </a:rPr>
                          </m:ctrlPr>
                        </m:radPr>
                        <m:deg/>
                        <m:e>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e>
                      </m:rad>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024646" y="3344261"/>
                <a:ext cx="1640256" cy="260905"/>
              </a:xfrm>
              <a:prstGeom prst="rect">
                <a:avLst/>
              </a:prstGeom>
              <a:blipFill>
                <a:blip r:embed="rId12"/>
                <a:stretch>
                  <a:fillRect r="-372"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026126" y="3771868"/>
                <a:ext cx="812209" cy="240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r>
                            <a:rPr lang="en-US" sz="1400" b="1" i="1" smtClean="0">
                              <a:latin typeface="Cambria Math" panose="02040503050406030204" pitchFamily="18" charset="0"/>
                            </a:rPr>
                            <m:t>𝒗</m:t>
                          </m:r>
                        </m:e>
                      </m:d>
                      <m:r>
                        <a:rPr lang="en-US" sz="1400" b="0" i="1" smtClean="0">
                          <a:latin typeface="Cambria Math" panose="02040503050406030204" pitchFamily="18" charset="0"/>
                        </a:rPr>
                        <m:t>=</m:t>
                      </m:r>
                      <m:rad>
                        <m:radPr>
                          <m:degHide m:val="on"/>
                          <m:ctrlPr>
                            <a:rPr lang="en-GB" sz="1400" i="1" smtClean="0">
                              <a:latin typeface="Cambria Math" panose="02040503050406030204" pitchFamily="18" charset="0"/>
                            </a:rPr>
                          </m:ctrlPr>
                        </m:radPr>
                        <m:deg/>
                        <m:e>
                          <m:r>
                            <a:rPr lang="en-US" sz="1400" i="1" smtClean="0">
                              <a:latin typeface="Cambria Math" panose="02040503050406030204" pitchFamily="18" charset="0"/>
                            </a:rPr>
                            <m:t>2</m:t>
                          </m:r>
                          <m:r>
                            <a:rPr lang="en-US" sz="1400" b="0" i="1" smtClean="0">
                              <a:latin typeface="Cambria Math" panose="02040503050406030204" pitchFamily="18" charset="0"/>
                            </a:rPr>
                            <m:t>0</m:t>
                          </m:r>
                        </m:e>
                      </m:rad>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026126" y="3771868"/>
                <a:ext cx="812209" cy="240835"/>
              </a:xfrm>
              <a:prstGeom prst="rect">
                <a:avLst/>
              </a:prstGeom>
              <a:blipFill>
                <a:blip r:embed="rId13"/>
                <a:stretch>
                  <a:fillRect r="-4511"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986962" y="4998424"/>
                <a:ext cx="3482941"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𝐶h𝑎𝑛𝑔𝑒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𝐾𝐸</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(2)</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20</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2</m:t>
                          </m:r>
                        </m:den>
                      </m:f>
                      <m:r>
                        <a:rPr lang="en-US" sz="1400" b="0" i="1" smtClean="0">
                          <a:latin typeface="Cambria Math" panose="02040503050406030204" pitchFamily="18" charset="0"/>
                        </a:rPr>
                        <m:t>(2)</m:t>
                      </m:r>
                      <m:sSup>
                        <m:sSupPr>
                          <m:ctrlPr>
                            <a:rPr lang="en-US" sz="1400" i="1">
                              <a:latin typeface="Cambria Math" panose="02040503050406030204" pitchFamily="18" charset="0"/>
                            </a:rPr>
                          </m:ctrlPr>
                        </m:sSupPr>
                        <m:e>
                          <m:d>
                            <m:dPr>
                              <m:ctrlPr>
                                <a:rPr lang="en-US" sz="1400" i="1" smtClean="0">
                                  <a:latin typeface="Cambria Math" panose="02040503050406030204" pitchFamily="18" charset="0"/>
                                </a:rPr>
                              </m:ctrlPr>
                            </m:dPr>
                            <m:e>
                              <m:rad>
                                <m:radPr>
                                  <m:degHide m:val="on"/>
                                  <m:ctrlPr>
                                    <a:rPr lang="en-US" sz="1400" i="1" smtClean="0">
                                      <a:latin typeface="Cambria Math" panose="02040503050406030204" pitchFamily="18" charset="0"/>
                                    </a:rPr>
                                  </m:ctrlPr>
                                </m:radPr>
                                <m:deg/>
                                <m:e>
                                  <m:r>
                                    <a:rPr lang="en-US" sz="1400" b="0" i="1" smtClean="0">
                                      <a:latin typeface="Cambria Math" panose="02040503050406030204" pitchFamily="18" charset="0"/>
                                    </a:rPr>
                                    <m:t>52</m:t>
                                  </m:r>
                                </m:e>
                              </m:rad>
                            </m:e>
                          </m:d>
                        </m:e>
                        <m:sup>
                          <m:r>
                            <a:rPr lang="en-US" sz="1400" i="1">
                              <a:latin typeface="Cambria Math" panose="02040503050406030204" pitchFamily="18" charset="0"/>
                            </a:rPr>
                            <m:t>2</m:t>
                          </m:r>
                        </m:sup>
                      </m:sSup>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986962" y="4998424"/>
                <a:ext cx="3482941" cy="495649"/>
              </a:xfrm>
              <a:prstGeom prst="rect">
                <a:avLst/>
              </a:prstGeom>
              <a:blipFill>
                <a:blip r:embed="rId14"/>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979563" y="5665729"/>
                <a:ext cx="19643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𝐶h𝑎𝑛𝑔𝑒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𝐾𝐸</m:t>
                      </m:r>
                      <m:r>
                        <a:rPr lang="en-US" sz="1400" b="0" i="1" smtClean="0">
                          <a:latin typeface="Cambria Math" panose="02040503050406030204" pitchFamily="18" charset="0"/>
                        </a:rPr>
                        <m:t>=−20</m:t>
                      </m:r>
                      <m:r>
                        <a:rPr lang="en-US" sz="1400" b="0" i="1" smtClean="0">
                          <a:latin typeface="Cambria Math" panose="02040503050406030204" pitchFamily="18" charset="0"/>
                        </a:rPr>
                        <m:t>𝐽</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979563" y="5665729"/>
                <a:ext cx="1964320" cy="307777"/>
              </a:xfrm>
              <a:prstGeom prst="rect">
                <a:avLst/>
              </a:prstGeom>
              <a:blipFill>
                <a:blip r:embed="rId15"/>
                <a:stretch>
                  <a:fillRect b="-5882"/>
                </a:stretch>
              </a:blipFill>
            </p:spPr>
            <p:txBody>
              <a:bodyPr/>
              <a:lstStyle/>
              <a:p>
                <a:r>
                  <a:rPr lang="en-GB">
                    <a:noFill/>
                  </a:rPr>
                  <a:t> </a:t>
                </a:r>
              </a:p>
            </p:txBody>
          </p:sp>
        </mc:Fallback>
      </mc:AlternateContent>
      <p:sp>
        <p:nvSpPr>
          <p:cNvPr id="40" name="Arc 39"/>
          <p:cNvSpPr/>
          <p:nvPr/>
        </p:nvSpPr>
        <p:spPr>
          <a:xfrm>
            <a:off x="7292099" y="4658747"/>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7473900" y="4666382"/>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42" name="Arc 41"/>
          <p:cNvSpPr/>
          <p:nvPr/>
        </p:nvSpPr>
        <p:spPr>
          <a:xfrm>
            <a:off x="7240313" y="5246152"/>
            <a:ext cx="308499" cy="572609"/>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510890" y="5378075"/>
            <a:ext cx="9666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44" name="TextBox 43"/>
          <p:cNvSpPr txBox="1"/>
          <p:nvPr/>
        </p:nvSpPr>
        <p:spPr>
          <a:xfrm>
            <a:off x="4305670" y="6072012"/>
            <a:ext cx="438556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20J of energy has been lost due to the impact</a:t>
            </a:r>
            <a:endParaRPr lang="en-GB" sz="1400" dirty="0">
              <a:solidFill>
                <a:srgbClr val="FF0000"/>
              </a:solidFill>
              <a:latin typeface="Comic Sans MS" panose="030F0702030302020204" pitchFamily="66" charset="0"/>
            </a:endParaRPr>
          </a:p>
        </p:txBody>
      </p:sp>
      <p:cxnSp>
        <p:nvCxnSpPr>
          <p:cNvPr id="46" name="Straight Arrow Connector 45"/>
          <p:cNvCxnSpPr/>
          <p:nvPr/>
        </p:nvCxnSpPr>
        <p:spPr>
          <a:xfrm flipH="1">
            <a:off x="4807132" y="1689464"/>
            <a:ext cx="1227908" cy="7358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4781006" y="2623458"/>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81006" y="2623458"/>
                <a:ext cx="350417" cy="307777"/>
              </a:xfrm>
              <a:prstGeom prst="rect">
                <a:avLst/>
              </a:prstGeom>
              <a:blipFill>
                <a:blip r:embed="rId16"/>
                <a:stretch>
                  <a:fillRect b="-7843"/>
                </a:stretch>
              </a:blipFill>
            </p:spPr>
            <p:txBody>
              <a:bodyPr/>
              <a:lstStyle/>
              <a:p>
                <a:r>
                  <a:rPr lang="en-GB">
                    <a:noFill/>
                  </a:rPr>
                  <a:t> </a:t>
                </a:r>
              </a:p>
            </p:txBody>
          </p:sp>
        </mc:Fallback>
      </mc:AlternateContent>
      <p:cxnSp>
        <p:nvCxnSpPr>
          <p:cNvPr id="48" name="Straight Arrow Connector 47"/>
          <p:cNvCxnSpPr/>
          <p:nvPr/>
        </p:nvCxnSpPr>
        <p:spPr>
          <a:xfrm>
            <a:off x="4824549" y="2416630"/>
            <a:ext cx="616133" cy="7286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5209904" y="2116183"/>
                <a:ext cx="152182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i="1" dirty="0">
                              <a:latin typeface="Cambria Math" panose="02040503050406030204" pitchFamily="18" charset="0"/>
                            </a:rPr>
                            <m:t>−6</m:t>
                          </m:r>
                          <m:r>
                            <a:rPr lang="en-US" sz="1400" b="1" i="1" dirty="0">
                              <a:latin typeface="Cambria Math" panose="02040503050406030204" pitchFamily="18" charset="0"/>
                            </a:rPr>
                            <m:t>𝒊</m:t>
                          </m:r>
                          <m:r>
                            <a:rPr lang="en-US" sz="1400" i="1" dirty="0">
                              <a:latin typeface="Cambria Math" panose="02040503050406030204" pitchFamily="18" charset="0"/>
                            </a:rPr>
                            <m:t>−4</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209904" y="2116183"/>
                <a:ext cx="1521823" cy="307777"/>
              </a:xfrm>
              <a:prstGeom prst="rect">
                <a:avLst/>
              </a:prstGeom>
              <a:blipFill>
                <a:blip r:embed="rId17"/>
                <a:stretch>
                  <a:fillRect b="-7843"/>
                </a:stretch>
              </a:blipFill>
            </p:spPr>
            <p:txBody>
              <a:bodyPr/>
              <a:lstStyle/>
              <a:p>
                <a:r>
                  <a:rPr lang="en-GB">
                    <a:noFill/>
                  </a:rPr>
                  <a:t> </a:t>
                </a:r>
              </a:p>
            </p:txBody>
          </p:sp>
        </mc:Fallback>
      </mc:AlternateContent>
      <p:sp>
        <p:nvSpPr>
          <p:cNvPr id="50" name="Arc 49"/>
          <p:cNvSpPr/>
          <p:nvPr/>
        </p:nvSpPr>
        <p:spPr>
          <a:xfrm rot="7133948">
            <a:off x="4300404" y="2126710"/>
            <a:ext cx="914400" cy="914400"/>
          </a:xfrm>
          <a:prstGeom prst="arc">
            <a:avLst>
              <a:gd name="adj1" fmla="val 9479525"/>
              <a:gd name="adj2" fmla="val 117527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rot="7133948">
            <a:off x="4315828" y="1790342"/>
            <a:ext cx="914400" cy="914400"/>
          </a:xfrm>
          <a:prstGeom prst="arc">
            <a:avLst>
              <a:gd name="adj1" fmla="val 18066445"/>
              <a:gd name="adj2" fmla="val 195101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4846321" y="1905001"/>
                <a:ext cx="35201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846321" y="1905001"/>
                <a:ext cx="352019"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10053" y="2791097"/>
                <a:ext cx="13607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b="0" i="1" dirty="0" smtClean="0">
                              <a:latin typeface="Cambria Math" panose="02040503050406030204" pitchFamily="18" charset="0"/>
                            </a:rPr>
                            <m:t>𝑝</m:t>
                          </m:r>
                          <m:r>
                            <a:rPr lang="en-US" sz="1400" b="1" i="1" dirty="0">
                              <a:latin typeface="Cambria Math" panose="02040503050406030204" pitchFamily="18" charset="0"/>
                            </a:rPr>
                            <m:t>𝒊</m:t>
                          </m:r>
                          <m:r>
                            <a:rPr lang="en-US" sz="1400" b="0" i="1" dirty="0" smtClean="0">
                              <a:latin typeface="Cambria Math" panose="02040503050406030204" pitchFamily="18" charset="0"/>
                            </a:rPr>
                            <m:t>+</m:t>
                          </m:r>
                          <m:r>
                            <a:rPr lang="en-US" sz="1400" b="0" i="1" dirty="0" smtClean="0">
                              <a:latin typeface="Cambria Math" panose="02040503050406030204" pitchFamily="18" charset="0"/>
                            </a:rPr>
                            <m:t>𝑞</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310053" y="2791097"/>
                <a:ext cx="1360714" cy="307777"/>
              </a:xfrm>
              <a:prstGeom prst="rect">
                <a:avLst/>
              </a:prstGeom>
              <a:blipFill>
                <a:blip r:embed="rId19"/>
                <a:stretch>
                  <a:fillRect b="-10000"/>
                </a:stretch>
              </a:blipFill>
            </p:spPr>
            <p:txBody>
              <a:bodyPr/>
              <a:lstStyle/>
              <a:p>
                <a:r>
                  <a:rPr lang="en-GB">
                    <a:noFill/>
                  </a:rPr>
                  <a:t> </a:t>
                </a:r>
              </a:p>
            </p:txBody>
          </p:sp>
        </mc:Fallback>
      </mc:AlternateContent>
      <p:cxnSp>
        <p:nvCxnSpPr>
          <p:cNvPr id="57" name="Straight Arrow Connector 56"/>
          <p:cNvCxnSpPr/>
          <p:nvPr/>
        </p:nvCxnSpPr>
        <p:spPr>
          <a:xfrm flipH="1">
            <a:off x="4798424" y="1698172"/>
            <a:ext cx="120178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807132" y="3143794"/>
            <a:ext cx="631372" cy="435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815840" y="1715589"/>
            <a:ext cx="1" cy="696685"/>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811486" y="2460172"/>
            <a:ext cx="1" cy="696685"/>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5140236" y="1410790"/>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−6</m:t>
                      </m:r>
                      <m:r>
                        <a:rPr lang="en-US" sz="1400" b="1" i="1" dirty="0" smtClean="0">
                          <a:solidFill>
                            <a:srgbClr val="FF0000"/>
                          </a:solidFill>
                          <a:latin typeface="Cambria Math" panose="02040503050406030204" pitchFamily="18" charset="0"/>
                        </a:rPr>
                        <m:t>𝒊</m:t>
                      </m:r>
                    </m:oMath>
                  </m:oMathPara>
                </a14:m>
                <a:endParaRPr lang="en-GB" sz="1400" b="1" dirty="0">
                  <a:solidFill>
                    <a:srgbClr val="FF0000"/>
                  </a:solidFill>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5140236" y="1410790"/>
                <a:ext cx="459376" cy="30777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378235" y="1894115"/>
                <a:ext cx="4593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−4</m:t>
                      </m:r>
                      <m:r>
                        <a:rPr lang="en-US" sz="1400" b="1" i="1" dirty="0" smtClean="0">
                          <a:solidFill>
                            <a:srgbClr val="0000FF"/>
                          </a:solidFill>
                          <a:latin typeface="Cambria Math" panose="02040503050406030204" pitchFamily="18" charset="0"/>
                        </a:rPr>
                        <m:t>𝒋</m:t>
                      </m:r>
                    </m:oMath>
                  </m:oMathPara>
                </a14:m>
                <a:endParaRPr lang="en-GB" sz="1400" b="1" dirty="0">
                  <a:solidFill>
                    <a:srgbClr val="0000FF"/>
                  </a:solidFill>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4378235" y="1894115"/>
                <a:ext cx="459376" cy="307777"/>
              </a:xfrm>
              <a:prstGeom prst="rect">
                <a:avLst/>
              </a:prstGeom>
              <a:blipFill>
                <a:blip r:embed="rId21"/>
                <a:stretch>
                  <a:fillRect r="-2632" b="-10000"/>
                </a:stretch>
              </a:blipFill>
            </p:spPr>
            <p:txBody>
              <a:bodyPr/>
              <a:lstStyle/>
              <a:p>
                <a:r>
                  <a:rPr lang="en-GB">
                    <a:noFill/>
                  </a:rPr>
                  <a:t> </a:t>
                </a:r>
              </a:p>
            </p:txBody>
          </p:sp>
        </mc:Fallback>
      </mc:AlternateContent>
    </p:spTree>
    <p:extLst>
      <p:ext uri="{BB962C8B-B14F-4D97-AF65-F5344CB8AC3E}">
        <p14:creationId xmlns:p14="http://schemas.microsoft.com/office/powerpoint/2010/main" val="39420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linds(horizontal)">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horizont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linds(horizontal)">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30" grpId="0"/>
      <p:bldP spid="32" grpId="0"/>
      <p:bldP spid="36" grpId="0"/>
      <p:bldP spid="37" grpId="0"/>
      <p:bldP spid="39" grpId="0"/>
      <p:bldP spid="40" grpId="0" animBg="1"/>
      <p:bldP spid="41" grpId="0"/>
      <p:bldP spid="42" grpId="0" animBg="1"/>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rot="5400000">
            <a:off x="3598817" y="2425338"/>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60150"/>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ball of mass 2kg is moving in the </a:t>
                </a:r>
                <a14:m>
                  <m:oMath xmlns:m="http://schemas.openxmlformats.org/officeDocument/2006/math">
                    <m:r>
                      <a:rPr lang="en-US" sz="1400" b="0" i="1" smtClean="0">
                        <a:latin typeface="Cambria Math" panose="02040503050406030204" pitchFamily="18" charset="0"/>
                      </a:rPr>
                      <m:t>𝑥𝑦</m:t>
                    </m:r>
                  </m:oMath>
                </a14:m>
                <a:r>
                  <a:rPr lang="en-US" sz="1400" dirty="0">
                    <a:latin typeface="Comic Sans MS" panose="030F0702030302020204" pitchFamily="66" charset="0"/>
                  </a:rPr>
                  <a:t> plane and collides with a smooth fixed vertical wall which contains the    </a:t>
                </a:r>
                <a14:m>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𝑎𝑥𝑖𝑠</m:t>
                    </m:r>
                  </m:oMath>
                </a14:m>
                <a:r>
                  <a:rPr lang="en-US" sz="1400" dirty="0">
                    <a:latin typeface="Comic Sans MS" panose="030F0702030302020204" pitchFamily="66" charset="0"/>
                  </a:rPr>
                  <a:t>. The velocity of the ball just before impact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−6</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1" i="1" smtClean="0">
                            <a:latin typeface="Cambria Math" panose="02040503050406030204" pitchFamily="18" charset="0"/>
                          </a:rPr>
                          <m:t>𝒋</m:t>
                        </m:r>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The coefficient of restitution between the ball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velocity of the ball immediately after the impact</a:t>
                </a:r>
              </a:p>
              <a:p>
                <a:pPr marL="342900" indent="-342900" algn="ctr">
                  <a:buAutoNum type="alphaLcParenR"/>
                </a:pPr>
                <a:r>
                  <a:rPr lang="en-US" sz="1400" dirty="0">
                    <a:latin typeface="Comic Sans MS" panose="030F0702030302020204" pitchFamily="66" charset="0"/>
                  </a:rPr>
                  <a:t>The kinetic energy lost as a result of the impact</a:t>
                </a:r>
              </a:p>
              <a:p>
                <a:pPr marL="342900" indent="-342900" algn="ctr">
                  <a:buAutoNum type="alphaLcParenR"/>
                </a:pPr>
                <a:r>
                  <a:rPr lang="en-US" sz="1400" dirty="0">
                    <a:latin typeface="Comic Sans MS" panose="030F0702030302020204" pitchFamily="66" charset="0"/>
                  </a:rPr>
                  <a:t>The angle of deflection of the ball</a:t>
                </a: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60150"/>
              </a:xfrm>
              <a:prstGeom prst="rect">
                <a:avLst/>
              </a:prstGeom>
              <a:blipFill>
                <a:blip r:embed="rId3"/>
                <a:stretch>
                  <a:fillRect l="-165" t="-300"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4"/>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5"/>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6"/>
                <a:stretch>
                  <a:fillRect l="-397" t="-4444" r="-397" b="-33333"/>
                </a:stretch>
              </a:blipFill>
            </p:spPr>
            <p:txBody>
              <a:bodyPr/>
              <a:lstStyle/>
              <a:p>
                <a:r>
                  <a:rPr lang="en-GB">
                    <a:noFill/>
                  </a:rPr>
                  <a:t> </a:t>
                </a:r>
              </a:p>
            </p:txBody>
          </p:sp>
        </mc:Fallback>
      </mc:AlternateContent>
      <p:cxnSp>
        <p:nvCxnSpPr>
          <p:cNvPr id="46" name="Straight Arrow Connector 45"/>
          <p:cNvCxnSpPr/>
          <p:nvPr/>
        </p:nvCxnSpPr>
        <p:spPr>
          <a:xfrm flipH="1">
            <a:off x="4807132" y="1689464"/>
            <a:ext cx="1227908" cy="7358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4781006" y="2623458"/>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81006" y="2623458"/>
                <a:ext cx="350417" cy="307777"/>
              </a:xfrm>
              <a:prstGeom prst="rect">
                <a:avLst/>
              </a:prstGeom>
              <a:blipFill>
                <a:blip r:embed="rId7"/>
                <a:stretch>
                  <a:fillRect b="-7843"/>
                </a:stretch>
              </a:blipFill>
            </p:spPr>
            <p:txBody>
              <a:bodyPr/>
              <a:lstStyle/>
              <a:p>
                <a:r>
                  <a:rPr lang="en-GB">
                    <a:noFill/>
                  </a:rPr>
                  <a:t> </a:t>
                </a:r>
              </a:p>
            </p:txBody>
          </p:sp>
        </mc:Fallback>
      </mc:AlternateContent>
      <p:cxnSp>
        <p:nvCxnSpPr>
          <p:cNvPr id="48" name="Straight Arrow Connector 47"/>
          <p:cNvCxnSpPr/>
          <p:nvPr/>
        </p:nvCxnSpPr>
        <p:spPr>
          <a:xfrm>
            <a:off x="4824549" y="2416630"/>
            <a:ext cx="616133" cy="7286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5209904" y="2116183"/>
                <a:ext cx="152182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i="1" dirty="0">
                              <a:latin typeface="Cambria Math" panose="02040503050406030204" pitchFamily="18" charset="0"/>
                            </a:rPr>
                            <m:t>−6</m:t>
                          </m:r>
                          <m:r>
                            <a:rPr lang="en-US" sz="1400" b="1" i="1" dirty="0">
                              <a:latin typeface="Cambria Math" panose="02040503050406030204" pitchFamily="18" charset="0"/>
                            </a:rPr>
                            <m:t>𝒊</m:t>
                          </m:r>
                          <m:r>
                            <a:rPr lang="en-US" sz="1400" i="1" dirty="0">
                              <a:latin typeface="Cambria Math" panose="02040503050406030204" pitchFamily="18" charset="0"/>
                            </a:rPr>
                            <m:t>−4</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209904" y="2116183"/>
                <a:ext cx="1521823" cy="307777"/>
              </a:xfrm>
              <a:prstGeom prst="rect">
                <a:avLst/>
              </a:prstGeom>
              <a:blipFill>
                <a:blip r:embed="rId8"/>
                <a:stretch>
                  <a:fillRect b="-7843"/>
                </a:stretch>
              </a:blipFill>
            </p:spPr>
            <p:txBody>
              <a:bodyPr/>
              <a:lstStyle/>
              <a:p>
                <a:r>
                  <a:rPr lang="en-GB">
                    <a:noFill/>
                  </a:rPr>
                  <a:t> </a:t>
                </a:r>
              </a:p>
            </p:txBody>
          </p:sp>
        </mc:Fallback>
      </mc:AlternateContent>
      <p:sp>
        <p:nvSpPr>
          <p:cNvPr id="50" name="Arc 49"/>
          <p:cNvSpPr/>
          <p:nvPr/>
        </p:nvSpPr>
        <p:spPr>
          <a:xfrm rot="7133948">
            <a:off x="4300404" y="2126710"/>
            <a:ext cx="914400" cy="914400"/>
          </a:xfrm>
          <a:prstGeom prst="arc">
            <a:avLst>
              <a:gd name="adj1" fmla="val 9479525"/>
              <a:gd name="adj2" fmla="val 117527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rot="7133948">
            <a:off x="4315828" y="1790342"/>
            <a:ext cx="914400" cy="914400"/>
          </a:xfrm>
          <a:prstGeom prst="arc">
            <a:avLst>
              <a:gd name="adj1" fmla="val 18066445"/>
              <a:gd name="adj2" fmla="val 195101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4846321" y="1905001"/>
                <a:ext cx="35201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846321" y="1905001"/>
                <a:ext cx="352019"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10053" y="2791097"/>
                <a:ext cx="136071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1" i="1" dirty="0" smtClean="0">
                              <a:latin typeface="Cambria Math" panose="02040503050406030204" pitchFamily="18" charset="0"/>
                            </a:rPr>
                          </m:ctrlPr>
                        </m:dPr>
                        <m:e>
                          <m:r>
                            <a:rPr lang="en-US" sz="1400" b="0" i="1" dirty="0" smtClean="0">
                              <a:latin typeface="Cambria Math" panose="02040503050406030204" pitchFamily="18" charset="0"/>
                            </a:rPr>
                            <m:t>2</m:t>
                          </m:r>
                          <m:r>
                            <a:rPr lang="en-US" sz="1400" b="1" i="1" dirty="0">
                              <a:latin typeface="Cambria Math" panose="02040503050406030204" pitchFamily="18" charset="0"/>
                            </a:rPr>
                            <m:t>𝒊</m:t>
                          </m:r>
                          <m:r>
                            <a:rPr lang="en-US" sz="1400" b="0" i="1" dirty="0" smtClean="0">
                              <a:latin typeface="Cambria Math" panose="02040503050406030204" pitchFamily="18" charset="0"/>
                            </a:rPr>
                            <m:t>−4</m:t>
                          </m:r>
                          <m:r>
                            <a:rPr lang="en-US" sz="1400" b="1" i="1" dirty="0">
                              <a:latin typeface="Cambria Math" panose="02040503050406030204" pitchFamily="18" charset="0"/>
                            </a:rPr>
                            <m:t>𝒋</m:t>
                          </m:r>
                        </m:e>
                      </m:d>
                      <m:r>
                        <a:rPr lang="en-US" sz="1400" b="1" i="1" dirty="0" smtClean="0">
                          <a:latin typeface="Cambria Math" panose="02040503050406030204" pitchFamily="18" charset="0"/>
                        </a:rPr>
                        <m:t> </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310053" y="2791097"/>
                <a:ext cx="1360714" cy="307777"/>
              </a:xfrm>
              <a:prstGeom prst="rect">
                <a:avLst/>
              </a:prstGeom>
              <a:blipFill>
                <a:blip r:embed="rId10"/>
                <a:stretch>
                  <a:fillRect b="-10000"/>
                </a:stretch>
              </a:blipFill>
            </p:spPr>
            <p:txBody>
              <a:bodyPr/>
              <a:lstStyle/>
              <a:p>
                <a:r>
                  <a:rPr lang="en-GB">
                    <a:noFill/>
                  </a:rPr>
                  <a:t> </a:t>
                </a:r>
              </a:p>
            </p:txBody>
          </p:sp>
        </mc:Fallback>
      </mc:AlternateContent>
      <p:cxnSp>
        <p:nvCxnSpPr>
          <p:cNvPr id="38" name="Straight Arrow Connector 37"/>
          <p:cNvCxnSpPr/>
          <p:nvPr/>
        </p:nvCxnSpPr>
        <p:spPr>
          <a:xfrm flipH="1">
            <a:off x="3609704" y="2399213"/>
            <a:ext cx="1227908" cy="735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4493624" y="2571207"/>
                <a:ext cx="35201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ea typeface="Cambria Math" panose="02040503050406030204" pitchFamily="18" charset="0"/>
                        </a:rPr>
                        <m:t>𝛼</m:t>
                      </m:r>
                    </m:oMath>
                  </m:oMathPara>
                </a14:m>
                <a:endParaRPr lang="en-GB" sz="1400" dirty="0">
                  <a:solidFill>
                    <a:srgbClr val="FF0000"/>
                  </a:solidFill>
                  <a:latin typeface="Comic Sans MS" panose="030F0702030302020204" pitchFamily="66"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4493624" y="2571207"/>
                <a:ext cx="352019" cy="307777"/>
              </a:xfrm>
              <a:prstGeom prst="rect">
                <a:avLst/>
              </a:prstGeom>
              <a:blipFill>
                <a:blip r:embed="rId11"/>
                <a:stretch>
                  <a:fillRect/>
                </a:stretch>
              </a:blipFill>
            </p:spPr>
            <p:txBody>
              <a:bodyPr/>
              <a:lstStyle/>
              <a:p>
                <a:r>
                  <a:rPr lang="en-GB">
                    <a:noFill/>
                  </a:rPr>
                  <a:t> </a:t>
                </a:r>
              </a:p>
            </p:txBody>
          </p:sp>
        </mc:Fallback>
      </mc:AlternateContent>
      <p:sp>
        <p:nvSpPr>
          <p:cNvPr id="65" name="Arc 64"/>
          <p:cNvSpPr/>
          <p:nvPr/>
        </p:nvSpPr>
        <p:spPr>
          <a:xfrm rot="7133948">
            <a:off x="4478930" y="1800138"/>
            <a:ext cx="914400" cy="914400"/>
          </a:xfrm>
          <a:prstGeom prst="arc">
            <a:avLst>
              <a:gd name="adj1" fmla="val 20747604"/>
              <a:gd name="adj2" fmla="val 131593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6711518" y="1537021"/>
            <a:ext cx="2432482" cy="2246769"/>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As seen earlier, the angle of deflection is the angle which the direction of motion has turned though</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You can calculate these angles separately, or you can use the scalar product (the angle between two vectors)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12"/>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111841" y="3867704"/>
                <a:ext cx="1093696" cy="4008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1" i="1" smtClean="0">
                              <a:latin typeface="Cambria Math" panose="02040503050406030204" pitchFamily="18" charset="0"/>
                              <a:ea typeface="Cambria Math" panose="02040503050406030204" pitchFamily="18" charset="0"/>
                            </a:rPr>
                            <m:t>𝒖</m:t>
                          </m:r>
                          <m:r>
                            <a:rPr lang="en-US" sz="1400" b="0" i="1" smtClean="0">
                              <a:latin typeface="Cambria Math" panose="02040503050406030204" pitchFamily="18" charset="0"/>
                              <a:ea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𝒗</m:t>
                          </m:r>
                        </m:num>
                        <m:den>
                          <m:d>
                            <m:dPr>
                              <m:begChr m:val="|"/>
                              <m:endChr m:val="|"/>
                              <m:ctrlPr>
                                <a:rPr lang="en-US" sz="1400" b="0" i="1" smtClean="0">
                                  <a:latin typeface="Cambria Math" panose="02040503050406030204" pitchFamily="18" charset="0"/>
                                  <a:ea typeface="Cambria Math" panose="02040503050406030204" pitchFamily="18" charset="0"/>
                                </a:rPr>
                              </m:ctrlPr>
                            </m:dPr>
                            <m:e>
                              <m:r>
                                <a:rPr lang="en-US" sz="1400" b="1" i="1" smtClean="0">
                                  <a:latin typeface="Cambria Math" panose="02040503050406030204" pitchFamily="18" charset="0"/>
                                  <a:ea typeface="Cambria Math" panose="02040503050406030204" pitchFamily="18" charset="0"/>
                                </a:rPr>
                                <m:t>𝒖</m:t>
                              </m:r>
                            </m:e>
                          </m:d>
                          <m:d>
                            <m:dPr>
                              <m:begChr m:val="|"/>
                              <m:endChr m:val="|"/>
                              <m:ctrlPr>
                                <a:rPr lang="en-US" sz="1400" b="0" i="1" smtClean="0">
                                  <a:latin typeface="Cambria Math" panose="02040503050406030204" pitchFamily="18" charset="0"/>
                                  <a:ea typeface="Cambria Math" panose="02040503050406030204" pitchFamily="18" charset="0"/>
                                </a:rPr>
                              </m:ctrlPr>
                            </m:dPr>
                            <m:e>
                              <m:r>
                                <a:rPr lang="en-US" sz="1400" b="1" i="1" smtClean="0">
                                  <a:latin typeface="Cambria Math" panose="02040503050406030204" pitchFamily="18" charset="0"/>
                                  <a:ea typeface="Cambria Math" panose="02040503050406030204" pitchFamily="18" charset="0"/>
                                </a:rPr>
                                <m:t>𝒗</m:t>
                              </m:r>
                            </m:e>
                          </m:d>
                        </m:den>
                      </m:f>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111841" y="3867704"/>
                <a:ext cx="1093696" cy="400879"/>
              </a:xfrm>
              <a:prstGeom prst="rect">
                <a:avLst/>
              </a:prstGeom>
              <a:blipFill>
                <a:blip r:embed="rId13"/>
                <a:stretch>
                  <a:fillRect l="-2235" b="-30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095566" y="4259802"/>
                <a:ext cx="3328026" cy="709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d>
                            <m:dPr>
                              <m:ctrlPr>
                                <a:rPr lang="en-US" sz="14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ea typeface="Cambria Math" panose="02040503050406030204" pitchFamily="18" charset="0"/>
                                    </a:rPr>
                                  </m:ctrlPr>
                                </m:mPr>
                                <m:mr>
                                  <m:e>
                                    <m:r>
                                      <m:rPr>
                                        <m:brk m:alnAt="7"/>
                                      </m:rP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6</m:t>
                                    </m:r>
                                  </m:e>
                                </m:mr>
                                <m:mr>
                                  <m:e>
                                    <m:r>
                                      <a:rPr lang="en-US" sz="1400" b="0" i="1" smtClean="0">
                                        <a:latin typeface="Cambria Math" panose="02040503050406030204" pitchFamily="18" charset="0"/>
                                        <a:ea typeface="Cambria Math" panose="02040503050406030204" pitchFamily="18" charset="0"/>
                                      </a:rPr>
                                      <m:t>−4</m:t>
                                    </m:r>
                                  </m:e>
                                </m:mr>
                              </m:m>
                            </m:e>
                          </m:d>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ea typeface="Cambria Math" panose="02040503050406030204" pitchFamily="18" charset="0"/>
                                    </a:rPr>
                                  </m:ctrlPr>
                                </m:mPr>
                                <m:mr>
                                  <m:e>
                                    <m:r>
                                      <m:rPr>
                                        <m:brk m:alnAt="7"/>
                                      </m:rPr>
                                      <a:rPr lang="en-US" sz="1400" b="0" i="1" smtClean="0">
                                        <a:latin typeface="Cambria Math" panose="02040503050406030204" pitchFamily="18" charset="0"/>
                                        <a:ea typeface="Cambria Math" panose="02040503050406030204" pitchFamily="18" charset="0"/>
                                      </a:rPr>
                                      <m:t>2</m:t>
                                    </m:r>
                                  </m:e>
                                </m:mr>
                                <m:mr>
                                  <m:e>
                                    <m:r>
                                      <a:rPr lang="en-US" sz="1400" b="0" i="1" smtClean="0">
                                        <a:latin typeface="Cambria Math" panose="02040503050406030204" pitchFamily="18" charset="0"/>
                                        <a:ea typeface="Cambria Math" panose="02040503050406030204" pitchFamily="18" charset="0"/>
                                      </a:rPr>
                                      <m:t>−4</m:t>
                                    </m:r>
                                  </m:e>
                                </m:mr>
                              </m:m>
                            </m:e>
                          </m:d>
                        </m:num>
                        <m:den>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b="0" i="1" smtClean="0">
                                      <a:latin typeface="Cambria Math" panose="02040503050406030204" pitchFamily="18" charset="0"/>
                                      <a:ea typeface="Cambria Math" panose="02040503050406030204" pitchFamily="18" charset="0"/>
                                    </a:rPr>
                                  </m:ctrlPr>
                                </m:radPr>
                                <m:deg/>
                                <m:e>
                                  <m:sSup>
                                    <m:sSupPr>
                                      <m:ctrlPr>
                                        <a:rPr lang="en-US" sz="1400" b="0" i="1" smtClean="0">
                                          <a:latin typeface="Cambria Math" panose="02040503050406030204" pitchFamily="18" charset="0"/>
                                          <a:ea typeface="Cambria Math" panose="02040503050406030204" pitchFamily="18" charset="0"/>
                                        </a:rPr>
                                      </m:ctrlPr>
                                    </m:sSupPr>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−6</m:t>
                                          </m:r>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−4</m:t>
                                          </m:r>
                                        </m:e>
                                      </m:d>
                                    </m:e>
                                    <m:sup>
                                      <m:r>
                                        <a:rPr lang="en-US" sz="1400" b="0" i="1" smtClean="0">
                                          <a:latin typeface="Cambria Math" panose="02040503050406030204" pitchFamily="18" charset="0"/>
                                          <a:ea typeface="Cambria Math" panose="02040503050406030204" pitchFamily="18" charset="0"/>
                                        </a:rPr>
                                        <m:t>2</m:t>
                                      </m:r>
                                    </m:sup>
                                  </m:sSup>
                                </m:e>
                              </m:rad>
                            </m:e>
                          </m:d>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i="1">
                                      <a:latin typeface="Cambria Math" panose="02040503050406030204" pitchFamily="18" charset="0"/>
                                      <a:ea typeface="Cambria Math" panose="02040503050406030204" pitchFamily="18" charset="0"/>
                                    </a:rPr>
                                  </m:ctrlPr>
                                </m:radPr>
                                <m:deg/>
                                <m:e>
                                  <m:sSup>
                                    <m:sSupPr>
                                      <m:ctrlPr>
                                        <a:rPr lang="en-US" sz="1400" i="1">
                                          <a:latin typeface="Cambria Math" panose="02040503050406030204" pitchFamily="18" charset="0"/>
                                          <a:ea typeface="Cambria Math" panose="02040503050406030204" pitchFamily="18" charset="0"/>
                                        </a:rPr>
                                      </m:ctrlPr>
                                    </m:sSupPr>
                                    <m:e>
                                      <m:d>
                                        <m:dPr>
                                          <m:ctrlPr>
                                            <a:rPr lang="en-US" sz="1400" i="1">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m:t>
                                          </m:r>
                                        </m:e>
                                      </m:d>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−4</m:t>
                                          </m:r>
                                        </m:e>
                                      </m:d>
                                    </m:e>
                                    <m:sup>
                                      <m:r>
                                        <a:rPr lang="en-US" sz="1400" i="1">
                                          <a:latin typeface="Cambria Math" panose="02040503050406030204" pitchFamily="18" charset="0"/>
                                          <a:ea typeface="Cambria Math" panose="02040503050406030204" pitchFamily="18" charset="0"/>
                                        </a:rPr>
                                        <m:t>2</m:t>
                                      </m:r>
                                    </m:sup>
                                  </m:sSup>
                                </m:e>
                              </m:rad>
                            </m:e>
                          </m:d>
                        </m:den>
                      </m:f>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095566" y="4259802"/>
                <a:ext cx="3328026" cy="709618"/>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088168" y="5166804"/>
                <a:ext cx="3328026" cy="5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−6</m:t>
                              </m:r>
                            </m:e>
                          </m:d>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m:t>
                              </m:r>
                            </m:e>
                          </m:d>
                          <m:r>
                            <a:rPr lang="en-US" sz="1400" b="0" i="1" smtClean="0">
                              <a:latin typeface="Cambria Math" panose="02040503050406030204" pitchFamily="18" charset="0"/>
                              <a:ea typeface="Cambria Math" panose="02040503050406030204" pitchFamily="18" charset="0"/>
                            </a:rPr>
                            <m:t>+(−4)(4)</m:t>
                          </m:r>
                        </m:num>
                        <m:den>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b="0" i="1" smtClean="0">
                                      <a:latin typeface="Cambria Math" panose="02040503050406030204" pitchFamily="18" charset="0"/>
                                      <a:ea typeface="Cambria Math" panose="02040503050406030204" pitchFamily="18" charset="0"/>
                                    </a:rPr>
                                  </m:ctrlPr>
                                </m:radPr>
                                <m:deg/>
                                <m:e>
                                  <m:sSup>
                                    <m:sSupPr>
                                      <m:ctrlPr>
                                        <a:rPr lang="en-US" sz="1400" b="0" i="1" smtClean="0">
                                          <a:latin typeface="Cambria Math" panose="02040503050406030204" pitchFamily="18" charset="0"/>
                                          <a:ea typeface="Cambria Math" panose="02040503050406030204" pitchFamily="18" charset="0"/>
                                        </a:rPr>
                                      </m:ctrlPr>
                                    </m:sSupPr>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−6</m:t>
                                          </m:r>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−4</m:t>
                                          </m:r>
                                        </m:e>
                                      </m:d>
                                    </m:e>
                                    <m:sup>
                                      <m:r>
                                        <a:rPr lang="en-US" sz="1400" b="0" i="1" smtClean="0">
                                          <a:latin typeface="Cambria Math" panose="02040503050406030204" pitchFamily="18" charset="0"/>
                                          <a:ea typeface="Cambria Math" panose="02040503050406030204" pitchFamily="18" charset="0"/>
                                        </a:rPr>
                                        <m:t>2</m:t>
                                      </m:r>
                                    </m:sup>
                                  </m:sSup>
                                </m:e>
                              </m:rad>
                            </m:e>
                          </m:d>
                          <m:d>
                            <m:dPr>
                              <m:begChr m:val="|"/>
                              <m:endChr m:val="|"/>
                              <m:ctrlPr>
                                <a:rPr lang="en-US" sz="1400" b="0" i="1" smtClean="0">
                                  <a:latin typeface="Cambria Math" panose="02040503050406030204" pitchFamily="18" charset="0"/>
                                  <a:ea typeface="Cambria Math" panose="02040503050406030204" pitchFamily="18" charset="0"/>
                                </a:rPr>
                              </m:ctrlPr>
                            </m:dPr>
                            <m:e>
                              <m:rad>
                                <m:radPr>
                                  <m:degHide m:val="on"/>
                                  <m:ctrlPr>
                                    <a:rPr lang="en-US" sz="1400" i="1">
                                      <a:latin typeface="Cambria Math" panose="02040503050406030204" pitchFamily="18" charset="0"/>
                                      <a:ea typeface="Cambria Math" panose="02040503050406030204" pitchFamily="18" charset="0"/>
                                    </a:rPr>
                                  </m:ctrlPr>
                                </m:radPr>
                                <m:deg/>
                                <m:e>
                                  <m:sSup>
                                    <m:sSupPr>
                                      <m:ctrlPr>
                                        <a:rPr lang="en-US" sz="1400" i="1">
                                          <a:latin typeface="Cambria Math" panose="02040503050406030204" pitchFamily="18" charset="0"/>
                                          <a:ea typeface="Cambria Math" panose="02040503050406030204" pitchFamily="18" charset="0"/>
                                        </a:rPr>
                                      </m:ctrlPr>
                                    </m:sSupPr>
                                    <m:e>
                                      <m:d>
                                        <m:dPr>
                                          <m:ctrlPr>
                                            <a:rPr lang="en-US" sz="1400" i="1">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m:t>
                                          </m:r>
                                        </m:e>
                                      </m:d>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−4</m:t>
                                          </m:r>
                                        </m:e>
                                      </m:d>
                                    </m:e>
                                    <m:sup>
                                      <m:r>
                                        <a:rPr lang="en-US" sz="1400" i="1">
                                          <a:latin typeface="Cambria Math" panose="02040503050406030204" pitchFamily="18" charset="0"/>
                                          <a:ea typeface="Cambria Math" panose="02040503050406030204" pitchFamily="18" charset="0"/>
                                        </a:rPr>
                                        <m:t>2</m:t>
                                      </m:r>
                                    </m:sup>
                                  </m:sSup>
                                </m:e>
                              </m:rad>
                            </m:e>
                          </m:d>
                        </m:den>
                      </m:f>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088168" y="5166804"/>
                <a:ext cx="3328026" cy="568489"/>
              </a:xfrm>
              <a:prstGeom prst="rect">
                <a:avLst/>
              </a:prstGeom>
              <a:blipFill>
                <a:blip r:embed="rId15"/>
                <a:stretch>
                  <a:fillRect l="-366" t="-10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107403" y="5922886"/>
                <a:ext cx="12426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=0.124…</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107403" y="5922886"/>
                <a:ext cx="1242648" cy="215444"/>
              </a:xfrm>
              <a:prstGeom prst="rect">
                <a:avLst/>
              </a:prstGeom>
              <a:blipFill>
                <a:blip r:embed="rId16"/>
                <a:stretch>
                  <a:fillRect l="-196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375213" y="6348747"/>
                <a:ext cx="802847"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=82.</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9</m:t>
                          </m:r>
                        </m:e>
                        <m:sup>
                          <m:r>
                            <a:rPr lang="en-US" sz="1400" b="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375213" y="6348747"/>
                <a:ext cx="802847" cy="220253"/>
              </a:xfrm>
              <a:prstGeom prst="rect">
                <a:avLst/>
              </a:prstGeom>
              <a:blipFill>
                <a:blip r:embed="rId17"/>
                <a:stretch>
                  <a:fillRect l="-5344" t="-2703" r="-1527" b="-5405"/>
                </a:stretch>
              </a:blipFill>
            </p:spPr>
            <p:txBody>
              <a:bodyPr/>
              <a:lstStyle/>
              <a:p>
                <a:r>
                  <a:rPr lang="en-GB">
                    <a:noFill/>
                  </a:rPr>
                  <a:t> </a:t>
                </a:r>
              </a:p>
            </p:txBody>
          </p:sp>
        </mc:Fallback>
      </mc:AlternateContent>
      <p:sp>
        <p:nvSpPr>
          <p:cNvPr id="72" name="Arc 71"/>
          <p:cNvSpPr/>
          <p:nvPr/>
        </p:nvSpPr>
        <p:spPr>
          <a:xfrm>
            <a:off x="7336488" y="4101483"/>
            <a:ext cx="271675" cy="535068"/>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7518290" y="4107088"/>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74" name="Arc 73"/>
          <p:cNvSpPr/>
          <p:nvPr/>
        </p:nvSpPr>
        <p:spPr>
          <a:xfrm>
            <a:off x="7355724" y="4768788"/>
            <a:ext cx="271675" cy="535068"/>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7366081" y="5453847"/>
            <a:ext cx="271675" cy="535068"/>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5290187" y="6050130"/>
            <a:ext cx="258358" cy="44832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7519768" y="4694493"/>
            <a:ext cx="1624231"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Write the dot product as a calculation</a:t>
            </a:r>
            <a:endParaRPr lang="en-GB" sz="1400" dirty="0">
              <a:solidFill>
                <a:srgbClr val="FF0000"/>
              </a:solidFill>
              <a:latin typeface="Comic Sans MS" panose="030F0702030302020204" pitchFamily="66" charset="0"/>
            </a:endParaRPr>
          </a:p>
        </p:txBody>
      </p:sp>
      <p:sp>
        <p:nvSpPr>
          <p:cNvPr id="78" name="TextBox 77"/>
          <p:cNvSpPr txBox="1"/>
          <p:nvPr/>
        </p:nvSpPr>
        <p:spPr>
          <a:xfrm>
            <a:off x="7610024" y="5574862"/>
            <a:ext cx="10190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79" name="TextBox 78"/>
          <p:cNvSpPr txBox="1"/>
          <p:nvPr/>
        </p:nvSpPr>
        <p:spPr>
          <a:xfrm>
            <a:off x="5516373" y="6126756"/>
            <a:ext cx="1310555"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cos</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7193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linds(horizontal)">
                                      <p:cBhvr>
                                        <p:cTn id="15" dur="500"/>
                                        <p:tgtEl>
                                          <p:spTgt spid="6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blinds(horizontal)">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linds(horizont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blinds(horizontal)">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blinds(horizontal)">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linds(horizontal)">
                                      <p:cBhvr>
                                        <p:cTn id="43" dur="500"/>
                                        <p:tgtEl>
                                          <p:spTgt spid="7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blinds(horizontal)">
                                      <p:cBhvr>
                                        <p:cTn id="48" dur="500"/>
                                        <p:tgtEl>
                                          <p:spTgt spid="6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blinds(horizontal)">
                                      <p:cBhvr>
                                        <p:cTn id="53" dur="500"/>
                                        <p:tgtEl>
                                          <p:spTgt spid="7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blinds(horizontal)">
                                      <p:cBhvr>
                                        <p:cTn id="58" dur="500"/>
                                        <p:tgtEl>
                                          <p:spTgt spid="7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linds(horizontal)">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blinds(horizontal)">
                                      <p:cBhvr>
                                        <p:cTn id="68" dur="500"/>
                                        <p:tgtEl>
                                          <p:spTgt spid="7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blinds(horizontal)">
                                      <p:cBhvr>
                                        <p:cTn id="73" dur="500"/>
                                        <p:tgtEl>
                                          <p:spTgt spid="7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blinds(horizontal)">
                                      <p:cBhvr>
                                        <p:cTn id="78" dur="500"/>
                                        <p:tgtEl>
                                          <p:spTgt spid="70"/>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blinds(horizontal)">
                                      <p:cBhvr>
                                        <p:cTn id="83" dur="500"/>
                                        <p:tgtEl>
                                          <p:spTgt spid="7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blinds(horizontal)">
                                      <p:cBhvr>
                                        <p:cTn id="88" dur="500"/>
                                        <p:tgtEl>
                                          <p:spTgt spid="7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blinds(horizontal)">
                                      <p:cBhvr>
                                        <p:cTn id="9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8" grpId="0"/>
      <p:bldP spid="67" grpId="0"/>
      <p:bldP spid="68" grpId="0"/>
      <p:bldP spid="69" grpId="0"/>
      <p:bldP spid="70" grpId="0"/>
      <p:bldP spid="71" grpId="0"/>
      <p:bldP spid="72" grpId="0" animBg="1"/>
      <p:bldP spid="73" grpId="0"/>
      <p:bldP spid="74" grpId="0" animBg="1"/>
      <p:bldP spid="75" grpId="0" animBg="1"/>
      <p:bldP spid="76" grpId="0" animBg="1"/>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103" y="2551017"/>
            <a:ext cx="7898673"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57150">
                  <a:solidFill>
                    <a:schemeClr val="tx1"/>
                  </a:solidFill>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nvite Engraved SF" pitchFamily="2" charset="0"/>
              </a:rPr>
              <a:t>TEACHINGS FOR EXERCISE 5B</a:t>
            </a:r>
          </a:p>
        </p:txBody>
      </p:sp>
    </p:spTree>
    <p:extLst>
      <p:ext uri="{BB962C8B-B14F-4D97-AF65-F5344CB8AC3E}">
        <p14:creationId xmlns:p14="http://schemas.microsoft.com/office/powerpoint/2010/main" val="403736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84406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vertical walls meet at right angles. A smooth sphere slides across a smooth, horizontal floor, bouncing off each wall in turn. Just before the first impact the sphere is moving with speed 4ms</a:t>
                </a:r>
                <a:r>
                  <a:rPr lang="en-US" sz="1400" baseline="30000" dirty="0">
                    <a:latin typeface="Comic Sans MS" panose="030F0702030302020204" pitchFamily="66" charset="0"/>
                  </a:rPr>
                  <a:t>-1</a:t>
                </a:r>
                <a:r>
                  <a:rPr lang="en-US" sz="1400" dirty="0">
                    <a:latin typeface="Comic Sans MS" panose="030F0702030302020204" pitchFamily="66" charset="0"/>
                  </a:rPr>
                  <a:t> at an angle of 30˚ to the wall. The coefficient of restitution between the sphere and both walls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direction of motion and speed of the sphere after the first collision</a:t>
                </a:r>
              </a:p>
              <a:p>
                <a:pPr marL="342900" indent="-342900" algn="ctr">
                  <a:buAutoNum type="alphaLcParenR"/>
                </a:pPr>
                <a:r>
                  <a:rPr lang="en-US" sz="1400" dirty="0">
                    <a:latin typeface="Comic Sans MS" panose="030F0702030302020204" pitchFamily="66" charset="0"/>
                  </a:rPr>
                  <a:t>The direction of motion and speed of the sphere after 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844066"/>
              </a:xfrm>
              <a:prstGeom prst="rect">
                <a:avLst/>
              </a:prstGeom>
              <a:blipFill>
                <a:blip r:embed="rId2"/>
                <a:stretch>
                  <a:fillRect t="-317" r="-1983" b="-6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84916" y="2693127"/>
                <a:ext cx="7999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4 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84916" y="2693127"/>
                <a:ext cx="799963" cy="307777"/>
              </a:xfrm>
              <a:prstGeom prst="rect">
                <a:avLst/>
              </a:prstGeom>
              <a:blipFill>
                <a:blip r:embed="rId7"/>
                <a:stretch>
                  <a:fillRect/>
                </a:stretch>
              </a:blipFill>
            </p:spPr>
            <p:txBody>
              <a:bodyPr/>
              <a:lstStyle/>
              <a:p>
                <a:r>
                  <a:rPr lang="en-GB">
                    <a:noFill/>
                  </a:rPr>
                  <a:t> </a:t>
                </a:r>
              </a:p>
            </p:txBody>
          </p:sp>
        </mc:Fallback>
      </mc:AlternateContent>
      <p:cxnSp>
        <p:nvCxnSpPr>
          <p:cNvPr id="13" name="Straight Arrow Connector 12"/>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534446" y="311631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30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34446" y="3116310"/>
                <a:ext cx="493468" cy="312586"/>
              </a:xfrm>
              <a:prstGeom prst="rect">
                <a:avLst/>
              </a:prstGeom>
              <a:blipFill>
                <a:blip r:embed="rId8"/>
                <a:stretch>
                  <a:fillRect/>
                </a:stretch>
              </a:blipFill>
            </p:spPr>
            <p:txBody>
              <a:bodyPr/>
              <a:lstStyle/>
              <a:p>
                <a:r>
                  <a:rPr lang="en-GB">
                    <a:noFill/>
                  </a:rPr>
                  <a:t> </a:t>
                </a:r>
              </a:p>
            </p:txBody>
          </p:sp>
        </mc:Fallback>
      </mc:AlternateContent>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566410" y="3084195"/>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566410" y="3084195"/>
                <a:ext cx="350417" cy="307777"/>
              </a:xfrm>
              <a:prstGeom prst="rect">
                <a:avLst/>
              </a:prstGeom>
              <a:blipFill>
                <a:blip r:embed="rId9"/>
                <a:stretch>
                  <a:fillRect b="-10000"/>
                </a:stretch>
              </a:blipFill>
            </p:spPr>
            <p:txBody>
              <a:bodyPr/>
              <a:lstStyle/>
              <a:p>
                <a:r>
                  <a:rPr lang="en-GB">
                    <a:noFill/>
                  </a:rPr>
                  <a:t> </a:t>
                </a:r>
              </a:p>
            </p:txBody>
          </p:sp>
        </mc:Fallback>
      </mc:AlternateContent>
      <p:grpSp>
        <p:nvGrpSpPr>
          <p:cNvPr id="26" name="Group 25"/>
          <p:cNvGrpSpPr/>
          <p:nvPr/>
        </p:nvGrpSpPr>
        <p:grpSpPr>
          <a:xfrm>
            <a:off x="4496616" y="1160782"/>
            <a:ext cx="2209800" cy="2326004"/>
            <a:chOff x="4635953" y="1443448"/>
            <a:chExt cx="2209800" cy="2326004"/>
          </a:xfrm>
        </p:grpSpPr>
        <p:sp>
          <p:nvSpPr>
            <p:cNvPr id="9" name="Rectangle 8"/>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5464630" y="2880361"/>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464630" y="2880361"/>
                <a:ext cx="34060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305300" y="4352925"/>
                <a:ext cx="1540896"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3</m:t>
                          </m:r>
                        </m:num>
                        <m:den>
                          <m:r>
                            <a:rPr lang="en-US" sz="1600" b="0" i="1" smtClean="0">
                              <a:latin typeface="Cambria Math" panose="02040503050406030204" pitchFamily="18" charset="0"/>
                              <a:ea typeface="Cambria Math" panose="02040503050406030204" pitchFamily="18" charset="0"/>
                            </a:rPr>
                            <m:t>4</m:t>
                          </m:r>
                        </m:den>
                      </m:f>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30</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305300" y="4352925"/>
                <a:ext cx="1540896" cy="46102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086225" y="4962525"/>
                <a:ext cx="1540896" cy="5278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3</m:t>
                              </m:r>
                            </m:e>
                          </m:rad>
                        </m:num>
                        <m:den>
                          <m:r>
                            <a:rPr lang="en-US" sz="1600" b="0" i="1" smtClean="0">
                              <a:latin typeface="Cambria Math" panose="02040503050406030204" pitchFamily="18" charset="0"/>
                              <a:ea typeface="Cambria Math" panose="02040503050406030204" pitchFamily="18" charset="0"/>
                            </a:rPr>
                            <m:t>4</m:t>
                          </m:r>
                        </m:den>
                      </m:f>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086225" y="4962525"/>
                <a:ext cx="1540896" cy="52783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10100" y="5772150"/>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=23.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610100" y="5772150"/>
                <a:ext cx="1038225" cy="251800"/>
              </a:xfrm>
              <a:prstGeom prst="rect">
                <a:avLst/>
              </a:prstGeom>
              <a:blipFill>
                <a:blip r:embed="rId13"/>
                <a:stretch>
                  <a:fillRect l="-585" t="-2439" b="-31707"/>
                </a:stretch>
              </a:blipFill>
            </p:spPr>
            <p:txBody>
              <a:bodyPr/>
              <a:lstStyle/>
              <a:p>
                <a:r>
                  <a:rPr lang="en-GB">
                    <a:noFill/>
                  </a:rPr>
                  <a:t> </a:t>
                </a:r>
              </a:p>
            </p:txBody>
          </p:sp>
        </mc:Fallback>
      </mc:AlternateContent>
      <p:sp>
        <p:nvSpPr>
          <p:cNvPr id="31" name="Arc 30"/>
          <p:cNvSpPr/>
          <p:nvPr/>
        </p:nvSpPr>
        <p:spPr>
          <a:xfrm>
            <a:off x="5707714" y="4663458"/>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879990" y="4049938"/>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dirty="0">
              <a:solidFill>
                <a:srgbClr val="FF0000"/>
              </a:solidFill>
              <a:latin typeface="Comic Sans MS" panose="030F0702030302020204" pitchFamily="66" charset="0"/>
            </a:endParaRPr>
          </a:p>
        </p:txBody>
      </p:sp>
      <p:sp>
        <p:nvSpPr>
          <p:cNvPr id="33" name="Arc 32"/>
          <p:cNvSpPr/>
          <p:nvPr/>
        </p:nvSpPr>
        <p:spPr>
          <a:xfrm>
            <a:off x="5707714" y="5282583"/>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4248150" y="388620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248150" y="3886200"/>
                <a:ext cx="1540896" cy="246221"/>
              </a:xfrm>
              <a:prstGeom prst="rect">
                <a:avLst/>
              </a:prstGeom>
              <a:blipFill>
                <a:blip r:embed="rId14"/>
                <a:stretch>
                  <a:fillRect b="-32500"/>
                </a:stretch>
              </a:blipFill>
            </p:spPr>
            <p:txBody>
              <a:bodyPr/>
              <a:lstStyle/>
              <a:p>
                <a:r>
                  <a:rPr lang="en-GB">
                    <a:noFill/>
                  </a:rPr>
                  <a:t> </a:t>
                </a:r>
              </a:p>
            </p:txBody>
          </p:sp>
        </mc:Fallback>
      </mc:AlternateContent>
      <p:sp>
        <p:nvSpPr>
          <p:cNvPr id="35" name="Arc 34"/>
          <p:cNvSpPr/>
          <p:nvPr/>
        </p:nvSpPr>
        <p:spPr>
          <a:xfrm>
            <a:off x="5717239" y="4025283"/>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5994290" y="4792888"/>
            <a:ext cx="9666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37" name="TextBox 36"/>
          <p:cNvSpPr txBox="1"/>
          <p:nvPr/>
        </p:nvSpPr>
        <p:spPr>
          <a:xfrm>
            <a:off x="5879990" y="5354863"/>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Tan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4095750" y="1352550"/>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=23.</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095750" y="1352550"/>
                <a:ext cx="1038225" cy="251800"/>
              </a:xfrm>
              <a:prstGeom prst="rect">
                <a:avLst/>
              </a:prstGeom>
              <a:blipFill>
                <a:blip r:embed="rId15"/>
                <a:stretch>
                  <a:fillRect l="-1176" t="-2439" b="-31707"/>
                </a:stretch>
              </a:blipFill>
            </p:spPr>
            <p:txBody>
              <a:bodyPr/>
              <a:lstStyle/>
              <a:p>
                <a:r>
                  <a:rPr lang="en-GB">
                    <a:noFill/>
                  </a:rPr>
                  <a:t> </a:t>
                </a:r>
              </a:p>
            </p:txBody>
          </p:sp>
        </mc:Fallback>
      </mc:AlternateContent>
    </p:spTree>
    <p:extLst>
      <p:ext uri="{BB962C8B-B14F-4D97-AF65-F5344CB8AC3E}">
        <p14:creationId xmlns:p14="http://schemas.microsoft.com/office/powerpoint/2010/main" val="7173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linds(horizont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blinds(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linds(horizontal)">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linds(horizontal)">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p:bldP spid="23" grpId="0" animBg="1"/>
      <p:bldP spid="24" grpId="0"/>
      <p:bldP spid="27" grpId="0"/>
      <p:bldP spid="28" grpId="0"/>
      <p:bldP spid="29" grpId="0"/>
      <p:bldP spid="30" grpId="0"/>
      <p:bldP spid="31" grpId="0" animBg="1"/>
      <p:bldP spid="32" grpId="0"/>
      <p:bldP spid="33" grpId="0" animBg="1"/>
      <p:bldP spid="34" grpId="0"/>
      <p:bldP spid="35" grpId="0" animBg="1"/>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84406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vertical walls meet at right angles. A smooth sphere slides across a smooth, horizontal floor, bouncing off each wall in turn. Just before the first impact the sphere is moving with speed 4ms</a:t>
                </a:r>
                <a:r>
                  <a:rPr lang="en-US" sz="1400" baseline="30000" dirty="0">
                    <a:latin typeface="Comic Sans MS" panose="030F0702030302020204" pitchFamily="66" charset="0"/>
                  </a:rPr>
                  <a:t>-1</a:t>
                </a:r>
                <a:r>
                  <a:rPr lang="en-US" sz="1400" dirty="0">
                    <a:latin typeface="Comic Sans MS" panose="030F0702030302020204" pitchFamily="66" charset="0"/>
                  </a:rPr>
                  <a:t> at an angle of 30˚ to the wall. The coefficient of restitution between the sphere and both walls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direction of motion and speed of the sphere after the first collision</a:t>
                </a:r>
              </a:p>
              <a:p>
                <a:pPr marL="342900" indent="-342900" algn="ctr">
                  <a:buAutoNum type="alphaLcParenR"/>
                </a:pPr>
                <a:r>
                  <a:rPr lang="en-US" sz="1400" dirty="0">
                    <a:latin typeface="Comic Sans MS" panose="030F0702030302020204" pitchFamily="66" charset="0"/>
                  </a:rPr>
                  <a:t>The direction of motion and speed of the sphere after 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844066"/>
              </a:xfrm>
              <a:prstGeom prst="rect">
                <a:avLst/>
              </a:prstGeom>
              <a:blipFill>
                <a:blip r:embed="rId2"/>
                <a:stretch>
                  <a:fillRect t="-317" r="-1983" b="-6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84916" y="2693127"/>
                <a:ext cx="7999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4 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84916" y="2693127"/>
                <a:ext cx="799963" cy="307777"/>
              </a:xfrm>
              <a:prstGeom prst="rect">
                <a:avLst/>
              </a:prstGeom>
              <a:blipFill>
                <a:blip r:embed="rId7"/>
                <a:stretch>
                  <a:fillRect/>
                </a:stretch>
              </a:blipFill>
            </p:spPr>
            <p:txBody>
              <a:bodyPr/>
              <a:lstStyle/>
              <a:p>
                <a:r>
                  <a:rPr lang="en-GB">
                    <a:noFill/>
                  </a:rPr>
                  <a:t> </a:t>
                </a:r>
              </a:p>
            </p:txBody>
          </p:sp>
        </mc:Fallback>
      </mc:AlternateContent>
      <p:cxnSp>
        <p:nvCxnSpPr>
          <p:cNvPr id="13" name="Straight Arrow Connector 12"/>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534446" y="311631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30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34446" y="3116310"/>
                <a:ext cx="493468" cy="312586"/>
              </a:xfrm>
              <a:prstGeom prst="rect">
                <a:avLst/>
              </a:prstGeom>
              <a:blipFill>
                <a:blip r:embed="rId8"/>
                <a:stretch>
                  <a:fillRect/>
                </a:stretch>
              </a:blipFill>
            </p:spPr>
            <p:txBody>
              <a:bodyPr/>
              <a:lstStyle/>
              <a:p>
                <a:r>
                  <a:rPr lang="en-GB">
                    <a:noFill/>
                  </a:rPr>
                  <a:t> </a:t>
                </a:r>
              </a:p>
            </p:txBody>
          </p:sp>
        </mc:Fallback>
      </mc:AlternateContent>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566410" y="3084195"/>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566410" y="3084195"/>
                <a:ext cx="350417" cy="307777"/>
              </a:xfrm>
              <a:prstGeom prst="rect">
                <a:avLst/>
              </a:prstGeom>
              <a:blipFill>
                <a:blip r:embed="rId9"/>
                <a:stretch>
                  <a:fillRect b="-10000"/>
                </a:stretch>
              </a:blipFill>
            </p:spPr>
            <p:txBody>
              <a:bodyPr/>
              <a:lstStyle/>
              <a:p>
                <a:r>
                  <a:rPr lang="en-GB">
                    <a:noFill/>
                  </a:rPr>
                  <a:t> </a:t>
                </a:r>
              </a:p>
            </p:txBody>
          </p:sp>
        </mc:Fallback>
      </mc:AlternateContent>
      <p:grpSp>
        <p:nvGrpSpPr>
          <p:cNvPr id="26" name="Group 25"/>
          <p:cNvGrpSpPr/>
          <p:nvPr/>
        </p:nvGrpSpPr>
        <p:grpSpPr>
          <a:xfrm>
            <a:off x="4496616" y="1160782"/>
            <a:ext cx="2209800" cy="2326004"/>
            <a:chOff x="4635953" y="1443448"/>
            <a:chExt cx="2209800" cy="2326004"/>
          </a:xfrm>
        </p:grpSpPr>
        <p:sp>
          <p:nvSpPr>
            <p:cNvPr id="9" name="Rectangle 8"/>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5464630" y="2880361"/>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464630" y="2880361"/>
                <a:ext cx="34060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95750" y="1352550"/>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=23.</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095750" y="1352550"/>
                <a:ext cx="1038225" cy="251800"/>
              </a:xfrm>
              <a:prstGeom prst="rect">
                <a:avLst/>
              </a:prstGeom>
              <a:blipFill>
                <a:blip r:embed="rId11"/>
                <a:stretch>
                  <a:fillRect l="-1176" t="-2439"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72025" y="3838575"/>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772025" y="3838575"/>
                <a:ext cx="1400832" cy="246221"/>
              </a:xfrm>
              <a:prstGeom prst="rect">
                <a:avLst/>
              </a:prstGeom>
              <a:blipFill>
                <a:blip r:embed="rId12"/>
                <a:stretch>
                  <a:fillRect l="-4783" r="-435"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343400" y="4343400"/>
                <a:ext cx="19216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(23.4)=4</m:t>
                      </m:r>
                      <m:r>
                        <a:rPr lang="en-US" sz="1600" b="0" i="1" smtClean="0">
                          <a:latin typeface="Cambria Math" panose="02040503050406030204" pitchFamily="18" charset="0"/>
                        </a:rPr>
                        <m:t>𝑐𝑜𝑠</m:t>
                      </m:r>
                      <m:r>
                        <a:rPr lang="en-US" sz="1600" b="0" i="1" smtClean="0">
                          <a:latin typeface="Cambria Math" panose="02040503050406030204" pitchFamily="18" charset="0"/>
                        </a:rPr>
                        <m:t>30</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343400" y="4343400"/>
                <a:ext cx="1921616" cy="246221"/>
              </a:xfrm>
              <a:prstGeom prst="rect">
                <a:avLst/>
              </a:prstGeom>
              <a:blipFill>
                <a:blip r:embed="rId13"/>
                <a:stretch>
                  <a:fillRect l="-1270" r="-1587"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191125" y="4848225"/>
                <a:ext cx="13440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=3.77 </m:t>
                      </m:r>
                      <m:r>
                        <a:rPr lang="en-US" sz="1600" b="0" i="1" smtClean="0">
                          <a:latin typeface="Cambria Math" panose="02040503050406030204" pitchFamily="18" charset="0"/>
                          <a:ea typeface="Cambria Math" panose="02040503050406030204" pitchFamily="18" charset="0"/>
                        </a:rPr>
                        <m:t>𝑚</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−1</m:t>
                          </m:r>
                        </m:sup>
                      </m:sSup>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191125" y="4848225"/>
                <a:ext cx="1344086" cy="246221"/>
              </a:xfrm>
              <a:prstGeom prst="rect">
                <a:avLst/>
              </a:prstGeom>
              <a:blipFill>
                <a:blip r:embed="rId14"/>
                <a:stretch>
                  <a:fillRect l="-1818" r="-909" b="-4878"/>
                </a:stretch>
              </a:blipFill>
            </p:spPr>
            <p:txBody>
              <a:bodyPr/>
              <a:lstStyle/>
              <a:p>
                <a:r>
                  <a:rPr lang="en-GB">
                    <a:noFill/>
                  </a:rPr>
                  <a:t> </a:t>
                </a:r>
              </a:p>
            </p:txBody>
          </p:sp>
        </mc:Fallback>
      </mc:AlternateContent>
      <p:sp>
        <p:nvSpPr>
          <p:cNvPr id="42" name="Arc 41"/>
          <p:cNvSpPr/>
          <p:nvPr/>
        </p:nvSpPr>
        <p:spPr>
          <a:xfrm>
            <a:off x="6174439" y="394908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318140" y="3916588"/>
            <a:ext cx="261631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(remember to use </a:t>
            </a:r>
            <a:r>
              <a:rPr lang="en-US" sz="1400" u="sng" dirty="0">
                <a:solidFill>
                  <a:srgbClr val="FF0000"/>
                </a:solidFill>
                <a:latin typeface="Comic Sans MS" panose="030F0702030302020204" pitchFamily="66" charset="0"/>
              </a:rPr>
              <a:t>exact</a:t>
            </a:r>
            <a:r>
              <a:rPr lang="en-US" sz="1400" dirty="0">
                <a:solidFill>
                  <a:srgbClr val="FF0000"/>
                </a:solidFill>
                <a:latin typeface="Comic Sans MS" panose="030F0702030302020204" pitchFamily="66" charset="0"/>
              </a:rPr>
              <a:t> prior answers)</a:t>
            </a:r>
            <a:endParaRPr lang="en-GB" sz="1400" dirty="0">
              <a:solidFill>
                <a:srgbClr val="FF0000"/>
              </a:solidFill>
              <a:latin typeface="Comic Sans MS" panose="030F0702030302020204" pitchFamily="66" charset="0"/>
            </a:endParaRPr>
          </a:p>
        </p:txBody>
      </p:sp>
      <p:sp>
        <p:nvSpPr>
          <p:cNvPr id="44" name="Arc 43"/>
          <p:cNvSpPr/>
          <p:nvPr/>
        </p:nvSpPr>
        <p:spPr>
          <a:xfrm>
            <a:off x="6450664" y="450153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6632465" y="4507138"/>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Divide by </a:t>
                </a:r>
                <a14:m>
                  <m:oMath xmlns:m="http://schemas.openxmlformats.org/officeDocument/2006/math">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⁡(23.4)</m:t>
                    </m:r>
                  </m:oMath>
                </a14:m>
                <a:endParaRPr lang="en-GB" sz="1400" i="1" dirty="0">
                  <a:solidFill>
                    <a:srgbClr val="FF0000"/>
                  </a:solidFill>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632465" y="4507138"/>
                <a:ext cx="1006585" cy="523220"/>
              </a:xfrm>
              <a:prstGeom prst="rect">
                <a:avLst/>
              </a:prstGeom>
              <a:blipFill>
                <a:blip r:embed="rId15"/>
                <a:stretch>
                  <a:fillRect t="-1163" r="-4242"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162425" y="1685925"/>
                <a:ext cx="13440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FF0000"/>
                          </a:solidFill>
                          <a:latin typeface="Cambria Math" panose="02040503050406030204" pitchFamily="18" charset="0"/>
                          <a:ea typeface="Cambria Math" panose="02040503050406030204" pitchFamily="18" charset="0"/>
                        </a:rPr>
                        <m:t>=3.77 </m:t>
                      </m:r>
                      <m:r>
                        <a:rPr lang="en-US" sz="1600" b="0" i="1" smtClean="0">
                          <a:solidFill>
                            <a:srgbClr val="FF0000"/>
                          </a:solidFill>
                          <a:latin typeface="Cambria Math" panose="02040503050406030204" pitchFamily="18" charset="0"/>
                          <a:ea typeface="Cambria Math" panose="02040503050406030204" pitchFamily="18" charset="0"/>
                        </a:rPr>
                        <m:t>𝑚</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𝑠</m:t>
                          </m:r>
                        </m:e>
                        <m:sup>
                          <m:r>
                            <a:rPr lang="en-US" sz="16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16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162425" y="1685925"/>
                <a:ext cx="1344086" cy="246221"/>
              </a:xfrm>
              <a:prstGeom prst="rect">
                <a:avLst/>
              </a:prstGeom>
              <a:blipFill>
                <a:blip r:embed="rId16"/>
                <a:stretch>
                  <a:fillRect l="-1818" t="-2500" r="-909" b="-5000"/>
                </a:stretch>
              </a:blipFill>
            </p:spPr>
            <p:txBody>
              <a:bodyPr/>
              <a:lstStyle/>
              <a:p>
                <a:r>
                  <a:rPr lang="en-GB">
                    <a:noFill/>
                  </a:rPr>
                  <a:t> </a:t>
                </a:r>
              </a:p>
            </p:txBody>
          </p:sp>
        </mc:Fallback>
      </mc:AlternateContent>
    </p:spTree>
    <p:extLst>
      <p:ext uri="{BB962C8B-B14F-4D97-AF65-F5344CB8AC3E}">
        <p14:creationId xmlns:p14="http://schemas.microsoft.com/office/powerpoint/2010/main" val="36234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linds(horizontal)">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animBg="1"/>
      <p:bldP spid="43" grpId="0"/>
      <p:bldP spid="44" grpId="0" animBg="1"/>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Prior Knowledge Check</a:t>
            </a:r>
          </a:p>
        </p:txBody>
      </p:sp>
      <p:sp>
        <p:nvSpPr>
          <p:cNvPr id="3" name="TextBox 2"/>
          <p:cNvSpPr txBox="1"/>
          <p:nvPr/>
        </p:nvSpPr>
        <p:spPr>
          <a:xfrm>
            <a:off x="332617" y="1636197"/>
            <a:ext cx="3964175" cy="2308324"/>
          </a:xfrm>
          <a:prstGeom prst="rect">
            <a:avLst/>
          </a:prstGeom>
          <a:noFill/>
        </p:spPr>
        <p:txBody>
          <a:bodyPr wrap="square" rtlCol="0">
            <a:spAutoFit/>
          </a:bodyPr>
          <a:lstStyle/>
          <a:p>
            <a:pPr marL="342900" indent="-342900">
              <a:buAutoNum type="arabicParenR"/>
            </a:pPr>
            <a:r>
              <a:rPr lang="en-US" sz="1600" dirty="0">
                <a:latin typeface="Comic Sans MS" panose="030F0702030302020204" pitchFamily="66" charset="0"/>
              </a:rPr>
              <a:t>A small smooth sphere of mass 0.25kg is moving on a smooth horizontal table with a speed of 8ms</a:t>
            </a:r>
            <a:r>
              <a:rPr lang="en-US" sz="1600" baseline="30000" dirty="0">
                <a:latin typeface="Comic Sans MS" panose="030F0702030302020204" pitchFamily="66" charset="0"/>
              </a:rPr>
              <a:t>-1</a:t>
            </a:r>
            <a:r>
              <a:rPr lang="en-US" sz="1600" dirty="0">
                <a:latin typeface="Comic Sans MS" panose="030F0702030302020204" pitchFamily="66" charset="0"/>
              </a:rPr>
              <a:t> when it collides normally with a fixed smooth wall. It rebounds with a speed of 6ms</a:t>
            </a:r>
            <a:r>
              <a:rPr lang="en-US" sz="1600" baseline="30000" dirty="0">
                <a:latin typeface="Comic Sans MS" panose="030F0702030302020204" pitchFamily="66" charset="0"/>
              </a:rPr>
              <a:t>-1</a:t>
            </a:r>
            <a:r>
              <a:rPr lang="en-US" sz="1600" dirty="0">
                <a:latin typeface="Comic Sans MS" panose="030F0702030302020204" pitchFamily="66" charset="0"/>
              </a:rPr>
              <a:t>. Find the coefficient of restitution between the sphere and the wall.</a:t>
            </a:r>
          </a:p>
          <a:p>
            <a:pPr marL="342900" indent="-342900">
              <a:buAutoNum type="arabicParenR"/>
            </a:pP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4722921" y="1619921"/>
                <a:ext cx="3934287" cy="2800767"/>
              </a:xfrm>
              <a:prstGeom prst="rect">
                <a:avLst/>
              </a:prstGeom>
              <a:noFill/>
            </p:spPr>
            <p:txBody>
              <a:bodyPr wrap="square" rtlCol="0">
                <a:spAutoFit/>
              </a:bodyPr>
              <a:lstStyle/>
              <a:p>
                <a:r>
                  <a:rPr lang="en-US" sz="1600" dirty="0">
                    <a:latin typeface="Comic Sans MS" panose="030F0702030302020204" pitchFamily="66" charset="0"/>
                  </a:rPr>
                  <a:t>2) A particle </a:t>
                </a:r>
                <a14:m>
                  <m:oMath xmlns:m="http://schemas.openxmlformats.org/officeDocument/2006/math">
                    <m:r>
                      <a:rPr lang="en-US" sz="1600" i="1" dirty="0" smtClean="0">
                        <a:latin typeface="Cambria Math" panose="02040503050406030204" pitchFamily="18" charset="0"/>
                      </a:rPr>
                      <m:t>𝑃</m:t>
                    </m:r>
                  </m:oMath>
                </a14:m>
                <a:r>
                  <a:rPr lang="en-US" sz="1600" dirty="0">
                    <a:latin typeface="Comic Sans MS" panose="030F0702030302020204" pitchFamily="66" charset="0"/>
                  </a:rPr>
                  <a:t> of mass 1.5kg lies at rest on a smooth horizontal table. A second particle </a:t>
                </a:r>
                <a14:m>
                  <m:oMath xmlns:m="http://schemas.openxmlformats.org/officeDocument/2006/math">
                    <m:r>
                      <a:rPr lang="en-US" sz="1600" i="1" dirty="0" smtClean="0">
                        <a:latin typeface="Cambria Math" panose="02040503050406030204" pitchFamily="18" charset="0"/>
                      </a:rPr>
                      <m:t>𝑄</m:t>
                    </m:r>
                  </m:oMath>
                </a14:m>
                <a:r>
                  <a:rPr lang="en-US" sz="1600" dirty="0">
                    <a:latin typeface="Comic Sans MS" panose="030F0702030302020204" pitchFamily="66" charset="0"/>
                  </a:rPr>
                  <a:t> of mass 0.5g is projected along the table with velocity 5ms</a:t>
                </a:r>
                <a:r>
                  <a:rPr lang="en-US" sz="1600" baseline="30000" dirty="0">
                    <a:latin typeface="Comic Sans MS" panose="030F0702030302020204" pitchFamily="66" charset="0"/>
                  </a:rPr>
                  <a:t>-1</a:t>
                </a:r>
                <a:r>
                  <a:rPr lang="en-US" sz="1600" dirty="0">
                    <a:latin typeface="Comic Sans MS" panose="030F0702030302020204" pitchFamily="66" charset="0"/>
                  </a:rPr>
                  <a:t> and collides directly with </a:t>
                </a:r>
                <a14:m>
                  <m:oMath xmlns:m="http://schemas.openxmlformats.org/officeDocument/2006/math">
                    <m:r>
                      <a:rPr lang="en-US" sz="1600" i="1" dirty="0" smtClean="0">
                        <a:latin typeface="Cambria Math" panose="02040503050406030204" pitchFamily="18" charset="0"/>
                      </a:rPr>
                      <m:t>𝑃</m:t>
                    </m:r>
                  </m:oMath>
                </a14:m>
                <a:r>
                  <a:rPr lang="en-US" sz="1600" dirty="0">
                    <a:latin typeface="Comic Sans MS" panose="030F0702030302020204" pitchFamily="66" charset="0"/>
                  </a:rPr>
                  <a:t>. If the collision reduces the speed of </a:t>
                </a:r>
                <a14:m>
                  <m:oMath xmlns:m="http://schemas.openxmlformats.org/officeDocument/2006/math">
                    <m:r>
                      <a:rPr lang="en-US" sz="1600" i="1" dirty="0" smtClean="0">
                        <a:latin typeface="Cambria Math" panose="02040503050406030204" pitchFamily="18" charset="0"/>
                      </a:rPr>
                      <m:t>𝑄</m:t>
                    </m:r>
                  </m:oMath>
                </a14:m>
                <a:r>
                  <a:rPr lang="en-US" sz="1600" dirty="0">
                    <a:latin typeface="Comic Sans MS" panose="030F0702030302020204" pitchFamily="66" charset="0"/>
                  </a:rPr>
                  <a:t> to 2ms</a:t>
                </a:r>
                <a:r>
                  <a:rPr lang="en-US" sz="1600" baseline="30000" dirty="0">
                    <a:latin typeface="Comic Sans MS" panose="030F0702030302020204" pitchFamily="66" charset="0"/>
                  </a:rPr>
                  <a:t>-1</a:t>
                </a:r>
                <a:r>
                  <a:rPr lang="en-US" sz="1600" dirty="0">
                    <a:latin typeface="Comic Sans MS" panose="030F0702030302020204" pitchFamily="66" charset="0"/>
                  </a:rPr>
                  <a:t>, without changing its direction, find:</a:t>
                </a:r>
              </a:p>
              <a:p>
                <a:pPr marL="342900" indent="-342900">
                  <a:buAutoNum type="alphaLcParenR"/>
                </a:pPr>
                <a:r>
                  <a:rPr lang="en-US" sz="1600" dirty="0">
                    <a:latin typeface="Comic Sans MS" panose="030F0702030302020204" pitchFamily="66" charset="0"/>
                  </a:rPr>
                  <a:t>The speed of </a:t>
                </a:r>
                <a14:m>
                  <m:oMath xmlns:m="http://schemas.openxmlformats.org/officeDocument/2006/math">
                    <m:r>
                      <a:rPr lang="en-US" sz="1600" i="1" dirty="0" smtClean="0">
                        <a:latin typeface="Cambria Math" panose="02040503050406030204" pitchFamily="18" charset="0"/>
                      </a:rPr>
                      <m:t>𝑃</m:t>
                    </m:r>
                  </m:oMath>
                </a14:m>
                <a:r>
                  <a:rPr lang="en-US" sz="1600" dirty="0">
                    <a:latin typeface="Comic Sans MS" panose="030F0702030302020204" pitchFamily="66" charset="0"/>
                  </a:rPr>
                  <a:t> after the collision</a:t>
                </a:r>
              </a:p>
              <a:p>
                <a:pPr marL="342900" indent="-342900">
                  <a:buAutoNum type="alphaLcParenR"/>
                </a:pPr>
                <a:r>
                  <a:rPr lang="en-US" sz="1600" dirty="0">
                    <a:latin typeface="Comic Sans MS" panose="030F0702030302020204" pitchFamily="66" charset="0"/>
                  </a:rPr>
                  <a:t>The loss of kinetic energy due to the impact</a:t>
                </a:r>
                <a:endParaRPr lang="en-GB" sz="16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722921" y="1619921"/>
                <a:ext cx="3934287" cy="2800767"/>
              </a:xfrm>
              <a:prstGeom prst="rect">
                <a:avLst/>
              </a:prstGeom>
              <a:blipFill>
                <a:blip r:embed="rId2"/>
                <a:stretch>
                  <a:fillRect l="-1395" t="-436" r="-465" b="-2179"/>
                </a:stretch>
              </a:blipFill>
            </p:spPr>
            <p:txBody>
              <a:bodyPr/>
              <a:lstStyle/>
              <a:p>
                <a:r>
                  <a:rPr lang="en-GB">
                    <a:noFill/>
                  </a:rPr>
                  <a:t> </a:t>
                </a:r>
              </a:p>
            </p:txBody>
          </p:sp>
        </mc:Fallback>
      </mc:AlternateContent>
      <p:sp>
        <p:nvSpPr>
          <p:cNvPr id="5" name="TextBox 4"/>
          <p:cNvSpPr txBox="1"/>
          <p:nvPr/>
        </p:nvSpPr>
        <p:spPr>
          <a:xfrm>
            <a:off x="1979721" y="3710866"/>
            <a:ext cx="720069" cy="400110"/>
          </a:xfrm>
          <a:prstGeom prst="rect">
            <a:avLst/>
          </a:prstGeom>
          <a:noFill/>
        </p:spPr>
        <p:txBody>
          <a:bodyPr wrap="none" rtlCol="0">
            <a:spAutoFit/>
          </a:bodyPr>
          <a:lstStyle/>
          <a:p>
            <a:r>
              <a:rPr lang="en-US" sz="2000" dirty="0">
                <a:solidFill>
                  <a:srgbClr val="FF0000"/>
                </a:solidFill>
                <a:latin typeface="Comic Sans MS" panose="030F0702030302020204" pitchFamily="66" charset="0"/>
              </a:rPr>
              <a:t>0.75</a:t>
            </a:r>
            <a:endParaRPr lang="en-GB" sz="2000" dirty="0">
              <a:solidFill>
                <a:srgbClr val="FF0000"/>
              </a:solidFill>
              <a:latin typeface="Comic Sans MS" panose="030F0702030302020204" pitchFamily="66" charset="0"/>
            </a:endParaRPr>
          </a:p>
        </p:txBody>
      </p:sp>
      <p:sp>
        <p:nvSpPr>
          <p:cNvPr id="6" name="TextBox 5"/>
          <p:cNvSpPr txBox="1"/>
          <p:nvPr/>
        </p:nvSpPr>
        <p:spPr>
          <a:xfrm>
            <a:off x="5381348" y="4520212"/>
            <a:ext cx="771365" cy="400110"/>
          </a:xfrm>
          <a:prstGeom prst="rect">
            <a:avLst/>
          </a:prstGeom>
          <a:noFill/>
        </p:spPr>
        <p:txBody>
          <a:bodyPr wrap="none" rtlCol="0">
            <a:spAutoFit/>
          </a:bodyPr>
          <a:lstStyle/>
          <a:p>
            <a:r>
              <a:rPr lang="en-US" sz="2000" dirty="0">
                <a:solidFill>
                  <a:srgbClr val="FF0000"/>
                </a:solidFill>
                <a:latin typeface="Comic Sans MS" panose="030F0702030302020204" pitchFamily="66" charset="0"/>
              </a:rPr>
              <a:t>1ms</a:t>
            </a:r>
            <a:r>
              <a:rPr lang="en-US" sz="2000" baseline="30000" dirty="0">
                <a:solidFill>
                  <a:srgbClr val="FF0000"/>
                </a:solidFill>
                <a:latin typeface="Comic Sans MS" panose="030F0702030302020204" pitchFamily="66" charset="0"/>
              </a:rPr>
              <a:t>-1</a:t>
            </a:r>
            <a:endParaRPr lang="en-GB" sz="2000" baseline="30000" dirty="0">
              <a:solidFill>
                <a:srgbClr val="FF0000"/>
              </a:solidFill>
              <a:latin typeface="Comic Sans MS" panose="030F0702030302020204" pitchFamily="66" charset="0"/>
            </a:endParaRPr>
          </a:p>
        </p:txBody>
      </p:sp>
      <p:sp>
        <p:nvSpPr>
          <p:cNvPr id="7" name="TextBox 6"/>
          <p:cNvSpPr txBox="1"/>
          <p:nvPr/>
        </p:nvSpPr>
        <p:spPr>
          <a:xfrm>
            <a:off x="6732234" y="4530569"/>
            <a:ext cx="1260281" cy="400110"/>
          </a:xfrm>
          <a:prstGeom prst="rect">
            <a:avLst/>
          </a:prstGeom>
          <a:noFill/>
        </p:spPr>
        <p:txBody>
          <a:bodyPr wrap="none" rtlCol="0">
            <a:spAutoFit/>
          </a:bodyPr>
          <a:lstStyle/>
          <a:p>
            <a:r>
              <a:rPr lang="en-US" sz="2000" dirty="0">
                <a:solidFill>
                  <a:srgbClr val="FF0000"/>
                </a:solidFill>
                <a:latin typeface="Comic Sans MS" panose="030F0702030302020204" pitchFamily="66" charset="0"/>
              </a:rPr>
              <a:t>4.5J lost</a:t>
            </a:r>
            <a:endParaRPr lang="en-GB" sz="20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81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a:xfrm flipV="1">
            <a:off x="5217319" y="2705101"/>
            <a:ext cx="1383506" cy="6619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84406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vertical walls meet at right angles. A smooth sphere slides across a smooth, horizontal floor, bouncing off each wall in turn. Just before the first impact the sphere is moving with speed 4ms</a:t>
                </a:r>
                <a:r>
                  <a:rPr lang="en-US" sz="1400" baseline="30000" dirty="0">
                    <a:latin typeface="Comic Sans MS" panose="030F0702030302020204" pitchFamily="66" charset="0"/>
                  </a:rPr>
                  <a:t>-1</a:t>
                </a:r>
                <a:r>
                  <a:rPr lang="en-US" sz="1400" dirty="0">
                    <a:latin typeface="Comic Sans MS" panose="030F0702030302020204" pitchFamily="66" charset="0"/>
                  </a:rPr>
                  <a:t> at an angle of 30˚ to the wall. The coefficient of restitution between the sphere and both walls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direction of motion and speed of the sphere after the first collision</a:t>
                </a:r>
              </a:p>
              <a:p>
                <a:pPr marL="342900" indent="-342900" algn="ctr">
                  <a:buAutoNum type="alphaLcParenR"/>
                </a:pPr>
                <a:r>
                  <a:rPr lang="en-US" sz="1400" dirty="0">
                    <a:latin typeface="Comic Sans MS" panose="030F0702030302020204" pitchFamily="66" charset="0"/>
                  </a:rPr>
                  <a:t>The direction of motion and speed of the sphere after 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844066"/>
              </a:xfrm>
              <a:prstGeom prst="rect">
                <a:avLst/>
              </a:prstGeom>
              <a:blipFill>
                <a:blip r:embed="rId2"/>
                <a:stretch>
                  <a:fillRect t="-317" r="-1983" b="-6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84916" y="2693127"/>
                <a:ext cx="7999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4 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84916" y="2693127"/>
                <a:ext cx="799963" cy="307777"/>
              </a:xfrm>
              <a:prstGeom prst="rect">
                <a:avLst/>
              </a:prstGeom>
              <a:blipFill>
                <a:blip r:embed="rId7"/>
                <a:stretch>
                  <a:fillRect/>
                </a:stretch>
              </a:blipFill>
            </p:spPr>
            <p:txBody>
              <a:bodyPr/>
              <a:lstStyle/>
              <a:p>
                <a:r>
                  <a:rPr lang="en-GB">
                    <a:noFill/>
                  </a:rPr>
                  <a:t> </a:t>
                </a:r>
              </a:p>
            </p:txBody>
          </p:sp>
        </mc:Fallback>
      </mc:AlternateContent>
      <p:cxnSp>
        <p:nvCxnSpPr>
          <p:cNvPr id="13" name="Straight Arrow Connector 12"/>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566410" y="3084195"/>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566410" y="3084195"/>
                <a:ext cx="350417" cy="307777"/>
              </a:xfrm>
              <a:prstGeom prst="rect">
                <a:avLst/>
              </a:prstGeom>
              <a:blipFill>
                <a:blip r:embed="rId8"/>
                <a:stretch>
                  <a:fillRect b="-10000"/>
                </a:stretch>
              </a:blipFill>
            </p:spPr>
            <p:txBody>
              <a:bodyPr/>
              <a:lstStyle/>
              <a:p>
                <a:r>
                  <a:rPr lang="en-GB">
                    <a:noFill/>
                  </a:rPr>
                  <a:t> </a:t>
                </a:r>
              </a:p>
            </p:txBody>
          </p:sp>
        </mc:Fallback>
      </mc:AlternateContent>
      <p:grpSp>
        <p:nvGrpSpPr>
          <p:cNvPr id="26" name="Group 25"/>
          <p:cNvGrpSpPr/>
          <p:nvPr/>
        </p:nvGrpSpPr>
        <p:grpSpPr>
          <a:xfrm>
            <a:off x="4496616" y="1160782"/>
            <a:ext cx="2209800" cy="2326004"/>
            <a:chOff x="4635953" y="1443448"/>
            <a:chExt cx="2209800" cy="2326004"/>
          </a:xfrm>
        </p:grpSpPr>
        <p:sp>
          <p:nvSpPr>
            <p:cNvPr id="9" name="Rectangle 8"/>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5464630" y="2880361"/>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464630" y="2880361"/>
                <a:ext cx="34060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95750" y="1352550"/>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=23.</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095750" y="1352550"/>
                <a:ext cx="1038225" cy="251800"/>
              </a:xfrm>
              <a:prstGeom prst="rect">
                <a:avLst/>
              </a:prstGeom>
              <a:blipFill>
                <a:blip r:embed="rId10"/>
                <a:stretch>
                  <a:fillRect l="-1176" t="-2439"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162425" y="1685925"/>
                <a:ext cx="13440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FF0000"/>
                          </a:solidFill>
                          <a:latin typeface="Cambria Math" panose="02040503050406030204" pitchFamily="18" charset="0"/>
                          <a:ea typeface="Cambria Math" panose="02040503050406030204" pitchFamily="18" charset="0"/>
                        </a:rPr>
                        <m:t>=3.77 </m:t>
                      </m:r>
                      <m:r>
                        <a:rPr lang="en-US" sz="1600" b="0" i="1" smtClean="0">
                          <a:solidFill>
                            <a:srgbClr val="FF0000"/>
                          </a:solidFill>
                          <a:latin typeface="Cambria Math" panose="02040503050406030204" pitchFamily="18" charset="0"/>
                          <a:ea typeface="Cambria Math" panose="02040503050406030204" pitchFamily="18" charset="0"/>
                        </a:rPr>
                        <m:t>𝑚</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𝑠</m:t>
                          </m:r>
                        </m:e>
                        <m:sup>
                          <m:r>
                            <a:rPr lang="en-US" sz="16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1600"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162425" y="1685925"/>
                <a:ext cx="1344086" cy="246221"/>
              </a:xfrm>
              <a:prstGeom prst="rect">
                <a:avLst/>
              </a:prstGeom>
              <a:blipFill>
                <a:blip r:embed="rId11"/>
                <a:stretch>
                  <a:fillRect l="-1818" t="-2500" r="-909" b="-5000"/>
                </a:stretch>
              </a:blipFill>
            </p:spPr>
            <p:txBody>
              <a:bodyPr/>
              <a:lstStyle/>
              <a:p>
                <a:r>
                  <a:rPr lang="en-GB">
                    <a:noFill/>
                  </a:rPr>
                  <a:t> </a:t>
                </a:r>
              </a:p>
            </p:txBody>
          </p:sp>
        </mc:Fallback>
      </mc:AlternateContent>
      <p:cxnSp>
        <p:nvCxnSpPr>
          <p:cNvPr id="32" name="Straight Arrow Connector 31"/>
          <p:cNvCxnSpPr/>
          <p:nvPr/>
        </p:nvCxnSpPr>
        <p:spPr>
          <a:xfrm flipH="1" flipV="1">
            <a:off x="6162675" y="1438275"/>
            <a:ext cx="418557" cy="12807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5539740" y="3093720"/>
                <a:ext cx="6596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23.</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4</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539740" y="3093720"/>
                <a:ext cx="659668" cy="31258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77396" y="2670267"/>
                <a:ext cx="10356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3.77 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277396" y="2670267"/>
                <a:ext cx="1035605" cy="307777"/>
              </a:xfrm>
              <a:prstGeom prst="rect">
                <a:avLst/>
              </a:prstGeom>
              <a:blipFill>
                <a:blip r:embed="rId13"/>
                <a:stretch>
                  <a:fillRect/>
                </a:stretch>
              </a:blipFill>
            </p:spPr>
            <p:txBody>
              <a:bodyPr/>
              <a:lstStyle/>
              <a:p>
                <a:r>
                  <a:rPr lang="en-GB">
                    <a:noFill/>
                  </a:rPr>
                  <a:t> </a:t>
                </a:r>
              </a:p>
            </p:txBody>
          </p:sp>
        </mc:Fallback>
      </mc:AlternateContent>
      <p:sp>
        <p:nvSpPr>
          <p:cNvPr id="37" name="Arc 36"/>
          <p:cNvSpPr/>
          <p:nvPr/>
        </p:nvSpPr>
        <p:spPr>
          <a:xfrm rot="7133948">
            <a:off x="6165312" y="2235023"/>
            <a:ext cx="914400" cy="914400"/>
          </a:xfrm>
          <a:prstGeom prst="arc">
            <a:avLst>
              <a:gd name="adj1" fmla="val 7594753"/>
              <a:gd name="adj2" fmla="val 88261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6334125" y="193167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34125" y="1931670"/>
                <a:ext cx="350417" cy="307777"/>
              </a:xfrm>
              <a:prstGeom prst="rect">
                <a:avLst/>
              </a:prstGeom>
              <a:blipFill>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79945" y="1937386"/>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79945" y="1937386"/>
                <a:ext cx="340606" cy="307777"/>
              </a:xfrm>
              <a:prstGeom prst="rect">
                <a:avLst/>
              </a:prstGeom>
              <a:blipFill>
                <a:blip r:embed="rId9"/>
                <a:stretch>
                  <a:fillRect/>
                </a:stretch>
              </a:blipFill>
            </p:spPr>
            <p:txBody>
              <a:bodyPr/>
              <a:lstStyle/>
              <a:p>
                <a:r>
                  <a:rPr lang="en-GB">
                    <a:noFill/>
                  </a:rPr>
                  <a:t> </a:t>
                </a:r>
              </a:p>
            </p:txBody>
          </p:sp>
        </mc:Fallback>
      </mc:AlternateContent>
      <p:sp>
        <p:nvSpPr>
          <p:cNvPr id="18" name="TextBox 17"/>
          <p:cNvSpPr txBox="1"/>
          <p:nvPr/>
        </p:nvSpPr>
        <p:spPr>
          <a:xfrm>
            <a:off x="495301" y="5457825"/>
            <a:ext cx="3238499" cy="830997"/>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For the second part, you should draw a separate diagram which includes the new information</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9" name="TextBox 48"/>
              <p:cNvSpPr txBox="1"/>
              <p:nvPr/>
            </p:nvSpPr>
            <p:spPr>
              <a:xfrm>
                <a:off x="4534446" y="311631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30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534446" y="3116310"/>
                <a:ext cx="493468" cy="312586"/>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76724" y="4362450"/>
                <a:ext cx="1781175"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3</m:t>
                          </m:r>
                        </m:num>
                        <m:den>
                          <m:r>
                            <a:rPr lang="en-US" sz="1600" b="0" i="1" smtClean="0">
                              <a:latin typeface="Cambria Math" panose="02040503050406030204" pitchFamily="18" charset="0"/>
                              <a:ea typeface="Cambria Math" panose="02040503050406030204" pitchFamily="18" charset="0"/>
                            </a:rPr>
                            <m:t>4</m:t>
                          </m:r>
                        </m:den>
                      </m:f>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66.6</m:t>
                      </m:r>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76724" y="4362450"/>
                <a:ext cx="1781175" cy="46102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314825" y="512445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=1.732…</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314825" y="5124450"/>
                <a:ext cx="1540896" cy="246221"/>
              </a:xfrm>
              <a:prstGeom prst="rect">
                <a:avLst/>
              </a:prstGeom>
              <a:blipFill>
                <a:blip r:embed="rId16"/>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533900" y="5762625"/>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533900" y="5762625"/>
                <a:ext cx="1038225" cy="251800"/>
              </a:xfrm>
              <a:prstGeom prst="rect">
                <a:avLst/>
              </a:prstGeom>
              <a:blipFill>
                <a:blip r:embed="rId17"/>
                <a:stretch>
                  <a:fillRect b="-30952"/>
                </a:stretch>
              </a:blipFill>
            </p:spPr>
            <p:txBody>
              <a:bodyPr/>
              <a:lstStyle/>
              <a:p>
                <a:r>
                  <a:rPr lang="en-GB">
                    <a:noFill/>
                  </a:rPr>
                  <a:t> </a:t>
                </a:r>
              </a:p>
            </p:txBody>
          </p:sp>
        </mc:Fallback>
      </mc:AlternateContent>
      <p:sp>
        <p:nvSpPr>
          <p:cNvPr id="53" name="Arc 52"/>
          <p:cNvSpPr/>
          <p:nvPr/>
        </p:nvSpPr>
        <p:spPr>
          <a:xfrm>
            <a:off x="5945839" y="4672983"/>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213365" y="4154713"/>
            <a:ext cx="183526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a:t>
            </a:r>
            <a:r>
              <a:rPr lang="en-US" sz="1400" u="sng" dirty="0">
                <a:solidFill>
                  <a:srgbClr val="FF0000"/>
                </a:solidFill>
                <a:latin typeface="Comic Sans MS" panose="030F0702030302020204" pitchFamily="66" charset="0"/>
              </a:rPr>
              <a:t>exact</a:t>
            </a:r>
            <a:r>
              <a:rPr lang="en-US" sz="1400" dirty="0">
                <a:solidFill>
                  <a:srgbClr val="FF0000"/>
                </a:solidFill>
                <a:latin typeface="Comic Sans MS" panose="030F0702030302020204" pitchFamily="66" charset="0"/>
              </a:rPr>
              <a:t> values</a:t>
            </a:r>
            <a:endParaRPr lang="en-GB" sz="1400" dirty="0">
              <a:solidFill>
                <a:srgbClr val="FF0000"/>
              </a:solidFill>
              <a:latin typeface="Comic Sans MS" panose="030F0702030302020204" pitchFamily="66" charset="0"/>
            </a:endParaRPr>
          </a:p>
        </p:txBody>
      </p:sp>
      <p:sp>
        <p:nvSpPr>
          <p:cNvPr id="55" name="Arc 54"/>
          <p:cNvSpPr/>
          <p:nvPr/>
        </p:nvSpPr>
        <p:spPr>
          <a:xfrm>
            <a:off x="5945839" y="5292108"/>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TextBox 55"/>
              <p:cNvSpPr txBox="1"/>
              <p:nvPr/>
            </p:nvSpPr>
            <p:spPr>
              <a:xfrm>
                <a:off x="4248150" y="388620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248150" y="3886200"/>
                <a:ext cx="1540896" cy="246221"/>
              </a:xfrm>
              <a:prstGeom prst="rect">
                <a:avLst/>
              </a:prstGeom>
              <a:blipFill>
                <a:blip r:embed="rId18"/>
                <a:stretch>
                  <a:fillRect b="-32500"/>
                </a:stretch>
              </a:blipFill>
            </p:spPr>
            <p:txBody>
              <a:bodyPr/>
              <a:lstStyle/>
              <a:p>
                <a:r>
                  <a:rPr lang="en-GB">
                    <a:noFill/>
                  </a:rPr>
                  <a:t> </a:t>
                </a:r>
              </a:p>
            </p:txBody>
          </p:sp>
        </mc:Fallback>
      </mc:AlternateContent>
      <p:sp>
        <p:nvSpPr>
          <p:cNvPr id="57" name="Arc 56"/>
          <p:cNvSpPr/>
          <p:nvPr/>
        </p:nvSpPr>
        <p:spPr>
          <a:xfrm>
            <a:off x="5955364" y="4034808"/>
            <a:ext cx="264462" cy="5943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232415" y="4802413"/>
            <a:ext cx="9666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59" name="TextBox 58"/>
          <p:cNvSpPr txBox="1"/>
          <p:nvPr/>
        </p:nvSpPr>
        <p:spPr>
          <a:xfrm>
            <a:off x="6118115" y="5364388"/>
            <a:ext cx="9666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Tan</a:t>
            </a:r>
            <a:endParaRPr lang="en-GB" sz="1400" dirty="0">
              <a:solidFill>
                <a:srgbClr val="FF0000"/>
              </a:solidFill>
              <a:latin typeface="Comic Sans MS" panose="030F0702030302020204" pitchFamily="66" charset="0"/>
            </a:endParaRPr>
          </a:p>
        </p:txBody>
      </p:sp>
      <p:sp>
        <p:nvSpPr>
          <p:cNvPr id="60" name="TextBox 59"/>
          <p:cNvSpPr txBox="1"/>
          <p:nvPr/>
        </p:nvSpPr>
        <p:spPr>
          <a:xfrm>
            <a:off x="6924676" y="1752600"/>
            <a:ext cx="2076449" cy="1077218"/>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You can use the triangle formed to calculate the angle of approach</a:t>
            </a:r>
            <a:endParaRPr lang="en-GB" sz="1600" dirty="0">
              <a:solidFill>
                <a:srgbClr val="FF0000"/>
              </a:solidFill>
              <a:latin typeface="Comic Sans MS" panose="030F0702030302020204" pitchFamily="66" charset="0"/>
            </a:endParaRPr>
          </a:p>
        </p:txBody>
      </p:sp>
      <p:sp>
        <p:nvSpPr>
          <p:cNvPr id="61" name="Arc 60"/>
          <p:cNvSpPr/>
          <p:nvPr/>
        </p:nvSpPr>
        <p:spPr>
          <a:xfrm rot="7133948">
            <a:off x="6270086" y="2101673"/>
            <a:ext cx="914400" cy="914400"/>
          </a:xfrm>
          <a:prstGeom prst="arc">
            <a:avLst>
              <a:gd name="adj1" fmla="val 20835931"/>
              <a:gd name="adj2" fmla="val 15472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5943600" y="2893695"/>
                <a:ext cx="6596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66.</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6</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943600" y="2893695"/>
                <a:ext cx="659668" cy="312586"/>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990975" y="1362075"/>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60</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990975" y="1362075"/>
                <a:ext cx="1038225" cy="251800"/>
              </a:xfrm>
              <a:prstGeom prst="rect">
                <a:avLst/>
              </a:prstGeom>
              <a:blipFill>
                <a:blip r:embed="rId20"/>
                <a:stretch>
                  <a:fillRect b="-30952"/>
                </a:stretch>
              </a:blipFill>
            </p:spPr>
            <p:txBody>
              <a:bodyPr/>
              <a:lstStyle/>
              <a:p>
                <a:r>
                  <a:rPr lang="en-GB">
                    <a:noFill/>
                  </a:rPr>
                  <a:t> </a:t>
                </a:r>
              </a:p>
            </p:txBody>
          </p:sp>
        </mc:Fallback>
      </mc:AlternateContent>
    </p:spTree>
    <p:extLst>
      <p:ext uri="{BB962C8B-B14F-4D97-AF65-F5344CB8AC3E}">
        <p14:creationId xmlns:p14="http://schemas.microsoft.com/office/powerpoint/2010/main" val="314424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3" presetClass="exit" presetSubtype="10" fill="hold" grpId="0" nodeType="withEffect">
                                  <p:stCondLst>
                                    <p:cond delay="0"/>
                                  </p:stCondLst>
                                  <p:childTnLst>
                                    <p:animEffect transition="out" filter="blinds(horizontal)">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linds(horizontal)">
                                      <p:cBhvr>
                                        <p:cTn id="35" dur="500"/>
                                        <p:tgtEl>
                                          <p:spTgt spid="3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par>
                                <p:cTn id="39" presetID="3" presetClass="exit" presetSubtype="10" fill="hold" grpId="0" nodeType="withEffect">
                                  <p:stCondLst>
                                    <p:cond delay="0"/>
                                  </p:stCondLst>
                                  <p:childTnLst>
                                    <p:animEffect transition="out" filter="blinds(horizontal)">
                                      <p:cBhvr>
                                        <p:cTn id="40" dur="500"/>
                                        <p:tgtEl>
                                          <p:spTgt spid="46"/>
                                        </p:tgtEl>
                                      </p:cBhvr>
                                    </p:animEffect>
                                    <p:set>
                                      <p:cBhvr>
                                        <p:cTn id="41" dur="1" fill="hold">
                                          <p:stCondLst>
                                            <p:cond delay="499"/>
                                          </p:stCondLst>
                                        </p:cTn>
                                        <p:tgtEl>
                                          <p:spTgt spid="46"/>
                                        </p:tgtEl>
                                        <p:attrNameLst>
                                          <p:attrName>style.visibility</p:attrName>
                                        </p:attrNameLst>
                                      </p:cBhvr>
                                      <p:to>
                                        <p:strVal val="hidden"/>
                                      </p:to>
                                    </p:set>
                                  </p:childTnLst>
                                </p:cTn>
                              </p:par>
                              <p:par>
                                <p:cTn id="42" presetID="3" presetClass="exit" presetSubtype="10" fill="hold" grpId="0" nodeType="withEffect">
                                  <p:stCondLst>
                                    <p:cond delay="0"/>
                                  </p:stCondLst>
                                  <p:childTnLst>
                                    <p:animEffect transition="out" filter="blinds(horizontal)">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par>
                                <p:cTn id="53" presetID="3" presetClass="entr" presetSubtype="1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linds(horizontal)">
                                      <p:cBhvr>
                                        <p:cTn id="58" dur="500"/>
                                        <p:tgtEl>
                                          <p:spTgt spid="4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linds(horizontal)">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linds(horizontal)">
                                      <p:cBhvr>
                                        <p:cTn id="66" dur="500"/>
                                        <p:tgtEl>
                                          <p:spTgt spid="60"/>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1" nodeType="click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blinds(horizontal)">
                                      <p:cBhvr>
                                        <p:cTn id="71" dur="500"/>
                                        <p:tgtEl>
                                          <p:spTgt spid="61"/>
                                        </p:tgtEl>
                                      </p:cBhvr>
                                    </p:animEffect>
                                  </p:childTnLst>
                                </p:cTn>
                              </p:par>
                              <p:par>
                                <p:cTn id="72" presetID="3" presetClass="entr" presetSubtype="10" fill="hold" grpId="1"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blinds(horizontal)">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blinds(horizontal)">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blinds(horizontal)">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linds(horizontal)">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blinds(horizontal)">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blinds(horizontal)">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blinds(horizontal)">
                                      <p:cBhvr>
                                        <p:cTn id="104" dur="500"/>
                                        <p:tgtEl>
                                          <p:spTgt spid="5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blinds(horizontal)">
                                      <p:cBhvr>
                                        <p:cTn id="109" dur="500"/>
                                        <p:tgtEl>
                                          <p:spTgt spid="51"/>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linds(horizontal)">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blinds(horizontal)">
                                      <p:cBhvr>
                                        <p:cTn id="119" dur="500"/>
                                        <p:tgtEl>
                                          <p:spTgt spid="59"/>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blinds(horizontal)">
                                      <p:cBhvr>
                                        <p:cTn id="124" dur="500"/>
                                        <p:tgtEl>
                                          <p:spTgt spid="52"/>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blinds(horizontal)">
                                      <p:cBhvr>
                                        <p:cTn id="1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24" grpId="0"/>
      <p:bldP spid="27" grpId="0"/>
      <p:bldP spid="38" grpId="0"/>
      <p:bldP spid="46" grpId="0"/>
      <p:bldP spid="34" grpId="0"/>
      <p:bldP spid="36" grpId="0"/>
      <p:bldP spid="37" grpId="0" animBg="1"/>
      <p:bldP spid="47" grpId="0"/>
      <p:bldP spid="48" grpId="0"/>
      <p:bldP spid="18" grpId="0"/>
      <p:bldP spid="49" grpId="0"/>
      <p:bldP spid="50" grpId="0"/>
      <p:bldP spid="51" grpId="0"/>
      <p:bldP spid="52" grpId="0"/>
      <p:bldP spid="53" grpId="0" animBg="1"/>
      <p:bldP spid="54" grpId="0"/>
      <p:bldP spid="55" grpId="0" animBg="1"/>
      <p:bldP spid="56" grpId="0"/>
      <p:bldP spid="57" grpId="0" animBg="1"/>
      <p:bldP spid="58" grpId="0"/>
      <p:bldP spid="59" grpId="0"/>
      <p:bldP spid="60" grpId="0"/>
      <p:bldP spid="61" grpId="1" animBg="1"/>
      <p:bldP spid="62" grpId="1"/>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 name="TextBox 33"/>
              <p:cNvSpPr txBox="1"/>
              <p:nvPr/>
            </p:nvSpPr>
            <p:spPr>
              <a:xfrm>
                <a:off x="5539740" y="3093720"/>
                <a:ext cx="6596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23.</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4</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539740" y="3093720"/>
                <a:ext cx="659668" cy="31258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990975" y="1362075"/>
                <a:ext cx="1038225"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60</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990975" y="1362075"/>
                <a:ext cx="1038225" cy="251800"/>
              </a:xfrm>
              <a:prstGeom prst="rect">
                <a:avLst/>
              </a:prstGeom>
              <a:blipFill>
                <a:blip r:embed="rId3"/>
                <a:stretch>
                  <a:fillRect b="-30952"/>
                </a:stretch>
              </a:blipFill>
            </p:spPr>
            <p:txBody>
              <a:bodyPr/>
              <a:lstStyle/>
              <a:p>
                <a:r>
                  <a:rPr lang="en-GB">
                    <a:noFill/>
                  </a:rPr>
                  <a:t> </a:t>
                </a:r>
              </a:p>
            </p:txBody>
          </p:sp>
        </mc:Fallback>
      </mc:AlternateContent>
      <p:cxnSp>
        <p:nvCxnSpPr>
          <p:cNvPr id="30" name="Straight Arrow Connector 29"/>
          <p:cNvCxnSpPr/>
          <p:nvPr/>
        </p:nvCxnSpPr>
        <p:spPr>
          <a:xfrm flipV="1">
            <a:off x="5217319" y="2705101"/>
            <a:ext cx="1383506" cy="6619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84406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vertical walls meet at right angles. A smooth sphere slides across a smooth, horizontal floor, bouncing off each wall in turn. Just before the first impact the sphere is moving with speed 4ms</a:t>
                </a:r>
                <a:r>
                  <a:rPr lang="en-US" sz="1400" baseline="30000" dirty="0">
                    <a:latin typeface="Comic Sans MS" panose="030F0702030302020204" pitchFamily="66" charset="0"/>
                  </a:rPr>
                  <a:t>-1</a:t>
                </a:r>
                <a:r>
                  <a:rPr lang="en-US" sz="1400" dirty="0">
                    <a:latin typeface="Comic Sans MS" panose="030F0702030302020204" pitchFamily="66" charset="0"/>
                  </a:rPr>
                  <a:t> at an angle of 30˚ to the wall. The coefficient of restitution between the sphere and both walls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direction of motion and speed of the sphere after the first collision</a:t>
                </a:r>
              </a:p>
              <a:p>
                <a:pPr marL="342900" indent="-342900" algn="ctr">
                  <a:buAutoNum type="alphaLcParenR"/>
                </a:pPr>
                <a:r>
                  <a:rPr lang="en-US" sz="1400" dirty="0">
                    <a:latin typeface="Comic Sans MS" panose="030F0702030302020204" pitchFamily="66" charset="0"/>
                  </a:rPr>
                  <a:t>The direction of motion and speed of the sphere after 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844066"/>
              </a:xfrm>
              <a:prstGeom prst="rect">
                <a:avLst/>
              </a:prstGeom>
              <a:blipFill>
                <a:blip r:embed="rId4"/>
                <a:stretch>
                  <a:fillRect t="-317" r="-1983" b="-6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5"/>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6"/>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7"/>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8"/>
                <a:stretch>
                  <a:fillRect l="-1463" b="-2667"/>
                </a:stretch>
              </a:blipFill>
            </p:spPr>
            <p:txBody>
              <a:bodyPr/>
              <a:lstStyle/>
              <a:p>
                <a:r>
                  <a:rPr lang="en-GB">
                    <a:noFill/>
                  </a:rPr>
                  <a:t> </a:t>
                </a:r>
              </a:p>
            </p:txBody>
          </p:sp>
        </mc:Fallback>
      </mc:AlternateContent>
      <p:sp>
        <p:nvSpPr>
          <p:cNvPr id="23" name="Arc 22"/>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6" name="Group 25"/>
          <p:cNvGrpSpPr/>
          <p:nvPr/>
        </p:nvGrpSpPr>
        <p:grpSpPr>
          <a:xfrm>
            <a:off x="4496616" y="1160782"/>
            <a:ext cx="2209800" cy="2326004"/>
            <a:chOff x="4635953" y="1443448"/>
            <a:chExt cx="2209800" cy="2326004"/>
          </a:xfrm>
        </p:grpSpPr>
        <p:sp>
          <p:nvSpPr>
            <p:cNvPr id="9" name="Rectangle 8"/>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 name="Straight Arrow Connector 31"/>
          <p:cNvCxnSpPr/>
          <p:nvPr/>
        </p:nvCxnSpPr>
        <p:spPr>
          <a:xfrm flipH="1" flipV="1">
            <a:off x="6162675" y="1438275"/>
            <a:ext cx="418557" cy="12807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277396" y="2670267"/>
                <a:ext cx="10356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3.77 </m:t>
                      </m:r>
                      <m:r>
                        <a:rPr lang="en-US" sz="1400" b="0" i="1" dirty="0" smtClean="0">
                          <a:latin typeface="Cambria Math" panose="02040503050406030204" pitchFamily="18" charset="0"/>
                          <a:ea typeface="Cambria Math" panose="02040503050406030204" pitchFamily="18" charset="0"/>
                        </a:rPr>
                        <m:t>𝑚</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277396" y="2670267"/>
                <a:ext cx="1035605" cy="307777"/>
              </a:xfrm>
              <a:prstGeom prst="rect">
                <a:avLst/>
              </a:prstGeom>
              <a:blipFill>
                <a:blip r:embed="rId9"/>
                <a:stretch>
                  <a:fillRect/>
                </a:stretch>
              </a:blipFill>
            </p:spPr>
            <p:txBody>
              <a:bodyPr/>
              <a:lstStyle/>
              <a:p>
                <a:r>
                  <a:rPr lang="en-GB">
                    <a:noFill/>
                  </a:rPr>
                  <a:t> </a:t>
                </a:r>
              </a:p>
            </p:txBody>
          </p:sp>
        </mc:Fallback>
      </mc:AlternateContent>
      <p:sp>
        <p:nvSpPr>
          <p:cNvPr id="37" name="Arc 36"/>
          <p:cNvSpPr/>
          <p:nvPr/>
        </p:nvSpPr>
        <p:spPr>
          <a:xfrm rot="7133948">
            <a:off x="6165312" y="2235023"/>
            <a:ext cx="914400" cy="914400"/>
          </a:xfrm>
          <a:prstGeom prst="arc">
            <a:avLst>
              <a:gd name="adj1" fmla="val 7594753"/>
              <a:gd name="adj2" fmla="val 88261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6334125" y="193167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34125" y="1931670"/>
                <a:ext cx="350417" cy="307777"/>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79945" y="1937386"/>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79945" y="1937386"/>
                <a:ext cx="340606" cy="307777"/>
              </a:xfrm>
              <a:prstGeom prst="rect">
                <a:avLst/>
              </a:prstGeom>
              <a:blipFill>
                <a:blip r:embed="rId11"/>
                <a:stretch>
                  <a:fillRect/>
                </a:stretch>
              </a:blipFill>
            </p:spPr>
            <p:txBody>
              <a:bodyPr/>
              <a:lstStyle/>
              <a:p>
                <a:r>
                  <a:rPr lang="en-GB">
                    <a:noFill/>
                  </a:rPr>
                  <a:t> </a:t>
                </a:r>
              </a:p>
            </p:txBody>
          </p:sp>
        </mc:Fallback>
      </mc:AlternateContent>
      <p:sp>
        <p:nvSpPr>
          <p:cNvPr id="18" name="TextBox 17"/>
          <p:cNvSpPr txBox="1"/>
          <p:nvPr/>
        </p:nvSpPr>
        <p:spPr>
          <a:xfrm>
            <a:off x="495301" y="5457825"/>
            <a:ext cx="3238499" cy="830997"/>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For the second part, you should draw a separate diagram which includes the new information</a:t>
            </a:r>
            <a:endParaRPr lang="en-GB" sz="1600" dirty="0">
              <a:solidFill>
                <a:srgbClr val="FF0000"/>
              </a:solidFill>
              <a:latin typeface="Comic Sans MS" panose="030F0702030302020204" pitchFamily="66" charset="0"/>
            </a:endParaRPr>
          </a:p>
        </p:txBody>
      </p:sp>
      <p:sp>
        <p:nvSpPr>
          <p:cNvPr id="61" name="Arc 60"/>
          <p:cNvSpPr/>
          <p:nvPr/>
        </p:nvSpPr>
        <p:spPr>
          <a:xfrm rot="7133948">
            <a:off x="6270086" y="2101673"/>
            <a:ext cx="914400" cy="914400"/>
          </a:xfrm>
          <a:prstGeom prst="arc">
            <a:avLst>
              <a:gd name="adj1" fmla="val 20835931"/>
              <a:gd name="adj2" fmla="val 15472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5943600" y="2893695"/>
                <a:ext cx="6596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66.</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6</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943600" y="2893695"/>
                <a:ext cx="659668" cy="31258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572000" y="3848100"/>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572000" y="3848100"/>
                <a:ext cx="1400832" cy="246221"/>
              </a:xfrm>
              <a:prstGeom prst="rect">
                <a:avLst/>
              </a:prstGeom>
              <a:blipFill>
                <a:blip r:embed="rId13"/>
                <a:stretch>
                  <a:fillRect l="-4348" r="-435"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295775" y="4343400"/>
                <a:ext cx="219092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(60)=3.77</m:t>
                      </m:r>
                      <m:r>
                        <a:rPr lang="en-US" sz="1600" b="0" i="1" smtClean="0">
                          <a:latin typeface="Cambria Math" panose="02040503050406030204" pitchFamily="18" charset="0"/>
                        </a:rPr>
                        <m:t>𝑐𝑜𝑠</m:t>
                      </m:r>
                      <m:r>
                        <a:rPr lang="en-US" sz="1600" b="0" i="1" smtClean="0">
                          <a:latin typeface="Cambria Math" panose="02040503050406030204" pitchFamily="18" charset="0"/>
                        </a:rPr>
                        <m:t>66.6</m:t>
                      </m:r>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95775" y="4343400"/>
                <a:ext cx="2190921" cy="246221"/>
              </a:xfrm>
              <a:prstGeom prst="rect">
                <a:avLst/>
              </a:prstGeom>
              <a:blipFill>
                <a:blip r:embed="rId14"/>
                <a:stretch>
                  <a:fillRect l="-836" r="-1671"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991100" y="4857750"/>
                <a:ext cx="10298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𝑚</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𝑠</m:t>
                          </m:r>
                        </m:e>
                        <m:sup>
                          <m:r>
                            <a:rPr lang="en-US" sz="1600" b="0" i="1" smtClean="0">
                              <a:latin typeface="Cambria Math" panose="02040503050406030204" pitchFamily="18" charset="0"/>
                              <a:ea typeface="Cambria Math" panose="02040503050406030204" pitchFamily="18" charset="0"/>
                            </a:rPr>
                            <m:t>−1</m:t>
                          </m:r>
                        </m:sup>
                      </m:sSup>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991100" y="4857750"/>
                <a:ext cx="1029897" cy="246221"/>
              </a:xfrm>
              <a:prstGeom prst="rect">
                <a:avLst/>
              </a:prstGeom>
              <a:blipFill>
                <a:blip r:embed="rId15"/>
                <a:stretch>
                  <a:fillRect l="-2959" r="-1183" b="-5000"/>
                </a:stretch>
              </a:blipFill>
            </p:spPr>
            <p:txBody>
              <a:bodyPr/>
              <a:lstStyle/>
              <a:p>
                <a:r>
                  <a:rPr lang="en-GB">
                    <a:noFill/>
                  </a:rPr>
                  <a:t> </a:t>
                </a:r>
              </a:p>
            </p:txBody>
          </p:sp>
        </mc:Fallback>
      </mc:AlternateContent>
      <p:sp>
        <p:nvSpPr>
          <p:cNvPr id="66" name="Arc 65"/>
          <p:cNvSpPr/>
          <p:nvPr/>
        </p:nvSpPr>
        <p:spPr>
          <a:xfrm>
            <a:off x="6422089" y="396813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6657975" y="3954688"/>
            <a:ext cx="248602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(remember to use </a:t>
            </a:r>
            <a:r>
              <a:rPr lang="en-US" sz="1400" u="sng" dirty="0">
                <a:solidFill>
                  <a:srgbClr val="FF0000"/>
                </a:solidFill>
                <a:latin typeface="Comic Sans MS" panose="030F0702030302020204" pitchFamily="66" charset="0"/>
              </a:rPr>
              <a:t>exact</a:t>
            </a:r>
            <a:r>
              <a:rPr lang="en-US" sz="1400" dirty="0">
                <a:solidFill>
                  <a:srgbClr val="FF0000"/>
                </a:solidFill>
                <a:latin typeface="Comic Sans MS" panose="030F0702030302020204" pitchFamily="66" charset="0"/>
              </a:rPr>
              <a:t> prior answers)</a:t>
            </a:r>
            <a:endParaRPr lang="en-GB" sz="1400" dirty="0">
              <a:solidFill>
                <a:srgbClr val="FF0000"/>
              </a:solidFill>
              <a:latin typeface="Comic Sans MS" panose="030F0702030302020204" pitchFamily="66" charset="0"/>
            </a:endParaRPr>
          </a:p>
        </p:txBody>
      </p:sp>
      <p:sp>
        <p:nvSpPr>
          <p:cNvPr id="68" name="Arc 67"/>
          <p:cNvSpPr/>
          <p:nvPr/>
        </p:nvSpPr>
        <p:spPr>
          <a:xfrm>
            <a:off x="6545914" y="452058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p:cNvSpPr txBox="1"/>
              <p:nvPr/>
            </p:nvSpPr>
            <p:spPr>
              <a:xfrm>
                <a:off x="6727715" y="4526188"/>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Divide by </a:t>
                </a:r>
                <a14:m>
                  <m:oMath xmlns:m="http://schemas.openxmlformats.org/officeDocument/2006/math">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a14:m>
                <a:endParaRPr lang="en-GB" sz="1400" i="1" dirty="0">
                  <a:solidFill>
                    <a:srgbClr val="FF0000"/>
                  </a:solidFill>
                  <a:latin typeface="Comic Sans MS" panose="030F0702030302020204" pitchFamily="66"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727715" y="4526188"/>
                <a:ext cx="1006585" cy="523220"/>
              </a:xfrm>
              <a:prstGeom prst="rect">
                <a:avLst/>
              </a:prstGeom>
              <a:blipFill>
                <a:blip r:embed="rId16"/>
                <a:stretch>
                  <a:fillRect t="-1163" r="-4242"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162425" y="1743075"/>
                <a:ext cx="10298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FF0000"/>
                          </a:solidFill>
                          <a:latin typeface="Cambria Math" panose="02040503050406030204" pitchFamily="18" charset="0"/>
                          <a:ea typeface="Cambria Math" panose="02040503050406030204" pitchFamily="18" charset="0"/>
                        </a:rPr>
                        <m:t>=3</m:t>
                      </m:r>
                      <m:r>
                        <a:rPr lang="en-US" sz="1600" b="0" i="1" smtClean="0">
                          <a:solidFill>
                            <a:srgbClr val="FF0000"/>
                          </a:solidFill>
                          <a:latin typeface="Cambria Math" panose="02040503050406030204" pitchFamily="18" charset="0"/>
                          <a:ea typeface="Cambria Math" panose="02040503050406030204" pitchFamily="18" charset="0"/>
                        </a:rPr>
                        <m:t>𝑚</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𝑠</m:t>
                          </m:r>
                        </m:e>
                        <m:sup>
                          <m:r>
                            <a:rPr lang="en-US" sz="16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16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162425" y="1743075"/>
                <a:ext cx="1029897" cy="246221"/>
              </a:xfrm>
              <a:prstGeom prst="rect">
                <a:avLst/>
              </a:prstGeom>
              <a:blipFill>
                <a:blip r:embed="rId17"/>
                <a:stretch>
                  <a:fillRect l="-2959" r="-1183" b="-5000"/>
                </a:stretch>
              </a:blipFill>
            </p:spPr>
            <p:txBody>
              <a:bodyPr/>
              <a:lstStyle/>
              <a:p>
                <a:r>
                  <a:rPr lang="en-GB">
                    <a:noFill/>
                  </a:rPr>
                  <a:t> </a:t>
                </a:r>
              </a:p>
            </p:txBody>
          </p:sp>
        </mc:Fallback>
      </mc:AlternateContent>
    </p:spTree>
    <p:extLst>
      <p:ext uri="{BB962C8B-B14F-4D97-AF65-F5344CB8AC3E}">
        <p14:creationId xmlns:p14="http://schemas.microsoft.com/office/powerpoint/2010/main" val="33627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linds(horizont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linds(horizont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linds(horizontal)">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4" grpId="0"/>
      <p:bldP spid="65" grpId="0"/>
      <p:bldP spid="66" grpId="0" animBg="1"/>
      <p:bldP spid="67" grpId="0"/>
      <p:bldP spid="68" grpId="0" animBg="1"/>
      <p:bldP spid="69"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2"/>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27791" y="2712177"/>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27791" y="2712177"/>
                <a:ext cx="344710" cy="307777"/>
              </a:xfrm>
              <a:prstGeom prst="rect">
                <a:avLst/>
              </a:prstGeom>
              <a:blipFill>
                <a:blip r:embed="rId7"/>
                <a:stretch>
                  <a:fillRect/>
                </a:stretch>
              </a:blipFill>
            </p:spPr>
            <p:txBody>
              <a:bodyPr/>
              <a:lstStyle/>
              <a:p>
                <a:r>
                  <a:rPr lang="en-GB">
                    <a:noFill/>
                  </a:rPr>
                  <a:t> </a:t>
                </a:r>
              </a:p>
            </p:txBody>
          </p:sp>
        </mc:Fallback>
      </mc:AlternateContent>
      <p:cxnSp>
        <p:nvCxnSpPr>
          <p:cNvPr id="14" name="Straight Arrow Connector 13"/>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501109" y="3073448"/>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20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01109" y="3073448"/>
                <a:ext cx="493468" cy="312586"/>
              </a:xfrm>
              <a:prstGeom prst="rect">
                <a:avLst/>
              </a:prstGeom>
              <a:blipFill>
                <a:blip r:embed="rId8"/>
                <a:stretch>
                  <a:fillRect/>
                </a:stretch>
              </a:blipFill>
            </p:spPr>
            <p:txBody>
              <a:bodyPr/>
              <a:lstStyle/>
              <a:p>
                <a:r>
                  <a:rPr lang="en-GB">
                    <a:noFill/>
                  </a:rPr>
                  <a:t> </a:t>
                </a:r>
              </a:p>
            </p:txBody>
          </p:sp>
        </mc:Fallback>
      </mc:AlternateContent>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4" name="TextBox 23"/>
              <p:cNvSpPr txBox="1"/>
              <p:nvPr/>
            </p:nvSpPr>
            <p:spPr>
              <a:xfrm>
                <a:off x="5482047" y="2810692"/>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482047" y="2810692"/>
                <a:ext cx="412229"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sp>
        <p:nvSpPr>
          <p:cNvPr id="27" name="TextBox 26"/>
          <p:cNvSpPr txBox="1"/>
          <p:nvPr/>
        </p:nvSpPr>
        <p:spPr>
          <a:xfrm>
            <a:off x="7067551" y="1195251"/>
            <a:ext cx="2076449"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To find the percentage of kinetic energy lost, we will need to know the final speed of the ball…</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4378235" y="3886200"/>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sSub>
                        <m:sSubPr>
                          <m:ctrlPr>
                            <a:rPr lang="en-US" sz="1600" i="1" dirty="0">
                              <a:latin typeface="Cambria Math" panose="02040503050406030204" pitchFamily="18" charset="0"/>
                              <a:ea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𝛽</m:t>
                          </m:r>
                        </m:e>
                        <m:sub>
                          <m:r>
                            <a:rPr lang="en-US" sz="1600" i="1" dirty="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378235" y="3886200"/>
                <a:ext cx="1540896" cy="246221"/>
              </a:xfrm>
              <a:prstGeom prst="rect">
                <a:avLst/>
              </a:prstGeom>
              <a:blipFill>
                <a:blip r:embed="rId13"/>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43549" y="4334691"/>
                <a:ext cx="1540896" cy="46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sSub>
                        <m:sSubPr>
                          <m:ctrlPr>
                            <a:rPr lang="en-US" sz="1600" i="1" dirty="0">
                              <a:latin typeface="Cambria Math" panose="02040503050406030204" pitchFamily="18" charset="0"/>
                              <a:ea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𝛽</m:t>
                          </m:r>
                        </m:e>
                        <m:sub>
                          <m:r>
                            <a:rPr lang="en-US" sz="1600" i="1" dirty="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20</m:t>
                      </m:r>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43549" y="4334691"/>
                <a:ext cx="1540896" cy="46102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15"/>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21628" y="5749833"/>
                <a:ext cx="1662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𝑐𝑜𝑠</m:t>
                      </m:r>
                      <m:sSub>
                        <m:sSubPr>
                          <m:ctrlPr>
                            <a:rPr lang="en-US" sz="1600" i="1" dirty="0">
                              <a:latin typeface="Cambria Math" panose="02040503050406030204" pitchFamily="18" charset="0"/>
                              <a:ea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𝛽</m:t>
                          </m:r>
                        </m:e>
                        <m:sub>
                          <m:r>
                            <a:rPr lang="en-US" sz="1600" i="1" dirty="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b="0" i="1" smtClean="0">
                          <a:latin typeface="Cambria Math" panose="02040503050406030204" pitchFamily="18" charset="0"/>
                        </a:rPr>
                        <m:t>20</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21628" y="5749833"/>
                <a:ext cx="1662506" cy="246221"/>
              </a:xfrm>
              <a:prstGeom prst="rect">
                <a:avLst/>
              </a:prstGeom>
              <a:blipFill>
                <a:blip r:embed="rId16"/>
                <a:stretch>
                  <a:fillRect l="-1465" r="-1832"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386943" y="5301342"/>
                <a:ext cx="147617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sSub>
                        <m:sSubPr>
                          <m:ctrlPr>
                            <a:rPr lang="en-US" sz="1600" i="1" dirty="0">
                              <a:latin typeface="Cambria Math" panose="02040503050406030204" pitchFamily="18" charset="0"/>
                              <a:ea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𝛽</m:t>
                          </m:r>
                        </m:e>
                        <m:sub>
                          <m:r>
                            <a:rPr lang="en-US" sz="1600" i="1" dirty="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386943" y="5301342"/>
                <a:ext cx="1476173" cy="246221"/>
              </a:xfrm>
              <a:prstGeom prst="rect">
                <a:avLst/>
              </a:prstGeom>
              <a:blipFill>
                <a:blip r:embed="rId17"/>
                <a:stretch>
                  <a:fillRect l="-1653" r="-826" b="-32500"/>
                </a:stretch>
              </a:blipFill>
            </p:spPr>
            <p:txBody>
              <a:bodyPr/>
              <a:lstStyle/>
              <a:p>
                <a:r>
                  <a:rPr lang="en-GB">
                    <a:noFill/>
                  </a:rPr>
                  <a:t> </a:t>
                </a:r>
              </a:p>
            </p:txBody>
          </p:sp>
        </mc:Fallback>
      </mc:AlternateContent>
      <p:sp>
        <p:nvSpPr>
          <p:cNvPr id="38" name="Arc 37"/>
          <p:cNvSpPr/>
          <p:nvPr/>
        </p:nvSpPr>
        <p:spPr>
          <a:xfrm>
            <a:off x="5892771" y="4059029"/>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5987486" y="4055925"/>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40" name="Arc 39"/>
          <p:cNvSpPr/>
          <p:nvPr/>
        </p:nvSpPr>
        <p:spPr>
          <a:xfrm>
            <a:off x="5870999" y="5404503"/>
            <a:ext cx="254936" cy="518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5965714" y="5401399"/>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18"/>
                <a:stretch>
                  <a:fillRect t="-6667" r="-1429" b="-33333"/>
                </a:stretch>
              </a:blipFill>
            </p:spPr>
            <p:txBody>
              <a:bodyPr/>
              <a:lstStyle/>
              <a:p>
                <a:r>
                  <a:rPr lang="en-GB">
                    <a:noFill/>
                  </a:rPr>
                  <a:t> </a:t>
                </a:r>
              </a:p>
            </p:txBody>
          </p:sp>
        </mc:Fallback>
      </mc:AlternateContent>
      <p:sp>
        <p:nvSpPr>
          <p:cNvPr id="43" name="TextBox 42"/>
          <p:cNvSpPr txBox="1"/>
          <p:nvPr/>
        </p:nvSpPr>
        <p:spPr>
          <a:xfrm>
            <a:off x="6949985" y="4430485"/>
            <a:ext cx="2076449"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will leave these expressions as they are for now, to avoid potential rounding errors…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19"/>
                <a:stretch>
                  <a:fillRect b="-7843"/>
                </a:stretch>
              </a:blipFill>
            </p:spPr>
            <p:txBody>
              <a:bodyPr/>
              <a:lstStyle/>
              <a:p>
                <a:r>
                  <a:rPr lang="en-GB">
                    <a:noFill/>
                  </a:rPr>
                  <a:t> </a:t>
                </a:r>
              </a:p>
            </p:txBody>
          </p:sp>
        </mc:Fallback>
      </mc:AlternateContent>
    </p:spTree>
    <p:extLst>
      <p:ext uri="{BB962C8B-B14F-4D97-AF65-F5344CB8AC3E}">
        <p14:creationId xmlns:p14="http://schemas.microsoft.com/office/powerpoint/2010/main" val="8335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par>
                                <p:cTn id="43" presetID="3"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linds(horizontal)">
                                      <p:cBhvr>
                                        <p:cTn id="48" dur="500"/>
                                        <p:tgtEl>
                                          <p:spTgt spid="2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linds(horizont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linds(horizont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linds(horizont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linds(horizontal)">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linds(horizontal)">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linds(horizontal)">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linds(horizontal)">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blinds(horizontal)">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blinds(horizontal)">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blinds(horizontal)">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blinds(horizontal)">
                                      <p:cBhvr>
                                        <p:cTn id="1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p:bldP spid="18" grpId="0" animBg="1"/>
      <p:bldP spid="24" grpId="0"/>
      <p:bldP spid="25" grpId="0"/>
      <p:bldP spid="26" grpId="0"/>
      <p:bldP spid="27" grpId="0"/>
      <p:bldP spid="28" grpId="0"/>
      <p:bldP spid="29" grpId="0"/>
      <p:bldP spid="34" grpId="0"/>
      <p:bldP spid="35" grpId="0"/>
      <p:bldP spid="37" grpId="0"/>
      <p:bldP spid="38" grpId="0" animBg="1"/>
      <p:bldP spid="39" grpId="0"/>
      <p:bldP spid="40" grpId="0" animBg="1"/>
      <p:bldP spid="41" grpId="0"/>
      <p:bldP spid="42" grpId="0"/>
      <p:bldP spid="43"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251270" y="2708366"/>
            <a:ext cx="1332410" cy="6444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501109" y="3073448"/>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20</m:t>
                          </m:r>
                        </m:e>
                        <m:sup>
                          <m:r>
                            <a:rPr lang="en-US" sz="1400" b="0" i="1" dirty="0"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01109" y="3073448"/>
                <a:ext cx="493468" cy="312586"/>
              </a:xfrm>
              <a:prstGeom prst="rect">
                <a:avLst/>
              </a:prstGeom>
              <a:blipFill>
                <a:blip r:embed="rId2"/>
                <a:stretch>
                  <a:fillRect/>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3"/>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4"/>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5"/>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6"/>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7"/>
                <a:stretch>
                  <a:fillRect l="-1463"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27791" y="2712177"/>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27791" y="2712177"/>
                <a:ext cx="344710" cy="307777"/>
              </a:xfrm>
              <a:prstGeom prst="rect">
                <a:avLst/>
              </a:prstGeom>
              <a:blipFill>
                <a:blip r:embed="rId8"/>
                <a:stretch>
                  <a:fillRect/>
                </a:stretch>
              </a:blipFill>
            </p:spPr>
            <p:txBody>
              <a:bodyPr/>
              <a:lstStyle/>
              <a:p>
                <a:r>
                  <a:rPr lang="en-GB">
                    <a:noFill/>
                  </a:rPr>
                  <a:t> </a:t>
                </a:r>
              </a:p>
            </p:txBody>
          </p:sp>
        </mc:Fallback>
      </mc:AlternateContent>
      <p:cxnSp>
        <p:nvCxnSpPr>
          <p:cNvPr id="14" name="Straight Arrow Connector 13"/>
          <p:cNvCxnSpPr/>
          <p:nvPr/>
        </p:nvCxnSpPr>
        <p:spPr>
          <a:xfrm>
            <a:off x="4127864" y="2603863"/>
            <a:ext cx="1138647" cy="767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7133948">
            <a:off x="4908011" y="2939873"/>
            <a:ext cx="914400" cy="914400"/>
          </a:xfrm>
          <a:prstGeom prst="arc">
            <a:avLst>
              <a:gd name="adj1" fmla="val 3756918"/>
              <a:gd name="adj2" fmla="val 55375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p:cNvCxnSpPr/>
          <p:nvPr/>
        </p:nvCxnSpPr>
        <p:spPr>
          <a:xfrm flipV="1">
            <a:off x="5238207" y="2899954"/>
            <a:ext cx="944879" cy="457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4" name="TextBox 23"/>
              <p:cNvSpPr txBox="1"/>
              <p:nvPr/>
            </p:nvSpPr>
            <p:spPr>
              <a:xfrm>
                <a:off x="5482047" y="2810692"/>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482047" y="2810692"/>
                <a:ext cx="412229"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cxnSp>
        <p:nvCxnSpPr>
          <p:cNvPr id="44" name="Straight Arrow Connector 43"/>
          <p:cNvCxnSpPr/>
          <p:nvPr/>
        </p:nvCxnSpPr>
        <p:spPr>
          <a:xfrm flipH="1" flipV="1">
            <a:off x="6130834" y="1480457"/>
            <a:ext cx="439785" cy="1223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000207" y="1952897"/>
                <a:ext cx="4163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00207" y="1952897"/>
                <a:ext cx="41639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05957" y="1915887"/>
                <a:ext cx="3504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05957" y="1915887"/>
                <a:ext cx="350417" cy="307777"/>
              </a:xfrm>
              <a:prstGeom prst="rect">
                <a:avLst/>
              </a:prstGeom>
              <a:blipFill>
                <a:blip r:embed="rId16"/>
                <a:stretch>
                  <a:fillRect b="-7843"/>
                </a:stretch>
              </a:blipFill>
            </p:spPr>
            <p:txBody>
              <a:bodyPr/>
              <a:lstStyle/>
              <a:p>
                <a:r>
                  <a:rPr lang="en-GB">
                    <a:noFill/>
                  </a:rPr>
                  <a:t> </a:t>
                </a:r>
              </a:p>
            </p:txBody>
          </p:sp>
        </mc:Fallback>
      </mc:AlternateContent>
      <p:sp>
        <p:nvSpPr>
          <p:cNvPr id="47" name="Arc 46"/>
          <p:cNvSpPr/>
          <p:nvPr/>
        </p:nvSpPr>
        <p:spPr>
          <a:xfrm rot="7133948">
            <a:off x="6130931" y="2329502"/>
            <a:ext cx="914400" cy="914400"/>
          </a:xfrm>
          <a:prstGeom prst="arc">
            <a:avLst>
              <a:gd name="adj1" fmla="val 7916414"/>
              <a:gd name="adj2" fmla="val 90653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rot="7133948">
            <a:off x="6318166" y="2081309"/>
            <a:ext cx="914400" cy="914400"/>
          </a:xfrm>
          <a:prstGeom prst="arc">
            <a:avLst>
              <a:gd name="adj1" fmla="val 21348328"/>
              <a:gd name="adj2" fmla="val 15975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6923860" y="1931126"/>
            <a:ext cx="2076449"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Update the diagram for the second collision…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5897336" y="2883899"/>
                <a:ext cx="834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90−</m:t>
                          </m:r>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97336" y="2883899"/>
                <a:ext cx="834390"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086497" y="4260669"/>
                <a:ext cx="23775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𝑐𝑜𝑠</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𝑐𝑜𝑠</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90−</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Sub>
                        </m:e>
                      </m:d>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086497" y="4260669"/>
                <a:ext cx="2377509" cy="246221"/>
              </a:xfrm>
              <a:prstGeom prst="rect">
                <a:avLst/>
              </a:prstGeom>
              <a:blipFill>
                <a:blip r:embed="rId18"/>
                <a:stretch>
                  <a:fillRect l="-513"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60668" y="3833949"/>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260668" y="3833949"/>
                <a:ext cx="1400832" cy="246221"/>
              </a:xfrm>
              <a:prstGeom prst="rect">
                <a:avLst/>
              </a:prstGeom>
              <a:blipFill>
                <a:blip r:embed="rId19"/>
                <a:stretch>
                  <a:fillRect l="-4783" r="-435"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64726" y="4717869"/>
                <a:ext cx="17690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𝑐𝑜𝑠</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𝑠𝑖𝑛</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Sub>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064726" y="4717869"/>
                <a:ext cx="1769009" cy="246221"/>
              </a:xfrm>
              <a:prstGeom prst="rect">
                <a:avLst/>
              </a:prstGeom>
              <a:blipFill>
                <a:blip r:embed="rId20"/>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21"/>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22"/>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23"/>
                <a:stretch>
                  <a:fillRect t="-6667" r="-142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29743" y="2100943"/>
                <a:ext cx="12831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𝑠𝑖𝑛</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29743" y="2100943"/>
                <a:ext cx="1283172" cy="184666"/>
              </a:xfrm>
              <a:prstGeom prst="rect">
                <a:avLst/>
              </a:prstGeom>
              <a:blipFill>
                <a:blip r:embed="rId24"/>
                <a:stretch>
                  <a:fillRect l="-1429" t="-6667" r="-476" b="-33333"/>
                </a:stretch>
              </a:blipFill>
            </p:spPr>
            <p:txBody>
              <a:bodyPr/>
              <a:lstStyle/>
              <a:p>
                <a:r>
                  <a:rPr lang="en-GB">
                    <a:noFill/>
                  </a:rPr>
                  <a:t> </a:t>
                </a:r>
              </a:p>
            </p:txBody>
          </p:sp>
        </mc:Fallback>
      </mc:AlternateContent>
      <p:sp>
        <p:nvSpPr>
          <p:cNvPr id="49" name="Arc 48"/>
          <p:cNvSpPr/>
          <p:nvPr/>
        </p:nvSpPr>
        <p:spPr>
          <a:xfrm>
            <a:off x="6389160" y="3971109"/>
            <a:ext cx="229354" cy="484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6475166" y="3951422"/>
            <a:ext cx="100658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51" name="Arc 50"/>
          <p:cNvSpPr/>
          <p:nvPr/>
        </p:nvSpPr>
        <p:spPr>
          <a:xfrm>
            <a:off x="6393515" y="4454435"/>
            <a:ext cx="229354" cy="484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6479522" y="4434748"/>
            <a:ext cx="242934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second part can be rewritten using sine</a:t>
            </a:r>
            <a:endParaRPr lang="en-GB" sz="1400" i="1" dirty="0">
              <a:solidFill>
                <a:srgbClr val="FF0000"/>
              </a:solidFill>
              <a:latin typeface="Comic Sans MS" panose="030F0702030302020204" pitchFamily="66" charset="0"/>
            </a:endParaRPr>
          </a:p>
        </p:txBody>
      </p:sp>
      <p:sp>
        <p:nvSpPr>
          <p:cNvPr id="9" name="Rectangle 8"/>
          <p:cNvSpPr/>
          <p:nvPr/>
        </p:nvSpPr>
        <p:spPr>
          <a:xfrm>
            <a:off x="5268686" y="4258492"/>
            <a:ext cx="1193074"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5273040" y="4724401"/>
            <a:ext cx="535577"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TextBox 55"/>
              <p:cNvSpPr txBox="1"/>
              <p:nvPr/>
            </p:nvSpPr>
            <p:spPr>
              <a:xfrm>
                <a:off x="4280262" y="5357949"/>
                <a:ext cx="146174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𝑣𝑠𝑖𝑛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𝑒𝑢𝑠𝑖𝑛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280262" y="5357949"/>
                <a:ext cx="1461747" cy="246221"/>
              </a:xfrm>
              <a:prstGeom prst="rect">
                <a:avLst/>
              </a:prstGeom>
              <a:blipFill>
                <a:blip r:embed="rId25"/>
                <a:stretch>
                  <a:fillRect l="-2500" r="-2083"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110445" y="5719355"/>
                <a:ext cx="2482411"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𝑠𝑖𝑛</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2</m:t>
                          </m:r>
                        </m:num>
                        <m:den>
                          <m:r>
                            <a:rPr lang="en-US" sz="1600" b="0" i="1" smtClean="0">
                              <a:latin typeface="Cambria Math" panose="02040503050406030204" pitchFamily="18" charset="0"/>
                              <a:ea typeface="Cambria Math" panose="02040503050406030204" pitchFamily="18" charset="0"/>
                            </a:rPr>
                            <m:t>5</m:t>
                          </m:r>
                        </m:den>
                      </m:f>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𝑠𝑖𝑛</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90−</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Sub>
                        </m:e>
                      </m:d>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110445" y="5719355"/>
                <a:ext cx="2482411" cy="462627"/>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088673" y="6281058"/>
                <a:ext cx="1917000"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𝑠𝑖𝑛</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2</m:t>
                          </m:r>
                        </m:num>
                        <m:den>
                          <m:r>
                            <a:rPr lang="en-US" sz="1600" b="0" i="1" smtClean="0">
                              <a:latin typeface="Cambria Math" panose="02040503050406030204" pitchFamily="18" charset="0"/>
                              <a:ea typeface="Cambria Math" panose="02040503050406030204" pitchFamily="18" charset="0"/>
                            </a:rPr>
                            <m:t>5</m:t>
                          </m:r>
                        </m:den>
                      </m:f>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𝑐𝑜𝑠</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Sub>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088673" y="6281058"/>
                <a:ext cx="1917000" cy="462627"/>
              </a:xfrm>
              <a:prstGeom prst="rect">
                <a:avLst/>
              </a:prstGeom>
              <a:blipFill>
                <a:blip r:embed="rId27"/>
                <a:stretch>
                  <a:fillRect/>
                </a:stretch>
              </a:blipFill>
            </p:spPr>
            <p:txBody>
              <a:bodyPr/>
              <a:lstStyle/>
              <a:p>
                <a:r>
                  <a:rPr lang="en-GB">
                    <a:noFill/>
                  </a:rPr>
                  <a:t> </a:t>
                </a:r>
              </a:p>
            </p:txBody>
          </p:sp>
        </mc:Fallback>
      </mc:AlternateContent>
      <p:sp>
        <p:nvSpPr>
          <p:cNvPr id="59" name="Arc 58"/>
          <p:cNvSpPr/>
          <p:nvPr/>
        </p:nvSpPr>
        <p:spPr>
          <a:xfrm>
            <a:off x="6476247" y="5512527"/>
            <a:ext cx="229354" cy="484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Box 59"/>
              <p:cNvSpPr txBox="1"/>
              <p:nvPr/>
            </p:nvSpPr>
            <p:spPr>
              <a:xfrm>
                <a:off x="6623213" y="5397046"/>
                <a:ext cx="2590455"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(remember that </a:t>
                </a:r>
                <a14:m>
                  <m:oMath xmlns:m="http://schemas.openxmlformats.org/officeDocument/2006/math">
                    <m:r>
                      <a:rPr lang="en-US" sz="1400" i="1" dirty="0" smtClean="0">
                        <a:solidFill>
                          <a:srgbClr val="FF0000"/>
                        </a:solidFill>
                        <a:latin typeface="Cambria Math" panose="02040503050406030204" pitchFamily="18" charset="0"/>
                      </a:rPr>
                      <m:t>𝑒</m:t>
                    </m:r>
                  </m:oMath>
                </a14:m>
                <a:r>
                  <a:rPr lang="en-US" sz="1400" dirty="0">
                    <a:solidFill>
                      <a:srgbClr val="FF0000"/>
                    </a:solidFill>
                    <a:latin typeface="Comic Sans MS" panose="030F0702030302020204" pitchFamily="66" charset="0"/>
                  </a:rPr>
                  <a:t> is different for this wall)</a:t>
                </a:r>
                <a:endParaRPr lang="en-GB" sz="1400" i="1" dirty="0">
                  <a:solidFill>
                    <a:srgbClr val="FF0000"/>
                  </a:solidFill>
                  <a:latin typeface="Comic Sans MS" panose="030F0702030302020204" pitchFamily="66"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623213" y="5397046"/>
                <a:ext cx="2590455" cy="738664"/>
              </a:xfrm>
              <a:prstGeom prst="rect">
                <a:avLst/>
              </a:prstGeom>
              <a:blipFill>
                <a:blip r:embed="rId28"/>
                <a:stretch>
                  <a:fillRect t="-820" b="-7377"/>
                </a:stretch>
              </a:blipFill>
            </p:spPr>
            <p:txBody>
              <a:bodyPr/>
              <a:lstStyle/>
              <a:p>
                <a:r>
                  <a:rPr lang="en-GB">
                    <a:noFill/>
                  </a:rPr>
                  <a:t> </a:t>
                </a:r>
              </a:p>
            </p:txBody>
          </p:sp>
        </mc:Fallback>
      </mc:AlternateContent>
      <p:sp>
        <p:nvSpPr>
          <p:cNvPr id="61" name="Arc 60"/>
          <p:cNvSpPr/>
          <p:nvPr/>
        </p:nvSpPr>
        <p:spPr>
          <a:xfrm>
            <a:off x="6463185" y="6074230"/>
            <a:ext cx="229354" cy="48414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6549192" y="6054543"/>
            <a:ext cx="242934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second part can be rewritten using cos</a:t>
            </a:r>
            <a:endParaRPr lang="en-GB" sz="1400" i="1" dirty="0">
              <a:solidFill>
                <a:srgbClr val="FF0000"/>
              </a:solidFill>
              <a:latin typeface="Comic Sans MS" panose="030F0702030302020204" pitchFamily="66" charset="0"/>
            </a:endParaRPr>
          </a:p>
        </p:txBody>
      </p:sp>
      <p:sp>
        <p:nvSpPr>
          <p:cNvPr id="63" name="Rectangle 62"/>
          <p:cNvSpPr/>
          <p:nvPr/>
        </p:nvSpPr>
        <p:spPr>
          <a:xfrm>
            <a:off x="5403669" y="5847806"/>
            <a:ext cx="1193074"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5425441" y="6409508"/>
            <a:ext cx="609599"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5" name="TextBox 64"/>
              <p:cNvSpPr txBox="1"/>
              <p:nvPr/>
            </p:nvSpPr>
            <p:spPr>
              <a:xfrm>
                <a:off x="3953690" y="2383973"/>
                <a:ext cx="1393779" cy="346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𝑣</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rPr>
                        <m:t>𝑠𝑖𝑛</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2</m:t>
                          </m:r>
                        </m:num>
                        <m:den>
                          <m:r>
                            <a:rPr lang="en-US" sz="1200" b="0" i="1" smtClean="0">
                              <a:solidFill>
                                <a:srgbClr val="FF0000"/>
                              </a:solidFill>
                              <a:latin typeface="Cambria Math" panose="02040503050406030204" pitchFamily="18" charset="0"/>
                              <a:ea typeface="Cambria Math" panose="02040503050406030204" pitchFamily="18" charset="0"/>
                            </a:rPr>
                            <m:t>5</m:t>
                          </m:r>
                        </m:den>
                      </m:f>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3690" y="2383973"/>
                <a:ext cx="1393779" cy="346890"/>
              </a:xfrm>
              <a:prstGeom prst="rect">
                <a:avLst/>
              </a:prstGeom>
              <a:blipFill>
                <a:blip r:embed="rId29"/>
                <a:stretch>
                  <a:fillRect l="-1316" t="-3509" r="-439"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651864" y="2745378"/>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651864" y="2745378"/>
                <a:ext cx="412229" cy="307777"/>
              </a:xfrm>
              <a:prstGeom prst="rect">
                <a:avLst/>
              </a:prstGeom>
              <a:blipFill>
                <a:blip r:embed="rId3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734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3" presetClass="exit" presetSubtype="10" fill="hold" grpId="0" nodeType="withEffect">
                                  <p:stCondLst>
                                    <p:cond delay="0"/>
                                  </p:stCondLst>
                                  <p:childTnLst>
                                    <p:animEffect transition="out" filter="blinds(horizontal)">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blinds(horizontal)">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linds(horizontal)">
                                      <p:cBhvr>
                                        <p:cTn id="48" dur="500"/>
                                        <p:tgtEl>
                                          <p:spTgt spid="4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linds(horizontal)">
                                      <p:cBhvr>
                                        <p:cTn id="54" dur="500"/>
                                        <p:tgtEl>
                                          <p:spTgt spid="4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linds(horizontal)">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linds(horizontal)">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linds(horizont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linds(horizontal)">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blinds(horizontal)">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9"/>
                                        </p:tgtEl>
                                      </p:cBhvr>
                                    </p:animEffect>
                                    <p:set>
                                      <p:cBhvr>
                                        <p:cTn id="107" dur="1" fill="hold">
                                          <p:stCondLst>
                                            <p:cond delay="499"/>
                                          </p:stCondLst>
                                        </p:cTn>
                                        <p:tgtEl>
                                          <p:spTgt spid="9"/>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53"/>
                                        </p:tgtEl>
                                      </p:cBhvr>
                                    </p:animEffect>
                                    <p:set>
                                      <p:cBhvr>
                                        <p:cTn id="110" dur="1" fill="hold">
                                          <p:stCondLst>
                                            <p:cond delay="499"/>
                                          </p:stCondLst>
                                        </p:cTn>
                                        <p:tgtEl>
                                          <p:spTgt spid="5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blinds(horizontal)">
                                      <p:cBhvr>
                                        <p:cTn id="115" dur="500"/>
                                        <p:tgtEl>
                                          <p:spTgt spid="4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linds(horizontal)">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blinds(horizontal)">
                                      <p:cBhvr>
                                        <p:cTn id="125" dur="500"/>
                                        <p:tgtEl>
                                          <p:spTgt spid="59"/>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blinds(horizontal)">
                                      <p:cBhvr>
                                        <p:cTn id="130" dur="5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blinds(horizontal)">
                                      <p:cBhvr>
                                        <p:cTn id="135" dur="500"/>
                                        <p:tgtEl>
                                          <p:spTgt spid="5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blinds(horizontal)">
                                      <p:cBhvr>
                                        <p:cTn id="140" dur="500"/>
                                        <p:tgtEl>
                                          <p:spTgt spid="61"/>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blinds(horizontal)">
                                      <p:cBhvr>
                                        <p:cTn id="145" dur="500"/>
                                        <p:tgtEl>
                                          <p:spTgt spid="62"/>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blinds(horizontal)">
                                      <p:cBhvr>
                                        <p:cTn id="150" dur="500"/>
                                        <p:tgtEl>
                                          <p:spTgt spid="58"/>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blinds(horizontal)">
                                      <p:cBhvr>
                                        <p:cTn id="155" dur="500"/>
                                        <p:tgtEl>
                                          <p:spTgt spid="63"/>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64"/>
                                        </p:tgtEl>
                                        <p:attrNameLst>
                                          <p:attrName>style.visibility</p:attrName>
                                        </p:attrNameLst>
                                      </p:cBhvr>
                                      <p:to>
                                        <p:strVal val="visible"/>
                                      </p:to>
                                    </p:set>
                                    <p:animEffect transition="in" filter="blinds(horizontal)">
                                      <p:cBhvr>
                                        <p:cTn id="158" dur="500"/>
                                        <p:tgtEl>
                                          <p:spTgt spid="64"/>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xit" presetSubtype="10" fill="hold" grpId="1" nodeType="clickEffect">
                                  <p:stCondLst>
                                    <p:cond delay="0"/>
                                  </p:stCondLst>
                                  <p:childTnLst>
                                    <p:animEffect transition="out" filter="blinds(horizontal)">
                                      <p:cBhvr>
                                        <p:cTn id="162" dur="500"/>
                                        <p:tgtEl>
                                          <p:spTgt spid="63"/>
                                        </p:tgtEl>
                                      </p:cBhvr>
                                    </p:animEffect>
                                    <p:set>
                                      <p:cBhvr>
                                        <p:cTn id="163" dur="1" fill="hold">
                                          <p:stCondLst>
                                            <p:cond delay="499"/>
                                          </p:stCondLst>
                                        </p:cTn>
                                        <p:tgtEl>
                                          <p:spTgt spid="63"/>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64"/>
                                        </p:tgtEl>
                                      </p:cBhvr>
                                    </p:animEffect>
                                    <p:set>
                                      <p:cBhvr>
                                        <p:cTn id="166" dur="1" fill="hold">
                                          <p:stCondLst>
                                            <p:cond delay="499"/>
                                          </p:stCondLst>
                                        </p:cTn>
                                        <p:tgtEl>
                                          <p:spTgt spid="64"/>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blinds(horizontal)">
                                      <p:cBhvr>
                                        <p:cTn id="1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5" grpId="0" animBg="1"/>
      <p:bldP spid="24" grpId="0"/>
      <p:bldP spid="45" grpId="0"/>
      <p:bldP spid="46" grpId="0"/>
      <p:bldP spid="47" grpId="0" animBg="1"/>
      <p:bldP spid="48" grpId="0" animBg="1"/>
      <p:bldP spid="31" grpId="0"/>
      <p:bldP spid="32" grpId="0"/>
      <p:bldP spid="33" grpId="0"/>
      <p:bldP spid="35" grpId="0"/>
      <p:bldP spid="38" grpId="0"/>
      <p:bldP spid="43" grpId="0"/>
      <p:bldP spid="49" grpId="0" animBg="1"/>
      <p:bldP spid="50" grpId="0"/>
      <p:bldP spid="51" grpId="0" animBg="1"/>
      <p:bldP spid="52" grpId="0"/>
      <p:bldP spid="9" grpId="0" animBg="1"/>
      <p:bldP spid="9" grpId="1" animBg="1"/>
      <p:bldP spid="53" grpId="0" animBg="1"/>
      <p:bldP spid="53" grpId="1" animBg="1"/>
      <p:bldP spid="56" grpId="0"/>
      <p:bldP spid="57" grpId="0"/>
      <p:bldP spid="58" grpId="0"/>
      <p:bldP spid="59" grpId="0" animBg="1"/>
      <p:bldP spid="60" grpId="0"/>
      <p:bldP spid="61" grpId="0" animBg="1"/>
      <p:bldP spid="62" grpId="0"/>
      <p:bldP spid="63" grpId="0" animBg="1"/>
      <p:bldP spid="63" grpId="1" animBg="1"/>
      <p:bldP spid="64" grpId="0" animBg="1"/>
      <p:bldP spid="64" grpId="1" animBg="1"/>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251270" y="2708366"/>
            <a:ext cx="1332410" cy="6444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2"/>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cxnSp>
        <p:nvCxnSpPr>
          <p:cNvPr id="44" name="Straight Arrow Connector 43"/>
          <p:cNvCxnSpPr/>
          <p:nvPr/>
        </p:nvCxnSpPr>
        <p:spPr>
          <a:xfrm flipH="1" flipV="1">
            <a:off x="6130834" y="1480457"/>
            <a:ext cx="439785" cy="1223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000207" y="1952897"/>
                <a:ext cx="4163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00207" y="1952897"/>
                <a:ext cx="41639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05957" y="1915887"/>
                <a:ext cx="3504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05957" y="1915887"/>
                <a:ext cx="350417" cy="307777"/>
              </a:xfrm>
              <a:prstGeom prst="rect">
                <a:avLst/>
              </a:prstGeom>
              <a:blipFill>
                <a:blip r:embed="rId16"/>
                <a:stretch>
                  <a:fillRect b="-7843"/>
                </a:stretch>
              </a:blipFill>
            </p:spPr>
            <p:txBody>
              <a:bodyPr/>
              <a:lstStyle/>
              <a:p>
                <a:r>
                  <a:rPr lang="en-GB">
                    <a:noFill/>
                  </a:rPr>
                  <a:t> </a:t>
                </a:r>
              </a:p>
            </p:txBody>
          </p:sp>
        </mc:Fallback>
      </mc:AlternateContent>
      <p:sp>
        <p:nvSpPr>
          <p:cNvPr id="47" name="Arc 46"/>
          <p:cNvSpPr/>
          <p:nvPr/>
        </p:nvSpPr>
        <p:spPr>
          <a:xfrm rot="7133948">
            <a:off x="6130931" y="2329502"/>
            <a:ext cx="914400" cy="914400"/>
          </a:xfrm>
          <a:prstGeom prst="arc">
            <a:avLst>
              <a:gd name="adj1" fmla="val 7916414"/>
              <a:gd name="adj2" fmla="val 90653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rot="7133948">
            <a:off x="6318166" y="2081309"/>
            <a:ext cx="914400" cy="914400"/>
          </a:xfrm>
          <a:prstGeom prst="arc">
            <a:avLst>
              <a:gd name="adj1" fmla="val 21348328"/>
              <a:gd name="adj2" fmla="val 15975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5897336" y="2883899"/>
                <a:ext cx="834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90−</m:t>
                          </m:r>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97336" y="2883899"/>
                <a:ext cx="834390"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18"/>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19"/>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20"/>
                <a:stretch>
                  <a:fillRect t="-6667" r="-142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29743" y="2100943"/>
                <a:ext cx="12831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𝑠𝑖𝑛</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29743" y="2100943"/>
                <a:ext cx="1283172" cy="184666"/>
              </a:xfrm>
              <a:prstGeom prst="rect">
                <a:avLst/>
              </a:prstGeom>
              <a:blipFill>
                <a:blip r:embed="rId21"/>
                <a:stretch>
                  <a:fillRect l="-1429" t="-6667" r="-476"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3690" y="2383973"/>
                <a:ext cx="1393779" cy="346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𝑣</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rPr>
                        <m:t>𝑠𝑖𝑛</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2</m:t>
                          </m:r>
                        </m:num>
                        <m:den>
                          <m:r>
                            <a:rPr lang="en-US" sz="1200" b="0" i="1" smtClean="0">
                              <a:solidFill>
                                <a:srgbClr val="FF0000"/>
                              </a:solidFill>
                              <a:latin typeface="Cambria Math" panose="02040503050406030204" pitchFamily="18" charset="0"/>
                              <a:ea typeface="Cambria Math" panose="02040503050406030204" pitchFamily="18" charset="0"/>
                            </a:rPr>
                            <m:t>5</m:t>
                          </m:r>
                        </m:den>
                      </m:f>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3690" y="2383973"/>
                <a:ext cx="1393779" cy="346890"/>
              </a:xfrm>
              <a:prstGeom prst="rect">
                <a:avLst/>
              </a:prstGeom>
              <a:blipFill>
                <a:blip r:embed="rId22"/>
                <a:stretch>
                  <a:fillRect l="-1316" t="-3509" r="-439"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651864" y="2745378"/>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651864" y="2745378"/>
                <a:ext cx="412229"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084321" y="4302033"/>
                <a:ext cx="1882503"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1"/>
                              </a:solidFill>
                              <a:latin typeface="Cambria Math" panose="02040503050406030204" pitchFamily="18" charset="0"/>
                            </a:rPr>
                          </m:ctrlPr>
                        </m:fPr>
                        <m:num>
                          <m:sSub>
                            <m:sSubPr>
                              <m:ctrlPr>
                                <a:rPr lang="en-GB"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𝑣</m:t>
                              </m:r>
                            </m:e>
                            <m:sub>
                              <m:r>
                                <a:rPr lang="en-US" sz="1600" b="0" i="1">
                                  <a:solidFill>
                                    <a:schemeClr val="tx1"/>
                                  </a:solidFill>
                                  <a:latin typeface="Cambria Math" panose="02040503050406030204" pitchFamily="18" charset="0"/>
                                </a:rPr>
                                <m:t>2</m:t>
                              </m:r>
                            </m:sub>
                          </m:sSub>
                          <m:r>
                            <a:rPr lang="en-US" sz="1600" b="0" i="1">
                              <a:solidFill>
                                <a:schemeClr val="tx1"/>
                              </a:solidFill>
                              <a:latin typeface="Cambria Math" panose="02040503050406030204" pitchFamily="18" charset="0"/>
                            </a:rPr>
                            <m:t>𝑠𝑖𝑛</m:t>
                          </m:r>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ea typeface="Cambria Math" panose="02040503050406030204" pitchFamily="18" charset="0"/>
                                </a:rPr>
                                <m:t>𝛽</m:t>
                              </m:r>
                            </m:e>
                            <m:sub>
                              <m:r>
                                <a:rPr lang="en-US" sz="1600" b="0" i="1">
                                  <a:solidFill>
                                    <a:schemeClr val="tx1"/>
                                  </a:solidFill>
                                  <a:latin typeface="Cambria Math" panose="02040503050406030204" pitchFamily="18" charset="0"/>
                                </a:rPr>
                                <m:t>2</m:t>
                              </m:r>
                            </m:sub>
                          </m:sSub>
                        </m:num>
                        <m:den>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b="0" i="1">
                                  <a:solidFill>
                                    <a:schemeClr val="tx1"/>
                                  </a:solidFill>
                                  <a:latin typeface="Cambria Math" panose="02040503050406030204" pitchFamily="18" charset="0"/>
                                  <a:ea typeface="Cambria Math" panose="02040503050406030204" pitchFamily="18" charset="0"/>
                                </a:rPr>
                                <m:t>𝑣</m:t>
                              </m:r>
                            </m:e>
                            <m:sub>
                              <m:r>
                                <a:rPr lang="en-US" sz="1600" b="0" i="1">
                                  <a:solidFill>
                                    <a:schemeClr val="tx1"/>
                                  </a:solidFill>
                                  <a:latin typeface="Cambria Math" panose="02040503050406030204" pitchFamily="18" charset="0"/>
                                  <a:ea typeface="Cambria Math" panose="02040503050406030204" pitchFamily="18" charset="0"/>
                                </a:rPr>
                                <m:t>2</m:t>
                              </m:r>
                            </m:sub>
                          </m:sSub>
                          <m:r>
                            <a:rPr lang="en-US" sz="1600" b="0" i="1">
                              <a:solidFill>
                                <a:schemeClr val="tx1"/>
                              </a:solidFill>
                              <a:latin typeface="Cambria Math" panose="02040503050406030204" pitchFamily="18" charset="0"/>
                              <a:ea typeface="Cambria Math" panose="02040503050406030204" pitchFamily="18" charset="0"/>
                            </a:rPr>
                            <m:t>𝑐𝑜𝑠</m:t>
                          </m:r>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b="0" i="1">
                                  <a:solidFill>
                                    <a:schemeClr val="tx1"/>
                                  </a:solidFill>
                                  <a:latin typeface="Cambria Math" panose="02040503050406030204" pitchFamily="18" charset="0"/>
                                  <a:ea typeface="Cambria Math" panose="02040503050406030204" pitchFamily="18" charset="0"/>
                                </a:rPr>
                                <m:t>𝛽</m:t>
                              </m:r>
                            </m:e>
                            <m:sub>
                              <m:r>
                                <a:rPr lang="en-US" sz="1600" b="0" i="1">
                                  <a:solidFill>
                                    <a:schemeClr val="tx1"/>
                                  </a:solidFill>
                                  <a:latin typeface="Cambria Math" panose="02040503050406030204" pitchFamily="18" charset="0"/>
                                  <a:ea typeface="Cambria Math" panose="02040503050406030204" pitchFamily="18" charset="0"/>
                                </a:rPr>
                                <m:t>2</m:t>
                              </m:r>
                            </m:sub>
                          </m:sSub>
                        </m:den>
                      </m:f>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2</m:t>
                              </m:r>
                            </m:num>
                            <m:den>
                              <m:r>
                                <a:rPr lang="en-US" sz="1600" i="1">
                                  <a:solidFill>
                                    <a:schemeClr val="tx1"/>
                                  </a:solidFill>
                                  <a:latin typeface="Cambria Math" panose="02040503050406030204" pitchFamily="18" charset="0"/>
                                </a:rPr>
                                <m:t>5</m:t>
                              </m:r>
                            </m:den>
                          </m:f>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𝑣</m:t>
                              </m:r>
                            </m:e>
                            <m:sub>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𝑐𝑜𝑠</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𝛽</m:t>
                              </m:r>
                            </m:e>
                            <m:sub>
                              <m:r>
                                <a:rPr lang="en-US" sz="1600" i="1">
                                  <a:solidFill>
                                    <a:schemeClr val="tx1"/>
                                  </a:solidFill>
                                  <a:latin typeface="Cambria Math" panose="02040503050406030204" pitchFamily="18" charset="0"/>
                                </a:rPr>
                                <m:t>1</m:t>
                              </m:r>
                            </m:sub>
                          </m:sSub>
                        </m:num>
                        <m:den>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𝑣</m:t>
                              </m:r>
                            </m:e>
                            <m:sub>
                              <m:r>
                                <a:rPr lang="en-US" sz="1600" i="1">
                                  <a:solidFill>
                                    <a:schemeClr val="tx1"/>
                                  </a:solidFill>
                                  <a:latin typeface="Cambria Math" panose="02040503050406030204" pitchFamily="18" charset="0"/>
                                  <a:ea typeface="Cambria Math" panose="02040503050406030204" pitchFamily="18" charset="0"/>
                                </a:rPr>
                                <m:t>1</m:t>
                              </m:r>
                            </m:sub>
                          </m:sSub>
                          <m:r>
                            <a:rPr lang="en-US" sz="1600" i="1">
                              <a:solidFill>
                                <a:schemeClr val="tx1"/>
                              </a:solidFill>
                              <a:latin typeface="Cambria Math" panose="02040503050406030204" pitchFamily="18" charset="0"/>
                              <a:ea typeface="Cambria Math" panose="02040503050406030204" pitchFamily="18" charset="0"/>
                            </a:rPr>
                            <m:t>𝑠𝑖𝑛</m:t>
                          </m:r>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𝛽</m:t>
                              </m:r>
                            </m:e>
                            <m:sub>
                              <m:r>
                                <a:rPr lang="en-US" sz="1600" i="1">
                                  <a:solidFill>
                                    <a:schemeClr val="tx1"/>
                                  </a:solidFill>
                                  <a:latin typeface="Cambria Math" panose="02040503050406030204" pitchFamily="18" charset="0"/>
                                  <a:ea typeface="Cambria Math" panose="02040503050406030204" pitchFamily="18" charset="0"/>
                                </a:rPr>
                                <m:t>1</m:t>
                              </m:r>
                            </m:sub>
                          </m:sSub>
                        </m:den>
                      </m:f>
                    </m:oMath>
                  </m:oMathPara>
                </a14:m>
                <a:endParaRPr lang="en-GB" sz="1600"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084321" y="4302033"/>
                <a:ext cx="1882503" cy="666721"/>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245430" y="5116284"/>
                <a:ext cx="1560107"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2</m:t>
                          </m:r>
                        </m:num>
                        <m:den>
                          <m:r>
                            <a:rPr lang="en-US" sz="1600" b="0" i="1" smtClean="0">
                              <a:solidFill>
                                <a:schemeClr val="tx1"/>
                              </a:solidFill>
                              <a:latin typeface="Cambria Math" panose="02040503050406030204" pitchFamily="18" charset="0"/>
                            </a:rPr>
                            <m:t>5</m:t>
                          </m:r>
                        </m:den>
                      </m:f>
                      <m:r>
                        <a:rPr lang="en-US" sz="1600" b="0" i="1" smtClean="0">
                          <a:solidFill>
                            <a:schemeClr val="tx1"/>
                          </a:solidFill>
                          <a:latin typeface="Cambria Math" panose="02040503050406030204" pitchFamily="18" charset="0"/>
                        </a:rPr>
                        <m:t>𝑡𝑎𝑛</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1</m:t>
                          </m:r>
                        </m:sub>
                      </m:sSub>
                    </m:oMath>
                  </m:oMathPara>
                </a14:m>
                <a:endParaRPr lang="en-GB" sz="1600" dirty="0">
                  <a:solidFill>
                    <a:schemeClr val="tx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245430" y="5116284"/>
                <a:ext cx="1560107" cy="462627"/>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275911" y="5704113"/>
                <a:ext cx="1909241"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2</m:t>
                          </m:r>
                        </m:num>
                        <m:den>
                          <m:r>
                            <a:rPr lang="en-US" sz="1600" b="0" i="1" smtClean="0">
                              <a:solidFill>
                                <a:schemeClr val="tx1"/>
                              </a:solidFill>
                              <a:latin typeface="Cambria Math" panose="02040503050406030204" pitchFamily="18" charset="0"/>
                            </a:rPr>
                            <m:t>5</m:t>
                          </m:r>
                        </m:den>
                      </m:f>
                      <m:d>
                        <m:dPr>
                          <m:ctrlPr>
                            <a:rPr lang="en-US" sz="1600" b="0" i="1" smtClean="0">
                              <a:solidFill>
                                <a:schemeClr val="tx1"/>
                              </a:solidFill>
                              <a:latin typeface="Cambria Math" panose="02040503050406030204" pitchFamily="18" charset="0"/>
                            </a:rPr>
                          </m:ctrlPr>
                        </m:dPr>
                        <m:e>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2</m:t>
                              </m:r>
                            </m:den>
                          </m:f>
                          <m:r>
                            <a:rPr lang="en-US" sz="1600" b="0" i="1" smtClean="0">
                              <a:solidFill>
                                <a:schemeClr val="tx1"/>
                              </a:solidFill>
                              <a:latin typeface="Cambria Math" panose="02040503050406030204" pitchFamily="18" charset="0"/>
                            </a:rPr>
                            <m:t>𝑡𝑎𝑛</m:t>
                          </m:r>
                          <m:r>
                            <a:rPr lang="en-US" sz="1600" b="0" i="1" smtClean="0">
                              <a:solidFill>
                                <a:schemeClr val="tx1"/>
                              </a:solidFill>
                              <a:latin typeface="Cambria Math" panose="02040503050406030204" pitchFamily="18" charset="0"/>
                            </a:rPr>
                            <m:t>20</m:t>
                          </m:r>
                        </m:e>
                      </m:d>
                    </m:oMath>
                  </m:oMathPara>
                </a14:m>
                <a:endParaRPr lang="en-GB" sz="1600" dirty="0">
                  <a:solidFill>
                    <a:schemeClr val="tx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4275911" y="5704113"/>
                <a:ext cx="1909241" cy="553228"/>
              </a:xfrm>
              <a:prstGeom prst="rect">
                <a:avLst/>
              </a:prstGeom>
              <a:blipFill>
                <a:blip r:embed="rId26"/>
                <a:stretch>
                  <a:fillRect b="-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602482" y="6431279"/>
                <a:ext cx="1003415"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r>
                        <a:rPr lang="en-US" sz="1600" b="0" i="1" smtClean="0">
                          <a:solidFill>
                            <a:schemeClr val="tx1"/>
                          </a:solidFill>
                          <a:latin typeface="Cambria Math" panose="02040503050406030204" pitchFamily="18" charset="0"/>
                        </a:rPr>
                        <m:t>=65.</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5</m:t>
                          </m:r>
                        </m:e>
                        <m:sup>
                          <m:r>
                            <a:rPr lang="en-US" sz="1600" i="1">
                              <a:latin typeface="Cambria Math" panose="02040503050406030204" pitchFamily="18" charset="0"/>
                              <a:ea typeface="Cambria Math" panose="02040503050406030204" pitchFamily="18" charset="0"/>
                            </a:rPr>
                            <m:t>°</m:t>
                          </m:r>
                        </m:sup>
                      </m:sSup>
                    </m:oMath>
                  </m:oMathPara>
                </a14:m>
                <a:endParaRPr lang="en-GB" sz="1600" dirty="0">
                  <a:solidFill>
                    <a:schemeClr val="tx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602482" y="6431279"/>
                <a:ext cx="1003415" cy="251800"/>
              </a:xfrm>
              <a:prstGeom prst="rect">
                <a:avLst/>
              </a:prstGeom>
              <a:blipFill>
                <a:blip r:embed="rId27"/>
                <a:stretch>
                  <a:fillRect l="-6061" r="-606" b="-31707"/>
                </a:stretch>
              </a:blipFill>
            </p:spPr>
            <p:txBody>
              <a:bodyPr/>
              <a:lstStyle/>
              <a:p>
                <a:r>
                  <a:rPr lang="en-GB">
                    <a:noFill/>
                  </a:rPr>
                  <a:t> </a:t>
                </a:r>
              </a:p>
            </p:txBody>
          </p:sp>
        </mc:Fallback>
      </mc:AlternateContent>
      <p:sp>
        <p:nvSpPr>
          <p:cNvPr id="70" name="Arc 69"/>
          <p:cNvSpPr/>
          <p:nvPr/>
        </p:nvSpPr>
        <p:spPr>
          <a:xfrm>
            <a:off x="5918898" y="4789713"/>
            <a:ext cx="211937" cy="57476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TextBox 70"/>
              <p:cNvSpPr txBox="1"/>
              <p:nvPr/>
            </p:nvSpPr>
            <p:spPr>
              <a:xfrm>
                <a:off x="3910148" y="3794667"/>
                <a:ext cx="5103223"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divide one of the new equations by the other to form an equation for </a:t>
                </a:r>
                <a14:m>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i="1" smtClean="0">
                            <a:solidFill>
                              <a:srgbClr val="FF0000"/>
                            </a:solidFill>
                            <a:latin typeface="Cambria Math" panose="02040503050406030204" pitchFamily="18" charset="0"/>
                            <a:ea typeface="Cambria Math" panose="02040503050406030204" pitchFamily="18" charset="0"/>
                          </a:rPr>
                          <m:t>𝛽</m:t>
                        </m:r>
                      </m:e>
                      <m:sub>
                        <m:r>
                          <a:rPr lang="en-US" sz="1400" b="0" i="1" smtClean="0">
                            <a:solidFill>
                              <a:srgbClr val="FF0000"/>
                            </a:solidFill>
                            <a:latin typeface="Cambria Math" panose="02040503050406030204" pitchFamily="18" charset="0"/>
                          </a:rPr>
                          <m:t>2</m:t>
                        </m:r>
                      </m:sub>
                    </m:sSub>
                  </m:oMath>
                </a14:m>
                <a:endParaRPr lang="en-GB" sz="1400" i="1" dirty="0">
                  <a:solidFill>
                    <a:srgbClr val="FF0000"/>
                  </a:solidFill>
                  <a:latin typeface="Comic Sans MS" panose="030F0702030302020204" pitchFamily="66"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910148" y="3794667"/>
                <a:ext cx="5103223" cy="523220"/>
              </a:xfrm>
              <a:prstGeom prst="rect">
                <a:avLst/>
              </a:prstGeom>
              <a:blipFill>
                <a:blip r:embed="rId28"/>
                <a:stretch>
                  <a:fillRect t="-1163" b="-11628"/>
                </a:stretch>
              </a:blipFill>
            </p:spPr>
            <p:txBody>
              <a:bodyPr/>
              <a:lstStyle/>
              <a:p>
                <a:r>
                  <a:rPr lang="en-GB">
                    <a:noFill/>
                  </a:rPr>
                  <a:t> </a:t>
                </a:r>
              </a:p>
            </p:txBody>
          </p:sp>
        </mc:Fallback>
      </mc:AlternateContent>
      <p:sp>
        <p:nvSpPr>
          <p:cNvPr id="72" name="Arc 71"/>
          <p:cNvSpPr/>
          <p:nvPr/>
        </p:nvSpPr>
        <p:spPr>
          <a:xfrm>
            <a:off x="6140967" y="5421085"/>
            <a:ext cx="211937" cy="57476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6066944" y="6026332"/>
            <a:ext cx="220645" cy="531222"/>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Rectangle 73"/>
          <p:cNvSpPr/>
          <p:nvPr/>
        </p:nvSpPr>
        <p:spPr>
          <a:xfrm>
            <a:off x="3910149" y="2046515"/>
            <a:ext cx="1314994" cy="27867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3949337" y="2373086"/>
            <a:ext cx="1406434" cy="40494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6035040" y="4774381"/>
            <a:ext cx="182009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simplify a lot here!</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7" name="TextBox 76"/>
              <p:cNvSpPr txBox="1"/>
              <p:nvPr/>
            </p:nvSpPr>
            <p:spPr>
              <a:xfrm>
                <a:off x="6196149" y="5449295"/>
                <a:ext cx="220762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already have an expression for </a:t>
                </a:r>
                <a14:m>
                  <m:oMath xmlns:m="http://schemas.openxmlformats.org/officeDocument/2006/math">
                    <m:r>
                      <a:rPr lang="en-US" sz="1400" b="0" i="1" smtClean="0">
                        <a:solidFill>
                          <a:srgbClr val="FF0000"/>
                        </a:solidFill>
                        <a:latin typeface="Cambria Math" panose="02040503050406030204" pitchFamily="18" charset="0"/>
                      </a:rPr>
                      <m:t>𝑡𝑎𝑛</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ea typeface="Cambria Math" panose="02040503050406030204" pitchFamily="18" charset="0"/>
                          </a:rPr>
                          <m:t>𝛽</m:t>
                        </m:r>
                      </m:e>
                      <m:sub>
                        <m:r>
                          <a:rPr lang="en-US" sz="1400" b="0" i="1" smtClean="0">
                            <a:solidFill>
                              <a:srgbClr val="FF0000"/>
                            </a:solidFill>
                            <a:latin typeface="Cambria Math" panose="02040503050406030204" pitchFamily="18" charset="0"/>
                          </a:rPr>
                          <m:t>1</m:t>
                        </m:r>
                      </m:sub>
                    </m:sSub>
                  </m:oMath>
                </a14:m>
                <a:endParaRPr lang="en-GB" sz="1400" i="1" dirty="0">
                  <a:solidFill>
                    <a:srgbClr val="FF0000"/>
                  </a:solidFill>
                  <a:latin typeface="Comic Sans MS" panose="030F0702030302020204" pitchFamily="66"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6196149" y="5449295"/>
                <a:ext cx="2207622" cy="523220"/>
              </a:xfrm>
              <a:prstGeom prst="rect">
                <a:avLst/>
              </a:prstGeom>
              <a:blipFill>
                <a:blip r:embed="rId29"/>
                <a:stretch>
                  <a:fillRect t="-2326" b="-10465"/>
                </a:stretch>
              </a:blipFill>
            </p:spPr>
            <p:txBody>
              <a:bodyPr/>
              <a:lstStyle/>
              <a:p>
                <a:r>
                  <a:rPr lang="en-GB">
                    <a:noFill/>
                  </a:rPr>
                  <a:t> </a:t>
                </a:r>
              </a:p>
            </p:txBody>
          </p:sp>
        </mc:Fallback>
      </mc:AlternateContent>
      <p:sp>
        <p:nvSpPr>
          <p:cNvPr id="78" name="TextBox 77"/>
          <p:cNvSpPr txBox="1"/>
          <p:nvPr/>
        </p:nvSpPr>
        <p:spPr>
          <a:xfrm>
            <a:off x="6235336" y="6159044"/>
            <a:ext cx="101890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i="1" dirty="0">
              <a:solidFill>
                <a:srgbClr val="FF0000"/>
              </a:solidFill>
              <a:latin typeface="Comic Sans MS" panose="030F0702030302020204" pitchFamily="66" charset="0"/>
            </a:endParaRPr>
          </a:p>
        </p:txBody>
      </p:sp>
      <p:sp>
        <p:nvSpPr>
          <p:cNvPr id="79" name="Rectangle 78"/>
          <p:cNvSpPr/>
          <p:nvPr/>
        </p:nvSpPr>
        <p:spPr>
          <a:xfrm>
            <a:off x="4053840" y="1197430"/>
            <a:ext cx="1197429" cy="404947"/>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0" name="TextBox 79"/>
              <p:cNvSpPr txBox="1"/>
              <p:nvPr/>
            </p:nvSpPr>
            <p:spPr>
              <a:xfrm>
                <a:off x="7393579" y="1280159"/>
                <a:ext cx="1003415"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ea typeface="Cambria Math" panose="02040503050406030204" pitchFamily="18" charset="0"/>
                            </a:rPr>
                            <m:t>𝛽</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rPr>
                        <m:t>=65.</m:t>
                      </m:r>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5</m:t>
                          </m:r>
                        </m:e>
                        <m:sup>
                          <m:r>
                            <a:rPr lang="en-US" sz="1600" i="1">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393579" y="1280159"/>
                <a:ext cx="1003415" cy="251800"/>
              </a:xfrm>
              <a:prstGeom prst="rect">
                <a:avLst/>
              </a:prstGeom>
              <a:blipFill>
                <a:blip r:embed="rId30"/>
                <a:stretch>
                  <a:fillRect l="-6707" r="-1220" b="-31707"/>
                </a:stretch>
              </a:blipFill>
            </p:spPr>
            <p:txBody>
              <a:bodyPr/>
              <a:lstStyle/>
              <a:p>
                <a:r>
                  <a:rPr lang="en-GB">
                    <a:noFill/>
                  </a:rPr>
                  <a:t> </a:t>
                </a:r>
              </a:p>
            </p:txBody>
          </p:sp>
        </mc:Fallback>
      </mc:AlternateContent>
    </p:spTree>
    <p:extLst>
      <p:ext uri="{BB962C8B-B14F-4D97-AF65-F5344CB8AC3E}">
        <p14:creationId xmlns:p14="http://schemas.microsoft.com/office/powerpoint/2010/main" val="15897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linds(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linds(horizont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75"/>
                                        </p:tgtEl>
                                      </p:cBhvr>
                                    </p:animEffect>
                                    <p:set>
                                      <p:cBhvr>
                                        <p:cTn id="27" dur="1" fill="hold">
                                          <p:stCondLst>
                                            <p:cond delay="499"/>
                                          </p:stCondLst>
                                        </p:cTn>
                                        <p:tgtEl>
                                          <p:spTgt spid="75"/>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74"/>
                                        </p:tgtEl>
                                      </p:cBhvr>
                                    </p:animEffect>
                                    <p:set>
                                      <p:cBhvr>
                                        <p:cTn id="30" dur="1" fill="hold">
                                          <p:stCondLst>
                                            <p:cond delay="499"/>
                                          </p:stCondLst>
                                        </p:cTn>
                                        <p:tgtEl>
                                          <p:spTgt spid="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blinds(horizontal)">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blinds(horizontal)">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blinds(horizontal)">
                                      <p:cBhvr>
                                        <p:cTn id="45" dur="500"/>
                                        <p:tgtEl>
                                          <p:spTgt spid="6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blinds(horizontal)">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blinds(horizontal)">
                                      <p:cBhvr>
                                        <p:cTn id="55" dur="500"/>
                                        <p:tgtEl>
                                          <p:spTgt spid="7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linds(horizontal)">
                                      <p:cBhvr>
                                        <p:cTn id="60" dur="500"/>
                                        <p:tgtEl>
                                          <p:spTgt spid="7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blinds(horizontal)">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79"/>
                                        </p:tgtEl>
                                      </p:cBhvr>
                                    </p:animEffect>
                                    <p:set>
                                      <p:cBhvr>
                                        <p:cTn id="70" dur="1" fill="hold">
                                          <p:stCondLst>
                                            <p:cond delay="499"/>
                                          </p:stCondLst>
                                        </p:cTn>
                                        <p:tgtEl>
                                          <p:spTgt spid="7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blinds(horizontal)">
                                      <p:cBhvr>
                                        <p:cTn id="75" dur="500"/>
                                        <p:tgtEl>
                                          <p:spTgt spid="7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blinds(horizontal)">
                                      <p:cBhvr>
                                        <p:cTn id="80" dur="500"/>
                                        <p:tgtEl>
                                          <p:spTgt spid="7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linds(horizontal)">
                                      <p:cBhvr>
                                        <p:cTn id="85" dur="500"/>
                                        <p:tgtEl>
                                          <p:spTgt spid="6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blinds(horizontal)">
                                      <p:cBhvr>
                                        <p:cTn id="9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7" grpId="0"/>
      <p:bldP spid="68" grpId="0"/>
      <p:bldP spid="69" grpId="0"/>
      <p:bldP spid="70" grpId="0" animBg="1"/>
      <p:bldP spid="71" grpId="0"/>
      <p:bldP spid="72" grpId="0" animBg="1"/>
      <p:bldP spid="73" grpId="0" animBg="1"/>
      <p:bldP spid="74" grpId="0" animBg="1"/>
      <p:bldP spid="74" grpId="1" animBg="1"/>
      <p:bldP spid="75" grpId="0" animBg="1"/>
      <p:bldP spid="75" grpId="1" animBg="1"/>
      <p:bldP spid="76" grpId="0"/>
      <p:bldP spid="77" grpId="0"/>
      <p:bldP spid="78" grpId="0"/>
      <p:bldP spid="79" grpId="0" animBg="1"/>
      <p:bldP spid="79" grpId="1" animBg="1"/>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251270" y="2708366"/>
            <a:ext cx="1332410" cy="6444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2"/>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cxnSp>
        <p:nvCxnSpPr>
          <p:cNvPr id="44" name="Straight Arrow Connector 43"/>
          <p:cNvCxnSpPr/>
          <p:nvPr/>
        </p:nvCxnSpPr>
        <p:spPr>
          <a:xfrm flipH="1" flipV="1">
            <a:off x="6130834" y="1480457"/>
            <a:ext cx="439785" cy="1223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000207" y="1952897"/>
                <a:ext cx="4163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00207" y="1952897"/>
                <a:ext cx="41639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05957" y="1915887"/>
                <a:ext cx="3504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05957" y="1915887"/>
                <a:ext cx="350417" cy="307777"/>
              </a:xfrm>
              <a:prstGeom prst="rect">
                <a:avLst/>
              </a:prstGeom>
              <a:blipFill>
                <a:blip r:embed="rId16"/>
                <a:stretch>
                  <a:fillRect b="-7843"/>
                </a:stretch>
              </a:blipFill>
            </p:spPr>
            <p:txBody>
              <a:bodyPr/>
              <a:lstStyle/>
              <a:p>
                <a:r>
                  <a:rPr lang="en-GB">
                    <a:noFill/>
                  </a:rPr>
                  <a:t> </a:t>
                </a:r>
              </a:p>
            </p:txBody>
          </p:sp>
        </mc:Fallback>
      </mc:AlternateContent>
      <p:sp>
        <p:nvSpPr>
          <p:cNvPr id="47" name="Arc 46"/>
          <p:cNvSpPr/>
          <p:nvPr/>
        </p:nvSpPr>
        <p:spPr>
          <a:xfrm rot="7133948">
            <a:off x="6130931" y="2329502"/>
            <a:ext cx="914400" cy="914400"/>
          </a:xfrm>
          <a:prstGeom prst="arc">
            <a:avLst>
              <a:gd name="adj1" fmla="val 7916414"/>
              <a:gd name="adj2" fmla="val 90653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rot="7133948">
            <a:off x="6318166" y="2081309"/>
            <a:ext cx="914400" cy="914400"/>
          </a:xfrm>
          <a:prstGeom prst="arc">
            <a:avLst>
              <a:gd name="adj1" fmla="val 21348328"/>
              <a:gd name="adj2" fmla="val 15975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5897336" y="2883899"/>
                <a:ext cx="834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90−</m:t>
                          </m:r>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97336" y="2883899"/>
                <a:ext cx="834390"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18"/>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19"/>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20"/>
                <a:stretch>
                  <a:fillRect t="-6667" r="-142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29743" y="2100943"/>
                <a:ext cx="12831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𝑠𝑖𝑛</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29743" y="2100943"/>
                <a:ext cx="1283172" cy="184666"/>
              </a:xfrm>
              <a:prstGeom prst="rect">
                <a:avLst/>
              </a:prstGeom>
              <a:blipFill>
                <a:blip r:embed="rId21"/>
                <a:stretch>
                  <a:fillRect l="-1429" t="-6667" r="-476"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3690" y="2383973"/>
                <a:ext cx="1393779" cy="346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𝑣</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rPr>
                        <m:t>𝑠𝑖𝑛</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2</m:t>
                          </m:r>
                        </m:num>
                        <m:den>
                          <m:r>
                            <a:rPr lang="en-US" sz="1200" b="0" i="1" smtClean="0">
                              <a:solidFill>
                                <a:srgbClr val="FF0000"/>
                              </a:solidFill>
                              <a:latin typeface="Cambria Math" panose="02040503050406030204" pitchFamily="18" charset="0"/>
                              <a:ea typeface="Cambria Math" panose="02040503050406030204" pitchFamily="18" charset="0"/>
                            </a:rPr>
                            <m:t>5</m:t>
                          </m:r>
                        </m:den>
                      </m:f>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3690" y="2383973"/>
                <a:ext cx="1393779" cy="346890"/>
              </a:xfrm>
              <a:prstGeom prst="rect">
                <a:avLst/>
              </a:prstGeom>
              <a:blipFill>
                <a:blip r:embed="rId22"/>
                <a:stretch>
                  <a:fillRect l="-1316" t="-3509" r="-439"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651864" y="2745378"/>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651864" y="2745378"/>
                <a:ext cx="412229"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7393579" y="1280159"/>
                <a:ext cx="1003415"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ea typeface="Cambria Math" panose="02040503050406030204" pitchFamily="18" charset="0"/>
                            </a:rPr>
                            <m:t>𝛽</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rPr>
                        <m:t>=65.</m:t>
                      </m:r>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5</m:t>
                          </m:r>
                        </m:e>
                        <m:sup>
                          <m:r>
                            <a:rPr lang="en-US" sz="1600" i="1">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393579" y="1280159"/>
                <a:ext cx="1003415" cy="251800"/>
              </a:xfrm>
              <a:prstGeom prst="rect">
                <a:avLst/>
              </a:prstGeom>
              <a:blipFill>
                <a:blip r:embed="rId24"/>
                <a:stretch>
                  <a:fillRect l="-6707" r="-1220"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428307" y="3938453"/>
                <a:ext cx="1625573"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𝑣</m:t>
                          </m:r>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rPr>
                        <m:t>𝑠𝑖𝑛</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𝛽</m:t>
                          </m:r>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ea typeface="Cambria Math" panose="02040503050406030204" pitchFamily="18" charset="0"/>
                        </a:rPr>
                        <m:t>=</m:t>
                      </m:r>
                      <m:f>
                        <m:fPr>
                          <m:ctrlPr>
                            <a:rPr lang="en-US" sz="1400" b="0" i="1" smtClean="0">
                              <a:solidFill>
                                <a:schemeClr val="tx1"/>
                              </a:solidFill>
                              <a:latin typeface="Cambria Math" panose="02040503050406030204" pitchFamily="18" charset="0"/>
                              <a:ea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2</m:t>
                          </m:r>
                        </m:num>
                        <m:den>
                          <m:r>
                            <a:rPr lang="en-US" sz="1400" b="0" i="1" smtClean="0">
                              <a:solidFill>
                                <a:schemeClr val="tx1"/>
                              </a:solidFill>
                              <a:latin typeface="Cambria Math" panose="02040503050406030204" pitchFamily="18" charset="0"/>
                              <a:ea typeface="Cambria Math" panose="02040503050406030204" pitchFamily="18" charset="0"/>
                            </a:rPr>
                            <m:t>5</m:t>
                          </m:r>
                        </m:den>
                      </m:f>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𝑣</m:t>
                          </m:r>
                        </m:e>
                        <m:sub>
                          <m:r>
                            <a:rPr lang="en-US" sz="1400" b="0" i="1" smtClean="0">
                              <a:solidFill>
                                <a:schemeClr val="tx1"/>
                              </a:solidFill>
                              <a:latin typeface="Cambria Math" panose="02040503050406030204" pitchFamily="18" charset="0"/>
                              <a:ea typeface="Cambria Math" panose="02040503050406030204" pitchFamily="18" charset="0"/>
                            </a:rPr>
                            <m:t>1</m:t>
                          </m:r>
                        </m:sub>
                      </m:sSub>
                      <m:r>
                        <a:rPr lang="en-US" sz="1400" b="0" i="1" smtClean="0">
                          <a:solidFill>
                            <a:schemeClr val="tx1"/>
                          </a:solidFill>
                          <a:latin typeface="Cambria Math" panose="02040503050406030204" pitchFamily="18" charset="0"/>
                          <a:ea typeface="Cambria Math" panose="02040503050406030204" pitchFamily="18" charset="0"/>
                        </a:rPr>
                        <m:t>𝑐𝑜𝑠</m:t>
                      </m:r>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𝛽</m:t>
                          </m:r>
                        </m:e>
                        <m:sub>
                          <m:r>
                            <a:rPr lang="en-US" sz="1400" b="0" i="1" smtClean="0">
                              <a:solidFill>
                                <a:schemeClr val="tx1"/>
                              </a:solidFill>
                              <a:latin typeface="Cambria Math" panose="02040503050406030204" pitchFamily="18" charset="0"/>
                              <a:ea typeface="Cambria Math" panose="02040503050406030204" pitchFamily="18" charset="0"/>
                            </a:rPr>
                            <m:t>1</m:t>
                          </m:r>
                        </m:sub>
                      </m:sSub>
                    </m:oMath>
                  </m:oMathPara>
                </a14:m>
                <a:endParaRPr lang="en-GB" sz="1400" dirty="0">
                  <a:solidFill>
                    <a:schemeClr val="tx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428307" y="3938453"/>
                <a:ext cx="1625573" cy="404726"/>
              </a:xfrm>
              <a:prstGeom prst="rect">
                <a:avLst/>
              </a:prstGeom>
              <a:blipFill>
                <a:blip r:embed="rId25"/>
                <a:stretch>
                  <a:fillRect l="-1124"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127861" y="4500156"/>
                <a:ext cx="2025106"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𝑣</m:t>
                          </m:r>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rPr>
                        <m:t>𝑠𝑖𝑛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65.5</m:t>
                          </m:r>
                        </m:e>
                      </m:d>
                      <m:r>
                        <a:rPr lang="en-US" sz="1400" b="0" i="1" smtClean="0">
                          <a:solidFill>
                            <a:schemeClr val="tx1"/>
                          </a:solidFill>
                          <a:latin typeface="Cambria Math" panose="02040503050406030204" pitchFamily="18" charset="0"/>
                          <a:ea typeface="Cambria Math" panose="02040503050406030204" pitchFamily="18" charset="0"/>
                        </a:rPr>
                        <m:t>=</m:t>
                      </m:r>
                      <m:f>
                        <m:fPr>
                          <m:ctrlPr>
                            <a:rPr lang="en-US" sz="1400" b="0" i="1" smtClean="0">
                              <a:solidFill>
                                <a:schemeClr val="tx1"/>
                              </a:solidFill>
                              <a:latin typeface="Cambria Math" panose="02040503050406030204" pitchFamily="18" charset="0"/>
                              <a:ea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2</m:t>
                          </m:r>
                        </m:num>
                        <m:den>
                          <m:r>
                            <a:rPr lang="en-US" sz="1400" b="0" i="1" smtClean="0">
                              <a:solidFill>
                                <a:schemeClr val="tx1"/>
                              </a:solidFill>
                              <a:latin typeface="Cambria Math" panose="02040503050406030204" pitchFamily="18" charset="0"/>
                              <a:ea typeface="Cambria Math" panose="02040503050406030204" pitchFamily="18" charset="0"/>
                            </a:rPr>
                            <m:t>5</m:t>
                          </m:r>
                        </m:den>
                      </m:f>
                      <m:d>
                        <m:dPr>
                          <m:ctrlPr>
                            <a:rPr lang="en-US" sz="1400" b="0" i="1" smtClean="0">
                              <a:solidFill>
                                <a:schemeClr val="tx1"/>
                              </a:solidFill>
                              <a:latin typeface="Cambria Math" panose="02040503050406030204" pitchFamily="18" charset="0"/>
                              <a:ea typeface="Cambria Math" panose="02040503050406030204" pitchFamily="18" charset="0"/>
                            </a:rPr>
                          </m:ctrlPr>
                        </m:dPr>
                        <m:e>
                          <m:r>
                            <a:rPr lang="en-US" sz="1400" b="0" i="1" smtClean="0">
                              <a:solidFill>
                                <a:schemeClr val="tx1"/>
                              </a:solidFill>
                              <a:latin typeface="Cambria Math" panose="02040503050406030204" pitchFamily="18" charset="0"/>
                              <a:ea typeface="Cambria Math" panose="02040503050406030204" pitchFamily="18" charset="0"/>
                            </a:rPr>
                            <m:t>𝑢𝑐𝑜𝑠</m:t>
                          </m:r>
                          <m:r>
                            <a:rPr lang="en-US" sz="1400" b="0" i="1" smtClean="0">
                              <a:solidFill>
                                <a:schemeClr val="tx1"/>
                              </a:solidFill>
                              <a:latin typeface="Cambria Math" panose="02040503050406030204" pitchFamily="18" charset="0"/>
                              <a:ea typeface="Cambria Math" panose="02040503050406030204" pitchFamily="18" charset="0"/>
                            </a:rPr>
                            <m:t>20</m:t>
                          </m:r>
                        </m:e>
                      </m:d>
                    </m:oMath>
                  </m:oMathPara>
                </a14:m>
                <a:endParaRPr lang="en-GB" sz="1400" dirty="0">
                  <a:solidFill>
                    <a:schemeClr val="tx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127861" y="4500156"/>
                <a:ext cx="2025106" cy="404726"/>
              </a:xfrm>
              <a:prstGeom prst="rect">
                <a:avLst/>
              </a:prstGeom>
              <a:blipFill>
                <a:blip r:embed="rId26"/>
                <a:stretch>
                  <a:fillRect l="-602"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55027" y="5122819"/>
                <a:ext cx="10523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𝑣</m:t>
                          </m:r>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ea typeface="Cambria Math" panose="02040503050406030204" pitchFamily="18" charset="0"/>
                        </a:rPr>
                        <m:t>=0.413…</m:t>
                      </m:r>
                    </m:oMath>
                  </m:oMathPara>
                </a14:m>
                <a:endParaRPr lang="en-GB" sz="1400"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55027" y="5122819"/>
                <a:ext cx="1052339" cy="215444"/>
              </a:xfrm>
              <a:prstGeom prst="rect">
                <a:avLst/>
              </a:prstGeom>
              <a:blipFill>
                <a:blip r:embed="rId27"/>
                <a:stretch>
                  <a:fillRect l="-1734" b="-11111"/>
                </a:stretch>
              </a:blipFill>
            </p:spPr>
            <p:txBody>
              <a:bodyPr/>
              <a:lstStyle/>
              <a:p>
                <a:r>
                  <a:rPr lang="en-GB">
                    <a:noFill/>
                  </a:rPr>
                  <a:t> </a:t>
                </a:r>
              </a:p>
            </p:txBody>
          </p:sp>
        </mc:Fallback>
      </mc:AlternateContent>
      <p:sp>
        <p:nvSpPr>
          <p:cNvPr id="34" name="Arc 33"/>
          <p:cNvSpPr/>
          <p:nvPr/>
        </p:nvSpPr>
        <p:spPr>
          <a:xfrm>
            <a:off x="6110486" y="4171404"/>
            <a:ext cx="211937" cy="57476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6296298" y="4304119"/>
            <a:ext cx="13933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37" name="Arc 36"/>
          <p:cNvSpPr/>
          <p:nvPr/>
        </p:nvSpPr>
        <p:spPr>
          <a:xfrm>
            <a:off x="6062590" y="4794068"/>
            <a:ext cx="198874" cy="439784"/>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Rectangle 37"/>
          <p:cNvSpPr/>
          <p:nvPr/>
        </p:nvSpPr>
        <p:spPr>
          <a:xfrm>
            <a:off x="3923212" y="1685109"/>
            <a:ext cx="1310639"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850675" y="4049487"/>
            <a:ext cx="235132"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5386251" y="4045133"/>
            <a:ext cx="674915"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416731" y="4606836"/>
            <a:ext cx="696686"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585063" y="4593773"/>
            <a:ext cx="457200" cy="23948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7350035" y="1271452"/>
            <a:ext cx="1045028" cy="28738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6161315" y="4630690"/>
            <a:ext cx="2982685"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(make sure you store the exact value in your calculator…)</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4" name="TextBox 53"/>
              <p:cNvSpPr txBox="1"/>
              <p:nvPr/>
            </p:nvSpPr>
            <p:spPr>
              <a:xfrm>
                <a:off x="7393576" y="1695996"/>
                <a:ext cx="12046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𝑣</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ea typeface="Cambria Math" panose="02040503050406030204" pitchFamily="18" charset="0"/>
                        </a:rPr>
                        <m:t>=0.413…</m:t>
                      </m:r>
                    </m:oMath>
                  </m:oMathPara>
                </a14:m>
                <a:endParaRPr lang="en-GB" sz="1600" dirty="0">
                  <a:solidFill>
                    <a:srgbClr val="FF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7393576" y="1695996"/>
                <a:ext cx="1204689" cy="246221"/>
              </a:xfrm>
              <a:prstGeom prst="rect">
                <a:avLst/>
              </a:prstGeom>
              <a:blipFill>
                <a:blip r:embed="rId28"/>
                <a:stretch>
                  <a:fillRect l="-2030" b="-12195"/>
                </a:stretch>
              </a:blipFill>
            </p:spPr>
            <p:txBody>
              <a:bodyPr/>
              <a:lstStyle/>
              <a:p>
                <a:r>
                  <a:rPr lang="en-GB">
                    <a:noFill/>
                  </a:rPr>
                  <a:t> </a:t>
                </a:r>
              </a:p>
            </p:txBody>
          </p:sp>
        </mc:Fallback>
      </mc:AlternateContent>
    </p:spTree>
    <p:extLst>
      <p:ext uri="{BB962C8B-B14F-4D97-AF65-F5344CB8AC3E}">
        <p14:creationId xmlns:p14="http://schemas.microsoft.com/office/powerpoint/2010/main" val="28292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linds(horizont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42"/>
                                        </p:tgtEl>
                                      </p:cBhvr>
                                    </p:animEffect>
                                    <p:set>
                                      <p:cBhvr>
                                        <p:cTn id="42" dur="1" fill="hold">
                                          <p:stCondLst>
                                            <p:cond delay="499"/>
                                          </p:stCondLst>
                                        </p:cTn>
                                        <p:tgtEl>
                                          <p:spTgt spid="42"/>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51"/>
                                        </p:tgtEl>
                                      </p:cBhvr>
                                    </p:animEffect>
                                    <p:set>
                                      <p:cBhvr>
                                        <p:cTn id="45" dur="1" fill="hold">
                                          <p:stCondLst>
                                            <p:cond delay="499"/>
                                          </p:stCondLst>
                                        </p:cTn>
                                        <p:tgtEl>
                                          <p:spTgt spid="51"/>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52"/>
                                        </p:tgtEl>
                                      </p:cBhvr>
                                    </p:animEffect>
                                    <p:set>
                                      <p:cBhvr>
                                        <p:cTn id="48" dur="1" fill="hold">
                                          <p:stCondLst>
                                            <p:cond delay="499"/>
                                          </p:stCondLst>
                                        </p:cTn>
                                        <p:tgtEl>
                                          <p:spTgt spid="5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blinds(horizontal)">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linds(horizontal)">
                                      <p:cBhvr>
                                        <p:cTn id="58" dur="50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9"/>
                                        </p:tgtEl>
                                      </p:cBhvr>
                                    </p:animEffect>
                                    <p:set>
                                      <p:cBhvr>
                                        <p:cTn id="68" dur="1" fill="hold">
                                          <p:stCondLst>
                                            <p:cond delay="499"/>
                                          </p:stCondLst>
                                        </p:cTn>
                                        <p:tgtEl>
                                          <p:spTgt spid="4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blinds(horizontal)">
                                      <p:cBhvr>
                                        <p:cTn id="79" dur="5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blinds(horizontal)">
                                      <p:cBhvr>
                                        <p:cTn id="84" dur="500"/>
                                        <p:tgtEl>
                                          <p:spTgt spid="5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linds(horizontal)">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blinds(horizontal)">
                                      <p:cBhvr>
                                        <p:cTn id="9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animBg="1"/>
      <p:bldP spid="35" grpId="0"/>
      <p:bldP spid="37" grpId="0" animBg="1"/>
      <p:bldP spid="38" grpId="0" animBg="1"/>
      <p:bldP spid="38" grpId="1" animBg="1"/>
      <p:bldP spid="42" grpId="0" animBg="1"/>
      <p:bldP spid="42" grpId="1" animBg="1"/>
      <p:bldP spid="49" grpId="0" animBg="1"/>
      <p:bldP spid="49" grpId="1" animBg="1"/>
      <p:bldP spid="50" grpId="0" animBg="1"/>
      <p:bldP spid="50" grpId="1" animBg="1"/>
      <p:bldP spid="51" grpId="0" animBg="1"/>
      <p:bldP spid="51" grpId="1" animBg="1"/>
      <p:bldP spid="52" grpId="0" animBg="1"/>
      <p:bldP spid="52" grpId="1" animBg="1"/>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251270" y="2708366"/>
            <a:ext cx="1332410" cy="6444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501618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cushions of a snooker table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meet at right angles. A snooker ball travels across the table and collides with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then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The cushions are modelled as smooth. Just before the first impact, the ball is moving with speed </a:t>
                </a:r>
                <a14:m>
                  <m:oMath xmlns:m="http://schemas.openxmlformats.org/officeDocument/2006/math">
                    <m:r>
                      <a:rPr lang="en-US" sz="1400" b="0" i="1" smtClean="0">
                        <a:latin typeface="Cambria Math" panose="02040503050406030204" pitchFamily="18" charset="0"/>
                      </a:rPr>
                      <m:t>𝑢</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The coefficients of restitution between the ball and the cushions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1</m:t>
                        </m:r>
                      </m:sub>
                    </m:sSub>
                  </m:oMath>
                </a14:m>
                <a:r>
                  <a:rPr lang="en-US" sz="1400" dirty="0">
                    <a:latin typeface="Comic Sans MS" panose="030F0702030302020204" pitchFamily="66" charset="0"/>
                  </a:rPr>
                  <a:t> and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2</m:t>
                        </m:r>
                      </m:sub>
                    </m:sSub>
                  </m:oMath>
                </a14:m>
                <a:r>
                  <a:rPr lang="en-US" sz="1400" dirty="0">
                    <a:latin typeface="Comic Sans MS" panose="030F0702030302020204" pitchFamily="66" charset="0"/>
                  </a:rPr>
                  <a:t> are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a14:m>
                <a:r>
                  <a:rPr lang="en-US" sz="1400" dirty="0">
                    <a:latin typeface="Comic Sans MS" panose="030F0702030302020204"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respectively.</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Find the percentage of the ball’s original kinetic energy that is lost in the collisions</a:t>
                </a:r>
              </a:p>
              <a:p>
                <a:pPr marL="342900" indent="-342900" algn="ctr">
                  <a:buAutoNum type="alphaLcParenR"/>
                </a:pPr>
                <a:r>
                  <a:rPr lang="en-US" sz="1400" dirty="0">
                    <a:latin typeface="Comic Sans MS" panose="030F0702030302020204" pitchFamily="66" charset="0"/>
                  </a:rPr>
                  <a:t>In reality the cushions may not be smooth. What effect will the model have had on the calculation of the kinetic energy remaining?</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5016181"/>
              </a:xfrm>
              <a:prstGeom prst="rect">
                <a:avLst/>
              </a:prstGeom>
              <a:blipFill>
                <a:blip r:embed="rId2"/>
                <a:stretch>
                  <a:fillRect l="-496" t="-243" r="-1983" b="-3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8" name="Arc 17"/>
          <p:cNvSpPr/>
          <p:nvPr/>
        </p:nvSpPr>
        <p:spPr>
          <a:xfrm rot="7133948">
            <a:off x="4699006" y="2931164"/>
            <a:ext cx="914400" cy="914400"/>
          </a:xfrm>
          <a:prstGeom prst="arc">
            <a:avLst>
              <a:gd name="adj1" fmla="val 13026810"/>
              <a:gd name="adj2" fmla="val 143958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4496616" y="1160782"/>
            <a:ext cx="2209800" cy="2326004"/>
            <a:chOff x="4635953" y="1443448"/>
            <a:chExt cx="2209800" cy="2326004"/>
          </a:xfrm>
        </p:grpSpPr>
        <p:sp>
          <p:nvSpPr>
            <p:cNvPr id="21" name="Rectangle 20"/>
            <p:cNvSpPr/>
            <p:nvPr/>
          </p:nvSpPr>
          <p:spPr>
            <a:xfrm rot="5400000">
              <a:off x="5680573" y="249065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635953" y="3654063"/>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a:spLocks noChangeAspect="1"/>
            </p:cNvSpPr>
            <p:nvPr/>
          </p:nvSpPr>
          <p:spPr>
            <a:xfrm>
              <a:off x="6592252" y="3515858"/>
              <a:ext cx="139337" cy="139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5" name="TextBox 24"/>
              <p:cNvSpPr txBox="1"/>
              <p:nvPr/>
            </p:nvSpPr>
            <p:spPr>
              <a:xfrm>
                <a:off x="5299167" y="3463835"/>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99167" y="3463835"/>
                <a:ext cx="46224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53349" y="2127069"/>
                <a:ext cx="4622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𝑊</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53349" y="2127069"/>
                <a:ext cx="462241" cy="307777"/>
              </a:xfrm>
              <a:prstGeom prst="rect">
                <a:avLst/>
              </a:prstGeom>
              <a:blipFill>
                <a:blip r:embed="rId12"/>
                <a:stretch>
                  <a:fillRect/>
                </a:stretch>
              </a:blipFill>
            </p:spPr>
            <p:txBody>
              <a:bodyPr/>
              <a:lstStyle/>
              <a:p>
                <a:r>
                  <a:rPr lang="en-GB">
                    <a:noFill/>
                  </a:rPr>
                  <a:t> </a:t>
                </a:r>
              </a:p>
            </p:txBody>
          </p:sp>
        </mc:Fallback>
      </mc:AlternateContent>
      <p:cxnSp>
        <p:nvCxnSpPr>
          <p:cNvPr id="44" name="Straight Arrow Connector 43"/>
          <p:cNvCxnSpPr/>
          <p:nvPr/>
        </p:nvCxnSpPr>
        <p:spPr>
          <a:xfrm flipH="1" flipV="1">
            <a:off x="6130834" y="1480457"/>
            <a:ext cx="439785" cy="12235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000207" y="1952897"/>
                <a:ext cx="4163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000207" y="1952897"/>
                <a:ext cx="41639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05957" y="1915887"/>
                <a:ext cx="3504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GB" sz="1400" dirty="0">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305957" y="1915887"/>
                <a:ext cx="350417" cy="307777"/>
              </a:xfrm>
              <a:prstGeom prst="rect">
                <a:avLst/>
              </a:prstGeom>
              <a:blipFill>
                <a:blip r:embed="rId16"/>
                <a:stretch>
                  <a:fillRect b="-7843"/>
                </a:stretch>
              </a:blipFill>
            </p:spPr>
            <p:txBody>
              <a:bodyPr/>
              <a:lstStyle/>
              <a:p>
                <a:r>
                  <a:rPr lang="en-GB">
                    <a:noFill/>
                  </a:rPr>
                  <a:t> </a:t>
                </a:r>
              </a:p>
            </p:txBody>
          </p:sp>
        </mc:Fallback>
      </mc:AlternateContent>
      <p:sp>
        <p:nvSpPr>
          <p:cNvPr id="47" name="Arc 46"/>
          <p:cNvSpPr/>
          <p:nvPr/>
        </p:nvSpPr>
        <p:spPr>
          <a:xfrm rot="7133948">
            <a:off x="6130931" y="2329502"/>
            <a:ext cx="914400" cy="914400"/>
          </a:xfrm>
          <a:prstGeom prst="arc">
            <a:avLst>
              <a:gd name="adj1" fmla="val 7916414"/>
              <a:gd name="adj2" fmla="val 90653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rot="7133948">
            <a:off x="6318166" y="2081309"/>
            <a:ext cx="914400" cy="914400"/>
          </a:xfrm>
          <a:prstGeom prst="arc">
            <a:avLst>
              <a:gd name="adj1" fmla="val 21348328"/>
              <a:gd name="adj2" fmla="val 15975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5897336" y="2883899"/>
                <a:ext cx="834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90−</m:t>
                          </m:r>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97336" y="2883899"/>
                <a:ext cx="834390"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43007" y="3098075"/>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𝛽</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543007" y="3098075"/>
                <a:ext cx="412229" cy="307777"/>
              </a:xfrm>
              <a:prstGeom prst="rect">
                <a:avLst/>
              </a:prstGeom>
              <a:blipFill>
                <a:blip r:embed="rId18"/>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90852" y="1221377"/>
                <a:ext cx="1116874" cy="3456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𝑡𝑎𝑛</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m:t>
                          </m:r>
                        </m:num>
                        <m:den>
                          <m:r>
                            <a:rPr lang="en-US" sz="1200" b="0" i="1" smtClean="0">
                              <a:solidFill>
                                <a:srgbClr val="FF0000"/>
                              </a:solidFill>
                              <a:latin typeface="Cambria Math" panose="02040503050406030204" pitchFamily="18" charset="0"/>
                              <a:ea typeface="Cambria Math" panose="02040503050406030204" pitchFamily="18" charset="0"/>
                            </a:rPr>
                            <m:t>2</m:t>
                          </m:r>
                        </m:den>
                      </m:f>
                      <m:r>
                        <a:rPr lang="en-US" sz="1200" b="0" i="1" smtClean="0">
                          <a:solidFill>
                            <a:srgbClr val="FF0000"/>
                          </a:solidFill>
                          <a:latin typeface="Cambria Math" panose="02040503050406030204" pitchFamily="18" charset="0"/>
                          <a:ea typeface="Cambria Math" panose="02040503050406030204" pitchFamily="18" charset="0"/>
                        </a:rPr>
                        <m:t>𝑡𝑎𝑛</m:t>
                      </m:r>
                      <m:r>
                        <a:rPr lang="en-US" sz="1200" b="0" i="1" smtClean="0">
                          <a:solidFill>
                            <a:srgbClr val="FF0000"/>
                          </a:solidFill>
                          <a:latin typeface="Cambria Math" panose="02040503050406030204" pitchFamily="18" charset="0"/>
                          <a:ea typeface="Cambria Math" panose="02040503050406030204" pitchFamily="18" charset="0"/>
                        </a:rPr>
                        <m:t>20</m:t>
                      </m:r>
                    </m:oMath>
                  </m:oMathPara>
                </a14:m>
                <a:endParaRPr lang="en-GB" sz="12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90852" y="1221377"/>
                <a:ext cx="1116874" cy="345672"/>
              </a:xfrm>
              <a:prstGeom prst="rect">
                <a:avLst/>
              </a:prstGeom>
              <a:blipFill>
                <a:blip r:embed="rId19"/>
                <a:stretch>
                  <a:fillRect l="-3279" t="-1754" r="-4372"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925389" y="1704702"/>
                <a:ext cx="1278042" cy="185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i="1" dirty="0">
                              <a:solidFill>
                                <a:srgbClr val="FF0000"/>
                              </a:solidFill>
                              <a:latin typeface="Cambria Math" panose="02040503050406030204" pitchFamily="18" charset="0"/>
                              <a:ea typeface="Cambria Math" panose="02040503050406030204" pitchFamily="18" charset="0"/>
                            </a:rPr>
                          </m:ctrlPr>
                        </m:sSubPr>
                        <m:e>
                          <m:r>
                            <a:rPr lang="en-US" sz="1200" i="1" dirty="0">
                              <a:solidFill>
                                <a:srgbClr val="FF0000"/>
                              </a:solidFill>
                              <a:latin typeface="Cambria Math" panose="02040503050406030204" pitchFamily="18" charset="0"/>
                              <a:ea typeface="Cambria Math" panose="02040503050406030204" pitchFamily="18" charset="0"/>
                            </a:rPr>
                            <m:t>𝛽</m:t>
                          </m:r>
                        </m:e>
                        <m:sub>
                          <m:r>
                            <a:rPr lang="en-US" sz="1200" i="1" dirty="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m:t>
                      </m:r>
                      <m:r>
                        <a:rPr lang="en-US" sz="1200" i="1">
                          <a:solidFill>
                            <a:srgbClr val="FF0000"/>
                          </a:solidFill>
                          <a:latin typeface="Cambria Math" panose="02040503050406030204" pitchFamily="18" charset="0"/>
                        </a:rPr>
                        <m:t>𝑢</m:t>
                      </m:r>
                      <m:r>
                        <a:rPr lang="en-US" sz="1200" b="0" i="1" smtClean="0">
                          <a:solidFill>
                            <a:srgbClr val="FF0000"/>
                          </a:solidFill>
                          <a:latin typeface="Cambria Math" panose="02040503050406030204" pitchFamily="18" charset="0"/>
                        </a:rPr>
                        <m:t>𝑐𝑜𝑠</m:t>
                      </m:r>
                      <m:r>
                        <a:rPr lang="en-US" sz="1200" b="0" i="1" smtClean="0">
                          <a:solidFill>
                            <a:srgbClr val="FF0000"/>
                          </a:solidFill>
                          <a:latin typeface="Cambria Math" panose="02040503050406030204" pitchFamily="18" charset="0"/>
                        </a:rPr>
                        <m:t>20</m:t>
                      </m:r>
                    </m:oMath>
                  </m:oMathPara>
                </a14:m>
                <a:endParaRPr lang="en-GB" sz="12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925389" y="1704702"/>
                <a:ext cx="1278042" cy="185692"/>
              </a:xfrm>
              <a:prstGeom prst="rect">
                <a:avLst/>
              </a:prstGeom>
              <a:blipFill>
                <a:blip r:embed="rId20"/>
                <a:stretch>
                  <a:fillRect t="-6667" r="-142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29743" y="2100943"/>
                <a:ext cx="128317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𝑠𝑖𝑛</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29743" y="2100943"/>
                <a:ext cx="1283172" cy="184666"/>
              </a:xfrm>
              <a:prstGeom prst="rect">
                <a:avLst/>
              </a:prstGeom>
              <a:blipFill>
                <a:blip r:embed="rId21"/>
                <a:stretch>
                  <a:fillRect l="-1429" t="-6667" r="-476"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53690" y="2383973"/>
                <a:ext cx="1393779" cy="346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𝑣</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rPr>
                        <m:t>𝑠𝑖𝑛</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rPr>
                            <m:t>2</m:t>
                          </m:r>
                        </m:sub>
                      </m:sSub>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0" i="1" smtClean="0">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2</m:t>
                          </m:r>
                        </m:num>
                        <m:den>
                          <m:r>
                            <a:rPr lang="en-US" sz="1200" b="0" i="1" smtClean="0">
                              <a:solidFill>
                                <a:srgbClr val="FF0000"/>
                              </a:solidFill>
                              <a:latin typeface="Cambria Math" panose="02040503050406030204" pitchFamily="18" charset="0"/>
                              <a:ea typeface="Cambria Math" panose="02040503050406030204" pitchFamily="18" charset="0"/>
                            </a:rPr>
                            <m:t>5</m:t>
                          </m:r>
                        </m:den>
                      </m:f>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𝑣</m:t>
                          </m:r>
                        </m:e>
                        <m:sub>
                          <m:r>
                            <a:rPr lang="en-US" sz="1200" b="0" i="1" smtClean="0">
                              <a:solidFill>
                                <a:srgbClr val="FF0000"/>
                              </a:solidFill>
                              <a:latin typeface="Cambria Math" panose="02040503050406030204" pitchFamily="18" charset="0"/>
                              <a:ea typeface="Cambria Math" panose="02040503050406030204" pitchFamily="18" charset="0"/>
                            </a:rPr>
                            <m:t>1</m:t>
                          </m:r>
                        </m:sub>
                      </m:sSub>
                      <m:r>
                        <a:rPr lang="en-US" sz="1200" b="0" i="1" smtClean="0">
                          <a:solidFill>
                            <a:srgbClr val="FF0000"/>
                          </a:solidFill>
                          <a:latin typeface="Cambria Math" panose="02040503050406030204" pitchFamily="18" charset="0"/>
                          <a:ea typeface="Cambria Math" panose="02040503050406030204" pitchFamily="18" charset="0"/>
                        </a:rPr>
                        <m:t>𝑐𝑜𝑠</m:t>
                      </m:r>
                      <m:sSub>
                        <m:sSubPr>
                          <m:ctrlPr>
                            <a:rPr lang="en-US" sz="1200" b="0" i="1" smtClean="0">
                              <a:solidFill>
                                <a:srgbClr val="FF0000"/>
                              </a:solidFill>
                              <a:latin typeface="Cambria Math" panose="02040503050406030204" pitchFamily="18" charset="0"/>
                              <a:ea typeface="Cambria Math" panose="02040503050406030204" pitchFamily="18" charset="0"/>
                            </a:rPr>
                          </m:ctrlPr>
                        </m:sSubPr>
                        <m:e>
                          <m:r>
                            <a:rPr lang="en-US" sz="1200" b="0" i="1" smtClean="0">
                              <a:solidFill>
                                <a:srgbClr val="FF0000"/>
                              </a:solidFill>
                              <a:latin typeface="Cambria Math" panose="02040503050406030204" pitchFamily="18" charset="0"/>
                              <a:ea typeface="Cambria Math" panose="02040503050406030204" pitchFamily="18" charset="0"/>
                            </a:rPr>
                            <m:t>𝛽</m:t>
                          </m:r>
                        </m:e>
                        <m:sub>
                          <m:r>
                            <a:rPr lang="en-US" sz="1200" b="0" i="1" smtClean="0">
                              <a:solidFill>
                                <a:srgbClr val="FF0000"/>
                              </a:solidFill>
                              <a:latin typeface="Cambria Math" panose="02040503050406030204" pitchFamily="18" charset="0"/>
                              <a:ea typeface="Cambria Math" panose="02040503050406030204" pitchFamily="18" charset="0"/>
                            </a:rPr>
                            <m:t>1</m:t>
                          </m:r>
                        </m:sub>
                      </m:sSub>
                    </m:oMath>
                  </m:oMathPara>
                </a14:m>
                <a:endParaRPr lang="en-GB" sz="1200"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53690" y="2383973"/>
                <a:ext cx="1393779" cy="346890"/>
              </a:xfrm>
              <a:prstGeom prst="rect">
                <a:avLst/>
              </a:prstGeom>
              <a:blipFill>
                <a:blip r:embed="rId22"/>
                <a:stretch>
                  <a:fillRect l="-1316" t="-3509" r="-439"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651864" y="2745378"/>
                <a:ext cx="4122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ea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𝑣</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GB" sz="1400" dirty="0">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651864" y="2745378"/>
                <a:ext cx="412229"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7393579" y="1280159"/>
                <a:ext cx="1003415"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ea typeface="Cambria Math" panose="02040503050406030204" pitchFamily="18" charset="0"/>
                            </a:rPr>
                            <m:t>𝛽</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rPr>
                        <m:t>=65.</m:t>
                      </m:r>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5</m:t>
                          </m:r>
                        </m:e>
                        <m:sup>
                          <m:r>
                            <a:rPr lang="en-US" sz="1600" i="1">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393579" y="1280159"/>
                <a:ext cx="1003415" cy="251800"/>
              </a:xfrm>
              <a:prstGeom prst="rect">
                <a:avLst/>
              </a:prstGeom>
              <a:blipFill>
                <a:blip r:embed="rId24"/>
                <a:stretch>
                  <a:fillRect l="-6707" r="-1220"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7393576" y="1695996"/>
                <a:ext cx="12046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𝑣</m:t>
                          </m:r>
                        </m:e>
                        <m:sub>
                          <m:r>
                            <a:rPr lang="en-US" sz="1600" b="0" i="1" smtClean="0">
                              <a:solidFill>
                                <a:srgbClr val="FF0000"/>
                              </a:solidFill>
                              <a:latin typeface="Cambria Math" panose="02040503050406030204" pitchFamily="18" charset="0"/>
                            </a:rPr>
                            <m:t>2</m:t>
                          </m:r>
                        </m:sub>
                      </m:sSub>
                      <m:r>
                        <a:rPr lang="en-US" sz="1600" b="0" i="1" smtClean="0">
                          <a:solidFill>
                            <a:srgbClr val="FF0000"/>
                          </a:solidFill>
                          <a:latin typeface="Cambria Math" panose="02040503050406030204" pitchFamily="18" charset="0"/>
                          <a:ea typeface="Cambria Math" panose="02040503050406030204" pitchFamily="18" charset="0"/>
                        </a:rPr>
                        <m:t>=0.413…</m:t>
                      </m:r>
                    </m:oMath>
                  </m:oMathPara>
                </a14:m>
                <a:endParaRPr lang="en-GB" sz="1600" dirty="0">
                  <a:solidFill>
                    <a:srgbClr val="FF000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393576" y="1695996"/>
                <a:ext cx="1204689" cy="246221"/>
              </a:xfrm>
              <a:prstGeom prst="rect">
                <a:avLst/>
              </a:prstGeom>
              <a:blipFill>
                <a:blip r:embed="rId25"/>
                <a:stretch>
                  <a:fillRect l="-2030" b="-12195"/>
                </a:stretch>
              </a:blipFill>
            </p:spPr>
            <p:txBody>
              <a:bodyPr/>
              <a:lstStyle/>
              <a:p>
                <a:r>
                  <a:rPr lang="en-GB">
                    <a:noFill/>
                  </a:rPr>
                  <a:t> </a:t>
                </a:r>
              </a:p>
            </p:txBody>
          </p:sp>
        </mc:Fallback>
      </mc:AlternateContent>
      <p:sp>
        <p:nvSpPr>
          <p:cNvPr id="9" name="TextBox 8"/>
          <p:cNvSpPr txBox="1"/>
          <p:nvPr/>
        </p:nvSpPr>
        <p:spPr>
          <a:xfrm>
            <a:off x="4554583" y="3953691"/>
            <a:ext cx="1164101" cy="338554"/>
          </a:xfrm>
          <a:prstGeom prst="rect">
            <a:avLst/>
          </a:prstGeom>
          <a:noFill/>
        </p:spPr>
        <p:txBody>
          <a:bodyPr wrap="none" rtlCol="0">
            <a:spAutoFit/>
          </a:bodyPr>
          <a:lstStyle/>
          <a:p>
            <a:r>
              <a:rPr lang="en-US" sz="1600" u="sng" dirty="0">
                <a:latin typeface="Comic Sans MS" panose="030F0702030302020204" pitchFamily="66" charset="0"/>
              </a:rPr>
              <a:t>KE Before</a:t>
            </a:r>
            <a:endParaRPr lang="en-GB" sz="1600" u="sng" dirty="0">
              <a:latin typeface="Comic Sans MS" panose="030F0702030302020204" pitchFamily="66" charset="0"/>
            </a:endParaRPr>
          </a:p>
        </p:txBody>
      </p:sp>
      <p:sp>
        <p:nvSpPr>
          <p:cNvPr id="56" name="TextBox 55"/>
          <p:cNvSpPr txBox="1"/>
          <p:nvPr/>
        </p:nvSpPr>
        <p:spPr>
          <a:xfrm>
            <a:off x="6823166" y="3958045"/>
            <a:ext cx="1061509" cy="338554"/>
          </a:xfrm>
          <a:prstGeom prst="rect">
            <a:avLst/>
          </a:prstGeom>
          <a:noFill/>
        </p:spPr>
        <p:txBody>
          <a:bodyPr wrap="none" rtlCol="0">
            <a:spAutoFit/>
          </a:bodyPr>
          <a:lstStyle/>
          <a:p>
            <a:r>
              <a:rPr lang="en-US" sz="1600" u="sng" dirty="0">
                <a:latin typeface="Comic Sans MS" panose="030F0702030302020204" pitchFamily="66" charset="0"/>
              </a:rPr>
              <a:t>KE After</a:t>
            </a:r>
            <a:endParaRPr lang="en-GB" sz="16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TextBox 9"/>
              <p:cNvSpPr txBox="1"/>
              <p:nvPr/>
            </p:nvSpPr>
            <p:spPr>
              <a:xfrm>
                <a:off x="4850674" y="4371702"/>
                <a:ext cx="586827"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𝑚</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𝑢</m:t>
                          </m:r>
                        </m:e>
                        <m:sup>
                          <m:r>
                            <a:rPr lang="en-US" sz="1600" b="0" i="1" smtClean="0">
                              <a:latin typeface="Cambria Math" panose="02040503050406030204" pitchFamily="18" charset="0"/>
                            </a:rPr>
                            <m:t>2</m:t>
                          </m:r>
                        </m:sup>
                      </m:sSup>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850674" y="4371702"/>
                <a:ext cx="586827" cy="461024"/>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762206" y="4393473"/>
                <a:ext cx="1253677"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𝑚</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(0.413</m:t>
                          </m:r>
                          <m:r>
                            <a:rPr lang="en-US" sz="1600" b="0" i="1" smtClean="0">
                              <a:latin typeface="Cambria Math" panose="02040503050406030204" pitchFamily="18" charset="0"/>
                            </a:rPr>
                            <m:t>𝑢</m:t>
                          </m:r>
                          <m:r>
                            <a:rPr lang="en-US" sz="1600" b="0" i="1" smtClean="0">
                              <a:latin typeface="Cambria Math" panose="02040503050406030204" pitchFamily="18" charset="0"/>
                            </a:rPr>
                            <m:t>)</m:t>
                          </m:r>
                        </m:e>
                        <m:sup>
                          <m:r>
                            <a:rPr lang="en-US" sz="1600" b="0" i="1" smtClean="0">
                              <a:latin typeface="Cambria Math" panose="02040503050406030204" pitchFamily="18" charset="0"/>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762206" y="4393473"/>
                <a:ext cx="1253677" cy="461024"/>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548846" y="5033552"/>
                <a:ext cx="1464568"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f>
                        <m:fPr>
                          <m:ctrlPr>
                            <a:rPr lang="en-GB"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𝑚</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𝑢</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(0.171)</m:t>
                      </m:r>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548846" y="5033552"/>
                <a:ext cx="1464568" cy="461024"/>
              </a:xfrm>
              <a:prstGeom prst="rect">
                <a:avLst/>
              </a:prstGeom>
              <a:blipFill>
                <a:blip r:embed="rId28"/>
                <a:stretch>
                  <a:fillRect/>
                </a:stretch>
              </a:blipFill>
            </p:spPr>
            <p:txBody>
              <a:bodyPr/>
              <a:lstStyle/>
              <a:p>
                <a:r>
                  <a:rPr lang="en-GB">
                    <a:noFill/>
                  </a:rPr>
                  <a:t> </a:t>
                </a:r>
              </a:p>
            </p:txBody>
          </p:sp>
        </mc:Fallback>
      </mc:AlternateContent>
      <p:sp>
        <p:nvSpPr>
          <p:cNvPr id="60" name="Arc 59"/>
          <p:cNvSpPr/>
          <p:nvPr/>
        </p:nvSpPr>
        <p:spPr>
          <a:xfrm>
            <a:off x="7965413" y="4693917"/>
            <a:ext cx="211937" cy="57476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8142517" y="4495706"/>
            <a:ext cx="1001483"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the squared part</a:t>
            </a:r>
            <a:endParaRPr lang="en-GB" sz="1400" i="1" dirty="0">
              <a:solidFill>
                <a:srgbClr val="FF0000"/>
              </a:solidFill>
              <a:latin typeface="Comic Sans MS" panose="030F0702030302020204" pitchFamily="66" charset="0"/>
            </a:endParaRPr>
          </a:p>
        </p:txBody>
      </p:sp>
      <p:sp>
        <p:nvSpPr>
          <p:cNvPr id="62" name="TextBox 61"/>
          <p:cNvSpPr txBox="1"/>
          <p:nvPr/>
        </p:nvSpPr>
        <p:spPr>
          <a:xfrm>
            <a:off x="3923214" y="5658300"/>
            <a:ext cx="5107575"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this is the original KE, multiplied by 0.17</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rPr>
              <a:t>--&gt; Therefore 83% of the kinetic energy has been lost!</a:t>
            </a:r>
          </a:p>
        </p:txBody>
      </p:sp>
    </p:spTree>
    <p:extLst>
      <p:ext uri="{BB962C8B-B14F-4D97-AF65-F5344CB8AC3E}">
        <p14:creationId xmlns:p14="http://schemas.microsoft.com/office/powerpoint/2010/main" val="24856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linds(horizontal)">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blinds(horizontal)">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2">
                                            <p:txEl>
                                              <p:pRg st="0" end="0"/>
                                            </p:txEl>
                                          </p:spTgt>
                                        </p:tgtEl>
                                        <p:attrNameLst>
                                          <p:attrName>style.visibility</p:attrName>
                                        </p:attrNameLst>
                                      </p:cBhvr>
                                      <p:to>
                                        <p:strVal val="visible"/>
                                      </p:to>
                                    </p:set>
                                    <p:animEffect transition="in" filter="blinds(horizontal)">
                                      <p:cBhvr>
                                        <p:cTn id="42" dur="500"/>
                                        <p:tgtEl>
                                          <p:spTgt spid="6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2">
                                            <p:txEl>
                                              <p:pRg st="2" end="2"/>
                                            </p:txEl>
                                          </p:spTgt>
                                        </p:tgtEl>
                                        <p:attrNameLst>
                                          <p:attrName>style.visibility</p:attrName>
                                        </p:attrNameLst>
                                      </p:cBhvr>
                                      <p:to>
                                        <p:strVal val="visible"/>
                                      </p:to>
                                    </p:set>
                                    <p:animEffect transition="in" filter="blinds(horizontal)">
                                      <p:cBhvr>
                                        <p:cTn id="47" dur="500"/>
                                        <p:tgtEl>
                                          <p:spTgt spid="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6" grpId="0"/>
      <p:bldP spid="10" grpId="0"/>
      <p:bldP spid="57" grpId="0"/>
      <p:bldP spid="58" grpId="0"/>
      <p:bldP spid="60" grpId="0" animBg="1"/>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76449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smooth vertical walls stand on a smooth horizontal surface and intersect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A smooth sphere is projected across the surface with speed </a:t>
                </a:r>
                <a14:m>
                  <m:oMath xmlns:m="http://schemas.openxmlformats.org/officeDocument/2006/math">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one of the walls, and towards the intersection of the walls. The coefficient of restitution between the sphere and the walls is 0.4. Work out the speed and motion of the sphere after:</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first collision</a:t>
                </a:r>
              </a:p>
              <a:p>
                <a:pPr marL="342900" indent="-342900" algn="ctr">
                  <a:buAutoNum type="alphaLcParenR"/>
                </a:pPr>
                <a:r>
                  <a:rPr lang="en-US" sz="1400" dirty="0">
                    <a:latin typeface="Comic Sans MS" panose="030F0702030302020204" pitchFamily="66" charset="0"/>
                  </a:rPr>
                  <a:t>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764492"/>
              </a:xfrm>
              <a:prstGeom prst="rect">
                <a:avLst/>
              </a:prstGeom>
              <a:blipFill>
                <a:blip r:embed="rId2"/>
                <a:stretch>
                  <a:fillRect l="-331" t="-324" r="-1983" b="-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0" name="Rectangle 9"/>
          <p:cNvSpPr/>
          <p:nvPr/>
        </p:nvSpPr>
        <p:spPr>
          <a:xfrm rot="2979530">
            <a:off x="4925417" y="2422591"/>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96616" y="3371397"/>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p:cNvSpPr/>
          <p:nvPr/>
        </p:nvSpPr>
        <p:spPr>
          <a:xfrm>
            <a:off x="6515100" y="2959100"/>
            <a:ext cx="914400" cy="914400"/>
          </a:xfrm>
          <a:prstGeom prst="arc">
            <a:avLst>
              <a:gd name="adj1" fmla="val 11142361"/>
              <a:gd name="adj2" fmla="val 125159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6268812" y="3151413"/>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68812" y="3151413"/>
                <a:ext cx="295978" cy="220253"/>
              </a:xfrm>
              <a:prstGeom prst="rect">
                <a:avLst/>
              </a:prstGeom>
              <a:blipFill>
                <a:blip r:embed="rId7"/>
                <a:stretch>
                  <a:fillRect l="-14286" t="-2778" r="-4082" b="-5556"/>
                </a:stretch>
              </a:blipFill>
            </p:spPr>
            <p:txBody>
              <a:bodyPr/>
              <a:lstStyle/>
              <a:p>
                <a:r>
                  <a:rPr lang="en-GB">
                    <a:noFill/>
                  </a:rPr>
                  <a:t> </a:t>
                </a:r>
              </a:p>
            </p:txBody>
          </p:sp>
        </mc:Fallback>
      </mc:AlternateContent>
      <p:cxnSp>
        <p:nvCxnSpPr>
          <p:cNvPr id="15" name="Straight Arrow Connector 14"/>
          <p:cNvCxnSpPr/>
          <p:nvPr/>
        </p:nvCxnSpPr>
        <p:spPr>
          <a:xfrm>
            <a:off x="4343714" y="2657361"/>
            <a:ext cx="1153572" cy="7172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676815" y="2690016"/>
                <a:ext cx="7968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1 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676815" y="2690016"/>
                <a:ext cx="796885" cy="307777"/>
              </a:xfrm>
              <a:prstGeom prst="rect">
                <a:avLst/>
              </a:prstGeom>
              <a:blipFill>
                <a:blip r:embed="rId8"/>
                <a:stretch>
                  <a:fillRect/>
                </a:stretch>
              </a:blipFill>
            </p:spPr>
            <p:txBody>
              <a:bodyPr/>
              <a:lstStyle/>
              <a:p>
                <a:r>
                  <a:rPr lang="en-GB">
                    <a:noFill/>
                  </a:rPr>
                  <a:t> </a:t>
                </a:r>
              </a:p>
            </p:txBody>
          </p:sp>
        </mc:Fallback>
      </mc:AlternateContent>
      <p:sp>
        <p:nvSpPr>
          <p:cNvPr id="18" name="Arc 17"/>
          <p:cNvSpPr/>
          <p:nvPr/>
        </p:nvSpPr>
        <p:spPr>
          <a:xfrm rot="9000850">
            <a:off x="5230586" y="2937328"/>
            <a:ext cx="914400" cy="914400"/>
          </a:xfrm>
          <a:prstGeom prst="arc">
            <a:avLst>
              <a:gd name="adj1" fmla="val 1889127"/>
              <a:gd name="adj2" fmla="val 3152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864553" y="3162299"/>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20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64553" y="3162299"/>
                <a:ext cx="295978" cy="220253"/>
              </a:xfrm>
              <a:prstGeom prst="rect">
                <a:avLst/>
              </a:prstGeom>
              <a:blipFill>
                <a:blip r:embed="rId9"/>
                <a:stretch>
                  <a:fillRect l="-14286" t="-2778" r="-2041" b="-5556"/>
                </a:stretch>
              </a:blipFill>
            </p:spPr>
            <p:txBody>
              <a:bodyPr/>
              <a:lstStyle/>
              <a:p>
                <a:r>
                  <a:rPr lang="en-GB">
                    <a:noFill/>
                  </a:rPr>
                  <a:t> </a:t>
                </a:r>
              </a:p>
            </p:txBody>
          </p:sp>
        </mc:Fallback>
      </mc:AlternateContent>
      <p:cxnSp>
        <p:nvCxnSpPr>
          <p:cNvPr id="20" name="Straight Arrow Connector 19"/>
          <p:cNvCxnSpPr/>
          <p:nvPr/>
        </p:nvCxnSpPr>
        <p:spPr>
          <a:xfrm flipV="1">
            <a:off x="5475828" y="3004457"/>
            <a:ext cx="924972" cy="360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4838700" y="2926443"/>
            <a:ext cx="914400" cy="914400"/>
          </a:xfrm>
          <a:prstGeom prst="arc">
            <a:avLst>
              <a:gd name="adj1" fmla="val 20556285"/>
              <a:gd name="adj2" fmla="val 214618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844268" y="3173185"/>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44268" y="3173185"/>
                <a:ext cx="154529" cy="215444"/>
              </a:xfrm>
              <a:prstGeom prst="rect">
                <a:avLst/>
              </a:prstGeom>
              <a:blipFill>
                <a:blip r:embed="rId10"/>
                <a:stretch>
                  <a:fillRect l="-44000" r="-3600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71257" y="3831772"/>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071257" y="3831772"/>
                <a:ext cx="1540896" cy="246221"/>
              </a:xfrm>
              <a:prstGeom prst="rect">
                <a:avLst/>
              </a:prstGeom>
              <a:blipFill>
                <a:blip r:embed="rId11"/>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201886" y="4245428"/>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=0.4</m:t>
                      </m:r>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20</m:t>
                      </m:r>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201886" y="4245428"/>
                <a:ext cx="1540896" cy="246221"/>
              </a:xfrm>
              <a:prstGeom prst="rect">
                <a:avLst/>
              </a:prstGeom>
              <a:blipFill>
                <a:blip r:embed="rId12"/>
                <a:stretch>
                  <a:fillRect l="-2767" r="-3162"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136572" y="4680857"/>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=0.145…</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136572" y="4680857"/>
                <a:ext cx="1540896" cy="246221"/>
              </a:xfrm>
              <a:prstGeom prst="rect">
                <a:avLst/>
              </a:prstGeom>
              <a:blipFill>
                <a:blip r:embed="rId13"/>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19601" y="5105400"/>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8.28</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19601" y="5105400"/>
                <a:ext cx="1066799" cy="251800"/>
              </a:xfrm>
              <a:prstGeom prst="rect">
                <a:avLst/>
              </a:prstGeom>
              <a:blipFill>
                <a:blip r:embed="rId14"/>
                <a:stretch>
                  <a:fillRect t="-2439" b="-31707"/>
                </a:stretch>
              </a:blipFill>
            </p:spPr>
            <p:txBody>
              <a:bodyPr/>
              <a:lstStyle/>
              <a:p>
                <a:r>
                  <a:rPr lang="en-GB">
                    <a:noFill/>
                  </a:rPr>
                  <a:t> </a:t>
                </a:r>
              </a:p>
            </p:txBody>
          </p:sp>
        </mc:Fallback>
      </mc:AlternateContent>
      <p:sp>
        <p:nvSpPr>
          <p:cNvPr id="30" name="Arc 29"/>
          <p:cNvSpPr/>
          <p:nvPr/>
        </p:nvSpPr>
        <p:spPr>
          <a:xfrm>
            <a:off x="5733842" y="4008118"/>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5976260" y="4027620"/>
            <a:ext cx="127362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32" name="Arc 31"/>
          <p:cNvSpPr/>
          <p:nvPr/>
        </p:nvSpPr>
        <p:spPr>
          <a:xfrm>
            <a:off x="5744728" y="4432661"/>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a:off x="5581442" y="4846318"/>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5954488" y="4473935"/>
            <a:ext cx="183968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right side</a:t>
            </a:r>
            <a:endParaRPr lang="en-GB" sz="1400" i="1" dirty="0">
              <a:solidFill>
                <a:srgbClr val="FF0000"/>
              </a:solidFill>
              <a:latin typeface="Comic Sans MS" panose="030F0702030302020204" pitchFamily="66" charset="0"/>
            </a:endParaRPr>
          </a:p>
        </p:txBody>
      </p:sp>
      <p:sp>
        <p:nvSpPr>
          <p:cNvPr id="35" name="TextBox 34"/>
          <p:cNvSpPr txBox="1"/>
          <p:nvPr/>
        </p:nvSpPr>
        <p:spPr>
          <a:xfrm>
            <a:off x="5802085" y="4887592"/>
            <a:ext cx="11647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tan</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7696201" y="1360715"/>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8.28</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696201" y="1360715"/>
                <a:ext cx="1066799" cy="251800"/>
              </a:xfrm>
              <a:prstGeom prst="rect">
                <a:avLst/>
              </a:prstGeom>
              <a:blipFill>
                <a:blip r:embed="rId15"/>
                <a:stretch>
                  <a:fillRect b="-309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732729" y="2918616"/>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732729" y="2918616"/>
                <a:ext cx="340606" cy="307777"/>
              </a:xfrm>
              <a:prstGeom prst="rect">
                <a:avLst/>
              </a:prstGeom>
              <a:blipFill>
                <a:blip r:embed="rId1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522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linds(horizontal)">
                                      <p:cBhvr>
                                        <p:cTn id="51" dur="500"/>
                                        <p:tgtEl>
                                          <p:spTgt spid="3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linds(horizont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linds(horizont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linds(horizont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linds(horizontal)">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linds(horizontal)">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blinds(horizontal)">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blinds(horizontal)">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linds(horizontal)">
                                      <p:cBhvr>
                                        <p:cTn id="10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6" grpId="0"/>
      <p:bldP spid="18" grpId="0" animBg="1"/>
      <p:bldP spid="19" grpId="0"/>
      <p:bldP spid="23" grpId="0" animBg="1"/>
      <p:bldP spid="24" grpId="0"/>
      <p:bldP spid="26" grpId="0"/>
      <p:bldP spid="27" grpId="0"/>
      <p:bldP spid="28" grpId="0"/>
      <p:bldP spid="29" grpId="0"/>
      <p:bldP spid="30" grpId="0" animBg="1"/>
      <p:bldP spid="31" grpId="0"/>
      <p:bldP spid="32" grpId="0" animBg="1"/>
      <p:bldP spid="33" grpId="0" animBg="1"/>
      <p:bldP spid="34" grpId="0"/>
      <p:bldP spid="35" grpId="0"/>
      <p:bldP spid="3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76449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smooth vertical walls stand on a smooth horizontal surface and intersect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A smooth sphere is projected across the surface with speed </a:t>
                </a:r>
                <a14:m>
                  <m:oMath xmlns:m="http://schemas.openxmlformats.org/officeDocument/2006/math">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one of the walls, and towards the intersection of the walls. The coefficient of restitution between the sphere and the walls is 0.4. Work out the speed and motion of the sphere after:</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first collision</a:t>
                </a:r>
              </a:p>
              <a:p>
                <a:pPr marL="342900" indent="-342900" algn="ctr">
                  <a:buAutoNum type="alphaLcParenR"/>
                </a:pPr>
                <a:r>
                  <a:rPr lang="en-US" sz="1400" dirty="0">
                    <a:latin typeface="Comic Sans MS" panose="030F0702030302020204" pitchFamily="66" charset="0"/>
                  </a:rPr>
                  <a:t>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764492"/>
              </a:xfrm>
              <a:prstGeom prst="rect">
                <a:avLst/>
              </a:prstGeom>
              <a:blipFill>
                <a:blip r:embed="rId2"/>
                <a:stretch>
                  <a:fillRect l="-331" t="-324" r="-1983" b="-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6"/>
                <a:stretch>
                  <a:fillRect l="-1463" b="-2667"/>
                </a:stretch>
              </a:blipFill>
            </p:spPr>
            <p:txBody>
              <a:bodyPr/>
              <a:lstStyle/>
              <a:p>
                <a:r>
                  <a:rPr lang="en-GB">
                    <a:noFill/>
                  </a:rPr>
                  <a:t> </a:t>
                </a:r>
              </a:p>
            </p:txBody>
          </p:sp>
        </mc:Fallback>
      </mc:AlternateContent>
      <p:sp>
        <p:nvSpPr>
          <p:cNvPr id="10" name="Rectangle 9"/>
          <p:cNvSpPr/>
          <p:nvPr/>
        </p:nvSpPr>
        <p:spPr>
          <a:xfrm rot="2979530">
            <a:off x="4925417" y="2422591"/>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96616" y="3371397"/>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p:cNvSpPr/>
          <p:nvPr/>
        </p:nvSpPr>
        <p:spPr>
          <a:xfrm>
            <a:off x="6515100" y="2959100"/>
            <a:ext cx="914400" cy="914400"/>
          </a:xfrm>
          <a:prstGeom prst="arc">
            <a:avLst>
              <a:gd name="adj1" fmla="val 11142361"/>
              <a:gd name="adj2" fmla="val 125159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6268812" y="3151413"/>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68812" y="3151413"/>
                <a:ext cx="295978" cy="220253"/>
              </a:xfrm>
              <a:prstGeom prst="rect">
                <a:avLst/>
              </a:prstGeom>
              <a:blipFill>
                <a:blip r:embed="rId7"/>
                <a:stretch>
                  <a:fillRect l="-14286" t="-2778" r="-4082" b="-5556"/>
                </a:stretch>
              </a:blipFill>
            </p:spPr>
            <p:txBody>
              <a:bodyPr/>
              <a:lstStyle/>
              <a:p>
                <a:r>
                  <a:rPr lang="en-GB">
                    <a:noFill/>
                  </a:rPr>
                  <a:t> </a:t>
                </a:r>
              </a:p>
            </p:txBody>
          </p:sp>
        </mc:Fallback>
      </mc:AlternateContent>
      <p:cxnSp>
        <p:nvCxnSpPr>
          <p:cNvPr id="15" name="Straight Arrow Connector 14"/>
          <p:cNvCxnSpPr/>
          <p:nvPr/>
        </p:nvCxnSpPr>
        <p:spPr>
          <a:xfrm>
            <a:off x="4343714" y="2657361"/>
            <a:ext cx="1153572" cy="7172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676815" y="2690016"/>
                <a:ext cx="7968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1 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676815" y="2690016"/>
                <a:ext cx="796885" cy="307777"/>
              </a:xfrm>
              <a:prstGeom prst="rect">
                <a:avLst/>
              </a:prstGeom>
              <a:blipFill>
                <a:blip r:embed="rId8"/>
                <a:stretch>
                  <a:fillRect/>
                </a:stretch>
              </a:blipFill>
            </p:spPr>
            <p:txBody>
              <a:bodyPr/>
              <a:lstStyle/>
              <a:p>
                <a:r>
                  <a:rPr lang="en-GB">
                    <a:noFill/>
                  </a:rPr>
                  <a:t> </a:t>
                </a:r>
              </a:p>
            </p:txBody>
          </p:sp>
        </mc:Fallback>
      </mc:AlternateContent>
      <p:sp>
        <p:nvSpPr>
          <p:cNvPr id="18" name="Arc 17"/>
          <p:cNvSpPr/>
          <p:nvPr/>
        </p:nvSpPr>
        <p:spPr>
          <a:xfrm rot="9000850">
            <a:off x="5230586" y="2937328"/>
            <a:ext cx="914400" cy="914400"/>
          </a:xfrm>
          <a:prstGeom prst="arc">
            <a:avLst>
              <a:gd name="adj1" fmla="val 1889127"/>
              <a:gd name="adj2" fmla="val 3152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864553" y="3162299"/>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20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64553" y="3162299"/>
                <a:ext cx="295978" cy="220253"/>
              </a:xfrm>
              <a:prstGeom prst="rect">
                <a:avLst/>
              </a:prstGeom>
              <a:blipFill>
                <a:blip r:embed="rId9"/>
                <a:stretch>
                  <a:fillRect l="-14286" t="-2778" r="-2041" b="-5556"/>
                </a:stretch>
              </a:blipFill>
            </p:spPr>
            <p:txBody>
              <a:bodyPr/>
              <a:lstStyle/>
              <a:p>
                <a:r>
                  <a:rPr lang="en-GB">
                    <a:noFill/>
                  </a:rPr>
                  <a:t> </a:t>
                </a:r>
              </a:p>
            </p:txBody>
          </p:sp>
        </mc:Fallback>
      </mc:AlternateContent>
      <p:cxnSp>
        <p:nvCxnSpPr>
          <p:cNvPr id="20" name="Straight Arrow Connector 19"/>
          <p:cNvCxnSpPr/>
          <p:nvPr/>
        </p:nvCxnSpPr>
        <p:spPr>
          <a:xfrm flipV="1">
            <a:off x="5475828" y="3004457"/>
            <a:ext cx="924972" cy="360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4838700" y="2926443"/>
            <a:ext cx="914400" cy="914400"/>
          </a:xfrm>
          <a:prstGeom prst="arc">
            <a:avLst>
              <a:gd name="adj1" fmla="val 20556285"/>
              <a:gd name="adj2" fmla="val 214618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844268" y="3173185"/>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844268" y="3173185"/>
                <a:ext cx="154529" cy="215444"/>
              </a:xfrm>
              <a:prstGeom prst="rect">
                <a:avLst/>
              </a:prstGeom>
              <a:blipFill>
                <a:blip r:embed="rId10"/>
                <a:stretch>
                  <a:fillRect l="-44000" r="-3600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696201" y="1360715"/>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8.28</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696201" y="1360715"/>
                <a:ext cx="1066799" cy="251800"/>
              </a:xfrm>
              <a:prstGeom prst="rect">
                <a:avLst/>
              </a:prstGeom>
              <a:blipFill>
                <a:blip r:embed="rId11"/>
                <a:stretch>
                  <a:fillRect b="-309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732729" y="2918616"/>
                <a:ext cx="3406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732729" y="2918616"/>
                <a:ext cx="340606"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495801" y="3799113"/>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1" y="3799113"/>
                <a:ext cx="1400832" cy="246221"/>
              </a:xfrm>
              <a:prstGeom prst="rect">
                <a:avLst/>
              </a:prstGeom>
              <a:blipFill>
                <a:blip r:embed="rId13"/>
                <a:stretch>
                  <a:fillRect l="-4803" r="-873"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71259" y="4267199"/>
                <a:ext cx="192200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8.28</m:t>
                          </m:r>
                        </m:e>
                      </m:d>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rPr>
                        <m:t>𝑐𝑜𝑠</m:t>
                      </m:r>
                      <m:r>
                        <a:rPr lang="en-US" sz="1600" b="0" i="1" smtClean="0">
                          <a:latin typeface="Cambria Math" panose="02040503050406030204" pitchFamily="18" charset="0"/>
                        </a:rPr>
                        <m:t>20</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071259" y="4267199"/>
                <a:ext cx="1922001" cy="246221"/>
              </a:xfrm>
              <a:prstGeom prst="rect">
                <a:avLst/>
              </a:prstGeom>
              <a:blipFill>
                <a:blip r:embed="rId14"/>
                <a:stretch>
                  <a:fillRect l="-1270" r="-1587"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920345" y="4724399"/>
                <a:ext cx="14709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=0.950 (3</m:t>
                      </m:r>
                      <m:r>
                        <a:rPr lang="en-US" sz="1600" b="0" i="1" smtClean="0">
                          <a:latin typeface="Cambria Math" panose="02040503050406030204" pitchFamily="18" charset="0"/>
                          <a:ea typeface="Cambria Math" panose="02040503050406030204" pitchFamily="18" charset="0"/>
                        </a:rPr>
                        <m:t>𝑠𝑓</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920345" y="4724399"/>
                <a:ext cx="1470980" cy="246221"/>
              </a:xfrm>
              <a:prstGeom prst="rect">
                <a:avLst/>
              </a:prstGeom>
              <a:blipFill>
                <a:blip r:embed="rId15"/>
                <a:stretch>
                  <a:fillRect l="-1245" r="-4564" b="-32500"/>
                </a:stretch>
              </a:blipFill>
            </p:spPr>
            <p:txBody>
              <a:bodyPr/>
              <a:lstStyle/>
              <a:p>
                <a:r>
                  <a:rPr lang="en-GB">
                    <a:noFill/>
                  </a:rPr>
                  <a:t> </a:t>
                </a:r>
              </a:p>
            </p:txBody>
          </p:sp>
        </mc:Fallback>
      </mc:AlternateContent>
      <p:sp>
        <p:nvSpPr>
          <p:cNvPr id="41" name="Arc 40"/>
          <p:cNvSpPr/>
          <p:nvPr/>
        </p:nvSpPr>
        <p:spPr>
          <a:xfrm>
            <a:off x="5940671" y="3997233"/>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6161314" y="4038507"/>
            <a:ext cx="133894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43" name="Arc 42"/>
          <p:cNvSpPr/>
          <p:nvPr/>
        </p:nvSpPr>
        <p:spPr>
          <a:xfrm>
            <a:off x="6299899" y="4476204"/>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p:cNvSpPr txBox="1"/>
              <p:nvPr/>
            </p:nvSpPr>
            <p:spPr>
              <a:xfrm>
                <a:off x="6520542" y="4517478"/>
                <a:ext cx="11647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a:t>
                </a:r>
                <a14:m>
                  <m:oMath xmlns:m="http://schemas.openxmlformats.org/officeDocument/2006/math">
                    <m:r>
                      <a:rPr lang="en-US" sz="1400" i="1" dirty="0" smtClean="0">
                        <a:solidFill>
                          <a:srgbClr val="FF0000"/>
                        </a:solidFill>
                        <a:latin typeface="Cambria Math" panose="02040503050406030204" pitchFamily="18" charset="0"/>
                      </a:rPr>
                      <m:t>𝑣</m:t>
                    </m:r>
                  </m:oMath>
                </a14:m>
                <a:endParaRPr lang="en-GB" sz="1400" i="1" dirty="0">
                  <a:solidFill>
                    <a:srgbClr val="FF0000"/>
                  </a:solidFill>
                  <a:latin typeface="Comic Sans MS" panose="030F0702030302020204" pitchFamily="66"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20542" y="4517478"/>
                <a:ext cx="1164771" cy="307777"/>
              </a:xfrm>
              <a:prstGeom prst="rect">
                <a:avLst/>
              </a:prstGeom>
              <a:blipFill>
                <a:blip r:embed="rId16"/>
                <a:stretch>
                  <a:fillRect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794174" y="1730827"/>
                <a:ext cx="9295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m:t>
                      </m:r>
                      <m:r>
                        <a:rPr lang="en-US" sz="1600" b="0" i="1" smtClean="0">
                          <a:latin typeface="Cambria Math" panose="02040503050406030204" pitchFamily="18" charset="0"/>
                          <a:ea typeface="Cambria Math" panose="02040503050406030204" pitchFamily="18" charset="0"/>
                        </a:rPr>
                        <m:t>=0.950</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794174" y="1730827"/>
                <a:ext cx="929550" cy="246221"/>
              </a:xfrm>
              <a:prstGeom prst="rect">
                <a:avLst/>
              </a:prstGeom>
              <a:blipFill>
                <a:blip r:embed="rId17"/>
                <a:stretch>
                  <a:fillRect l="-3289" r="-4605" b="-7500"/>
                </a:stretch>
              </a:blipFill>
            </p:spPr>
            <p:txBody>
              <a:bodyPr/>
              <a:lstStyle/>
              <a:p>
                <a:r>
                  <a:rPr lang="en-GB">
                    <a:noFill/>
                  </a:rPr>
                  <a:t> </a:t>
                </a:r>
              </a:p>
            </p:txBody>
          </p:sp>
        </mc:Fallback>
      </mc:AlternateContent>
    </p:spTree>
    <p:extLst>
      <p:ext uri="{BB962C8B-B14F-4D97-AF65-F5344CB8AC3E}">
        <p14:creationId xmlns:p14="http://schemas.microsoft.com/office/powerpoint/2010/main" val="256463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linds(horizont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animBg="1"/>
      <p:bldP spid="42" grpId="0"/>
      <p:bldP spid="43" grpId="0" animBg="1"/>
      <p:bldP spid="44"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6268812" y="3151413"/>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68812" y="3151413"/>
                <a:ext cx="295978" cy="220253"/>
              </a:xfrm>
              <a:prstGeom prst="rect">
                <a:avLst/>
              </a:prstGeom>
              <a:blipFill>
                <a:blip r:embed="rId2"/>
                <a:stretch>
                  <a:fillRect l="-14286" t="-2778" r="-4082"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789840" y="3173185"/>
                <a:ext cx="432234"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8.28</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789840" y="3173185"/>
                <a:ext cx="432234" cy="220253"/>
              </a:xfrm>
              <a:prstGeom prst="rect">
                <a:avLst/>
              </a:prstGeom>
              <a:blipFill>
                <a:blip r:embed="rId3"/>
                <a:stretch>
                  <a:fillRect l="-8451" t="-2778" r="-2817" b="-5556"/>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76449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smooth vertical walls stand on a smooth horizontal surface and intersect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A smooth sphere is projected across the surface with speed </a:t>
                </a:r>
                <a14:m>
                  <m:oMath xmlns:m="http://schemas.openxmlformats.org/officeDocument/2006/math">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one of the walls, and towards the intersection of the walls. The coefficient of restitution between the sphere and the walls is 0.4. Work out the speed and motion of the sphere after:</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first collision</a:t>
                </a:r>
              </a:p>
              <a:p>
                <a:pPr marL="342900" indent="-342900" algn="ctr">
                  <a:buAutoNum type="alphaLcParenR"/>
                </a:pPr>
                <a:r>
                  <a:rPr lang="en-US" sz="1400" dirty="0">
                    <a:latin typeface="Comic Sans MS" panose="030F0702030302020204" pitchFamily="66" charset="0"/>
                  </a:rPr>
                  <a:t>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764492"/>
              </a:xfrm>
              <a:prstGeom prst="rect">
                <a:avLst/>
              </a:prstGeom>
              <a:blipFill>
                <a:blip r:embed="rId4"/>
                <a:stretch>
                  <a:fillRect l="-331" t="-324" r="-1983" b="-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5"/>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6"/>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7"/>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8"/>
                <a:stretch>
                  <a:fillRect l="-1463" b="-2667"/>
                </a:stretch>
              </a:blipFill>
            </p:spPr>
            <p:txBody>
              <a:bodyPr/>
              <a:lstStyle/>
              <a:p>
                <a:r>
                  <a:rPr lang="en-GB">
                    <a:noFill/>
                  </a:rPr>
                  <a:t> </a:t>
                </a:r>
              </a:p>
            </p:txBody>
          </p:sp>
        </mc:Fallback>
      </mc:AlternateContent>
      <p:sp>
        <p:nvSpPr>
          <p:cNvPr id="10" name="Rectangle 9"/>
          <p:cNvSpPr/>
          <p:nvPr/>
        </p:nvSpPr>
        <p:spPr>
          <a:xfrm rot="2979530">
            <a:off x="4925417" y="2422591"/>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96616" y="3371397"/>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p:cNvSpPr/>
          <p:nvPr/>
        </p:nvSpPr>
        <p:spPr>
          <a:xfrm>
            <a:off x="6515100" y="2959100"/>
            <a:ext cx="914400" cy="914400"/>
          </a:xfrm>
          <a:prstGeom prst="arc">
            <a:avLst>
              <a:gd name="adj1" fmla="val 11142361"/>
              <a:gd name="adj2" fmla="val 125159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Arrow Connector 14"/>
          <p:cNvCxnSpPr/>
          <p:nvPr/>
        </p:nvCxnSpPr>
        <p:spPr>
          <a:xfrm>
            <a:off x="4343714" y="2657361"/>
            <a:ext cx="1153572" cy="7172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676815" y="2690016"/>
                <a:ext cx="7968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1 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676815" y="2690016"/>
                <a:ext cx="796885" cy="307777"/>
              </a:xfrm>
              <a:prstGeom prst="rect">
                <a:avLst/>
              </a:prstGeom>
              <a:blipFill>
                <a:blip r:embed="rId9"/>
                <a:stretch>
                  <a:fillRect/>
                </a:stretch>
              </a:blipFill>
            </p:spPr>
            <p:txBody>
              <a:bodyPr/>
              <a:lstStyle/>
              <a:p>
                <a:r>
                  <a:rPr lang="en-GB">
                    <a:noFill/>
                  </a:rPr>
                  <a:t> </a:t>
                </a:r>
              </a:p>
            </p:txBody>
          </p:sp>
        </mc:Fallback>
      </mc:AlternateContent>
      <p:sp>
        <p:nvSpPr>
          <p:cNvPr id="18" name="Arc 17"/>
          <p:cNvSpPr/>
          <p:nvPr/>
        </p:nvSpPr>
        <p:spPr>
          <a:xfrm rot="9000850">
            <a:off x="5230586" y="2937328"/>
            <a:ext cx="914400" cy="914400"/>
          </a:xfrm>
          <a:prstGeom prst="arc">
            <a:avLst>
              <a:gd name="adj1" fmla="val 1889127"/>
              <a:gd name="adj2" fmla="val 31529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864553" y="3162299"/>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20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64553" y="3162299"/>
                <a:ext cx="295978" cy="220253"/>
              </a:xfrm>
              <a:prstGeom prst="rect">
                <a:avLst/>
              </a:prstGeom>
              <a:blipFill>
                <a:blip r:embed="rId10"/>
                <a:stretch>
                  <a:fillRect l="-14286" t="-2778" r="-2041" b="-5556"/>
                </a:stretch>
              </a:blipFill>
            </p:spPr>
            <p:txBody>
              <a:bodyPr/>
              <a:lstStyle/>
              <a:p>
                <a:r>
                  <a:rPr lang="en-GB">
                    <a:noFill/>
                  </a:rPr>
                  <a:t> </a:t>
                </a:r>
              </a:p>
            </p:txBody>
          </p:sp>
        </mc:Fallback>
      </mc:AlternateContent>
      <p:cxnSp>
        <p:nvCxnSpPr>
          <p:cNvPr id="20" name="Straight Arrow Connector 19"/>
          <p:cNvCxnSpPr/>
          <p:nvPr/>
        </p:nvCxnSpPr>
        <p:spPr>
          <a:xfrm flipV="1">
            <a:off x="5475828" y="3004457"/>
            <a:ext cx="924972" cy="360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4838700" y="2926443"/>
            <a:ext cx="914400" cy="914400"/>
          </a:xfrm>
          <a:prstGeom prst="arc">
            <a:avLst>
              <a:gd name="adj1" fmla="val 20556285"/>
              <a:gd name="adj2" fmla="val 214618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TextBox 35"/>
              <p:cNvSpPr txBox="1"/>
              <p:nvPr/>
            </p:nvSpPr>
            <p:spPr>
              <a:xfrm>
                <a:off x="2013858" y="4615545"/>
                <a:ext cx="1066799" cy="220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𝛽</m:t>
                      </m:r>
                      <m:r>
                        <a:rPr lang="en-US" sz="1400" b="0" i="1" smtClean="0">
                          <a:solidFill>
                            <a:srgbClr val="FF0000"/>
                          </a:solidFill>
                          <a:latin typeface="Cambria Math" panose="02040503050406030204" pitchFamily="18" charset="0"/>
                          <a:ea typeface="Cambria Math" panose="02040503050406030204" pitchFamily="18" charset="0"/>
                        </a:rPr>
                        <m:t>=</m:t>
                      </m:r>
                      <m:sSup>
                        <m:sSupPr>
                          <m:ctrlPr>
                            <a:rPr lang="en-US" sz="1400" b="0" i="1" smtClean="0">
                              <a:solidFill>
                                <a:srgbClr val="FF0000"/>
                              </a:solidFill>
                              <a:latin typeface="Cambria Math" panose="02040503050406030204" pitchFamily="18" charset="0"/>
                              <a:ea typeface="Cambria Math" panose="02040503050406030204" pitchFamily="18" charset="0"/>
                            </a:rPr>
                          </m:ctrlPr>
                        </m:sSupPr>
                        <m:e>
                          <m:r>
                            <a:rPr lang="en-US" sz="1400" b="0" i="1" smtClean="0">
                              <a:solidFill>
                                <a:srgbClr val="FF0000"/>
                              </a:solidFill>
                              <a:latin typeface="Cambria Math" panose="02040503050406030204" pitchFamily="18" charset="0"/>
                              <a:ea typeface="Cambria Math" panose="02040503050406030204" pitchFamily="18" charset="0"/>
                            </a:rPr>
                            <m:t>8.28</m:t>
                          </m:r>
                        </m:e>
                        <m:sup>
                          <m:r>
                            <a:rPr lang="en-US" sz="14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400"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013858" y="4615545"/>
                <a:ext cx="1066799" cy="220253"/>
              </a:xfrm>
              <a:prstGeom prst="rect">
                <a:avLst/>
              </a:prstGeom>
              <a:blipFill>
                <a:blip r:embed="rId11"/>
                <a:stretch>
                  <a:fillRect t="-2778"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166673" y="2940388"/>
                <a:ext cx="10325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0.95 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166673" y="2940388"/>
                <a:ext cx="1032527"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262745" y="4626427"/>
                <a:ext cx="81195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𝑣</m:t>
                      </m:r>
                      <m:r>
                        <a:rPr lang="en-US" sz="1400" b="0" i="1" smtClean="0">
                          <a:solidFill>
                            <a:srgbClr val="FF0000"/>
                          </a:solidFill>
                          <a:latin typeface="Cambria Math" panose="02040503050406030204" pitchFamily="18" charset="0"/>
                          <a:ea typeface="Cambria Math" panose="02040503050406030204" pitchFamily="18" charset="0"/>
                        </a:rPr>
                        <m:t>=0.950</m:t>
                      </m:r>
                    </m:oMath>
                  </m:oMathPara>
                </a14:m>
                <a:endParaRPr lang="en-GB" sz="14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262745" y="4626427"/>
                <a:ext cx="811953" cy="215444"/>
              </a:xfrm>
              <a:prstGeom prst="rect">
                <a:avLst/>
              </a:prstGeom>
              <a:blipFill>
                <a:blip r:embed="rId13"/>
                <a:stretch>
                  <a:fillRect l="-2256" r="-5263" b="-5714"/>
                </a:stretch>
              </a:blipFill>
            </p:spPr>
            <p:txBody>
              <a:bodyPr/>
              <a:lstStyle/>
              <a:p>
                <a:r>
                  <a:rPr lang="en-GB">
                    <a:noFill/>
                  </a:rPr>
                  <a:t> </a:t>
                </a:r>
              </a:p>
            </p:txBody>
          </p:sp>
        </mc:Fallback>
      </mc:AlternateContent>
      <p:sp>
        <p:nvSpPr>
          <p:cNvPr id="32" name="Arc 31"/>
          <p:cNvSpPr/>
          <p:nvPr/>
        </p:nvSpPr>
        <p:spPr>
          <a:xfrm rot="18165250">
            <a:off x="6188529" y="2545444"/>
            <a:ext cx="914400" cy="914400"/>
          </a:xfrm>
          <a:prstGeom prst="arc">
            <a:avLst>
              <a:gd name="adj1" fmla="val 13549816"/>
              <a:gd name="adj2" fmla="val 158023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TextBox 32"/>
              <p:cNvSpPr txBox="1"/>
              <p:nvPr/>
            </p:nvSpPr>
            <p:spPr>
              <a:xfrm>
                <a:off x="5670097" y="2759527"/>
                <a:ext cx="531620"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68.28</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670097" y="2759527"/>
                <a:ext cx="531620" cy="220253"/>
              </a:xfrm>
              <a:prstGeom prst="rect">
                <a:avLst/>
              </a:prstGeom>
              <a:blipFill>
                <a:blip r:embed="rId14"/>
                <a:stretch>
                  <a:fillRect l="-6897" t="-2778" r="-3448" b="-5556"/>
                </a:stretch>
              </a:blipFill>
            </p:spPr>
            <p:txBody>
              <a:bodyPr/>
              <a:lstStyle/>
              <a:p>
                <a:r>
                  <a:rPr lang="en-GB">
                    <a:noFill/>
                  </a:rPr>
                  <a:t> </a:t>
                </a:r>
              </a:p>
            </p:txBody>
          </p:sp>
        </mc:Fallback>
      </mc:AlternateContent>
      <p:sp>
        <p:nvSpPr>
          <p:cNvPr id="12" name="TextBox 11"/>
          <p:cNvSpPr txBox="1"/>
          <p:nvPr/>
        </p:nvSpPr>
        <p:spPr>
          <a:xfrm>
            <a:off x="6858001" y="1251857"/>
            <a:ext cx="2198913"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need to be careful here – think about which way the sphere will be travelling after the second bounce…</a:t>
            </a:r>
            <a:endParaRPr lang="en-GB" sz="1400" dirty="0">
              <a:solidFill>
                <a:srgbClr val="FF0000"/>
              </a:solidFill>
              <a:latin typeface="Comic Sans MS" panose="030F0702030302020204" pitchFamily="66" charset="0"/>
            </a:endParaRPr>
          </a:p>
        </p:txBody>
      </p:sp>
      <p:sp>
        <p:nvSpPr>
          <p:cNvPr id="35" name="TextBox 34"/>
          <p:cNvSpPr txBox="1"/>
          <p:nvPr/>
        </p:nvSpPr>
        <p:spPr>
          <a:xfrm>
            <a:off x="6705600" y="2460171"/>
            <a:ext cx="2438400" cy="1600438"/>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It will bounce towards the corner – calculate the acute angle between the second wall and the direction of movement (a separate diagram would be very helpful!)</a:t>
            </a:r>
            <a:endParaRPr lang="en-GB" sz="1400" dirty="0">
              <a:solidFill>
                <a:srgbClr val="FF0000"/>
              </a:solidFill>
              <a:latin typeface="Comic Sans MS" panose="030F0702030302020204" pitchFamily="66" charset="0"/>
            </a:endParaRPr>
          </a:p>
        </p:txBody>
      </p:sp>
      <p:cxnSp>
        <p:nvCxnSpPr>
          <p:cNvPr id="46" name="Straight Arrow Connector 45"/>
          <p:cNvCxnSpPr/>
          <p:nvPr/>
        </p:nvCxnSpPr>
        <p:spPr>
          <a:xfrm>
            <a:off x="6372539" y="3009786"/>
            <a:ext cx="152086" cy="11907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9000850">
            <a:off x="5833835" y="2334080"/>
            <a:ext cx="914400" cy="914400"/>
          </a:xfrm>
          <a:prstGeom prst="arc">
            <a:avLst>
              <a:gd name="adj1" fmla="val 15997076"/>
              <a:gd name="adj2" fmla="val 172172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47"/>
              <p:cNvSpPr txBox="1"/>
              <p:nvPr/>
            </p:nvSpPr>
            <p:spPr>
              <a:xfrm>
                <a:off x="6290128" y="3505199"/>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90128" y="3505199"/>
                <a:ext cx="143116" cy="215444"/>
              </a:xfrm>
              <a:prstGeom prst="rect">
                <a:avLst/>
              </a:prstGeom>
              <a:blipFill>
                <a:blip r:embed="rId15"/>
                <a:stretch>
                  <a:fillRect l="-21739" r="-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429375" y="3214007"/>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429375" y="3214007"/>
                <a:ext cx="154529" cy="215444"/>
              </a:xfrm>
              <a:prstGeom prst="rect">
                <a:avLst/>
              </a:prstGeom>
              <a:blipFill>
                <a:blip r:embed="rId16"/>
                <a:stretch>
                  <a:fillRect l="-44000" r="-36000" b="-30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951514" y="4234544"/>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𝑒𝑡𝑎𝑛</m:t>
                      </m:r>
                      <m:r>
                        <a:rPr lang="en-US" sz="1600" b="0" i="1" smtClean="0">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951514" y="4234544"/>
                <a:ext cx="1540896" cy="246221"/>
              </a:xfrm>
              <a:prstGeom prst="rect">
                <a:avLst/>
              </a:prstGeom>
              <a:blipFill>
                <a:blip r:embed="rId17"/>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038601" y="4659086"/>
                <a:ext cx="188322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=0.4</m:t>
                      </m:r>
                      <m:r>
                        <a:rPr lang="en-US" sz="1600" b="0" i="1" smtClean="0">
                          <a:latin typeface="Cambria Math" panose="02040503050406030204" pitchFamily="18" charset="0"/>
                          <a:ea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68.28</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038601" y="4659086"/>
                <a:ext cx="1883228" cy="246221"/>
              </a:xfrm>
              <a:prstGeom prst="rect">
                <a:avLst/>
              </a:prstGeom>
              <a:blipFill>
                <a:blip r:embed="rId18"/>
                <a:stretch>
                  <a:fillRect l="-649" r="-649"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016829" y="5083629"/>
                <a:ext cx="154089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=1.004…</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016829" y="5083629"/>
                <a:ext cx="1540896" cy="246221"/>
              </a:xfrm>
              <a:prstGeom prst="rect">
                <a:avLst/>
              </a:prstGeom>
              <a:blipFill>
                <a:blip r:embed="rId19"/>
                <a:stretch>
                  <a:fillRect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299858" y="5508172"/>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45.1</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299858" y="5508172"/>
                <a:ext cx="1066799" cy="251800"/>
              </a:xfrm>
              <a:prstGeom prst="rect">
                <a:avLst/>
              </a:prstGeom>
              <a:blipFill>
                <a:blip r:embed="rId20"/>
                <a:stretch>
                  <a:fillRect t="-2439" b="-31707"/>
                </a:stretch>
              </a:blipFill>
            </p:spPr>
            <p:txBody>
              <a:bodyPr/>
              <a:lstStyle/>
              <a:p>
                <a:r>
                  <a:rPr lang="en-GB">
                    <a:noFill/>
                  </a:rPr>
                  <a:t> </a:t>
                </a:r>
              </a:p>
            </p:txBody>
          </p:sp>
        </mc:Fallback>
      </mc:AlternateContent>
      <p:sp>
        <p:nvSpPr>
          <p:cNvPr id="54" name="Arc 53"/>
          <p:cNvSpPr/>
          <p:nvPr/>
        </p:nvSpPr>
        <p:spPr>
          <a:xfrm>
            <a:off x="5842699" y="4421776"/>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085117" y="4441278"/>
            <a:ext cx="127362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56" name="Arc 55"/>
          <p:cNvSpPr/>
          <p:nvPr/>
        </p:nvSpPr>
        <p:spPr>
          <a:xfrm>
            <a:off x="5820928" y="4835433"/>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a:off x="5461699" y="524909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030688" y="4876707"/>
            <a:ext cx="183968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right side</a:t>
            </a:r>
            <a:endParaRPr lang="en-GB" sz="1400" i="1" dirty="0">
              <a:solidFill>
                <a:srgbClr val="FF0000"/>
              </a:solidFill>
              <a:latin typeface="Comic Sans MS" panose="030F0702030302020204" pitchFamily="66" charset="0"/>
            </a:endParaRPr>
          </a:p>
        </p:txBody>
      </p:sp>
      <p:sp>
        <p:nvSpPr>
          <p:cNvPr id="59" name="TextBox 58"/>
          <p:cNvSpPr txBox="1"/>
          <p:nvPr/>
        </p:nvSpPr>
        <p:spPr>
          <a:xfrm>
            <a:off x="5682342" y="5290364"/>
            <a:ext cx="11647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tan</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3929744" y="1338942"/>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45.1</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29744" y="1338942"/>
                <a:ext cx="1066799" cy="251800"/>
              </a:xfrm>
              <a:prstGeom prst="rect">
                <a:avLst/>
              </a:prstGeom>
              <a:blipFill>
                <a:blip r:embed="rId21"/>
                <a:stretch>
                  <a:fillRect t="-2439" b="-31707"/>
                </a:stretch>
              </a:blipFill>
            </p:spPr>
            <p:txBody>
              <a:bodyPr/>
              <a:lstStyle/>
              <a:p>
                <a:r>
                  <a:rPr lang="en-GB">
                    <a:noFill/>
                  </a:rPr>
                  <a:t> </a:t>
                </a:r>
              </a:p>
            </p:txBody>
          </p:sp>
        </mc:Fallback>
      </mc:AlternateContent>
    </p:spTree>
    <p:extLst>
      <p:ext uri="{BB962C8B-B14F-4D97-AF65-F5344CB8AC3E}">
        <p14:creationId xmlns:p14="http://schemas.microsoft.com/office/powerpoint/2010/main" val="40532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1"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linds(horizontal)">
                                      <p:cBhvr>
                                        <p:cTn id="56" dur="500"/>
                                        <p:tgtEl>
                                          <p:spTgt spid="47"/>
                                        </p:tgtEl>
                                      </p:cBhvr>
                                    </p:animEffect>
                                  </p:childTnLst>
                                </p:cTn>
                              </p:par>
                              <p:par>
                                <p:cTn id="57" presetID="3" presetClass="entr" presetSubtype="10" fill="hold" grpId="1"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blinds(horizontal)">
                                      <p:cBhvr>
                                        <p:cTn id="59" dur="500"/>
                                        <p:tgtEl>
                                          <p:spTgt spid="48"/>
                                        </p:tgtEl>
                                      </p:cBhvr>
                                    </p:animEffect>
                                  </p:childTnLst>
                                </p:cTn>
                              </p:par>
                              <p:par>
                                <p:cTn id="60" presetID="3" presetClass="entr" presetSubtype="10" fill="hold" grpId="1"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blinds(horizontal)">
                                      <p:cBhvr>
                                        <p:cTn id="62" dur="500"/>
                                        <p:tgtEl>
                                          <p:spTgt spid="49"/>
                                        </p:tgtEl>
                                      </p:cBhvr>
                                    </p:animEffect>
                                  </p:childTnLst>
                                </p:cTn>
                              </p:par>
                              <p:par>
                                <p:cTn id="63" presetID="3" presetClass="entr" presetSubtype="1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linds(horizont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linds(horizontal)">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blinds(horizontal)">
                                      <p:cBhvr>
                                        <p:cTn id="75" dur="500"/>
                                        <p:tgtEl>
                                          <p:spTgt spid="5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blinds(horizontal)">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blinds(horizontal)">
                                      <p:cBhvr>
                                        <p:cTn id="85" dur="5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blinds(horizontal)">
                                      <p:cBhvr>
                                        <p:cTn id="90" dur="5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blinds(horizontal)">
                                      <p:cBhvr>
                                        <p:cTn id="95" dur="500"/>
                                        <p:tgtEl>
                                          <p:spTgt spid="5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linds(horizontal)">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blinds(horizontal)">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blinds(horizontal)">
                                      <p:cBhvr>
                                        <p:cTn id="110" dur="500"/>
                                        <p:tgtEl>
                                          <p:spTgt spid="59"/>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blinds(horizontal)">
                                      <p:cBhvr>
                                        <p:cTn id="115" dur="500"/>
                                        <p:tgtEl>
                                          <p:spTgt spid="5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blinds(horizontal)">
                                      <p:cBhvr>
                                        <p:cTn id="1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11" grpId="0" animBg="1"/>
      <p:bldP spid="13" grpId="0" animBg="1"/>
      <p:bldP spid="16" grpId="0"/>
      <p:bldP spid="18" grpId="0" animBg="1"/>
      <p:bldP spid="19" grpId="0"/>
      <p:bldP spid="23" grpId="0" animBg="1"/>
      <p:bldP spid="32" grpId="0" animBg="1"/>
      <p:bldP spid="33" grpId="0"/>
      <p:bldP spid="12" grpId="0"/>
      <p:bldP spid="35" grpId="0"/>
      <p:bldP spid="47" grpId="1" animBg="1"/>
      <p:bldP spid="48" grpId="1"/>
      <p:bldP spid="49" grpId="1"/>
      <p:bldP spid="50" grpId="0"/>
      <p:bldP spid="51" grpId="0"/>
      <p:bldP spid="52" grpId="0"/>
      <p:bldP spid="53" grpId="0"/>
      <p:bldP spid="54" grpId="0" animBg="1"/>
      <p:bldP spid="55" grpId="0"/>
      <p:bldP spid="56" grpId="0" animBg="1"/>
      <p:bldP spid="57" grpId="0" animBg="1"/>
      <p:bldP spid="58" grpId="0"/>
      <p:bldP spid="59"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103" y="2551017"/>
            <a:ext cx="7898673"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57150">
                  <a:solidFill>
                    <a:schemeClr val="tx1"/>
                  </a:solidFill>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nvite Engraved SF" pitchFamily="2" charset="0"/>
              </a:rPr>
              <a:t>TEACHINGS FOR EXERCISE 5A</a:t>
            </a:r>
          </a:p>
        </p:txBody>
      </p:sp>
    </p:spTree>
    <p:extLst>
      <p:ext uri="{BB962C8B-B14F-4D97-AF65-F5344CB8AC3E}">
        <p14:creationId xmlns:p14="http://schemas.microsoft.com/office/powerpoint/2010/main" val="404844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TextBox 48"/>
              <p:cNvSpPr txBox="1"/>
              <p:nvPr/>
            </p:nvSpPr>
            <p:spPr>
              <a:xfrm>
                <a:off x="6429375" y="3214007"/>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𝛽</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429375" y="3214007"/>
                <a:ext cx="154529" cy="215444"/>
              </a:xfrm>
              <a:prstGeom prst="rect">
                <a:avLst/>
              </a:prstGeom>
              <a:blipFill>
                <a:blip r:embed="rId2"/>
                <a:stretch>
                  <a:fillRect l="-44000" r="-36000" b="-30556"/>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76449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successive oblique impacts of a sphere with multiple plane surfaces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smooth vertical walls stand on a smooth horizontal surface and intersect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A smooth sphere is projected across the surface with speed </a:t>
                </a:r>
                <a14:m>
                  <m:oMath xmlns:m="http://schemas.openxmlformats.org/officeDocument/2006/math">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at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to one of the walls, and towards the intersection of the walls. The coefficient of restitution between the sphere and the walls is 0.4. Work out the speed and motion of the sphere after:</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first collision</a:t>
                </a:r>
              </a:p>
              <a:p>
                <a:pPr marL="342900" indent="-342900" algn="ctr">
                  <a:buAutoNum type="alphaLcParenR"/>
                </a:pPr>
                <a:r>
                  <a:rPr lang="en-US" sz="1400" dirty="0">
                    <a:latin typeface="Comic Sans MS" panose="030F0702030302020204" pitchFamily="66" charset="0"/>
                  </a:rPr>
                  <a:t>The second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764492"/>
              </a:xfrm>
              <a:prstGeom prst="rect">
                <a:avLst/>
              </a:prstGeom>
              <a:blipFill>
                <a:blip r:embed="rId3"/>
                <a:stretch>
                  <a:fillRect l="-331" t="-324" r="-1983" b="-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4"/>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5"/>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6"/>
                <a:stretch>
                  <a:fillRect l="-397" t="-4444" r="-397"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3472" y="84338"/>
                <a:ext cx="1250279"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𝒗</m:t>
                          </m:r>
                        </m:num>
                        <m:den>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𝒖</m:t>
                              </m:r>
                            </m:e>
                          </m:d>
                          <m:d>
                            <m:dPr>
                              <m:begChr m:val="|"/>
                              <m:endChr m:val="|"/>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𝒗</m:t>
                              </m:r>
                            </m:e>
                          </m:d>
                        </m:den>
                      </m:f>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3472" y="84338"/>
                <a:ext cx="1250279" cy="458267"/>
              </a:xfrm>
              <a:prstGeom prst="rect">
                <a:avLst/>
              </a:prstGeom>
              <a:blipFill>
                <a:blip r:embed="rId7"/>
                <a:stretch>
                  <a:fillRect l="-1463" b="-2667"/>
                </a:stretch>
              </a:blipFill>
            </p:spPr>
            <p:txBody>
              <a:bodyPr/>
              <a:lstStyle/>
              <a:p>
                <a:r>
                  <a:rPr lang="en-GB">
                    <a:noFill/>
                  </a:rPr>
                  <a:t> </a:t>
                </a:r>
              </a:p>
            </p:txBody>
          </p:sp>
        </mc:Fallback>
      </mc:AlternateContent>
      <p:sp>
        <p:nvSpPr>
          <p:cNvPr id="10" name="Rectangle 9"/>
          <p:cNvSpPr/>
          <p:nvPr/>
        </p:nvSpPr>
        <p:spPr>
          <a:xfrm rot="2979530">
            <a:off x="4925417" y="2422591"/>
            <a:ext cx="2209800" cy="115389"/>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flipV="1">
            <a:off x="5475828" y="3004457"/>
            <a:ext cx="924972" cy="360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2013858" y="4615545"/>
                <a:ext cx="1066799" cy="220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𝛽</m:t>
                      </m:r>
                      <m:r>
                        <a:rPr lang="en-US" sz="1400" b="0" i="1" smtClean="0">
                          <a:solidFill>
                            <a:srgbClr val="FF0000"/>
                          </a:solidFill>
                          <a:latin typeface="Cambria Math" panose="02040503050406030204" pitchFamily="18" charset="0"/>
                          <a:ea typeface="Cambria Math" panose="02040503050406030204" pitchFamily="18" charset="0"/>
                        </a:rPr>
                        <m:t>=</m:t>
                      </m:r>
                      <m:sSup>
                        <m:sSupPr>
                          <m:ctrlPr>
                            <a:rPr lang="en-US" sz="1400" b="0" i="1" smtClean="0">
                              <a:solidFill>
                                <a:srgbClr val="FF0000"/>
                              </a:solidFill>
                              <a:latin typeface="Cambria Math" panose="02040503050406030204" pitchFamily="18" charset="0"/>
                              <a:ea typeface="Cambria Math" panose="02040503050406030204" pitchFamily="18" charset="0"/>
                            </a:rPr>
                          </m:ctrlPr>
                        </m:sSupPr>
                        <m:e>
                          <m:r>
                            <a:rPr lang="en-US" sz="1400" b="0" i="1" smtClean="0">
                              <a:solidFill>
                                <a:srgbClr val="FF0000"/>
                              </a:solidFill>
                              <a:latin typeface="Cambria Math" panose="02040503050406030204" pitchFamily="18" charset="0"/>
                              <a:ea typeface="Cambria Math" panose="02040503050406030204" pitchFamily="18" charset="0"/>
                            </a:rPr>
                            <m:t>8.28</m:t>
                          </m:r>
                        </m:e>
                        <m:sup>
                          <m:r>
                            <a:rPr lang="en-US" sz="14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400"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013858" y="4615545"/>
                <a:ext cx="1066799" cy="220253"/>
              </a:xfrm>
              <a:prstGeom prst="rect">
                <a:avLst/>
              </a:prstGeom>
              <a:blipFill>
                <a:blip r:embed="rId8"/>
                <a:stretch>
                  <a:fillRect t="-2778"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166673" y="2940388"/>
                <a:ext cx="10325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0.95 </m:t>
                      </m:r>
                      <m:sSup>
                        <m:sSupPr>
                          <m:ctrlPr>
                            <a:rPr lang="en-US" sz="1400" b="0" i="1" dirty="0" smtClean="0">
                              <a:latin typeface="Cambria Math" panose="02040503050406030204" pitchFamily="18" charset="0"/>
                              <a:ea typeface="Cambria Math" panose="02040503050406030204" pitchFamily="18" charset="0"/>
                            </a:rPr>
                          </m:ctrlPr>
                        </m:sSupPr>
                        <m:e>
                          <m:r>
                            <a:rPr lang="en-US" sz="1400" b="0" i="1" dirty="0" smtClean="0">
                              <a:latin typeface="Cambria Math" panose="02040503050406030204" pitchFamily="18" charset="0"/>
                              <a:ea typeface="Cambria Math" panose="02040503050406030204" pitchFamily="18" charset="0"/>
                            </a:rPr>
                            <m:t>𝑚𝑠</m:t>
                          </m:r>
                        </m:e>
                        <m:sup>
                          <m:r>
                            <a:rPr lang="en-US" sz="1400" b="0" i="1" dirty="0" smtClean="0">
                              <a:latin typeface="Cambria Math" panose="02040503050406030204" pitchFamily="18" charset="0"/>
                              <a:ea typeface="Cambria Math" panose="02040503050406030204" pitchFamily="18" charset="0"/>
                            </a:rPr>
                            <m:t>−1</m:t>
                          </m:r>
                        </m:sup>
                      </m:sSup>
                    </m:oMath>
                  </m:oMathPara>
                </a14:m>
                <a:endParaRPr lang="en-GB" sz="1400" dirty="0">
                  <a:latin typeface="Comic Sans MS" panose="030F0702030302020204" pitchFamily="66"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166673" y="2940388"/>
                <a:ext cx="1032527"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262745" y="4626427"/>
                <a:ext cx="81195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panose="02040503050406030204" pitchFamily="18" charset="0"/>
                        </a:rPr>
                        <m:t>𝑣</m:t>
                      </m:r>
                      <m:r>
                        <a:rPr lang="en-US" sz="1400" b="0" i="1" smtClean="0">
                          <a:solidFill>
                            <a:srgbClr val="FF0000"/>
                          </a:solidFill>
                          <a:latin typeface="Cambria Math" panose="02040503050406030204" pitchFamily="18" charset="0"/>
                          <a:ea typeface="Cambria Math" panose="02040503050406030204" pitchFamily="18" charset="0"/>
                        </a:rPr>
                        <m:t>=0.950</m:t>
                      </m:r>
                    </m:oMath>
                  </m:oMathPara>
                </a14:m>
                <a:endParaRPr lang="en-GB" sz="14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262745" y="4626427"/>
                <a:ext cx="811953" cy="215444"/>
              </a:xfrm>
              <a:prstGeom prst="rect">
                <a:avLst/>
              </a:prstGeom>
              <a:blipFill>
                <a:blip r:embed="rId10"/>
                <a:stretch>
                  <a:fillRect l="-2256" r="-5263" b="-5714"/>
                </a:stretch>
              </a:blipFill>
            </p:spPr>
            <p:txBody>
              <a:bodyPr/>
              <a:lstStyle/>
              <a:p>
                <a:r>
                  <a:rPr lang="en-GB">
                    <a:noFill/>
                  </a:rPr>
                  <a:t> </a:t>
                </a:r>
              </a:p>
            </p:txBody>
          </p:sp>
        </mc:Fallback>
      </mc:AlternateContent>
      <p:sp>
        <p:nvSpPr>
          <p:cNvPr id="32" name="Arc 31"/>
          <p:cNvSpPr/>
          <p:nvPr/>
        </p:nvSpPr>
        <p:spPr>
          <a:xfrm rot="18165250">
            <a:off x="6188529" y="2545444"/>
            <a:ext cx="914400" cy="914400"/>
          </a:xfrm>
          <a:prstGeom prst="arc">
            <a:avLst>
              <a:gd name="adj1" fmla="val 13549816"/>
              <a:gd name="adj2" fmla="val 158023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TextBox 32"/>
              <p:cNvSpPr txBox="1"/>
              <p:nvPr/>
            </p:nvSpPr>
            <p:spPr>
              <a:xfrm>
                <a:off x="5670097" y="2759527"/>
                <a:ext cx="531620"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68.28</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670097" y="2759527"/>
                <a:ext cx="531620" cy="220253"/>
              </a:xfrm>
              <a:prstGeom prst="rect">
                <a:avLst/>
              </a:prstGeom>
              <a:blipFill>
                <a:blip r:embed="rId11"/>
                <a:stretch>
                  <a:fillRect l="-6897" t="-2778" r="-3448" b="-5556"/>
                </a:stretch>
              </a:blipFill>
            </p:spPr>
            <p:txBody>
              <a:bodyPr/>
              <a:lstStyle/>
              <a:p>
                <a:r>
                  <a:rPr lang="en-GB">
                    <a:noFill/>
                  </a:rPr>
                  <a:t> </a:t>
                </a:r>
              </a:p>
            </p:txBody>
          </p:sp>
        </mc:Fallback>
      </mc:AlternateContent>
      <p:sp>
        <p:nvSpPr>
          <p:cNvPr id="12" name="TextBox 11"/>
          <p:cNvSpPr txBox="1"/>
          <p:nvPr/>
        </p:nvSpPr>
        <p:spPr>
          <a:xfrm>
            <a:off x="6858001" y="1251857"/>
            <a:ext cx="2198913"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need to be careful here – think about which way the sphere will be travelling after the second bounce…</a:t>
            </a:r>
            <a:endParaRPr lang="en-GB" sz="1400" dirty="0">
              <a:solidFill>
                <a:srgbClr val="FF0000"/>
              </a:solidFill>
              <a:latin typeface="Comic Sans MS" panose="030F0702030302020204" pitchFamily="66" charset="0"/>
            </a:endParaRPr>
          </a:p>
        </p:txBody>
      </p:sp>
      <p:sp>
        <p:nvSpPr>
          <p:cNvPr id="35" name="TextBox 34"/>
          <p:cNvSpPr txBox="1"/>
          <p:nvPr/>
        </p:nvSpPr>
        <p:spPr>
          <a:xfrm>
            <a:off x="6705600" y="2460171"/>
            <a:ext cx="2438400" cy="1600438"/>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It will bounce towards the corner – calculate the acute angle between the second wall and the direction of movement (a separate diagram would be very helpful!)</a:t>
            </a:r>
            <a:endParaRPr lang="en-GB" sz="1400" dirty="0">
              <a:solidFill>
                <a:srgbClr val="FF0000"/>
              </a:solidFill>
              <a:latin typeface="Comic Sans MS" panose="030F0702030302020204" pitchFamily="66" charset="0"/>
            </a:endParaRPr>
          </a:p>
        </p:txBody>
      </p:sp>
      <p:cxnSp>
        <p:nvCxnSpPr>
          <p:cNvPr id="46" name="Straight Arrow Connector 45"/>
          <p:cNvCxnSpPr/>
          <p:nvPr/>
        </p:nvCxnSpPr>
        <p:spPr>
          <a:xfrm>
            <a:off x="6372539" y="3009786"/>
            <a:ext cx="152086" cy="11907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9000850">
            <a:off x="5833835" y="2334080"/>
            <a:ext cx="914400" cy="914400"/>
          </a:xfrm>
          <a:prstGeom prst="arc">
            <a:avLst>
              <a:gd name="adj1" fmla="val 15997076"/>
              <a:gd name="adj2" fmla="val 172172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47"/>
              <p:cNvSpPr txBox="1"/>
              <p:nvPr/>
            </p:nvSpPr>
            <p:spPr>
              <a:xfrm>
                <a:off x="6290128" y="3505199"/>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90128" y="3505199"/>
                <a:ext cx="143116" cy="215444"/>
              </a:xfrm>
              <a:prstGeom prst="rect">
                <a:avLst/>
              </a:prstGeom>
              <a:blipFill>
                <a:blip r:embed="rId12"/>
                <a:stretch>
                  <a:fillRect l="-21739" r="-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29744" y="1338942"/>
                <a:ext cx="1066799"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𝛽</m:t>
                      </m:r>
                      <m:r>
                        <a:rPr lang="en-US" sz="1600" b="0" i="1" smtClean="0">
                          <a:solidFill>
                            <a:srgbClr val="FF0000"/>
                          </a:solidFill>
                          <a:latin typeface="Cambria Math" panose="02040503050406030204" pitchFamily="18" charset="0"/>
                          <a:ea typeface="Cambria Math" panose="02040503050406030204" pitchFamily="18" charset="0"/>
                        </a:rPr>
                        <m:t>=</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45.1</m:t>
                          </m:r>
                        </m:e>
                        <m:sup>
                          <m:r>
                            <a:rPr lang="en-US" sz="1600" b="0" i="1" smtClean="0">
                              <a:solidFill>
                                <a:srgbClr val="FF0000"/>
                              </a:solidFill>
                              <a:latin typeface="Cambria Math" panose="02040503050406030204" pitchFamily="18" charset="0"/>
                              <a:ea typeface="Cambria Math" panose="02040503050406030204" pitchFamily="18" charset="0"/>
                            </a:rPr>
                            <m:t>°</m:t>
                          </m:r>
                        </m:sup>
                      </m:sSup>
                    </m:oMath>
                  </m:oMathPara>
                </a14:m>
                <a:endParaRPr lang="en-GB" sz="16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929744" y="1338942"/>
                <a:ext cx="1066799" cy="251800"/>
              </a:xfrm>
              <a:prstGeom prst="rect">
                <a:avLst/>
              </a:prstGeom>
              <a:blipFill>
                <a:blip r:embed="rId13"/>
                <a:stretch>
                  <a:fillRect t="-2439"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147457" y="4397829"/>
                <a:ext cx="1400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𝑢</m:t>
                      </m:r>
                      <m:r>
                        <a:rPr lang="en-US" sz="1600" b="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𝛼</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147457" y="4397829"/>
                <a:ext cx="1400832" cy="246221"/>
              </a:xfrm>
              <a:prstGeom prst="rect">
                <a:avLst/>
              </a:prstGeom>
              <a:blipFill>
                <a:blip r:embed="rId14"/>
                <a:stretch>
                  <a:fillRect l="-4348" r="-870"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722914" y="4865915"/>
                <a:ext cx="263476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𝑣𝑐𝑜𝑠</m:t>
                      </m:r>
                      <m:r>
                        <a:rPr lang="en-US" sz="1600" b="0" i="1" smtClean="0">
                          <a:latin typeface="Cambria Math" panose="02040503050406030204" pitchFamily="18" charset="0"/>
                          <a:ea typeface="Cambria Math" panose="02040503050406030204" pitchFamily="18" charset="0"/>
                        </a:rPr>
                        <m:t>(45.1)=0.95</m:t>
                      </m:r>
                      <m:r>
                        <a:rPr lang="en-US" sz="1600" b="0" i="1" smtClean="0">
                          <a:latin typeface="Cambria Math" panose="02040503050406030204" pitchFamily="18" charset="0"/>
                        </a:rPr>
                        <m:t>𝑐𝑜𝑠</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68.28</m:t>
                          </m:r>
                        </m:e>
                      </m:d>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722914" y="4865915"/>
                <a:ext cx="2634760" cy="246221"/>
              </a:xfrm>
              <a:prstGeom prst="rect">
                <a:avLst/>
              </a:prstGeom>
              <a:blipFill>
                <a:blip r:embed="rId15"/>
                <a:stretch>
                  <a:fillRect l="-694"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181599" y="1338943"/>
                <a:ext cx="14579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𝑣</m:t>
                      </m:r>
                      <m:r>
                        <a:rPr lang="en-US" sz="1600" b="0" i="1" smtClean="0">
                          <a:solidFill>
                            <a:srgbClr val="FF0000"/>
                          </a:solidFill>
                          <a:latin typeface="Cambria Math" panose="02040503050406030204" pitchFamily="18" charset="0"/>
                          <a:ea typeface="Cambria Math" panose="02040503050406030204" pitchFamily="18" charset="0"/>
                        </a:rPr>
                        <m:t>=0.498 </m:t>
                      </m:r>
                      <m:r>
                        <a:rPr lang="en-US" sz="1600" b="0" i="1" smtClean="0">
                          <a:solidFill>
                            <a:srgbClr val="FF0000"/>
                          </a:solidFill>
                          <a:latin typeface="Cambria Math" panose="02040503050406030204" pitchFamily="18" charset="0"/>
                          <a:ea typeface="Cambria Math" panose="02040503050406030204" pitchFamily="18" charset="0"/>
                        </a:rPr>
                        <m:t>𝑚</m:t>
                      </m:r>
                      <m:sSup>
                        <m:sSupPr>
                          <m:ctrlPr>
                            <a:rPr lang="en-US" sz="1600" b="0" i="1" smtClean="0">
                              <a:solidFill>
                                <a:srgbClr val="FF0000"/>
                              </a:solidFill>
                              <a:latin typeface="Cambria Math" panose="02040503050406030204" pitchFamily="18" charset="0"/>
                              <a:ea typeface="Cambria Math" panose="02040503050406030204" pitchFamily="18" charset="0"/>
                            </a:rPr>
                          </m:ctrlPr>
                        </m:sSupPr>
                        <m:e>
                          <m:r>
                            <a:rPr lang="en-US" sz="1600" b="0" i="1" smtClean="0">
                              <a:solidFill>
                                <a:srgbClr val="FF0000"/>
                              </a:solidFill>
                              <a:latin typeface="Cambria Math" panose="02040503050406030204" pitchFamily="18" charset="0"/>
                              <a:ea typeface="Cambria Math" panose="02040503050406030204" pitchFamily="18" charset="0"/>
                            </a:rPr>
                            <m:t>𝑠</m:t>
                          </m:r>
                        </m:e>
                        <m:sup>
                          <m:r>
                            <a:rPr lang="en-US" sz="16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16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181599" y="1338943"/>
                <a:ext cx="1457900" cy="246221"/>
              </a:xfrm>
              <a:prstGeom prst="rect">
                <a:avLst/>
              </a:prstGeom>
              <a:blipFill>
                <a:blip r:embed="rId16"/>
                <a:stretch>
                  <a:fillRect l="-1255" t="-2500" r="-837"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582885" y="5366658"/>
                <a:ext cx="14579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ea typeface="Cambria Math" panose="02040503050406030204" pitchFamily="18" charset="0"/>
                        </a:rPr>
                        <m:t>𝑣</m:t>
                      </m:r>
                      <m:r>
                        <a:rPr lang="en-US" sz="1600" b="0" i="1" smtClean="0">
                          <a:solidFill>
                            <a:schemeClr val="tx1"/>
                          </a:solidFill>
                          <a:latin typeface="Cambria Math" panose="02040503050406030204" pitchFamily="18" charset="0"/>
                          <a:ea typeface="Cambria Math" panose="02040503050406030204" pitchFamily="18" charset="0"/>
                        </a:rPr>
                        <m:t>=0.498 </m:t>
                      </m:r>
                      <m:r>
                        <a:rPr lang="en-US" sz="1600" b="0" i="1" smtClean="0">
                          <a:solidFill>
                            <a:schemeClr val="tx1"/>
                          </a:solidFill>
                          <a:latin typeface="Cambria Math" panose="02040503050406030204" pitchFamily="18" charset="0"/>
                          <a:ea typeface="Cambria Math" panose="02040503050406030204" pitchFamily="18" charset="0"/>
                        </a:rPr>
                        <m:t>𝑚</m:t>
                      </m:r>
                      <m:sSup>
                        <m:sSupPr>
                          <m:ctrlPr>
                            <a:rPr lang="en-US" sz="1600" b="0" i="1" smtClean="0">
                              <a:solidFill>
                                <a:schemeClr val="tx1"/>
                              </a:solidFill>
                              <a:latin typeface="Cambria Math" panose="02040503050406030204" pitchFamily="18" charset="0"/>
                              <a:ea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𝑠</m:t>
                          </m:r>
                        </m:e>
                        <m:sup>
                          <m:r>
                            <a:rPr lang="en-US" sz="1600" b="0" i="1" smtClean="0">
                              <a:solidFill>
                                <a:schemeClr val="tx1"/>
                              </a:solidFill>
                              <a:latin typeface="Cambria Math" panose="02040503050406030204" pitchFamily="18" charset="0"/>
                              <a:ea typeface="Cambria Math" panose="02040503050406030204" pitchFamily="18" charset="0"/>
                            </a:rPr>
                            <m:t>−1</m:t>
                          </m:r>
                        </m:sup>
                      </m:sSup>
                    </m:oMath>
                  </m:oMathPara>
                </a14:m>
                <a:endParaRPr lang="en-GB" sz="1600" dirty="0">
                  <a:solidFill>
                    <a:schemeClr val="tx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582885" y="5366658"/>
                <a:ext cx="1457900" cy="246221"/>
              </a:xfrm>
              <a:prstGeom prst="rect">
                <a:avLst/>
              </a:prstGeom>
              <a:blipFill>
                <a:blip r:embed="rId17"/>
                <a:stretch>
                  <a:fillRect l="-1674" r="-837" b="-4878"/>
                </a:stretch>
              </a:blipFill>
            </p:spPr>
            <p:txBody>
              <a:bodyPr/>
              <a:lstStyle/>
              <a:p>
                <a:r>
                  <a:rPr lang="en-GB">
                    <a:noFill/>
                  </a:rPr>
                  <a:t> </a:t>
                </a:r>
              </a:p>
            </p:txBody>
          </p:sp>
        </mc:Fallback>
      </mc:AlternateContent>
      <p:sp>
        <p:nvSpPr>
          <p:cNvPr id="62" name="Arc 61"/>
          <p:cNvSpPr/>
          <p:nvPr/>
        </p:nvSpPr>
        <p:spPr>
          <a:xfrm>
            <a:off x="6310785" y="4595947"/>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6433456" y="4637221"/>
            <a:ext cx="195942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exact values</a:t>
            </a:r>
            <a:endParaRPr lang="en-GB" sz="1400" i="1" dirty="0">
              <a:solidFill>
                <a:srgbClr val="FF0000"/>
              </a:solidFill>
              <a:latin typeface="Comic Sans MS" panose="030F0702030302020204" pitchFamily="66" charset="0"/>
            </a:endParaRPr>
          </a:p>
        </p:txBody>
      </p:sp>
      <p:sp>
        <p:nvSpPr>
          <p:cNvPr id="64" name="Arc 63"/>
          <p:cNvSpPr/>
          <p:nvPr/>
        </p:nvSpPr>
        <p:spPr>
          <a:xfrm>
            <a:off x="6289013" y="5042262"/>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TextBox 64"/>
          <p:cNvSpPr txBox="1"/>
          <p:nvPr/>
        </p:nvSpPr>
        <p:spPr>
          <a:xfrm>
            <a:off x="6509656" y="5083536"/>
            <a:ext cx="116477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251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linds(horizontal)">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linds(horizontal)">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linds(horizontal)">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linds(horizontal)">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blinds(horizontal)">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61" grpId="0"/>
      <p:bldP spid="62" grpId="0" animBg="1"/>
      <p:bldP spid="63" grpId="0"/>
      <p:bldP spid="64" grpId="0" animBg="1"/>
      <p:bldP spid="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103" y="2551017"/>
            <a:ext cx="7898673"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57150">
                  <a:solidFill>
                    <a:schemeClr val="tx1"/>
                  </a:solidFill>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nvite Engraved SF" pitchFamily="2" charset="0"/>
              </a:rPr>
              <a:t>TEACHINGS FOR EXERCISE 5C</a:t>
            </a:r>
          </a:p>
        </p:txBody>
      </p:sp>
    </p:spTree>
    <p:extLst>
      <p:ext uri="{BB962C8B-B14F-4D97-AF65-F5344CB8AC3E}">
        <p14:creationId xmlns:p14="http://schemas.microsoft.com/office/powerpoint/2010/main" val="41417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
        <p:nvSpPr>
          <p:cNvPr id="4" name="TextBox 3"/>
          <p:cNvSpPr txBox="1"/>
          <p:nvPr/>
        </p:nvSpPr>
        <p:spPr>
          <a:xfrm>
            <a:off x="191588" y="1576251"/>
            <a:ext cx="3683725" cy="2031325"/>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An oblique impact between two spheres is when the two are not travelling along the same straight line (as you saw in the previous chapter)</a:t>
            </a:r>
          </a:p>
          <a:p>
            <a:pPr algn="ctr"/>
            <a:endParaRPr lang="en-US" sz="1400" dirty="0">
              <a:latin typeface="Comic Sans MS" panose="030F0702030302020204" pitchFamily="66" charset="0"/>
            </a:endParaRPr>
          </a:p>
        </p:txBody>
      </p:sp>
      <p:sp>
        <p:nvSpPr>
          <p:cNvPr id="7" name="Oval 6"/>
          <p:cNvSpPr>
            <a:spLocks noChangeAspect="1"/>
          </p:cNvSpPr>
          <p:nvPr/>
        </p:nvSpPr>
        <p:spPr>
          <a:xfrm>
            <a:off x="525392" y="5495108"/>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1030487" y="4737464"/>
            <a:ext cx="1018905" cy="12540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3733" y="6488668"/>
            <a:ext cx="352982" cy="369332"/>
          </a:xfrm>
          <a:prstGeom prst="rect">
            <a:avLst/>
          </a:prstGeom>
          <a:noFill/>
        </p:spPr>
        <p:txBody>
          <a:bodyPr wrap="none" rtlCol="0">
            <a:spAutoFit/>
          </a:bodyPr>
          <a:lstStyle/>
          <a:p>
            <a:r>
              <a:rPr lang="en-US" dirty="0">
                <a:latin typeface="Comic Sans MS" panose="030F0702030302020204" pitchFamily="66" charset="0"/>
              </a:rPr>
              <a:t>A</a:t>
            </a:r>
            <a:endParaRPr lang="en-GB" dirty="0">
              <a:latin typeface="Comic Sans MS" panose="030F0702030302020204" pitchFamily="66" charset="0"/>
            </a:endParaRPr>
          </a:p>
        </p:txBody>
      </p:sp>
      <p:sp>
        <p:nvSpPr>
          <p:cNvPr id="12" name="TextBox 11"/>
          <p:cNvSpPr txBox="1"/>
          <p:nvPr/>
        </p:nvSpPr>
        <p:spPr>
          <a:xfrm>
            <a:off x="2898475" y="3879669"/>
            <a:ext cx="330540" cy="369332"/>
          </a:xfrm>
          <a:prstGeom prst="rect">
            <a:avLst/>
          </a:prstGeom>
          <a:noFill/>
        </p:spPr>
        <p:txBody>
          <a:bodyPr wrap="none" rtlCol="0">
            <a:spAutoFit/>
          </a:bodyPr>
          <a:lstStyle/>
          <a:p>
            <a:r>
              <a:rPr lang="en-US" dirty="0">
                <a:latin typeface="Comic Sans MS" panose="030F0702030302020204" pitchFamily="66" charset="0"/>
              </a:rPr>
              <a:t>B</a:t>
            </a:r>
            <a:endParaRPr lang="en-GB" dirty="0">
              <a:latin typeface="Comic Sans MS" panose="030F0702030302020204" pitchFamily="66" charset="0"/>
            </a:endParaRPr>
          </a:p>
        </p:txBody>
      </p:sp>
      <p:sp>
        <p:nvSpPr>
          <p:cNvPr id="13" name="TextBox 12"/>
          <p:cNvSpPr txBox="1"/>
          <p:nvPr/>
        </p:nvSpPr>
        <p:spPr>
          <a:xfrm>
            <a:off x="278001" y="3632321"/>
            <a:ext cx="1142427" cy="523220"/>
          </a:xfrm>
          <a:prstGeom prst="rect">
            <a:avLst/>
          </a:prstGeom>
          <a:noFill/>
        </p:spPr>
        <p:txBody>
          <a:bodyPr wrap="square" rtlCol="0">
            <a:spAutoFit/>
          </a:bodyPr>
          <a:lstStyle/>
          <a:p>
            <a:pPr algn="ctr"/>
            <a:r>
              <a:rPr lang="en-US" sz="1400" u="sng" dirty="0">
                <a:latin typeface="Comic Sans MS" panose="030F0702030302020204" pitchFamily="66" charset="0"/>
              </a:rPr>
              <a:t>Before collision</a:t>
            </a:r>
            <a:endParaRPr lang="en-GB" sz="1400" u="sng" dirty="0">
              <a:latin typeface="Comic Sans MS" panose="030F0702030302020204" pitchFamily="66" charset="0"/>
            </a:endParaRPr>
          </a:p>
        </p:txBody>
      </p:sp>
      <p:sp>
        <p:nvSpPr>
          <p:cNvPr id="15" name="TextBox 14"/>
          <p:cNvSpPr txBox="1"/>
          <p:nvPr/>
        </p:nvSpPr>
        <p:spPr>
          <a:xfrm>
            <a:off x="4250853" y="3521265"/>
            <a:ext cx="924828" cy="738664"/>
          </a:xfrm>
          <a:prstGeom prst="rect">
            <a:avLst/>
          </a:prstGeom>
          <a:noFill/>
        </p:spPr>
        <p:txBody>
          <a:bodyPr wrap="square" rtlCol="0">
            <a:spAutoFit/>
          </a:bodyPr>
          <a:lstStyle/>
          <a:p>
            <a:pPr algn="ctr"/>
            <a:r>
              <a:rPr lang="en-US" sz="1400" u="sng" dirty="0">
                <a:latin typeface="Comic Sans MS" panose="030F0702030302020204" pitchFamily="66" charset="0"/>
              </a:rPr>
              <a:t>Moment of collision</a:t>
            </a:r>
            <a:endParaRPr lang="en-GB" sz="1400" u="sng" dirty="0">
              <a:latin typeface="Comic Sans MS" panose="030F0702030302020204" pitchFamily="66" charset="0"/>
            </a:endParaRPr>
          </a:p>
        </p:txBody>
      </p:sp>
      <p:sp>
        <p:nvSpPr>
          <p:cNvPr id="20" name="Oval 19"/>
          <p:cNvSpPr>
            <a:spLocks noChangeAspect="1"/>
          </p:cNvSpPr>
          <p:nvPr/>
        </p:nvSpPr>
        <p:spPr>
          <a:xfrm>
            <a:off x="2541426" y="4210595"/>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236822" y="3814355"/>
            <a:ext cx="330540" cy="369332"/>
          </a:xfrm>
          <a:prstGeom prst="rect">
            <a:avLst/>
          </a:prstGeom>
          <a:noFill/>
        </p:spPr>
        <p:txBody>
          <a:bodyPr wrap="none" rtlCol="0">
            <a:spAutoFit/>
          </a:bodyPr>
          <a:lstStyle/>
          <a:p>
            <a:r>
              <a:rPr lang="en-US" dirty="0">
                <a:latin typeface="Comic Sans MS" panose="030F0702030302020204" pitchFamily="66" charset="0"/>
              </a:rPr>
              <a:t>B</a:t>
            </a:r>
            <a:endParaRPr lang="en-GB" dirty="0">
              <a:latin typeface="Comic Sans MS" panose="030F0702030302020204" pitchFamily="66" charset="0"/>
            </a:endParaRPr>
          </a:p>
        </p:txBody>
      </p:sp>
      <p:sp>
        <p:nvSpPr>
          <p:cNvPr id="25" name="TextBox 24"/>
          <p:cNvSpPr txBox="1"/>
          <p:nvPr/>
        </p:nvSpPr>
        <p:spPr>
          <a:xfrm>
            <a:off x="6196149" y="5160611"/>
            <a:ext cx="352982" cy="369332"/>
          </a:xfrm>
          <a:prstGeom prst="rect">
            <a:avLst/>
          </a:prstGeom>
          <a:noFill/>
        </p:spPr>
        <p:txBody>
          <a:bodyPr wrap="none" rtlCol="0">
            <a:spAutoFit/>
          </a:bodyPr>
          <a:lstStyle/>
          <a:p>
            <a:r>
              <a:rPr lang="en-US" dirty="0">
                <a:latin typeface="Comic Sans MS" panose="030F0702030302020204" pitchFamily="66" charset="0"/>
              </a:rPr>
              <a:t>A</a:t>
            </a:r>
            <a:endParaRPr lang="en-GB" dirty="0">
              <a:latin typeface="Comic Sans MS" panose="030F0702030302020204" pitchFamily="66" charset="0"/>
            </a:endParaRPr>
          </a:p>
        </p:txBody>
      </p:sp>
      <p:cxnSp>
        <p:nvCxnSpPr>
          <p:cNvPr id="27" name="Straight Connector 26"/>
          <p:cNvCxnSpPr/>
          <p:nvPr/>
        </p:nvCxnSpPr>
        <p:spPr>
          <a:xfrm>
            <a:off x="5303520" y="4650377"/>
            <a:ext cx="32570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38309" y="4389119"/>
            <a:ext cx="1001486" cy="523220"/>
          </a:xfrm>
          <a:prstGeom prst="rect">
            <a:avLst/>
          </a:prstGeom>
          <a:noFill/>
        </p:spPr>
        <p:txBody>
          <a:bodyPr wrap="square" rtlCol="0">
            <a:spAutoFit/>
          </a:bodyPr>
          <a:lstStyle/>
          <a:p>
            <a:pPr algn="ctr"/>
            <a:r>
              <a:rPr lang="en-US" sz="1400" dirty="0">
                <a:latin typeface="Comic Sans MS" panose="030F0702030302020204" pitchFamily="66" charset="0"/>
              </a:rPr>
              <a:t>Line of </a:t>
            </a:r>
            <a:r>
              <a:rPr lang="en-US" sz="1400" dirty="0" err="1">
                <a:latin typeface="Comic Sans MS" panose="030F0702030302020204" pitchFamily="66" charset="0"/>
              </a:rPr>
              <a:t>centres</a:t>
            </a:r>
            <a:endParaRPr lang="en-GB" sz="1400" dirty="0">
              <a:latin typeface="Comic Sans MS" panose="030F0702030302020204" pitchFamily="66" charset="0"/>
            </a:endParaRPr>
          </a:p>
        </p:txBody>
      </p:sp>
      <p:cxnSp>
        <p:nvCxnSpPr>
          <p:cNvPr id="31" name="Straight Arrow Connector 30"/>
          <p:cNvCxnSpPr/>
          <p:nvPr/>
        </p:nvCxnSpPr>
        <p:spPr>
          <a:xfrm flipH="1">
            <a:off x="6248400" y="4648200"/>
            <a:ext cx="635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58000" y="4648200"/>
            <a:ext cx="635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6879773" y="4145281"/>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a:spLocks noChangeAspect="1"/>
          </p:cNvSpPr>
          <p:nvPr/>
        </p:nvSpPr>
        <p:spPr>
          <a:xfrm>
            <a:off x="5847808" y="4167051"/>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6130834" y="4354286"/>
            <a:ext cx="282450"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I</a:t>
            </a:r>
            <a:endParaRPr lang="en-GB" sz="1400" dirty="0">
              <a:solidFill>
                <a:srgbClr val="FF0000"/>
              </a:solidFill>
              <a:latin typeface="Comic Sans MS" panose="030F0702030302020204" pitchFamily="66" charset="0"/>
            </a:endParaRPr>
          </a:p>
        </p:txBody>
      </p:sp>
      <p:sp>
        <p:nvSpPr>
          <p:cNvPr id="34" name="TextBox 33"/>
          <p:cNvSpPr txBox="1"/>
          <p:nvPr/>
        </p:nvSpPr>
        <p:spPr>
          <a:xfrm>
            <a:off x="7363097" y="4349932"/>
            <a:ext cx="282450"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I</a:t>
            </a:r>
            <a:endParaRPr lang="en-GB" sz="1400" dirty="0">
              <a:solidFill>
                <a:srgbClr val="FF0000"/>
              </a:solidFill>
              <a:latin typeface="Comic Sans MS" panose="030F0702030302020204" pitchFamily="66" charset="0"/>
            </a:endParaRPr>
          </a:p>
        </p:txBody>
      </p:sp>
      <p:sp>
        <p:nvSpPr>
          <p:cNvPr id="35" name="TextBox 34"/>
          <p:cNvSpPr txBox="1"/>
          <p:nvPr/>
        </p:nvSpPr>
        <p:spPr>
          <a:xfrm>
            <a:off x="6285476" y="2385956"/>
            <a:ext cx="2751993"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impulses on each sphere act along the ‘line of </a:t>
            </a:r>
            <a:r>
              <a:rPr lang="en-US" sz="1400" dirty="0" err="1">
                <a:solidFill>
                  <a:srgbClr val="FF0000"/>
                </a:solidFill>
                <a:latin typeface="Comic Sans MS" panose="030F0702030302020204" pitchFamily="66" charset="0"/>
              </a:rPr>
              <a:t>centres</a:t>
            </a:r>
            <a:r>
              <a:rPr lang="en-US" sz="1400" dirty="0">
                <a:solidFill>
                  <a:srgbClr val="FF0000"/>
                </a:solidFill>
                <a:latin typeface="Comic Sans MS" panose="030F0702030302020204" pitchFamily="66" charset="0"/>
              </a:rPr>
              <a:t>’, a line connecting the </a:t>
            </a:r>
            <a:r>
              <a:rPr lang="en-US" sz="1400" dirty="0" err="1">
                <a:solidFill>
                  <a:srgbClr val="FF0000"/>
                </a:solidFill>
                <a:latin typeface="Comic Sans MS" panose="030F0702030302020204" pitchFamily="66" charset="0"/>
              </a:rPr>
              <a:t>centres</a:t>
            </a:r>
            <a:r>
              <a:rPr lang="en-US" sz="1400" dirty="0">
                <a:solidFill>
                  <a:srgbClr val="FF0000"/>
                </a:solidFill>
                <a:latin typeface="Comic Sans MS" panose="030F0702030302020204" pitchFamily="66" charset="0"/>
              </a:rPr>
              <a:t> of the spheres at the moment of impact</a:t>
            </a:r>
            <a:endParaRPr lang="en-GB" sz="1400" dirty="0">
              <a:solidFill>
                <a:srgbClr val="FF0000"/>
              </a:solidFill>
              <a:latin typeface="Comic Sans MS" panose="030F0702030302020204" pitchFamily="66" charset="0"/>
            </a:endParaRPr>
          </a:p>
        </p:txBody>
      </p:sp>
      <p:cxnSp>
        <p:nvCxnSpPr>
          <p:cNvPr id="36" name="Straight Arrow Connector 35"/>
          <p:cNvCxnSpPr/>
          <p:nvPr/>
        </p:nvCxnSpPr>
        <p:spPr>
          <a:xfrm flipV="1">
            <a:off x="1040843" y="4740676"/>
            <a:ext cx="6723" cy="1261182"/>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029810" y="4759911"/>
            <a:ext cx="1004656" cy="7398"/>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1580227" y="5357674"/>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580227" y="5357674"/>
                <a:ext cx="599395" cy="215444"/>
              </a:xfrm>
              <a:prstGeom prst="rect">
                <a:avLst/>
              </a:prstGeom>
              <a:blipFill>
                <a:blip r:embed="rId2"/>
                <a:stretch>
                  <a:fillRect l="-6061" r="-1010" b="-8571"/>
                </a:stretch>
              </a:blipFill>
            </p:spPr>
            <p:txBody>
              <a:bodyPr/>
              <a:lstStyle/>
              <a:p>
                <a:r>
                  <a:rPr lang="en-GB">
                    <a:noFill/>
                  </a:rPr>
                  <a:t> </a:t>
                </a:r>
              </a:p>
            </p:txBody>
          </p:sp>
        </mc:Fallback>
      </mc:AlternateContent>
      <p:sp>
        <p:nvSpPr>
          <p:cNvPr id="43" name="Arc 42"/>
          <p:cNvSpPr/>
          <p:nvPr/>
        </p:nvSpPr>
        <p:spPr>
          <a:xfrm>
            <a:off x="1722268" y="4199138"/>
            <a:ext cx="914400" cy="914400"/>
          </a:xfrm>
          <a:prstGeom prst="arc">
            <a:avLst>
              <a:gd name="adj1" fmla="val 8198268"/>
              <a:gd name="adj2" fmla="val 100345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p:cNvSpPr txBox="1"/>
              <p:nvPr/>
            </p:nvSpPr>
            <p:spPr>
              <a:xfrm>
                <a:off x="1102312" y="4453631"/>
                <a:ext cx="106106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20 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102312" y="4453631"/>
                <a:ext cx="1061060" cy="215444"/>
              </a:xfrm>
              <a:prstGeom prst="rect">
                <a:avLst/>
              </a:prstGeom>
              <a:blipFill>
                <a:blip r:embed="rId3"/>
                <a:stretch>
                  <a:fillRect l="-3448" r="-575"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0" y="5103180"/>
                <a:ext cx="10402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20 </m:t>
                      </m:r>
                      <m:sSup>
                        <m:sSupPr>
                          <m:ctrlPr>
                            <a:rPr lang="en-US" sz="1400" b="0" i="1" smtClean="0">
                              <a:solidFill>
                                <a:srgbClr val="0000FF"/>
                              </a:solidFill>
                              <a:latin typeface="Cambria Math" panose="02040503050406030204" pitchFamily="18" charset="0"/>
                            </a:rPr>
                          </m:ctrlPr>
                        </m:sSupPr>
                        <m:e>
                          <m:r>
                            <a:rPr lang="en-US" sz="1400" b="0" i="1" smtClean="0">
                              <a:solidFill>
                                <a:srgbClr val="0000FF"/>
                              </a:solidFill>
                              <a:latin typeface="Cambria Math" panose="02040503050406030204" pitchFamily="18" charset="0"/>
                            </a:rPr>
                            <m:t>𝑚𝑠</m:t>
                          </m:r>
                        </m:e>
                        <m:sup>
                          <m:r>
                            <a:rPr lang="en-US" sz="1400" b="0" i="1" smtClean="0">
                              <a:solidFill>
                                <a:srgbClr val="0000FF"/>
                              </a:solidFill>
                              <a:latin typeface="Cambria Math" panose="02040503050406030204" pitchFamily="18" charset="0"/>
                            </a:rPr>
                            <m:t>−1</m:t>
                          </m:r>
                        </m:sup>
                      </m:sSup>
                    </m:oMath>
                  </m:oMathPara>
                </a14:m>
                <a:endParaRPr lang="en-GB" sz="1400" dirty="0">
                  <a:solidFill>
                    <a:srgbClr val="0000FF"/>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0" y="5103180"/>
                <a:ext cx="1040221" cy="215444"/>
              </a:xfrm>
              <a:prstGeom prst="rect">
                <a:avLst/>
              </a:prstGeom>
              <a:blipFill>
                <a:blip r:embed="rId4"/>
                <a:stretch>
                  <a:fillRect l="-3509" r="-585" b="-11429"/>
                </a:stretch>
              </a:blipFill>
            </p:spPr>
            <p:txBody>
              <a:bodyPr/>
              <a:lstStyle/>
              <a:p>
                <a:r>
                  <a:rPr lang="en-GB">
                    <a:noFill/>
                  </a:rPr>
                  <a:t> </a:t>
                </a:r>
              </a:p>
            </p:txBody>
          </p:sp>
        </mc:Fallback>
      </mc:AlternateContent>
      <p:sp>
        <p:nvSpPr>
          <p:cNvPr id="46" name="TextBox 45"/>
          <p:cNvSpPr txBox="1"/>
          <p:nvPr/>
        </p:nvSpPr>
        <p:spPr>
          <a:xfrm>
            <a:off x="1812612" y="5760951"/>
            <a:ext cx="288367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initial velocity can be split into its component parts, parallel and perpendicular to the ‘line of </a:t>
            </a:r>
            <a:r>
              <a:rPr lang="en-US" sz="1400" dirty="0" err="1">
                <a:solidFill>
                  <a:srgbClr val="FF0000"/>
                </a:solidFill>
                <a:latin typeface="Comic Sans MS" panose="030F0702030302020204" pitchFamily="66" charset="0"/>
              </a:rPr>
              <a:t>centres’</a:t>
            </a:r>
            <a:endParaRPr lang="en-GB" sz="1400" dirty="0">
              <a:solidFill>
                <a:srgbClr val="FF0000"/>
              </a:solidFill>
              <a:latin typeface="Comic Sans MS" panose="030F0702030302020204" pitchFamily="66" charset="0"/>
            </a:endParaRPr>
          </a:p>
        </p:txBody>
      </p:sp>
      <p:cxnSp>
        <p:nvCxnSpPr>
          <p:cNvPr id="48" name="Straight Arrow Connector 47"/>
          <p:cNvCxnSpPr/>
          <p:nvPr/>
        </p:nvCxnSpPr>
        <p:spPr>
          <a:xfrm flipV="1">
            <a:off x="6368925" y="3392750"/>
            <a:ext cx="6723" cy="1261182"/>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5328082" y="3755254"/>
                <a:ext cx="10402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20 </m:t>
                      </m:r>
                      <m:sSup>
                        <m:sSupPr>
                          <m:ctrlPr>
                            <a:rPr lang="en-US" sz="1400" b="0" i="1" smtClean="0">
                              <a:solidFill>
                                <a:srgbClr val="0000FF"/>
                              </a:solidFill>
                              <a:latin typeface="Cambria Math" panose="02040503050406030204" pitchFamily="18" charset="0"/>
                            </a:rPr>
                          </m:ctrlPr>
                        </m:sSupPr>
                        <m:e>
                          <m:r>
                            <a:rPr lang="en-US" sz="1400" b="0" i="1" smtClean="0">
                              <a:solidFill>
                                <a:srgbClr val="0000FF"/>
                              </a:solidFill>
                              <a:latin typeface="Cambria Math" panose="02040503050406030204" pitchFamily="18" charset="0"/>
                            </a:rPr>
                            <m:t>𝑚𝑠</m:t>
                          </m:r>
                        </m:e>
                        <m:sup>
                          <m:r>
                            <a:rPr lang="en-US" sz="1400" b="0" i="1" smtClean="0">
                              <a:solidFill>
                                <a:srgbClr val="0000FF"/>
                              </a:solidFill>
                              <a:latin typeface="Cambria Math" panose="02040503050406030204" pitchFamily="18" charset="0"/>
                            </a:rPr>
                            <m:t>−1</m:t>
                          </m:r>
                        </m:sup>
                      </m:sSup>
                    </m:oMath>
                  </m:oMathPara>
                </a14:m>
                <a:endParaRPr lang="en-GB" sz="1400" dirty="0">
                  <a:solidFill>
                    <a:srgbClr val="0000FF"/>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328082" y="3755254"/>
                <a:ext cx="1040221" cy="215444"/>
              </a:xfrm>
              <a:prstGeom prst="rect">
                <a:avLst/>
              </a:prstGeom>
              <a:blipFill>
                <a:blip r:embed="rId4"/>
                <a:stretch>
                  <a:fillRect l="-3509" r="-585" b="-11429"/>
                </a:stretch>
              </a:blipFill>
            </p:spPr>
            <p:txBody>
              <a:bodyPr/>
              <a:lstStyle/>
              <a:p>
                <a:r>
                  <a:rPr lang="en-GB">
                    <a:noFill/>
                  </a:rPr>
                  <a:t> </a:t>
                </a:r>
              </a:p>
            </p:txBody>
          </p:sp>
        </mc:Fallback>
      </mc:AlternateContent>
      <p:cxnSp>
        <p:nvCxnSpPr>
          <p:cNvPr id="50" name="Straight Arrow Connector 49"/>
          <p:cNvCxnSpPr/>
          <p:nvPr/>
        </p:nvCxnSpPr>
        <p:spPr>
          <a:xfrm flipV="1">
            <a:off x="6366938" y="4662467"/>
            <a:ext cx="575569" cy="148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996516" y="1615078"/>
            <a:ext cx="503207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Imagine sphere A is moving toward sphere B, which is stationary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2" name="TextBox 51"/>
              <p:cNvSpPr txBox="1"/>
              <p:nvPr/>
            </p:nvSpPr>
            <p:spPr>
              <a:xfrm>
                <a:off x="1485532" y="4845728"/>
                <a:ext cx="295978"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20</m:t>
                          </m:r>
                        </m:e>
                        <m:sup>
                          <m:r>
                            <a:rPr lang="en-US" sz="1400" b="0" i="1" smtClean="0">
                              <a:latin typeface="Cambria Math" panose="02040503050406030204" pitchFamily="18" charset="0"/>
                              <a:ea typeface="Cambria Math" panose="02040503050406030204" pitchFamily="18" charset="0"/>
                            </a:rPr>
                            <m:t>°</m:t>
                          </m:r>
                        </m:sup>
                      </m:sSup>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1485532" y="4845728"/>
                <a:ext cx="295978" cy="220253"/>
              </a:xfrm>
              <a:prstGeom prst="rect">
                <a:avLst/>
              </a:prstGeom>
              <a:blipFill>
                <a:blip r:embed="rId5"/>
                <a:stretch>
                  <a:fillRect l="-14583" t="-2778" r="-4167"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272794" y="4696498"/>
                <a:ext cx="6030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272794" y="4696498"/>
                <a:ext cx="603049" cy="215444"/>
              </a:xfrm>
              <a:prstGeom prst="rect">
                <a:avLst/>
              </a:prstGeom>
              <a:blipFill>
                <a:blip r:embed="rId6"/>
                <a:stretch>
                  <a:fillRect l="-3030" r="-2020"/>
                </a:stretch>
              </a:blipFill>
            </p:spPr>
            <p:txBody>
              <a:bodyPr/>
              <a:lstStyle/>
              <a:p>
                <a:r>
                  <a:rPr lang="en-GB">
                    <a:noFill/>
                  </a:rPr>
                  <a:t> </a:t>
                </a:r>
              </a:p>
            </p:txBody>
          </p:sp>
        </mc:Fallback>
      </mc:AlternateContent>
      <p:sp>
        <p:nvSpPr>
          <p:cNvPr id="57" name="TextBox 56"/>
          <p:cNvSpPr txBox="1"/>
          <p:nvPr/>
        </p:nvSpPr>
        <p:spPr>
          <a:xfrm>
            <a:off x="5123180" y="5524425"/>
            <a:ext cx="368118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perpendicular component will remain unchanged by the impact (similar to when the sphere bounces off a wall), but the parallel part </a:t>
            </a:r>
            <a:r>
              <a:rPr lang="en-US" sz="1400" u="sng" dirty="0">
                <a:solidFill>
                  <a:srgbClr val="FF0000"/>
                </a:solidFill>
                <a:latin typeface="Comic Sans MS" panose="030F0702030302020204" pitchFamily="66" charset="0"/>
              </a:rPr>
              <a:t>will</a:t>
            </a:r>
            <a:r>
              <a:rPr lang="en-US" sz="1400" dirty="0">
                <a:solidFill>
                  <a:srgbClr val="FF0000"/>
                </a:solidFill>
                <a:latin typeface="Comic Sans MS" panose="030F0702030302020204" pitchFamily="66" charset="0"/>
              </a:rPr>
              <a:t> be affected</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325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linds(horizont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5"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linds(vertical)">
                                      <p:cBhvr>
                                        <p:cTn id="60" dur="500"/>
                                        <p:tgtEl>
                                          <p:spTgt spid="2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linds(horizontal)">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5"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linds(vertical)">
                                      <p:cBhvr>
                                        <p:cTn id="73" dur="500"/>
                                        <p:tgtEl>
                                          <p:spTgt spid="3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par>
                                <p:cTn id="82" presetID="3" presetClass="entr" presetSubtype="5"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blinds(vertical)">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5" fill="hold" nodeType="clickEffect">
                                  <p:stCondLst>
                                    <p:cond delay="0"/>
                                  </p:stCondLst>
                                  <p:childTnLst>
                                    <p:animEffect transition="out" filter="blinds(vertical)">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par>
                                <p:cTn id="96" presetID="3" presetClass="exit" presetSubtype="5" fill="hold" nodeType="withEffect">
                                  <p:stCondLst>
                                    <p:cond delay="0"/>
                                  </p:stCondLst>
                                  <p:childTnLst>
                                    <p:animEffect transition="out" filter="blinds(vertical)">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blinds(horizontal)">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blinds(horizontal)">
                                      <p:cBhvr>
                                        <p:cTn id="111" dur="500"/>
                                        <p:tgtEl>
                                          <p:spTgt spid="4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linds(horizontal)">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blinds(horizontal)">
                                      <p:cBhvr>
                                        <p:cTn id="119" dur="500"/>
                                        <p:tgtEl>
                                          <p:spTgt spid="45"/>
                                        </p:tgtEl>
                                      </p:cBhvr>
                                    </p:animEffect>
                                  </p:childTnLst>
                                </p:cTn>
                              </p:par>
                              <p:par>
                                <p:cTn id="120" presetID="3" presetClass="entr" presetSubtype="10" fill="hold" nodeType="with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blinds(horizontal)">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blinds(horizontal)">
                                      <p:cBhvr>
                                        <p:cTn id="127" dur="500"/>
                                        <p:tgtEl>
                                          <p:spTgt spid="3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blinds(horizontal)">
                                      <p:cBhvr>
                                        <p:cTn id="130" dur="500"/>
                                        <p:tgtEl>
                                          <p:spTgt spid="44"/>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blinds(horizontal)">
                                      <p:cBhvr>
                                        <p:cTn id="135" dur="500"/>
                                        <p:tgtEl>
                                          <p:spTgt spid="5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blinds(horizontal)">
                                      <p:cBhvr>
                                        <p:cTn id="140" dur="500"/>
                                        <p:tgtEl>
                                          <p:spTgt spid="48"/>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blinds(horizontal)">
                                      <p:cBhvr>
                                        <p:cTn id="143" dur="500"/>
                                        <p:tgtEl>
                                          <p:spTgt spid="49"/>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5" fill="hold" nodeType="click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blinds(vertical)">
                                      <p:cBhvr>
                                        <p:cTn id="148" dur="500"/>
                                        <p:tgtEl>
                                          <p:spTgt spid="50"/>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blinds(horizontal)">
                                      <p:cBhvr>
                                        <p:cTn id="1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p:bldP spid="15" grpId="0"/>
      <p:bldP spid="20" grpId="0" animBg="1"/>
      <p:bldP spid="22" grpId="0"/>
      <p:bldP spid="25" grpId="0"/>
      <p:bldP spid="29" grpId="0"/>
      <p:bldP spid="23" grpId="0" animBg="1"/>
      <p:bldP spid="24" grpId="0" animBg="1"/>
      <p:bldP spid="33" grpId="0"/>
      <p:bldP spid="33" grpId="1"/>
      <p:bldP spid="34" grpId="0"/>
      <p:bldP spid="34" grpId="1"/>
      <p:bldP spid="35" grpId="0"/>
      <p:bldP spid="35" grpId="1"/>
      <p:bldP spid="42" grpId="0"/>
      <p:bldP spid="43" grpId="0" animBg="1"/>
      <p:bldP spid="44" grpId="0"/>
      <p:bldP spid="45" grpId="0"/>
      <p:bldP spid="46" grpId="0"/>
      <p:bldP spid="49" grpId="0"/>
      <p:bldP spid="51" grpId="0"/>
      <p:bldP spid="52" grpId="0"/>
      <p:bldP spid="53" grpId="0"/>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2"/>
                <a:stretch>
                  <a:fillRect t="-382" r="-1322" b="-9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2400" y="4975785"/>
                <a:ext cx="3653246" cy="1600438"/>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For these questions you should always start by drawing ‘before’ and ‘after’ diagrams…</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You will then need to use two formulae you already know, to find the values of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𝑣</m:t>
                    </m:r>
                  </m:oMath>
                </a14:m>
                <a:r>
                  <a:rPr lang="en-US" sz="1400" dirty="0">
                    <a:solidFill>
                      <a:srgbClr val="FF0000"/>
                    </a:solidFill>
                    <a:latin typeface="Comic Sans MS" panose="030F0702030302020204" pitchFamily="66" charset="0"/>
                    <a:sym typeface="Wingdings" panose="05000000000000000000" pitchFamily="2" charset="2"/>
                  </a:rPr>
                  <a:t> and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𝑤</m:t>
                    </m:r>
                  </m:oMath>
                </a14:m>
                <a:endParaRPr lang="en-GB" sz="1400" dirty="0">
                  <a:solidFill>
                    <a:srgbClr val="FF0000"/>
                  </a:solidFill>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0" y="4975785"/>
                <a:ext cx="3653246" cy="1600438"/>
              </a:xfrm>
              <a:prstGeom prst="rect">
                <a:avLst/>
              </a:prstGeom>
              <a:blipFill>
                <a:blip r:embed="rId3"/>
                <a:stretch>
                  <a:fillRect t="-760" r="-1336" b="-3042"/>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4"/>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5"/>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6"/>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7"/>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5"/>
                <a:stretch>
                  <a:fillRect t="-6316" r="-5714"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8"/>
                <a:stretch>
                  <a:fillRect l="-17391" r="-13043"/>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9"/>
                <a:stretch>
                  <a:fillRect l="-13793" r="-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1"/>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114800" y="4572000"/>
                <a:ext cx="25819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114800" y="4572000"/>
                <a:ext cx="2581924" cy="307777"/>
              </a:xfrm>
              <a:prstGeom prst="rect">
                <a:avLst/>
              </a:prstGeom>
              <a:blipFill>
                <a:blip r:embed="rId12"/>
                <a:stretch>
                  <a:fillRect/>
                </a:stretch>
              </a:blipFill>
            </p:spPr>
            <p:txBody>
              <a:bodyPr/>
              <a:lstStyle/>
              <a:p>
                <a:r>
                  <a:rPr lang="en-GB">
                    <a:noFill/>
                  </a:rPr>
                  <a:t> </a:t>
                </a:r>
              </a:p>
            </p:txBody>
          </p:sp>
        </mc:Fallback>
      </mc:AlternateContent>
      <p:sp>
        <p:nvSpPr>
          <p:cNvPr id="56" name="TextBox 55"/>
          <p:cNvSpPr txBox="1"/>
          <p:nvPr/>
        </p:nvSpPr>
        <p:spPr>
          <a:xfrm>
            <a:off x="3810000" y="3352800"/>
            <a:ext cx="5257800" cy="1169551"/>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You only need to consider the </a:t>
            </a:r>
            <a:r>
              <a:rPr lang="en-US" sz="1400" u="sng" dirty="0">
                <a:solidFill>
                  <a:srgbClr val="FF0000"/>
                </a:solidFill>
                <a:latin typeface="Comic Sans MS" panose="030F0702030302020204" pitchFamily="66" charset="0"/>
                <a:sym typeface="Wingdings" panose="05000000000000000000" pitchFamily="2" charset="2"/>
              </a:rPr>
              <a:t>parallel</a:t>
            </a:r>
            <a:r>
              <a:rPr lang="en-US" sz="1400" dirty="0">
                <a:solidFill>
                  <a:srgbClr val="FF0000"/>
                </a:solidFill>
                <a:latin typeface="Comic Sans MS" panose="030F0702030302020204" pitchFamily="66" charset="0"/>
                <a:sym typeface="Wingdings" panose="05000000000000000000" pitchFamily="2" charset="2"/>
              </a:rPr>
              <a:t> velocities here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reason is that the perpendicular component is </a:t>
            </a:r>
            <a:r>
              <a:rPr lang="en-US" sz="1400" u="sng" dirty="0">
                <a:solidFill>
                  <a:srgbClr val="FF0000"/>
                </a:solidFill>
                <a:latin typeface="Comic Sans MS" panose="030F0702030302020204" pitchFamily="66" charset="0"/>
                <a:sym typeface="Wingdings" panose="05000000000000000000" pitchFamily="2" charset="2"/>
              </a:rPr>
              <a:t>identical</a:t>
            </a:r>
            <a:r>
              <a:rPr lang="en-US" sz="1400" dirty="0">
                <a:solidFill>
                  <a:srgbClr val="FF0000"/>
                </a:solidFill>
                <a:latin typeface="Comic Sans MS" panose="030F0702030302020204" pitchFamily="66" charset="0"/>
                <a:sym typeface="Wingdings" panose="05000000000000000000" pitchFamily="2" charset="2"/>
              </a:rPr>
              <a:t> in both situations for both particles, so it would be cancelled out if we put it into the equations anyway!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TextBox 56"/>
              <p:cNvSpPr txBox="1"/>
              <p:nvPr/>
            </p:nvSpPr>
            <p:spPr>
              <a:xfrm>
                <a:off x="3886200" y="5029200"/>
                <a:ext cx="3048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e>
                      </m:d>
                      <m:r>
                        <a:rPr lang="en-US" sz="1400" b="0" i="1" smtClean="0">
                          <a:latin typeface="Cambria Math" panose="02040503050406030204" pitchFamily="18" charset="0"/>
                        </a:rPr>
                        <m:t>+0=</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𝑣</m:t>
                          </m:r>
                        </m:e>
                      </m:d>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m:t>
                      </m:r>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886200" y="5029200"/>
                <a:ext cx="3048000" cy="307777"/>
              </a:xfrm>
              <a:prstGeom prst="rect">
                <a:avLst/>
              </a:prstGeom>
              <a:blipFill>
                <a:blip r:embed="rId13"/>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4"/>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5"/>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6"/>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7"/>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495800" y="5486400"/>
                <a:ext cx="1828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r>
                        <a:rPr lang="en-US" sz="1400" b="0" i="1" smtClean="0">
                          <a:latin typeface="Cambria Math" panose="02040503050406030204" pitchFamily="18" charset="0"/>
                        </a:rPr>
                        <m:t>𝑐𝑜𝑠</m:t>
                      </m:r>
                      <m:r>
                        <a:rPr lang="en-US" sz="1400" b="0" i="1" smtClean="0">
                          <a:latin typeface="Cambria Math" panose="02040503050406030204" pitchFamily="18" charset="0"/>
                        </a:rPr>
                        <m:t>60=2</m:t>
                      </m:r>
                      <m:r>
                        <a:rPr lang="en-US" sz="1400" b="0" i="1" smtClean="0">
                          <a:latin typeface="Cambria Math" panose="02040503050406030204" pitchFamily="18" charset="0"/>
                        </a:rPr>
                        <m:t>𝑣</m:t>
                      </m:r>
                      <m:r>
                        <a:rPr lang="en-US" sz="1400" b="0" i="1" smtClean="0">
                          <a:latin typeface="Cambria Math" panose="02040503050406030204" pitchFamily="18" charset="0"/>
                        </a:rPr>
                        <m:t>+4</m:t>
                      </m:r>
                      <m:r>
                        <a:rPr lang="en-US" sz="1400" b="0" i="1" smtClean="0">
                          <a:latin typeface="Cambria Math" panose="02040503050406030204" pitchFamily="18" charset="0"/>
                        </a:rPr>
                        <m:t>𝑤</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495800" y="5486400"/>
                <a:ext cx="1828800"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029200" y="5943600"/>
                <a:ext cx="1371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6=2</m:t>
                      </m:r>
                      <m:r>
                        <a:rPr lang="en-US" sz="1400" b="0" i="1" smtClean="0">
                          <a:latin typeface="Cambria Math" panose="02040503050406030204" pitchFamily="18" charset="0"/>
                        </a:rPr>
                        <m:t>𝑣</m:t>
                      </m:r>
                      <m:r>
                        <a:rPr lang="en-US" sz="1400" b="0" i="1" smtClean="0">
                          <a:latin typeface="Cambria Math" panose="02040503050406030204" pitchFamily="18" charset="0"/>
                        </a:rPr>
                        <m:t>+4</m:t>
                      </m:r>
                      <m:r>
                        <a:rPr lang="en-US" sz="1400" b="0" i="1" smtClean="0">
                          <a:latin typeface="Cambria Math" panose="02040503050406030204" pitchFamily="18" charset="0"/>
                        </a:rPr>
                        <m:t>𝑤</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029200" y="5943600"/>
                <a:ext cx="1371600"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953000" y="64008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953000" y="6400800"/>
                <a:ext cx="1447800" cy="307777"/>
              </a:xfrm>
              <a:prstGeom prst="rect">
                <a:avLst/>
              </a:prstGeom>
              <a:blipFill>
                <a:blip r:embed="rId20"/>
                <a:stretch>
                  <a:fillRect/>
                </a:stretch>
              </a:blipFill>
            </p:spPr>
            <p:txBody>
              <a:bodyPr/>
              <a:lstStyle/>
              <a:p>
                <a:r>
                  <a:rPr lang="en-GB">
                    <a:noFill/>
                  </a:rPr>
                  <a:t> </a:t>
                </a:r>
              </a:p>
            </p:txBody>
          </p:sp>
        </mc:Fallback>
      </mc:AlternateContent>
      <p:sp>
        <p:nvSpPr>
          <p:cNvPr id="65" name="Arc 64"/>
          <p:cNvSpPr/>
          <p:nvPr/>
        </p:nvSpPr>
        <p:spPr>
          <a:xfrm>
            <a:off x="6705600" y="480060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6934200" y="4800600"/>
            <a:ext cx="1371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a:t>
            </a:r>
            <a:endParaRPr lang="en-GB" sz="1400" i="1" dirty="0">
              <a:solidFill>
                <a:srgbClr val="FF0000"/>
              </a:solidFill>
              <a:latin typeface="Comic Sans MS" panose="030F0702030302020204" pitchFamily="66" charset="0"/>
            </a:endParaRPr>
          </a:p>
        </p:txBody>
      </p:sp>
      <p:sp>
        <p:nvSpPr>
          <p:cNvPr id="67" name="Arc 66"/>
          <p:cNvSpPr/>
          <p:nvPr/>
        </p:nvSpPr>
        <p:spPr>
          <a:xfrm>
            <a:off x="6705600" y="525780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Arc 67"/>
          <p:cNvSpPr/>
          <p:nvPr/>
        </p:nvSpPr>
        <p:spPr>
          <a:xfrm>
            <a:off x="6172200" y="571500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p:cNvSpPr/>
          <p:nvPr/>
        </p:nvSpPr>
        <p:spPr>
          <a:xfrm>
            <a:off x="6172200" y="6172200"/>
            <a:ext cx="253301" cy="378825"/>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6934200" y="5334000"/>
            <a:ext cx="9144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Simplify</a:t>
            </a:r>
            <a:endParaRPr lang="en-GB" sz="1400" i="1" dirty="0">
              <a:solidFill>
                <a:srgbClr val="FF0000"/>
              </a:solidFill>
              <a:latin typeface="Comic Sans MS" panose="030F0702030302020204" pitchFamily="66" charset="0"/>
            </a:endParaRPr>
          </a:p>
        </p:txBody>
      </p:sp>
      <p:sp>
        <p:nvSpPr>
          <p:cNvPr id="71" name="TextBox 70"/>
          <p:cNvSpPr txBox="1"/>
          <p:nvPr/>
        </p:nvSpPr>
        <p:spPr>
          <a:xfrm>
            <a:off x="6400800" y="5715000"/>
            <a:ext cx="11430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Cos60 = 0.5</a:t>
            </a:r>
            <a:endParaRPr lang="en-GB" sz="1400" i="1" dirty="0">
              <a:solidFill>
                <a:srgbClr val="FF0000"/>
              </a:solidFill>
              <a:latin typeface="Comic Sans MS" panose="030F0702030302020204" pitchFamily="66" charset="0"/>
            </a:endParaRPr>
          </a:p>
        </p:txBody>
      </p:sp>
      <p:sp>
        <p:nvSpPr>
          <p:cNvPr id="72" name="TextBox 71"/>
          <p:cNvSpPr txBox="1"/>
          <p:nvPr/>
        </p:nvSpPr>
        <p:spPr>
          <a:xfrm>
            <a:off x="6400800" y="6172200"/>
            <a:ext cx="11430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Divide by 2</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3" name="TextBox 72"/>
              <p:cNvSpPr txBox="1"/>
              <p:nvPr/>
            </p:nvSpPr>
            <p:spPr>
              <a:xfrm>
                <a:off x="5486400" y="29718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5486400" y="2971800"/>
                <a:ext cx="1447800" cy="307777"/>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044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linds(horizontal)">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linds(horizontal)">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linds(horizontal)">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linds(horizont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5"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linds(horizontal)">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blinds(horizontal)">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blinds(horizontal)">
                                      <p:cBhvr>
                                        <p:cTn id="90" dur="500"/>
                                        <p:tgtEl>
                                          <p:spTgt spid="3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blinds(horizontal)">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blinds(horizontal)">
                                      <p:cBhvr>
                                        <p:cTn id="98" dur="500"/>
                                        <p:tgtEl>
                                          <p:spTgt spid="60"/>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blinds(horizontal)">
                                      <p:cBhvr>
                                        <p:cTn id="103" dur="500"/>
                                        <p:tgtEl>
                                          <p:spTgt spid="6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5" fill="hold" nodeType="click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blinds(vertical)">
                                      <p:cBhvr>
                                        <p:cTn id="108" dur="500"/>
                                        <p:tgtEl>
                                          <p:spTgt spid="41"/>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blinds(horizontal)">
                                      <p:cBhvr>
                                        <p:cTn id="113" dur="500"/>
                                        <p:tgtEl>
                                          <p:spTgt spid="42"/>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blinds(horizontal)">
                                      <p:cBhvr>
                                        <p:cTn id="116" dur="500"/>
                                        <p:tgtEl>
                                          <p:spTgt spid="43"/>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5" fill="hold" nodeType="click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vertical)">
                                      <p:cBhvr>
                                        <p:cTn id="121" dur="500"/>
                                        <p:tgtEl>
                                          <p:spTgt spid="45"/>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linds(horizontal)">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5" fill="hold"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blinds(vertical)">
                                      <p:cBhvr>
                                        <p:cTn id="129" dur="500"/>
                                        <p:tgtEl>
                                          <p:spTgt spid="47"/>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blinds(horizontal)">
                                      <p:cBhvr>
                                        <p:cTn id="132" dur="500"/>
                                        <p:tgtEl>
                                          <p:spTgt spid="4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5">
                                            <p:txEl>
                                              <p:pRg st="2" end="2"/>
                                            </p:txEl>
                                          </p:spTgt>
                                        </p:tgtEl>
                                        <p:attrNameLst>
                                          <p:attrName>style.visibility</p:attrName>
                                        </p:attrNameLst>
                                      </p:cBhvr>
                                      <p:to>
                                        <p:strVal val="visible"/>
                                      </p:to>
                                    </p:set>
                                    <p:animEffect transition="in" filter="blinds(horizontal)">
                                      <p:cBhvr>
                                        <p:cTn id="137" dur="500"/>
                                        <p:tgtEl>
                                          <p:spTgt spid="5">
                                            <p:txEl>
                                              <p:pRg st="2" end="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blinds(horizontal)">
                                      <p:cBhvr>
                                        <p:cTn id="142" dur="500"/>
                                        <p:tgtEl>
                                          <p:spTgt spid="51"/>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blinds(horizontal)">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nodeType="clickEffect">
                                  <p:stCondLst>
                                    <p:cond delay="0"/>
                                  </p:stCondLst>
                                  <p:childTnLst>
                                    <p:set>
                                      <p:cBhvr>
                                        <p:cTn id="151" dur="1" fill="hold">
                                          <p:stCondLst>
                                            <p:cond delay="0"/>
                                          </p:stCondLst>
                                        </p:cTn>
                                        <p:tgtEl>
                                          <p:spTgt spid="56">
                                            <p:txEl>
                                              <p:pRg st="0" end="0"/>
                                            </p:txEl>
                                          </p:spTgt>
                                        </p:tgtEl>
                                        <p:attrNameLst>
                                          <p:attrName>style.visibility</p:attrName>
                                        </p:attrNameLst>
                                      </p:cBhvr>
                                      <p:to>
                                        <p:strVal val="visible"/>
                                      </p:to>
                                    </p:set>
                                    <p:animEffect transition="in" filter="blinds(horizontal)">
                                      <p:cBhvr>
                                        <p:cTn id="152" dur="500"/>
                                        <p:tgtEl>
                                          <p:spTgt spid="56">
                                            <p:txEl>
                                              <p:pRg st="0" end="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nodeType="clickEffect">
                                  <p:stCondLst>
                                    <p:cond delay="0"/>
                                  </p:stCondLst>
                                  <p:childTnLst>
                                    <p:set>
                                      <p:cBhvr>
                                        <p:cTn id="156" dur="1" fill="hold">
                                          <p:stCondLst>
                                            <p:cond delay="0"/>
                                          </p:stCondLst>
                                        </p:cTn>
                                        <p:tgtEl>
                                          <p:spTgt spid="56">
                                            <p:txEl>
                                              <p:pRg st="2" end="2"/>
                                            </p:txEl>
                                          </p:spTgt>
                                        </p:tgtEl>
                                        <p:attrNameLst>
                                          <p:attrName>style.visibility</p:attrName>
                                        </p:attrNameLst>
                                      </p:cBhvr>
                                      <p:to>
                                        <p:strVal val="visible"/>
                                      </p:to>
                                    </p:set>
                                    <p:animEffect transition="in" filter="blinds(horizontal)">
                                      <p:cBhvr>
                                        <p:cTn id="157" dur="500"/>
                                        <p:tgtEl>
                                          <p:spTgt spid="56">
                                            <p:txEl>
                                              <p:pRg st="2" end="2"/>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blinds(horizontal)">
                                      <p:cBhvr>
                                        <p:cTn id="162" dur="500"/>
                                        <p:tgtEl>
                                          <p:spTgt spid="55"/>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65"/>
                                        </p:tgtEl>
                                        <p:attrNameLst>
                                          <p:attrName>style.visibility</p:attrName>
                                        </p:attrNameLst>
                                      </p:cBhvr>
                                      <p:to>
                                        <p:strVal val="visible"/>
                                      </p:to>
                                    </p:set>
                                    <p:animEffect transition="in" filter="blinds(horizontal)">
                                      <p:cBhvr>
                                        <p:cTn id="167" dur="500"/>
                                        <p:tgtEl>
                                          <p:spTgt spid="65"/>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66"/>
                                        </p:tgtEl>
                                        <p:attrNameLst>
                                          <p:attrName>style.visibility</p:attrName>
                                        </p:attrNameLst>
                                      </p:cBhvr>
                                      <p:to>
                                        <p:strVal val="visible"/>
                                      </p:to>
                                    </p:set>
                                    <p:animEffect transition="in" filter="blinds(horizontal)">
                                      <p:cBhvr>
                                        <p:cTn id="172" dur="500"/>
                                        <p:tgtEl>
                                          <p:spTgt spid="6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blinds(horizontal)">
                                      <p:cBhvr>
                                        <p:cTn id="177" dur="500"/>
                                        <p:tgtEl>
                                          <p:spTgt spid="57"/>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67"/>
                                        </p:tgtEl>
                                        <p:attrNameLst>
                                          <p:attrName>style.visibility</p:attrName>
                                        </p:attrNameLst>
                                      </p:cBhvr>
                                      <p:to>
                                        <p:strVal val="visible"/>
                                      </p:to>
                                    </p:set>
                                    <p:animEffect transition="in" filter="blinds(horizontal)">
                                      <p:cBhvr>
                                        <p:cTn id="182" dur="500"/>
                                        <p:tgtEl>
                                          <p:spTgt spid="67"/>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70"/>
                                        </p:tgtEl>
                                        <p:attrNameLst>
                                          <p:attrName>style.visibility</p:attrName>
                                        </p:attrNameLst>
                                      </p:cBhvr>
                                      <p:to>
                                        <p:strVal val="visible"/>
                                      </p:to>
                                    </p:set>
                                    <p:animEffect transition="in" filter="blinds(horizontal)">
                                      <p:cBhvr>
                                        <p:cTn id="187" dur="500"/>
                                        <p:tgtEl>
                                          <p:spTgt spid="70"/>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62"/>
                                        </p:tgtEl>
                                        <p:attrNameLst>
                                          <p:attrName>style.visibility</p:attrName>
                                        </p:attrNameLst>
                                      </p:cBhvr>
                                      <p:to>
                                        <p:strVal val="visible"/>
                                      </p:to>
                                    </p:set>
                                    <p:animEffect transition="in" filter="blinds(horizontal)">
                                      <p:cBhvr>
                                        <p:cTn id="192" dur="500"/>
                                        <p:tgtEl>
                                          <p:spTgt spid="62"/>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blinds(horizontal)">
                                      <p:cBhvr>
                                        <p:cTn id="197" dur="500"/>
                                        <p:tgtEl>
                                          <p:spTgt spid="68"/>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71"/>
                                        </p:tgtEl>
                                        <p:attrNameLst>
                                          <p:attrName>style.visibility</p:attrName>
                                        </p:attrNameLst>
                                      </p:cBhvr>
                                      <p:to>
                                        <p:strVal val="visible"/>
                                      </p:to>
                                    </p:set>
                                    <p:animEffect transition="in" filter="blinds(horizontal)">
                                      <p:cBhvr>
                                        <p:cTn id="202" dur="500"/>
                                        <p:tgtEl>
                                          <p:spTgt spid="71"/>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blinds(horizontal)">
                                      <p:cBhvr>
                                        <p:cTn id="207" dur="500"/>
                                        <p:tgtEl>
                                          <p:spTgt spid="63"/>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69"/>
                                        </p:tgtEl>
                                        <p:attrNameLst>
                                          <p:attrName>style.visibility</p:attrName>
                                        </p:attrNameLst>
                                      </p:cBhvr>
                                      <p:to>
                                        <p:strVal val="visible"/>
                                      </p:to>
                                    </p:set>
                                    <p:animEffect transition="in" filter="blinds(horizontal)">
                                      <p:cBhvr>
                                        <p:cTn id="212" dur="500"/>
                                        <p:tgtEl>
                                          <p:spTgt spid="69"/>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72"/>
                                        </p:tgtEl>
                                        <p:attrNameLst>
                                          <p:attrName>style.visibility</p:attrName>
                                        </p:attrNameLst>
                                      </p:cBhvr>
                                      <p:to>
                                        <p:strVal val="visible"/>
                                      </p:to>
                                    </p:set>
                                    <p:animEffect transition="in" filter="blinds(horizontal)">
                                      <p:cBhvr>
                                        <p:cTn id="217" dur="500"/>
                                        <p:tgtEl>
                                          <p:spTgt spid="72"/>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64"/>
                                        </p:tgtEl>
                                        <p:attrNameLst>
                                          <p:attrName>style.visibility</p:attrName>
                                        </p:attrNameLst>
                                      </p:cBhvr>
                                      <p:to>
                                        <p:strVal val="visible"/>
                                      </p:to>
                                    </p:set>
                                    <p:animEffect transition="in" filter="blinds(horizontal)">
                                      <p:cBhvr>
                                        <p:cTn id="222" dur="500"/>
                                        <p:tgtEl>
                                          <p:spTgt spid="64"/>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blinds(horizontal)">
                                      <p:cBhvr>
                                        <p:cTn id="22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p:bldP spid="14" grpId="0" animBg="1"/>
      <p:bldP spid="15" grpId="0" animBg="1"/>
      <p:bldP spid="16" grpId="0" animBg="1"/>
      <p:bldP spid="17" grpId="0"/>
      <p:bldP spid="23" grpId="0"/>
      <p:bldP spid="24" grpId="0"/>
      <p:bldP spid="32" grpId="0"/>
      <p:bldP spid="33" grpId="0"/>
      <p:bldP spid="35" grpId="0"/>
      <p:bldP spid="40" grpId="0"/>
      <p:bldP spid="43" grpId="0"/>
      <p:bldP spid="44" grpId="0"/>
      <p:bldP spid="48" grpId="0"/>
      <p:bldP spid="51" grpId="0"/>
      <p:bldP spid="52" grpId="0"/>
      <p:bldP spid="55" grpId="0"/>
      <p:bldP spid="57" grpId="0"/>
      <p:bldP spid="58" grpId="0"/>
      <p:bldP spid="59" grpId="0"/>
      <p:bldP spid="60"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P spid="7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2"/>
                <a:stretch>
                  <a:fillRect t="-382" r="-1322" b="-954"/>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3"/>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4"/>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5"/>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6"/>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4"/>
                <a:stretch>
                  <a:fillRect t="-6316" r="-5714"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7"/>
                <a:stretch>
                  <a:fillRect l="-17391" r="-13043"/>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8"/>
                <a:stretch>
                  <a:fillRect l="-13793" r="-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1"/>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2"/>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3"/>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4"/>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486400" y="29718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5486400" y="2971800"/>
                <a:ext cx="1447800"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114800" y="3505200"/>
                <a:ext cx="3198376" cy="539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𝑒</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𝑠𝑝𝑒𝑒𝑑</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𝑠𝑒𝑝𝑎𝑟𝑎𝑡𝑖𝑜𝑛</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𝑝𝑎𝑟𝑡𝑖𝑐𝑙𝑒𝑠</m:t>
                          </m:r>
                        </m:num>
                        <m:den>
                          <m:r>
                            <a:rPr lang="en-GB" sz="1400" b="0" i="1" smtClean="0">
                              <a:latin typeface="Cambria Math"/>
                            </a:rPr>
                            <m:t>𝑠𝑝𝑒𝑒𝑑</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𝑎𝑝𝑝𝑟𝑜𝑎𝑐h</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𝑝𝑎𝑟𝑡𝑖𝑐𝑙𝑒𝑠</m:t>
                          </m:r>
                        </m:den>
                      </m:f>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114800" y="3505200"/>
                <a:ext cx="3198376" cy="539635"/>
              </a:xfrm>
              <a:prstGeom prst="rect">
                <a:avLst/>
              </a:prstGeom>
              <a:blipFill>
                <a:blip r:embed="rId16"/>
                <a:stretch>
                  <a:fillRect b="-44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14800" y="4114800"/>
                <a:ext cx="1119602" cy="497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r>
                        <a:rPr lang="en-GB" sz="1400" b="0" i="1" smtClean="0">
                          <a:latin typeface="Cambria Math"/>
                        </a:rPr>
                        <m:t>=</m:t>
                      </m:r>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𝑤</m:t>
                          </m:r>
                          <m:r>
                            <a:rPr lang="en-US" sz="1400" b="0" i="1" smtClean="0">
                              <a:latin typeface="Cambria Math" panose="02040503050406030204" pitchFamily="18" charset="0"/>
                            </a:rPr>
                            <m:t>−</m:t>
                          </m:r>
                          <m:r>
                            <a:rPr lang="en-US" sz="1400" b="0" i="1" smtClean="0">
                              <a:latin typeface="Cambria Math" panose="02040503050406030204" pitchFamily="18" charset="0"/>
                            </a:rPr>
                            <m:t>𝑣</m:t>
                          </m:r>
                        </m:num>
                        <m:den>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den>
                      </m:f>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114800" y="4114800"/>
                <a:ext cx="1119602" cy="497124"/>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657600" y="4800600"/>
                <a:ext cx="167475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rPr>
                        <m:t>60=4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657600" y="4800600"/>
                <a:ext cx="1674754"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114800" y="5334000"/>
                <a:ext cx="1213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4114800" y="5334000"/>
                <a:ext cx="1213089" cy="307777"/>
              </a:xfrm>
              <a:prstGeom prst="rect">
                <a:avLst/>
              </a:prstGeom>
              <a:blipFill>
                <a:blip r:embed="rId19"/>
                <a:stretch>
                  <a:fillRect/>
                </a:stretch>
              </a:blipFill>
            </p:spPr>
            <p:txBody>
              <a:bodyPr/>
              <a:lstStyle/>
              <a:p>
                <a:r>
                  <a:rPr lang="en-GB">
                    <a:noFill/>
                  </a:rPr>
                  <a:t> </a:t>
                </a:r>
              </a:p>
            </p:txBody>
          </p:sp>
        </mc:Fallback>
      </mc:AlternateContent>
      <p:sp>
        <p:nvSpPr>
          <p:cNvPr id="77" name="Arc 76"/>
          <p:cNvSpPr/>
          <p:nvPr/>
        </p:nvSpPr>
        <p:spPr>
          <a:xfrm>
            <a:off x="7162801" y="3810000"/>
            <a:ext cx="2286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7315200" y="3657600"/>
            <a:ext cx="1905000"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 in values (consider directions if needed)</a:t>
            </a:r>
            <a:endParaRPr lang="en-GB" sz="1400" i="1" dirty="0">
              <a:solidFill>
                <a:srgbClr val="FF0000"/>
              </a:solidFill>
              <a:latin typeface="Comic Sans MS" panose="030F0702030302020204" pitchFamily="66" charset="0"/>
            </a:endParaRPr>
          </a:p>
        </p:txBody>
      </p:sp>
      <p:sp>
        <p:nvSpPr>
          <p:cNvPr id="79" name="Arc 78"/>
          <p:cNvSpPr/>
          <p:nvPr/>
        </p:nvSpPr>
        <p:spPr>
          <a:xfrm>
            <a:off x="5181600" y="4419600"/>
            <a:ext cx="2286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Arc 79"/>
          <p:cNvSpPr/>
          <p:nvPr/>
        </p:nvSpPr>
        <p:spPr>
          <a:xfrm>
            <a:off x="5181600" y="4953000"/>
            <a:ext cx="2286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5334000" y="4495800"/>
            <a:ext cx="1447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Cross-multiply</a:t>
            </a:r>
            <a:endParaRPr lang="en-GB" sz="1400" i="1" dirty="0">
              <a:solidFill>
                <a:srgbClr val="FF0000"/>
              </a:solidFill>
              <a:latin typeface="Comic Sans MS" panose="030F0702030302020204" pitchFamily="66" charset="0"/>
            </a:endParaRPr>
          </a:p>
        </p:txBody>
      </p:sp>
      <p:sp>
        <p:nvSpPr>
          <p:cNvPr id="82" name="TextBox 81"/>
          <p:cNvSpPr txBox="1"/>
          <p:nvPr/>
        </p:nvSpPr>
        <p:spPr>
          <a:xfrm>
            <a:off x="5334000" y="5029200"/>
            <a:ext cx="12192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Cos60 = 0.5</a:t>
            </a:r>
            <a:endParaRPr lang="en-GB" sz="14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3" name="TextBox 82"/>
              <p:cNvSpPr txBox="1"/>
              <p:nvPr/>
            </p:nvSpPr>
            <p:spPr>
              <a:xfrm>
                <a:off x="6858000" y="2971800"/>
                <a:ext cx="1213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858000" y="2971800"/>
                <a:ext cx="1213089" cy="307777"/>
              </a:xfrm>
              <a:prstGeom prst="rect">
                <a:avLst/>
              </a:prstGeom>
              <a:blipFill>
                <a:blip r:embed="rId2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997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linds(horizont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horizont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blinds(horizontal)">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linds(horizont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linds(horizontal)">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blinds(horizontal)">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blinds(horizontal)">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blinds(horizontal)">
                                      <p:cBhvr>
                                        <p:cTn id="5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74" grpId="0"/>
      <p:bldP spid="75" grpId="0"/>
      <p:bldP spid="77" grpId="0" animBg="1"/>
      <p:bldP spid="78" grpId="0"/>
      <p:bldP spid="79" grpId="0" animBg="1"/>
      <p:bldP spid="80" grpId="0" animBg="1"/>
      <p:bldP spid="81" grpId="0"/>
      <p:bldP spid="82" grpId="0"/>
      <p:bldP spid="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2"/>
                <a:stretch>
                  <a:fillRect t="-382" r="-1322" b="-954"/>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3"/>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4"/>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5"/>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6"/>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4"/>
                <a:stretch>
                  <a:fillRect t="-6316" r="-5714"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7"/>
                <a:stretch>
                  <a:fillRect l="-17391" r="-13043"/>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8"/>
                <a:stretch>
                  <a:fillRect l="-13793" r="-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1"/>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2"/>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3"/>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4"/>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486400" y="2971800"/>
                <a:ext cx="1447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5486400" y="2971800"/>
                <a:ext cx="1447800"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858000" y="2971800"/>
                <a:ext cx="1213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858000" y="2971800"/>
                <a:ext cx="1213089"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114800" y="3657600"/>
                <a:ext cx="1371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114800" y="3657600"/>
                <a:ext cx="1371600"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67200" y="4038600"/>
                <a:ext cx="1213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67200" y="4038600"/>
                <a:ext cx="1213089"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019800" y="3657600"/>
                <a:ext cx="1371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6=2</m:t>
                      </m:r>
                      <m:r>
                        <a:rPr lang="en-US" sz="1400" b="0" i="1" smtClean="0">
                          <a:latin typeface="Cambria Math" panose="02040503050406030204" pitchFamily="18" charset="0"/>
                        </a:rPr>
                        <m:t>𝑣</m:t>
                      </m:r>
                      <m:r>
                        <a:rPr lang="en-US" sz="1400" b="0" i="1" smtClean="0">
                          <a:latin typeface="Cambria Math" panose="02040503050406030204" pitchFamily="18" charset="0"/>
                        </a:rPr>
                        <m:t>+4</m:t>
                      </m:r>
                      <m:r>
                        <a:rPr lang="en-US" sz="1400" b="0" i="1" smtClean="0">
                          <a:latin typeface="Cambria Math" panose="02040503050406030204" pitchFamily="18" charset="0"/>
                        </a:rPr>
                        <m:t>𝑤</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019800" y="3657600"/>
                <a:ext cx="1371600" cy="307777"/>
              </a:xfrm>
              <a:prstGeom prst="rect">
                <a:avLst/>
              </a:prstGeom>
              <a:blipFill>
                <a:blip r:embed="rId18"/>
                <a:stretch>
                  <a:fillRect/>
                </a:stretch>
              </a:blipFill>
            </p:spPr>
            <p:txBody>
              <a:bodyPr/>
              <a:lstStyle/>
              <a:p>
                <a:r>
                  <a:rPr lang="en-GB">
                    <a:noFill/>
                  </a:rPr>
                  <a:t> </a:t>
                </a:r>
              </a:p>
            </p:txBody>
          </p:sp>
        </mc:Fallback>
      </mc:AlternateContent>
      <p:cxnSp>
        <p:nvCxnSpPr>
          <p:cNvPr id="62" name="Straight Arrow Connector 61"/>
          <p:cNvCxnSpPr/>
          <p:nvPr/>
        </p:nvCxnSpPr>
        <p:spPr>
          <a:xfrm>
            <a:off x="5410200" y="3810000"/>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486400" y="3505200"/>
            <a:ext cx="417102"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x 2</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4" name="TextBox 63"/>
              <p:cNvSpPr txBox="1"/>
              <p:nvPr/>
            </p:nvSpPr>
            <p:spPr>
              <a:xfrm>
                <a:off x="4267200" y="4648200"/>
                <a:ext cx="76097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GB" sz="1400" b="0" i="1" smtClean="0">
                          <a:latin typeface="Cambria Math"/>
                        </a:rPr>
                        <m:t>=</m:t>
                      </m:r>
                      <m:r>
                        <a:rPr lang="en-US" sz="1400" b="0" i="1" smtClean="0">
                          <a:latin typeface="Cambria Math" panose="02040503050406030204" pitchFamily="18" charset="0"/>
                        </a:rPr>
                        <m:t>6</m:t>
                      </m:r>
                      <m:r>
                        <a:rPr lang="en-US" sz="1400" b="0" i="1" smtClean="0">
                          <a:latin typeface="Cambria Math" panose="02040503050406030204" pitchFamily="18" charset="0"/>
                        </a:rPr>
                        <m:t>𝑣</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67200" y="4648200"/>
                <a:ext cx="760978" cy="307777"/>
              </a:xfrm>
              <a:prstGeom prst="rect">
                <a:avLst/>
              </a:prstGeom>
              <a:blipFill>
                <a:blip r:embed="rId19"/>
                <a:stretch>
                  <a:fillRect/>
                </a:stretch>
              </a:blipFill>
            </p:spPr>
            <p:txBody>
              <a:bodyPr/>
              <a:lstStyle/>
              <a:p>
                <a:r>
                  <a:rPr lang="en-GB">
                    <a:noFill/>
                  </a:rPr>
                  <a:t> </a:t>
                </a:r>
              </a:p>
            </p:txBody>
          </p:sp>
        </mc:Fallback>
      </mc:AlternateContent>
      <p:sp>
        <p:nvSpPr>
          <p:cNvPr id="65" name="TextBox 64"/>
          <p:cNvSpPr txBox="1"/>
          <p:nvPr/>
        </p:nvSpPr>
        <p:spPr>
          <a:xfrm>
            <a:off x="6553200" y="3505200"/>
            <a:ext cx="253596"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a:t>
            </a:r>
            <a:endParaRPr lang="en-GB" sz="1200" dirty="0">
              <a:solidFill>
                <a:srgbClr val="FF0000"/>
              </a:solidFill>
              <a:latin typeface="Comic Sans MS" panose="030F0702030302020204" pitchFamily="66" charset="0"/>
            </a:endParaRPr>
          </a:p>
        </p:txBody>
      </p:sp>
      <p:sp>
        <p:nvSpPr>
          <p:cNvPr id="66" name="TextBox 65"/>
          <p:cNvSpPr txBox="1"/>
          <p:nvPr/>
        </p:nvSpPr>
        <p:spPr>
          <a:xfrm>
            <a:off x="4038600" y="4038600"/>
            <a:ext cx="279244"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2</a:t>
            </a:r>
            <a:endParaRPr lang="en-GB" sz="1200" dirty="0">
              <a:solidFill>
                <a:srgbClr val="FF0000"/>
              </a:solidFill>
              <a:latin typeface="Comic Sans MS" panose="030F0702030302020204" pitchFamily="66" charset="0"/>
            </a:endParaRPr>
          </a:p>
        </p:txBody>
      </p:sp>
      <p:sp>
        <p:nvSpPr>
          <p:cNvPr id="67" name="TextBox 66"/>
          <p:cNvSpPr txBox="1"/>
          <p:nvPr/>
        </p:nvSpPr>
        <p:spPr>
          <a:xfrm>
            <a:off x="3810000" y="4648200"/>
            <a:ext cx="505267"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1 - 2</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4114800" y="50292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0.5</m:t>
                      </m:r>
                      <m:r>
                        <a:rPr lang="en-GB" sz="1400" b="0" i="1" smtClean="0">
                          <a:latin typeface="Cambria Math"/>
                        </a:rPr>
                        <m:t>=</m:t>
                      </m:r>
                      <m:r>
                        <a:rPr lang="en-US" sz="1400" b="0" i="1" smtClean="0">
                          <a:latin typeface="Cambria Math" panose="02040503050406030204" pitchFamily="18" charset="0"/>
                        </a:rPr>
                        <m:t>𝑣</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114800" y="5029200"/>
                <a:ext cx="838200" cy="307777"/>
              </a:xfrm>
              <a:prstGeom prst="rect">
                <a:avLst/>
              </a:prstGeom>
              <a:blipFill>
                <a:blip r:embed="rId20"/>
                <a:stretch>
                  <a:fillRect/>
                </a:stretch>
              </a:blipFill>
            </p:spPr>
            <p:txBody>
              <a:bodyPr/>
              <a:lstStyle/>
              <a:p>
                <a:r>
                  <a:rPr lang="en-GB">
                    <a:noFill/>
                  </a:rPr>
                  <a:t> </a:t>
                </a:r>
              </a:p>
            </p:txBody>
          </p:sp>
        </mc:Fallback>
      </mc:AlternateContent>
      <p:sp>
        <p:nvSpPr>
          <p:cNvPr id="69" name="Arc 68"/>
          <p:cNvSpPr/>
          <p:nvPr/>
        </p:nvSpPr>
        <p:spPr>
          <a:xfrm>
            <a:off x="4876800" y="48006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105400" y="4876800"/>
            <a:ext cx="609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endParaRPr lang="en-GB" sz="12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1" name="TextBox 70"/>
              <p:cNvSpPr txBox="1"/>
              <p:nvPr/>
            </p:nvSpPr>
            <p:spPr>
              <a:xfrm>
                <a:off x="4114800" y="54102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r>
                        <a:rPr lang="en-GB" sz="1400" b="0" i="1" smtClean="0">
                          <a:latin typeface="Cambria Math"/>
                        </a:rPr>
                        <m:t>=</m:t>
                      </m:r>
                      <m:r>
                        <a:rPr lang="en-US" sz="1400" b="0" i="1" smtClean="0">
                          <a:latin typeface="Cambria Math" panose="02040503050406030204" pitchFamily="18" charset="0"/>
                        </a:rPr>
                        <m:t>𝑤</m:t>
                      </m:r>
                    </m:oMath>
                  </m:oMathPara>
                </a14:m>
                <a:endParaRPr lang="en-GB"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114800" y="5410200"/>
                <a:ext cx="838200" cy="307777"/>
              </a:xfrm>
              <a:prstGeom prst="rect">
                <a:avLst/>
              </a:prstGeom>
              <a:blipFill>
                <a:blip r:embed="rId21"/>
                <a:stretch>
                  <a:fillRect/>
                </a:stretch>
              </a:blipFill>
            </p:spPr>
            <p:txBody>
              <a:bodyPr/>
              <a:lstStyle/>
              <a:p>
                <a:r>
                  <a:rPr lang="en-GB">
                    <a:noFill/>
                  </a:rPr>
                  <a:t> </a:t>
                </a:r>
              </a:p>
            </p:txBody>
          </p:sp>
        </mc:Fallback>
      </mc:AlternateContent>
      <p:sp>
        <p:nvSpPr>
          <p:cNvPr id="72" name="Arc 71"/>
          <p:cNvSpPr/>
          <p:nvPr/>
        </p:nvSpPr>
        <p:spPr>
          <a:xfrm>
            <a:off x="4876800" y="52578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TextBox 75"/>
              <p:cNvSpPr txBox="1"/>
              <p:nvPr/>
            </p:nvSpPr>
            <p:spPr>
              <a:xfrm>
                <a:off x="4953000" y="5257800"/>
                <a:ext cx="914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to find </a:t>
                </a:r>
                <a14:m>
                  <m:oMath xmlns:m="http://schemas.openxmlformats.org/officeDocument/2006/math">
                    <m:r>
                      <a:rPr lang="en-US" sz="1200" i="1" dirty="0" smtClean="0">
                        <a:solidFill>
                          <a:srgbClr val="FF0000"/>
                        </a:solidFill>
                        <a:latin typeface="Cambria Math" panose="02040503050406030204" pitchFamily="18" charset="0"/>
                      </a:rPr>
                      <m:t>𝑤</m:t>
                    </m:r>
                  </m:oMath>
                </a14:m>
                <a:endParaRPr lang="en-GB" sz="1200" i="1" dirty="0">
                  <a:solidFill>
                    <a:srgbClr val="FF0000"/>
                  </a:solidFill>
                  <a:latin typeface="Comic Sans MS" panose="030F0702030302020204" pitchFamily="66"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953000" y="5257800"/>
                <a:ext cx="914400" cy="461665"/>
              </a:xfrm>
              <a:prstGeom prst="rect">
                <a:avLst/>
              </a:prstGeom>
              <a:blipFill>
                <a:blip r:embed="rId22"/>
                <a:stretch>
                  <a:fillRect t="-1333" b="-9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75438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0.5</m:t>
                      </m:r>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543800" y="2133600"/>
                <a:ext cx="275717" cy="215444"/>
              </a:xfrm>
              <a:prstGeom prst="rect">
                <a:avLst/>
              </a:prstGeom>
              <a:blipFill>
                <a:blip r:embed="rId23"/>
                <a:stretch>
                  <a:fillRect l="-15556" r="-15556"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87630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1.2</m:t>
                      </m:r>
                    </m:oMath>
                  </m:oMathPara>
                </a14:m>
                <a:endParaRPr lang="en-GB" sz="1400" dirty="0">
                  <a:solidFill>
                    <a:srgbClr val="FF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8763000" y="2133600"/>
                <a:ext cx="275717" cy="215444"/>
              </a:xfrm>
              <a:prstGeom prst="rect">
                <a:avLst/>
              </a:prstGeom>
              <a:blipFill>
                <a:blip r:embed="rId24"/>
                <a:stretch>
                  <a:fillRect l="-15556" r="-13333" b="-5714"/>
                </a:stretch>
              </a:blipFill>
            </p:spPr>
            <p:txBody>
              <a:bodyPr/>
              <a:lstStyle/>
              <a:p>
                <a:r>
                  <a:rPr lang="en-GB">
                    <a:noFill/>
                  </a:rPr>
                  <a:t> </a:t>
                </a:r>
              </a:p>
            </p:txBody>
          </p:sp>
        </mc:Fallback>
      </mc:AlternateContent>
    </p:spTree>
    <p:extLst>
      <p:ext uri="{BB962C8B-B14F-4D97-AF65-F5344CB8AC3E}">
        <p14:creationId xmlns:p14="http://schemas.microsoft.com/office/powerpoint/2010/main" val="174553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vertic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linds(horizontal)">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blinds(horizontal)">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linds(horizontal)">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blinds(horizontal)">
                                      <p:cBhvr>
                                        <p:cTn id="57" dur="500"/>
                                        <p:tgtEl>
                                          <p:spTgt spid="7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linds(horizontal)">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blinds(horizontal)">
                                      <p:cBhvr>
                                        <p:cTn id="67" dur="500"/>
                                        <p:tgtEl>
                                          <p:spTgt spid="7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blinds(horizontal)">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blinds(horizontal)">
                                      <p:cBhvr>
                                        <p:cTn id="77" dur="500"/>
                                        <p:tgtEl>
                                          <p:spTgt spid="7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0" nodeType="clickEffect">
                                  <p:stCondLst>
                                    <p:cond delay="0"/>
                                  </p:stCondLst>
                                  <p:childTnLst>
                                    <p:animEffect transition="out" filter="blinds(horizontal)">
                                      <p:cBhvr>
                                        <p:cTn id="81" dur="500"/>
                                        <p:tgtEl>
                                          <p:spTgt spid="44"/>
                                        </p:tgtEl>
                                      </p:cBhvr>
                                    </p:animEffect>
                                    <p:set>
                                      <p:cBhvr>
                                        <p:cTn id="82" dur="1" fill="hold">
                                          <p:stCondLst>
                                            <p:cond delay="499"/>
                                          </p:stCondLst>
                                        </p:cTn>
                                        <p:tgtEl>
                                          <p:spTgt spid="44"/>
                                        </p:tgtEl>
                                        <p:attrNameLst>
                                          <p:attrName>style.visibility</p:attrName>
                                        </p:attrNameLst>
                                      </p:cBhvr>
                                      <p:to>
                                        <p:strVal val="hidden"/>
                                      </p:to>
                                    </p:set>
                                  </p:childTnLst>
                                </p:cTn>
                              </p:par>
                              <p:par>
                                <p:cTn id="83" presetID="3" presetClass="exit" presetSubtype="10" fill="hold" grpId="0" nodeType="withEffect">
                                  <p:stCondLst>
                                    <p:cond delay="0"/>
                                  </p:stCondLst>
                                  <p:childTnLst>
                                    <p:animEffect transition="out" filter="blinds(horizontal)">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3" presetClass="entr" presetSubtype="10" fill="hold" grpId="0"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blinds(horizontal)">
                                      <p:cBhvr>
                                        <p:cTn id="88" dur="500"/>
                                        <p:tgtEl>
                                          <p:spTgt spid="84"/>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blinds(horizontal)">
                                      <p:cBhvr>
                                        <p:cTn id="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49" grpId="0"/>
      <p:bldP spid="50" grpId="0"/>
      <p:bldP spid="56" grpId="0"/>
      <p:bldP spid="63" grpId="0"/>
      <p:bldP spid="64" grpId="0"/>
      <p:bldP spid="65" grpId="0"/>
      <p:bldP spid="66" grpId="0"/>
      <p:bldP spid="67" grpId="0"/>
      <p:bldP spid="68" grpId="0"/>
      <p:bldP spid="69" grpId="0" animBg="1"/>
      <p:bldP spid="70" grpId="0"/>
      <p:bldP spid="71" grpId="0"/>
      <p:bldP spid="72" grpId="0" animBg="1"/>
      <p:bldP spid="76" grpId="0"/>
      <p:bldP spid="84" grpId="0"/>
      <p:bldP spid="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7" name="TextBox 56"/>
              <p:cNvSpPr txBox="1"/>
              <p:nvPr/>
            </p:nvSpPr>
            <p:spPr>
              <a:xfrm>
                <a:off x="4343400" y="4648200"/>
                <a:ext cx="228600"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ea typeface="Cambria Math" panose="02040503050406030204" pitchFamily="18" charset="0"/>
                        </a:rPr>
                        <m:t>𝜃</m:t>
                      </m:r>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343400" y="4648200"/>
                <a:ext cx="228600" cy="184666"/>
              </a:xfrm>
              <a:prstGeom prst="rect">
                <a:avLst/>
              </a:prstGeom>
              <a:blipFill>
                <a:blip r:embed="rId2"/>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75438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0.5</m:t>
                      </m:r>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543800" y="2133600"/>
                <a:ext cx="275717" cy="215444"/>
              </a:xfrm>
              <a:prstGeom prst="rect">
                <a:avLst/>
              </a:prstGeom>
              <a:blipFill>
                <a:blip r:embed="rId3"/>
                <a:stretch>
                  <a:fillRect l="-15556" r="-15556"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87630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1.2</m:t>
                      </m:r>
                    </m:oMath>
                  </m:oMathPara>
                </a14:m>
                <a:endParaRPr lang="en-GB" sz="1400" dirty="0">
                  <a:solidFill>
                    <a:srgbClr val="FF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8763000" y="2133600"/>
                <a:ext cx="275717" cy="215444"/>
              </a:xfrm>
              <a:prstGeom prst="rect">
                <a:avLst/>
              </a:prstGeom>
              <a:blipFill>
                <a:blip r:embed="rId4"/>
                <a:stretch>
                  <a:fillRect l="-15556" r="-13333" b="-5714"/>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5"/>
                <a:stretch>
                  <a:fillRect t="-382" r="-1322" b="-954"/>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6"/>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7"/>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8"/>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9"/>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7"/>
                <a:stretch>
                  <a:fillRect t="-6316" r="-5714" b="-6316"/>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1"/>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2"/>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3"/>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4"/>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5"/>
                <a:stretch>
                  <a:fillRect l="-15517" r="-15517" b="-31429"/>
                </a:stretch>
              </a:blipFill>
            </p:spPr>
            <p:txBody>
              <a:bodyPr/>
              <a:lstStyle/>
              <a:p>
                <a:r>
                  <a:rPr lang="en-GB">
                    <a:noFill/>
                  </a:rPr>
                  <a:t> </a:t>
                </a:r>
              </a:p>
            </p:txBody>
          </p:sp>
        </mc:Fallback>
      </mc:AlternateContent>
      <p:sp>
        <p:nvSpPr>
          <p:cNvPr id="5" name="TextBox 4"/>
          <p:cNvSpPr txBox="1"/>
          <p:nvPr/>
        </p:nvSpPr>
        <p:spPr>
          <a:xfrm>
            <a:off x="3962400" y="3505200"/>
            <a:ext cx="3076483" cy="307777"/>
          </a:xfrm>
          <a:prstGeom prst="rect">
            <a:avLst/>
          </a:prstGeom>
          <a:noFill/>
        </p:spPr>
        <p:txBody>
          <a:bodyPr wrap="none" rtlCol="0">
            <a:spAutoFit/>
          </a:bodyPr>
          <a:lstStyle/>
          <a:p>
            <a:r>
              <a:rPr lang="en-US" sz="1400" u="sng" dirty="0">
                <a:latin typeface="Comic Sans MS" panose="030F0702030302020204" pitchFamily="66" charset="0"/>
              </a:rPr>
              <a:t>Velocity of sphere A after impact</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4343400" y="48768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0.5</m:t>
                      </m:r>
                    </m:oMath>
                  </m:oMathPara>
                </a14:m>
                <a:endParaRPr lang="en-GB" sz="1400"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343400" y="4876800"/>
                <a:ext cx="275717" cy="215444"/>
              </a:xfrm>
              <a:prstGeom prst="rect">
                <a:avLst/>
              </a:prstGeom>
              <a:blipFill>
                <a:blip r:embed="rId16"/>
                <a:stretch>
                  <a:fillRect l="-15556" r="-15556" b="-5714"/>
                </a:stretch>
              </a:blipFill>
            </p:spPr>
            <p:txBody>
              <a:bodyPr/>
              <a:lstStyle/>
              <a:p>
                <a:r>
                  <a:rPr lang="en-GB">
                    <a:noFill/>
                  </a:rPr>
                  <a:t> </a:t>
                </a:r>
              </a:p>
            </p:txBody>
          </p:sp>
        </mc:Fallback>
      </mc:AlternateContent>
      <p:cxnSp>
        <p:nvCxnSpPr>
          <p:cNvPr id="38" name="Straight Arrow Connector 37"/>
          <p:cNvCxnSpPr/>
          <p:nvPr/>
        </p:nvCxnSpPr>
        <p:spPr>
          <a:xfrm flipV="1">
            <a:off x="4191000" y="41148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rot="16200000">
                <a:off x="3779979" y="4221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rot="16200000">
                <a:off x="3779979" y="4221022"/>
                <a:ext cx="580287" cy="215444"/>
              </a:xfrm>
              <a:prstGeom prst="rect">
                <a:avLst/>
              </a:prstGeom>
              <a:blipFill>
                <a:blip r:embed="rId17"/>
                <a:stretch>
                  <a:fillRect t="-7368" r="-5714" b="-6316"/>
                </a:stretch>
              </a:blipFill>
            </p:spPr>
            <p:txBody>
              <a:bodyPr/>
              <a:lstStyle/>
              <a:p>
                <a:r>
                  <a:rPr lang="en-GB">
                    <a:noFill/>
                  </a:rPr>
                  <a:t> </a:t>
                </a:r>
              </a:p>
            </p:txBody>
          </p:sp>
        </mc:Fallback>
      </mc:AlternateContent>
      <p:cxnSp>
        <p:nvCxnSpPr>
          <p:cNvPr id="44" name="Straight Arrow Connector 43"/>
          <p:cNvCxnSpPr/>
          <p:nvPr/>
        </p:nvCxnSpPr>
        <p:spPr>
          <a:xfrm>
            <a:off x="4191000" y="48768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724400" y="4114800"/>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rot="16200000">
                <a:off x="4618179" y="4221021"/>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rot="16200000">
                <a:off x="4618179" y="4221021"/>
                <a:ext cx="580287" cy="215444"/>
              </a:xfrm>
              <a:prstGeom prst="rect">
                <a:avLst/>
              </a:prstGeom>
              <a:blipFill>
                <a:blip r:embed="rId17"/>
                <a:stretch>
                  <a:fillRect t="-7368" r="-5714" b="-6316"/>
                </a:stretch>
              </a:blipFill>
            </p:spPr>
            <p:txBody>
              <a:bodyPr/>
              <a:lstStyle/>
              <a:p>
                <a:r>
                  <a:rPr lang="en-GB">
                    <a:noFill/>
                  </a:rPr>
                  <a:t> </a:t>
                </a:r>
              </a:p>
            </p:txBody>
          </p:sp>
        </mc:Fallback>
      </mc:AlternateContent>
      <p:cxnSp>
        <p:nvCxnSpPr>
          <p:cNvPr id="50" name="Straight Arrow Connector 49"/>
          <p:cNvCxnSpPr/>
          <p:nvPr/>
        </p:nvCxnSpPr>
        <p:spPr>
          <a:xfrm flipV="1">
            <a:off x="4191000" y="4114800"/>
            <a:ext cx="5334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4114800"/>
            <a:ext cx="2743199"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need to find the resultant of the parallel and perpendicular components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2514600" y="5334000"/>
                <a:ext cx="1862818" cy="298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600" i="1" smtClean="0">
                              <a:latin typeface="Cambria Math" panose="02040503050406030204" pitchFamily="18" charset="0"/>
                            </a:rPr>
                          </m:ctrlPr>
                        </m:radPr>
                        <m:deg/>
                        <m:e>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US" sz="1600" b="0" i="1" smtClean="0">
                                      <a:latin typeface="Cambria Math" panose="02040503050406030204" pitchFamily="18" charset="0"/>
                                    </a:rPr>
                                    <m:t>0.5</m:t>
                                  </m:r>
                                </m:e>
                              </m:d>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6</m:t>
                                  </m:r>
                                  <m:r>
                                    <a:rPr lang="en-US" sz="1600" b="0" i="1" smtClean="0">
                                      <a:latin typeface="Cambria Math" panose="02040503050406030204" pitchFamily="18" charset="0"/>
                                    </a:rPr>
                                    <m:t>𝑠𝑖𝑛</m:t>
                                  </m:r>
                                  <m:r>
                                    <a:rPr lang="en-US" sz="1600" b="0" i="1" smtClean="0">
                                      <a:latin typeface="Cambria Math" panose="02040503050406030204" pitchFamily="18" charset="0"/>
                                    </a:rPr>
                                    <m:t>60</m:t>
                                  </m:r>
                                </m:e>
                              </m:d>
                            </m:e>
                            <m:sup>
                              <m:r>
                                <a:rPr lang="en-US" sz="1600" b="0" i="1" smtClean="0">
                                  <a:latin typeface="Cambria Math" panose="02040503050406030204" pitchFamily="18" charset="0"/>
                                </a:rPr>
                                <m:t>2</m:t>
                              </m:r>
                            </m:sup>
                          </m:sSup>
                        </m:e>
                      </m:rad>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514600" y="5334000"/>
                <a:ext cx="1862818" cy="298159"/>
              </a:xfrm>
              <a:prstGeom prst="rect">
                <a:avLst/>
              </a:prstGeom>
              <a:blipFill>
                <a:blip r:embed="rId18"/>
                <a:stretch>
                  <a:fillRect r="-328" b="-61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819400" y="5867400"/>
                <a:ext cx="1314719"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m:t>
                      </m:r>
                      <m:rad>
                        <m:radPr>
                          <m:degHide m:val="on"/>
                          <m:ctrlPr>
                            <a:rPr lang="en-US" sz="1600" i="1" smtClean="0">
                              <a:latin typeface="Cambria Math" panose="02040503050406030204" pitchFamily="18" charset="0"/>
                            </a:rPr>
                          </m:ctrlPr>
                        </m:radPr>
                        <m:deg/>
                        <m:e>
                          <m:f>
                            <m:fPr>
                              <m:ctrlPr>
                                <a:rPr lang="en-US" sz="1600" i="1" smtClean="0">
                                  <a:latin typeface="Cambria Math" panose="02040503050406030204" pitchFamily="18" charset="0"/>
                                </a:rPr>
                              </m:ctrlPr>
                            </m:fPr>
                            <m:num>
                              <m:r>
                                <a:rPr lang="en-US" sz="1600" b="0" i="1" smtClean="0">
                                  <a:latin typeface="Cambria Math" panose="02040503050406030204" pitchFamily="18" charset="0"/>
                                </a:rPr>
                                <m:t>109</m:t>
                              </m:r>
                            </m:num>
                            <m:den>
                              <m:r>
                                <a:rPr lang="en-US" sz="1600" b="0" i="1" smtClean="0">
                                  <a:latin typeface="Cambria Math" panose="02040503050406030204" pitchFamily="18" charset="0"/>
                                </a:rPr>
                                <m:t>4</m:t>
                              </m:r>
                            </m:den>
                          </m:f>
                        </m:e>
                      </m:rad>
                      <m:r>
                        <a:rPr lang="en-US" sz="1600" b="0" i="1" smtClean="0">
                          <a:latin typeface="Cambria Math" panose="02040503050406030204" pitchFamily="18" charset="0"/>
                        </a:rPr>
                        <m:t> </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𝑚𝑠</m:t>
                          </m:r>
                        </m:e>
                        <m:sup>
                          <m:r>
                            <a:rPr lang="en-US" sz="1600" b="0" i="1" smtClean="0">
                              <a:latin typeface="Cambria Math" panose="02040503050406030204" pitchFamily="18" charset="0"/>
                            </a:rPr>
                            <m:t>−1</m:t>
                          </m:r>
                        </m:sup>
                      </m:sSup>
                    </m:oMath>
                  </m:oMathPara>
                </a14:m>
                <a:endParaRPr lang="en-GB"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2819400" y="5867400"/>
                <a:ext cx="1314719" cy="72750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257800" y="5257800"/>
                <a:ext cx="1447800" cy="462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𝑡𝑎𝑛</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6</m:t>
                          </m:r>
                          <m:r>
                            <a:rPr lang="en-US" sz="1600" b="0" i="1" smtClean="0">
                              <a:latin typeface="Cambria Math" panose="02040503050406030204" pitchFamily="18" charset="0"/>
                              <a:ea typeface="Cambria Math" panose="02040503050406030204" pitchFamily="18" charset="0"/>
                            </a:rPr>
                            <m:t>𝑠𝑖𝑛</m:t>
                          </m:r>
                          <m:r>
                            <a:rPr lang="en-US" sz="1600" b="0" i="1" smtClean="0">
                              <a:latin typeface="Cambria Math" panose="02040503050406030204" pitchFamily="18" charset="0"/>
                              <a:ea typeface="Cambria Math" panose="02040503050406030204" pitchFamily="18" charset="0"/>
                            </a:rPr>
                            <m:t>60</m:t>
                          </m:r>
                        </m:num>
                        <m:den>
                          <m:r>
                            <a:rPr lang="en-US" sz="1600" b="0" i="1" smtClean="0">
                              <a:latin typeface="Cambria Math" panose="02040503050406030204" pitchFamily="18" charset="0"/>
                              <a:ea typeface="Cambria Math" panose="02040503050406030204" pitchFamily="18" charset="0"/>
                            </a:rPr>
                            <m:t>0.5</m:t>
                          </m:r>
                        </m:den>
                      </m:f>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257800" y="5257800"/>
                <a:ext cx="1447800" cy="462627"/>
              </a:xfrm>
              <a:prstGeom prst="rect">
                <a:avLst/>
              </a:prstGeom>
              <a:blipFill>
                <a:blip r:embed="rId20"/>
                <a:stretch>
                  <a:fillRect/>
                </a:stretch>
              </a:blipFill>
            </p:spPr>
            <p:txBody>
              <a:bodyPr/>
              <a:lstStyle/>
              <a:p>
                <a:r>
                  <a:rPr lang="en-GB">
                    <a:noFill/>
                  </a:rPr>
                  <a:t> </a:t>
                </a:r>
              </a:p>
            </p:txBody>
          </p:sp>
        </mc:Fallback>
      </mc:AlternateContent>
      <p:sp>
        <p:nvSpPr>
          <p:cNvPr id="56" name="Arc 55"/>
          <p:cNvSpPr/>
          <p:nvPr/>
        </p:nvSpPr>
        <p:spPr>
          <a:xfrm>
            <a:off x="3505200" y="4495800"/>
            <a:ext cx="914400" cy="914400"/>
          </a:xfrm>
          <a:prstGeom prst="arc">
            <a:avLst>
              <a:gd name="adj1" fmla="val 19274222"/>
              <a:gd name="adj2" fmla="val 210154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5562600" y="5943600"/>
                <a:ext cx="990600" cy="2518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=84.</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5</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562600" y="5943600"/>
                <a:ext cx="990600" cy="251800"/>
              </a:xfrm>
              <a:prstGeom prst="rect">
                <a:avLst/>
              </a:prstGeom>
              <a:blipFill>
                <a:blip r:embed="rId21"/>
                <a:stretch>
                  <a:fillRect l="-123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086600" y="5181600"/>
                <a:ext cx="1981200" cy="1177053"/>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velocity of A is </a:t>
                </a:r>
                <a14:m>
                  <m:oMath xmlns:m="http://schemas.openxmlformats.org/officeDocument/2006/math">
                    <m:rad>
                      <m:radPr>
                        <m:degHide m:val="on"/>
                        <m:ctrlPr>
                          <a:rPr lang="en-US" sz="1400" i="1" smtClean="0">
                            <a:solidFill>
                              <a:srgbClr val="FF0000"/>
                            </a:solidFill>
                            <a:latin typeface="Cambria Math" panose="02040503050406030204" pitchFamily="18" charset="0"/>
                          </a:rPr>
                        </m:ctrlPr>
                      </m:radPr>
                      <m:deg/>
                      <m:e>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109</m:t>
                            </m:r>
                          </m:num>
                          <m:den>
                            <m:r>
                              <a:rPr lang="en-US" sz="1400" b="0" i="1" smtClean="0">
                                <a:solidFill>
                                  <a:srgbClr val="FF0000"/>
                                </a:solidFill>
                                <a:latin typeface="Cambria Math" panose="02040503050406030204" pitchFamily="18" charset="0"/>
                              </a:rPr>
                              <m:t>4</m:t>
                            </m:r>
                          </m:den>
                        </m:f>
                      </m:e>
                    </m:rad>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a14:m>
                <a:r>
                  <a:rPr lang="en-GB" sz="1400" dirty="0">
                    <a:solidFill>
                      <a:srgbClr val="FF0000"/>
                    </a:solidFill>
                    <a:latin typeface="Comic Sans MS" panose="030F0702030302020204" pitchFamily="66" charset="0"/>
                  </a:rPr>
                  <a:t> at an angle of 84.5˚ </a:t>
                </a:r>
                <a:r>
                  <a:rPr lang="en-GB" sz="1400" u="sng" dirty="0">
                    <a:solidFill>
                      <a:srgbClr val="FF0000"/>
                    </a:solidFill>
                    <a:latin typeface="Comic Sans MS" panose="030F0702030302020204" pitchFamily="66" charset="0"/>
                  </a:rPr>
                  <a:t>above the line of centres</a:t>
                </a:r>
              </a:p>
            </p:txBody>
          </p:sp>
        </mc:Choice>
        <mc:Fallback xmlns="">
          <p:sp>
            <p:nvSpPr>
              <p:cNvPr id="63" name="TextBox 62"/>
              <p:cNvSpPr txBox="1">
                <a:spLocks noRot="1" noChangeAspect="1" noMove="1" noResize="1" noEditPoints="1" noAdjustHandles="1" noChangeArrowheads="1" noChangeShapeType="1" noTextEdit="1"/>
              </p:cNvSpPr>
              <p:nvPr/>
            </p:nvSpPr>
            <p:spPr>
              <a:xfrm>
                <a:off x="7086600" y="5181600"/>
                <a:ext cx="1981200" cy="1177053"/>
              </a:xfrm>
              <a:prstGeom prst="rect">
                <a:avLst/>
              </a:prstGeom>
              <a:blipFill>
                <a:blip r:embed="rId22"/>
                <a:stretch>
                  <a:fillRect t="-1036" r="-3077" b="-4145"/>
                </a:stretch>
              </a:blipFill>
            </p:spPr>
            <p:txBody>
              <a:bodyPr/>
              <a:lstStyle/>
              <a:p>
                <a:r>
                  <a:rPr lang="en-GB">
                    <a:noFill/>
                  </a:rPr>
                  <a:t> </a:t>
                </a:r>
              </a:p>
            </p:txBody>
          </p:sp>
        </mc:Fallback>
      </mc:AlternateContent>
    </p:spTree>
    <p:extLst>
      <p:ext uri="{BB962C8B-B14F-4D97-AF65-F5344CB8AC3E}">
        <p14:creationId xmlns:p14="http://schemas.microsoft.com/office/powerpoint/2010/main" val="35152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vertical)">
                                      <p:cBhvr>
                                        <p:cTn id="12" dur="500"/>
                                        <p:tgtEl>
                                          <p:spTgt spid="4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par>
                                <p:cTn id="19" presetID="3"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linds(horizont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3" presetClass="entr" presetSubtype="1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blinds(horizontal)">
                                      <p:cBhvr>
                                        <p:cTn id="48" dur="500"/>
                                        <p:tgtEl>
                                          <p:spTgt spid="57"/>
                                        </p:tgtEl>
                                      </p:cBhvr>
                                    </p:animEffect>
                                  </p:childTnLst>
                                </p:cTn>
                              </p:par>
                              <p:par>
                                <p:cTn id="49" presetID="3" presetClass="entr" presetSubtype="1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blinds(horizontal)">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linds(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blinds(horizontal)">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blinds(horizontal)">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linds(horizontal)">
                                      <p:cBhvr>
                                        <p:cTn id="71" dur="500"/>
                                        <p:tgtEl>
                                          <p:spTgt spid="6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linds(horizontal)">
                                      <p:cBhvr>
                                        <p:cTn id="7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 grpId="0"/>
      <p:bldP spid="37" grpId="0"/>
      <p:bldP spid="39" grpId="0"/>
      <p:bldP spid="39" grpId="1"/>
      <p:bldP spid="48" grpId="0"/>
      <p:bldP spid="10" grpId="0"/>
      <p:bldP spid="12" grpId="0"/>
      <p:bldP spid="54" grpId="0"/>
      <p:bldP spid="55" grpId="0"/>
      <p:bldP spid="56" grpId="0" animBg="1"/>
      <p:bldP spid="62" grpId="0"/>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4" name="TextBox 83"/>
              <p:cNvSpPr txBox="1"/>
              <p:nvPr/>
            </p:nvSpPr>
            <p:spPr>
              <a:xfrm>
                <a:off x="75438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0.5</m:t>
                      </m:r>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7543800" y="2133600"/>
                <a:ext cx="275717" cy="215444"/>
              </a:xfrm>
              <a:prstGeom prst="rect">
                <a:avLst/>
              </a:prstGeom>
              <a:blipFill>
                <a:blip r:embed="rId2"/>
                <a:stretch>
                  <a:fillRect l="-15556" r="-15556"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8763000" y="2133600"/>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1.2</m:t>
                      </m:r>
                    </m:oMath>
                  </m:oMathPara>
                </a14:m>
                <a:endParaRPr lang="en-GB" sz="1400" dirty="0">
                  <a:solidFill>
                    <a:srgbClr val="FF0000"/>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8763000" y="2133600"/>
                <a:ext cx="275717" cy="215444"/>
              </a:xfrm>
              <a:prstGeom prst="rect">
                <a:avLst/>
              </a:prstGeom>
              <a:blipFill>
                <a:blip r:embed="rId3"/>
                <a:stretch>
                  <a:fillRect l="-15556" r="-13333" b="-5714"/>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197286"/>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 of mass 2kg and moving with speed 6ms</a:t>
                </a:r>
                <a:r>
                  <a:rPr lang="en-US" sz="1400" baseline="30000" dirty="0">
                    <a:latin typeface="Comic Sans MS" panose="030F0702030302020204" pitchFamily="66" charset="0"/>
                  </a:rPr>
                  <a:t>-1</a:t>
                </a:r>
                <a:r>
                  <a:rPr lang="en-US" sz="1400" dirty="0">
                    <a:latin typeface="Comic Sans MS" panose="030F0702030302020204" pitchFamily="66" charset="0"/>
                  </a:rPr>
                  <a:t> collides obliquely with a smooth sphere B of mass 4kg. Just before the impact B is stationary and the velocity of A makes an angle of 60˚ with the lines of </a:t>
                </a:r>
                <a:r>
                  <a:rPr lang="en-US" sz="1400" dirty="0" err="1">
                    <a:latin typeface="Comic Sans MS" panose="030F0702030302020204" pitchFamily="66" charset="0"/>
                  </a:rPr>
                  <a:t>centres</a:t>
                </a:r>
                <a:r>
                  <a:rPr lang="en-US" sz="1400" dirty="0">
                    <a:latin typeface="Comic Sans MS" panose="030F0702030302020204" pitchFamily="66" charset="0"/>
                  </a:rPr>
                  <a:t> of the two spheres.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 the magnitudes and directions of the velocities of A and B immediately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197286"/>
              </a:xfrm>
              <a:prstGeom prst="rect">
                <a:avLst/>
              </a:prstGeom>
              <a:blipFill>
                <a:blip r:embed="rId4"/>
                <a:stretch>
                  <a:fillRect t="-382" r="-1322" b="-954"/>
                </a:stretch>
              </a:blipFill>
            </p:spPr>
            <p:txBody>
              <a:bodyPr/>
              <a:lstStyle/>
              <a:p>
                <a:r>
                  <a:rPr lang="en-GB">
                    <a:noFill/>
                  </a:rPr>
                  <a:t> </a:t>
                </a:r>
              </a:p>
            </p:txBody>
          </p:sp>
        </mc:Fallback>
      </mc:AlternateContent>
      <p:sp>
        <p:nvSpPr>
          <p:cNvPr id="6" name="Oval 5"/>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19812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8" name="TextBox 7"/>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1" name="TextBox 10"/>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4" name="Oval 13"/>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86400" y="19812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20" name="Straight Arrow Connector 19"/>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6</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5"/>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6"/>
                <a:stretch>
                  <a:fillRect t="-6316" r="-5714" b="-6316"/>
                </a:stretch>
              </a:blipFill>
            </p:spPr>
            <p:txBody>
              <a:bodyPr/>
              <a:lstStyle/>
              <a:p>
                <a:r>
                  <a:rPr lang="en-GB">
                    <a:noFill/>
                  </a:rPr>
                  <a:t> </a:t>
                </a:r>
              </a:p>
            </p:txBody>
          </p:sp>
        </mc:Fallback>
      </mc:AlternateContent>
      <p:cxnSp>
        <p:nvCxnSpPr>
          <p:cNvPr id="28" name="Straight Connector 27"/>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1981201"/>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33" name="TextBox 32"/>
          <p:cNvSpPr txBox="1"/>
          <p:nvPr/>
        </p:nvSpPr>
        <p:spPr>
          <a:xfrm>
            <a:off x="8001000" y="1981201"/>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7"/>
                <a:stretch>
                  <a:fillRect l="-14634" r="-7317" b="-6452"/>
                </a:stretch>
              </a:blipFill>
            </p:spPr>
            <p:txBody>
              <a:bodyPr/>
              <a:lstStyle/>
              <a:p>
                <a:r>
                  <a:rPr lang="en-GB">
                    <a:noFill/>
                  </a:rPr>
                  <a:t> </a:t>
                </a:r>
              </a:p>
            </p:txBody>
          </p:sp>
        </mc:Fallback>
      </mc:AlternateContent>
      <p:cxnSp>
        <p:nvCxnSpPr>
          <p:cNvPr id="22" name="Straight Arrow Connector 21"/>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495800" y="2743201"/>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2743201"/>
                <a:ext cx="599395" cy="215444"/>
              </a:xfrm>
              <a:prstGeom prst="rect">
                <a:avLst/>
              </a:prstGeom>
              <a:blipFill>
                <a:blip r:embed="rId8"/>
                <a:stretch>
                  <a:fillRect l="-6122" r="-1020" b="-8571"/>
                </a:stretch>
              </a:blipFill>
            </p:spPr>
            <p:txBody>
              <a:bodyPr/>
              <a:lstStyle/>
              <a:p>
                <a:r>
                  <a:rPr lang="en-GB">
                    <a:noFill/>
                  </a:rPr>
                  <a:t> </a:t>
                </a:r>
              </a:p>
            </p:txBody>
          </p:sp>
        </mc:Fallback>
      </mc:AlternateContent>
      <p:cxnSp>
        <p:nvCxnSpPr>
          <p:cNvPr id="41" name="Straight Connector 40"/>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6</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6"/>
                <a:stretch>
                  <a:fillRect t="-6316" r="-5714" b="-6316"/>
                </a:stretch>
              </a:blipFill>
            </p:spPr>
            <p:txBody>
              <a:bodyPr/>
              <a:lstStyle/>
              <a:p>
                <a:r>
                  <a:rPr lang="en-GB">
                    <a:noFill/>
                  </a:rPr>
                  <a:t> </a:t>
                </a:r>
              </a:p>
            </p:txBody>
          </p:sp>
        </mc:Fallback>
      </mc:AlternateContent>
      <p:cxnSp>
        <p:nvCxnSpPr>
          <p:cNvPr id="45" name="Straight Arrow Connector 44"/>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029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29200" y="2514600"/>
                <a:ext cx="352532" cy="215444"/>
              </a:xfrm>
              <a:prstGeom prst="rect">
                <a:avLst/>
              </a:prstGeom>
              <a:blipFill>
                <a:blip r:embed="rId11"/>
                <a:stretch>
                  <a:fillRect l="-15517" r="-155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1722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172200" y="2514600"/>
                <a:ext cx="352532" cy="215444"/>
              </a:xfrm>
              <a:prstGeom prst="rect">
                <a:avLst/>
              </a:prstGeom>
              <a:blipFill>
                <a:blip r:embed="rId12"/>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43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rPr>
                        <m:t>𝑘𝑔</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543800" y="2514600"/>
                <a:ext cx="352532" cy="215444"/>
              </a:xfrm>
              <a:prstGeom prst="rect">
                <a:avLst/>
              </a:prstGeom>
              <a:blipFill>
                <a:blip r:embed="rId13"/>
                <a:stretch>
                  <a:fillRect l="-17544" r="-1754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686800" y="2514600"/>
                <a:ext cx="3525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𝑘𝑔</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686800" y="2514600"/>
                <a:ext cx="352532" cy="215444"/>
              </a:xfrm>
              <a:prstGeom prst="rect">
                <a:avLst/>
              </a:prstGeom>
              <a:blipFill>
                <a:blip r:embed="rId14"/>
                <a:stretch>
                  <a:fillRect l="-15517" r="-15517" b="-31429"/>
                </a:stretch>
              </a:blipFill>
            </p:spPr>
            <p:txBody>
              <a:bodyPr/>
              <a:lstStyle/>
              <a:p>
                <a:r>
                  <a:rPr lang="en-GB">
                    <a:noFill/>
                  </a:rPr>
                  <a:t> </a:t>
                </a:r>
              </a:p>
            </p:txBody>
          </p:sp>
        </mc:Fallback>
      </mc:AlternateContent>
      <p:sp>
        <p:nvSpPr>
          <p:cNvPr id="5" name="TextBox 4"/>
          <p:cNvSpPr txBox="1"/>
          <p:nvPr/>
        </p:nvSpPr>
        <p:spPr>
          <a:xfrm>
            <a:off x="3962400" y="3505200"/>
            <a:ext cx="3005951" cy="307777"/>
          </a:xfrm>
          <a:prstGeom prst="rect">
            <a:avLst/>
          </a:prstGeom>
          <a:noFill/>
        </p:spPr>
        <p:txBody>
          <a:bodyPr wrap="none" rtlCol="0">
            <a:spAutoFit/>
          </a:bodyPr>
          <a:lstStyle/>
          <a:p>
            <a:r>
              <a:rPr lang="en-US" sz="1400" u="sng" dirty="0">
                <a:latin typeface="Comic Sans MS" panose="030F0702030302020204" pitchFamily="66" charset="0"/>
              </a:rPr>
              <a:t>Velocity of sphere B after impact</a:t>
            </a:r>
            <a:endParaRPr lang="en-GB" sz="1400" u="sng" dirty="0">
              <a:latin typeface="Comic Sans MS" panose="030F0702030302020204" pitchFamily="66" charset="0"/>
            </a:endParaRPr>
          </a:p>
        </p:txBody>
      </p:sp>
      <p:sp>
        <p:nvSpPr>
          <p:cNvPr id="53" name="TextBox 52"/>
          <p:cNvSpPr txBox="1"/>
          <p:nvPr/>
        </p:nvSpPr>
        <p:spPr>
          <a:xfrm>
            <a:off x="4572000" y="3886200"/>
            <a:ext cx="35814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Sphere B will be travelling at 1.2ms</a:t>
            </a:r>
            <a:r>
              <a:rPr lang="en-US" sz="1400" baseline="30000" dirty="0">
                <a:solidFill>
                  <a:srgbClr val="FF0000"/>
                </a:solidFill>
                <a:latin typeface="Comic Sans MS" panose="030F0702030302020204" pitchFamily="66" charset="0"/>
                <a:sym typeface="Wingdings" panose="05000000000000000000" pitchFamily="2" charset="2"/>
              </a:rPr>
              <a:t>-1</a:t>
            </a:r>
            <a:r>
              <a:rPr lang="en-US" sz="1400" dirty="0">
                <a:solidFill>
                  <a:srgbClr val="FF0000"/>
                </a:solidFill>
                <a:latin typeface="Comic Sans MS" panose="030F0702030302020204" pitchFamily="66" charset="0"/>
                <a:sym typeface="Wingdings" panose="05000000000000000000" pitchFamily="2" charset="2"/>
              </a:rPr>
              <a:t> </a:t>
            </a:r>
            <a:r>
              <a:rPr lang="en-US" sz="1400" u="sng" dirty="0">
                <a:solidFill>
                  <a:srgbClr val="FF0000"/>
                </a:solidFill>
                <a:latin typeface="Comic Sans MS" panose="030F0702030302020204" pitchFamily="66" charset="0"/>
                <a:sym typeface="Wingdings" panose="05000000000000000000" pitchFamily="2" charset="2"/>
              </a:rPr>
              <a:t>along the line of </a:t>
            </a:r>
            <a:r>
              <a:rPr lang="en-US" sz="1400" u="sng" dirty="0" err="1">
                <a:solidFill>
                  <a:srgbClr val="FF0000"/>
                </a:solidFill>
                <a:latin typeface="Comic Sans MS" panose="030F0702030302020204" pitchFamily="66" charset="0"/>
                <a:sym typeface="Wingdings" panose="05000000000000000000" pitchFamily="2" charset="2"/>
              </a:rPr>
              <a:t>centres</a:t>
            </a:r>
            <a:endParaRPr lang="en-GB" sz="1400" u="sng"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028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p:sp>
        <p:nvSpPr>
          <p:cNvPr id="56" name="TextBox 55"/>
          <p:cNvSpPr txBox="1"/>
          <p:nvPr/>
        </p:nvSpPr>
        <p:spPr>
          <a:xfrm>
            <a:off x="228600" y="5638800"/>
            <a:ext cx="3653246" cy="954107"/>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spheres will collide, draw the diagram in such a way that this will happen (the spheres should be initially moving together, not apart)</a:t>
            </a:r>
            <a:endParaRPr lang="en-GB" sz="1400" dirty="0">
              <a:solidFill>
                <a:srgbClr val="FF0000"/>
              </a:solidFill>
              <a:latin typeface="Comic Sans MS" panose="030F0702030302020204" pitchFamily="66" charset="0"/>
            </a:endParaRPr>
          </a:p>
        </p:txBody>
      </p:sp>
      <p:sp>
        <p:nvSpPr>
          <p:cNvPr id="57" name="TextBox 56"/>
          <p:cNvSpPr txBox="1"/>
          <p:nvPr/>
        </p:nvSpPr>
        <p:spPr>
          <a:xfrm>
            <a:off x="4495800" y="3352800"/>
            <a:ext cx="3962400"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As before, consider the parallel velocities and conservation of momentum</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4953000" y="3886200"/>
                <a:ext cx="25819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953000" y="3886200"/>
                <a:ext cx="2581924" cy="307777"/>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733800" y="4419600"/>
                <a:ext cx="404889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r>
                            <a:rPr lang="en-US" sz="1400" b="0" i="1" smtClean="0">
                              <a:latin typeface="Cambria Math" panose="02040503050406030204" pitchFamily="18" charset="0"/>
                            </a:rPr>
                            <m:t>𝑐𝑜𝑠</m:t>
                          </m:r>
                          <m:r>
                            <a:rPr lang="en-US" sz="1400" b="0" i="1" smtClean="0">
                              <a:latin typeface="Cambria Math" panose="02040503050406030204" pitchFamily="18" charset="0"/>
                            </a:rPr>
                            <m:t>45</m:t>
                          </m:r>
                        </m:e>
                      </m:d>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e>
                      </m:d>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𝑣</m:t>
                          </m:r>
                        </m:e>
                      </m:d>
                      <m:r>
                        <a:rPr lang="en-US" sz="1400" b="0" i="1" smtClean="0">
                          <a:latin typeface="Cambria Math" panose="02040503050406030204" pitchFamily="18" charset="0"/>
                        </a:rPr>
                        <m:t>+(2)(</m:t>
                      </m:r>
                      <m:r>
                        <a:rPr lang="en-US" sz="1400" b="0" i="1" smtClean="0">
                          <a:latin typeface="Cambria Math" panose="02040503050406030204" pitchFamily="18" charset="0"/>
                        </a:rPr>
                        <m:t>𝑤</m:t>
                      </m:r>
                      <m:r>
                        <a:rPr lang="en-US" sz="1400" b="0" i="1" smtClean="0">
                          <a:latin typeface="Cambria Math" panose="02040503050406030204" pitchFamily="18" charset="0"/>
                        </a:rPr>
                        <m:t>)</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733800" y="4419600"/>
                <a:ext cx="4048891" cy="307777"/>
              </a:xfrm>
              <a:prstGeom prst="rect">
                <a:avLst/>
              </a:prstGeom>
              <a:blipFill>
                <a:blip r:embed="rId23"/>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410200" y="4953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410200" y="4953000"/>
                <a:ext cx="1676400" cy="333168"/>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4"/>
                <a:stretch>
                  <a:fillRect/>
                </a:stretch>
              </a:blipFill>
            </p:spPr>
            <p:txBody>
              <a:bodyPr/>
              <a:lstStyle/>
              <a:p>
                <a:r>
                  <a:rPr lang="en-GB">
                    <a:noFill/>
                  </a:rPr>
                  <a:t> </a:t>
                </a:r>
              </a:p>
            </p:txBody>
          </p:sp>
        </mc:Fallback>
      </mc:AlternateContent>
      <p:sp>
        <p:nvSpPr>
          <p:cNvPr id="63" name="TextBox 62"/>
          <p:cNvSpPr txBox="1"/>
          <p:nvPr/>
        </p:nvSpPr>
        <p:spPr>
          <a:xfrm>
            <a:off x="7696200" y="3810000"/>
            <a:ext cx="1524000"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being careful with the directions of the speeds</a:t>
            </a:r>
            <a:endParaRPr lang="en-GB" sz="1200" i="1" dirty="0">
              <a:solidFill>
                <a:srgbClr val="FF0000"/>
              </a:solidFill>
              <a:latin typeface="Comic Sans MS" panose="030F0702030302020204" pitchFamily="66" charset="0"/>
            </a:endParaRPr>
          </a:p>
        </p:txBody>
      </p:sp>
      <p:sp>
        <p:nvSpPr>
          <p:cNvPr id="64" name="Arc 63"/>
          <p:cNvSpPr/>
          <p:nvPr/>
        </p:nvSpPr>
        <p:spPr>
          <a:xfrm>
            <a:off x="7543800" y="4648200"/>
            <a:ext cx="2286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TextBox 64"/>
          <p:cNvSpPr txBox="1"/>
          <p:nvPr/>
        </p:nvSpPr>
        <p:spPr>
          <a:xfrm>
            <a:off x="7641265" y="4572000"/>
            <a:ext cx="15240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using exact trig values if possible!</a:t>
            </a:r>
            <a:endParaRPr lang="en-GB" sz="1200" i="1" dirty="0">
              <a:solidFill>
                <a:srgbClr val="FF0000"/>
              </a:solidFill>
              <a:latin typeface="Comic Sans MS" panose="030F0702030302020204" pitchFamily="66" charset="0"/>
            </a:endParaRPr>
          </a:p>
        </p:txBody>
      </p:sp>
      <p:sp>
        <p:nvSpPr>
          <p:cNvPr id="66" name="Arc 65"/>
          <p:cNvSpPr/>
          <p:nvPr/>
        </p:nvSpPr>
        <p:spPr>
          <a:xfrm>
            <a:off x="7543800" y="40386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Rectangle 48"/>
          <p:cNvSpPr/>
          <p:nvPr/>
        </p:nvSpPr>
        <p:spPr>
          <a:xfrm>
            <a:off x="5334000" y="4419600"/>
            <a:ext cx="838200" cy="304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0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5"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par>
                                <p:cTn id="60" presetID="3" presetClass="entr" presetSubtype="5"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blinds(horizontal)">
                                      <p:cBhvr>
                                        <p:cTn id="80" dur="500"/>
                                        <p:tgtEl>
                                          <p:spTgt spid="5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blinds(horizont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linds(horizontal)">
                                      <p:cBhvr>
                                        <p:cTn id="88" dur="500"/>
                                        <p:tgtEl>
                                          <p:spTgt spid="39"/>
                                        </p:tgtEl>
                                      </p:cBhvr>
                                    </p:animEffect>
                                  </p:childTnLst>
                                </p:cTn>
                              </p:par>
                              <p:par>
                                <p:cTn id="89" presetID="3" presetClass="entr" presetSubtype="5"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vertical)">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blinds(horizontal)">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blinds(horizontal)">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blinds(horizontal)">
                                      <p:cBhvr>
                                        <p:cTn id="106" dur="5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blinds(horizontal)">
                                      <p:cBhvr>
                                        <p:cTn id="111" dur="500"/>
                                        <p:tgtEl>
                                          <p:spTgt spid="4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blinds(horizontal)">
                                      <p:cBhvr>
                                        <p:cTn id="114" dur="500"/>
                                        <p:tgtEl>
                                          <p:spTgt spid="1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blinds(horizontal)">
                                      <p:cBhvr>
                                        <p:cTn id="119" dur="500"/>
                                        <p:tgtEl>
                                          <p:spTgt spid="47"/>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blinds(horizontal)">
                                      <p:cBhvr>
                                        <p:cTn id="122" dur="5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5"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vertic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blinds(horizontal)">
                                      <p:cBhvr>
                                        <p:cTn id="132" dur="500"/>
                                        <p:tgtEl>
                                          <p:spTgt spid="26"/>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blinds(horizontal)">
                                      <p:cBhvr>
                                        <p:cTn id="135" dur="500"/>
                                        <p:tgtEl>
                                          <p:spTgt spid="2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5" fill="hold"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blinds(vertical)">
                                      <p:cBhvr>
                                        <p:cTn id="140" dur="500"/>
                                        <p:tgtEl>
                                          <p:spTgt spid="29"/>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blinds(horizontal)">
                                      <p:cBhvr>
                                        <p:cTn id="143" dur="500"/>
                                        <p:tgtEl>
                                          <p:spTgt spid="28"/>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linds(horizontal)">
                                      <p:cBhvr>
                                        <p:cTn id="148" dur="500"/>
                                        <p:tgtEl>
                                          <p:spTgt spid="54"/>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blinds(horizontal)">
                                      <p:cBhvr>
                                        <p:cTn id="151" dur="500"/>
                                        <p:tgtEl>
                                          <p:spTgt spid="55"/>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5" fill="hold" nodeType="click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blinds(vertical)">
                                      <p:cBhvr>
                                        <p:cTn id="156" dur="500"/>
                                        <p:tgtEl>
                                          <p:spTgt spid="30"/>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blinds(horizontal)">
                                      <p:cBhvr>
                                        <p:cTn id="159" dur="500"/>
                                        <p:tgtEl>
                                          <p:spTgt spid="31"/>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blinds(horizontal)">
                                      <p:cBhvr>
                                        <p:cTn id="164" dur="500"/>
                                        <p:tgtEl>
                                          <p:spTgt spid="57"/>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blinds(horizontal)">
                                      <p:cBhvr>
                                        <p:cTn id="169" dur="500"/>
                                        <p:tgtEl>
                                          <p:spTgt spid="58"/>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blinds(horizontal)">
                                      <p:cBhvr>
                                        <p:cTn id="174" dur="500"/>
                                        <p:tgtEl>
                                          <p:spTgt spid="6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blinds(horizontal)">
                                      <p:cBhvr>
                                        <p:cTn id="179" dur="500"/>
                                        <p:tgtEl>
                                          <p:spTgt spid="63"/>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blinds(horizontal)">
                                      <p:cBhvr>
                                        <p:cTn id="184" dur="500"/>
                                        <p:tgtEl>
                                          <p:spTgt spid="59"/>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blinds(horizontal)">
                                      <p:cBhvr>
                                        <p:cTn id="189" dur="500"/>
                                        <p:tgtEl>
                                          <p:spTgt spid="49"/>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xit" presetSubtype="10" fill="hold" grpId="1" nodeType="clickEffect">
                                  <p:stCondLst>
                                    <p:cond delay="0"/>
                                  </p:stCondLst>
                                  <p:childTnLst>
                                    <p:animEffect transition="out" filter="blinds(horizontal)">
                                      <p:cBhvr>
                                        <p:cTn id="193" dur="500"/>
                                        <p:tgtEl>
                                          <p:spTgt spid="49"/>
                                        </p:tgtEl>
                                      </p:cBhvr>
                                    </p:animEffect>
                                    <p:set>
                                      <p:cBhvr>
                                        <p:cTn id="194" dur="1" fill="hold">
                                          <p:stCondLst>
                                            <p:cond delay="499"/>
                                          </p:stCondLst>
                                        </p:cTn>
                                        <p:tgtEl>
                                          <p:spTgt spid="49"/>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64"/>
                                        </p:tgtEl>
                                        <p:attrNameLst>
                                          <p:attrName>style.visibility</p:attrName>
                                        </p:attrNameLst>
                                      </p:cBhvr>
                                      <p:to>
                                        <p:strVal val="visible"/>
                                      </p:to>
                                    </p:set>
                                    <p:animEffect transition="in" filter="blinds(horizontal)">
                                      <p:cBhvr>
                                        <p:cTn id="199" dur="500"/>
                                        <p:tgtEl>
                                          <p:spTgt spid="64"/>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65"/>
                                        </p:tgtEl>
                                        <p:attrNameLst>
                                          <p:attrName>style.visibility</p:attrName>
                                        </p:attrNameLst>
                                      </p:cBhvr>
                                      <p:to>
                                        <p:strVal val="visible"/>
                                      </p:to>
                                    </p:set>
                                    <p:animEffect transition="in" filter="blinds(horizontal)">
                                      <p:cBhvr>
                                        <p:cTn id="204" dur="500"/>
                                        <p:tgtEl>
                                          <p:spTgt spid="65"/>
                                        </p:tgtEl>
                                      </p:cBhvr>
                                    </p:animEffect>
                                  </p:childTnLst>
                                </p:cTn>
                              </p:par>
                            </p:childTnLst>
                          </p:cTn>
                        </p:par>
                      </p:childTnLst>
                    </p:cTn>
                  </p:par>
                  <p:par>
                    <p:cTn id="205" fill="hold">
                      <p:stCondLst>
                        <p:cond delay="indefinite"/>
                      </p:stCondLst>
                      <p:childTnLst>
                        <p:par>
                          <p:cTn id="206" fill="hold">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60"/>
                                        </p:tgtEl>
                                        <p:attrNameLst>
                                          <p:attrName>style.visibility</p:attrName>
                                        </p:attrNameLst>
                                      </p:cBhvr>
                                      <p:to>
                                        <p:strVal val="visible"/>
                                      </p:to>
                                    </p:set>
                                    <p:animEffect transition="in" filter="blinds(horizontal)">
                                      <p:cBhvr>
                                        <p:cTn id="209" dur="500"/>
                                        <p:tgtEl>
                                          <p:spTgt spid="60"/>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61"/>
                                        </p:tgtEl>
                                        <p:attrNameLst>
                                          <p:attrName>style.visibility</p:attrName>
                                        </p:attrNameLst>
                                      </p:cBhvr>
                                      <p:to>
                                        <p:strVal val="visible"/>
                                      </p:to>
                                    </p:set>
                                    <p:animEffect transition="in" filter="blinds(horizontal)">
                                      <p:cBhvr>
                                        <p:cTn id="21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P spid="12" grpId="0" animBg="1"/>
      <p:bldP spid="13" grpId="0" animBg="1"/>
      <p:bldP spid="14" grpId="0"/>
      <p:bldP spid="17" grpId="0"/>
      <p:bldP spid="18" grpId="0"/>
      <p:bldP spid="22" grpId="0"/>
      <p:bldP spid="24" grpId="0"/>
      <p:bldP spid="27" grpId="0"/>
      <p:bldP spid="28" grpId="0"/>
      <p:bldP spid="31" grpId="0"/>
      <p:bldP spid="40" grpId="0"/>
      <p:bldP spid="41" grpId="0"/>
      <p:bldP spid="46" grpId="0"/>
      <p:bldP spid="47" grpId="0"/>
      <p:bldP spid="48" grpId="0"/>
      <p:bldP spid="53" grpId="0"/>
      <p:bldP spid="55" grpId="0"/>
      <p:bldP spid="56" grpId="0"/>
      <p:bldP spid="57" grpId="0"/>
      <p:bldP spid="58" grpId="0"/>
      <p:bldP spid="59" grpId="0"/>
      <p:bldP spid="60" grpId="0"/>
      <p:bldP spid="61" grpId="0"/>
      <p:bldP spid="63" grpId="0"/>
      <p:bldP spid="64" grpId="0" animBg="1"/>
      <p:bldP spid="65" grpId="0"/>
      <p:bldP spid="66" grpId="0" animBg="1"/>
      <p:bldP spid="49" grpId="0" animBg="1"/>
      <p:bldP spid="4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257800" y="3733800"/>
                <a:ext cx="2286000" cy="539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𝑒</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𝑠𝑝𝑒𝑒𝑑</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𝑠𝑒𝑝𝑎𝑟𝑎𝑡𝑖𝑜𝑛</m:t>
                          </m:r>
                        </m:num>
                        <m:den>
                          <m:r>
                            <a:rPr lang="en-GB" sz="1400" b="0" i="1" smtClean="0">
                              <a:latin typeface="Cambria Math"/>
                            </a:rPr>
                            <m:t>𝑠𝑝𝑒𝑒𝑑</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𝑎𝑝𝑝𝑟𝑜𝑎𝑐h</m:t>
                          </m:r>
                        </m:den>
                      </m:f>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257800" y="3733800"/>
                <a:ext cx="2286000" cy="539635"/>
              </a:xfrm>
              <a:prstGeom prst="rect">
                <a:avLst/>
              </a:prstGeom>
              <a:blipFill>
                <a:blip r:embed="rId23"/>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257800" y="4419600"/>
                <a:ext cx="1971271" cy="500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r>
                        <a:rPr lang="en-GB" sz="1400" b="0" i="1" smtClean="0">
                          <a:latin typeface="Cambria Math"/>
                        </a:rPr>
                        <m:t>=</m:t>
                      </m:r>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𝑤</m:t>
                          </m:r>
                          <m:r>
                            <a:rPr lang="en-US" sz="1400" b="0" i="1" smtClean="0">
                              <a:latin typeface="Cambria Math" panose="02040503050406030204" pitchFamily="18" charset="0"/>
                            </a:rPr>
                            <m:t>−</m:t>
                          </m:r>
                          <m:r>
                            <a:rPr lang="en-US" sz="1400" b="0" i="1" smtClean="0">
                              <a:latin typeface="Cambria Math" panose="02040503050406030204" pitchFamily="18" charset="0"/>
                            </a:rPr>
                            <m:t>𝑣</m:t>
                          </m:r>
                        </m:num>
                        <m:den>
                          <m:r>
                            <a:rPr lang="en-US" sz="1400" b="0" i="1" smtClean="0">
                              <a:latin typeface="Cambria Math" panose="02040503050406030204" pitchFamily="18" charset="0"/>
                            </a:rPr>
                            <m:t>4</m:t>
                          </m:r>
                          <m:r>
                            <a:rPr lang="en-US" sz="1400" b="0" i="1" smtClean="0">
                              <a:latin typeface="Cambria Math" panose="02040503050406030204" pitchFamily="18" charset="0"/>
                            </a:rPr>
                            <m:t>𝑐𝑜𝑠</m:t>
                          </m:r>
                          <m:r>
                            <a:rPr lang="en-US" sz="1400" b="0" i="1" smtClean="0">
                              <a:latin typeface="Cambria Math" panose="02040503050406030204" pitchFamily="18" charset="0"/>
                            </a:rPr>
                            <m:t>45+3</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den>
                      </m:f>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5257800" y="4419600"/>
                <a:ext cx="1971271" cy="500650"/>
              </a:xfrm>
              <a:prstGeom prst="rect">
                <a:avLst/>
              </a:prstGeom>
              <a:blipFill>
                <a:blip r:embed="rId2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3810000" y="5181600"/>
                <a:ext cx="26986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3</m:t>
                      </m:r>
                      <m:d>
                        <m:dPr>
                          <m:ctrlPr>
                            <a:rPr lang="en-US" sz="1400" i="1" smtClean="0">
                              <a:latin typeface="Cambria Math" panose="02040503050406030204" pitchFamily="18" charset="0"/>
                            </a:rPr>
                          </m:ctrlPr>
                        </m:dPr>
                        <m:e>
                          <m:r>
                            <a:rPr lang="en-US" sz="1400" i="1" smtClean="0">
                              <a:latin typeface="Cambria Math" panose="02040503050406030204" pitchFamily="18" charset="0"/>
                            </a:rPr>
                            <m:t>4</m:t>
                          </m:r>
                          <m:r>
                            <a:rPr lang="en-US" sz="1400" i="1" smtClean="0">
                              <a:latin typeface="Cambria Math" panose="02040503050406030204" pitchFamily="18" charset="0"/>
                            </a:rPr>
                            <m:t>𝑐𝑜𝑠</m:t>
                          </m:r>
                          <m:r>
                            <a:rPr lang="en-US" sz="1400" i="1" smtClean="0">
                              <a:latin typeface="Cambria Math" panose="02040503050406030204" pitchFamily="18" charset="0"/>
                            </a:rPr>
                            <m:t>45+3</m:t>
                          </m:r>
                          <m:r>
                            <a:rPr lang="en-US" sz="1400" i="1" smtClean="0">
                              <a:latin typeface="Cambria Math" panose="02040503050406030204" pitchFamily="18" charset="0"/>
                            </a:rPr>
                            <m:t>𝑐𝑜𝑠</m:t>
                          </m:r>
                          <m:r>
                            <a:rPr lang="en-US" sz="1400" i="1" smtClean="0">
                              <a:latin typeface="Cambria Math" panose="02040503050406030204" pitchFamily="18" charset="0"/>
                            </a:rPr>
                            <m:t>60</m:t>
                          </m:r>
                        </m:e>
                      </m:d>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3810000" y="5181600"/>
                <a:ext cx="2698624" cy="307777"/>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648200" y="5638800"/>
                <a:ext cx="19812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648200" y="5638800"/>
                <a:ext cx="1981200" cy="514243"/>
              </a:xfrm>
              <a:prstGeom prst="rect">
                <a:avLst/>
              </a:prstGeom>
              <a:blipFill>
                <a:blip r:embed="rId26"/>
                <a:stretch>
                  <a:fillRect/>
                </a:stretch>
              </a:blipFill>
            </p:spPr>
            <p:txBody>
              <a:bodyPr/>
              <a:lstStyle/>
              <a:p>
                <a:r>
                  <a:rPr lang="en-GB">
                    <a:noFill/>
                  </a:rPr>
                  <a:t> </a:t>
                </a:r>
              </a:p>
            </p:txBody>
          </p:sp>
        </mc:Fallback>
      </mc:AlternateContent>
      <p:sp>
        <p:nvSpPr>
          <p:cNvPr id="70" name="Arc 69"/>
          <p:cNvSpPr/>
          <p:nvPr/>
        </p:nvSpPr>
        <p:spPr>
          <a:xfrm>
            <a:off x="7391400" y="4038600"/>
            <a:ext cx="228600" cy="6858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7543800" y="3810000"/>
            <a:ext cx="1676400"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 be careful with signs here (see methods in chapter 4 for a reminder!)</a:t>
            </a:r>
            <a:endParaRPr lang="en-GB" sz="1200" i="1" dirty="0">
              <a:solidFill>
                <a:srgbClr val="FF0000"/>
              </a:solidFill>
              <a:latin typeface="Comic Sans MS" panose="030F0702030302020204" pitchFamily="66" charset="0"/>
            </a:endParaRPr>
          </a:p>
        </p:txBody>
      </p:sp>
      <p:sp>
        <p:nvSpPr>
          <p:cNvPr id="72" name="Arc 71"/>
          <p:cNvSpPr/>
          <p:nvPr/>
        </p:nvSpPr>
        <p:spPr>
          <a:xfrm>
            <a:off x="7086600" y="47244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6477000" y="53340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7239000" y="4876800"/>
            <a:ext cx="1219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Cross multiply</a:t>
            </a:r>
            <a:endParaRPr lang="en-GB" sz="1200" i="1" dirty="0">
              <a:solidFill>
                <a:srgbClr val="FF0000"/>
              </a:solidFill>
              <a:latin typeface="Comic Sans MS" panose="030F0702030302020204" pitchFamily="66" charset="0"/>
            </a:endParaRPr>
          </a:p>
        </p:txBody>
      </p:sp>
      <p:sp>
        <p:nvSpPr>
          <p:cNvPr id="75" name="TextBox 74"/>
          <p:cNvSpPr txBox="1"/>
          <p:nvPr/>
        </p:nvSpPr>
        <p:spPr>
          <a:xfrm>
            <a:off x="6553200" y="5410200"/>
            <a:ext cx="1752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trig ratios to simplify if possible!</a:t>
            </a:r>
            <a:endParaRPr lang="en-GB" sz="1200" i="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078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linds(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linds(horizontal)">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linds(horizontal)">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blinds(horizontal)">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linds(horizontal)">
                                      <p:cBhvr>
                                        <p:cTn id="5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7" grpId="0"/>
      <p:bldP spid="68" grpId="0"/>
      <p:bldP spid="69" grpId="0"/>
      <p:bldP spid="70" grpId="0" animBg="1"/>
      <p:bldP spid="71" grpId="0"/>
      <p:bldP spid="72" grpId="0" animBg="1"/>
      <p:bldP spid="73" grpId="0" animBg="1"/>
      <p:bldP spid="74"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
        <p:nvSpPr>
          <p:cNvPr id="4" name="TextBox 3"/>
          <p:cNvSpPr txBox="1"/>
          <p:nvPr/>
        </p:nvSpPr>
        <p:spPr>
          <a:xfrm>
            <a:off x="191588" y="1576251"/>
            <a:ext cx="3683725" cy="4616648"/>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An oblique impact is one where an object does not strike a surface normally (</a:t>
            </a:r>
            <a:r>
              <a:rPr lang="en-US" sz="1400" dirty="0" err="1">
                <a:latin typeface="Comic Sans MS" panose="030F0702030302020204" pitchFamily="66" charset="0"/>
              </a:rPr>
              <a:t>ie</a:t>
            </a:r>
            <a:r>
              <a:rPr lang="en-US" sz="1400" dirty="0">
                <a:latin typeface="Comic Sans MS" panose="030F0702030302020204" pitchFamily="66" charset="0"/>
              </a:rPr>
              <a:t> perpendicular to)</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When a smooth sphere collides with a smooth surface and bounces away, the velocity will change, and hence the momentum also changes</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The impulse on the sphere will act perpendicular to the surface, through the </a:t>
            </a:r>
            <a:r>
              <a:rPr lang="en-US" sz="1400" dirty="0" err="1">
                <a:latin typeface="Comic Sans MS" panose="030F0702030302020204" pitchFamily="66" charset="0"/>
              </a:rPr>
              <a:t>centre</a:t>
            </a:r>
            <a:r>
              <a:rPr lang="en-US" sz="1400" dirty="0">
                <a:latin typeface="Comic Sans MS" panose="030F0702030302020204" pitchFamily="66" charset="0"/>
              </a:rPr>
              <a:t> of the sphere</a:t>
            </a:r>
          </a:p>
          <a:p>
            <a:pPr algn="ctr"/>
            <a:endParaRPr lang="en-US" sz="1400" dirty="0">
              <a:latin typeface="Comic Sans MS" panose="030F0702030302020204" pitchFamily="66" charset="0"/>
              <a:sym typeface="Wingdings" panose="05000000000000000000" pitchFamily="2" charset="2"/>
            </a:endParaRPr>
          </a:p>
          <a:p>
            <a:pPr algn="ctr"/>
            <a:r>
              <a:rPr lang="en-US" sz="1400" dirty="0">
                <a:latin typeface="Comic Sans MS" panose="030F0702030302020204" pitchFamily="66" charset="0"/>
                <a:sym typeface="Wingdings" panose="05000000000000000000" pitchFamily="2" charset="2"/>
              </a:rPr>
              <a:t> Note that the sphere will not necessarily bounce away at the same angle with which it hit the surface – why not?</a:t>
            </a:r>
            <a:endParaRPr lang="en-GB" sz="1400" dirty="0">
              <a:latin typeface="Comic Sans MS" panose="030F0702030302020204" pitchFamily="66" charset="0"/>
            </a:endParaRPr>
          </a:p>
        </p:txBody>
      </p:sp>
      <p:sp>
        <p:nvSpPr>
          <p:cNvPr id="5" name="Rectangle 4"/>
          <p:cNvSpPr/>
          <p:nvPr/>
        </p:nvSpPr>
        <p:spPr>
          <a:xfrm rot="19927508">
            <a:off x="5173343" y="2428375"/>
            <a:ext cx="2937999" cy="23450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4963886" y="2177142"/>
            <a:ext cx="1524000" cy="3048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483531" y="1358537"/>
            <a:ext cx="692332" cy="11190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6156961" y="1976845"/>
            <a:ext cx="914400" cy="914400"/>
          </a:xfrm>
          <a:prstGeom prst="arc">
            <a:avLst>
              <a:gd name="adj1" fmla="val 9292877"/>
              <a:gd name="adj2" fmla="val 108191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a:off x="5943601" y="2120537"/>
            <a:ext cx="914400" cy="914400"/>
          </a:xfrm>
          <a:prstGeom prst="arc">
            <a:avLst>
              <a:gd name="adj1" fmla="val 18170036"/>
              <a:gd name="adj2" fmla="val 196746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Arrow Connector 17"/>
          <p:cNvCxnSpPr/>
          <p:nvPr/>
        </p:nvCxnSpPr>
        <p:spPr>
          <a:xfrm flipH="1" flipV="1">
            <a:off x="6096000" y="1750423"/>
            <a:ext cx="374468" cy="7228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895703" y="1497875"/>
                <a:ext cx="3105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𝐼</m:t>
                      </m:r>
                    </m:oMath>
                  </m:oMathPara>
                </a14:m>
                <a:endParaRPr lang="en-GB" sz="1400" dirty="0">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895703" y="1497875"/>
                <a:ext cx="310598"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490754" y="2024744"/>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490754" y="2024744"/>
                <a:ext cx="34471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83680" y="1663338"/>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583680" y="1663338"/>
                <a:ext cx="344710"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82640" y="2373085"/>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882640" y="2373085"/>
                <a:ext cx="350417"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79475" y="1994262"/>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679475" y="1994262"/>
                <a:ext cx="350417" cy="307777"/>
              </a:xfrm>
              <a:prstGeom prst="rect">
                <a:avLst/>
              </a:prstGeom>
              <a:blipFill>
                <a:blip r:embed="rId6"/>
                <a:stretch>
                  <a:fillRect b="-7843"/>
                </a:stretch>
              </a:blipFill>
            </p:spPr>
            <p:txBody>
              <a:bodyPr/>
              <a:lstStyle/>
              <a:p>
                <a:r>
                  <a:rPr lang="en-GB">
                    <a:noFill/>
                  </a:rPr>
                  <a:t> </a:t>
                </a:r>
              </a:p>
            </p:txBody>
          </p:sp>
        </mc:Fallback>
      </mc:AlternateContent>
      <p:sp>
        <p:nvSpPr>
          <p:cNvPr id="26" name="Oval 25"/>
          <p:cNvSpPr/>
          <p:nvPr/>
        </p:nvSpPr>
        <p:spPr>
          <a:xfrm>
            <a:off x="4911635" y="2116183"/>
            <a:ext cx="130628" cy="1306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59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blinds(horizontal)">
                                      <p:cBhvr>
                                        <p:cTn id="54" dur="5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blinds(horizontal)">
                                      <p:cBhvr>
                                        <p:cTn id="59" dur="500"/>
                                        <p:tgtEl>
                                          <p:spTgt spid="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Effect transition="in" filter="blinds(horizontal)">
                                      <p:cBhvr>
                                        <p:cTn id="64" dur="500"/>
                                        <p:tgtEl>
                                          <p:spTgt spid="4">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21" grpId="0"/>
      <p:bldP spid="22" grpId="0"/>
      <p:bldP spid="23" grpId="0"/>
      <p:bldP spid="24" grpId="0"/>
      <p:bldP spid="25"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3"/>
                <a:stretch>
                  <a:fillRect/>
                </a:stretch>
              </a:blipFill>
            </p:spPr>
            <p:txBody>
              <a:bodyPr/>
              <a:lstStyle/>
              <a:p>
                <a:r>
                  <a:rPr lang="en-GB">
                    <a:noFill/>
                  </a:rPr>
                  <a:t> </a:t>
                </a:r>
              </a:p>
            </p:txBody>
          </p:sp>
        </mc:Fallback>
      </mc:AlternateContent>
      <p:cxnSp>
        <p:nvCxnSpPr>
          <p:cNvPr id="56" name="Straight Arrow Connector 55"/>
          <p:cNvCxnSpPr/>
          <p:nvPr/>
        </p:nvCxnSpPr>
        <p:spPr>
          <a:xfrm>
            <a:off x="5791200" y="3962400"/>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67400" y="3657600"/>
            <a:ext cx="417102"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x 2</a:t>
            </a:r>
            <a:endParaRPr lang="en-GB" sz="1200" dirty="0">
              <a:solidFill>
                <a:srgbClr val="FF0000"/>
              </a:solidFill>
              <a:latin typeface="Comic Sans MS" panose="030F0702030302020204" pitchFamily="66" charset="0"/>
            </a:endParaRPr>
          </a:p>
        </p:txBody>
      </p:sp>
      <p:sp>
        <p:nvSpPr>
          <p:cNvPr id="58" name="TextBox 57"/>
          <p:cNvSpPr txBox="1"/>
          <p:nvPr/>
        </p:nvSpPr>
        <p:spPr>
          <a:xfrm>
            <a:off x="7162800" y="3657600"/>
            <a:ext cx="253596"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a:t>
            </a:r>
            <a:endParaRPr lang="en-GB" sz="1200" dirty="0">
              <a:solidFill>
                <a:srgbClr val="FF0000"/>
              </a:solidFill>
              <a:latin typeface="Comic Sans MS" panose="030F0702030302020204" pitchFamily="66" charset="0"/>
            </a:endParaRPr>
          </a:p>
        </p:txBody>
      </p:sp>
      <p:sp>
        <p:nvSpPr>
          <p:cNvPr id="59" name="TextBox 58"/>
          <p:cNvSpPr txBox="1"/>
          <p:nvPr/>
        </p:nvSpPr>
        <p:spPr>
          <a:xfrm>
            <a:off x="3962400" y="4267200"/>
            <a:ext cx="264042" cy="276999"/>
          </a:xfrm>
          <a:prstGeom prst="rect">
            <a:avLst/>
          </a:prstGeom>
          <a:noFill/>
        </p:spPr>
        <p:txBody>
          <a:bodyPr wrap="square" rtlCol="0">
            <a:spAutoFit/>
          </a:bodyPr>
          <a:lstStyle/>
          <a:p>
            <a:r>
              <a:rPr lang="en-US" sz="1200" dirty="0">
                <a:solidFill>
                  <a:srgbClr val="FF0000"/>
                </a:solidFill>
                <a:latin typeface="Comic Sans MS" panose="030F0702030302020204" pitchFamily="66" charset="0"/>
              </a:rPr>
              <a:t>2</a:t>
            </a:r>
            <a:endParaRPr lang="en-GB" sz="1200" dirty="0">
              <a:solidFill>
                <a:srgbClr val="FF0000"/>
              </a:solidFill>
              <a:latin typeface="Comic Sans MS" panose="030F0702030302020204" pitchFamily="66" charset="0"/>
            </a:endParaRPr>
          </a:p>
        </p:txBody>
      </p:sp>
      <p:sp>
        <p:nvSpPr>
          <p:cNvPr id="60" name="TextBox 59"/>
          <p:cNvSpPr txBox="1"/>
          <p:nvPr/>
        </p:nvSpPr>
        <p:spPr>
          <a:xfrm>
            <a:off x="3733800" y="5029200"/>
            <a:ext cx="505267"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1 - 2</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4114800" y="3810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114800" y="3810000"/>
                <a:ext cx="1676400" cy="333168"/>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962400" y="4191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962400" y="4191000"/>
                <a:ext cx="2057400" cy="514243"/>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400800" y="3810000"/>
                <a:ext cx="17526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−6=2</m:t>
                      </m:r>
                      <m:r>
                        <a:rPr lang="en-US" sz="1400" b="0" i="1" smtClean="0">
                          <a:latin typeface="Cambria Math" panose="02040503050406030204" pitchFamily="18" charset="0"/>
                        </a:rPr>
                        <m:t>𝑣</m:t>
                      </m:r>
                      <m:r>
                        <a:rPr lang="en-US" sz="1400" b="0" i="1" smtClean="0">
                          <a:latin typeface="Cambria Math" panose="02040503050406030204" pitchFamily="18" charset="0"/>
                        </a:rPr>
                        <m:t>+4</m:t>
                      </m:r>
                      <m:r>
                        <a:rPr lang="en-US" sz="1400" b="0" i="1" smtClean="0">
                          <a:latin typeface="Cambria Math" panose="02040503050406030204" pitchFamily="18" charset="0"/>
                        </a:rPr>
                        <m:t>𝑤</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400800" y="3810000"/>
                <a:ext cx="1752600" cy="333168"/>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3886200" y="48768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21</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6</m:t>
                      </m:r>
                      <m:r>
                        <a:rPr lang="en-US" sz="1400" b="0" i="1" smtClean="0">
                          <a:latin typeface="Cambria Math" panose="02040503050406030204" pitchFamily="18" charset="0"/>
                        </a:rPr>
                        <m:t>𝑣</m:t>
                      </m:r>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886200" y="4876800"/>
                <a:ext cx="2057400" cy="514243"/>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343400" y="5486400"/>
                <a:ext cx="1219200"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num>
                        <m:den>
                          <m:r>
                            <a:rPr lang="en-US" sz="1400" b="0" i="1" smtClean="0">
                              <a:latin typeface="Cambria Math" panose="02040503050406030204" pitchFamily="18" charset="0"/>
                            </a:rPr>
                            <m:t>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7</m:t>
                          </m:r>
                        </m:num>
                        <m:den>
                          <m:r>
                            <a:rPr lang="en-US" sz="1400" b="0" i="1" smtClean="0">
                              <a:latin typeface="Cambria Math" panose="02040503050406030204" pitchFamily="18" charset="0"/>
                            </a:rPr>
                            <m:t>4</m:t>
                          </m:r>
                        </m:den>
                      </m:f>
                      <m:r>
                        <a:rPr lang="en-GB" sz="1400" b="0" i="1" smtClean="0">
                          <a:latin typeface="Cambria Math"/>
                        </a:rPr>
                        <m:t>=</m:t>
                      </m:r>
                      <m:r>
                        <a:rPr lang="en-US" sz="1400" b="0" i="1" smtClean="0">
                          <a:latin typeface="Cambria Math" panose="02040503050406030204" pitchFamily="18" charset="0"/>
                        </a:rPr>
                        <m:t>𝑣</m:t>
                      </m:r>
                    </m:oMath>
                  </m:oMathPara>
                </a14:m>
                <a:endParaRPr lang="en-GB" sz="1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343400" y="5486400"/>
                <a:ext cx="1219200" cy="554126"/>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3276600" y="5638800"/>
                <a:ext cx="1219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(−2.2214)</m:t>
                      </m:r>
                    </m:oMath>
                  </m:oMathPara>
                </a14:m>
                <a:endParaRPr lang="en-GB" sz="1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276600" y="5638800"/>
                <a:ext cx="1219200" cy="307777"/>
              </a:xfrm>
              <a:prstGeom prst="rect">
                <a:avLst/>
              </a:prstGeom>
              <a:blipFill>
                <a:blip r:embed="rId29"/>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57200" y="5791200"/>
                <a:ext cx="12192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solidFill>
                            <a:srgbClr val="FF0000"/>
                          </a:solidFill>
                          <a:latin typeface="Cambria Math" panose="02040503050406030204" pitchFamily="18" charset="0"/>
                        </a:rPr>
                        <m:t>𝑣</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i="1">
                              <a:solidFill>
                                <a:srgbClr val="FF0000"/>
                              </a:solidFill>
                              <a:latin typeface="Cambria Math" panose="02040503050406030204" pitchFamily="18" charset="0"/>
                            </a:rPr>
                            <m:t>3</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7</m:t>
                          </m:r>
                        </m:num>
                        <m:den>
                          <m:r>
                            <a:rPr lang="en-US" sz="1400" i="1">
                              <a:solidFill>
                                <a:srgbClr val="FF0000"/>
                              </a:solidFill>
                              <a:latin typeface="Cambria Math" panose="02040503050406030204" pitchFamily="18" charset="0"/>
                            </a:rPr>
                            <m:t>4</m:t>
                          </m:r>
                        </m:den>
                      </m:f>
                    </m:oMath>
                  </m:oMathPara>
                </a14:m>
                <a:endParaRPr lang="en-GB" sz="14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57200" y="5791200"/>
                <a:ext cx="1219200" cy="546240"/>
              </a:xfrm>
              <a:prstGeom prst="rect">
                <a:avLst/>
              </a:prstGeom>
              <a:blipFill>
                <a:blip r:embed="rId30"/>
                <a:stretch>
                  <a:fillRect/>
                </a:stretch>
              </a:blipFill>
            </p:spPr>
            <p:txBody>
              <a:bodyPr/>
              <a:lstStyle/>
              <a:p>
                <a:r>
                  <a:rPr lang="en-GB">
                    <a:noFill/>
                  </a:rPr>
                  <a:t> </a:t>
                </a:r>
              </a:p>
            </p:txBody>
          </p:sp>
        </mc:Fallback>
      </mc:AlternateContent>
      <p:sp>
        <p:nvSpPr>
          <p:cNvPr id="80" name="Arc 79"/>
          <p:cNvSpPr/>
          <p:nvPr/>
        </p:nvSpPr>
        <p:spPr>
          <a:xfrm>
            <a:off x="5562600" y="51816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1" name="TextBox 80"/>
              <p:cNvSpPr txBox="1"/>
              <p:nvPr/>
            </p:nvSpPr>
            <p:spPr>
              <a:xfrm>
                <a:off x="5715000" y="5257800"/>
                <a:ext cx="2133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6, then use this answer to find </a:t>
                </a:r>
                <a14:m>
                  <m:oMath xmlns:m="http://schemas.openxmlformats.org/officeDocument/2006/math">
                    <m:r>
                      <a:rPr lang="en-US" sz="1200" i="1" dirty="0" smtClean="0">
                        <a:solidFill>
                          <a:srgbClr val="FF0000"/>
                        </a:solidFill>
                        <a:latin typeface="Cambria Math" panose="02040503050406030204" pitchFamily="18" charset="0"/>
                      </a:rPr>
                      <m:t>𝑤</m:t>
                    </m:r>
                  </m:oMath>
                </a14:m>
                <a:endParaRPr lang="en-US" sz="1200" dirty="0">
                  <a:solidFill>
                    <a:srgbClr val="FF0000"/>
                  </a:solidFill>
                  <a:latin typeface="Comic Sans MS" panose="030F0702030302020204" pitchFamily="66"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5715000" y="5257800"/>
                <a:ext cx="2133600" cy="461665"/>
              </a:xfrm>
              <a:prstGeom prst="rect">
                <a:avLst/>
              </a:prstGeom>
              <a:blipFill>
                <a:blip r:embed="rId31"/>
                <a:stretch>
                  <a:fillRect t="-1333" b="-9333"/>
                </a:stretch>
              </a:blipFill>
            </p:spPr>
            <p:txBody>
              <a:bodyPr/>
              <a:lstStyle/>
              <a:p>
                <a:r>
                  <a:rPr lang="en-GB">
                    <a:noFill/>
                  </a:rPr>
                  <a:t> </a:t>
                </a:r>
              </a:p>
            </p:txBody>
          </p:sp>
        </mc:Fallback>
      </mc:AlternateContent>
      <p:sp>
        <p:nvSpPr>
          <p:cNvPr id="82" name="TextBox 81"/>
          <p:cNvSpPr txBox="1"/>
          <p:nvPr/>
        </p:nvSpPr>
        <p:spPr>
          <a:xfrm>
            <a:off x="3657600" y="6096000"/>
            <a:ext cx="52578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sym typeface="Wingdings" panose="05000000000000000000" pitchFamily="2" charset="2"/>
              </a:rPr>
              <a:t> If you get an answer with surds, it is a good idea to check the actual value so you know what the direction will be (in this case the direction has been reversed)</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4" name="TextBox 83"/>
              <p:cNvSpPr txBox="1"/>
              <p:nvPr/>
            </p:nvSpPr>
            <p:spPr>
              <a:xfrm>
                <a:off x="1981200" y="5791200"/>
                <a:ext cx="12954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7</m:t>
                          </m:r>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6</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5</m:t>
                          </m:r>
                        </m:num>
                        <m:den>
                          <m:r>
                            <a:rPr lang="en-US" sz="1400" b="0" i="1" smtClean="0">
                              <a:solidFill>
                                <a:srgbClr val="FF0000"/>
                              </a:solidFill>
                              <a:latin typeface="Cambria Math" panose="02040503050406030204" pitchFamily="18" charset="0"/>
                            </a:rPr>
                            <m:t>8</m:t>
                          </m:r>
                        </m:den>
                      </m:f>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981200" y="5791200"/>
                <a:ext cx="1295400" cy="546240"/>
              </a:xfrm>
              <a:prstGeom prst="rect">
                <a:avLst/>
              </a:prstGeom>
              <a:blipFill>
                <a:blip r:embed="rId3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079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linds(horizontal)">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linds(vertical)">
                                      <p:cBhvr>
                                        <p:cTn id="15" dur="500"/>
                                        <p:tgtEl>
                                          <p:spTgt spid="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blinds(horizontal)">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linds(horizont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linds(horizont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linds(horizontal)">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linds(horizontal)">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blinds(horizontal)">
                                      <p:cBhvr>
                                        <p:cTn id="43" dur="500"/>
                                        <p:tgtEl>
                                          <p:spTgt spid="6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linds(horizontal)">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blinds(horizontal)">
                                      <p:cBhvr>
                                        <p:cTn id="53" dur="500"/>
                                        <p:tgtEl>
                                          <p:spTgt spid="8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blinds(horizontal)">
                                      <p:cBhvr>
                                        <p:cTn id="58" dur="500"/>
                                        <p:tgtEl>
                                          <p:spTgt spid="7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linds(horizontal)">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blinds(horizontal)">
                                      <p:cBhvr>
                                        <p:cTn id="68" dur="500"/>
                                        <p:tgtEl>
                                          <p:spTgt spid="7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blinds(horizontal)">
                                      <p:cBhvr>
                                        <p:cTn id="73" dur="500"/>
                                        <p:tgtEl>
                                          <p:spTgt spid="7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blinds(horizontal)">
                                      <p:cBhvr>
                                        <p:cTn id="7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3" grpId="0"/>
      <p:bldP spid="64" grpId="0"/>
      <p:bldP spid="65" grpId="0"/>
      <p:bldP spid="66" grpId="0"/>
      <p:bldP spid="77" grpId="0"/>
      <p:bldP spid="78" grpId="0"/>
      <p:bldP spid="79" grpId="0"/>
      <p:bldP spid="80" grpId="0" animBg="1"/>
      <p:bldP spid="81" grpId="0"/>
      <p:bldP spid="82" grpId="0"/>
      <p:bldP spid="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57200" y="5791200"/>
                <a:ext cx="12192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solidFill>
                            <a:srgbClr val="FF0000"/>
                          </a:solidFill>
                          <a:latin typeface="Cambria Math" panose="02040503050406030204" pitchFamily="18" charset="0"/>
                        </a:rPr>
                        <m:t>𝑣</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i="1">
                              <a:solidFill>
                                <a:srgbClr val="FF0000"/>
                              </a:solidFill>
                              <a:latin typeface="Cambria Math" panose="02040503050406030204" pitchFamily="18" charset="0"/>
                            </a:rPr>
                            <m:t>3</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7</m:t>
                          </m:r>
                        </m:num>
                        <m:den>
                          <m:r>
                            <a:rPr lang="en-US" sz="1400" i="1">
                              <a:solidFill>
                                <a:srgbClr val="FF0000"/>
                              </a:solidFill>
                              <a:latin typeface="Cambria Math" panose="02040503050406030204" pitchFamily="18" charset="0"/>
                            </a:rPr>
                            <m:t>4</m:t>
                          </m:r>
                        </m:den>
                      </m:f>
                    </m:oMath>
                  </m:oMathPara>
                </a14:m>
                <a:endParaRPr lang="en-GB" sz="14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57200" y="5791200"/>
                <a:ext cx="1219200" cy="54624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981200" y="5791200"/>
                <a:ext cx="12954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7</m:t>
                          </m:r>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6</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5</m:t>
                          </m:r>
                        </m:num>
                        <m:den>
                          <m:r>
                            <a:rPr lang="en-US" sz="1400" b="0" i="1" smtClean="0">
                              <a:solidFill>
                                <a:srgbClr val="FF0000"/>
                              </a:solidFill>
                              <a:latin typeface="Cambria Math" panose="02040503050406030204" pitchFamily="18" charset="0"/>
                            </a:rPr>
                            <m:t>8</m:t>
                          </m:r>
                        </m:den>
                      </m:f>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981200" y="5791200"/>
                <a:ext cx="1295400" cy="546240"/>
              </a:xfrm>
              <a:prstGeom prst="rect">
                <a:avLst/>
              </a:prstGeom>
              <a:blipFill>
                <a:blip r:embed="rId25"/>
                <a:stretch>
                  <a:fillRect/>
                </a:stretch>
              </a:blipFill>
            </p:spPr>
            <p:txBody>
              <a:bodyPr/>
              <a:lstStyle/>
              <a:p>
                <a:r>
                  <a:rPr lang="en-GB">
                    <a:noFill/>
                  </a:rPr>
                  <a:t> </a:t>
                </a:r>
              </a:p>
            </p:txBody>
          </p:sp>
        </mc:Fallback>
      </mc:AlternateContent>
      <p:sp>
        <p:nvSpPr>
          <p:cNvPr id="5" name="TextBox 4"/>
          <p:cNvSpPr txBox="1"/>
          <p:nvPr/>
        </p:nvSpPr>
        <p:spPr>
          <a:xfrm>
            <a:off x="3962400" y="3581400"/>
            <a:ext cx="2444900" cy="307777"/>
          </a:xfrm>
          <a:prstGeom prst="rect">
            <a:avLst/>
          </a:prstGeom>
          <a:noFill/>
        </p:spPr>
        <p:txBody>
          <a:bodyPr wrap="none" rtlCol="0">
            <a:spAutoFit/>
          </a:bodyPr>
          <a:lstStyle/>
          <a:p>
            <a:r>
              <a:rPr lang="en-US" sz="1400" u="sng" dirty="0">
                <a:latin typeface="Comic Sans MS" panose="030F0702030302020204" pitchFamily="66" charset="0"/>
              </a:rPr>
              <a:t>Comparing Kinetic Energies</a:t>
            </a:r>
            <a:endParaRPr lang="en-GB" sz="1400" u="sng" dirty="0">
              <a:latin typeface="Comic Sans MS" panose="030F0702030302020204" pitchFamily="66" charset="0"/>
            </a:endParaRPr>
          </a:p>
        </p:txBody>
      </p:sp>
      <p:sp>
        <p:nvSpPr>
          <p:cNvPr id="49" name="TextBox 48"/>
          <p:cNvSpPr txBox="1"/>
          <p:nvPr/>
        </p:nvSpPr>
        <p:spPr>
          <a:xfrm>
            <a:off x="3657600" y="3886200"/>
            <a:ext cx="5638800"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only change in velocities has been in the parallel direction, we can compare these to find the loss in kinetic energy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875367" y="4648200"/>
                <a:ext cx="2434705"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1</m:t>
                          </m:r>
                        </m:sub>
                      </m:sSub>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𝑢</m:t>
                          </m:r>
                        </m:e>
                        <m:sub>
                          <m:r>
                            <a:rPr lang="en-US" sz="1400" b="0" i="1" smtClean="0">
                              <a:latin typeface="Cambria Math" panose="02040503050406030204" pitchFamily="18" charset="0"/>
                            </a:rPr>
                            <m:t>1</m:t>
                          </m:r>
                        </m:sub>
                        <m:sup>
                          <m:r>
                            <a:rPr lang="en-US" sz="1400" b="0" i="1" smtClean="0">
                              <a:latin typeface="Cambria Math" panose="02040503050406030204" pitchFamily="18" charset="0"/>
                            </a:rPr>
                            <m:t>2</m:t>
                          </m:r>
                        </m:sup>
                      </m:sSub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2</m:t>
                          </m:r>
                        </m:sub>
                      </m:sSub>
                      <m:sSubSup>
                        <m:sSubSupPr>
                          <m:ctrlPr>
                            <a:rPr lang="en-US" sz="1400" i="1">
                              <a:latin typeface="Cambria Math" panose="02040503050406030204" pitchFamily="18" charset="0"/>
                            </a:rPr>
                          </m:ctrlPr>
                        </m:sSubSupPr>
                        <m:e>
                          <m:r>
                            <a:rPr lang="en-US" sz="1400" i="1">
                              <a:latin typeface="Cambria Math" panose="02040503050406030204" pitchFamily="18" charset="0"/>
                            </a:rPr>
                            <m:t>𝑢</m:t>
                          </m:r>
                        </m:e>
                        <m:sub>
                          <m:r>
                            <a:rPr lang="en-US" sz="1400" b="0" i="1" smtClean="0">
                              <a:latin typeface="Cambria Math" panose="02040503050406030204" pitchFamily="18" charset="0"/>
                            </a:rPr>
                            <m:t>2</m:t>
                          </m:r>
                        </m:sub>
                        <m:sup>
                          <m:r>
                            <a:rPr lang="en-US" sz="1400" i="1">
                              <a:latin typeface="Cambria Math" panose="02040503050406030204" pitchFamily="18" charset="0"/>
                            </a:rPr>
                            <m:t>2</m:t>
                          </m:r>
                        </m:sup>
                      </m:sSubSup>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75367" y="4648200"/>
                <a:ext cx="2434705" cy="403316"/>
              </a:xfrm>
              <a:prstGeom prst="rect">
                <a:avLst/>
              </a:prstGeom>
              <a:blipFill>
                <a:blip r:embed="rId26"/>
                <a:stretch>
                  <a:fillRect l="-1253" t="-1515" r="-251"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810000" y="5257800"/>
                <a:ext cx="3964868"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(1)</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r>
                                <a:rPr lang="en-US" sz="1400" b="0" i="1" smtClean="0">
                                  <a:latin typeface="Cambria Math" panose="02040503050406030204" pitchFamily="18" charset="0"/>
                                </a:rPr>
                                <m:t>𝑐𝑜𝑠</m:t>
                              </m:r>
                              <m:r>
                                <a:rPr lang="en-US" sz="1400" b="0" i="1" smtClean="0">
                                  <a:latin typeface="Cambria Math" panose="02040503050406030204" pitchFamily="18" charset="0"/>
                                </a:rPr>
                                <m:t>45</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(2)</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e>
                          </m:d>
                        </m:e>
                        <m:sup>
                          <m:r>
                            <a:rPr lang="en-US" sz="1400" b="0" i="1" smtClean="0">
                              <a:latin typeface="Cambria Math" panose="02040503050406030204" pitchFamily="18" charset="0"/>
                            </a:rPr>
                            <m:t>2</m:t>
                          </m:r>
                        </m:sup>
                      </m:sSup>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0000" y="5257800"/>
                <a:ext cx="3964868" cy="403316"/>
              </a:xfrm>
              <a:prstGeom prst="rect">
                <a:avLst/>
              </a:prstGeom>
              <a:blipFill>
                <a:blip r:embed="rId27"/>
                <a:stretch>
                  <a:fillRect t="-151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86200" y="5943600"/>
                <a:ext cx="13902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=17</m:t>
                      </m:r>
                      <m:r>
                        <a:rPr lang="en-US" sz="1400" b="0" i="1" smtClean="0">
                          <a:latin typeface="Cambria Math" panose="02040503050406030204" pitchFamily="18" charset="0"/>
                        </a:rPr>
                        <m:t>𝐽</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86200" y="5943600"/>
                <a:ext cx="1390252" cy="215444"/>
              </a:xfrm>
              <a:prstGeom prst="rect">
                <a:avLst/>
              </a:prstGeom>
              <a:blipFill>
                <a:blip r:embed="rId28"/>
                <a:stretch>
                  <a:fillRect l="-2632" r="-3070" b="-31429"/>
                </a:stretch>
              </a:blipFill>
            </p:spPr>
            <p:txBody>
              <a:bodyPr/>
              <a:lstStyle/>
              <a:p>
                <a:r>
                  <a:rPr lang="en-GB">
                    <a:noFill/>
                  </a:rPr>
                  <a:t> </a:t>
                </a:r>
              </a:p>
            </p:txBody>
          </p:sp>
        </mc:Fallback>
      </mc:AlternateContent>
      <p:sp>
        <p:nvSpPr>
          <p:cNvPr id="60" name="Arc 59"/>
          <p:cNvSpPr/>
          <p:nvPr/>
        </p:nvSpPr>
        <p:spPr>
          <a:xfrm>
            <a:off x="7620000" y="48768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7772400" y="5029200"/>
            <a:ext cx="1371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p:sp>
        <p:nvSpPr>
          <p:cNvPr id="63" name="Arc 62"/>
          <p:cNvSpPr/>
          <p:nvPr/>
        </p:nvSpPr>
        <p:spPr>
          <a:xfrm>
            <a:off x="7620000" y="54864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7848600" y="56388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65" name="TextBox 64"/>
              <p:cNvSpPr txBox="1"/>
              <p:nvPr/>
            </p:nvSpPr>
            <p:spPr>
              <a:xfrm>
                <a:off x="6553200" y="3657600"/>
                <a:ext cx="13902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=17</m:t>
                      </m:r>
                      <m:r>
                        <a:rPr lang="en-US" sz="1400" b="0" i="1" smtClean="0">
                          <a:latin typeface="Cambria Math" panose="02040503050406030204" pitchFamily="18" charset="0"/>
                        </a:rPr>
                        <m:t>𝐽</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553200" y="3657600"/>
                <a:ext cx="1390252" cy="215444"/>
              </a:xfrm>
              <a:prstGeom prst="rect">
                <a:avLst/>
              </a:prstGeom>
              <a:blipFill>
                <a:blip r:embed="rId28"/>
                <a:stretch>
                  <a:fillRect l="-2632" r="-3070" b="-31429"/>
                </a:stretch>
              </a:blipFill>
            </p:spPr>
            <p:txBody>
              <a:bodyPr/>
              <a:lstStyle/>
              <a:p>
                <a:r>
                  <a:rPr lang="en-GB">
                    <a:noFill/>
                  </a:rPr>
                  <a:t> </a:t>
                </a:r>
              </a:p>
            </p:txBody>
          </p:sp>
        </mc:Fallback>
      </mc:AlternateContent>
    </p:spTree>
    <p:extLst>
      <p:ext uri="{BB962C8B-B14F-4D97-AF65-F5344CB8AC3E}">
        <p14:creationId xmlns:p14="http://schemas.microsoft.com/office/powerpoint/2010/main" val="230710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linds(horizontal)">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linds(horizontal)">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linds(horizontal)">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linds(horizontal)">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linds(horizontal)">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9" grpId="0"/>
      <p:bldP spid="6" grpId="0"/>
      <p:bldP spid="58" grpId="0"/>
      <p:bldP spid="59" grpId="0"/>
      <p:bldP spid="60" grpId="0" animBg="1"/>
      <p:bldP spid="62" grpId="0"/>
      <p:bldP spid="63" grpId="0" animBg="1"/>
      <p:bldP spid="64" grpId="0"/>
      <p:bldP spid="6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57200" y="5791200"/>
                <a:ext cx="12192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solidFill>
                            <a:srgbClr val="FF0000"/>
                          </a:solidFill>
                          <a:latin typeface="Cambria Math" panose="02040503050406030204" pitchFamily="18" charset="0"/>
                        </a:rPr>
                        <m:t>𝑣</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i="1">
                              <a:solidFill>
                                <a:srgbClr val="FF0000"/>
                              </a:solidFill>
                              <a:latin typeface="Cambria Math" panose="02040503050406030204" pitchFamily="18" charset="0"/>
                            </a:rPr>
                            <m:t>3</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7</m:t>
                          </m:r>
                        </m:num>
                        <m:den>
                          <m:r>
                            <a:rPr lang="en-US" sz="1400" i="1">
                              <a:solidFill>
                                <a:srgbClr val="FF0000"/>
                              </a:solidFill>
                              <a:latin typeface="Cambria Math" panose="02040503050406030204" pitchFamily="18" charset="0"/>
                            </a:rPr>
                            <m:t>4</m:t>
                          </m:r>
                        </m:den>
                      </m:f>
                    </m:oMath>
                  </m:oMathPara>
                </a14:m>
                <a:endParaRPr lang="en-GB" sz="14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57200" y="5791200"/>
                <a:ext cx="1219200" cy="54624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981200" y="5791200"/>
                <a:ext cx="12954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7</m:t>
                          </m:r>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6</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5</m:t>
                          </m:r>
                        </m:num>
                        <m:den>
                          <m:r>
                            <a:rPr lang="en-US" sz="1400" b="0" i="1" smtClean="0">
                              <a:solidFill>
                                <a:srgbClr val="FF0000"/>
                              </a:solidFill>
                              <a:latin typeface="Cambria Math" panose="02040503050406030204" pitchFamily="18" charset="0"/>
                            </a:rPr>
                            <m:t>8</m:t>
                          </m:r>
                        </m:den>
                      </m:f>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981200" y="5791200"/>
                <a:ext cx="1295400" cy="546240"/>
              </a:xfrm>
              <a:prstGeom prst="rect">
                <a:avLst/>
              </a:prstGeom>
              <a:blipFill>
                <a:blip r:embed="rId25"/>
                <a:stretch>
                  <a:fillRect/>
                </a:stretch>
              </a:blipFill>
            </p:spPr>
            <p:txBody>
              <a:bodyPr/>
              <a:lstStyle/>
              <a:p>
                <a:r>
                  <a:rPr lang="en-GB">
                    <a:noFill/>
                  </a:rPr>
                  <a:t> </a:t>
                </a:r>
              </a:p>
            </p:txBody>
          </p:sp>
        </mc:Fallback>
      </mc:AlternateContent>
      <p:sp>
        <p:nvSpPr>
          <p:cNvPr id="5" name="TextBox 4"/>
          <p:cNvSpPr txBox="1"/>
          <p:nvPr/>
        </p:nvSpPr>
        <p:spPr>
          <a:xfrm>
            <a:off x="3962400" y="3581400"/>
            <a:ext cx="2444900" cy="307777"/>
          </a:xfrm>
          <a:prstGeom prst="rect">
            <a:avLst/>
          </a:prstGeom>
          <a:noFill/>
        </p:spPr>
        <p:txBody>
          <a:bodyPr wrap="none" rtlCol="0">
            <a:spAutoFit/>
          </a:bodyPr>
          <a:lstStyle/>
          <a:p>
            <a:r>
              <a:rPr lang="en-US" sz="1400" u="sng" dirty="0">
                <a:latin typeface="Comic Sans MS" panose="030F0702030302020204" pitchFamily="66" charset="0"/>
              </a:rPr>
              <a:t>Comparing Kinetic Energies</a:t>
            </a:r>
            <a:endParaRPr lang="en-GB" sz="1400" u="sng" dirty="0">
              <a:latin typeface="Comic Sans MS" panose="030F0702030302020204" pitchFamily="66" charset="0"/>
            </a:endParaRPr>
          </a:p>
        </p:txBody>
      </p:sp>
      <p:sp>
        <p:nvSpPr>
          <p:cNvPr id="49" name="TextBox 48"/>
          <p:cNvSpPr txBox="1"/>
          <p:nvPr/>
        </p:nvSpPr>
        <p:spPr>
          <a:xfrm>
            <a:off x="3657600" y="3886200"/>
            <a:ext cx="5638800"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only change in velocities has been in the parallel direction, we can compare these to find the loss in kinetic energy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868836" y="4495800"/>
                <a:ext cx="2322495"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𝑎𝑓𝑡𝑒𝑟</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1</m:t>
                          </m:r>
                        </m:sub>
                      </m:sSub>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𝑣</m:t>
                          </m:r>
                        </m:e>
                        <m:sub>
                          <m:r>
                            <a:rPr lang="en-US" sz="1400" b="0" i="1" smtClean="0">
                              <a:latin typeface="Cambria Math" panose="02040503050406030204" pitchFamily="18" charset="0"/>
                            </a:rPr>
                            <m:t>1</m:t>
                          </m:r>
                        </m:sub>
                        <m:sup>
                          <m:r>
                            <a:rPr lang="en-US" sz="1400" b="0" i="1" smtClean="0">
                              <a:latin typeface="Cambria Math" panose="02040503050406030204" pitchFamily="18" charset="0"/>
                            </a:rPr>
                            <m:t>2</m:t>
                          </m:r>
                        </m:sup>
                      </m:sSub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2</m:t>
                          </m:r>
                        </m:sub>
                      </m:sSub>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𝑣</m:t>
                          </m:r>
                        </m:e>
                        <m:sub>
                          <m:r>
                            <a:rPr lang="en-US" sz="1400" b="0" i="1" smtClean="0">
                              <a:latin typeface="Cambria Math" panose="02040503050406030204" pitchFamily="18" charset="0"/>
                            </a:rPr>
                            <m:t>2</m:t>
                          </m:r>
                        </m:sub>
                        <m:sup>
                          <m:r>
                            <a:rPr lang="en-US" sz="1400" i="1">
                              <a:latin typeface="Cambria Math" panose="02040503050406030204" pitchFamily="18" charset="0"/>
                            </a:rPr>
                            <m:t>2</m:t>
                          </m:r>
                        </m:sup>
                      </m:sSubSup>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68836" y="4495800"/>
                <a:ext cx="2322495" cy="403316"/>
              </a:xfrm>
              <a:prstGeom prst="rect">
                <a:avLst/>
              </a:prstGeom>
              <a:blipFill>
                <a:blip r:embed="rId26"/>
                <a:stretch>
                  <a:fillRect l="-1312" t="-1515" r="-262"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803469" y="5105400"/>
                <a:ext cx="4031770" cy="5525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𝐾𝐸</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𝑎𝑓𝑡𝑒𝑟</m:t>
                      </m:r>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1</m:t>
                          </m:r>
                        </m:num>
                        <m:den>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(1)</m:t>
                      </m:r>
                      <m:sSup>
                        <m:sSupPr>
                          <m:ctrlPr>
                            <a:rPr lang="en-US" sz="1400" b="0" i="1" smtClean="0">
                              <a:solidFill>
                                <a:schemeClr val="tx1"/>
                              </a:solidFill>
                              <a:latin typeface="Cambria Math" panose="02040503050406030204" pitchFamily="18" charset="0"/>
                            </a:rPr>
                          </m:ctrlPr>
                        </m:sSupPr>
                        <m:e>
                          <m:d>
                            <m:dPr>
                              <m:ctrlPr>
                                <a:rPr lang="en-US" sz="1400" b="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ad>
                                    <m:radPr>
                                      <m:degHide m:val="on"/>
                                      <m:ctrlPr>
                                        <a:rPr lang="en-US" sz="1400" i="1">
                                          <a:solidFill>
                                            <a:schemeClr val="tx1"/>
                                          </a:solidFill>
                                          <a:latin typeface="Cambria Math" panose="02040503050406030204" pitchFamily="18" charset="0"/>
                                        </a:rPr>
                                      </m:ctrlPr>
                                    </m:radPr>
                                    <m:deg/>
                                    <m:e>
                                      <m:r>
                                        <a:rPr lang="en-US" sz="1400" i="1">
                                          <a:solidFill>
                                            <a:schemeClr val="tx1"/>
                                          </a:solidFill>
                                          <a:latin typeface="Cambria Math" panose="02040503050406030204" pitchFamily="18" charset="0"/>
                                        </a:rPr>
                                        <m:t>2</m:t>
                                      </m:r>
                                    </m:e>
                                  </m:rad>
                                </m:num>
                                <m:den>
                                  <m:r>
                                    <a:rPr lang="en-US" sz="1400" i="1">
                                      <a:solidFill>
                                        <a:schemeClr val="tx1"/>
                                      </a:solidFill>
                                      <a:latin typeface="Cambria Math" panose="02040503050406030204" pitchFamily="18" charset="0"/>
                                    </a:rPr>
                                    <m:t>3</m:t>
                                  </m:r>
                                </m:den>
                              </m:f>
                              <m:r>
                                <a:rPr lang="en-US" sz="1400" i="1">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7</m:t>
                                  </m:r>
                                </m:num>
                                <m:den>
                                  <m:r>
                                    <a:rPr lang="en-US" sz="1400" i="1">
                                      <a:solidFill>
                                        <a:schemeClr val="tx1"/>
                                      </a:solidFill>
                                      <a:latin typeface="Cambria Math" panose="02040503050406030204" pitchFamily="18" charset="0"/>
                                    </a:rPr>
                                    <m:t>4</m:t>
                                  </m:r>
                                </m:den>
                              </m:f>
                            </m:e>
                          </m:d>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 +</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1</m:t>
                          </m:r>
                        </m:num>
                        <m:den>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(2)</m:t>
                      </m:r>
                      <m:sSup>
                        <m:sSupPr>
                          <m:ctrlPr>
                            <a:rPr lang="en-US" sz="1400" b="0" i="1" smtClean="0">
                              <a:solidFill>
                                <a:schemeClr val="tx1"/>
                              </a:solidFill>
                              <a:latin typeface="Cambria Math" panose="02040503050406030204" pitchFamily="18" charset="0"/>
                            </a:rPr>
                          </m:ctrlPr>
                        </m:sSupPr>
                        <m:e>
                          <m:d>
                            <m:dPr>
                              <m:ctrlPr>
                                <a:rPr lang="en-US" sz="1400" b="0" i="1" smtClean="0">
                                  <a:solidFill>
                                    <a:schemeClr val="tx1"/>
                                  </a:solidFill>
                                  <a:latin typeface="Cambria Math" panose="02040503050406030204" pitchFamily="18" charset="0"/>
                                </a:rPr>
                              </m:ctrlPr>
                            </m:dPr>
                            <m:e>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7</m:t>
                                  </m:r>
                                  <m:rad>
                                    <m:radPr>
                                      <m:degHide m:val="on"/>
                                      <m:ctrlPr>
                                        <a:rPr lang="en-US" sz="1400" i="1">
                                          <a:solidFill>
                                            <a:schemeClr val="tx1"/>
                                          </a:solidFill>
                                          <a:latin typeface="Cambria Math" panose="02040503050406030204" pitchFamily="18" charset="0"/>
                                        </a:rPr>
                                      </m:ctrlPr>
                                    </m:radPr>
                                    <m:deg/>
                                    <m:e>
                                      <m:r>
                                        <a:rPr lang="en-US" sz="1400" i="1">
                                          <a:solidFill>
                                            <a:schemeClr val="tx1"/>
                                          </a:solidFill>
                                          <a:latin typeface="Cambria Math" panose="02040503050406030204" pitchFamily="18" charset="0"/>
                                        </a:rPr>
                                        <m:t>2</m:t>
                                      </m:r>
                                    </m:e>
                                  </m:rad>
                                </m:num>
                                <m:den>
                                  <m:r>
                                    <a:rPr lang="en-US" sz="1400" i="1">
                                      <a:solidFill>
                                        <a:schemeClr val="tx1"/>
                                      </a:solidFill>
                                      <a:latin typeface="Cambria Math" panose="02040503050406030204" pitchFamily="18" charset="0"/>
                                    </a:rPr>
                                    <m:t>6</m:t>
                                  </m:r>
                                </m:den>
                              </m:f>
                              <m:r>
                                <a:rPr lang="en-US" sz="1400" i="1">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5</m:t>
                                  </m:r>
                                </m:num>
                                <m:den>
                                  <m:r>
                                    <a:rPr lang="en-US" sz="1400" i="1">
                                      <a:solidFill>
                                        <a:schemeClr val="tx1"/>
                                      </a:solidFill>
                                      <a:latin typeface="Cambria Math" panose="02040503050406030204" pitchFamily="18" charset="0"/>
                                    </a:rPr>
                                    <m:t>8</m:t>
                                  </m:r>
                                </m:den>
                              </m:f>
                            </m:e>
                          </m:d>
                        </m:e>
                        <m:sup>
                          <m:r>
                            <a:rPr lang="en-US" sz="1400" b="0" i="1" smtClean="0">
                              <a:solidFill>
                                <a:schemeClr val="tx1"/>
                              </a:solidFill>
                              <a:latin typeface="Cambria Math" panose="02040503050406030204" pitchFamily="18" charset="0"/>
                            </a:rPr>
                            <m:t>2</m:t>
                          </m:r>
                        </m:sup>
                      </m:sSup>
                    </m:oMath>
                  </m:oMathPara>
                </a14:m>
                <a:endParaRPr lang="en-GB" sz="1400" dirty="0">
                  <a:solidFill>
                    <a:schemeClr val="tx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803469" y="5105400"/>
                <a:ext cx="4031770" cy="552524"/>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10000" y="5867400"/>
                <a:ext cx="17526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𝑎𝑓𝑡𝑒𝑟</m:t>
                      </m:r>
                      <m:r>
                        <a:rPr lang="en-US" sz="1400" b="0" i="1" smtClean="0">
                          <a:latin typeface="Cambria Math" panose="02040503050406030204" pitchFamily="18" charset="0"/>
                        </a:rPr>
                        <m:t>=14.267…</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10000" y="5867400"/>
                <a:ext cx="1752600" cy="215444"/>
              </a:xfrm>
              <a:prstGeom prst="rect">
                <a:avLst/>
              </a:prstGeom>
              <a:blipFill>
                <a:blip r:embed="rId28"/>
                <a:stretch>
                  <a:fillRect l="-694" b="-31429"/>
                </a:stretch>
              </a:blipFill>
            </p:spPr>
            <p:txBody>
              <a:bodyPr/>
              <a:lstStyle/>
              <a:p>
                <a:r>
                  <a:rPr lang="en-GB">
                    <a:noFill/>
                  </a:rPr>
                  <a:t> </a:t>
                </a:r>
              </a:p>
            </p:txBody>
          </p:sp>
        </mc:Fallback>
      </mc:AlternateContent>
      <p:sp>
        <p:nvSpPr>
          <p:cNvPr id="60" name="Arc 59"/>
          <p:cNvSpPr/>
          <p:nvPr/>
        </p:nvSpPr>
        <p:spPr>
          <a:xfrm>
            <a:off x="7613469" y="47244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7765869" y="4876800"/>
            <a:ext cx="1371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p:sp>
        <p:nvSpPr>
          <p:cNvPr id="63" name="Arc 62"/>
          <p:cNvSpPr/>
          <p:nvPr/>
        </p:nvSpPr>
        <p:spPr>
          <a:xfrm>
            <a:off x="7613469" y="53340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7842069" y="54864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65" name="TextBox 64"/>
              <p:cNvSpPr txBox="1"/>
              <p:nvPr/>
            </p:nvSpPr>
            <p:spPr>
              <a:xfrm>
                <a:off x="6553200" y="3657600"/>
                <a:ext cx="13902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𝑏𝑒𝑓𝑜𝑟𝑒</m:t>
                      </m:r>
                      <m:r>
                        <a:rPr lang="en-US" sz="1400" b="0" i="1" smtClean="0">
                          <a:latin typeface="Cambria Math" panose="02040503050406030204" pitchFamily="18" charset="0"/>
                        </a:rPr>
                        <m:t>=17</m:t>
                      </m:r>
                      <m:r>
                        <a:rPr lang="en-US" sz="1400" b="0" i="1" smtClean="0">
                          <a:latin typeface="Cambria Math" panose="02040503050406030204" pitchFamily="18" charset="0"/>
                        </a:rPr>
                        <m:t>𝐽</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553200" y="3657600"/>
                <a:ext cx="1390252" cy="215444"/>
              </a:xfrm>
              <a:prstGeom prst="rect">
                <a:avLst/>
              </a:prstGeom>
              <a:blipFill>
                <a:blip r:embed="rId29"/>
                <a:stretch>
                  <a:fillRect l="-2632" r="-307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886200" y="6324600"/>
                <a:ext cx="25908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𝐾𝐸</m:t>
                      </m:r>
                      <m:r>
                        <a:rPr lang="en-US" sz="1400" b="0" i="1" smtClean="0">
                          <a:latin typeface="Cambria Math" panose="02040503050406030204" pitchFamily="18" charset="0"/>
                        </a:rPr>
                        <m:t> </m:t>
                      </m:r>
                      <m:r>
                        <a:rPr lang="en-US" sz="1400" b="0" i="1" smtClean="0">
                          <a:latin typeface="Cambria Math" panose="02040503050406030204" pitchFamily="18" charset="0"/>
                        </a:rPr>
                        <m:t>𝑙𝑜𝑠𝑡</m:t>
                      </m:r>
                      <m:r>
                        <a:rPr lang="en-US" sz="1400" b="0" i="1" smtClean="0">
                          <a:latin typeface="Cambria Math" panose="02040503050406030204" pitchFamily="18" charset="0"/>
                        </a:rPr>
                        <m:t>=17−14.267=2.73</m:t>
                      </m:r>
                      <m:r>
                        <a:rPr lang="en-US" sz="1400" b="0" i="1" smtClean="0">
                          <a:latin typeface="Cambria Math" panose="02040503050406030204" pitchFamily="18" charset="0"/>
                        </a:rPr>
                        <m:t>𝐽</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886200" y="6324600"/>
                <a:ext cx="2590800" cy="215444"/>
              </a:xfrm>
              <a:prstGeom prst="rect">
                <a:avLst/>
              </a:prstGeom>
              <a:blipFill>
                <a:blip r:embed="rId30"/>
                <a:stretch>
                  <a:fillRect b="-25714"/>
                </a:stretch>
              </a:blipFill>
            </p:spPr>
            <p:txBody>
              <a:bodyPr/>
              <a:lstStyle/>
              <a:p>
                <a:r>
                  <a:rPr lang="en-GB">
                    <a:noFill/>
                  </a:rPr>
                  <a:t> </a:t>
                </a:r>
              </a:p>
            </p:txBody>
          </p:sp>
        </mc:Fallback>
      </mc:AlternateContent>
      <p:sp>
        <p:nvSpPr>
          <p:cNvPr id="57" name="Arc 56"/>
          <p:cNvSpPr/>
          <p:nvPr/>
        </p:nvSpPr>
        <p:spPr>
          <a:xfrm>
            <a:off x="6477000" y="59436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6553200" y="5943600"/>
            <a:ext cx="1219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Find the difference</a:t>
            </a:r>
          </a:p>
        </p:txBody>
      </p:sp>
    </p:spTree>
    <p:extLst>
      <p:ext uri="{BB962C8B-B14F-4D97-AF65-F5344CB8AC3E}">
        <p14:creationId xmlns:p14="http://schemas.microsoft.com/office/powerpoint/2010/main" val="27252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linds(horizont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horizont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linds(horizontal)">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blinds(horizontal)">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P spid="59" grpId="0"/>
      <p:bldP spid="60" grpId="0" animBg="1"/>
      <p:bldP spid="62" grpId="0"/>
      <p:bldP spid="63" grpId="0" animBg="1"/>
      <p:bldP spid="64" grpId="0"/>
      <p:bldP spid="56" grpId="0"/>
      <p:bldP spid="57" grpId="0" animBg="1"/>
      <p:bldP spid="6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059509"/>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small smooth sphere A of mass 1kg collides with a small smooth sphere B of mass 2kg. Just before the impact A is moving with a speed of 4ms</a:t>
                </a:r>
                <a:r>
                  <a:rPr lang="en-US" sz="1400" baseline="30000" dirty="0">
                    <a:latin typeface="Comic Sans MS" panose="030F0702030302020204" pitchFamily="66" charset="0"/>
                  </a:rPr>
                  <a:t>-1</a:t>
                </a:r>
                <a:r>
                  <a:rPr lang="en-US" sz="1400" dirty="0">
                    <a:latin typeface="Comic Sans MS" panose="030F0702030302020204" pitchFamily="66" charset="0"/>
                  </a:rPr>
                  <a:t> in a direction of 45˚ to the line of </a:t>
                </a:r>
                <a:r>
                  <a:rPr lang="en-US" sz="1400" dirty="0" err="1">
                    <a:latin typeface="Comic Sans MS" panose="030F0702030302020204" pitchFamily="66" charset="0"/>
                  </a:rPr>
                  <a:t>centres</a:t>
                </a:r>
                <a:r>
                  <a:rPr lang="en-US" sz="1400" dirty="0">
                    <a:latin typeface="Comic Sans MS" panose="030F0702030302020204" pitchFamily="66" charset="0"/>
                  </a:rPr>
                  <a:t> and B is moving with speed 3ms</a:t>
                </a:r>
                <a:r>
                  <a:rPr lang="en-US" sz="1400" baseline="30000" dirty="0">
                    <a:latin typeface="Comic Sans MS" panose="030F0702030302020204" pitchFamily="66" charset="0"/>
                  </a:rPr>
                  <a:t>-1</a:t>
                </a:r>
                <a:r>
                  <a:rPr lang="en-US" sz="1400" dirty="0">
                    <a:latin typeface="Comic Sans MS" panose="030F0702030302020204" pitchFamily="66" charset="0"/>
                  </a:rPr>
                  <a:t> at 60˚ to the line of </a:t>
                </a:r>
                <a:r>
                  <a:rPr lang="en-US" sz="1400" dirty="0" err="1">
                    <a:latin typeface="Comic Sans MS" panose="030F0702030302020204" pitchFamily="66" charset="0"/>
                  </a:rPr>
                  <a:t>centres</a:t>
                </a:r>
                <a:r>
                  <a:rPr lang="en-US" sz="1400" dirty="0">
                    <a:latin typeface="Comic Sans MS" panose="030F0702030302020204" pitchFamily="66" charset="0"/>
                  </a:rPr>
                  <a:t>. Given that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and that the spheres collide,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kinetic energy lost in the impact</a:t>
                </a:r>
              </a:p>
              <a:p>
                <a:pPr marL="342900" indent="-342900" algn="ctr">
                  <a:buAutoNum type="alphaLcParenR"/>
                </a:pPr>
                <a:r>
                  <a:rPr lang="en-US" sz="1400" dirty="0">
                    <a:latin typeface="Comic Sans MS" panose="030F0702030302020204" pitchFamily="66" charset="0"/>
                  </a:rPr>
                  <a:t>The magnitude of the impulse exerted on A by B</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059509"/>
              </a:xfrm>
              <a:prstGeom prst="rect">
                <a:avLst/>
              </a:prstGeom>
              <a:blipFill>
                <a:blip r:embed="rId2"/>
                <a:stretch>
                  <a:fillRect t="-300" r="-331" b="-4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4572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196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9" name="TextBox 8"/>
          <p:cNvSpPr txBox="1"/>
          <p:nvPr/>
        </p:nvSpPr>
        <p:spPr>
          <a:xfrm>
            <a:off x="49530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TextBox 9"/>
          <p:cNvSpPr txBox="1"/>
          <p:nvPr/>
        </p:nvSpPr>
        <p:spPr>
          <a:xfrm>
            <a:off x="7467600" y="14478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sp>
        <p:nvSpPr>
          <p:cNvPr id="11" name="Oval 10"/>
          <p:cNvSpPr>
            <a:spLocks noChangeAspect="1"/>
          </p:cNvSpPr>
          <p:nvPr/>
        </p:nvSpPr>
        <p:spPr>
          <a:xfrm>
            <a:off x="5715000" y="21336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a:spLocks noChangeAspect="1"/>
          </p:cNvSpPr>
          <p:nvPr/>
        </p:nvSpPr>
        <p:spPr>
          <a:xfrm>
            <a:off x="7086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a:spLocks noChangeAspect="1"/>
          </p:cNvSpPr>
          <p:nvPr/>
        </p:nvSpPr>
        <p:spPr>
          <a:xfrm>
            <a:off x="8229600" y="2133601"/>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626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cxnSp>
        <p:nvCxnSpPr>
          <p:cNvPr id="15" name="Straight Arrow Connector 14"/>
          <p:cNvCxnSpPr/>
          <p:nvPr/>
        </p:nvCxnSpPr>
        <p:spPr>
          <a:xfrm flipV="1">
            <a:off x="4191000" y="2362200"/>
            <a:ext cx="6096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91000" y="2362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962400" y="2133601"/>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45</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62400" y="2133601"/>
                <a:ext cx="601126" cy="215444"/>
              </a:xfrm>
              <a:prstGeom prst="rect">
                <a:avLst/>
              </a:prstGeom>
              <a:blipFill>
                <a:blip r:embed="rId11"/>
                <a:stretch>
                  <a:fillRect l="-6061" r="-505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16200000">
                <a:off x="3779979" y="26208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3779979" y="2620822"/>
                <a:ext cx="580287" cy="215444"/>
              </a:xfrm>
              <a:prstGeom prst="rect">
                <a:avLst/>
              </a:prstGeom>
              <a:blipFill>
                <a:blip r:embed="rId12"/>
                <a:stretch>
                  <a:fillRect t="-6316" r="-5714" b="-6316"/>
                </a:stretch>
              </a:blipFill>
            </p:spPr>
            <p:txBody>
              <a:bodyPr/>
              <a:lstStyle/>
              <a:p>
                <a:r>
                  <a:rPr lang="en-GB">
                    <a:noFill/>
                  </a:rPr>
                  <a:t> </a:t>
                </a:r>
              </a:p>
            </p:txBody>
          </p:sp>
        </mc:Fallback>
      </mc:AlternateContent>
      <p:cxnSp>
        <p:nvCxnSpPr>
          <p:cNvPr id="19" name="Straight Connector 18"/>
          <p:cNvCxnSpPr/>
          <p:nvPr/>
        </p:nvCxnSpPr>
        <p:spPr>
          <a:xfrm>
            <a:off x="4343400" y="2362200"/>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343400" y="2438401"/>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45</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343400" y="2438401"/>
                <a:ext cx="253274" cy="188834"/>
              </a:xfrm>
              <a:prstGeom prst="rect">
                <a:avLst/>
              </a:prstGeom>
              <a:blipFill>
                <a:blip r:embed="rId13"/>
                <a:stretch>
                  <a:fillRect l="-17073" r="-7317" b="-6452"/>
                </a:stretch>
              </a:blipFill>
            </p:spPr>
            <p:txBody>
              <a:bodyPr/>
              <a:lstStyle/>
              <a:p>
                <a:r>
                  <a:rPr lang="en-GB">
                    <a:noFill/>
                  </a:rPr>
                  <a:t> </a:t>
                </a:r>
              </a:p>
            </p:txBody>
          </p:sp>
        </mc:Fallback>
      </mc:AlternateContent>
      <p:cxnSp>
        <p:nvCxnSpPr>
          <p:cNvPr id="23" name="Straight Arrow Connector 22"/>
          <p:cNvCxnSpPr/>
          <p:nvPr/>
        </p:nvCxnSpPr>
        <p:spPr>
          <a:xfrm>
            <a:off x="4191000" y="2362201"/>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419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2743200"/>
                <a:ext cx="599395" cy="215444"/>
              </a:xfrm>
              <a:prstGeom prst="rect">
                <a:avLst/>
              </a:prstGeom>
              <a:blipFill>
                <a:blip r:embed="rId14"/>
                <a:stretch>
                  <a:fillRect l="-6122" r="-2041" b="-8571"/>
                </a:stretch>
              </a:blipFill>
            </p:spPr>
            <p:txBody>
              <a:bodyPr/>
              <a:lstStyle/>
              <a:p>
                <a:r>
                  <a:rPr lang="en-GB">
                    <a:noFill/>
                  </a:rPr>
                  <a:t> </a:t>
                </a:r>
              </a:p>
            </p:txBody>
          </p:sp>
        </mc:Fallback>
      </mc:AlternateContent>
      <p:cxnSp>
        <p:nvCxnSpPr>
          <p:cNvPr id="25" name="Straight Connector 24"/>
          <p:cNvCxnSpPr/>
          <p:nvPr/>
        </p:nvCxnSpPr>
        <p:spPr>
          <a:xfrm>
            <a:off x="6858000" y="2362201"/>
            <a:ext cx="205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15200" y="1600201"/>
            <a:ext cx="0" cy="762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16200000">
                <a:off x="6904179"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4</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45</m:t>
                      </m:r>
                    </m:oMath>
                  </m:oMathPara>
                </a14:m>
                <a:endParaRPr lang="en-GB" sz="1400" dirty="0">
                  <a:solidFill>
                    <a:srgbClr val="0000FF"/>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200000">
                <a:off x="6904179" y="1706422"/>
                <a:ext cx="580287" cy="215444"/>
              </a:xfrm>
              <a:prstGeom prst="rect">
                <a:avLst/>
              </a:prstGeom>
              <a:blipFill>
                <a:blip r:embed="rId15"/>
                <a:stretch>
                  <a:fillRect t="-6316" r="-5714" b="-7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20000" y="2133601"/>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00" y="2133601"/>
                <a:ext cx="143116" cy="215444"/>
              </a:xfrm>
              <a:prstGeom prst="rect">
                <a:avLst/>
              </a:prstGeom>
              <a:blipFill>
                <a:blip r:embed="rId16"/>
                <a:stretch>
                  <a:fillRect l="-17391" r="-13043"/>
                </a:stretch>
              </a:blipFill>
            </p:spPr>
            <p:txBody>
              <a:bodyPr/>
              <a:lstStyle/>
              <a:p>
                <a:r>
                  <a:rPr lang="en-GB">
                    <a:noFill/>
                  </a:rPr>
                  <a:t> </a:t>
                </a:r>
              </a:p>
            </p:txBody>
          </p:sp>
        </mc:Fallback>
      </mc:AlternateContent>
      <p:cxnSp>
        <p:nvCxnSpPr>
          <p:cNvPr id="29" name="Straight Arrow Connector 28"/>
          <p:cNvCxnSpPr/>
          <p:nvPr/>
        </p:nvCxnSpPr>
        <p:spPr>
          <a:xfrm>
            <a:off x="7315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58200" y="2362201"/>
            <a:ext cx="533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839200" y="2133601"/>
                <a:ext cx="17838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oMath>
                  </m:oMathPara>
                </a14:m>
                <a:endParaRPr lang="en-GB" sz="1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839200" y="2133601"/>
                <a:ext cx="178382" cy="215444"/>
              </a:xfrm>
              <a:prstGeom prst="rect">
                <a:avLst/>
              </a:prstGeom>
              <a:blipFill>
                <a:blip r:embed="rId17"/>
                <a:stretch>
                  <a:fillRect l="-13793" r="-6897"/>
                </a:stretch>
              </a:blipFill>
            </p:spPr>
            <p:txBody>
              <a:bodyPr/>
              <a:lstStyle/>
              <a:p>
                <a:r>
                  <a:rPr lang="en-GB">
                    <a:noFill/>
                  </a:rPr>
                  <a:t> </a:t>
                </a:r>
              </a:p>
            </p:txBody>
          </p:sp>
        </mc:Fallback>
      </mc:AlternateContent>
      <p:cxnSp>
        <p:nvCxnSpPr>
          <p:cNvPr id="37" name="Straight Arrow Connector 36"/>
          <p:cNvCxnSpPr/>
          <p:nvPr/>
        </p:nvCxnSpPr>
        <p:spPr>
          <a:xfrm flipH="1" flipV="1">
            <a:off x="5943600" y="2362200"/>
            <a:ext cx="3810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23622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172200" y="2133600"/>
                <a:ext cx="6011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𝑐𝑜𝑠</m:t>
                      </m:r>
                      <m:r>
                        <a:rPr lang="en-US" sz="1400" b="0" i="1" smtClean="0">
                          <a:solidFill>
                            <a:srgbClr val="FF0000"/>
                          </a:solidFill>
                          <a:latin typeface="Cambria Math" panose="02040503050406030204" pitchFamily="18" charset="0"/>
                        </a:rPr>
                        <m:t>60</m:t>
                      </m:r>
                    </m:oMath>
                  </m:oMathPara>
                </a14:m>
                <a:endParaRPr lang="en-GB" sz="14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172200" y="2133600"/>
                <a:ext cx="601126" cy="215444"/>
              </a:xfrm>
              <a:prstGeom prst="rect">
                <a:avLst/>
              </a:prstGeom>
              <a:blipFill>
                <a:blip r:embed="rId18"/>
                <a:stretch>
                  <a:fillRect l="-6122" r="-510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rot="5400000">
                <a:off x="6218378" y="26970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6218378" y="2697022"/>
                <a:ext cx="580287" cy="215444"/>
              </a:xfrm>
              <a:prstGeom prst="rect">
                <a:avLst/>
              </a:prstGeom>
              <a:blipFill>
                <a:blip r:embed="rId19"/>
                <a:stretch>
                  <a:fillRect l="-5714" t="-6316" b="-6316"/>
                </a:stretch>
              </a:blipFill>
            </p:spPr>
            <p:txBody>
              <a:bodyPr/>
              <a:lstStyle/>
              <a:p>
                <a:r>
                  <a:rPr lang="en-GB">
                    <a:noFill/>
                  </a:rPr>
                  <a:t> </a:t>
                </a:r>
              </a:p>
            </p:txBody>
          </p:sp>
        </mc:Fallback>
      </mc:AlternateContent>
      <p:cxnSp>
        <p:nvCxnSpPr>
          <p:cNvPr id="44" name="Straight Arrow Connector 43"/>
          <p:cNvCxnSpPr/>
          <p:nvPr/>
        </p:nvCxnSpPr>
        <p:spPr>
          <a:xfrm flipH="1">
            <a:off x="5943600" y="2362200"/>
            <a:ext cx="3810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1905000"/>
            <a:ext cx="316112" cy="307777"/>
          </a:xfrm>
          <a:prstGeom prst="rect">
            <a:avLst/>
          </a:prstGeom>
          <a:noFill/>
        </p:spPr>
        <p:txBody>
          <a:bodyPr wrap="non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sp>
        <p:nvSpPr>
          <p:cNvPr id="47" name="TextBox 46"/>
          <p:cNvSpPr txBox="1"/>
          <p:nvPr/>
        </p:nvSpPr>
        <p:spPr>
          <a:xfrm>
            <a:off x="8077200" y="1905000"/>
            <a:ext cx="298480" cy="307777"/>
          </a:xfrm>
          <a:prstGeom prst="rect">
            <a:avLst/>
          </a:prstGeom>
          <a:noFill/>
        </p:spPr>
        <p:txBody>
          <a:bodyPr wrap="squar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064102" y="251460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ea typeface="Cambria Math" panose="02040503050406030204" pitchFamily="18" charset="0"/>
                            </a:rPr>
                            <m:t>°</m:t>
                          </m:r>
                        </m:sup>
                      </m:sSup>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4102" y="2514600"/>
                <a:ext cx="253274" cy="188834"/>
              </a:xfrm>
              <a:prstGeom prst="rect">
                <a:avLst/>
              </a:prstGeom>
              <a:blipFill>
                <a:blip r:embed="rId20"/>
                <a:stretch>
                  <a:fillRect l="-14634" t="-3333" r="-731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62600" y="2743200"/>
                <a:ext cx="599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562600" y="2743200"/>
                <a:ext cx="599395" cy="215444"/>
              </a:xfrm>
              <a:prstGeom prst="rect">
                <a:avLst/>
              </a:prstGeom>
              <a:blipFill>
                <a:blip r:embed="rId21"/>
                <a:stretch>
                  <a:fillRect l="-6122" r="-1020" b="-8571"/>
                </a:stretch>
              </a:blipFill>
            </p:spPr>
            <p:txBody>
              <a:bodyPr/>
              <a:lstStyle/>
              <a:p>
                <a:r>
                  <a:rPr lang="en-GB">
                    <a:noFill/>
                  </a:rPr>
                  <a:t> </a:t>
                </a:r>
              </a:p>
            </p:txBody>
          </p:sp>
        </mc:Fallback>
      </mc:AlternateContent>
      <p:cxnSp>
        <p:nvCxnSpPr>
          <p:cNvPr id="54" name="Straight Arrow Connector 53"/>
          <p:cNvCxnSpPr/>
          <p:nvPr/>
        </p:nvCxnSpPr>
        <p:spPr>
          <a:xfrm flipV="1">
            <a:off x="8458200" y="1524000"/>
            <a:ext cx="0" cy="838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rot="5400000">
                <a:off x="8351978" y="1706422"/>
                <a:ext cx="58028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0" i="1" smtClean="0">
                          <a:solidFill>
                            <a:srgbClr val="0000FF"/>
                          </a:solidFill>
                          <a:latin typeface="Cambria Math" panose="02040503050406030204" pitchFamily="18" charset="0"/>
                        </a:rPr>
                        <m:t>𝑠𝑖𝑛</m:t>
                      </m:r>
                      <m:r>
                        <a:rPr lang="en-US" sz="1400" b="0" i="1" smtClean="0">
                          <a:solidFill>
                            <a:srgbClr val="0000FF"/>
                          </a:solidFill>
                          <a:latin typeface="Cambria Math" panose="02040503050406030204" pitchFamily="18" charset="0"/>
                        </a:rPr>
                        <m:t>60</m:t>
                      </m:r>
                    </m:oMath>
                  </m:oMathPara>
                </a14:m>
                <a:endParaRPr lang="en-GB" sz="1400" dirty="0">
                  <a:solidFill>
                    <a:srgbClr val="0000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8351978" y="1706422"/>
                <a:ext cx="580287" cy="215444"/>
              </a:xfrm>
              <a:prstGeom prst="rect">
                <a:avLst/>
              </a:prstGeom>
              <a:blipFill>
                <a:blip r:embed="rId19"/>
                <a:stretch>
                  <a:fillRect l="-5714" t="-6316" b="-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086600" y="2667000"/>
                <a:ext cx="16764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+2</m:t>
                      </m:r>
                      <m:r>
                        <a:rPr lang="en-US" sz="1400" b="0" i="1" smtClean="0">
                          <a:latin typeface="Cambria Math" panose="02040503050406030204" pitchFamily="18" charset="0"/>
                        </a:rPr>
                        <m:t>𝑤</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86600" y="2667000"/>
                <a:ext cx="1676400" cy="3331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934200" y="3048000"/>
                <a:ext cx="205740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GB" sz="1400" b="0" i="1" smtClean="0">
                          <a:latin typeface="Cambria Math"/>
                        </a:rPr>
                        <m:t>=</m:t>
                      </m:r>
                      <m:r>
                        <a:rPr lang="en-US" sz="1400" b="0" i="1" smtClean="0">
                          <a:latin typeface="Cambria Math" panose="02040503050406030204" pitchFamily="18" charset="0"/>
                        </a:rPr>
                        <m:t>4</m:t>
                      </m:r>
                      <m:r>
                        <a:rPr lang="en-US" sz="1400" b="0" i="1" smtClean="0">
                          <a:latin typeface="Cambria Math" panose="02040503050406030204" pitchFamily="18" charset="0"/>
                        </a:rPr>
                        <m:t>𝑤</m:t>
                      </m:r>
                      <m:r>
                        <a:rPr lang="en-US" sz="1400" b="0" i="1" smtClean="0">
                          <a:latin typeface="Cambria Math" panose="02040503050406030204" pitchFamily="18" charset="0"/>
                        </a:rPr>
                        <m:t>−4</m:t>
                      </m:r>
                      <m:r>
                        <a:rPr lang="en-US" sz="1400" b="0" i="1" smtClean="0">
                          <a:latin typeface="Cambria Math" panose="02040503050406030204" pitchFamily="18" charset="0"/>
                        </a:rPr>
                        <m:t>𝑣</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934200" y="3048000"/>
                <a:ext cx="2057400" cy="514243"/>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57200" y="5791200"/>
                <a:ext cx="12192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solidFill>
                            <a:srgbClr val="FF0000"/>
                          </a:solidFill>
                          <a:latin typeface="Cambria Math" panose="02040503050406030204" pitchFamily="18" charset="0"/>
                        </a:rPr>
                        <m:t>𝑣</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i="1">
                              <a:solidFill>
                                <a:srgbClr val="FF0000"/>
                              </a:solidFill>
                              <a:latin typeface="Cambria Math" panose="02040503050406030204" pitchFamily="18" charset="0"/>
                            </a:rPr>
                            <m:t>3</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7</m:t>
                          </m:r>
                        </m:num>
                        <m:den>
                          <m:r>
                            <a:rPr lang="en-US" sz="1400" i="1">
                              <a:solidFill>
                                <a:srgbClr val="FF0000"/>
                              </a:solidFill>
                              <a:latin typeface="Cambria Math" panose="02040503050406030204" pitchFamily="18" charset="0"/>
                            </a:rPr>
                            <m:t>4</m:t>
                          </m:r>
                        </m:den>
                      </m:f>
                    </m:oMath>
                  </m:oMathPara>
                </a14:m>
                <a:endParaRPr lang="en-GB" sz="14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457200" y="5791200"/>
                <a:ext cx="1219200" cy="54624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981200" y="5791200"/>
                <a:ext cx="1295400" cy="546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𝑤</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7</m:t>
                          </m:r>
                          <m:rad>
                            <m:radPr>
                              <m:degHide m:val="on"/>
                              <m:ctrlPr>
                                <a:rPr lang="en-US" sz="1400" i="1">
                                  <a:solidFill>
                                    <a:srgbClr val="FF0000"/>
                                  </a:solidFill>
                                  <a:latin typeface="Cambria Math" panose="02040503050406030204" pitchFamily="18" charset="0"/>
                                </a:rPr>
                              </m:ctrlPr>
                            </m:radPr>
                            <m:deg/>
                            <m:e>
                              <m:r>
                                <a:rPr lang="en-US" sz="1400" i="1">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6</m:t>
                          </m:r>
                        </m:den>
                      </m:f>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5</m:t>
                          </m:r>
                        </m:num>
                        <m:den>
                          <m:r>
                            <a:rPr lang="en-US" sz="1400" b="0" i="1" smtClean="0">
                              <a:solidFill>
                                <a:srgbClr val="FF0000"/>
                              </a:solidFill>
                              <a:latin typeface="Cambria Math" panose="02040503050406030204" pitchFamily="18" charset="0"/>
                            </a:rPr>
                            <m:t>8</m:t>
                          </m:r>
                        </m:den>
                      </m:f>
                    </m:oMath>
                  </m:oMathPara>
                </a14:m>
                <a:endParaRPr lang="en-GB" sz="1400" dirty="0">
                  <a:solidFill>
                    <a:srgbClr val="FF00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981200" y="5791200"/>
                <a:ext cx="1295400" cy="546240"/>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971800" y="4724400"/>
                <a:ext cx="6858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2.73</m:t>
                      </m:r>
                      <m:r>
                        <a:rPr lang="en-US" sz="1400" b="0" i="1" smtClean="0">
                          <a:solidFill>
                            <a:srgbClr val="FF0000"/>
                          </a:solidFill>
                          <a:latin typeface="Cambria Math" panose="02040503050406030204" pitchFamily="18" charset="0"/>
                        </a:rPr>
                        <m:t>𝐽</m:t>
                      </m:r>
                    </m:oMath>
                  </m:oMathPara>
                </a14:m>
                <a:endParaRPr lang="en-GB" sz="1400" dirty="0">
                  <a:solidFill>
                    <a:srgbClr val="FF000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971800" y="4724400"/>
                <a:ext cx="685800" cy="215444"/>
              </a:xfrm>
              <a:prstGeom prst="rect">
                <a:avLst/>
              </a:prstGeom>
              <a:blipFill>
                <a:blip r:embed="rId26"/>
                <a:stretch>
                  <a:fillRect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191000" y="4038600"/>
                <a:ext cx="2675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𝐼𝑚𝑝𝑢𝑙𝑠𝑒</m:t>
                      </m:r>
                      <m:r>
                        <a:rPr lang="en-US" sz="1400" b="0" i="1" smtClean="0">
                          <a:latin typeface="Cambria Math" panose="02040503050406030204" pitchFamily="18" charset="0"/>
                        </a:rPr>
                        <m:t>=</m:t>
                      </m:r>
                      <m:r>
                        <a:rPr lang="en-US" sz="1400" b="0" i="1" smtClean="0">
                          <a:latin typeface="Cambria Math" panose="02040503050406030204" pitchFamily="18" charset="0"/>
                        </a:rPr>
                        <m:t>𝑐h𝑎𝑛𝑔𝑒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𝑚𝑜𝑚𝑒𝑛𝑡𝑢𝑚</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91000" y="4038600"/>
                <a:ext cx="2675476" cy="215444"/>
              </a:xfrm>
              <a:prstGeom prst="rect">
                <a:avLst/>
              </a:prstGeom>
              <a:blipFill>
                <a:blip r:embed="rId27"/>
                <a:stretch>
                  <a:fillRect l="-2055" r="-685"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191000" y="4495800"/>
                <a:ext cx="165365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𝐼𝑚𝑝𝑢𝑙𝑠𝑒</m:t>
                      </m:r>
                      <m:r>
                        <a:rPr lang="en-US" sz="1400" b="0" i="1" smtClean="0">
                          <a:latin typeface="Cambria Math" panose="02040503050406030204" pitchFamily="18" charset="0"/>
                        </a:rPr>
                        <m:t>=</m:t>
                      </m:r>
                      <m:r>
                        <a:rPr lang="en-US" sz="1400" b="0" i="1" smtClean="0">
                          <a:latin typeface="Cambria Math" panose="02040503050406030204" pitchFamily="18" charset="0"/>
                        </a:rPr>
                        <m:t>𝑚𝑣</m:t>
                      </m:r>
                      <m:r>
                        <a:rPr lang="en-US" sz="1400" b="0" i="1" smtClean="0">
                          <a:latin typeface="Cambria Math" panose="02040503050406030204" pitchFamily="18" charset="0"/>
                        </a:rPr>
                        <m:t>−</m:t>
                      </m:r>
                      <m:r>
                        <a:rPr lang="en-US" sz="1400" b="0" i="1" smtClean="0">
                          <a:latin typeface="Cambria Math" panose="02040503050406030204" pitchFamily="18" charset="0"/>
                        </a:rPr>
                        <m:t>𝑚𝑢</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191000" y="4495800"/>
                <a:ext cx="1653658" cy="215444"/>
              </a:xfrm>
              <a:prstGeom prst="rect">
                <a:avLst/>
              </a:prstGeom>
              <a:blipFill>
                <a:blip r:embed="rId28"/>
                <a:stretch>
                  <a:fillRect l="-3690" r="-73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191000" y="4800600"/>
                <a:ext cx="3346942" cy="5100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𝐼𝑚𝑝𝑢𝑙𝑠𝑒</m:t>
                      </m:r>
                      <m:r>
                        <a:rPr lang="en-US" sz="1400" b="0" i="1" smtClean="0">
                          <a:solidFill>
                            <a:schemeClr val="tx1"/>
                          </a:solidFill>
                          <a:latin typeface="Cambria Math" panose="02040503050406030204" pitchFamily="18" charset="0"/>
                        </a:rPr>
                        <m:t>=(2)</m:t>
                      </m:r>
                      <m:d>
                        <m:dPr>
                          <m:ctrlPr>
                            <a:rPr lang="en-US" sz="1400" b="0" i="1" smtClean="0">
                              <a:solidFill>
                                <a:schemeClr val="tx1"/>
                              </a:solidFill>
                              <a:latin typeface="Cambria Math" panose="02040503050406030204" pitchFamily="18" charset="0"/>
                            </a:rPr>
                          </m:ctrlPr>
                        </m:dPr>
                        <m:e>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7</m:t>
                              </m:r>
                              <m:rad>
                                <m:radPr>
                                  <m:degHide m:val="on"/>
                                  <m:ctrlPr>
                                    <a:rPr lang="en-US" sz="1400" i="1">
                                      <a:solidFill>
                                        <a:schemeClr val="tx1"/>
                                      </a:solidFill>
                                      <a:latin typeface="Cambria Math" panose="02040503050406030204" pitchFamily="18" charset="0"/>
                                    </a:rPr>
                                  </m:ctrlPr>
                                </m:radPr>
                                <m:deg/>
                                <m:e>
                                  <m:r>
                                    <a:rPr lang="en-US" sz="1400" i="1">
                                      <a:solidFill>
                                        <a:schemeClr val="tx1"/>
                                      </a:solidFill>
                                      <a:latin typeface="Cambria Math" panose="02040503050406030204" pitchFamily="18" charset="0"/>
                                    </a:rPr>
                                    <m:t>2</m:t>
                                  </m:r>
                                </m:e>
                              </m:rad>
                            </m:num>
                            <m:den>
                              <m:r>
                                <a:rPr lang="en-US" sz="1400" i="1">
                                  <a:solidFill>
                                    <a:schemeClr val="tx1"/>
                                  </a:solidFill>
                                  <a:latin typeface="Cambria Math" panose="02040503050406030204" pitchFamily="18" charset="0"/>
                                </a:rPr>
                                <m:t>6</m:t>
                              </m:r>
                            </m:den>
                          </m:f>
                          <m:r>
                            <a:rPr lang="en-US" sz="1400" i="1">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5</m:t>
                              </m:r>
                            </m:num>
                            <m:den>
                              <m:r>
                                <a:rPr lang="en-US" sz="1400" i="1">
                                  <a:solidFill>
                                    <a:schemeClr val="tx1"/>
                                  </a:solidFill>
                                  <a:latin typeface="Cambria Math" panose="02040503050406030204" pitchFamily="18" charset="0"/>
                                </a:rPr>
                                <m:t>8</m:t>
                              </m:r>
                            </m:den>
                          </m:f>
                        </m:e>
                      </m:d>
                      <m:r>
                        <a:rPr lang="en-US" sz="1400" b="0" i="1" smtClean="0">
                          <a:solidFill>
                            <a:schemeClr val="tx1"/>
                          </a:solidFill>
                          <a:latin typeface="Cambria Math" panose="02040503050406030204" pitchFamily="18" charset="0"/>
                        </a:rPr>
                        <m:t>−(2)</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−3</m:t>
                          </m:r>
                          <m:r>
                            <a:rPr lang="en-US" sz="1400" b="0" i="1" smtClean="0">
                              <a:solidFill>
                                <a:schemeClr val="tx1"/>
                              </a:solidFill>
                              <a:latin typeface="Cambria Math" panose="02040503050406030204" pitchFamily="18" charset="0"/>
                            </a:rPr>
                            <m:t>𝑐𝑜𝑠</m:t>
                          </m:r>
                          <m:r>
                            <a:rPr lang="en-US" sz="1400" b="0" i="1" smtClean="0">
                              <a:solidFill>
                                <a:schemeClr val="tx1"/>
                              </a:solidFill>
                              <a:latin typeface="Cambria Math" panose="02040503050406030204" pitchFamily="18" charset="0"/>
                            </a:rPr>
                            <m:t>60</m:t>
                          </m:r>
                        </m:e>
                      </m:d>
                    </m:oMath>
                  </m:oMathPara>
                </a14:m>
                <a:endParaRPr lang="en-GB" sz="1400" dirty="0">
                  <a:solidFill>
                    <a:schemeClr val="tx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4191000" y="4800600"/>
                <a:ext cx="3346942" cy="510011"/>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191000" y="5486400"/>
                <a:ext cx="148117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𝐼𝑚𝑝𝑢𝑙𝑠𝑒</m:t>
                      </m:r>
                      <m:r>
                        <a:rPr lang="en-US" sz="1400" b="0" i="1" smtClean="0">
                          <a:solidFill>
                            <a:schemeClr val="tx1"/>
                          </a:solidFill>
                          <a:latin typeface="Cambria Math" panose="02040503050406030204" pitchFamily="18" charset="0"/>
                        </a:rPr>
                        <m:t>=5.05</m:t>
                      </m:r>
                      <m:r>
                        <a:rPr lang="en-US" sz="1400" b="0" i="1" smtClean="0">
                          <a:solidFill>
                            <a:schemeClr val="tx1"/>
                          </a:solidFill>
                          <a:latin typeface="Cambria Math" panose="02040503050406030204" pitchFamily="18" charset="0"/>
                        </a:rPr>
                        <m:t>𝑁𝑠</m:t>
                      </m:r>
                    </m:oMath>
                  </m:oMathPara>
                </a14:m>
                <a:endParaRPr lang="en-GB" sz="1400" dirty="0">
                  <a:solidFill>
                    <a:schemeClr val="tx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191000" y="5486400"/>
                <a:ext cx="1481175" cy="215444"/>
              </a:xfrm>
              <a:prstGeom prst="rect">
                <a:avLst/>
              </a:prstGeom>
              <a:blipFill>
                <a:blip r:embed="rId30"/>
                <a:stretch>
                  <a:fillRect l="-4132" r="-2066" b="-31429"/>
                </a:stretch>
              </a:blipFill>
            </p:spPr>
            <p:txBody>
              <a:bodyPr/>
              <a:lstStyle/>
              <a:p>
                <a:r>
                  <a:rPr lang="en-GB">
                    <a:noFill/>
                  </a:rPr>
                  <a:t> </a:t>
                </a:r>
              </a:p>
            </p:txBody>
          </p:sp>
        </mc:Fallback>
      </mc:AlternateContent>
      <p:sp>
        <p:nvSpPr>
          <p:cNvPr id="70" name="Arc 69"/>
          <p:cNvSpPr/>
          <p:nvPr/>
        </p:nvSpPr>
        <p:spPr>
          <a:xfrm>
            <a:off x="6858000" y="41910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7086600" y="4191000"/>
            <a:ext cx="1371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formula for this</a:t>
            </a:r>
          </a:p>
        </p:txBody>
      </p:sp>
      <p:sp>
        <p:nvSpPr>
          <p:cNvPr id="72" name="Arc 71"/>
          <p:cNvSpPr/>
          <p:nvPr/>
        </p:nvSpPr>
        <p:spPr>
          <a:xfrm>
            <a:off x="7467600" y="46482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7467600" y="51054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7543800" y="4648200"/>
            <a:ext cx="1371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for sphere B</a:t>
            </a:r>
          </a:p>
        </p:txBody>
      </p:sp>
      <p:sp>
        <p:nvSpPr>
          <p:cNvPr id="75" name="TextBox 74"/>
          <p:cNvSpPr txBox="1"/>
          <p:nvPr/>
        </p:nvSpPr>
        <p:spPr>
          <a:xfrm>
            <a:off x="7696200" y="51816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Tree>
    <p:extLst>
      <p:ext uri="{BB962C8B-B14F-4D97-AF65-F5344CB8AC3E}">
        <p14:creationId xmlns:p14="http://schemas.microsoft.com/office/powerpoint/2010/main" val="29086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linds(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linds(horizontal)">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linds(horizontal)">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blinds(horizontal)">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7" grpId="0"/>
      <p:bldP spid="68" grpId="0"/>
      <p:bldP spid="69" grpId="0"/>
      <p:bldP spid="70" grpId="0" animBg="1"/>
      <p:bldP spid="71" grpId="0"/>
      <p:bldP spid="72" grpId="0" animBg="1"/>
      <p:bldP spid="73" grpId="0" animBg="1"/>
      <p:bldP spid="74" grpId="0"/>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414524"/>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of mass 5kg is moving on a smooth horizontal surface with velocity </a:t>
                </a:r>
                <a14:m>
                  <m:oMath xmlns:m="http://schemas.openxmlformats.org/officeDocument/2006/math">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2</m:t>
                            </m:r>
                            <m:r>
                              <a:rPr lang="en-US" sz="1400" b="1" i="1">
                                <a:latin typeface="Cambria Math" panose="02040503050406030204" pitchFamily="18" charset="0"/>
                              </a:rPr>
                              <m:t>𝒊</m:t>
                            </m:r>
                            <m:r>
                              <a:rPr lang="en-US" sz="1400" i="1">
                                <a:latin typeface="Cambria Math" panose="02040503050406030204" pitchFamily="18" charset="0"/>
                              </a:rPr>
                              <m:t>+3</m:t>
                            </m:r>
                            <m:r>
                              <a:rPr lang="en-US" sz="1400" b="1" i="1">
                                <a:latin typeface="Cambria Math" panose="02040503050406030204" pitchFamily="18" charset="0"/>
                              </a:rPr>
                              <m:t>𝒋</m:t>
                            </m:r>
                          </m:e>
                        </m:d>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Another smooth sphere </a:t>
                </a:r>
                <a14:m>
                  <m:oMath xmlns:m="http://schemas.openxmlformats.org/officeDocument/2006/math">
                    <m:r>
                      <a:rPr lang="en-US" sz="1400" i="1" smtClean="0">
                        <a:latin typeface="Cambria Math" panose="02040503050406030204" pitchFamily="18" charset="0"/>
                      </a:rPr>
                      <m:t>𝐵</m:t>
                    </m:r>
                  </m:oMath>
                </a14:m>
                <a:r>
                  <a:rPr lang="en-US" sz="1400" dirty="0">
                    <a:latin typeface="Comic Sans MS" panose="030F0702030302020204" pitchFamily="66" charset="0"/>
                  </a:rPr>
                  <a:t> of mass 3kg and the same radius as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moving on the same surface with velocity </a:t>
                </a: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0" i="1" smtClean="0">
                                <a:latin typeface="Cambria Math" panose="02040503050406030204" pitchFamily="18" charset="0"/>
                              </a:rPr>
                              <m:t>4</m:t>
                            </m:r>
                            <m:r>
                              <a:rPr lang="en-US" sz="1400" b="1" i="1">
                                <a:latin typeface="Cambria Math" panose="02040503050406030204" pitchFamily="18" charset="0"/>
                              </a:rPr>
                              <m:t>𝒊</m:t>
                            </m:r>
                            <m:r>
                              <a:rPr lang="en-US" sz="1400" b="0" i="1" smtClean="0">
                                <a:latin typeface="Cambria Math" panose="02040503050406030204" pitchFamily="18" charset="0"/>
                              </a:rPr>
                              <m:t>−2</m:t>
                            </m:r>
                            <m:r>
                              <a:rPr lang="en-US" sz="1400" b="1" i="1">
                                <a:latin typeface="Cambria Math" panose="02040503050406030204" pitchFamily="18" charset="0"/>
                              </a:rPr>
                              <m:t>𝒋</m:t>
                            </m:r>
                          </m:e>
                        </m:d>
                        <m:r>
                          <a:rPr lang="en-US" sz="1400" i="1">
                            <a:latin typeface="Cambria Math" panose="02040503050406030204" pitchFamily="18" charset="0"/>
                          </a:rPr>
                          <m:t>𝑚𝑠</m:t>
                        </m:r>
                      </m:e>
                      <m:sup>
                        <m:r>
                          <a:rPr lang="en-US" sz="1400" i="1">
                            <a:latin typeface="Cambria Math" panose="02040503050406030204" pitchFamily="18" charset="0"/>
                          </a:rPr>
                          <m:t>−1</m:t>
                        </m:r>
                      </m:sup>
                    </m:sSup>
                  </m:oMath>
                </a14:m>
                <a:r>
                  <a:rPr lang="en-US" sz="1400" dirty="0">
                    <a:latin typeface="Comic Sans MS" panose="030F0702030302020204" pitchFamily="66" charset="0"/>
                  </a:rPr>
                  <a:t>. The spheres collide when their line of </a:t>
                </a:r>
                <a:r>
                  <a:rPr lang="en-US" sz="1400" dirty="0" err="1">
                    <a:latin typeface="Comic Sans MS" panose="030F0702030302020204" pitchFamily="66" charset="0"/>
                  </a:rPr>
                  <a:t>centres</a:t>
                </a:r>
                <a:r>
                  <a:rPr lang="en-US" sz="1400" dirty="0">
                    <a:latin typeface="Comic Sans MS" panose="030F0702030302020204" pitchFamily="66" charset="0"/>
                  </a:rPr>
                  <a:t> is parallel to </a:t>
                </a:r>
                <a14:m>
                  <m:oMath xmlns:m="http://schemas.openxmlformats.org/officeDocument/2006/math">
                    <m:r>
                      <a:rPr lang="en-US" sz="1400" b="1" i="1" dirty="0" smtClean="0">
                        <a:latin typeface="Cambria Math" panose="02040503050406030204" pitchFamily="18" charset="0"/>
                      </a:rPr>
                      <m:t>𝒋</m:t>
                    </m:r>
                  </m:oMath>
                </a14:m>
                <a:r>
                  <a:rPr lang="en-US" sz="1400" dirty="0">
                    <a:latin typeface="Comic Sans MS" panose="030F0702030302020204" pitchFamily="66" charset="0"/>
                  </a:rPr>
                  <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Find the velocities of both spheres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414524"/>
              </a:xfrm>
              <a:prstGeom prst="rect">
                <a:avLst/>
              </a:prstGeom>
              <a:blipFill>
                <a:blip r:embed="rId2"/>
                <a:stretch>
                  <a:fillRect l="-331" t="-357" r="-1488"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57150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626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9" name="TextBox 8"/>
          <p:cNvSpPr txBox="1"/>
          <p:nvPr/>
        </p:nvSpPr>
        <p:spPr>
          <a:xfrm>
            <a:off x="41910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Oval 9"/>
          <p:cNvSpPr>
            <a:spLocks noChangeAspect="1"/>
          </p:cNvSpPr>
          <p:nvPr/>
        </p:nvSpPr>
        <p:spPr>
          <a:xfrm>
            <a:off x="57150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26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12" name="Straight Connector 11"/>
          <p:cNvCxnSpPr/>
          <p:nvPr/>
        </p:nvCxnSpPr>
        <p:spPr>
          <a:xfrm>
            <a:off x="5943600" y="1371600"/>
            <a:ext cx="0" cy="1828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cxnSp>
        <p:nvCxnSpPr>
          <p:cNvPr id="14" name="Straight Arrow Connector 13"/>
          <p:cNvCxnSpPr/>
          <p:nvPr/>
        </p:nvCxnSpPr>
        <p:spPr>
          <a:xfrm>
            <a:off x="4953000" y="1295400"/>
            <a:ext cx="99060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1295400"/>
            <a:ext cx="0" cy="5334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828800"/>
            <a:ext cx="9284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05400" y="1219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oMath>
                  </m:oMathPara>
                </a14:m>
                <a:endParaRPr lang="en-GB" sz="1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5400" y="1219200"/>
                <a:ext cx="591124" cy="215444"/>
              </a:xfrm>
              <a:prstGeom prst="rect">
                <a:avLst/>
              </a:prstGeom>
              <a:blipFill>
                <a:blip r:embed="rId11"/>
                <a:stretch>
                  <a:fillRect l="-6250" r="-104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57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57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24400" y="14478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2</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24400" y="1447800"/>
                <a:ext cx="209993" cy="215444"/>
              </a:xfrm>
              <a:prstGeom prst="rect">
                <a:avLst/>
              </a:prstGeom>
              <a:blipFill>
                <a:blip r:embed="rId13"/>
                <a:stretch>
                  <a:fillRect l="-20588" r="-26471" b="-31429"/>
                </a:stretch>
              </a:blipFill>
            </p:spPr>
            <p:txBody>
              <a:bodyPr/>
              <a:lstStyle/>
              <a:p>
                <a:r>
                  <a:rPr lang="en-GB">
                    <a:noFill/>
                  </a:rPr>
                  <a:t> </a:t>
                </a:r>
              </a:p>
            </p:txBody>
          </p:sp>
        </mc:Fallback>
      </mc:AlternateContent>
      <p:cxnSp>
        <p:nvCxnSpPr>
          <p:cNvPr id="27" name="Straight Arrow Connector 26"/>
          <p:cNvCxnSpPr/>
          <p:nvPr/>
        </p:nvCxnSpPr>
        <p:spPr>
          <a:xfrm flipV="1">
            <a:off x="5334000" y="2590800"/>
            <a:ext cx="6096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943600" y="2590800"/>
            <a:ext cx="0" cy="6858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3276600"/>
            <a:ext cx="6096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029200" y="2743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oMath>
                  </m:oMathPara>
                </a14:m>
                <a:endParaRPr lang="en-GB" sz="14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029200" y="2743200"/>
                <a:ext cx="591124" cy="215444"/>
              </a:xfrm>
              <a:prstGeom prst="rect">
                <a:avLst/>
              </a:prstGeom>
              <a:blipFill>
                <a:blip r:embed="rId14"/>
                <a:stretch>
                  <a:fillRect l="-6186" r="-927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62600" y="32766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276600"/>
                <a:ext cx="206788" cy="215444"/>
              </a:xfrm>
              <a:prstGeom prst="rect">
                <a:avLst/>
              </a:prstGeom>
              <a:blipFill>
                <a:blip r:embed="rId15"/>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3600" y="28956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43600" y="2895600"/>
                <a:ext cx="209993" cy="215444"/>
              </a:xfrm>
              <a:prstGeom prst="rect">
                <a:avLst/>
              </a:prstGeom>
              <a:blipFill>
                <a:blip r:embed="rId16"/>
                <a:stretch>
                  <a:fillRect l="-20588" r="-26471" b="-31429"/>
                </a:stretch>
              </a:blipFill>
            </p:spPr>
            <p:txBody>
              <a:bodyPr/>
              <a:lstStyle/>
              <a:p>
                <a:r>
                  <a:rPr lang="en-GB">
                    <a:noFill/>
                  </a:rPr>
                  <a:t> </a:t>
                </a:r>
              </a:p>
            </p:txBody>
          </p:sp>
        </mc:Fallback>
      </mc:AlternateContent>
      <p:sp>
        <p:nvSpPr>
          <p:cNvPr id="40" name="Oval 39"/>
          <p:cNvSpPr>
            <a:spLocks noChangeAspect="1"/>
          </p:cNvSpPr>
          <p:nvPr/>
        </p:nvSpPr>
        <p:spPr>
          <a:xfrm>
            <a:off x="77724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6200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42" name="Oval 41"/>
          <p:cNvSpPr>
            <a:spLocks noChangeAspect="1"/>
          </p:cNvSpPr>
          <p:nvPr/>
        </p:nvSpPr>
        <p:spPr>
          <a:xfrm>
            <a:off x="77724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6200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44" name="Straight Connector 43"/>
          <p:cNvCxnSpPr/>
          <p:nvPr/>
        </p:nvCxnSpPr>
        <p:spPr>
          <a:xfrm>
            <a:off x="8001000" y="1371600"/>
            <a:ext cx="0" cy="175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01000" y="1371600"/>
            <a:ext cx="0" cy="457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01000" y="1828800"/>
            <a:ext cx="914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8305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05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𝑣</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17"/>
                <a:stretch>
                  <a:fillRect l="-11765" r="-26471" b="-31429"/>
                </a:stretch>
              </a:blipFill>
            </p:spPr>
            <p:txBody>
              <a:bodyPr/>
              <a:lstStyle/>
              <a:p>
                <a:r>
                  <a:rPr lang="en-GB">
                    <a:noFill/>
                  </a:rPr>
                  <a:t> </a:t>
                </a:r>
              </a:p>
            </p:txBody>
          </p:sp>
        </mc:Fallback>
      </mc:AlternateContent>
      <p:cxnSp>
        <p:nvCxnSpPr>
          <p:cNvPr id="54" name="Straight Arrow Connector 53"/>
          <p:cNvCxnSpPr/>
          <p:nvPr/>
        </p:nvCxnSpPr>
        <p:spPr>
          <a:xfrm flipV="1">
            <a:off x="8001000" y="2286000"/>
            <a:ext cx="0" cy="381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001000" y="2667000"/>
            <a:ext cx="6858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229600" y="26670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29600" y="2667000"/>
                <a:ext cx="206788" cy="215444"/>
              </a:xfrm>
              <a:prstGeom prst="rect">
                <a:avLst/>
              </a:prstGeom>
              <a:blipFill>
                <a:blip r:embed="rId15"/>
                <a:stretch>
                  <a:fillRect l="-20588" r="-1764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077200" y="2286000"/>
                <a:ext cx="2436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𝑤</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077200" y="2286000"/>
                <a:ext cx="243656" cy="215444"/>
              </a:xfrm>
              <a:prstGeom prst="rect">
                <a:avLst/>
              </a:prstGeom>
              <a:blipFill>
                <a:blip r:embed="rId18"/>
                <a:stretch>
                  <a:fillRect l="-10000" r="-20000" b="-31429"/>
                </a:stretch>
              </a:blipFill>
            </p:spPr>
            <p:txBody>
              <a:bodyPr/>
              <a:lstStyle/>
              <a:p>
                <a:r>
                  <a:rPr lang="en-GB">
                    <a:noFill/>
                  </a:rPr>
                  <a:t> </a:t>
                </a:r>
              </a:p>
            </p:txBody>
          </p:sp>
        </mc:Fallback>
      </mc:AlternateContent>
      <p:sp>
        <p:nvSpPr>
          <p:cNvPr id="65" name="TextBox 64"/>
          <p:cNvSpPr txBox="1"/>
          <p:nvPr/>
        </p:nvSpPr>
        <p:spPr>
          <a:xfrm>
            <a:off x="76200" y="5029200"/>
            <a:ext cx="3653246" cy="1600438"/>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the spheres will collide, draw the diagram in such a way that this will happen (the spheres should be initially moving together, not apart)</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Note that the line of </a:t>
            </a:r>
            <a:r>
              <a:rPr lang="en-US" sz="1400" dirty="0" err="1">
                <a:solidFill>
                  <a:srgbClr val="FF0000"/>
                </a:solidFill>
                <a:latin typeface="Comic Sans MS" panose="030F0702030302020204" pitchFamily="66" charset="0"/>
                <a:sym typeface="Wingdings" panose="05000000000000000000" pitchFamily="2" charset="2"/>
              </a:rPr>
              <a:t>centres</a:t>
            </a:r>
            <a:r>
              <a:rPr lang="en-US" sz="1400" dirty="0">
                <a:solidFill>
                  <a:srgbClr val="FF0000"/>
                </a:solidFill>
                <a:latin typeface="Comic Sans MS" panose="030F0702030302020204" pitchFamily="66" charset="0"/>
                <a:sym typeface="Wingdings" panose="05000000000000000000" pitchFamily="2" charset="2"/>
              </a:rPr>
              <a:t> is vertical this time (read the question!)</a:t>
            </a:r>
            <a:endParaRPr lang="en-GB" sz="1400" dirty="0">
              <a:solidFill>
                <a:srgbClr val="FF0000"/>
              </a:solidFill>
              <a:latin typeface="Comic Sans MS" panose="030F0702030302020204" pitchFamily="66" charset="0"/>
            </a:endParaRPr>
          </a:p>
        </p:txBody>
      </p:sp>
      <p:sp>
        <p:nvSpPr>
          <p:cNvPr id="66" name="TextBox 65"/>
          <p:cNvSpPr txBox="1"/>
          <p:nvPr/>
        </p:nvSpPr>
        <p:spPr>
          <a:xfrm>
            <a:off x="4001589" y="4267200"/>
            <a:ext cx="5000087" cy="307777"/>
          </a:xfrm>
          <a:prstGeom prst="rect">
            <a:avLst/>
          </a:prstGeom>
          <a:noFill/>
        </p:spPr>
        <p:txBody>
          <a:bodyPr wrap="none" rtlCol="0">
            <a:spAutoFit/>
          </a:bodyPr>
          <a:lstStyle/>
          <a:p>
            <a:r>
              <a:rPr lang="en-US" sz="1400" u="sng" dirty="0">
                <a:latin typeface="Comic Sans MS" panose="030F0702030302020204" pitchFamily="66" charset="0"/>
              </a:rPr>
              <a:t>Conservation of momentum parallel to the line of </a:t>
            </a:r>
            <a:r>
              <a:rPr lang="en-US" sz="1400" u="sng" dirty="0" err="1">
                <a:latin typeface="Comic Sans MS" panose="030F0702030302020204" pitchFamily="66" charset="0"/>
              </a:rPr>
              <a:t>centres</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9" name="TextBox 68"/>
              <p:cNvSpPr txBox="1"/>
              <p:nvPr/>
            </p:nvSpPr>
            <p:spPr>
              <a:xfrm>
                <a:off x="4306389" y="4648200"/>
                <a:ext cx="25819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306389" y="4648200"/>
                <a:ext cx="2581924"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849189" y="5181600"/>
                <a:ext cx="3352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r>
                        <a:rPr lang="en-US" sz="1400" b="0" i="1" smtClean="0">
                          <a:latin typeface="Cambria Math" panose="02040503050406030204" pitchFamily="18" charset="0"/>
                        </a:rPr>
                        <m:t>5)</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𝒋</m:t>
                          </m:r>
                        </m:e>
                      </m:d>
                      <m:r>
                        <a:rPr lang="en-GB" sz="1400" i="1" smtClean="0">
                          <a:latin typeface="Cambria Math" panose="02040503050406030204" pitchFamily="18" charset="0"/>
                        </a:rPr>
                        <m:t> </m:t>
                      </m:r>
                      <m:r>
                        <a:rPr lang="en-GB" sz="1400" b="0" i="1" smtClean="0">
                          <a:latin typeface="Cambria Math"/>
                        </a:rPr>
                        <m:t>+</m:t>
                      </m:r>
                      <m:r>
                        <a:rPr lang="en-US" sz="1400" i="1">
                          <a:latin typeface="Cambria Math" panose="02040503050406030204" pitchFamily="18" charset="0"/>
                        </a:rPr>
                        <m:t>(</m:t>
                      </m:r>
                      <m:r>
                        <a:rPr lang="en-US" sz="1400" b="0" i="1" smtClean="0">
                          <a:latin typeface="Cambria Math" panose="02040503050406030204" pitchFamily="18" charset="0"/>
                        </a:rPr>
                        <m:t>3</m:t>
                      </m:r>
                      <m:r>
                        <a:rPr lang="en-US" sz="1400" i="1">
                          <a:latin typeface="Cambria Math" panose="02040503050406030204" pitchFamily="18" charset="0"/>
                        </a:rPr>
                        <m:t>)</m:t>
                      </m:r>
                      <m:d>
                        <m:dPr>
                          <m:ctrlPr>
                            <a:rPr lang="en-US" sz="1400" i="1">
                              <a:latin typeface="Cambria Math" panose="02040503050406030204" pitchFamily="18" charset="0"/>
                            </a:rPr>
                          </m:ctrlPr>
                        </m:dPr>
                        <m:e>
                          <m:r>
                            <a:rPr lang="en-US" sz="1400" b="0" i="1" smtClean="0">
                              <a:latin typeface="Cambria Math" panose="02040503050406030204" pitchFamily="18" charset="0"/>
                            </a:rPr>
                            <m:t>−2</m:t>
                          </m:r>
                          <m:r>
                            <a:rPr lang="en-US" sz="1400" b="1" i="1">
                              <a:latin typeface="Cambria Math" panose="02040503050406030204" pitchFamily="18" charset="0"/>
                            </a:rPr>
                            <m:t>𝒋</m:t>
                          </m:r>
                        </m:e>
                      </m:d>
                      <m:r>
                        <a:rPr lang="en-GB" sz="1400" b="0" i="1" smtClean="0">
                          <a:latin typeface="Cambria Math"/>
                        </a:rPr>
                        <m:t>=</m:t>
                      </m:r>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1" i="1" smtClean="0">
                          <a:latin typeface="Cambria Math" panose="02040503050406030204" pitchFamily="18" charset="0"/>
                        </a:rPr>
                        <m:t>𝒋</m:t>
                      </m:r>
                      <m:r>
                        <a:rPr lang="en-US" sz="1400" b="0" i="1" smtClean="0">
                          <a:latin typeface="Cambria Math" panose="02040503050406030204" pitchFamily="18" charset="0"/>
                        </a:rPr>
                        <m:t>)</m:t>
                      </m:r>
                      <m:r>
                        <a:rPr lang="en-GB" sz="1400" b="0" i="1" smtClean="0">
                          <a:latin typeface="Cambria Math"/>
                        </a:rPr>
                        <m:t>+</m:t>
                      </m:r>
                      <m:r>
                        <a:rPr lang="en-US" sz="1400" i="1">
                          <a:latin typeface="Cambria Math" panose="02040503050406030204" pitchFamily="18" charset="0"/>
                        </a:rPr>
                        <m:t>(</m:t>
                      </m:r>
                      <m:r>
                        <a:rPr lang="en-US" sz="1400" b="0" i="1" smtClean="0">
                          <a:latin typeface="Cambria Math" panose="02040503050406030204" pitchFamily="18" charset="0"/>
                        </a:rPr>
                        <m:t>3</m:t>
                      </m:r>
                      <m:r>
                        <a:rPr lang="en-US" sz="1400" i="1">
                          <a:latin typeface="Cambria Math" panose="02040503050406030204" pitchFamily="18" charset="0"/>
                        </a:rPr>
                        <m:t>)(</m:t>
                      </m:r>
                      <m:r>
                        <a:rPr lang="en-US" sz="1400" b="0" i="1" smtClean="0">
                          <a:latin typeface="Cambria Math" panose="02040503050406030204" pitchFamily="18" charset="0"/>
                        </a:rPr>
                        <m:t>𝑣</m:t>
                      </m:r>
                      <m:r>
                        <a:rPr lang="en-US" sz="1400" b="1" i="1">
                          <a:latin typeface="Cambria Math" panose="02040503050406030204" pitchFamily="18" charset="0"/>
                        </a:rPr>
                        <m:t>𝒋</m:t>
                      </m:r>
                      <m:r>
                        <a:rPr lang="en-US" sz="1400" i="1">
                          <a:latin typeface="Cambria Math" panose="02040503050406030204" pitchFamily="18" charset="0"/>
                        </a:rPr>
                        <m:t>)</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3849189" y="5181600"/>
                <a:ext cx="3352800" cy="307777"/>
              </a:xfrm>
              <a:prstGeom prst="rect">
                <a:avLst/>
              </a:prstGeom>
              <a:blipFill>
                <a:blip r:embed="rId20"/>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144589" y="5715000"/>
                <a:ext cx="1600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9</m:t>
                      </m:r>
                      <m:r>
                        <a:rPr lang="en-US" sz="1400" b="1" i="1" smtClean="0">
                          <a:latin typeface="Cambria Math" panose="02040503050406030204" pitchFamily="18" charset="0"/>
                        </a:rPr>
                        <m:t>𝒋</m:t>
                      </m:r>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e>
                      </m:d>
                      <m:r>
                        <a:rPr lang="en-US" sz="1400" b="1" i="1" smtClean="0">
                          <a:latin typeface="Cambria Math" panose="02040503050406030204" pitchFamily="18" charset="0"/>
                        </a:rPr>
                        <m:t>𝒋</m:t>
                      </m:r>
                    </m:oMath>
                  </m:oMathPara>
                </a14:m>
                <a:endParaRPr lang="en-GB" sz="1400"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5144589" y="5715000"/>
                <a:ext cx="1600200" cy="307777"/>
              </a:xfrm>
              <a:prstGeom prst="rect">
                <a:avLst/>
              </a:prstGeom>
              <a:blipFill>
                <a:blip r:embed="rId21"/>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534989" y="62484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2" name="TextBox 71"/>
              <p:cNvSpPr txBox="1">
                <a:spLocks noRot="1" noChangeAspect="1" noMove="1" noResize="1" noEditPoints="1" noAdjustHandles="1" noChangeArrowheads="1" noChangeShapeType="1" noTextEdit="1"/>
              </p:cNvSpPr>
              <p:nvPr/>
            </p:nvSpPr>
            <p:spPr>
              <a:xfrm>
                <a:off x="4534989" y="6248400"/>
                <a:ext cx="1524000" cy="307777"/>
              </a:xfrm>
              <a:prstGeom prst="rect">
                <a:avLst/>
              </a:prstGeom>
              <a:blipFill>
                <a:blip r:embed="rId22"/>
                <a:stretch>
                  <a:fillRect/>
                </a:stretch>
              </a:blipFill>
            </p:spPr>
            <p:txBody>
              <a:bodyPr/>
              <a:lstStyle/>
              <a:p>
                <a:r>
                  <a:rPr lang="en-GB">
                    <a:noFill/>
                  </a:rPr>
                  <a:t> </a:t>
                </a:r>
              </a:p>
            </p:txBody>
          </p:sp>
        </mc:Fallback>
      </mc:AlternateContent>
      <p:sp>
        <p:nvSpPr>
          <p:cNvPr id="73" name="Arc 72"/>
          <p:cNvSpPr/>
          <p:nvPr/>
        </p:nvSpPr>
        <p:spPr>
          <a:xfrm>
            <a:off x="7049589" y="48768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7201989" y="4876800"/>
            <a:ext cx="1905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be careful with negatives</a:t>
            </a:r>
          </a:p>
        </p:txBody>
      </p:sp>
      <p:sp>
        <p:nvSpPr>
          <p:cNvPr id="75" name="Arc 74"/>
          <p:cNvSpPr/>
          <p:nvPr/>
        </p:nvSpPr>
        <p:spPr>
          <a:xfrm>
            <a:off x="7049589" y="54102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6516189" y="59436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7201989" y="5410200"/>
            <a:ext cx="1219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Add/group together</a:t>
            </a:r>
          </a:p>
        </p:txBody>
      </p:sp>
      <mc:AlternateContent xmlns:mc="http://schemas.openxmlformats.org/markup-compatibility/2006" xmlns:a14="http://schemas.microsoft.com/office/drawing/2010/main">
        <mc:Choice Requires="a14">
          <p:sp>
            <p:nvSpPr>
              <p:cNvPr id="78" name="TextBox 77"/>
              <p:cNvSpPr txBox="1"/>
              <p:nvPr/>
            </p:nvSpPr>
            <p:spPr>
              <a:xfrm>
                <a:off x="6668589" y="5943600"/>
                <a:ext cx="2133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coefficient of </a:t>
                </a:r>
                <a14:m>
                  <m:oMath xmlns:m="http://schemas.openxmlformats.org/officeDocument/2006/math">
                    <m:r>
                      <a:rPr lang="en-US" sz="1200" b="1" i="1" dirty="0" smtClean="0">
                        <a:solidFill>
                          <a:srgbClr val="FF0000"/>
                        </a:solidFill>
                        <a:latin typeface="Cambria Math" panose="02040503050406030204" pitchFamily="18" charset="0"/>
                      </a:rPr>
                      <m:t>𝒋</m:t>
                    </m:r>
                  </m:oMath>
                </a14:m>
                <a:r>
                  <a:rPr lang="en-US" sz="1200" dirty="0">
                    <a:solidFill>
                      <a:srgbClr val="FF0000"/>
                    </a:solidFill>
                    <a:latin typeface="Comic Sans MS" panose="030F0702030302020204" pitchFamily="66" charset="0"/>
                  </a:rPr>
                  <a:t> must be the same on each side</a:t>
                </a:r>
              </a:p>
            </p:txBody>
          </p:sp>
        </mc:Choice>
        <mc:Fallback xmlns="">
          <p:sp>
            <p:nvSpPr>
              <p:cNvPr id="78" name="TextBox 77"/>
              <p:cNvSpPr txBox="1">
                <a:spLocks noRot="1" noChangeAspect="1" noMove="1" noResize="1" noEditPoints="1" noAdjustHandles="1" noChangeArrowheads="1" noChangeShapeType="1" noTextEdit="1"/>
              </p:cNvSpPr>
              <p:nvPr/>
            </p:nvSpPr>
            <p:spPr>
              <a:xfrm>
                <a:off x="6668589" y="5943600"/>
                <a:ext cx="2133600" cy="461665"/>
              </a:xfrm>
              <a:prstGeom prst="rect">
                <a:avLst/>
              </a:prstGeom>
              <a:blipFill>
                <a:blip r:embed="rId23"/>
                <a:stretch>
                  <a:fillRect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9400" y="3276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9400" y="3276600"/>
                <a:ext cx="1524000" cy="307777"/>
              </a:xfrm>
              <a:prstGeom prst="rect">
                <a:avLst/>
              </a:prstGeom>
              <a:blipFill>
                <a:blip r:embed="rId24"/>
                <a:stretch>
                  <a:fillRect/>
                </a:stretch>
              </a:blipFill>
            </p:spPr>
            <p:txBody>
              <a:bodyPr/>
              <a:lstStyle/>
              <a:p>
                <a:r>
                  <a:rPr lang="en-GB">
                    <a:noFill/>
                  </a:rPr>
                  <a:t> </a:t>
                </a:r>
              </a:p>
            </p:txBody>
          </p:sp>
        </mc:Fallback>
      </mc:AlternateContent>
      <p:sp>
        <p:nvSpPr>
          <p:cNvPr id="80" name="TextBox 79"/>
          <p:cNvSpPr txBox="1"/>
          <p:nvPr/>
        </p:nvSpPr>
        <p:spPr>
          <a:xfrm>
            <a:off x="4419600" y="3657600"/>
            <a:ext cx="3653246"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velocity perpendicular to the line of </a:t>
            </a:r>
            <a:r>
              <a:rPr lang="en-US" sz="1400" dirty="0" err="1">
                <a:solidFill>
                  <a:srgbClr val="FF0000"/>
                </a:solidFill>
                <a:latin typeface="Comic Sans MS" panose="030F0702030302020204" pitchFamily="66" charset="0"/>
                <a:sym typeface="Wingdings" panose="05000000000000000000" pitchFamily="2" charset="2"/>
              </a:rPr>
              <a:t>centres</a:t>
            </a:r>
            <a:r>
              <a:rPr lang="en-US" sz="1400" dirty="0">
                <a:solidFill>
                  <a:srgbClr val="FF0000"/>
                </a:solidFill>
                <a:latin typeface="Comic Sans MS" panose="030F0702030302020204" pitchFamily="66" charset="0"/>
                <a:sym typeface="Wingdings" panose="05000000000000000000" pitchFamily="2" charset="2"/>
              </a:rPr>
              <a:t> remains constant…</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108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blinds(horizontal)">
                                      <p:cBhvr>
                                        <p:cTn id="7" dur="5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
                                            <p:txEl>
                                              <p:pRg st="2" end="2"/>
                                            </p:txEl>
                                          </p:spTgt>
                                        </p:tgtEl>
                                        <p:attrNameLst>
                                          <p:attrName>style.visibility</p:attrName>
                                        </p:attrNameLst>
                                      </p:cBhvr>
                                      <p:to>
                                        <p:strVal val="visible"/>
                                      </p:to>
                                    </p:set>
                                    <p:animEffect transition="in" filter="blinds(horizontal)">
                                      <p:cBhvr>
                                        <p:cTn id="12" dur="500"/>
                                        <p:tgtEl>
                                          <p:spTgt spid="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5"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linds(vertical)">
                                      <p:cBhvr>
                                        <p:cTn id="51" dur="500"/>
                                        <p:tgtEl>
                                          <p:spTgt spid="31"/>
                                        </p:tgtEl>
                                      </p:cBhvr>
                                    </p:animEffect>
                                  </p:childTnLst>
                                </p:cTn>
                              </p:par>
                              <p:par>
                                <p:cTn id="52" presetID="3" presetClass="entr" presetSubtype="1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linds(horizont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linds(horizont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linds(horizont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par>
                                <p:cTn id="78" presetID="3" presetClass="entr" presetSubtype="5"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linds(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linds(horizontal)">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linds(horizontal)">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blinds(horizontal)">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blinds(horizontal)">
                                      <p:cBhvr>
                                        <p:cTn id="100" dur="500"/>
                                        <p:tgtEl>
                                          <p:spTgt spid="42"/>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blinds(horizontal)">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blinds(horizontal)">
                                      <p:cBhvr>
                                        <p:cTn id="108" dur="500"/>
                                        <p:tgtEl>
                                          <p:spTgt spid="40"/>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blinds(horizontal)">
                                      <p:cBhvr>
                                        <p:cTn id="111" dur="500"/>
                                        <p:tgtEl>
                                          <p:spTgt spid="41"/>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blinds(horizontal)">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80">
                                            <p:txEl>
                                              <p:pRg st="0" end="0"/>
                                            </p:txEl>
                                          </p:spTgt>
                                        </p:tgtEl>
                                        <p:attrNameLst>
                                          <p:attrName>style.visibility</p:attrName>
                                        </p:attrNameLst>
                                      </p:cBhvr>
                                      <p:to>
                                        <p:strVal val="visible"/>
                                      </p:to>
                                    </p:set>
                                    <p:animEffect transition="in" filter="blinds(horizontal)">
                                      <p:cBhvr>
                                        <p:cTn id="121" dur="500"/>
                                        <p:tgtEl>
                                          <p:spTgt spid="80">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5" fill="hold" nodeType="click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blinds(vertical)">
                                      <p:cBhvr>
                                        <p:cTn id="126" dur="500"/>
                                        <p:tgtEl>
                                          <p:spTgt spid="55"/>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blinds(horizontal)">
                                      <p:cBhvr>
                                        <p:cTn id="129" dur="500"/>
                                        <p:tgtEl>
                                          <p:spTgt spid="57"/>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5" fill="hold"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vertical)">
                                      <p:cBhvr>
                                        <p:cTn id="134" dur="500"/>
                                        <p:tgtEl>
                                          <p:spTgt spid="47"/>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blinds(horizontal)">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blinds(horizontal)">
                                      <p:cBhvr>
                                        <p:cTn id="142" dur="500"/>
                                        <p:tgtEl>
                                          <p:spTgt spid="54"/>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blinds(horizontal)">
                                      <p:cBhvr>
                                        <p:cTn id="145" dur="500"/>
                                        <p:tgtEl>
                                          <p:spTgt spid="62"/>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blinds(horizontal)">
                                      <p:cBhvr>
                                        <p:cTn id="150" dur="500"/>
                                        <p:tgtEl>
                                          <p:spTgt spid="46"/>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blinds(horizontal)">
                                      <p:cBhvr>
                                        <p:cTn id="153" dur="500"/>
                                        <p:tgtEl>
                                          <p:spTgt spid="50"/>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blinds(horizontal)">
                                      <p:cBhvr>
                                        <p:cTn id="158" dur="500"/>
                                        <p:tgtEl>
                                          <p:spTgt spid="6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69"/>
                                        </p:tgtEl>
                                        <p:attrNameLst>
                                          <p:attrName>style.visibility</p:attrName>
                                        </p:attrNameLst>
                                      </p:cBhvr>
                                      <p:to>
                                        <p:strVal val="visible"/>
                                      </p:to>
                                    </p:set>
                                    <p:animEffect transition="in" filter="blinds(horizontal)">
                                      <p:cBhvr>
                                        <p:cTn id="163" dur="500"/>
                                        <p:tgtEl>
                                          <p:spTgt spid="69"/>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73"/>
                                        </p:tgtEl>
                                        <p:attrNameLst>
                                          <p:attrName>style.visibility</p:attrName>
                                        </p:attrNameLst>
                                      </p:cBhvr>
                                      <p:to>
                                        <p:strVal val="visible"/>
                                      </p:to>
                                    </p:set>
                                    <p:animEffect transition="in" filter="blinds(horizontal)">
                                      <p:cBhvr>
                                        <p:cTn id="168" dur="500"/>
                                        <p:tgtEl>
                                          <p:spTgt spid="73"/>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74"/>
                                        </p:tgtEl>
                                        <p:attrNameLst>
                                          <p:attrName>style.visibility</p:attrName>
                                        </p:attrNameLst>
                                      </p:cBhvr>
                                      <p:to>
                                        <p:strVal val="visible"/>
                                      </p:to>
                                    </p:set>
                                    <p:animEffect transition="in" filter="blinds(horizontal)">
                                      <p:cBhvr>
                                        <p:cTn id="173" dur="500"/>
                                        <p:tgtEl>
                                          <p:spTgt spid="74"/>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70"/>
                                        </p:tgtEl>
                                        <p:attrNameLst>
                                          <p:attrName>style.visibility</p:attrName>
                                        </p:attrNameLst>
                                      </p:cBhvr>
                                      <p:to>
                                        <p:strVal val="visible"/>
                                      </p:to>
                                    </p:set>
                                    <p:animEffect transition="in" filter="blinds(horizontal)">
                                      <p:cBhvr>
                                        <p:cTn id="178" dur="500"/>
                                        <p:tgtEl>
                                          <p:spTgt spid="7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blinds(horizontal)">
                                      <p:cBhvr>
                                        <p:cTn id="183" dur="500"/>
                                        <p:tgtEl>
                                          <p:spTgt spid="75"/>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77"/>
                                        </p:tgtEl>
                                        <p:attrNameLst>
                                          <p:attrName>style.visibility</p:attrName>
                                        </p:attrNameLst>
                                      </p:cBhvr>
                                      <p:to>
                                        <p:strVal val="visible"/>
                                      </p:to>
                                    </p:set>
                                    <p:animEffect transition="in" filter="blinds(horizontal)">
                                      <p:cBhvr>
                                        <p:cTn id="188" dur="500"/>
                                        <p:tgtEl>
                                          <p:spTgt spid="77"/>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71"/>
                                        </p:tgtEl>
                                        <p:attrNameLst>
                                          <p:attrName>style.visibility</p:attrName>
                                        </p:attrNameLst>
                                      </p:cBhvr>
                                      <p:to>
                                        <p:strVal val="visible"/>
                                      </p:to>
                                    </p:set>
                                    <p:animEffect transition="in" filter="blinds(horizontal)">
                                      <p:cBhvr>
                                        <p:cTn id="193" dur="500"/>
                                        <p:tgtEl>
                                          <p:spTgt spid="71"/>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76"/>
                                        </p:tgtEl>
                                        <p:attrNameLst>
                                          <p:attrName>style.visibility</p:attrName>
                                        </p:attrNameLst>
                                      </p:cBhvr>
                                      <p:to>
                                        <p:strVal val="visible"/>
                                      </p:to>
                                    </p:set>
                                    <p:animEffect transition="in" filter="blinds(horizontal)">
                                      <p:cBhvr>
                                        <p:cTn id="198" dur="500"/>
                                        <p:tgtEl>
                                          <p:spTgt spid="76"/>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blinds(horizontal)">
                                      <p:cBhvr>
                                        <p:cTn id="203" dur="500"/>
                                        <p:tgtEl>
                                          <p:spTgt spid="78"/>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72"/>
                                        </p:tgtEl>
                                        <p:attrNameLst>
                                          <p:attrName>style.visibility</p:attrName>
                                        </p:attrNameLst>
                                      </p:cBhvr>
                                      <p:to>
                                        <p:strVal val="visible"/>
                                      </p:to>
                                    </p:set>
                                    <p:animEffect transition="in" filter="blinds(horizontal)">
                                      <p:cBhvr>
                                        <p:cTn id="208" dur="500"/>
                                        <p:tgtEl>
                                          <p:spTgt spid="72"/>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79"/>
                                        </p:tgtEl>
                                        <p:attrNameLst>
                                          <p:attrName>style.visibility</p:attrName>
                                        </p:attrNameLst>
                                      </p:cBhvr>
                                      <p:to>
                                        <p:strVal val="visible"/>
                                      </p:to>
                                    </p:set>
                                    <p:animEffect transition="in" filter="blinds(horizontal)">
                                      <p:cBhvr>
                                        <p:cTn id="21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3" grpId="0"/>
      <p:bldP spid="20" grpId="0"/>
      <p:bldP spid="25" grpId="0"/>
      <p:bldP spid="26" grpId="0"/>
      <p:bldP spid="32" grpId="0"/>
      <p:bldP spid="33" grpId="0"/>
      <p:bldP spid="34" grpId="0"/>
      <p:bldP spid="40" grpId="0" animBg="1"/>
      <p:bldP spid="41" grpId="0"/>
      <p:bldP spid="42" grpId="0" animBg="1"/>
      <p:bldP spid="43" grpId="0"/>
      <p:bldP spid="49" grpId="0"/>
      <p:bldP spid="50" grpId="0"/>
      <p:bldP spid="57" grpId="0"/>
      <p:bldP spid="62" grpId="0"/>
      <p:bldP spid="66" grpId="0"/>
      <p:bldP spid="69" grpId="0"/>
      <p:bldP spid="70" grpId="0"/>
      <p:bldP spid="71" grpId="0"/>
      <p:bldP spid="72" grpId="0"/>
      <p:bldP spid="73" grpId="0" animBg="1"/>
      <p:bldP spid="74" grpId="0"/>
      <p:bldP spid="75" grpId="0" animBg="1"/>
      <p:bldP spid="76" grpId="0" animBg="1"/>
      <p:bldP spid="77" grpId="0"/>
      <p:bldP spid="78" grpId="0"/>
      <p:bldP spid="7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414524"/>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of mass 5kg is moving on a smooth horizontal surface with velocity </a:t>
                </a:r>
                <a14:m>
                  <m:oMath xmlns:m="http://schemas.openxmlformats.org/officeDocument/2006/math">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2</m:t>
                            </m:r>
                            <m:r>
                              <a:rPr lang="en-US" sz="1400" b="1" i="1">
                                <a:latin typeface="Cambria Math" panose="02040503050406030204" pitchFamily="18" charset="0"/>
                              </a:rPr>
                              <m:t>𝒊</m:t>
                            </m:r>
                            <m:r>
                              <a:rPr lang="en-US" sz="1400" i="1">
                                <a:latin typeface="Cambria Math" panose="02040503050406030204" pitchFamily="18" charset="0"/>
                              </a:rPr>
                              <m:t>+3</m:t>
                            </m:r>
                            <m:r>
                              <a:rPr lang="en-US" sz="1400" b="1" i="1">
                                <a:latin typeface="Cambria Math" panose="02040503050406030204" pitchFamily="18" charset="0"/>
                              </a:rPr>
                              <m:t>𝒋</m:t>
                            </m:r>
                          </m:e>
                        </m:d>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Another smooth sphere </a:t>
                </a:r>
                <a14:m>
                  <m:oMath xmlns:m="http://schemas.openxmlformats.org/officeDocument/2006/math">
                    <m:r>
                      <a:rPr lang="en-US" sz="1400" i="1" smtClean="0">
                        <a:latin typeface="Cambria Math" panose="02040503050406030204" pitchFamily="18" charset="0"/>
                      </a:rPr>
                      <m:t>𝐵</m:t>
                    </m:r>
                  </m:oMath>
                </a14:m>
                <a:r>
                  <a:rPr lang="en-US" sz="1400" dirty="0">
                    <a:latin typeface="Comic Sans MS" panose="030F0702030302020204" pitchFamily="66" charset="0"/>
                  </a:rPr>
                  <a:t> of mass 3kg and the same radius as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moving on the same surface with velocity </a:t>
                </a: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0" i="1" smtClean="0">
                                <a:latin typeface="Cambria Math" panose="02040503050406030204" pitchFamily="18" charset="0"/>
                              </a:rPr>
                              <m:t>4</m:t>
                            </m:r>
                            <m:r>
                              <a:rPr lang="en-US" sz="1400" b="1" i="1">
                                <a:latin typeface="Cambria Math" panose="02040503050406030204" pitchFamily="18" charset="0"/>
                              </a:rPr>
                              <m:t>𝒊</m:t>
                            </m:r>
                            <m:r>
                              <a:rPr lang="en-US" sz="1400" b="0" i="1" smtClean="0">
                                <a:latin typeface="Cambria Math" panose="02040503050406030204" pitchFamily="18" charset="0"/>
                              </a:rPr>
                              <m:t>−2</m:t>
                            </m:r>
                            <m:r>
                              <a:rPr lang="en-US" sz="1400" b="1" i="1">
                                <a:latin typeface="Cambria Math" panose="02040503050406030204" pitchFamily="18" charset="0"/>
                              </a:rPr>
                              <m:t>𝒋</m:t>
                            </m:r>
                          </m:e>
                        </m:d>
                        <m:r>
                          <a:rPr lang="en-US" sz="1400" i="1">
                            <a:latin typeface="Cambria Math" panose="02040503050406030204" pitchFamily="18" charset="0"/>
                          </a:rPr>
                          <m:t>𝑚𝑠</m:t>
                        </m:r>
                      </m:e>
                      <m:sup>
                        <m:r>
                          <a:rPr lang="en-US" sz="1400" i="1">
                            <a:latin typeface="Cambria Math" panose="02040503050406030204" pitchFamily="18" charset="0"/>
                          </a:rPr>
                          <m:t>−1</m:t>
                        </m:r>
                      </m:sup>
                    </m:sSup>
                  </m:oMath>
                </a14:m>
                <a:r>
                  <a:rPr lang="en-US" sz="1400" dirty="0">
                    <a:latin typeface="Comic Sans MS" panose="030F0702030302020204" pitchFamily="66" charset="0"/>
                  </a:rPr>
                  <a:t>. The spheres collide when their line of </a:t>
                </a:r>
                <a:r>
                  <a:rPr lang="en-US" sz="1400" dirty="0" err="1">
                    <a:latin typeface="Comic Sans MS" panose="030F0702030302020204" pitchFamily="66" charset="0"/>
                  </a:rPr>
                  <a:t>centres</a:t>
                </a:r>
                <a:r>
                  <a:rPr lang="en-US" sz="1400" dirty="0">
                    <a:latin typeface="Comic Sans MS" panose="030F0702030302020204" pitchFamily="66" charset="0"/>
                  </a:rPr>
                  <a:t> is parallel to </a:t>
                </a:r>
                <a14:m>
                  <m:oMath xmlns:m="http://schemas.openxmlformats.org/officeDocument/2006/math">
                    <m:r>
                      <a:rPr lang="en-US" sz="1400" b="1" i="1" dirty="0" smtClean="0">
                        <a:latin typeface="Cambria Math" panose="02040503050406030204" pitchFamily="18" charset="0"/>
                      </a:rPr>
                      <m:t>𝒋</m:t>
                    </m:r>
                  </m:oMath>
                </a14:m>
                <a:r>
                  <a:rPr lang="en-US" sz="1400" dirty="0">
                    <a:latin typeface="Comic Sans MS" panose="030F0702030302020204" pitchFamily="66" charset="0"/>
                  </a:rPr>
                  <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Find the velocities of both spheres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414524"/>
              </a:xfrm>
              <a:prstGeom prst="rect">
                <a:avLst/>
              </a:prstGeom>
              <a:blipFill>
                <a:blip r:embed="rId2"/>
                <a:stretch>
                  <a:fillRect l="-331" t="-357" r="-1488"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57150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626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9" name="TextBox 8"/>
          <p:cNvSpPr txBox="1"/>
          <p:nvPr/>
        </p:nvSpPr>
        <p:spPr>
          <a:xfrm>
            <a:off x="41910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Oval 9"/>
          <p:cNvSpPr>
            <a:spLocks noChangeAspect="1"/>
          </p:cNvSpPr>
          <p:nvPr/>
        </p:nvSpPr>
        <p:spPr>
          <a:xfrm>
            <a:off x="57150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26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12" name="Straight Connector 11"/>
          <p:cNvCxnSpPr/>
          <p:nvPr/>
        </p:nvCxnSpPr>
        <p:spPr>
          <a:xfrm>
            <a:off x="5943600" y="1371600"/>
            <a:ext cx="0" cy="1828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cxnSp>
        <p:nvCxnSpPr>
          <p:cNvPr id="14" name="Straight Arrow Connector 13"/>
          <p:cNvCxnSpPr/>
          <p:nvPr/>
        </p:nvCxnSpPr>
        <p:spPr>
          <a:xfrm>
            <a:off x="4953000" y="1295400"/>
            <a:ext cx="99060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1295400"/>
            <a:ext cx="0" cy="5334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828800"/>
            <a:ext cx="9284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05400" y="1219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oMath>
                  </m:oMathPara>
                </a14:m>
                <a:endParaRPr lang="en-GB" sz="1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5400" y="1219200"/>
                <a:ext cx="591124" cy="215444"/>
              </a:xfrm>
              <a:prstGeom prst="rect">
                <a:avLst/>
              </a:prstGeom>
              <a:blipFill>
                <a:blip r:embed="rId11"/>
                <a:stretch>
                  <a:fillRect l="-6250" r="-104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57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57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24400" y="14478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2</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24400" y="1447800"/>
                <a:ext cx="209993" cy="215444"/>
              </a:xfrm>
              <a:prstGeom prst="rect">
                <a:avLst/>
              </a:prstGeom>
              <a:blipFill>
                <a:blip r:embed="rId13"/>
                <a:stretch>
                  <a:fillRect l="-20588" r="-26471" b="-31429"/>
                </a:stretch>
              </a:blipFill>
            </p:spPr>
            <p:txBody>
              <a:bodyPr/>
              <a:lstStyle/>
              <a:p>
                <a:r>
                  <a:rPr lang="en-GB">
                    <a:noFill/>
                  </a:rPr>
                  <a:t> </a:t>
                </a:r>
              </a:p>
            </p:txBody>
          </p:sp>
        </mc:Fallback>
      </mc:AlternateContent>
      <p:cxnSp>
        <p:nvCxnSpPr>
          <p:cNvPr id="27" name="Straight Arrow Connector 26"/>
          <p:cNvCxnSpPr/>
          <p:nvPr/>
        </p:nvCxnSpPr>
        <p:spPr>
          <a:xfrm flipV="1">
            <a:off x="5334000" y="2590800"/>
            <a:ext cx="6096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943600" y="2590800"/>
            <a:ext cx="0" cy="6858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3276600"/>
            <a:ext cx="6096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029200" y="2743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oMath>
                  </m:oMathPara>
                </a14:m>
                <a:endParaRPr lang="en-GB" sz="14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029200" y="2743200"/>
                <a:ext cx="591124" cy="215444"/>
              </a:xfrm>
              <a:prstGeom prst="rect">
                <a:avLst/>
              </a:prstGeom>
              <a:blipFill>
                <a:blip r:embed="rId14"/>
                <a:stretch>
                  <a:fillRect l="-6186" r="-927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62600" y="32766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276600"/>
                <a:ext cx="206788" cy="215444"/>
              </a:xfrm>
              <a:prstGeom prst="rect">
                <a:avLst/>
              </a:prstGeom>
              <a:blipFill>
                <a:blip r:embed="rId15"/>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3600" y="28956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43600" y="2895600"/>
                <a:ext cx="209993" cy="215444"/>
              </a:xfrm>
              <a:prstGeom prst="rect">
                <a:avLst/>
              </a:prstGeom>
              <a:blipFill>
                <a:blip r:embed="rId16"/>
                <a:stretch>
                  <a:fillRect l="-20588" r="-26471" b="-31429"/>
                </a:stretch>
              </a:blipFill>
            </p:spPr>
            <p:txBody>
              <a:bodyPr/>
              <a:lstStyle/>
              <a:p>
                <a:r>
                  <a:rPr lang="en-GB">
                    <a:noFill/>
                  </a:rPr>
                  <a:t> </a:t>
                </a:r>
              </a:p>
            </p:txBody>
          </p:sp>
        </mc:Fallback>
      </mc:AlternateContent>
      <p:sp>
        <p:nvSpPr>
          <p:cNvPr id="40" name="Oval 39"/>
          <p:cNvSpPr>
            <a:spLocks noChangeAspect="1"/>
          </p:cNvSpPr>
          <p:nvPr/>
        </p:nvSpPr>
        <p:spPr>
          <a:xfrm>
            <a:off x="77724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6200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42" name="Oval 41"/>
          <p:cNvSpPr>
            <a:spLocks noChangeAspect="1"/>
          </p:cNvSpPr>
          <p:nvPr/>
        </p:nvSpPr>
        <p:spPr>
          <a:xfrm>
            <a:off x="77724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6200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44" name="Straight Connector 43"/>
          <p:cNvCxnSpPr/>
          <p:nvPr/>
        </p:nvCxnSpPr>
        <p:spPr>
          <a:xfrm>
            <a:off x="8001000" y="1371600"/>
            <a:ext cx="0" cy="175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01000" y="1371600"/>
            <a:ext cx="0" cy="457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01000" y="1828800"/>
            <a:ext cx="914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8305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05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𝑣</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17"/>
                <a:stretch>
                  <a:fillRect l="-11765" r="-26471" b="-31429"/>
                </a:stretch>
              </a:blipFill>
            </p:spPr>
            <p:txBody>
              <a:bodyPr/>
              <a:lstStyle/>
              <a:p>
                <a:r>
                  <a:rPr lang="en-GB">
                    <a:noFill/>
                  </a:rPr>
                  <a:t> </a:t>
                </a:r>
              </a:p>
            </p:txBody>
          </p:sp>
        </mc:Fallback>
      </mc:AlternateContent>
      <p:cxnSp>
        <p:nvCxnSpPr>
          <p:cNvPr id="54" name="Straight Arrow Connector 53"/>
          <p:cNvCxnSpPr/>
          <p:nvPr/>
        </p:nvCxnSpPr>
        <p:spPr>
          <a:xfrm flipV="1">
            <a:off x="8001000" y="2286000"/>
            <a:ext cx="0" cy="381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001000" y="2667000"/>
            <a:ext cx="6858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229600" y="26670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29600" y="2667000"/>
                <a:ext cx="206788" cy="215444"/>
              </a:xfrm>
              <a:prstGeom prst="rect">
                <a:avLst/>
              </a:prstGeom>
              <a:blipFill>
                <a:blip r:embed="rId15"/>
                <a:stretch>
                  <a:fillRect l="-20588" r="-1764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077200" y="2286000"/>
                <a:ext cx="2436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𝑤</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077200" y="2286000"/>
                <a:ext cx="243656" cy="215444"/>
              </a:xfrm>
              <a:prstGeom prst="rect">
                <a:avLst/>
              </a:prstGeom>
              <a:blipFill>
                <a:blip r:embed="rId18"/>
                <a:stretch>
                  <a:fillRect l="-10000" r="-2000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9400" y="3276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9400" y="3276600"/>
                <a:ext cx="1524000"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038600" y="3810000"/>
                <a:ext cx="1920846"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num>
                        <m:den>
                          <m:r>
                            <a:rPr lang="en-US" sz="1200" b="0" i="1" smtClean="0">
                              <a:latin typeface="Cambria Math" panose="02040503050406030204" pitchFamily="18" charset="0"/>
                            </a:rPr>
                            <m:t>𝑠𝑝</m:t>
                          </m:r>
                          <m:r>
                            <a:rPr lang="en-GB" sz="1200" b="0" i="1" smtClean="0">
                              <a:latin typeface="Cambria Math"/>
                            </a:rPr>
                            <m:t>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den>
                      </m:f>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038600" y="3810000"/>
                <a:ext cx="1920846" cy="475771"/>
              </a:xfrm>
              <a:prstGeom prst="rect">
                <a:avLst/>
              </a:prstGeom>
              <a:blipFill>
                <a:blip r:embed="rId20"/>
                <a:stretch>
                  <a:fillRect b="-38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038600" y="4419600"/>
                <a:ext cx="1004249" cy="471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US" sz="1200" b="0" i="1" smtClean="0">
                              <a:latin typeface="Cambria Math" panose="02040503050406030204" pitchFamily="18" charset="0"/>
                            </a:rPr>
                            <m:t>3</m:t>
                          </m:r>
                        </m:num>
                        <m:den>
                          <m:r>
                            <a:rPr lang="en-US" sz="1200" b="0" i="1" smtClean="0">
                              <a:latin typeface="Cambria Math" panose="02040503050406030204" pitchFamily="18" charset="0"/>
                            </a:rPr>
                            <m:t>5</m:t>
                          </m:r>
                        </m:den>
                      </m:f>
                      <m:r>
                        <a:rPr lang="en-GB" sz="1200" b="0" i="1" smtClean="0">
                          <a:latin typeface="Cambria Math"/>
                        </a:rPr>
                        <m:t>=</m:t>
                      </m:r>
                      <m:f>
                        <m:fPr>
                          <m:ctrlPr>
                            <a:rPr lang="en-GB" sz="1200" b="0" i="1" smtClean="0">
                              <a:latin typeface="Cambria Math" panose="02040503050406030204" pitchFamily="18" charset="0"/>
                            </a:rPr>
                          </m:ctrlPr>
                        </m:fPr>
                        <m:num>
                          <m:r>
                            <a:rPr lang="en-US" sz="1200" b="0" i="1" smtClean="0">
                              <a:latin typeface="Cambria Math" panose="02040503050406030204" pitchFamily="18" charset="0"/>
                            </a:rPr>
                            <m:t>𝑣</m:t>
                          </m:r>
                          <m:r>
                            <a:rPr lang="en-US" sz="1200" b="1" i="1" smtClean="0">
                              <a:latin typeface="Cambria Math" panose="02040503050406030204" pitchFamily="18" charset="0"/>
                            </a:rPr>
                            <m:t>𝒋</m:t>
                          </m:r>
                          <m:r>
                            <a:rPr lang="en-US" sz="1200" b="0" i="1" smtClean="0">
                              <a:latin typeface="Cambria Math" panose="02040503050406030204" pitchFamily="18" charset="0"/>
                            </a:rPr>
                            <m:t>−</m:t>
                          </m:r>
                          <m:r>
                            <a:rPr lang="en-US" sz="1200" b="0" i="1" smtClean="0">
                              <a:latin typeface="Cambria Math" panose="02040503050406030204" pitchFamily="18" charset="0"/>
                            </a:rPr>
                            <m:t>𝑤</m:t>
                          </m:r>
                          <m:r>
                            <a:rPr lang="en-US" sz="1200" b="1" i="1" smtClean="0">
                              <a:latin typeface="Cambria Math" panose="02040503050406030204" pitchFamily="18" charset="0"/>
                            </a:rPr>
                            <m:t>𝒋</m:t>
                          </m:r>
                        </m:num>
                        <m:den>
                          <m:r>
                            <a:rPr lang="en-US" sz="1200" b="0" i="1" smtClean="0">
                              <a:latin typeface="Cambria Math" panose="02040503050406030204" pitchFamily="18" charset="0"/>
                            </a:rPr>
                            <m:t>2</m:t>
                          </m:r>
                          <m:r>
                            <a:rPr lang="en-US" sz="1200" b="1" i="1" smtClean="0">
                              <a:latin typeface="Cambria Math" panose="02040503050406030204" pitchFamily="18" charset="0"/>
                            </a:rPr>
                            <m:t>𝒋</m:t>
                          </m:r>
                          <m:r>
                            <a:rPr lang="en-US" sz="1200" b="0" i="1" smtClean="0">
                              <a:latin typeface="Cambria Math" panose="02040503050406030204" pitchFamily="18" charset="0"/>
                            </a:rPr>
                            <m:t>+3</m:t>
                          </m:r>
                          <m:r>
                            <a:rPr lang="en-US" sz="1200" b="1" i="1" smtClean="0">
                              <a:latin typeface="Cambria Math" panose="02040503050406030204" pitchFamily="18" charset="0"/>
                            </a:rPr>
                            <m:t>𝒋</m:t>
                          </m:r>
                        </m:den>
                      </m:f>
                    </m:oMath>
                  </m:oMathPara>
                </a14:m>
                <a:endParaRPr lang="en-GB" sz="1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038600" y="4419600"/>
                <a:ext cx="1004249" cy="471604"/>
              </a:xfrm>
              <a:prstGeom prst="rect">
                <a:avLst/>
              </a:prstGeom>
              <a:blipFill>
                <a:blip r:embed="rId21"/>
                <a:stretch>
                  <a:fillRect b="-5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657600" y="5105400"/>
                <a:ext cx="15626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6</m:t>
                      </m:r>
                      <m:r>
                        <a:rPr lang="en-US" sz="1200" b="1" i="1">
                          <a:latin typeface="Cambria Math" panose="02040503050406030204" pitchFamily="18" charset="0"/>
                        </a:rPr>
                        <m:t>𝒋</m:t>
                      </m:r>
                      <m:r>
                        <a:rPr lang="en-US" sz="1200" i="1">
                          <a:latin typeface="Cambria Math" panose="02040503050406030204" pitchFamily="18" charset="0"/>
                        </a:rPr>
                        <m:t>+</m:t>
                      </m:r>
                      <m:r>
                        <a:rPr lang="en-US" sz="1200" b="0" i="1" smtClean="0">
                          <a:latin typeface="Cambria Math" panose="02040503050406030204" pitchFamily="18" charset="0"/>
                        </a:rPr>
                        <m:t>9</m:t>
                      </m:r>
                      <m:r>
                        <a:rPr lang="en-US" sz="1200" b="1" i="1">
                          <a:latin typeface="Cambria Math" panose="02040503050406030204" pitchFamily="18" charset="0"/>
                        </a:rPr>
                        <m:t>𝒋</m:t>
                      </m:r>
                      <m:r>
                        <a:rPr lang="en-GB" sz="1200" b="0" i="1" smtClean="0">
                          <a:latin typeface="Cambria Math"/>
                        </a:rPr>
                        <m:t>=</m:t>
                      </m:r>
                      <m:r>
                        <a:rPr lang="en-US" sz="1200" b="0" i="1" smtClean="0">
                          <a:latin typeface="Cambria Math" panose="02040503050406030204" pitchFamily="18" charset="0"/>
                        </a:rPr>
                        <m:t>5</m:t>
                      </m:r>
                      <m:r>
                        <a:rPr lang="en-US" sz="1200" i="1">
                          <a:latin typeface="Cambria Math" panose="02040503050406030204" pitchFamily="18" charset="0"/>
                        </a:rPr>
                        <m:t>𝑣</m:t>
                      </m:r>
                      <m:r>
                        <a:rPr lang="en-US" sz="1200" b="1" i="1">
                          <a:latin typeface="Cambria Math" panose="02040503050406030204" pitchFamily="18" charset="0"/>
                        </a:rPr>
                        <m:t>𝒋</m:t>
                      </m:r>
                      <m:r>
                        <a:rPr lang="en-US" sz="1200" i="1">
                          <a:latin typeface="Cambria Math" panose="02040503050406030204" pitchFamily="18" charset="0"/>
                        </a:rPr>
                        <m:t>−</m:t>
                      </m:r>
                      <m:r>
                        <a:rPr lang="en-US" sz="1200" b="0" i="1" smtClean="0">
                          <a:latin typeface="Cambria Math" panose="02040503050406030204" pitchFamily="18" charset="0"/>
                        </a:rPr>
                        <m:t>5</m:t>
                      </m:r>
                      <m:r>
                        <a:rPr lang="en-US" sz="1200" i="1">
                          <a:latin typeface="Cambria Math" panose="02040503050406030204" pitchFamily="18" charset="0"/>
                        </a:rPr>
                        <m:t>𝑤</m:t>
                      </m:r>
                      <m:r>
                        <a:rPr lang="en-US" sz="1200" b="1" i="1">
                          <a:latin typeface="Cambria Math" panose="02040503050406030204" pitchFamily="18" charset="0"/>
                        </a:rPr>
                        <m:t>𝒋</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657600" y="5105400"/>
                <a:ext cx="1562672" cy="276999"/>
              </a:xfrm>
              <a:prstGeom prst="rect">
                <a:avLst/>
              </a:prstGeom>
              <a:blipFill>
                <a:blip r:embed="rId22"/>
                <a:stretch>
                  <a:fillRect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86200" y="5562600"/>
                <a:ext cx="133241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15</m:t>
                      </m:r>
                      <m:r>
                        <a:rPr lang="en-US" sz="1200" b="1" i="1">
                          <a:latin typeface="Cambria Math" panose="02040503050406030204" pitchFamily="18" charset="0"/>
                        </a:rPr>
                        <m:t>𝒋</m:t>
                      </m:r>
                      <m:r>
                        <a:rPr lang="en-GB" sz="1200" b="0" i="1" smtClean="0">
                          <a:latin typeface="Cambria Math"/>
                        </a:rPr>
                        <m:t>=</m:t>
                      </m:r>
                      <m:r>
                        <a:rPr lang="en-US" sz="1200" b="0" i="1" smtClean="0">
                          <a:latin typeface="Cambria Math" panose="02040503050406030204" pitchFamily="18" charset="0"/>
                        </a:rPr>
                        <m:t>5</m:t>
                      </m:r>
                      <m:r>
                        <a:rPr lang="en-US" sz="1200" i="1">
                          <a:latin typeface="Cambria Math" panose="02040503050406030204" pitchFamily="18" charset="0"/>
                        </a:rPr>
                        <m:t>𝑣</m:t>
                      </m:r>
                      <m:r>
                        <a:rPr lang="en-US" sz="1200" b="1" i="1">
                          <a:latin typeface="Cambria Math" panose="02040503050406030204" pitchFamily="18" charset="0"/>
                        </a:rPr>
                        <m:t>𝒋</m:t>
                      </m:r>
                      <m:r>
                        <a:rPr lang="en-US" sz="1200" i="1">
                          <a:latin typeface="Cambria Math" panose="02040503050406030204" pitchFamily="18" charset="0"/>
                        </a:rPr>
                        <m:t>−</m:t>
                      </m:r>
                      <m:r>
                        <a:rPr lang="en-US" sz="1200" b="0" i="1" smtClean="0">
                          <a:latin typeface="Cambria Math" panose="02040503050406030204" pitchFamily="18" charset="0"/>
                        </a:rPr>
                        <m:t>5</m:t>
                      </m:r>
                      <m:r>
                        <a:rPr lang="en-US" sz="1200" i="1">
                          <a:latin typeface="Cambria Math" panose="02040503050406030204" pitchFamily="18" charset="0"/>
                        </a:rPr>
                        <m:t>𝑤</m:t>
                      </m:r>
                      <m:r>
                        <a:rPr lang="en-US" sz="1200" b="1" i="1">
                          <a:latin typeface="Cambria Math" panose="02040503050406030204" pitchFamily="18" charset="0"/>
                        </a:rPr>
                        <m:t>𝒋</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86200" y="5562600"/>
                <a:ext cx="1332416" cy="276999"/>
              </a:xfrm>
              <a:prstGeom prst="rect">
                <a:avLst/>
              </a:prstGeom>
              <a:blipFill>
                <a:blip r:embed="rId23"/>
                <a:stretch>
                  <a:fillRect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62400" y="5943600"/>
                <a:ext cx="11430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3</m:t>
                      </m:r>
                      <m:r>
                        <a:rPr lang="en-US" sz="1200" b="1" i="1">
                          <a:latin typeface="Cambria Math" panose="02040503050406030204" pitchFamily="18" charset="0"/>
                        </a:rPr>
                        <m:t>𝒋</m:t>
                      </m:r>
                      <m:r>
                        <a:rPr lang="en-GB" sz="1200" b="0" i="1" smtClean="0">
                          <a:latin typeface="Cambria Math"/>
                        </a:rPr>
                        <m:t>=</m:t>
                      </m:r>
                      <m:r>
                        <a:rPr lang="en-US" sz="1200" i="1">
                          <a:latin typeface="Cambria Math" panose="02040503050406030204" pitchFamily="18" charset="0"/>
                        </a:rPr>
                        <m:t>𝑣</m:t>
                      </m:r>
                      <m:r>
                        <a:rPr lang="en-US" sz="1200" b="1" i="1">
                          <a:latin typeface="Cambria Math" panose="02040503050406030204" pitchFamily="18" charset="0"/>
                        </a:rPr>
                        <m:t>𝒋</m:t>
                      </m:r>
                      <m:r>
                        <a:rPr lang="en-US" sz="1200" i="1">
                          <a:latin typeface="Cambria Math" panose="02040503050406030204" pitchFamily="18" charset="0"/>
                        </a:rPr>
                        <m:t>−</m:t>
                      </m:r>
                      <m:r>
                        <a:rPr lang="en-US" sz="1200" i="1">
                          <a:latin typeface="Cambria Math" panose="02040503050406030204" pitchFamily="18" charset="0"/>
                        </a:rPr>
                        <m:t>𝑤</m:t>
                      </m:r>
                      <m:r>
                        <a:rPr lang="en-US" sz="1200" b="1" i="1">
                          <a:latin typeface="Cambria Math" panose="02040503050406030204" pitchFamily="18" charset="0"/>
                        </a:rPr>
                        <m:t>𝒋</m:t>
                      </m:r>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62400" y="5943600"/>
                <a:ext cx="1143000" cy="276999"/>
              </a:xfrm>
              <a:prstGeom prst="rect">
                <a:avLst/>
              </a:prstGeom>
              <a:blipFill>
                <a:blip r:embed="rId2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86200" y="6324600"/>
                <a:ext cx="12192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3</m:t>
                      </m:r>
                      <m:r>
                        <a:rPr lang="en-GB" sz="1200" b="0" i="1" smtClean="0">
                          <a:latin typeface="Cambria Math"/>
                        </a:rPr>
                        <m:t>=</m:t>
                      </m:r>
                      <m:r>
                        <a:rPr lang="en-US" sz="1200" i="1">
                          <a:latin typeface="Cambria Math" panose="02040503050406030204" pitchFamily="18" charset="0"/>
                        </a:rPr>
                        <m:t>𝑣</m:t>
                      </m:r>
                      <m:r>
                        <a:rPr lang="en-US" sz="1200" i="1">
                          <a:latin typeface="Cambria Math" panose="02040503050406030204" pitchFamily="18" charset="0"/>
                        </a:rPr>
                        <m:t>−</m:t>
                      </m:r>
                      <m:r>
                        <a:rPr lang="en-US" sz="1200" i="1">
                          <a:latin typeface="Cambria Math" panose="02040503050406030204" pitchFamily="18" charset="0"/>
                        </a:rPr>
                        <m:t>𝑤</m:t>
                      </m:r>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886200" y="6324600"/>
                <a:ext cx="1219200"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858000" y="35814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𝑤</m:t>
                      </m:r>
                      <m:r>
                        <a:rPr lang="en-US" sz="1400" b="0" i="1" smtClean="0">
                          <a:latin typeface="Cambria Math" panose="02040503050406030204" pitchFamily="18" charset="0"/>
                        </a:rPr>
                        <m:t>=3</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858000" y="3581400"/>
                <a:ext cx="1295400" cy="307777"/>
              </a:xfrm>
              <a:prstGeom prst="rect">
                <a:avLst/>
              </a:prstGeom>
              <a:blipFill>
                <a:blip r:embed="rId26"/>
                <a:stretch>
                  <a:fillRect/>
                </a:stretch>
              </a:blipFill>
            </p:spPr>
            <p:txBody>
              <a:bodyPr/>
              <a:lstStyle/>
              <a:p>
                <a:r>
                  <a:rPr lang="en-GB">
                    <a:noFill/>
                  </a:rPr>
                  <a:t> </a:t>
                </a:r>
              </a:p>
            </p:txBody>
          </p:sp>
        </mc:Fallback>
      </mc:AlternateContent>
      <p:sp>
        <p:nvSpPr>
          <p:cNvPr id="64" name="Arc 63"/>
          <p:cNvSpPr/>
          <p:nvPr/>
        </p:nvSpPr>
        <p:spPr>
          <a:xfrm>
            <a:off x="5791200" y="40386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5943600" y="4114800"/>
            <a:ext cx="2209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 considering directions carefully</a:t>
            </a:r>
          </a:p>
        </p:txBody>
      </p:sp>
      <p:sp>
        <p:nvSpPr>
          <p:cNvPr id="81" name="Arc 80"/>
          <p:cNvSpPr/>
          <p:nvPr/>
        </p:nvSpPr>
        <p:spPr>
          <a:xfrm>
            <a:off x="5181600" y="4648200"/>
            <a:ext cx="228600" cy="6096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Arc 81"/>
          <p:cNvSpPr/>
          <p:nvPr/>
        </p:nvSpPr>
        <p:spPr>
          <a:xfrm>
            <a:off x="5181600" y="5257800"/>
            <a:ext cx="2286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Arc 82"/>
          <p:cNvSpPr/>
          <p:nvPr/>
        </p:nvSpPr>
        <p:spPr>
          <a:xfrm>
            <a:off x="5029200" y="57150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Arc 83"/>
          <p:cNvSpPr/>
          <p:nvPr/>
        </p:nvSpPr>
        <p:spPr>
          <a:xfrm>
            <a:off x="4953000" y="60960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5334000" y="4800600"/>
            <a:ext cx="1371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Cross-multiply</a:t>
            </a:r>
          </a:p>
        </p:txBody>
      </p:sp>
      <p:sp>
        <p:nvSpPr>
          <p:cNvPr id="86" name="TextBox 85"/>
          <p:cNvSpPr txBox="1"/>
          <p:nvPr/>
        </p:nvSpPr>
        <p:spPr>
          <a:xfrm>
            <a:off x="5334000" y="5257800"/>
            <a:ext cx="1371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terms on the left side</a:t>
            </a:r>
          </a:p>
        </p:txBody>
      </p:sp>
      <p:sp>
        <p:nvSpPr>
          <p:cNvPr id="87" name="TextBox 86"/>
          <p:cNvSpPr txBox="1"/>
          <p:nvPr/>
        </p:nvSpPr>
        <p:spPr>
          <a:xfrm>
            <a:off x="5181600" y="5791200"/>
            <a:ext cx="10668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5</a:t>
            </a:r>
          </a:p>
        </p:txBody>
      </p:sp>
      <mc:AlternateContent xmlns:mc="http://schemas.openxmlformats.org/markup-compatibility/2006" xmlns:a14="http://schemas.microsoft.com/office/drawing/2010/main">
        <mc:Choice Requires="a14">
          <p:sp>
            <p:nvSpPr>
              <p:cNvPr id="88" name="TextBox 87"/>
              <p:cNvSpPr txBox="1"/>
              <p:nvPr/>
            </p:nvSpPr>
            <p:spPr>
              <a:xfrm>
                <a:off x="5181600" y="6096000"/>
                <a:ext cx="2286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coefficient of </a:t>
                </a:r>
                <a14:m>
                  <m:oMath xmlns:m="http://schemas.openxmlformats.org/officeDocument/2006/math">
                    <m:r>
                      <a:rPr lang="en-US" sz="1200" b="1" i="1" dirty="0" smtClean="0">
                        <a:solidFill>
                          <a:srgbClr val="FF0000"/>
                        </a:solidFill>
                        <a:latin typeface="Cambria Math" panose="02040503050406030204" pitchFamily="18" charset="0"/>
                      </a:rPr>
                      <m:t>𝒋</m:t>
                    </m:r>
                  </m:oMath>
                </a14:m>
                <a:r>
                  <a:rPr lang="en-US" sz="1200" dirty="0">
                    <a:solidFill>
                      <a:srgbClr val="FF0000"/>
                    </a:solidFill>
                    <a:latin typeface="Comic Sans MS" panose="030F0702030302020204" pitchFamily="66" charset="0"/>
                  </a:rPr>
                  <a:t> on each side must be the same</a:t>
                </a:r>
              </a:p>
            </p:txBody>
          </p:sp>
        </mc:Choice>
        <mc:Fallback xmlns="">
          <p:sp>
            <p:nvSpPr>
              <p:cNvPr id="88" name="TextBox 87"/>
              <p:cNvSpPr txBox="1">
                <a:spLocks noRot="1" noChangeAspect="1" noMove="1" noResize="1" noEditPoints="1" noAdjustHandles="1" noChangeArrowheads="1" noChangeShapeType="1" noTextEdit="1"/>
              </p:cNvSpPr>
              <p:nvPr/>
            </p:nvSpPr>
            <p:spPr>
              <a:xfrm>
                <a:off x="5181600" y="6096000"/>
                <a:ext cx="2286000" cy="461665"/>
              </a:xfrm>
              <a:prstGeom prst="rect">
                <a:avLst/>
              </a:prstGeom>
              <a:blipFill>
                <a:blip r:embed="rId27"/>
                <a:stretch>
                  <a:fillRect b="-9211"/>
                </a:stretch>
              </a:blipFill>
            </p:spPr>
            <p:txBody>
              <a:bodyPr/>
              <a:lstStyle/>
              <a:p>
                <a:r>
                  <a:rPr lang="en-GB">
                    <a:noFill/>
                  </a:rPr>
                  <a:t> </a:t>
                </a:r>
              </a:p>
            </p:txBody>
          </p:sp>
        </mc:Fallback>
      </mc:AlternateContent>
    </p:spTree>
    <p:extLst>
      <p:ext uri="{BB962C8B-B14F-4D97-AF65-F5344CB8AC3E}">
        <p14:creationId xmlns:p14="http://schemas.microsoft.com/office/powerpoint/2010/main" val="56854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linds(horizont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linds(horizontal)">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blinds(horizontal)">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blinds(horizontal)">
                                      <p:cBhvr>
                                        <p:cTn id="47" dur="5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linds(horizontal)">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blinds(horizontal)">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blinds(horizontal)">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blinds(horizontal)">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blinds(horizontal)">
                                      <p:cBhvr>
                                        <p:cTn id="72" dur="500"/>
                                        <p:tgtEl>
                                          <p:spTgt spid="8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blinds(horizontal)">
                                      <p:cBhvr>
                                        <p:cTn id="77" dur="500"/>
                                        <p:tgtEl>
                                          <p:spTgt spid="8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blinds(horizontal)">
                                      <p:cBhvr>
                                        <p:cTn id="82" dur="500"/>
                                        <p:tgtEl>
                                          <p:spTgt spid="6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blinds(horizontal)">
                                      <p:cBhvr>
                                        <p:cTn id="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8" grpId="0"/>
      <p:bldP spid="59" grpId="0"/>
      <p:bldP spid="60" grpId="0"/>
      <p:bldP spid="61" grpId="0"/>
      <p:bldP spid="63" grpId="0"/>
      <p:bldP spid="64" grpId="0" animBg="1"/>
      <p:bldP spid="67" grpId="0"/>
      <p:bldP spid="81" grpId="0" animBg="1"/>
      <p:bldP spid="82" grpId="0" animBg="1"/>
      <p:bldP spid="83" grpId="0" animBg="1"/>
      <p:bldP spid="84" grpId="0" animBg="1"/>
      <p:bldP spid="85" grpId="0"/>
      <p:bldP spid="86" grpId="0"/>
      <p:bldP spid="87" grpId="0"/>
      <p:bldP spid="8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414524"/>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of mass 5kg is moving on a smooth horizontal surface with velocity </a:t>
                </a:r>
                <a14:m>
                  <m:oMath xmlns:m="http://schemas.openxmlformats.org/officeDocument/2006/math">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2</m:t>
                            </m:r>
                            <m:r>
                              <a:rPr lang="en-US" sz="1400" b="1" i="1">
                                <a:latin typeface="Cambria Math" panose="02040503050406030204" pitchFamily="18" charset="0"/>
                              </a:rPr>
                              <m:t>𝒊</m:t>
                            </m:r>
                            <m:r>
                              <a:rPr lang="en-US" sz="1400" i="1">
                                <a:latin typeface="Cambria Math" panose="02040503050406030204" pitchFamily="18" charset="0"/>
                              </a:rPr>
                              <m:t>+3</m:t>
                            </m:r>
                            <m:r>
                              <a:rPr lang="en-US" sz="1400" b="1" i="1">
                                <a:latin typeface="Cambria Math" panose="02040503050406030204" pitchFamily="18" charset="0"/>
                              </a:rPr>
                              <m:t>𝒋</m:t>
                            </m:r>
                          </m:e>
                        </m:d>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Another smooth sphere </a:t>
                </a:r>
                <a14:m>
                  <m:oMath xmlns:m="http://schemas.openxmlformats.org/officeDocument/2006/math">
                    <m:r>
                      <a:rPr lang="en-US" sz="1400" i="1" smtClean="0">
                        <a:latin typeface="Cambria Math" panose="02040503050406030204" pitchFamily="18" charset="0"/>
                      </a:rPr>
                      <m:t>𝐵</m:t>
                    </m:r>
                  </m:oMath>
                </a14:m>
                <a:r>
                  <a:rPr lang="en-US" sz="1400" dirty="0">
                    <a:latin typeface="Comic Sans MS" panose="030F0702030302020204" pitchFamily="66" charset="0"/>
                  </a:rPr>
                  <a:t> of mass 3kg and the same radius as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moving on the same surface with velocity </a:t>
                </a: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0" i="1" smtClean="0">
                                <a:latin typeface="Cambria Math" panose="02040503050406030204" pitchFamily="18" charset="0"/>
                              </a:rPr>
                              <m:t>4</m:t>
                            </m:r>
                            <m:r>
                              <a:rPr lang="en-US" sz="1400" b="1" i="1">
                                <a:latin typeface="Cambria Math" panose="02040503050406030204" pitchFamily="18" charset="0"/>
                              </a:rPr>
                              <m:t>𝒊</m:t>
                            </m:r>
                            <m:r>
                              <a:rPr lang="en-US" sz="1400" b="0" i="1" smtClean="0">
                                <a:latin typeface="Cambria Math" panose="02040503050406030204" pitchFamily="18" charset="0"/>
                              </a:rPr>
                              <m:t>−2</m:t>
                            </m:r>
                            <m:r>
                              <a:rPr lang="en-US" sz="1400" b="1" i="1">
                                <a:latin typeface="Cambria Math" panose="02040503050406030204" pitchFamily="18" charset="0"/>
                              </a:rPr>
                              <m:t>𝒋</m:t>
                            </m:r>
                          </m:e>
                        </m:d>
                        <m:r>
                          <a:rPr lang="en-US" sz="1400" i="1">
                            <a:latin typeface="Cambria Math" panose="02040503050406030204" pitchFamily="18" charset="0"/>
                          </a:rPr>
                          <m:t>𝑚𝑠</m:t>
                        </m:r>
                      </m:e>
                      <m:sup>
                        <m:r>
                          <a:rPr lang="en-US" sz="1400" i="1">
                            <a:latin typeface="Cambria Math" panose="02040503050406030204" pitchFamily="18" charset="0"/>
                          </a:rPr>
                          <m:t>−1</m:t>
                        </m:r>
                      </m:sup>
                    </m:sSup>
                  </m:oMath>
                </a14:m>
                <a:r>
                  <a:rPr lang="en-US" sz="1400" dirty="0">
                    <a:latin typeface="Comic Sans MS" panose="030F0702030302020204" pitchFamily="66" charset="0"/>
                  </a:rPr>
                  <a:t>. The spheres collide when their line of </a:t>
                </a:r>
                <a:r>
                  <a:rPr lang="en-US" sz="1400" dirty="0" err="1">
                    <a:latin typeface="Comic Sans MS" panose="030F0702030302020204" pitchFamily="66" charset="0"/>
                  </a:rPr>
                  <a:t>centres</a:t>
                </a:r>
                <a:r>
                  <a:rPr lang="en-US" sz="1400" dirty="0">
                    <a:latin typeface="Comic Sans MS" panose="030F0702030302020204" pitchFamily="66" charset="0"/>
                  </a:rPr>
                  <a:t> is parallel to </a:t>
                </a:r>
                <a14:m>
                  <m:oMath xmlns:m="http://schemas.openxmlformats.org/officeDocument/2006/math">
                    <m:r>
                      <a:rPr lang="en-US" sz="1400" b="1" i="1" dirty="0" smtClean="0">
                        <a:latin typeface="Cambria Math" panose="02040503050406030204" pitchFamily="18" charset="0"/>
                      </a:rPr>
                      <m:t>𝒋</m:t>
                    </m:r>
                  </m:oMath>
                </a14:m>
                <a:r>
                  <a:rPr lang="en-US" sz="1400" dirty="0">
                    <a:latin typeface="Comic Sans MS" panose="030F0702030302020204" pitchFamily="66" charset="0"/>
                  </a:rPr>
                  <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Find the velocities of both spheres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414524"/>
              </a:xfrm>
              <a:prstGeom prst="rect">
                <a:avLst/>
              </a:prstGeom>
              <a:blipFill>
                <a:blip r:embed="rId2"/>
                <a:stretch>
                  <a:fillRect l="-331" t="-357" r="-1488"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57150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626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9" name="TextBox 8"/>
          <p:cNvSpPr txBox="1"/>
          <p:nvPr/>
        </p:nvSpPr>
        <p:spPr>
          <a:xfrm>
            <a:off x="41910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Oval 9"/>
          <p:cNvSpPr>
            <a:spLocks noChangeAspect="1"/>
          </p:cNvSpPr>
          <p:nvPr/>
        </p:nvSpPr>
        <p:spPr>
          <a:xfrm>
            <a:off x="57150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26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12" name="Straight Connector 11"/>
          <p:cNvCxnSpPr/>
          <p:nvPr/>
        </p:nvCxnSpPr>
        <p:spPr>
          <a:xfrm>
            <a:off x="5943600" y="1371600"/>
            <a:ext cx="0" cy="1828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cxnSp>
        <p:nvCxnSpPr>
          <p:cNvPr id="14" name="Straight Arrow Connector 13"/>
          <p:cNvCxnSpPr/>
          <p:nvPr/>
        </p:nvCxnSpPr>
        <p:spPr>
          <a:xfrm>
            <a:off x="4953000" y="1295400"/>
            <a:ext cx="99060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1295400"/>
            <a:ext cx="0" cy="5334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828800"/>
            <a:ext cx="9284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05400" y="1219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oMath>
                  </m:oMathPara>
                </a14:m>
                <a:endParaRPr lang="en-GB" sz="1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5400" y="1219200"/>
                <a:ext cx="591124" cy="215444"/>
              </a:xfrm>
              <a:prstGeom prst="rect">
                <a:avLst/>
              </a:prstGeom>
              <a:blipFill>
                <a:blip r:embed="rId11"/>
                <a:stretch>
                  <a:fillRect l="-6250" r="-104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57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57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24400" y="14478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2</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24400" y="1447800"/>
                <a:ext cx="209993" cy="215444"/>
              </a:xfrm>
              <a:prstGeom prst="rect">
                <a:avLst/>
              </a:prstGeom>
              <a:blipFill>
                <a:blip r:embed="rId13"/>
                <a:stretch>
                  <a:fillRect l="-20588" r="-26471" b="-31429"/>
                </a:stretch>
              </a:blipFill>
            </p:spPr>
            <p:txBody>
              <a:bodyPr/>
              <a:lstStyle/>
              <a:p>
                <a:r>
                  <a:rPr lang="en-GB">
                    <a:noFill/>
                  </a:rPr>
                  <a:t> </a:t>
                </a:r>
              </a:p>
            </p:txBody>
          </p:sp>
        </mc:Fallback>
      </mc:AlternateContent>
      <p:cxnSp>
        <p:nvCxnSpPr>
          <p:cNvPr id="27" name="Straight Arrow Connector 26"/>
          <p:cNvCxnSpPr/>
          <p:nvPr/>
        </p:nvCxnSpPr>
        <p:spPr>
          <a:xfrm flipV="1">
            <a:off x="5334000" y="2590800"/>
            <a:ext cx="6096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943600" y="2590800"/>
            <a:ext cx="0" cy="6858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3276600"/>
            <a:ext cx="6096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029200" y="2743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oMath>
                  </m:oMathPara>
                </a14:m>
                <a:endParaRPr lang="en-GB" sz="14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029200" y="2743200"/>
                <a:ext cx="591124" cy="215444"/>
              </a:xfrm>
              <a:prstGeom prst="rect">
                <a:avLst/>
              </a:prstGeom>
              <a:blipFill>
                <a:blip r:embed="rId14"/>
                <a:stretch>
                  <a:fillRect l="-6186" r="-927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62600" y="32766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276600"/>
                <a:ext cx="206788" cy="215444"/>
              </a:xfrm>
              <a:prstGeom prst="rect">
                <a:avLst/>
              </a:prstGeom>
              <a:blipFill>
                <a:blip r:embed="rId15"/>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3600" y="28956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43600" y="2895600"/>
                <a:ext cx="209993" cy="215444"/>
              </a:xfrm>
              <a:prstGeom prst="rect">
                <a:avLst/>
              </a:prstGeom>
              <a:blipFill>
                <a:blip r:embed="rId16"/>
                <a:stretch>
                  <a:fillRect l="-20588" r="-26471" b="-31429"/>
                </a:stretch>
              </a:blipFill>
            </p:spPr>
            <p:txBody>
              <a:bodyPr/>
              <a:lstStyle/>
              <a:p>
                <a:r>
                  <a:rPr lang="en-GB">
                    <a:noFill/>
                  </a:rPr>
                  <a:t> </a:t>
                </a:r>
              </a:p>
            </p:txBody>
          </p:sp>
        </mc:Fallback>
      </mc:AlternateContent>
      <p:sp>
        <p:nvSpPr>
          <p:cNvPr id="40" name="Oval 39"/>
          <p:cNvSpPr>
            <a:spLocks noChangeAspect="1"/>
          </p:cNvSpPr>
          <p:nvPr/>
        </p:nvSpPr>
        <p:spPr>
          <a:xfrm>
            <a:off x="77724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6200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42" name="Oval 41"/>
          <p:cNvSpPr>
            <a:spLocks noChangeAspect="1"/>
          </p:cNvSpPr>
          <p:nvPr/>
        </p:nvSpPr>
        <p:spPr>
          <a:xfrm>
            <a:off x="77724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6200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44" name="Straight Connector 43"/>
          <p:cNvCxnSpPr/>
          <p:nvPr/>
        </p:nvCxnSpPr>
        <p:spPr>
          <a:xfrm>
            <a:off x="8001000" y="1371600"/>
            <a:ext cx="0" cy="175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01000" y="1371600"/>
            <a:ext cx="0" cy="457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01000" y="1828800"/>
            <a:ext cx="914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8305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05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𝑣</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17"/>
                <a:stretch>
                  <a:fillRect l="-11765" r="-26471" b="-31429"/>
                </a:stretch>
              </a:blipFill>
            </p:spPr>
            <p:txBody>
              <a:bodyPr/>
              <a:lstStyle/>
              <a:p>
                <a:r>
                  <a:rPr lang="en-GB">
                    <a:noFill/>
                  </a:rPr>
                  <a:t> </a:t>
                </a:r>
              </a:p>
            </p:txBody>
          </p:sp>
        </mc:Fallback>
      </mc:AlternateContent>
      <p:cxnSp>
        <p:nvCxnSpPr>
          <p:cNvPr id="54" name="Straight Arrow Connector 53"/>
          <p:cNvCxnSpPr/>
          <p:nvPr/>
        </p:nvCxnSpPr>
        <p:spPr>
          <a:xfrm flipV="1">
            <a:off x="8001000" y="2286000"/>
            <a:ext cx="0" cy="3810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001000" y="2667000"/>
            <a:ext cx="6858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229600" y="26670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29600" y="2667000"/>
                <a:ext cx="206788" cy="215444"/>
              </a:xfrm>
              <a:prstGeom prst="rect">
                <a:avLst/>
              </a:prstGeom>
              <a:blipFill>
                <a:blip r:embed="rId15"/>
                <a:stretch>
                  <a:fillRect l="-20588" r="-1764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077200" y="2286000"/>
                <a:ext cx="2436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𝑤</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077200" y="2286000"/>
                <a:ext cx="243656" cy="215444"/>
              </a:xfrm>
              <a:prstGeom prst="rect">
                <a:avLst/>
              </a:prstGeom>
              <a:blipFill>
                <a:blip r:embed="rId18"/>
                <a:stretch>
                  <a:fillRect l="-10000" r="-20000"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9400" y="3276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9400" y="3276600"/>
                <a:ext cx="1524000"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858000" y="35814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𝑤</m:t>
                      </m:r>
                      <m:r>
                        <a:rPr lang="en-US" sz="1400" b="0" i="1" smtClean="0">
                          <a:latin typeface="Cambria Math" panose="02040503050406030204" pitchFamily="18" charset="0"/>
                        </a:rPr>
                        <m:t>=3</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858000" y="3581400"/>
                <a:ext cx="1295400" cy="30777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962400" y="39624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3962400" y="3962400"/>
                <a:ext cx="1524000" cy="307777"/>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91000" y="42672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𝑤</m:t>
                      </m:r>
                      <m:r>
                        <a:rPr lang="en-US" sz="1400" b="0" i="1" smtClean="0">
                          <a:latin typeface="Cambria Math" panose="02040503050406030204" pitchFamily="18" charset="0"/>
                        </a:rPr>
                        <m:t>=3</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191000" y="4267200"/>
                <a:ext cx="1295400" cy="307777"/>
              </a:xfrm>
              <a:prstGeom prst="rect">
                <a:avLst/>
              </a:prstGeom>
              <a:blipFill>
                <a:blip r:embed="rId22"/>
                <a:stretch>
                  <a:fillRect/>
                </a:stretch>
              </a:blipFill>
            </p:spPr>
            <p:txBody>
              <a:bodyPr/>
              <a:lstStyle/>
              <a:p>
                <a:r>
                  <a:rPr lang="en-GB">
                    <a:noFill/>
                  </a:rPr>
                  <a:t> </a:t>
                </a:r>
              </a:p>
            </p:txBody>
          </p:sp>
        </mc:Fallback>
      </mc:AlternateContent>
      <p:cxnSp>
        <p:nvCxnSpPr>
          <p:cNvPr id="53" name="Straight Arrow Connector 52"/>
          <p:cNvCxnSpPr/>
          <p:nvPr/>
        </p:nvCxnSpPr>
        <p:spPr>
          <a:xfrm>
            <a:off x="5410200" y="4419600"/>
            <a:ext cx="6236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486400" y="4114800"/>
            <a:ext cx="417102"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x 3</a:t>
            </a:r>
            <a:endParaRPr lang="en-GB" sz="1200" dirty="0">
              <a:solidFill>
                <a:srgbClr val="FF0000"/>
              </a:solidFill>
              <a:latin typeface="Comic Sans MS" panose="030F0702030302020204" pitchFamily="66" charset="0"/>
            </a:endParaRPr>
          </a:p>
        </p:txBody>
      </p:sp>
      <p:sp>
        <p:nvSpPr>
          <p:cNvPr id="58" name="TextBox 57"/>
          <p:cNvSpPr txBox="1"/>
          <p:nvPr/>
        </p:nvSpPr>
        <p:spPr>
          <a:xfrm>
            <a:off x="6553200" y="4038600"/>
            <a:ext cx="253596"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1</a:t>
            </a:r>
            <a:endParaRPr lang="en-GB" sz="1200" dirty="0">
              <a:solidFill>
                <a:srgbClr val="FF0000"/>
              </a:solidFill>
              <a:latin typeface="Comic Sans MS" panose="030F0702030302020204" pitchFamily="66" charset="0"/>
            </a:endParaRPr>
          </a:p>
        </p:txBody>
      </p:sp>
      <p:sp>
        <p:nvSpPr>
          <p:cNvPr id="59" name="TextBox 58"/>
          <p:cNvSpPr txBox="1"/>
          <p:nvPr/>
        </p:nvSpPr>
        <p:spPr>
          <a:xfrm>
            <a:off x="3962400" y="3962400"/>
            <a:ext cx="264042" cy="276999"/>
          </a:xfrm>
          <a:prstGeom prst="rect">
            <a:avLst/>
          </a:prstGeom>
          <a:noFill/>
        </p:spPr>
        <p:txBody>
          <a:bodyPr wrap="square" rtlCol="0">
            <a:spAutoFit/>
          </a:bodyPr>
          <a:lstStyle/>
          <a:p>
            <a:r>
              <a:rPr lang="en-US" sz="1200" dirty="0">
                <a:solidFill>
                  <a:srgbClr val="FF0000"/>
                </a:solidFill>
                <a:latin typeface="Comic Sans MS" panose="030F0702030302020204" pitchFamily="66" charset="0"/>
              </a:rPr>
              <a:t>2</a:t>
            </a:r>
            <a:endParaRPr lang="en-GB" sz="1200" dirty="0">
              <a:solidFill>
                <a:srgbClr val="FF0000"/>
              </a:solidFill>
              <a:latin typeface="Comic Sans MS" panose="030F0702030302020204" pitchFamily="66" charset="0"/>
            </a:endParaRPr>
          </a:p>
        </p:txBody>
      </p:sp>
      <p:sp>
        <p:nvSpPr>
          <p:cNvPr id="60" name="TextBox 59"/>
          <p:cNvSpPr txBox="1"/>
          <p:nvPr/>
        </p:nvSpPr>
        <p:spPr>
          <a:xfrm>
            <a:off x="3810000" y="4876800"/>
            <a:ext cx="505267"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2 - 1</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7" name="TextBox 66"/>
              <p:cNvSpPr txBox="1"/>
              <p:nvPr/>
            </p:nvSpPr>
            <p:spPr>
              <a:xfrm>
                <a:off x="6019800" y="42672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−3</m:t>
                      </m:r>
                      <m:r>
                        <a:rPr lang="en-US" sz="1400" b="0" i="1" smtClean="0">
                          <a:latin typeface="Cambria Math" panose="02040503050406030204" pitchFamily="18" charset="0"/>
                        </a:rPr>
                        <m:t>𝑤</m:t>
                      </m:r>
                      <m:r>
                        <a:rPr lang="en-US" sz="1400" b="0" i="1" smtClean="0">
                          <a:latin typeface="Cambria Math" panose="02040503050406030204" pitchFamily="18" charset="0"/>
                        </a:rPr>
                        <m:t>=9</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6019800" y="4267200"/>
                <a:ext cx="1295400"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267200" y="48768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8</m:t>
                      </m:r>
                      <m:r>
                        <a:rPr lang="en-US" sz="1400" b="0" i="1" smtClean="0">
                          <a:latin typeface="Cambria Math" panose="02040503050406030204" pitchFamily="18" charset="0"/>
                        </a:rPr>
                        <m:t>𝑤</m:t>
                      </m:r>
                      <m:r>
                        <a:rPr lang="en-US" sz="1400" b="0" i="1" smtClean="0">
                          <a:latin typeface="Cambria Math" panose="02040503050406030204" pitchFamily="18" charset="0"/>
                        </a:rPr>
                        <m:t>=0</m:t>
                      </m:r>
                    </m:oMath>
                  </m:oMathPara>
                </a14:m>
                <a:endParaRPr lang="en-GB" sz="1400"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4267200" y="4876800"/>
                <a:ext cx="838200" cy="307777"/>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343400" y="5257800"/>
                <a:ext cx="838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𝑤</m:t>
                      </m:r>
                      <m:r>
                        <a:rPr lang="en-US" sz="1400" b="0" i="1" smtClean="0">
                          <a:latin typeface="Cambria Math" panose="02040503050406030204" pitchFamily="18" charset="0"/>
                        </a:rPr>
                        <m:t>=0</m:t>
                      </m:r>
                    </m:oMath>
                  </m:oMathPara>
                </a14:m>
                <a:endParaRPr lang="en-GB" sz="1400"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4343400" y="5257800"/>
                <a:ext cx="838200" cy="307777"/>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343400" y="5638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=3</m:t>
                      </m:r>
                    </m:oMath>
                  </m:oMathPara>
                </a14:m>
                <a:endParaRPr lang="en-GB" sz="14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4343400" y="5638800"/>
                <a:ext cx="914400" cy="307777"/>
              </a:xfrm>
              <a:prstGeom prst="rect">
                <a:avLst/>
              </a:prstGeom>
              <a:blipFill>
                <a:blip r:embed="rId26"/>
                <a:stretch>
                  <a:fillRect/>
                </a:stretch>
              </a:blipFill>
            </p:spPr>
            <p:txBody>
              <a:bodyPr/>
              <a:lstStyle/>
              <a:p>
                <a:r>
                  <a:rPr lang="en-GB">
                    <a:noFill/>
                  </a:rPr>
                  <a:t> </a:t>
                </a:r>
              </a:p>
            </p:txBody>
          </p:sp>
        </mc:Fallback>
      </mc:AlternateContent>
      <p:sp>
        <p:nvSpPr>
          <p:cNvPr id="71" name="Arc 70"/>
          <p:cNvSpPr/>
          <p:nvPr/>
        </p:nvSpPr>
        <p:spPr>
          <a:xfrm>
            <a:off x="4953000" y="50292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029200" y="5029200"/>
            <a:ext cx="1219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8</a:t>
            </a:r>
          </a:p>
        </p:txBody>
      </p:sp>
      <p:sp>
        <p:nvSpPr>
          <p:cNvPr id="73" name="Arc 72"/>
          <p:cNvSpPr/>
          <p:nvPr/>
        </p:nvSpPr>
        <p:spPr>
          <a:xfrm>
            <a:off x="4953000" y="54102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p:cNvSpPr txBox="1"/>
              <p:nvPr/>
            </p:nvSpPr>
            <p:spPr>
              <a:xfrm>
                <a:off x="5181600" y="5486400"/>
                <a:ext cx="1524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this to find </a:t>
                </a:r>
                <a14:m>
                  <m:oMath xmlns:m="http://schemas.openxmlformats.org/officeDocument/2006/math">
                    <m:r>
                      <a:rPr lang="en-US" sz="1200" i="1" dirty="0" smtClean="0">
                        <a:solidFill>
                          <a:srgbClr val="FF0000"/>
                        </a:solidFill>
                        <a:latin typeface="Cambria Math" panose="02040503050406030204" pitchFamily="18" charset="0"/>
                      </a:rPr>
                      <m:t>𝑣</m:t>
                    </m:r>
                  </m:oMath>
                </a14:m>
                <a:endParaRPr lang="en-US" sz="1200" dirty="0">
                  <a:solidFill>
                    <a:srgbClr val="FF0000"/>
                  </a:solidFill>
                  <a:latin typeface="Comic Sans MS" panose="030F0702030302020204" pitchFamily="66"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5181600" y="5486400"/>
                <a:ext cx="1524000" cy="276999"/>
              </a:xfrm>
              <a:prstGeom prst="rect">
                <a:avLst/>
              </a:prstGeom>
              <a:blipFill>
                <a:blip r:embed="rId27"/>
                <a:stretch>
                  <a:fillRect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28"/>
                <a:stretch>
                  <a:fillRect l="-20588" r="-26471" b="-31429"/>
                </a:stretch>
              </a:blipFill>
            </p:spPr>
            <p:txBody>
              <a:bodyPr/>
              <a:lstStyle/>
              <a:p>
                <a:r>
                  <a:rPr lang="en-GB">
                    <a:noFill/>
                  </a:rPr>
                  <a:t> </a:t>
                </a:r>
              </a:p>
            </p:txBody>
          </p:sp>
        </mc:Fallback>
      </mc:AlternateContent>
    </p:spTree>
    <p:extLst>
      <p:ext uri="{BB962C8B-B14F-4D97-AF65-F5344CB8AC3E}">
        <p14:creationId xmlns:p14="http://schemas.microsoft.com/office/powerpoint/2010/main" val="36713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linds(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blinds(horizontal)">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blinds(horizontal)">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blinds(horizontal)">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linds(horizontal)">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blinds(horizontal)">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blinds(horizontal)">
                                      <p:cBhvr>
                                        <p:cTn id="72" dur="5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blinds(horizontal)">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0" nodeType="clickEffect">
                                  <p:stCondLst>
                                    <p:cond delay="0"/>
                                  </p:stCondLst>
                                  <p:childTnLst>
                                    <p:animEffect transition="out" filter="blinds(horizontal)">
                                      <p:cBhvr>
                                        <p:cTn id="81" dur="500"/>
                                        <p:tgtEl>
                                          <p:spTgt spid="50"/>
                                        </p:tgtEl>
                                      </p:cBhvr>
                                    </p:animEffect>
                                    <p:set>
                                      <p:cBhvr>
                                        <p:cTn id="82" dur="1" fill="hold">
                                          <p:stCondLst>
                                            <p:cond delay="499"/>
                                          </p:stCondLst>
                                        </p:cTn>
                                        <p:tgtEl>
                                          <p:spTgt spid="50"/>
                                        </p:tgtEl>
                                        <p:attrNameLst>
                                          <p:attrName>style.visibility</p:attrName>
                                        </p:attrNameLst>
                                      </p:cBhvr>
                                      <p:to>
                                        <p:strVal val="hidden"/>
                                      </p:to>
                                    </p:set>
                                  </p:childTnLst>
                                </p:cTn>
                              </p:par>
                              <p:par>
                                <p:cTn id="83" presetID="3" presetClass="entr" presetSubtype="1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blinds(horizontal)">
                                      <p:cBhvr>
                                        <p:cTn id="85" dur="500"/>
                                        <p:tgtEl>
                                          <p:spTgt spid="7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xit" presetSubtype="10" fill="hold" nodeType="clickEffect">
                                  <p:stCondLst>
                                    <p:cond delay="0"/>
                                  </p:stCondLst>
                                  <p:childTnLst>
                                    <p:animEffect transition="out" filter="blinds(horizontal)">
                                      <p:cBhvr>
                                        <p:cTn id="89" dur="500"/>
                                        <p:tgtEl>
                                          <p:spTgt spid="54"/>
                                        </p:tgtEl>
                                      </p:cBhvr>
                                    </p:animEffect>
                                    <p:set>
                                      <p:cBhvr>
                                        <p:cTn id="90" dur="1" fill="hold">
                                          <p:stCondLst>
                                            <p:cond delay="499"/>
                                          </p:stCondLst>
                                        </p:cTn>
                                        <p:tgtEl>
                                          <p:spTgt spid="54"/>
                                        </p:tgtEl>
                                        <p:attrNameLst>
                                          <p:attrName>style.visibility</p:attrName>
                                        </p:attrNameLst>
                                      </p:cBhvr>
                                      <p:to>
                                        <p:strVal val="hidden"/>
                                      </p:to>
                                    </p:set>
                                  </p:childTnLst>
                                </p:cTn>
                              </p:par>
                              <p:par>
                                <p:cTn id="91" presetID="3" presetClass="exit" presetSubtype="10" fill="hold" grpId="0" nodeType="withEffect">
                                  <p:stCondLst>
                                    <p:cond delay="0"/>
                                  </p:stCondLst>
                                  <p:childTnLst>
                                    <p:animEffect transition="out" filter="blinds(horizontal)">
                                      <p:cBhvr>
                                        <p:cTn id="92" dur="500"/>
                                        <p:tgtEl>
                                          <p:spTgt spid="62"/>
                                        </p:tgtEl>
                                      </p:cBhvr>
                                    </p:animEffect>
                                    <p:set>
                                      <p:cBhvr>
                                        <p:cTn id="93"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2" grpId="0"/>
      <p:bldP spid="45" grpId="0"/>
      <p:bldP spid="48" grpId="0"/>
      <p:bldP spid="56" grpId="0"/>
      <p:bldP spid="58" grpId="0"/>
      <p:bldP spid="59" grpId="0"/>
      <p:bldP spid="60" grpId="0"/>
      <p:bldP spid="67" grpId="0"/>
      <p:bldP spid="68" grpId="0"/>
      <p:bldP spid="69" grpId="0"/>
      <p:bldP spid="70" grpId="0"/>
      <p:bldP spid="71" grpId="0" animBg="1"/>
      <p:bldP spid="72" grpId="0"/>
      <p:bldP spid="73" grpId="0" animBg="1"/>
      <p:bldP spid="74" grpId="0"/>
      <p:bldP spid="7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5" name="TextBox 74"/>
              <p:cNvSpPr txBox="1"/>
              <p:nvPr/>
            </p:nvSpPr>
            <p:spPr>
              <a:xfrm>
                <a:off x="8077200" y="1371600"/>
                <a:ext cx="208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8077200" y="1371600"/>
                <a:ext cx="208390" cy="215444"/>
              </a:xfrm>
              <a:prstGeom prst="rect">
                <a:avLst/>
              </a:prstGeom>
              <a:blipFill>
                <a:blip r:embed="rId2"/>
                <a:stretch>
                  <a:fillRect l="-20588" r="-26471" b="-31429"/>
                </a:stretch>
              </a:blipFill>
            </p:spPr>
            <p:txBody>
              <a:bodyPr/>
              <a:lstStyle/>
              <a:p>
                <a:r>
                  <a:rPr lang="en-GB">
                    <a:noFill/>
                  </a:rPr>
                  <a:t> </a:t>
                </a:r>
              </a:p>
            </p:txBody>
          </p:sp>
        </mc:Fallback>
      </mc:AlternateContent>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414524"/>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of mass 5kg is moving on a smooth horizontal surface with velocity </a:t>
                </a:r>
                <a14:m>
                  <m:oMath xmlns:m="http://schemas.openxmlformats.org/officeDocument/2006/math">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2</m:t>
                            </m:r>
                            <m:r>
                              <a:rPr lang="en-US" sz="1400" b="1" i="1">
                                <a:latin typeface="Cambria Math" panose="02040503050406030204" pitchFamily="18" charset="0"/>
                              </a:rPr>
                              <m:t>𝒊</m:t>
                            </m:r>
                            <m:r>
                              <a:rPr lang="en-US" sz="1400" i="1">
                                <a:latin typeface="Cambria Math" panose="02040503050406030204" pitchFamily="18" charset="0"/>
                              </a:rPr>
                              <m:t>+3</m:t>
                            </m:r>
                            <m:r>
                              <a:rPr lang="en-US" sz="1400" b="1" i="1">
                                <a:latin typeface="Cambria Math" panose="02040503050406030204" pitchFamily="18" charset="0"/>
                              </a:rPr>
                              <m:t>𝒋</m:t>
                            </m:r>
                          </m:e>
                        </m:d>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Another smooth sphere </a:t>
                </a:r>
                <a14:m>
                  <m:oMath xmlns:m="http://schemas.openxmlformats.org/officeDocument/2006/math">
                    <m:r>
                      <a:rPr lang="en-US" sz="1400" i="1" smtClean="0">
                        <a:latin typeface="Cambria Math" panose="02040503050406030204" pitchFamily="18" charset="0"/>
                      </a:rPr>
                      <m:t>𝐵</m:t>
                    </m:r>
                  </m:oMath>
                </a14:m>
                <a:r>
                  <a:rPr lang="en-US" sz="1400" dirty="0">
                    <a:latin typeface="Comic Sans MS" panose="030F0702030302020204" pitchFamily="66" charset="0"/>
                  </a:rPr>
                  <a:t> of mass 3kg and the same radius as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moving on the same surface with velocity </a:t>
                </a:r>
                <a14:m>
                  <m:oMath xmlns:m="http://schemas.openxmlformats.org/officeDocument/2006/math">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0" i="1" smtClean="0">
                                <a:latin typeface="Cambria Math" panose="02040503050406030204" pitchFamily="18" charset="0"/>
                              </a:rPr>
                              <m:t>4</m:t>
                            </m:r>
                            <m:r>
                              <a:rPr lang="en-US" sz="1400" b="1" i="1">
                                <a:latin typeface="Cambria Math" panose="02040503050406030204" pitchFamily="18" charset="0"/>
                              </a:rPr>
                              <m:t>𝒊</m:t>
                            </m:r>
                            <m:r>
                              <a:rPr lang="en-US" sz="1400" b="0" i="1" smtClean="0">
                                <a:latin typeface="Cambria Math" panose="02040503050406030204" pitchFamily="18" charset="0"/>
                              </a:rPr>
                              <m:t>−2</m:t>
                            </m:r>
                            <m:r>
                              <a:rPr lang="en-US" sz="1400" b="1" i="1">
                                <a:latin typeface="Cambria Math" panose="02040503050406030204" pitchFamily="18" charset="0"/>
                              </a:rPr>
                              <m:t>𝒋</m:t>
                            </m:r>
                          </m:e>
                        </m:d>
                        <m:r>
                          <a:rPr lang="en-US" sz="1400" i="1">
                            <a:latin typeface="Cambria Math" panose="02040503050406030204" pitchFamily="18" charset="0"/>
                          </a:rPr>
                          <m:t>𝑚𝑠</m:t>
                        </m:r>
                      </m:e>
                      <m:sup>
                        <m:r>
                          <a:rPr lang="en-US" sz="1400" i="1">
                            <a:latin typeface="Cambria Math" panose="02040503050406030204" pitchFamily="18" charset="0"/>
                          </a:rPr>
                          <m:t>−1</m:t>
                        </m:r>
                      </m:sup>
                    </m:sSup>
                  </m:oMath>
                </a14:m>
                <a:r>
                  <a:rPr lang="en-US" sz="1400" dirty="0">
                    <a:latin typeface="Comic Sans MS" panose="030F0702030302020204" pitchFamily="66" charset="0"/>
                  </a:rPr>
                  <a:t>. The spheres collide when their line of </a:t>
                </a:r>
                <a:r>
                  <a:rPr lang="en-US" sz="1400" dirty="0" err="1">
                    <a:latin typeface="Comic Sans MS" panose="030F0702030302020204" pitchFamily="66" charset="0"/>
                  </a:rPr>
                  <a:t>centres</a:t>
                </a:r>
                <a:r>
                  <a:rPr lang="en-US" sz="1400" dirty="0">
                    <a:latin typeface="Comic Sans MS" panose="030F0702030302020204" pitchFamily="66" charset="0"/>
                  </a:rPr>
                  <a:t> is parallel to </a:t>
                </a:r>
                <a14:m>
                  <m:oMath xmlns:m="http://schemas.openxmlformats.org/officeDocument/2006/math">
                    <m:r>
                      <a:rPr lang="en-US" sz="1400" b="1" i="1" dirty="0" smtClean="0">
                        <a:latin typeface="Cambria Math" panose="02040503050406030204" pitchFamily="18" charset="0"/>
                      </a:rPr>
                      <m:t>𝒋</m:t>
                    </m:r>
                  </m:oMath>
                </a14:m>
                <a:r>
                  <a:rPr lang="en-US" sz="1400" dirty="0">
                    <a:latin typeface="Comic Sans MS" panose="030F0702030302020204" pitchFamily="66" charset="0"/>
                  </a:rPr>
                  <a:t>. The coefficient of restitution between the spheres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5</m:t>
                        </m:r>
                      </m:den>
                    </m:f>
                  </m:oMath>
                </a14:m>
                <a:r>
                  <a:rPr lang="en-US" sz="1400" dirty="0">
                    <a:latin typeface="Comic Sans MS" panose="030F0702030302020204" pitchFamily="66" charset="0"/>
                  </a:rPr>
                  <a:t>. Find the velocities of both spheres after the impact.</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414524"/>
              </a:xfrm>
              <a:prstGeom prst="rect">
                <a:avLst/>
              </a:prstGeom>
              <a:blipFill>
                <a:blip r:embed="rId3"/>
                <a:stretch>
                  <a:fillRect l="-331" t="-357" r="-1488" b="-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7" name="Oval 6"/>
          <p:cNvSpPr>
            <a:spLocks noChangeAspect="1"/>
          </p:cNvSpPr>
          <p:nvPr/>
        </p:nvSpPr>
        <p:spPr>
          <a:xfrm>
            <a:off x="57150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626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9" name="TextBox 8"/>
          <p:cNvSpPr txBox="1"/>
          <p:nvPr/>
        </p:nvSpPr>
        <p:spPr>
          <a:xfrm>
            <a:off x="41910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Before</a:t>
            </a:r>
            <a:endParaRPr lang="en-GB" sz="1400" u="sng" dirty="0">
              <a:latin typeface="Comic Sans MS" panose="030F0702030302020204" pitchFamily="66" charset="0"/>
            </a:endParaRPr>
          </a:p>
        </p:txBody>
      </p:sp>
      <p:sp>
        <p:nvSpPr>
          <p:cNvPr id="10" name="Oval 9"/>
          <p:cNvSpPr>
            <a:spLocks noChangeAspect="1"/>
          </p:cNvSpPr>
          <p:nvPr/>
        </p:nvSpPr>
        <p:spPr>
          <a:xfrm>
            <a:off x="57150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26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12" name="Straight Connector 11"/>
          <p:cNvCxnSpPr/>
          <p:nvPr/>
        </p:nvCxnSpPr>
        <p:spPr>
          <a:xfrm>
            <a:off x="5943600" y="1371600"/>
            <a:ext cx="0" cy="1828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133600"/>
            <a:ext cx="784445" cy="307777"/>
          </a:xfrm>
          <a:prstGeom prst="rect">
            <a:avLst/>
          </a:prstGeom>
          <a:noFill/>
        </p:spPr>
        <p:txBody>
          <a:bodyPr wrap="square" rtlCol="0">
            <a:spAutoFit/>
          </a:bodyPr>
          <a:lstStyle/>
          <a:p>
            <a:pPr algn="ctr"/>
            <a:r>
              <a:rPr lang="en-US" sz="1400" u="sng" dirty="0">
                <a:latin typeface="Comic Sans MS" panose="030F0702030302020204" pitchFamily="66" charset="0"/>
              </a:rPr>
              <a:t>After</a:t>
            </a:r>
            <a:endParaRPr lang="en-GB" sz="1400" u="sng" dirty="0">
              <a:latin typeface="Comic Sans MS" panose="030F0702030302020204" pitchFamily="66" charset="0"/>
            </a:endParaRPr>
          </a:p>
        </p:txBody>
      </p:sp>
      <p:cxnSp>
        <p:nvCxnSpPr>
          <p:cNvPr id="14" name="Straight Arrow Connector 13"/>
          <p:cNvCxnSpPr/>
          <p:nvPr/>
        </p:nvCxnSpPr>
        <p:spPr>
          <a:xfrm>
            <a:off x="4953000" y="1295400"/>
            <a:ext cx="990600" cy="533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1295400"/>
            <a:ext cx="0" cy="5334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53000" y="1828800"/>
            <a:ext cx="928456"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05400" y="1219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oMath>
                  </m:oMathPara>
                </a14:m>
                <a:endParaRPr lang="en-GB" sz="1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5400" y="1219200"/>
                <a:ext cx="591124" cy="215444"/>
              </a:xfrm>
              <a:prstGeom prst="rect">
                <a:avLst/>
              </a:prstGeom>
              <a:blipFill>
                <a:blip r:embed="rId11"/>
                <a:stretch>
                  <a:fillRect l="-6250" r="-10417"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57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257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24400" y="14478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2</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24400" y="1447800"/>
                <a:ext cx="209993" cy="215444"/>
              </a:xfrm>
              <a:prstGeom prst="rect">
                <a:avLst/>
              </a:prstGeom>
              <a:blipFill>
                <a:blip r:embed="rId13"/>
                <a:stretch>
                  <a:fillRect l="-20588" r="-26471" b="-31429"/>
                </a:stretch>
              </a:blipFill>
            </p:spPr>
            <p:txBody>
              <a:bodyPr/>
              <a:lstStyle/>
              <a:p>
                <a:r>
                  <a:rPr lang="en-GB">
                    <a:noFill/>
                  </a:rPr>
                  <a:t> </a:t>
                </a:r>
              </a:p>
            </p:txBody>
          </p:sp>
        </mc:Fallback>
      </mc:AlternateContent>
      <p:cxnSp>
        <p:nvCxnSpPr>
          <p:cNvPr id="27" name="Straight Arrow Connector 26"/>
          <p:cNvCxnSpPr/>
          <p:nvPr/>
        </p:nvCxnSpPr>
        <p:spPr>
          <a:xfrm flipV="1">
            <a:off x="5334000" y="2590800"/>
            <a:ext cx="6096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943600" y="2590800"/>
            <a:ext cx="0" cy="6858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3276600"/>
            <a:ext cx="6096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029200" y="2743200"/>
                <a:ext cx="59112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oMath>
                  </m:oMathPara>
                </a14:m>
                <a:endParaRPr lang="en-GB" sz="14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029200" y="2743200"/>
                <a:ext cx="591124" cy="215444"/>
              </a:xfrm>
              <a:prstGeom prst="rect">
                <a:avLst/>
              </a:prstGeom>
              <a:blipFill>
                <a:blip r:embed="rId14"/>
                <a:stretch>
                  <a:fillRect l="-6186" r="-927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62600" y="32766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276600"/>
                <a:ext cx="206788" cy="215444"/>
              </a:xfrm>
              <a:prstGeom prst="rect">
                <a:avLst/>
              </a:prstGeom>
              <a:blipFill>
                <a:blip r:embed="rId15"/>
                <a:stretch>
                  <a:fillRect l="-21212" r="-21212"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3600" y="2895600"/>
                <a:ext cx="20999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3</m:t>
                      </m:r>
                      <m:r>
                        <a:rPr lang="en-US" sz="1400" b="1" i="1" smtClean="0">
                          <a:solidFill>
                            <a:srgbClr val="0000FF"/>
                          </a:solidFill>
                          <a:latin typeface="Cambria Math" panose="02040503050406030204" pitchFamily="18" charset="0"/>
                        </a:rPr>
                        <m:t>𝒋</m:t>
                      </m:r>
                    </m:oMath>
                  </m:oMathPara>
                </a14:m>
                <a:endParaRPr lang="en-GB" sz="1400" b="1"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943600" y="2895600"/>
                <a:ext cx="209993" cy="215444"/>
              </a:xfrm>
              <a:prstGeom prst="rect">
                <a:avLst/>
              </a:prstGeom>
              <a:blipFill>
                <a:blip r:embed="rId16"/>
                <a:stretch>
                  <a:fillRect l="-20588" r="-26471" b="-31429"/>
                </a:stretch>
              </a:blipFill>
            </p:spPr>
            <p:txBody>
              <a:bodyPr/>
              <a:lstStyle/>
              <a:p>
                <a:r>
                  <a:rPr lang="en-GB">
                    <a:noFill/>
                  </a:rPr>
                  <a:t> </a:t>
                </a:r>
              </a:p>
            </p:txBody>
          </p:sp>
        </mc:Fallback>
      </mc:AlternateContent>
      <p:sp>
        <p:nvSpPr>
          <p:cNvPr id="40" name="Oval 39"/>
          <p:cNvSpPr>
            <a:spLocks noChangeAspect="1"/>
          </p:cNvSpPr>
          <p:nvPr/>
        </p:nvSpPr>
        <p:spPr>
          <a:xfrm>
            <a:off x="7772400" y="16002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620000" y="1371600"/>
            <a:ext cx="298480" cy="307777"/>
          </a:xfrm>
          <a:prstGeom prst="rect">
            <a:avLst/>
          </a:prstGeom>
          <a:noFill/>
        </p:spPr>
        <p:txBody>
          <a:bodyPr wrap="none" rtlCol="0">
            <a:spAutoFit/>
          </a:bodyPr>
          <a:lstStyle/>
          <a:p>
            <a:r>
              <a:rPr lang="en-US" sz="1400" dirty="0">
                <a:latin typeface="Comic Sans MS" panose="030F0702030302020204" pitchFamily="66" charset="0"/>
              </a:rPr>
              <a:t>B</a:t>
            </a:r>
            <a:endParaRPr lang="en-GB" sz="1400" dirty="0">
              <a:latin typeface="Comic Sans MS" panose="030F0702030302020204" pitchFamily="66" charset="0"/>
            </a:endParaRPr>
          </a:p>
        </p:txBody>
      </p:sp>
      <p:sp>
        <p:nvSpPr>
          <p:cNvPr id="42" name="Oval 41"/>
          <p:cNvSpPr>
            <a:spLocks noChangeAspect="1"/>
          </p:cNvSpPr>
          <p:nvPr/>
        </p:nvSpPr>
        <p:spPr>
          <a:xfrm>
            <a:off x="7772400" y="2438400"/>
            <a:ext cx="457200" cy="457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620000" y="2209800"/>
            <a:ext cx="298480" cy="307777"/>
          </a:xfrm>
          <a:prstGeom prst="rect">
            <a:avLst/>
          </a:prstGeom>
          <a:noFill/>
        </p:spPr>
        <p:txBody>
          <a:bodyPr wrap="square" rtlCol="0">
            <a:spAutoFit/>
          </a:bodyPr>
          <a:lstStyle/>
          <a:p>
            <a:r>
              <a:rPr lang="en-US" sz="1400" dirty="0">
                <a:latin typeface="Comic Sans MS" panose="030F0702030302020204" pitchFamily="66" charset="0"/>
              </a:rPr>
              <a:t>A</a:t>
            </a:r>
            <a:endParaRPr lang="en-GB" sz="1400" dirty="0">
              <a:latin typeface="Comic Sans MS" panose="030F0702030302020204" pitchFamily="66" charset="0"/>
            </a:endParaRPr>
          </a:p>
        </p:txBody>
      </p:sp>
      <p:cxnSp>
        <p:nvCxnSpPr>
          <p:cNvPr id="44" name="Straight Connector 43"/>
          <p:cNvCxnSpPr/>
          <p:nvPr/>
        </p:nvCxnSpPr>
        <p:spPr>
          <a:xfrm>
            <a:off x="8001000" y="1371600"/>
            <a:ext cx="0" cy="175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01000" y="1371600"/>
            <a:ext cx="0" cy="457200"/>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01000" y="1828800"/>
            <a:ext cx="9144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8305800" y="18288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4</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05800" y="1828800"/>
                <a:ext cx="206788" cy="215444"/>
              </a:xfrm>
              <a:prstGeom prst="rect">
                <a:avLst/>
              </a:prstGeom>
              <a:blipFill>
                <a:blip r:embed="rId12"/>
                <a:stretch>
                  <a:fillRect l="-21212" r="-21212" b="-5714"/>
                </a:stretch>
              </a:blipFill>
            </p:spPr>
            <p:txBody>
              <a:bodyPr/>
              <a:lstStyle/>
              <a:p>
                <a:r>
                  <a:rPr lang="en-GB">
                    <a:noFill/>
                  </a:rPr>
                  <a:t> </a:t>
                </a:r>
              </a:p>
            </p:txBody>
          </p:sp>
        </mc:Fallback>
      </mc:AlternateContent>
      <p:cxnSp>
        <p:nvCxnSpPr>
          <p:cNvPr id="55" name="Straight Arrow Connector 54"/>
          <p:cNvCxnSpPr/>
          <p:nvPr/>
        </p:nvCxnSpPr>
        <p:spPr>
          <a:xfrm>
            <a:off x="8001000" y="2667000"/>
            <a:ext cx="685800"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229600" y="2667000"/>
                <a:ext cx="2067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2</m:t>
                      </m:r>
                      <m:r>
                        <a:rPr lang="en-US" sz="1400" b="1" i="1" smtClean="0">
                          <a:solidFill>
                            <a:srgbClr val="FF0000"/>
                          </a:solidFill>
                          <a:latin typeface="Cambria Math" panose="02040503050406030204" pitchFamily="18" charset="0"/>
                        </a:rPr>
                        <m:t>𝒊</m:t>
                      </m:r>
                    </m:oMath>
                  </m:oMathPara>
                </a14:m>
                <a:endParaRPr lang="en-GB" sz="1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29600" y="2667000"/>
                <a:ext cx="206788" cy="215444"/>
              </a:xfrm>
              <a:prstGeom prst="rect">
                <a:avLst/>
              </a:prstGeom>
              <a:blipFill>
                <a:blip r:embed="rId15"/>
                <a:stretch>
                  <a:fillRect l="-20588" r="-1764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9400" y="3276600"/>
                <a:ext cx="1524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r>
                        <a:rPr lang="en-US" sz="1400" b="0" i="1" smtClean="0">
                          <a:latin typeface="Cambria Math" panose="02040503050406030204" pitchFamily="18" charset="0"/>
                        </a:rPr>
                        <m:t>𝑤</m:t>
                      </m:r>
                      <m:r>
                        <a:rPr lang="en-US" sz="1400" b="0" i="1" smtClean="0">
                          <a:latin typeface="Cambria Math" panose="02040503050406030204" pitchFamily="18" charset="0"/>
                        </a:rPr>
                        <m:t>+3</m:t>
                      </m:r>
                      <m:r>
                        <a:rPr lang="en-US" sz="1400" b="0" i="1" smtClean="0">
                          <a:latin typeface="Cambria Math" panose="02040503050406030204" pitchFamily="18" charset="0"/>
                        </a:rPr>
                        <m:t>𝑣</m:t>
                      </m:r>
                      <m:r>
                        <a:rPr lang="en-US" sz="1400" b="0" i="1" smtClean="0">
                          <a:latin typeface="Cambria Math" panose="02040503050406030204" pitchFamily="18" charset="0"/>
                        </a:rPr>
                        <m:t>=9</m:t>
                      </m:r>
                    </m:oMath>
                  </m:oMathPara>
                </a14:m>
                <a:endParaRPr lang="en-GB" sz="14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9400" y="3276600"/>
                <a:ext cx="1524000"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858000" y="3581400"/>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r>
                        <a:rPr lang="en-US" sz="1400" b="0" i="1" smtClean="0">
                          <a:latin typeface="Cambria Math" panose="02040503050406030204" pitchFamily="18" charset="0"/>
                        </a:rPr>
                        <m:t>𝑤</m:t>
                      </m:r>
                      <m:r>
                        <a:rPr lang="en-US" sz="1400" b="0" i="1" smtClean="0">
                          <a:latin typeface="Cambria Math" panose="02040503050406030204" pitchFamily="18" charset="0"/>
                        </a:rPr>
                        <m:t>=3</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858000" y="3581400"/>
                <a:ext cx="1295400" cy="30777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67200" y="4343400"/>
                <a:ext cx="2501647" cy="307777"/>
              </a:xfrm>
              <a:prstGeom prst="rect">
                <a:avLst/>
              </a:prstGeom>
              <a:noFill/>
            </p:spPr>
            <p:txBody>
              <a:bodyPr wrap="none" rtlCol="0">
                <a:spAutoFit/>
              </a:bodyPr>
              <a:lstStyle/>
              <a:p>
                <a:r>
                  <a:rPr lang="en-US" sz="1400" dirty="0">
                    <a:latin typeface="Comic Sans MS" panose="030F0702030302020204" pitchFamily="66" charset="0"/>
                  </a:rPr>
                  <a:t>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b="0" i="1" smtClean="0">
                        <a:latin typeface="Cambria Math" panose="02040503050406030204" pitchFamily="18" charset="0"/>
                      </a:rPr>
                      <m:t>2</m:t>
                    </m:r>
                    <m:r>
                      <a:rPr lang="en-US" sz="1400" b="1" i="1" smtClean="0">
                        <a:latin typeface="Cambria Math" panose="02040503050406030204" pitchFamily="18" charset="0"/>
                      </a:rPr>
                      <m:t>𝒊</m:t>
                    </m:r>
                    <m:r>
                      <a:rPr lang="en-US" sz="1400" b="0" i="1" smtClean="0">
                        <a:latin typeface="Cambria Math" panose="02040503050406030204" pitchFamily="18" charset="0"/>
                      </a:rPr>
                      <m:t>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endParaRPr lang="en-GB" sz="14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67200" y="4343400"/>
                <a:ext cx="2501647" cy="307777"/>
              </a:xfrm>
              <a:prstGeom prst="rect">
                <a:avLst/>
              </a:prstGeom>
              <a:blipFill>
                <a:blip r:embed="rId21"/>
                <a:stretch>
                  <a:fillRect l="-732"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267200" y="4953000"/>
                <a:ext cx="3027624" cy="307777"/>
              </a:xfrm>
              <a:prstGeom prst="rect">
                <a:avLst/>
              </a:prstGeom>
              <a:noFill/>
            </p:spPr>
            <p:txBody>
              <a:bodyPr wrap="none" rtlCol="0">
                <a:spAutoFit/>
              </a:bodyPr>
              <a:lstStyle/>
              <a:p>
                <a:r>
                  <a:rPr lang="en-US" sz="1400" dirty="0">
                    <a:latin typeface="Comic Sans MS" panose="030F0702030302020204" pitchFamily="66" charset="0"/>
                  </a:rPr>
                  <a:t>The velocity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r>
                      <a:rPr lang="en-US" sz="1400" b="0" i="0" smtClean="0">
                        <a:latin typeface="Cambria Math" panose="02040503050406030204" pitchFamily="18" charset="0"/>
                      </a:rPr>
                      <m:t>(4</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r>
                      <a:rPr lang="en-US" sz="1400" b="0" i="1" smtClean="0">
                        <a:latin typeface="Cambria Math" panose="02040503050406030204" pitchFamily="18" charset="0"/>
                      </a:rPr>
                      <m:t>)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267200" y="4953000"/>
                <a:ext cx="3027624" cy="307777"/>
              </a:xfrm>
              <a:prstGeom prst="rect">
                <a:avLst/>
              </a:prstGeom>
              <a:blipFill>
                <a:blip r:embed="rId22"/>
                <a:stretch>
                  <a:fillRect l="-604"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28246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18576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small smooth spheres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and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have equal radii. The mass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2</m:t>
                    </m:r>
                    <m:r>
                      <a:rPr lang="en-US" sz="1400" i="1" dirty="0" smtClean="0">
                        <a:latin typeface="Cambria Math" panose="02040503050406030204" pitchFamily="18" charset="0"/>
                      </a:rPr>
                      <m:t>𝑚</m:t>
                    </m:r>
                  </m:oMath>
                </a14:m>
                <a:r>
                  <a:rPr lang="en-US" sz="1400" dirty="0">
                    <a:latin typeface="Comic Sans MS" panose="030F0702030302020204" pitchFamily="66" charset="0"/>
                  </a:rPr>
                  <a:t> kg and the mass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3</m:t>
                    </m:r>
                    <m:r>
                      <a:rPr lang="en-US" sz="1400" i="1" dirty="0" smtClean="0">
                        <a:latin typeface="Cambria Math" panose="02040503050406030204" pitchFamily="18" charset="0"/>
                      </a:rPr>
                      <m:t>𝑚</m:t>
                    </m:r>
                  </m:oMath>
                </a14:m>
                <a:r>
                  <a:rPr lang="en-US" sz="1400" dirty="0">
                    <a:latin typeface="Comic Sans MS" panose="030F0702030302020204" pitchFamily="66" charset="0"/>
                  </a:rPr>
                  <a:t> kg. The spheres are moving on a smooth horizontal plane and they collide. Immediately before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b="0" i="1" smtClean="0">
                        <a:latin typeface="Cambria Math" panose="02040503050406030204" pitchFamily="18" charset="0"/>
                      </a:rPr>
                      <m:t>5</m:t>
                    </m:r>
                    <m:r>
                      <a:rPr lang="en-US" sz="1400" b="1" i="1" smtClean="0">
                        <a:latin typeface="Cambria Math" panose="02040503050406030204" pitchFamily="18" charset="0"/>
                      </a:rPr>
                      <m:t>𝒋</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and the velocity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Immediately after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d>
                      <m:dPr>
                        <m:ctrlPr>
                          <a:rPr lang="en-US" sz="140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A unit vector parallel to the line of </a:t>
                </a:r>
                <a:r>
                  <a:rPr lang="en-US" sz="1400" dirty="0" err="1">
                    <a:latin typeface="Comic Sans MS" panose="030F0702030302020204" pitchFamily="66" charset="0"/>
                  </a:rPr>
                  <a:t>centres</a:t>
                </a:r>
                <a:r>
                  <a:rPr lang="en-US" sz="1400" dirty="0">
                    <a:latin typeface="Comic Sans MS" panose="030F0702030302020204" pitchFamily="66" charset="0"/>
                  </a:rPr>
                  <a:t> of the spheres at the instant of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185761"/>
              </a:xfrm>
              <a:prstGeom prst="rect">
                <a:avLst/>
              </a:prstGeom>
              <a:blipFill>
                <a:blip r:embed="rId2"/>
                <a:stretch>
                  <a:fillRect l="-661" t="-292" r="-1488" b="-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p:sp>
        <p:nvSpPr>
          <p:cNvPr id="5" name="TextBox 4"/>
          <p:cNvSpPr txBox="1"/>
          <p:nvPr/>
        </p:nvSpPr>
        <p:spPr>
          <a:xfrm>
            <a:off x="4191000" y="1524000"/>
            <a:ext cx="480060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Sometimes when using vectors, drawing a diagram can be quite awkward. As velocities given as vectors have already been resolved, you can just use the formulae above with vectors in!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4572000" y="2743200"/>
                <a:ext cx="26581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𝒖</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1</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1</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𝑚</m:t>
                          </m:r>
                        </m:e>
                        <m:sub>
                          <m:r>
                            <a:rPr lang="en-GB" sz="1400" b="0" i="1" smtClean="0">
                              <a:latin typeface="Cambria Math"/>
                            </a:rPr>
                            <m:t>2</m:t>
                          </m:r>
                        </m:sub>
                      </m:sSub>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0" y="2743200"/>
                <a:ext cx="2658124"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33800" y="3200400"/>
                <a:ext cx="435484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)(5</m:t>
                      </m:r>
                      <m:r>
                        <a:rPr lang="en-US" sz="1400" b="1" i="1" smtClean="0">
                          <a:latin typeface="Cambria Math" panose="02040503050406030204" pitchFamily="18" charset="0"/>
                        </a:rPr>
                        <m:t>𝒋</m:t>
                      </m:r>
                      <m:r>
                        <a:rPr lang="en-US" sz="1400" b="0" i="1" smtClean="0">
                          <a:latin typeface="Cambria Math" panose="02040503050406030204" pitchFamily="18" charset="0"/>
                        </a:rPr>
                        <m:t>)</m:t>
                      </m:r>
                      <m:r>
                        <a:rPr lang="en-GB" sz="1400" i="1" smtClean="0">
                          <a:latin typeface="Cambria Math" panose="02040503050406030204" pitchFamily="18" charset="0"/>
                        </a:rPr>
                        <m:t> </m:t>
                      </m:r>
                      <m:r>
                        <a:rPr lang="en-GB" sz="1400" b="0" i="1" smtClean="0">
                          <a:latin typeface="Cambria Math"/>
                        </a:rPr>
                        <m:t>+</m:t>
                      </m:r>
                      <m:r>
                        <a:rPr lang="en-US" sz="1400" b="0" i="1" smtClean="0">
                          <a:latin typeface="Cambria Math" panose="02040503050406030204" pitchFamily="18" charset="0"/>
                        </a:rPr>
                        <m:t>(3</m:t>
                      </m:r>
                      <m:r>
                        <a:rPr lang="en-US" sz="1400" b="0" i="1" smtClean="0">
                          <a:latin typeface="Cambria Math" panose="02040503050406030204" pitchFamily="18" charset="0"/>
                        </a:rPr>
                        <m:t>𝑚</m:t>
                      </m:r>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r>
                        <a:rPr lang="en-US" sz="1400" b="0" i="1" smtClean="0">
                          <a:latin typeface="Cambria Math" panose="02040503050406030204" pitchFamily="18" charset="0"/>
                        </a:rPr>
                        <m:t>)</m:t>
                      </m:r>
                      <m:r>
                        <a:rPr lang="en-GB" sz="1400" b="0" i="1" smtClean="0">
                          <a:latin typeface="Cambria Math"/>
                        </a:rPr>
                        <m:t>=</m:t>
                      </m:r>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r>
                        <a:rPr lang="en-US" sz="1400" b="0" i="1" smtClean="0">
                          <a:latin typeface="Cambria Math" panose="02040503050406030204" pitchFamily="18" charset="0"/>
                        </a:rPr>
                        <m:t>)</m:t>
                      </m:r>
                      <m:r>
                        <a:rPr lang="en-GB" sz="1400" b="0" i="1" smtClean="0">
                          <a:latin typeface="Cambria Math" panose="02040503050406030204" pitchFamily="18" charset="0"/>
                        </a:rPr>
                        <m:t> </m:t>
                      </m:r>
                      <m:r>
                        <a:rPr lang="en-GB" sz="1400" b="0" i="1" smtClean="0">
                          <a:latin typeface="Cambria Math"/>
                        </a:rPr>
                        <m:t>+</m:t>
                      </m:r>
                      <m:r>
                        <a:rPr lang="en-US" sz="1400" b="0" i="1" smtClean="0">
                          <a:latin typeface="Cambria Math" panose="02040503050406030204" pitchFamily="18" charset="0"/>
                        </a:rPr>
                        <m:t>(3</m:t>
                      </m:r>
                      <m:r>
                        <a:rPr lang="en-US" sz="1400" b="0" i="1" smtClean="0">
                          <a:latin typeface="Cambria Math" panose="02040503050406030204" pitchFamily="18" charset="0"/>
                        </a:rPr>
                        <m:t>𝑚</m:t>
                      </m:r>
                      <m:r>
                        <a:rPr lang="en-US"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1" i="1" smtClean="0">
                              <a:latin typeface="Cambria Math"/>
                            </a:rPr>
                            <m:t>𝒗</m:t>
                          </m:r>
                        </m:e>
                        <m:sub>
                          <m:r>
                            <a:rPr lang="en-GB" sz="1400" b="0" i="1" smtClean="0">
                              <a:latin typeface="Cambria Math"/>
                            </a:rPr>
                            <m:t>2</m:t>
                          </m:r>
                        </m:sub>
                      </m:sSub>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733800" y="3200400"/>
                <a:ext cx="4354847" cy="307777"/>
              </a:xfrm>
              <a:prstGeom prst="rect">
                <a:avLst/>
              </a:prstGeom>
              <a:blipFill>
                <a:blip r:embed="rId12"/>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00600" y="3657600"/>
                <a:ext cx="28802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9</m:t>
                      </m:r>
                      <m:r>
                        <a:rPr lang="en-US" sz="1400" b="0" i="1" smtClean="0">
                          <a:latin typeface="Cambria Math" panose="02040503050406030204" pitchFamily="18" charset="0"/>
                        </a:rPr>
                        <m:t>𝑚</m:t>
                      </m:r>
                      <m:r>
                        <a:rPr lang="en-US" sz="1400" b="1" i="1" smtClean="0">
                          <a:latin typeface="Cambria Math" panose="02040503050406030204" pitchFamily="18" charset="0"/>
                        </a:rPr>
                        <m:t>𝒊</m:t>
                      </m:r>
                      <m:r>
                        <a:rPr lang="en-US" sz="1400" b="0" i="1" smtClean="0">
                          <a:latin typeface="Cambria Math" panose="02040503050406030204" pitchFamily="18" charset="0"/>
                        </a:rPr>
                        <m:t>+7</m:t>
                      </m:r>
                      <m:r>
                        <a:rPr lang="en-US" sz="1400" b="0" i="1" smtClean="0">
                          <a:latin typeface="Cambria Math" panose="02040503050406030204" pitchFamily="18" charset="0"/>
                        </a:rPr>
                        <m:t>𝑚</m:t>
                      </m:r>
                      <m:r>
                        <a:rPr lang="en-US" sz="1400" b="1" i="1" smtClean="0">
                          <a:latin typeface="Cambria Math" panose="02040503050406030204" pitchFamily="18" charset="0"/>
                        </a:rPr>
                        <m:t>𝒋</m:t>
                      </m:r>
                      <m:r>
                        <a:rPr lang="en-GB" sz="1400" b="0" i="1" smtClean="0">
                          <a:latin typeface="Cambria Math"/>
                        </a:rPr>
                        <m:t>=</m:t>
                      </m:r>
                      <m:r>
                        <a:rPr lang="en-US" sz="1400" b="0" i="1" smtClean="0">
                          <a:latin typeface="Cambria Math" panose="02040503050406030204" pitchFamily="18" charset="0"/>
                        </a:rPr>
                        <m:t>6</m:t>
                      </m:r>
                      <m:r>
                        <a:rPr lang="en-US" sz="1400" b="0" i="1" smtClean="0">
                          <a:latin typeface="Cambria Math" panose="02040503050406030204" pitchFamily="18" charset="0"/>
                        </a:rPr>
                        <m:t>𝑚</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0" i="1" smtClean="0">
                          <a:latin typeface="Cambria Math" panose="02040503050406030204" pitchFamily="18" charset="0"/>
                        </a:rPr>
                        <m:t>𝑚</m:t>
                      </m:r>
                      <m:r>
                        <a:rPr lang="en-US" sz="1400" b="1" i="1" smtClean="0">
                          <a:latin typeface="Cambria Math" panose="02040503050406030204" pitchFamily="18" charset="0"/>
                        </a:rPr>
                        <m:t>𝒋</m:t>
                      </m:r>
                      <m:r>
                        <a:rPr lang="en-US" sz="1400" b="0" i="1" smtClean="0">
                          <a:latin typeface="Cambria Math" panose="02040503050406030204" pitchFamily="18" charset="0"/>
                        </a:rPr>
                        <m:t>+3</m:t>
                      </m:r>
                      <m:r>
                        <a:rPr lang="en-US" sz="1400" b="0" i="1" smtClean="0">
                          <a:latin typeface="Cambria Math" panose="02040503050406030204" pitchFamily="18" charset="0"/>
                        </a:rPr>
                        <m:t>𝑚</m:t>
                      </m:r>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800600" y="3657600"/>
                <a:ext cx="2880237" cy="307777"/>
              </a:xfrm>
              <a:prstGeom prst="rect">
                <a:avLst/>
              </a:prstGeom>
              <a:blipFill>
                <a:blip r:embed="rId13"/>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05400" y="4114800"/>
                <a:ext cx="2133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9</m:t>
                      </m:r>
                      <m:r>
                        <a:rPr lang="en-US" sz="1400" b="1" i="1" smtClean="0">
                          <a:latin typeface="Cambria Math" panose="02040503050406030204" pitchFamily="18" charset="0"/>
                        </a:rPr>
                        <m:t>𝒊</m:t>
                      </m:r>
                      <m:r>
                        <a:rPr lang="en-US" sz="1400" b="0" i="1" smtClean="0">
                          <a:latin typeface="Cambria Math" panose="02040503050406030204" pitchFamily="18" charset="0"/>
                        </a:rPr>
                        <m:t>+7</m:t>
                      </m:r>
                      <m:r>
                        <a:rPr lang="en-US" sz="1400" b="1" i="1" smtClean="0">
                          <a:latin typeface="Cambria Math" panose="02040503050406030204" pitchFamily="18" charset="0"/>
                        </a:rPr>
                        <m:t>𝒋</m:t>
                      </m:r>
                      <m:r>
                        <a:rPr lang="en-GB" sz="1400" b="0" i="1" smtClean="0">
                          <a:latin typeface="Cambria Math"/>
                        </a:rPr>
                        <m:t>=</m:t>
                      </m:r>
                      <m:r>
                        <a:rPr lang="en-US" sz="1400" b="0" i="1" smtClean="0">
                          <a:latin typeface="Cambria Math" panose="02040503050406030204" pitchFamily="18" charset="0"/>
                        </a:rPr>
                        <m:t>6</m:t>
                      </m:r>
                      <m:r>
                        <a:rPr lang="en-US" sz="1400" b="1" i="1" smtClean="0">
                          <a:latin typeface="Cambria Math" panose="02040503050406030204" pitchFamily="18" charset="0"/>
                        </a:rPr>
                        <m:t>𝒊</m:t>
                      </m:r>
                      <m:r>
                        <a:rPr lang="en-US" sz="1400" b="0" i="1" smtClean="0">
                          <a:latin typeface="Cambria Math" panose="02040503050406030204" pitchFamily="18" charset="0"/>
                        </a:rPr>
                        <m:t>+4</m:t>
                      </m:r>
                      <m:r>
                        <a:rPr lang="en-US" sz="1400" b="1" i="1" smtClean="0">
                          <a:latin typeface="Cambria Math" panose="02040503050406030204" pitchFamily="18" charset="0"/>
                        </a:rPr>
                        <m:t>𝒋</m:t>
                      </m:r>
                      <m:r>
                        <a:rPr lang="en-US" sz="1400" b="0" i="1" smtClean="0">
                          <a:latin typeface="Cambria Math" panose="02040503050406030204" pitchFamily="18" charset="0"/>
                        </a:rPr>
                        <m:t>+3</m:t>
                      </m:r>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105400" y="4114800"/>
                <a:ext cx="2133600" cy="307777"/>
              </a:xfrm>
              <a:prstGeom prst="rect">
                <a:avLst/>
              </a:prstGeom>
              <a:blipFill>
                <a:blip r:embed="rId14"/>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05400" y="4572000"/>
                <a:ext cx="1371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+3</m:t>
                      </m:r>
                      <m:r>
                        <a:rPr lang="en-US" sz="1400" b="1" i="1" smtClean="0">
                          <a:latin typeface="Cambria Math" panose="02040503050406030204" pitchFamily="18" charset="0"/>
                        </a:rPr>
                        <m:t>𝒋</m:t>
                      </m:r>
                      <m:r>
                        <a:rPr lang="en-US" sz="1400" b="0" i="1" smtClean="0">
                          <a:latin typeface="Cambria Math" panose="02040503050406030204" pitchFamily="18" charset="0"/>
                        </a:rPr>
                        <m:t>=3</m:t>
                      </m:r>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105400" y="4572000"/>
                <a:ext cx="1371600" cy="307777"/>
              </a:xfrm>
              <a:prstGeom prst="rect">
                <a:avLst/>
              </a:prstGeom>
              <a:blipFill>
                <a:blip r:embed="rId15"/>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57800" y="5029200"/>
                <a:ext cx="1143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r>
                        <a:rPr lang="en-US" sz="1400" b="0" i="1" smtClean="0">
                          <a:latin typeface="Cambria Math" panose="02040503050406030204" pitchFamily="18" charset="0"/>
                        </a:rPr>
                        <m:t>=</m:t>
                      </m:r>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257800" y="5029200"/>
                <a:ext cx="1143000" cy="307777"/>
              </a:xfrm>
              <a:prstGeom prst="rect">
                <a:avLst/>
              </a:prstGeom>
              <a:blipFill>
                <a:blip r:embed="rId16"/>
                <a:stretch>
                  <a:fillRect b="-8000"/>
                </a:stretch>
              </a:blipFill>
            </p:spPr>
            <p:txBody>
              <a:bodyPr/>
              <a:lstStyle/>
              <a:p>
                <a:r>
                  <a:rPr lang="en-GB">
                    <a:noFill/>
                  </a:rPr>
                  <a:t> </a:t>
                </a:r>
              </a:p>
            </p:txBody>
          </p:sp>
        </mc:Fallback>
      </mc:AlternateContent>
      <p:sp>
        <p:nvSpPr>
          <p:cNvPr id="14" name="Arc 13"/>
          <p:cNvSpPr/>
          <p:nvPr/>
        </p:nvSpPr>
        <p:spPr>
          <a:xfrm>
            <a:off x="7924800" y="29718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8001000" y="2895600"/>
            <a:ext cx="9906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p:sp>
        <p:nvSpPr>
          <p:cNvPr id="16" name="Arc 15"/>
          <p:cNvSpPr/>
          <p:nvPr/>
        </p:nvSpPr>
        <p:spPr>
          <a:xfrm>
            <a:off x="7924800" y="34290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a:off x="7467600" y="38862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p:cNvSpPr/>
          <p:nvPr/>
        </p:nvSpPr>
        <p:spPr>
          <a:xfrm>
            <a:off x="7010400" y="43434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6248400" y="48006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8077200" y="34290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21" name="TextBox 20"/>
              <p:cNvSpPr txBox="1"/>
              <p:nvPr/>
            </p:nvSpPr>
            <p:spPr>
              <a:xfrm>
                <a:off x="7620000" y="3886200"/>
                <a:ext cx="10668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620000" y="3886200"/>
                <a:ext cx="1066800" cy="276999"/>
              </a:xfrm>
              <a:prstGeom prst="rect">
                <a:avLst/>
              </a:prstGeom>
              <a:blipFill>
                <a:blip r:embed="rId17"/>
                <a:stretch>
                  <a:fillRect t="-2222"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162800" y="4343400"/>
                <a:ext cx="1676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Subtract </a:t>
                </a:r>
                <a14:m>
                  <m:oMath xmlns:m="http://schemas.openxmlformats.org/officeDocument/2006/math">
                    <m:r>
                      <a:rPr lang="en-US" sz="1200" i="1" dirty="0" smtClean="0">
                        <a:solidFill>
                          <a:srgbClr val="FF0000"/>
                        </a:solidFill>
                        <a:latin typeface="Cambria Math" panose="02040503050406030204" pitchFamily="18" charset="0"/>
                      </a:rPr>
                      <m:t>6</m:t>
                    </m:r>
                    <m:r>
                      <a:rPr lang="en-US" sz="1200" b="1" i="1" dirty="0" smtClean="0">
                        <a:solidFill>
                          <a:srgbClr val="FF0000"/>
                        </a:solidFill>
                        <a:latin typeface="Cambria Math" panose="02040503050406030204" pitchFamily="18" charset="0"/>
                      </a:rPr>
                      <m:t>𝒊</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i="1" dirty="0" smtClean="0">
                        <a:solidFill>
                          <a:srgbClr val="FF0000"/>
                        </a:solidFill>
                        <a:latin typeface="Cambria Math" panose="02040503050406030204" pitchFamily="18" charset="0"/>
                      </a:rPr>
                      <m:t>4</m:t>
                    </m:r>
                    <m:r>
                      <a:rPr lang="en-US" sz="1200" b="1" i="1" dirty="0" smtClean="0">
                        <a:solidFill>
                          <a:srgbClr val="FF0000"/>
                        </a:solidFill>
                        <a:latin typeface="Cambria Math" panose="02040503050406030204" pitchFamily="18" charset="0"/>
                      </a:rPr>
                      <m:t>𝒋</m:t>
                    </m:r>
                  </m:oMath>
                </a14:m>
                <a:endParaRPr lang="en-US" sz="1200" b="1" dirty="0">
                  <a:solidFill>
                    <a:srgbClr val="FF0000"/>
                  </a:solidFill>
                  <a:latin typeface="Comic Sans MS" panose="030F0702030302020204" pitchFamily="66"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162800" y="4343400"/>
                <a:ext cx="1676400" cy="276999"/>
              </a:xfrm>
              <a:prstGeom prst="rect">
                <a:avLst/>
              </a:prstGeom>
              <a:blipFill>
                <a:blip r:embed="rId18"/>
                <a:stretch>
                  <a:fillRect t="-2222" b="-15556"/>
                </a:stretch>
              </a:blipFill>
            </p:spPr>
            <p:txBody>
              <a:bodyPr/>
              <a:lstStyle/>
              <a:p>
                <a:r>
                  <a:rPr lang="en-GB">
                    <a:noFill/>
                  </a:rPr>
                  <a:t> </a:t>
                </a:r>
              </a:p>
            </p:txBody>
          </p:sp>
        </mc:Fallback>
      </mc:AlternateContent>
      <p:sp>
        <p:nvSpPr>
          <p:cNvPr id="23" name="TextBox 22"/>
          <p:cNvSpPr txBox="1"/>
          <p:nvPr/>
        </p:nvSpPr>
        <p:spPr>
          <a:xfrm>
            <a:off x="6477000" y="4876800"/>
            <a:ext cx="990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3</a:t>
            </a:r>
            <a:endParaRPr lang="en-US" sz="12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4114800" y="5638800"/>
                <a:ext cx="1828800" cy="353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e>
                      </m:d>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e>
                            <m:sup>
                              <m:r>
                                <a:rPr lang="en-US" sz="1400" b="0" i="1" smtClean="0">
                                  <a:latin typeface="Cambria Math" panose="02040503050406030204" pitchFamily="18" charset="0"/>
                                </a:rPr>
                                <m:t>2</m:t>
                              </m:r>
                            </m:sup>
                          </m:sSup>
                        </m:e>
                      </m:rad>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14800" y="5638800"/>
                <a:ext cx="1828800" cy="353238"/>
              </a:xfrm>
              <a:prstGeom prst="rect">
                <a:avLst/>
              </a:prstGeom>
              <a:blipFill>
                <a:blip r:embed="rId19"/>
                <a:stretch>
                  <a:fillRect b="-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62400" y="6096000"/>
                <a:ext cx="19050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400" i="1" smtClean="0">
                              <a:latin typeface="Cambria Math" panose="02040503050406030204" pitchFamily="18" charset="0"/>
                            </a:rPr>
                          </m:ctrlPr>
                        </m:dPr>
                        <m:e>
                          <m:sSub>
                            <m:sSubPr>
                              <m:ctrlPr>
                                <a:rPr lang="en-GB" sz="1400" i="1">
                                  <a:latin typeface="Cambria Math" panose="02040503050406030204" pitchFamily="18" charset="0"/>
                                </a:rPr>
                              </m:ctrlPr>
                            </m:sSubPr>
                            <m:e>
                              <m:r>
                                <a:rPr lang="en-GB" sz="1400" b="1" i="1">
                                  <a:latin typeface="Cambria Math"/>
                                </a:rPr>
                                <m:t>𝒗</m:t>
                              </m:r>
                            </m:e>
                            <m:sub>
                              <m:r>
                                <a:rPr lang="en-GB" sz="1400" i="1">
                                  <a:latin typeface="Cambria Math"/>
                                </a:rPr>
                                <m:t>2</m:t>
                              </m:r>
                            </m:sub>
                          </m:sSub>
                        </m:e>
                      </m:d>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m:t>
                          </m:r>
                        </m:e>
                      </m:ra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962400" y="6096000"/>
                <a:ext cx="1905000" cy="333168"/>
              </a:xfrm>
              <a:prstGeom prst="rect">
                <a:avLst/>
              </a:prstGeom>
              <a:blipFill>
                <a:blip r:embed="rId20"/>
                <a:stretch>
                  <a:fillRect/>
                </a:stretch>
              </a:blipFill>
            </p:spPr>
            <p:txBody>
              <a:bodyPr/>
              <a:lstStyle/>
              <a:p>
                <a:r>
                  <a:rPr lang="en-GB">
                    <a:noFill/>
                  </a:rPr>
                  <a:t> </a:t>
                </a:r>
              </a:p>
            </p:txBody>
          </p:sp>
        </mc:Fallback>
      </mc:AlternateContent>
      <p:sp>
        <p:nvSpPr>
          <p:cNvPr id="26" name="Arc 25"/>
          <p:cNvSpPr/>
          <p:nvPr/>
        </p:nvSpPr>
        <p:spPr>
          <a:xfrm>
            <a:off x="5715000" y="586740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5943600" y="5943600"/>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US" sz="12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2505891" y="4765766"/>
                <a:ext cx="8382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505891" y="4765766"/>
                <a:ext cx="838200" cy="333168"/>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0210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blinds(horizontal)">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blinds(horizontal)">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linds(horizontal)">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blinds(horizontal)">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linds(horizontal)">
                                      <p:cBhvr>
                                        <p:cTn id="1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animBg="1"/>
      <p:bldP spid="15" grpId="0"/>
      <p:bldP spid="16" grpId="0" animBg="1"/>
      <p:bldP spid="17" grpId="0" animBg="1"/>
      <p:bldP spid="18" grpId="0" animBg="1"/>
      <p:bldP spid="19" grpId="0" animBg="1"/>
      <p:bldP spid="20" grpId="0"/>
      <p:bldP spid="21" grpId="0"/>
      <p:bldP spid="22" grpId="0"/>
      <p:bldP spid="23" grpId="0"/>
      <p:bldP spid="24" grpId="0"/>
      <p:bldP spid="25" grpId="0"/>
      <p:bldP spid="26" grpId="0" animBg="1"/>
      <p:bldP spid="27"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18576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small smooth spheres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and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have equal radii. The mass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2</m:t>
                    </m:r>
                    <m:r>
                      <a:rPr lang="en-US" sz="1400" i="1" dirty="0" smtClean="0">
                        <a:latin typeface="Cambria Math" panose="02040503050406030204" pitchFamily="18" charset="0"/>
                      </a:rPr>
                      <m:t>𝑚</m:t>
                    </m:r>
                  </m:oMath>
                </a14:m>
                <a:r>
                  <a:rPr lang="en-US" sz="1400" dirty="0">
                    <a:latin typeface="Comic Sans MS" panose="030F0702030302020204" pitchFamily="66" charset="0"/>
                  </a:rPr>
                  <a:t> kg and the mass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3</m:t>
                    </m:r>
                    <m:r>
                      <a:rPr lang="en-US" sz="1400" i="1" dirty="0" smtClean="0">
                        <a:latin typeface="Cambria Math" panose="02040503050406030204" pitchFamily="18" charset="0"/>
                      </a:rPr>
                      <m:t>𝑚</m:t>
                    </m:r>
                  </m:oMath>
                </a14:m>
                <a:r>
                  <a:rPr lang="en-US" sz="1400" dirty="0">
                    <a:latin typeface="Comic Sans MS" panose="030F0702030302020204" pitchFamily="66" charset="0"/>
                  </a:rPr>
                  <a:t> kg. The spheres are moving on a smooth horizontal plane and they collide. Immediately before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b="0" i="1" smtClean="0">
                        <a:latin typeface="Cambria Math" panose="02040503050406030204" pitchFamily="18" charset="0"/>
                      </a:rPr>
                      <m:t>5</m:t>
                    </m:r>
                    <m:r>
                      <a:rPr lang="en-US" sz="1400" b="1" i="1" smtClean="0">
                        <a:latin typeface="Cambria Math" panose="02040503050406030204" pitchFamily="18" charset="0"/>
                      </a:rPr>
                      <m:t>𝒋</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and the velocity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Immediately after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d>
                      <m:dPr>
                        <m:ctrlPr>
                          <a:rPr lang="en-US" sz="140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A unit vector parallel to the line of </a:t>
                </a:r>
                <a:r>
                  <a:rPr lang="en-US" sz="1400" dirty="0" err="1">
                    <a:latin typeface="Comic Sans MS" panose="030F0702030302020204" pitchFamily="66" charset="0"/>
                  </a:rPr>
                  <a:t>centres</a:t>
                </a:r>
                <a:r>
                  <a:rPr lang="en-US" sz="1400" dirty="0">
                    <a:latin typeface="Comic Sans MS" panose="030F0702030302020204" pitchFamily="66" charset="0"/>
                  </a:rPr>
                  <a:t> of the spheres at the instant of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185761"/>
              </a:xfrm>
              <a:prstGeom prst="rect">
                <a:avLst/>
              </a:prstGeom>
              <a:blipFill>
                <a:blip r:embed="rId2"/>
                <a:stretch>
                  <a:fillRect l="-661" t="-292" r="-1488" b="-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505891" y="4765766"/>
                <a:ext cx="8382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505891" y="4765766"/>
                <a:ext cx="838200" cy="333168"/>
              </a:xfrm>
              <a:prstGeom prst="rect">
                <a:avLst/>
              </a:prstGeom>
              <a:blipFill>
                <a:blip r:embed="rId11"/>
                <a:stretch>
                  <a:fillRect/>
                </a:stretch>
              </a:blipFill>
            </p:spPr>
            <p:txBody>
              <a:bodyPr/>
              <a:lstStyle/>
              <a:p>
                <a:r>
                  <a:rPr lang="en-GB">
                    <a:noFill/>
                  </a:rPr>
                  <a:t> </a:t>
                </a:r>
              </a:p>
            </p:txBody>
          </p:sp>
        </mc:Fallback>
      </mc:AlternateContent>
      <p:sp>
        <p:nvSpPr>
          <p:cNvPr id="19" name="TextBox 18"/>
          <p:cNvSpPr txBox="1"/>
          <p:nvPr/>
        </p:nvSpPr>
        <p:spPr>
          <a:xfrm>
            <a:off x="6618513" y="1201783"/>
            <a:ext cx="330540" cy="369332"/>
          </a:xfrm>
          <a:prstGeom prst="rect">
            <a:avLst/>
          </a:prstGeom>
          <a:noFill/>
        </p:spPr>
        <p:txBody>
          <a:bodyPr wrap="none" rtlCol="0">
            <a:spAutoFit/>
          </a:bodyPr>
          <a:lstStyle/>
          <a:p>
            <a:r>
              <a:rPr lang="en-US" dirty="0">
                <a:latin typeface="Comic Sans MS" panose="030F0702030302020204" pitchFamily="66" charset="0"/>
              </a:rPr>
              <a:t>B</a:t>
            </a:r>
            <a:endParaRPr lang="en-GB" dirty="0">
              <a:latin typeface="Comic Sans MS" panose="030F0702030302020204" pitchFamily="66" charset="0"/>
            </a:endParaRPr>
          </a:p>
        </p:txBody>
      </p:sp>
      <p:sp>
        <p:nvSpPr>
          <p:cNvPr id="20" name="TextBox 19"/>
          <p:cNvSpPr txBox="1"/>
          <p:nvPr/>
        </p:nvSpPr>
        <p:spPr>
          <a:xfrm>
            <a:off x="5569131" y="1215628"/>
            <a:ext cx="352982" cy="369332"/>
          </a:xfrm>
          <a:prstGeom prst="rect">
            <a:avLst/>
          </a:prstGeom>
          <a:noFill/>
        </p:spPr>
        <p:txBody>
          <a:bodyPr wrap="none" rtlCol="0">
            <a:spAutoFit/>
          </a:bodyPr>
          <a:lstStyle/>
          <a:p>
            <a:r>
              <a:rPr lang="en-US" dirty="0">
                <a:latin typeface="Comic Sans MS" panose="030F0702030302020204" pitchFamily="66" charset="0"/>
              </a:rPr>
              <a:t>A</a:t>
            </a:r>
            <a:endParaRPr lang="en-GB" dirty="0">
              <a:latin typeface="Comic Sans MS" panose="030F0702030302020204" pitchFamily="66" charset="0"/>
            </a:endParaRPr>
          </a:p>
        </p:txBody>
      </p:sp>
      <p:cxnSp>
        <p:nvCxnSpPr>
          <p:cNvPr id="21" name="Straight Connector 20"/>
          <p:cNvCxnSpPr/>
          <p:nvPr/>
        </p:nvCxnSpPr>
        <p:spPr>
          <a:xfrm>
            <a:off x="4685211" y="2037805"/>
            <a:ext cx="32570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0" y="1776547"/>
            <a:ext cx="1001486" cy="523220"/>
          </a:xfrm>
          <a:prstGeom prst="rect">
            <a:avLst/>
          </a:prstGeom>
          <a:noFill/>
        </p:spPr>
        <p:txBody>
          <a:bodyPr wrap="square" rtlCol="0">
            <a:spAutoFit/>
          </a:bodyPr>
          <a:lstStyle/>
          <a:p>
            <a:pPr algn="ctr"/>
            <a:r>
              <a:rPr lang="en-US" sz="1400" dirty="0">
                <a:latin typeface="Comic Sans MS" panose="030F0702030302020204" pitchFamily="66" charset="0"/>
              </a:rPr>
              <a:t>Line of </a:t>
            </a:r>
            <a:r>
              <a:rPr lang="en-US" sz="1400" dirty="0" err="1">
                <a:latin typeface="Comic Sans MS" panose="030F0702030302020204" pitchFamily="66" charset="0"/>
              </a:rPr>
              <a:t>centres</a:t>
            </a:r>
            <a:endParaRPr lang="en-GB" sz="1400" dirty="0">
              <a:latin typeface="Comic Sans MS" panose="030F0702030302020204" pitchFamily="66" charset="0"/>
            </a:endParaRPr>
          </a:p>
        </p:txBody>
      </p:sp>
      <p:cxnSp>
        <p:nvCxnSpPr>
          <p:cNvPr id="23" name="Straight Arrow Connector 22"/>
          <p:cNvCxnSpPr/>
          <p:nvPr/>
        </p:nvCxnSpPr>
        <p:spPr>
          <a:xfrm flipH="1">
            <a:off x="5630091" y="2035628"/>
            <a:ext cx="635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239691" y="2035628"/>
            <a:ext cx="635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a:spLocks noChangeAspect="1"/>
          </p:cNvSpPr>
          <p:nvPr/>
        </p:nvSpPr>
        <p:spPr>
          <a:xfrm>
            <a:off x="6261464" y="1532709"/>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a:spLocks noChangeAspect="1"/>
          </p:cNvSpPr>
          <p:nvPr/>
        </p:nvSpPr>
        <p:spPr>
          <a:xfrm>
            <a:off x="5229499" y="1554479"/>
            <a:ext cx="1018902" cy="10189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512525" y="1741714"/>
            <a:ext cx="282450"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I</a:t>
            </a:r>
            <a:endParaRPr lang="en-GB" sz="1400" dirty="0">
              <a:solidFill>
                <a:srgbClr val="FF0000"/>
              </a:solidFill>
              <a:latin typeface="Comic Sans MS" panose="030F0702030302020204" pitchFamily="66" charset="0"/>
            </a:endParaRPr>
          </a:p>
        </p:txBody>
      </p:sp>
      <p:sp>
        <p:nvSpPr>
          <p:cNvPr id="29" name="TextBox 28"/>
          <p:cNvSpPr txBox="1"/>
          <p:nvPr/>
        </p:nvSpPr>
        <p:spPr>
          <a:xfrm>
            <a:off x="6744788" y="1737360"/>
            <a:ext cx="282450"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I</a:t>
            </a:r>
            <a:endParaRPr lang="en-GB" sz="1400" dirty="0">
              <a:solidFill>
                <a:srgbClr val="FF0000"/>
              </a:solidFill>
              <a:latin typeface="Comic Sans MS" panose="030F0702030302020204" pitchFamily="66" charset="0"/>
            </a:endParaRPr>
          </a:p>
        </p:txBody>
      </p:sp>
      <p:sp>
        <p:nvSpPr>
          <p:cNvPr id="33" name="TextBox 32"/>
          <p:cNvSpPr txBox="1"/>
          <p:nvPr/>
        </p:nvSpPr>
        <p:spPr>
          <a:xfrm>
            <a:off x="3735978" y="2865120"/>
            <a:ext cx="5329646" cy="1384995"/>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Remember that the impulse acts along the line of </a:t>
            </a:r>
            <a:r>
              <a:rPr lang="en-US" sz="1400" dirty="0" err="1">
                <a:solidFill>
                  <a:srgbClr val="FF0000"/>
                </a:solidFill>
                <a:latin typeface="Comic Sans MS" panose="030F0702030302020204" pitchFamily="66" charset="0"/>
                <a:sym typeface="Wingdings" panose="05000000000000000000" pitchFamily="2" charset="2"/>
              </a:rPr>
              <a:t>centres</a:t>
            </a: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So if we can find a vector for the impulse, we can find the direction of the line of </a:t>
            </a:r>
            <a:r>
              <a:rPr lang="en-US" sz="1400" dirty="0" err="1">
                <a:solidFill>
                  <a:srgbClr val="FF0000"/>
                </a:solidFill>
                <a:latin typeface="Comic Sans MS" panose="030F0702030302020204" pitchFamily="66" charset="0"/>
                <a:sym typeface="Wingdings" panose="05000000000000000000" pitchFamily="2" charset="2"/>
              </a:rPr>
              <a:t>centres</a:t>
            </a: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Remember that impulse is equal to change in momentum…</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4123507" y="4720045"/>
                <a:ext cx="12440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1" i="1" smtClean="0">
                          <a:latin typeface="Cambria Math" panose="02040503050406030204" pitchFamily="18" charset="0"/>
                        </a:rPr>
                        <m:t>𝒗</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1" i="1" smtClean="0">
                          <a:latin typeface="Cambria Math" panose="02040503050406030204" pitchFamily="18" charset="0"/>
                        </a:rPr>
                        <m:t>𝒖</m:t>
                      </m:r>
                    </m:oMath>
                  </m:oMathPara>
                </a14:m>
                <a:endParaRPr lang="en-GB" sz="1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123507" y="4720045"/>
                <a:ext cx="1244059" cy="246221"/>
              </a:xfrm>
              <a:prstGeom prst="rect">
                <a:avLst/>
              </a:prstGeom>
              <a:blipFill>
                <a:blip r:embed="rId12"/>
                <a:stretch>
                  <a:fillRect l="-2927" r="-1463" b="-4878"/>
                </a:stretch>
              </a:blipFill>
            </p:spPr>
            <p:txBody>
              <a:bodyPr/>
              <a:lstStyle/>
              <a:p>
                <a:r>
                  <a:rPr lang="en-GB">
                    <a:noFill/>
                  </a:rPr>
                  <a:t> </a:t>
                </a:r>
              </a:p>
            </p:txBody>
          </p:sp>
        </mc:Fallback>
      </mc:AlternateContent>
      <p:sp>
        <p:nvSpPr>
          <p:cNvPr id="34" name="TextBox 33"/>
          <p:cNvSpPr txBox="1"/>
          <p:nvPr/>
        </p:nvSpPr>
        <p:spPr>
          <a:xfrm>
            <a:off x="4027716" y="4288971"/>
            <a:ext cx="1319348" cy="307777"/>
          </a:xfrm>
          <a:prstGeom prst="rect">
            <a:avLst/>
          </a:prstGeom>
          <a:noFill/>
        </p:spPr>
        <p:txBody>
          <a:bodyPr wrap="square" rtlCol="0">
            <a:spAutoFit/>
          </a:bodyPr>
          <a:lstStyle/>
          <a:p>
            <a:pPr algn="ctr"/>
            <a:r>
              <a:rPr lang="en-US" sz="1400" u="sng" dirty="0">
                <a:latin typeface="Comic Sans MS" panose="030F0702030302020204" pitchFamily="66" charset="0"/>
              </a:rPr>
              <a:t>Impulse on A</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4110444" y="5151120"/>
                <a:ext cx="272568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=(2</m:t>
                      </m:r>
                      <m:r>
                        <a:rPr lang="en-US" sz="1600" b="0" i="1" smtClean="0">
                          <a:latin typeface="Cambria Math" panose="02040503050406030204" pitchFamily="18" charset="0"/>
                        </a:rPr>
                        <m:t>𝑚</m:t>
                      </m:r>
                      <m:r>
                        <a:rPr lang="en-US" sz="1600" b="0" i="1" smtClean="0">
                          <a:latin typeface="Cambria Math" panose="02040503050406030204" pitchFamily="18" charset="0"/>
                        </a:rPr>
                        <m:t>)(3</m:t>
                      </m:r>
                      <m:r>
                        <a:rPr lang="en-US" sz="1600" b="1" i="1" smtClean="0">
                          <a:latin typeface="Cambria Math" panose="02040503050406030204" pitchFamily="18" charset="0"/>
                        </a:rPr>
                        <m:t>𝒊</m:t>
                      </m:r>
                      <m:r>
                        <a:rPr lang="en-US" sz="1600" b="0" i="1" smtClean="0">
                          <a:latin typeface="Cambria Math" panose="02040503050406030204" pitchFamily="18" charset="0"/>
                        </a:rPr>
                        <m:t>+2</m:t>
                      </m:r>
                      <m:r>
                        <a:rPr lang="en-US" sz="1600" b="1" i="1" smtClean="0">
                          <a:latin typeface="Cambria Math" panose="02040503050406030204" pitchFamily="18" charset="0"/>
                        </a:rPr>
                        <m:t>𝒋</m:t>
                      </m:r>
                      <m:r>
                        <a:rPr lang="en-US" sz="1600" b="0" i="1" smtClean="0">
                          <a:latin typeface="Cambria Math" panose="02040503050406030204" pitchFamily="18" charset="0"/>
                        </a:rPr>
                        <m:t>)−(2</m:t>
                      </m:r>
                      <m:r>
                        <a:rPr lang="en-US" sz="1600" b="0" i="1" smtClean="0">
                          <a:latin typeface="Cambria Math" panose="02040503050406030204" pitchFamily="18" charset="0"/>
                        </a:rPr>
                        <m:t>𝑚</m:t>
                      </m:r>
                      <m:r>
                        <a:rPr lang="en-US" sz="1600" b="0" i="1" smtClean="0">
                          <a:latin typeface="Cambria Math" panose="02040503050406030204" pitchFamily="18" charset="0"/>
                        </a:rPr>
                        <m:t>)(5</m:t>
                      </m:r>
                      <m:r>
                        <a:rPr lang="en-US" sz="1600" b="1" i="1" smtClean="0">
                          <a:latin typeface="Cambria Math" panose="02040503050406030204" pitchFamily="18" charset="0"/>
                        </a:rPr>
                        <m:t>𝒋</m:t>
                      </m:r>
                      <m:r>
                        <a:rPr lang="en-US" sz="1600" b="0" i="1" smtClean="0">
                          <a:latin typeface="Cambria Math" panose="02040503050406030204" pitchFamily="18" charset="0"/>
                        </a:rPr>
                        <m:t>)</m:t>
                      </m:r>
                    </m:oMath>
                  </m:oMathPara>
                </a14:m>
                <a:endParaRPr lang="en-GB" sz="16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4110444" y="5151120"/>
                <a:ext cx="2725683" cy="246221"/>
              </a:xfrm>
              <a:prstGeom prst="rect">
                <a:avLst/>
              </a:prstGeom>
              <a:blipFill>
                <a:blip r:embed="rId13"/>
                <a:stretch>
                  <a:fillRect l="-1119" r="-2237"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106089" y="5590903"/>
                <a:ext cx="13915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=6</m:t>
                      </m:r>
                      <m:r>
                        <a:rPr lang="en-US" sz="1600" b="0" i="1" smtClean="0">
                          <a:latin typeface="Cambria Math" panose="02040503050406030204" pitchFamily="18" charset="0"/>
                        </a:rPr>
                        <m:t>𝑚</m:t>
                      </m:r>
                      <m:r>
                        <a:rPr lang="en-US" sz="1600" b="1" i="1" smtClean="0">
                          <a:latin typeface="Cambria Math" panose="02040503050406030204" pitchFamily="18" charset="0"/>
                        </a:rPr>
                        <m:t>𝒊</m:t>
                      </m:r>
                      <m:r>
                        <a:rPr lang="en-US" sz="1600" b="0" i="1" smtClean="0">
                          <a:latin typeface="Cambria Math" panose="02040503050406030204" pitchFamily="18" charset="0"/>
                        </a:rPr>
                        <m:t>−6</m:t>
                      </m:r>
                      <m:r>
                        <a:rPr lang="en-US" sz="1600" b="0" i="1" smtClean="0">
                          <a:latin typeface="Cambria Math" panose="02040503050406030204" pitchFamily="18" charset="0"/>
                        </a:rPr>
                        <m:t>𝑚</m:t>
                      </m:r>
                      <m:r>
                        <a:rPr lang="en-US" sz="1600" b="1" i="1" smtClean="0">
                          <a:latin typeface="Cambria Math" panose="02040503050406030204" pitchFamily="18" charset="0"/>
                        </a:rPr>
                        <m:t>𝒋</m:t>
                      </m:r>
                    </m:oMath>
                  </m:oMathPara>
                </a14:m>
                <a:endParaRPr lang="en-GB" sz="16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4106089" y="5590903"/>
                <a:ext cx="1391535" cy="246221"/>
              </a:xfrm>
              <a:prstGeom prst="rect">
                <a:avLst/>
              </a:prstGeom>
              <a:blipFill>
                <a:blip r:embed="rId14"/>
                <a:stretch>
                  <a:fillRect l="-2632" r="-3509" b="-292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19152" y="6039395"/>
                <a:ext cx="12528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=6</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1" i="1" smtClean="0">
                          <a:latin typeface="Cambria Math" panose="02040503050406030204" pitchFamily="18" charset="0"/>
                        </a:rPr>
                        <m:t>𝒊</m:t>
                      </m:r>
                      <m:r>
                        <a:rPr lang="en-US" sz="1600" b="0" i="1" smtClean="0">
                          <a:latin typeface="Cambria Math" panose="02040503050406030204" pitchFamily="18" charset="0"/>
                        </a:rPr>
                        <m:t>−</m:t>
                      </m:r>
                      <m:r>
                        <a:rPr lang="en-US" sz="1600" b="1" i="1" smtClean="0">
                          <a:latin typeface="Cambria Math" panose="02040503050406030204" pitchFamily="18" charset="0"/>
                        </a:rPr>
                        <m:t>𝒋</m:t>
                      </m:r>
                      <m:r>
                        <a:rPr lang="en-US" sz="1600" b="0" i="1" smtClean="0">
                          <a:latin typeface="Cambria Math" panose="02040503050406030204" pitchFamily="18" charset="0"/>
                        </a:rPr>
                        <m:t>)</m:t>
                      </m:r>
                    </m:oMath>
                  </m:oMathPara>
                </a14:m>
                <a:endParaRPr lang="en-GB" sz="16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4119152" y="6039395"/>
                <a:ext cx="1252843" cy="246221"/>
              </a:xfrm>
              <a:prstGeom prst="rect">
                <a:avLst/>
              </a:prstGeom>
              <a:blipFill>
                <a:blip r:embed="rId15"/>
                <a:stretch>
                  <a:fillRect l="-3902" r="-5854" b="-32500"/>
                </a:stretch>
              </a:blipFill>
            </p:spPr>
            <p:txBody>
              <a:bodyPr/>
              <a:lstStyle/>
              <a:p>
                <a:r>
                  <a:rPr lang="en-GB">
                    <a:noFill/>
                  </a:rPr>
                  <a:t> </a:t>
                </a:r>
              </a:p>
            </p:txBody>
          </p:sp>
        </mc:Fallback>
      </mc:AlternateContent>
      <p:sp>
        <p:nvSpPr>
          <p:cNvPr id="38" name="Arc 37"/>
          <p:cNvSpPr/>
          <p:nvPr/>
        </p:nvSpPr>
        <p:spPr>
          <a:xfrm>
            <a:off x="6751320" y="4892040"/>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927667" y="4924697"/>
            <a:ext cx="120613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endParaRPr lang="en-US" sz="1200" b="1" dirty="0">
              <a:solidFill>
                <a:srgbClr val="FF0000"/>
              </a:solidFill>
              <a:latin typeface="Comic Sans MS" panose="030F0702030302020204" pitchFamily="66" charset="0"/>
            </a:endParaRPr>
          </a:p>
        </p:txBody>
      </p:sp>
      <p:sp>
        <p:nvSpPr>
          <p:cNvPr id="40" name="Arc 39"/>
          <p:cNvSpPr/>
          <p:nvPr/>
        </p:nvSpPr>
        <p:spPr>
          <a:xfrm>
            <a:off x="6712131" y="5314405"/>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6940731" y="5390605"/>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US" sz="1200" b="1" dirty="0">
              <a:solidFill>
                <a:srgbClr val="FF0000"/>
              </a:solidFill>
              <a:latin typeface="Comic Sans MS" panose="030F0702030302020204" pitchFamily="66" charset="0"/>
            </a:endParaRPr>
          </a:p>
        </p:txBody>
      </p:sp>
      <p:sp>
        <p:nvSpPr>
          <p:cNvPr id="42" name="Arc 41"/>
          <p:cNvSpPr/>
          <p:nvPr/>
        </p:nvSpPr>
        <p:spPr>
          <a:xfrm>
            <a:off x="5445034" y="5771605"/>
            <a:ext cx="228600" cy="3810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5673634" y="5847805"/>
            <a:ext cx="914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endParaRPr lang="en-US" sz="12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005943" y="6400800"/>
                <a:ext cx="4104393"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So the line of </a:t>
                </a:r>
                <a:r>
                  <a:rPr lang="en-US" sz="1400" dirty="0" err="1">
                    <a:solidFill>
                      <a:srgbClr val="FF0000"/>
                    </a:solidFill>
                    <a:latin typeface="Comic Sans MS" panose="030F0702030302020204" pitchFamily="66" charset="0"/>
                  </a:rPr>
                  <a:t>centres</a:t>
                </a:r>
                <a:r>
                  <a:rPr lang="en-US" sz="1400" dirty="0">
                    <a:solidFill>
                      <a:srgbClr val="FF0000"/>
                    </a:solidFill>
                    <a:latin typeface="Comic Sans MS" panose="030F0702030302020204" pitchFamily="66" charset="0"/>
                  </a:rPr>
                  <a:t> is in the direction </a:t>
                </a:r>
                <a14:m>
                  <m:oMath xmlns:m="http://schemas.openxmlformats.org/officeDocument/2006/math">
                    <m:r>
                      <a:rPr lang="en-US" sz="1400" b="0"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𝒊</m:t>
                    </m:r>
                    <m:r>
                      <a:rPr lang="en-US" sz="1400" b="0"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𝒋</m:t>
                    </m:r>
                    <m:r>
                      <a:rPr lang="en-US" sz="1400" b="0" i="1" smtClean="0">
                        <a:solidFill>
                          <a:srgbClr val="FF0000"/>
                        </a:solidFill>
                        <a:latin typeface="Cambria Math" panose="02040503050406030204" pitchFamily="18" charset="0"/>
                      </a:rPr>
                      <m:t>)</m:t>
                    </m:r>
                  </m:oMath>
                </a14:m>
                <a:endParaRPr lang="en-GB" sz="1400" dirty="0">
                  <a:solidFill>
                    <a:srgbClr val="FF000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005943" y="6400800"/>
                <a:ext cx="4104393" cy="307777"/>
              </a:xfrm>
              <a:prstGeom prst="rect">
                <a:avLst/>
              </a:prstGeom>
              <a:blipFill>
                <a:blip r:embed="rId16"/>
                <a:stretch>
                  <a:fillRect l="-446"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301543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blinds(horizontal)">
                                      <p:cBhvr>
                                        <p:cTn id="31" dur="500"/>
                                        <p:tgtEl>
                                          <p:spTgt spid="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vertical)">
                                      <p:cBhvr>
                                        <p:cTn id="36" dur="500"/>
                                        <p:tgtEl>
                                          <p:spTgt spid="2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vertic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3">
                                            <p:txEl>
                                              <p:pRg st="2" end="2"/>
                                            </p:txEl>
                                          </p:spTgt>
                                        </p:tgtEl>
                                        <p:attrNameLst>
                                          <p:attrName>style.visibility</p:attrName>
                                        </p:attrNameLst>
                                      </p:cBhvr>
                                      <p:to>
                                        <p:strVal val="visible"/>
                                      </p:to>
                                    </p:set>
                                    <p:animEffect transition="in" filter="blinds(horizontal)">
                                      <p:cBhvr>
                                        <p:cTn id="52" dur="500"/>
                                        <p:tgtEl>
                                          <p:spTgt spid="3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3">
                                            <p:txEl>
                                              <p:pRg st="4" end="4"/>
                                            </p:txEl>
                                          </p:spTgt>
                                        </p:tgtEl>
                                        <p:attrNameLst>
                                          <p:attrName>style.visibility</p:attrName>
                                        </p:attrNameLst>
                                      </p:cBhvr>
                                      <p:to>
                                        <p:strVal val="visible"/>
                                      </p:to>
                                    </p:set>
                                    <p:animEffect transition="in" filter="blinds(horizontal)">
                                      <p:cBhvr>
                                        <p:cTn id="57" dur="500"/>
                                        <p:tgtEl>
                                          <p:spTgt spid="3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linds(horizontal)">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linds(horizont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linds(horizont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horizont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linds(horizontal)">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blinds(horizontal)">
                                      <p:cBhvr>
                                        <p:cTn id="107" dur="500"/>
                                        <p:tgtEl>
                                          <p:spTgt spid="4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linds(horizontal)">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blinds(horizontal)">
                                      <p:cBhvr>
                                        <p:cTn id="1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5" grpId="0" animBg="1"/>
      <p:bldP spid="26" grpId="0" animBg="1"/>
      <p:bldP spid="27" grpId="0"/>
      <p:bldP spid="29" grpId="0"/>
      <p:bldP spid="5" grpId="0"/>
      <p:bldP spid="34" grpId="0"/>
      <p:bldP spid="35" grpId="0"/>
      <p:bldP spid="36" grpId="0"/>
      <p:bldP spid="37" grpId="0"/>
      <p:bldP spid="38" grpId="0" animBg="1"/>
      <p:bldP spid="39" grpId="0"/>
      <p:bldP spid="40" grpId="0" animBg="1"/>
      <p:bldP spid="41" grpId="0"/>
      <p:bldP spid="42" grpId="0" animBg="1"/>
      <p:bldP spid="4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
        <p:nvSpPr>
          <p:cNvPr id="4" name="TextBox 3"/>
          <p:cNvSpPr txBox="1"/>
          <p:nvPr/>
        </p:nvSpPr>
        <p:spPr>
          <a:xfrm>
            <a:off x="191588" y="1576251"/>
            <a:ext cx="3683725" cy="954107"/>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p:sp>
        <p:nvSpPr>
          <p:cNvPr id="5" name="Rectangle 4"/>
          <p:cNvSpPr/>
          <p:nvPr/>
        </p:nvSpPr>
        <p:spPr>
          <a:xfrm>
            <a:off x="685800" y="3657600"/>
            <a:ext cx="32004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133600" y="2590800"/>
            <a:ext cx="0" cy="10668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6400800" y="3200400"/>
            <a:ext cx="914400" cy="914400"/>
          </a:xfrm>
          <a:prstGeom prst="arc">
            <a:avLst>
              <a:gd name="adj1" fmla="val 10758669"/>
              <a:gd name="adj2" fmla="val 128034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Arrow Connector 9"/>
          <p:cNvCxnSpPr/>
          <p:nvPr/>
        </p:nvCxnSpPr>
        <p:spPr>
          <a:xfrm>
            <a:off x="5638800" y="2743200"/>
            <a:ext cx="114300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828800" y="2895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828800" y="2895600"/>
                <a:ext cx="344710"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86000" y="30480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86000" y="3048000"/>
                <a:ext cx="34471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162800" y="33528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162800" y="3352800"/>
                <a:ext cx="350417" cy="307777"/>
              </a:xfrm>
              <a:prstGeom prst="rect">
                <a:avLst/>
              </a:prstGeom>
              <a:blipFill>
                <a:blip r:embed="rId4"/>
                <a:stretch>
                  <a:fillRect b="-10000"/>
                </a:stretch>
              </a:blipFill>
            </p:spPr>
            <p:txBody>
              <a:bodyPr/>
              <a:lstStyle/>
              <a:p>
                <a:r>
                  <a:rPr lang="en-GB">
                    <a:noFill/>
                  </a:rPr>
                  <a:t> </a:t>
                </a:r>
              </a:p>
            </p:txBody>
          </p:sp>
        </mc:Fallback>
      </mc:AlternateContent>
      <p:cxnSp>
        <p:nvCxnSpPr>
          <p:cNvPr id="21" name="Straight Arrow Connector 20"/>
          <p:cNvCxnSpPr/>
          <p:nvPr/>
        </p:nvCxnSpPr>
        <p:spPr>
          <a:xfrm flipV="1">
            <a:off x="2362200" y="2819400"/>
            <a:ext cx="0" cy="8382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781800" y="3048000"/>
            <a:ext cx="1143000"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6324600" y="3200400"/>
            <a:ext cx="914400" cy="914400"/>
          </a:xfrm>
          <a:prstGeom prst="arc">
            <a:avLst>
              <a:gd name="adj1" fmla="val 19941059"/>
              <a:gd name="adj2" fmla="val 215190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tangle 17"/>
          <p:cNvSpPr/>
          <p:nvPr/>
        </p:nvSpPr>
        <p:spPr>
          <a:xfrm>
            <a:off x="5181600" y="3657600"/>
            <a:ext cx="32004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6096000" y="2895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096000" y="2895600"/>
                <a:ext cx="344710"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62800" y="30480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162800" y="3048000"/>
                <a:ext cx="344710" cy="307777"/>
              </a:xfrm>
              <a:prstGeom prst="rect">
                <a:avLst/>
              </a:prstGeom>
              <a:blipFill>
                <a:blip r:embed="rId3"/>
                <a:stretch>
                  <a:fillRect/>
                </a:stretch>
              </a:blipFill>
            </p:spPr>
            <p:txBody>
              <a:bodyPr/>
              <a:lstStyle/>
              <a:p>
                <a:r>
                  <a:rPr lang="en-GB">
                    <a:noFill/>
                  </a:rPr>
                  <a:t> </a:t>
                </a:r>
              </a:p>
            </p:txBody>
          </p:sp>
        </mc:Fallback>
      </mc:AlternateContent>
      <p:sp>
        <p:nvSpPr>
          <p:cNvPr id="32" name="TextBox 31"/>
          <p:cNvSpPr txBox="1"/>
          <p:nvPr/>
        </p:nvSpPr>
        <p:spPr>
          <a:xfrm>
            <a:off x="228600" y="4038600"/>
            <a:ext cx="396240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a sphere collides with a surface normally (perpendicular to), then the coefficient of restitution will mean it bounces away at a lower velocity</a:t>
            </a:r>
            <a:endParaRPr lang="en-GB" sz="1400" dirty="0">
              <a:solidFill>
                <a:srgbClr val="FF0000"/>
              </a:solidFill>
              <a:latin typeface="Comic Sans MS" panose="030F0702030302020204" pitchFamily="66" charset="0"/>
            </a:endParaRPr>
          </a:p>
        </p:txBody>
      </p:sp>
      <p:sp>
        <p:nvSpPr>
          <p:cNvPr id="33" name="TextBox 32"/>
          <p:cNvSpPr txBox="1"/>
          <p:nvPr/>
        </p:nvSpPr>
        <p:spPr>
          <a:xfrm>
            <a:off x="4572000" y="4038600"/>
            <a:ext cx="4343400" cy="2462213"/>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When the collision is oblique, the velocity is split into two components, parallel to the plane, and perpendicular to it</a:t>
            </a:r>
          </a:p>
          <a:p>
            <a:pPr algn="ctr"/>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a:t>
            </a:r>
            <a:r>
              <a:rPr lang="en-US" sz="1400" u="sng" dirty="0">
                <a:solidFill>
                  <a:srgbClr val="FF0000"/>
                </a:solidFill>
                <a:latin typeface="Comic Sans MS" panose="030F0702030302020204" pitchFamily="66" charset="0"/>
                <a:sym typeface="Wingdings" panose="05000000000000000000" pitchFamily="2" charset="2"/>
              </a:rPr>
              <a:t>parallel</a:t>
            </a:r>
            <a:r>
              <a:rPr lang="en-US" sz="1400" dirty="0">
                <a:solidFill>
                  <a:srgbClr val="FF0000"/>
                </a:solidFill>
                <a:latin typeface="Comic Sans MS" panose="030F0702030302020204" pitchFamily="66" charset="0"/>
                <a:sym typeface="Wingdings" panose="05000000000000000000" pitchFamily="2" charset="2"/>
              </a:rPr>
              <a:t> component’s actual velocity will not change after the impact, since the surfaces are smooth</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a:t>
            </a:r>
            <a:r>
              <a:rPr lang="en-US" sz="1400" u="sng" dirty="0">
                <a:solidFill>
                  <a:srgbClr val="FF0000"/>
                </a:solidFill>
                <a:latin typeface="Comic Sans MS" panose="030F0702030302020204" pitchFamily="66" charset="0"/>
                <a:sym typeface="Wingdings" panose="05000000000000000000" pitchFamily="2" charset="2"/>
              </a:rPr>
              <a:t>perpendicular</a:t>
            </a:r>
            <a:r>
              <a:rPr lang="en-US" sz="1400" dirty="0">
                <a:solidFill>
                  <a:srgbClr val="FF0000"/>
                </a:solidFill>
                <a:latin typeface="Comic Sans MS" panose="030F0702030302020204" pitchFamily="66" charset="0"/>
                <a:sym typeface="Wingdings" panose="05000000000000000000" pitchFamily="2" charset="2"/>
              </a:rPr>
              <a:t> component will however be reduced by the coefficient of restitution, hence the angle changes</a:t>
            </a:r>
            <a:endParaRPr lang="en-GB" sz="1400" dirty="0">
              <a:solidFill>
                <a:srgbClr val="FF0000"/>
              </a:solidFill>
              <a:latin typeface="Comic Sans MS" panose="030F0702030302020204" pitchFamily="66" charset="0"/>
            </a:endParaRPr>
          </a:p>
        </p:txBody>
      </p:sp>
      <p:cxnSp>
        <p:nvCxnSpPr>
          <p:cNvPr id="34" name="Straight Arrow Connector 33"/>
          <p:cNvCxnSpPr/>
          <p:nvPr/>
        </p:nvCxnSpPr>
        <p:spPr>
          <a:xfrm>
            <a:off x="5638800" y="2743200"/>
            <a:ext cx="0" cy="914400"/>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924800" y="3048000"/>
            <a:ext cx="0" cy="609600"/>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638800" y="3657600"/>
            <a:ext cx="1143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4953000" y="3048000"/>
                <a:ext cx="69506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𝑢𝑠𝑖𝑛</m:t>
                      </m:r>
                      <m:r>
                        <a:rPr lang="en-US" sz="1400" b="0" i="1" dirty="0" smtClean="0">
                          <a:solidFill>
                            <a:srgbClr val="0000FF"/>
                          </a:solidFill>
                          <a:latin typeface="Cambria Math" panose="02040503050406030204" pitchFamily="18" charset="0"/>
                          <a:ea typeface="Cambria Math" panose="02040503050406030204" pitchFamily="18" charset="0"/>
                        </a:rPr>
                        <m:t>𝛼</m:t>
                      </m:r>
                    </m:oMath>
                  </m:oMathPara>
                </a14:m>
                <a:endParaRPr lang="en-GB" sz="1400" dirty="0">
                  <a:solidFill>
                    <a:srgbClr val="0000FF"/>
                  </a:solidFill>
                  <a:latin typeface="Comic Sans MS" panose="030F0702030302020204" pitchFamily="66"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953000" y="3048000"/>
                <a:ext cx="695062"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848600" y="3200400"/>
                <a:ext cx="6918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𝑣𝑠𝑖𝑛</m:t>
                      </m:r>
                      <m:r>
                        <a:rPr lang="en-US" sz="1400" b="0" i="1" dirty="0" smtClean="0">
                          <a:solidFill>
                            <a:srgbClr val="0000FF"/>
                          </a:solidFill>
                          <a:latin typeface="Cambria Math" panose="02040503050406030204" pitchFamily="18" charset="0"/>
                          <a:ea typeface="Cambria Math" panose="02040503050406030204" pitchFamily="18" charset="0"/>
                        </a:rPr>
                        <m:t>𝛽</m:t>
                      </m:r>
                    </m:oMath>
                  </m:oMathPara>
                </a14:m>
                <a:endParaRPr lang="en-GB" sz="1400" dirty="0">
                  <a:solidFill>
                    <a:srgbClr val="0000FF"/>
                  </a:solidFill>
                  <a:latin typeface="Comic Sans MS" panose="030F0702030302020204" pitchFamily="66"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848600" y="3200400"/>
                <a:ext cx="691856" cy="307777"/>
              </a:xfrm>
              <a:prstGeom prst="rect">
                <a:avLst/>
              </a:prstGeom>
              <a:blipFill>
                <a:blip r:embed="rId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791200" y="3581400"/>
                <a:ext cx="71590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𝑢𝑐𝑜𝑠</m:t>
                      </m:r>
                      <m:r>
                        <a:rPr lang="en-US" sz="1400" b="0" i="1" dirty="0" smtClean="0">
                          <a:solidFill>
                            <a:srgbClr val="FF0000"/>
                          </a:solidFill>
                          <a:latin typeface="Cambria Math" panose="02040503050406030204" pitchFamily="18" charset="0"/>
                          <a:ea typeface="Cambria Math" panose="02040503050406030204" pitchFamily="18" charset="0"/>
                        </a:rPr>
                        <m:t>𝛼</m:t>
                      </m:r>
                    </m:oMath>
                  </m:oMathPara>
                </a14:m>
                <a:endParaRPr lang="en-GB" sz="1400" dirty="0">
                  <a:solidFill>
                    <a:srgbClr val="FF0000"/>
                  </a:solidFill>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791200" y="3581400"/>
                <a:ext cx="715902"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010400" y="3581400"/>
                <a:ext cx="7126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𝑣𝑐𝑜𝑠</m:t>
                      </m:r>
                      <m:r>
                        <a:rPr lang="en-US" sz="1400" b="0" i="1" dirty="0" smtClean="0">
                          <a:solidFill>
                            <a:srgbClr val="FF0000"/>
                          </a:solidFill>
                          <a:latin typeface="Cambria Math" panose="02040503050406030204" pitchFamily="18" charset="0"/>
                          <a:ea typeface="Cambria Math" panose="02040503050406030204" pitchFamily="18" charset="0"/>
                        </a:rPr>
                        <m:t>𝛽</m:t>
                      </m:r>
                    </m:oMath>
                  </m:oMathPara>
                </a14:m>
                <a:endParaRPr lang="en-GB" sz="1400" dirty="0">
                  <a:solidFill>
                    <a:srgbClr val="FF0000"/>
                  </a:solidFill>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010400" y="3581400"/>
                <a:ext cx="712696" cy="307777"/>
              </a:xfrm>
              <a:prstGeom prst="rect">
                <a:avLst/>
              </a:prstGeom>
              <a:blipFill>
                <a:blip r:embed="rId8"/>
                <a:stretch>
                  <a:fillRect b="-8000"/>
                </a:stretch>
              </a:blipFill>
            </p:spPr>
            <p:txBody>
              <a:bodyPr/>
              <a:lstStyle/>
              <a:p>
                <a:r>
                  <a:rPr lang="en-GB">
                    <a:noFill/>
                  </a:rPr>
                  <a:t> </a:t>
                </a:r>
              </a:p>
            </p:txBody>
          </p:sp>
        </mc:Fallback>
      </mc:AlternateContent>
      <p:sp>
        <p:nvSpPr>
          <p:cNvPr id="49" name="TextBox 48"/>
          <p:cNvSpPr txBox="1"/>
          <p:nvPr/>
        </p:nvSpPr>
        <p:spPr>
          <a:xfrm>
            <a:off x="5181600" y="1752600"/>
            <a:ext cx="3228769" cy="369332"/>
          </a:xfrm>
          <a:prstGeom prst="rect">
            <a:avLst/>
          </a:prstGeom>
          <a:noFill/>
        </p:spPr>
        <p:txBody>
          <a:bodyPr wrap="none" rtlCol="0">
            <a:spAutoFit/>
          </a:bodyPr>
          <a:lstStyle/>
          <a:p>
            <a:r>
              <a:rPr lang="en-US" dirty="0">
                <a:latin typeface="Comic Sans MS" panose="030F0702030302020204" pitchFamily="66" charset="0"/>
              </a:rPr>
              <a:t>Why does the angle change?</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4" name="TextBox 13"/>
              <p:cNvSpPr txBox="1"/>
              <p:nvPr/>
            </p:nvSpPr>
            <p:spPr>
              <a:xfrm>
                <a:off x="6172200" y="33528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172200" y="3352800"/>
                <a:ext cx="350417" cy="307777"/>
              </a:xfrm>
              <a:prstGeom prst="rect">
                <a:avLst/>
              </a:prstGeom>
              <a:blipFill>
                <a:blip r:embed="rId9"/>
                <a:stretch>
                  <a:fillRect/>
                </a:stretch>
              </a:blipFill>
            </p:spPr>
            <p:txBody>
              <a:bodyPr/>
              <a:lstStyle/>
              <a:p>
                <a:r>
                  <a:rPr lang="en-GB">
                    <a:noFill/>
                  </a:rPr>
                  <a:t> </a:t>
                </a:r>
              </a:p>
            </p:txBody>
          </p:sp>
        </mc:Fallback>
      </mc:AlternateContent>
      <p:cxnSp>
        <p:nvCxnSpPr>
          <p:cNvPr id="50" name="Straight Arrow Connector 49"/>
          <p:cNvCxnSpPr/>
          <p:nvPr/>
        </p:nvCxnSpPr>
        <p:spPr>
          <a:xfrm>
            <a:off x="6781800" y="3657600"/>
            <a:ext cx="1143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blinds(horizontal)">
                                      <p:cBhvr>
                                        <p:cTn id="52" dur="500"/>
                                        <p:tgtEl>
                                          <p:spTgt spid="3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5"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linds(vertical)">
                                      <p:cBhvr>
                                        <p:cTn id="65" dur="500"/>
                                        <p:tgtEl>
                                          <p:spTgt spid="3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blinds(horizontal)">
                                      <p:cBhvr>
                                        <p:cTn id="73" dur="500"/>
                                        <p:tgtEl>
                                          <p:spTgt spid="33">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blinds(vertical)">
                                      <p:cBhvr>
                                        <p:cTn id="78" dur="500"/>
                                        <p:tgtEl>
                                          <p:spTgt spid="5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linds(horizontal)">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3">
                                            <p:txEl>
                                              <p:pRg st="4" end="4"/>
                                            </p:txEl>
                                          </p:spTgt>
                                        </p:tgtEl>
                                        <p:attrNameLst>
                                          <p:attrName>style.visibility</p:attrName>
                                        </p:attrNameLst>
                                      </p:cBhvr>
                                      <p:to>
                                        <p:strVal val="visible"/>
                                      </p:to>
                                    </p:set>
                                    <p:animEffect transition="in" filter="blinds(horizontal)">
                                      <p:cBhvr>
                                        <p:cTn id="86" dur="500"/>
                                        <p:tgtEl>
                                          <p:spTgt spid="33">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linds(horizontal)">
                                      <p:cBhvr>
                                        <p:cTn id="91" dur="500"/>
                                        <p:tgtEl>
                                          <p:spTgt spid="37"/>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blinds(horizontal)">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linds(horizontal)">
                                      <p:cBhvr>
                                        <p:cTn id="99" dur="500"/>
                                        <p:tgtEl>
                                          <p:spTgt spid="27"/>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blinds(horizontal)">
                                      <p:cBhvr>
                                        <p:cTn id="102" dur="500"/>
                                        <p:tgtEl>
                                          <p:spTgt spid="15"/>
                                        </p:tgtEl>
                                      </p:cBhvr>
                                    </p:animEffect>
                                  </p:childTnLst>
                                </p:cTn>
                              </p:par>
                              <p:par>
                                <p:cTn id="103" presetID="3" presetClass="entr" presetSubtype="10" fill="hold"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blinds(horizontal)">
                                      <p:cBhvr>
                                        <p:cTn id="105" dur="500"/>
                                        <p:tgtEl>
                                          <p:spTgt spid="25"/>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blinds(horizontal)">
                                      <p:cBhvr>
                                        <p:cTn id="10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p:bldP spid="13" grpId="0"/>
      <p:bldP spid="15" grpId="0"/>
      <p:bldP spid="27" grpId="0" animBg="1"/>
      <p:bldP spid="18" grpId="0" animBg="1"/>
      <p:bldP spid="29" grpId="0"/>
      <p:bldP spid="30" grpId="0"/>
      <p:bldP spid="32" grpId="0"/>
      <p:bldP spid="43" grpId="0"/>
      <p:bldP spid="44" grpId="0"/>
      <p:bldP spid="45" grpId="0"/>
      <p:bldP spid="46"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4185761"/>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two smooth spheres</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Two small smooth spheres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and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have equal radii. The mass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2</m:t>
                    </m:r>
                    <m:r>
                      <a:rPr lang="en-US" sz="1400" i="1" dirty="0" smtClean="0">
                        <a:latin typeface="Cambria Math" panose="02040503050406030204" pitchFamily="18" charset="0"/>
                      </a:rPr>
                      <m:t>𝑚</m:t>
                    </m:r>
                  </m:oMath>
                </a14:m>
                <a:r>
                  <a:rPr lang="en-US" sz="1400" dirty="0">
                    <a:latin typeface="Comic Sans MS" panose="030F0702030302020204" pitchFamily="66" charset="0"/>
                  </a:rPr>
                  <a:t> kg and the mass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r>
                      <a:rPr lang="en-US" sz="1400" i="1" dirty="0" smtClean="0">
                        <a:latin typeface="Cambria Math" panose="02040503050406030204" pitchFamily="18" charset="0"/>
                      </a:rPr>
                      <m:t>3</m:t>
                    </m:r>
                    <m:r>
                      <a:rPr lang="en-US" sz="1400" i="1" dirty="0" smtClean="0">
                        <a:latin typeface="Cambria Math" panose="02040503050406030204" pitchFamily="18" charset="0"/>
                      </a:rPr>
                      <m:t>𝑚</m:t>
                    </m:r>
                  </m:oMath>
                </a14:m>
                <a:r>
                  <a:rPr lang="en-US" sz="1400" dirty="0">
                    <a:latin typeface="Comic Sans MS" panose="030F0702030302020204" pitchFamily="66" charset="0"/>
                  </a:rPr>
                  <a:t> kg. The spheres are moving on a smooth horizontal plane and they collide. Immediately before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r>
                      <a:rPr lang="en-US" sz="1400" b="0" i="1" smtClean="0">
                        <a:latin typeface="Cambria Math" panose="02040503050406030204" pitchFamily="18" charset="0"/>
                      </a:rPr>
                      <m:t>5</m:t>
                    </m:r>
                    <m:r>
                      <a:rPr lang="en-US" sz="1400" b="1" i="1" smtClean="0">
                        <a:latin typeface="Cambria Math" panose="02040503050406030204" pitchFamily="18" charset="0"/>
                      </a:rPr>
                      <m:t>𝒋</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and the velocity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is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Immediately after the collision the velocity of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anose="030F0702030302020204" pitchFamily="66" charset="0"/>
                  </a:rPr>
                  <a:t> is </a:t>
                </a:r>
                <a14:m>
                  <m:oMath xmlns:m="http://schemas.openxmlformats.org/officeDocument/2006/math">
                    <m:d>
                      <m:dPr>
                        <m:ctrlPr>
                          <a:rPr lang="en-US" sz="1400" i="1" smtClean="0">
                            <a:latin typeface="Cambria Math" panose="02040503050406030204" pitchFamily="18" charset="0"/>
                          </a:rPr>
                        </m:ctrlPr>
                      </m:dPr>
                      <m:e>
                        <m:r>
                          <a:rPr lang="en-US" sz="1400" b="0" i="1" smtClean="0">
                            <a:latin typeface="Cambria Math" panose="02040503050406030204" pitchFamily="18" charset="0"/>
                          </a:rPr>
                          <m:t>3</m:t>
                        </m:r>
                        <m:r>
                          <a:rPr lang="en-US" sz="1400" b="1" i="1" smtClean="0">
                            <a:latin typeface="Cambria Math" panose="02040503050406030204" pitchFamily="18" charset="0"/>
                          </a:rPr>
                          <m:t>𝒊</m:t>
                        </m:r>
                        <m:r>
                          <a:rPr lang="en-US" sz="1400" b="0" i="1" smtClean="0">
                            <a:latin typeface="Cambria Math" panose="02040503050406030204" pitchFamily="18" charset="0"/>
                          </a:rPr>
                          <m:t>+2</m:t>
                        </m:r>
                        <m:r>
                          <a:rPr lang="en-US" sz="1400" b="1" i="1" smtClean="0">
                            <a:latin typeface="Cambria Math" panose="02040503050406030204" pitchFamily="18" charset="0"/>
                          </a:rPr>
                          <m:t>𝒋</m:t>
                        </m:r>
                      </m:e>
                    </m:d>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A unit vector parallel to the line of </a:t>
                </a:r>
                <a:r>
                  <a:rPr lang="en-US" sz="1400" dirty="0" err="1">
                    <a:latin typeface="Comic Sans MS" panose="030F0702030302020204" pitchFamily="66" charset="0"/>
                  </a:rPr>
                  <a:t>centres</a:t>
                </a:r>
                <a:r>
                  <a:rPr lang="en-US" sz="1400" dirty="0">
                    <a:latin typeface="Comic Sans MS" panose="030F0702030302020204" pitchFamily="66" charset="0"/>
                  </a:rPr>
                  <a:t> of the spheres at the instant of collision</a:t>
                </a: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4185761"/>
              </a:xfrm>
              <a:prstGeom prst="rect">
                <a:avLst/>
              </a:prstGeom>
              <a:blipFill>
                <a:blip r:embed="rId2"/>
                <a:stretch>
                  <a:fillRect l="-661" t="-292" r="-1488" b="-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0" y="0"/>
                <a:ext cx="29035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𝒖</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sSub>
                        <m:sSubPr>
                          <m:ctrlPr>
                            <a:rPr lang="en-GB" sz="1600" b="0" i="1" smtClean="0">
                              <a:latin typeface="Cambria Math" panose="02040503050406030204" pitchFamily="18" charset="0"/>
                            </a:rPr>
                          </m:ctrlPr>
                        </m:sSubPr>
                        <m:e>
                          <m:r>
                            <a:rPr lang="en-GB" sz="1600" b="1" i="1" smtClean="0">
                              <a:latin typeface="Cambria Math"/>
                            </a:rPr>
                            <m:t>𝒗</m:t>
                          </m:r>
                        </m:e>
                        <m:sub>
                          <m:r>
                            <a:rPr lang="en-GB" sz="1600" b="0" i="1" smtClean="0">
                              <a:latin typeface="Cambria Math"/>
                            </a:rPr>
                            <m:t>2</m:t>
                          </m:r>
                        </m:sub>
                      </m:sSub>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0" y="0"/>
                <a:ext cx="2903551"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77345" y="32657"/>
                <a:ext cx="2766655" cy="475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𝑒</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𝑠𝑒𝑝𝑎𝑟𝑎𝑡𝑖𝑜𝑛</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num>
                        <m:den>
                          <m:r>
                            <a:rPr lang="en-GB" sz="1200" b="0" i="1" smtClean="0">
                              <a:latin typeface="Cambria Math"/>
                            </a:rPr>
                            <m:t>𝑠𝑝𝑒𝑒𝑑</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𝑎𝑝𝑝𝑟𝑜𝑎𝑐h</m:t>
                          </m:r>
                          <m:r>
                            <a:rPr lang="en-GB" sz="1200" b="0" i="1" smtClean="0">
                              <a:latin typeface="Cambria Math"/>
                            </a:rPr>
                            <m:t> </m:t>
                          </m:r>
                          <m:r>
                            <a:rPr lang="en-GB" sz="1200" b="0" i="1" smtClean="0">
                              <a:latin typeface="Cambria Math"/>
                            </a:rPr>
                            <m:t>𝑜𝑓</m:t>
                          </m:r>
                          <m:r>
                            <a:rPr lang="en-GB" sz="1200" b="0" i="1" smtClean="0">
                              <a:latin typeface="Cambria Math"/>
                            </a:rPr>
                            <m:t> </m:t>
                          </m:r>
                          <m:r>
                            <a:rPr lang="en-GB" sz="1200" b="0" i="1" smtClean="0">
                              <a:latin typeface="Cambria Math"/>
                            </a:rPr>
                            <m:t>𝑝𝑎𝑟𝑡𝑖𝑐𝑙𝑒𝑠</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377345" y="32657"/>
                <a:ext cx="2766655" cy="475771"/>
              </a:xfrm>
              <a:prstGeom prst="rect">
                <a:avLst/>
              </a:prstGeom>
              <a:blipFill>
                <a:blip r:embed="rId10"/>
                <a:stretch>
                  <a:fillRect b="-5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505891" y="4765766"/>
                <a:ext cx="8382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r>
                        <a:rPr lang="en-US" sz="1400" b="0" i="1" smtClean="0">
                          <a:solidFill>
                            <a:srgbClr val="FF0000"/>
                          </a:solidFill>
                          <a:latin typeface="Cambria Math" panose="02040503050406030204" pitchFamily="18" charset="0"/>
                        </a:rPr>
                        <m:t> </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𝑚𝑠</m:t>
                          </m:r>
                        </m:e>
                        <m:sup>
                          <m:r>
                            <a:rPr lang="en-US" sz="1400" b="0" i="1" smtClean="0">
                              <a:solidFill>
                                <a:srgbClr val="FF0000"/>
                              </a:solidFill>
                              <a:latin typeface="Cambria Math" panose="02040503050406030204" pitchFamily="18" charset="0"/>
                            </a:rPr>
                            <m:t>−1</m:t>
                          </m:r>
                        </m:sup>
                      </m:sSup>
                    </m:oMath>
                  </m:oMathPara>
                </a14:m>
                <a:endParaRPr lang="en-GB" sz="14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505891" y="4765766"/>
                <a:ext cx="838200" cy="33316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45281" y="1584960"/>
                <a:ext cx="4672882"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So the line of </a:t>
                </a:r>
                <a:r>
                  <a:rPr lang="en-US" sz="1600" dirty="0" err="1">
                    <a:solidFill>
                      <a:srgbClr val="FF0000"/>
                    </a:solidFill>
                    <a:latin typeface="Comic Sans MS" panose="030F0702030302020204" pitchFamily="66" charset="0"/>
                  </a:rPr>
                  <a:t>centres</a:t>
                </a:r>
                <a:r>
                  <a:rPr lang="en-US" sz="1600" dirty="0">
                    <a:solidFill>
                      <a:srgbClr val="FF0000"/>
                    </a:solidFill>
                    <a:latin typeface="Comic Sans MS" panose="030F0702030302020204" pitchFamily="66" charset="0"/>
                  </a:rPr>
                  <a:t> is in the direction </a:t>
                </a:r>
                <a14:m>
                  <m:oMath xmlns:m="http://schemas.openxmlformats.org/officeDocument/2006/math">
                    <m:r>
                      <a:rPr lang="en-US" sz="1600" b="0"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𝒊</m:t>
                    </m:r>
                    <m:r>
                      <a:rPr lang="en-US" sz="1600" b="0"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𝒋</m:t>
                    </m:r>
                    <m:r>
                      <a:rPr lang="en-US" sz="1600" b="0" i="1" smtClean="0">
                        <a:solidFill>
                          <a:srgbClr val="FF0000"/>
                        </a:solidFill>
                        <a:latin typeface="Cambria Math" panose="02040503050406030204" pitchFamily="18" charset="0"/>
                      </a:rPr>
                      <m:t>)</m:t>
                    </m:r>
                  </m:oMath>
                </a14:m>
                <a:endParaRPr lang="en-GB" sz="1600" dirty="0">
                  <a:solidFill>
                    <a:srgbClr val="FF000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145281" y="1584960"/>
                <a:ext cx="4672882" cy="338554"/>
              </a:xfrm>
              <a:prstGeom prst="rect">
                <a:avLst/>
              </a:prstGeom>
              <a:blipFill>
                <a:blip r:embed="rId12"/>
                <a:stretch>
                  <a:fillRect l="-652" t="-3571" b="-23214"/>
                </a:stretch>
              </a:blipFill>
            </p:spPr>
            <p:txBody>
              <a:bodyPr/>
              <a:lstStyle/>
              <a:p>
                <a:r>
                  <a:rPr lang="en-GB">
                    <a:noFill/>
                  </a:rPr>
                  <a:t> </a:t>
                </a:r>
              </a:p>
            </p:txBody>
          </p:sp>
        </mc:Fallback>
      </mc:AlternateContent>
      <p:cxnSp>
        <p:nvCxnSpPr>
          <p:cNvPr id="32" name="Straight Arrow Connector 31"/>
          <p:cNvCxnSpPr/>
          <p:nvPr/>
        </p:nvCxnSpPr>
        <p:spPr>
          <a:xfrm flipV="1">
            <a:off x="4424249" y="2775243"/>
            <a:ext cx="1441269" cy="2177"/>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5027318" y="2463912"/>
                <a:ext cx="20247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𝑖</m:t>
                      </m:r>
                    </m:oMath>
                  </m:oMathPara>
                </a14:m>
                <a:endParaRPr lang="en-GB" sz="1400" b="1"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027318" y="2463912"/>
                <a:ext cx="202474" cy="215444"/>
              </a:xfrm>
              <a:prstGeom prst="rect">
                <a:avLst/>
              </a:prstGeom>
              <a:blipFill>
                <a:blip r:embed="rId13"/>
                <a:stretch>
                  <a:fillRect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904707" y="3302112"/>
                <a:ext cx="23077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𝑗</m:t>
                      </m:r>
                    </m:oMath>
                  </m:oMathPara>
                </a14:m>
                <a:endParaRPr lang="en-GB" sz="1400" b="1" dirty="0">
                  <a:solidFill>
                    <a:srgbClr val="0000FF"/>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904707" y="3302112"/>
                <a:ext cx="230777" cy="215444"/>
              </a:xfrm>
              <a:prstGeom prst="rect">
                <a:avLst/>
              </a:prstGeom>
              <a:blipFill>
                <a:blip r:embed="rId14"/>
                <a:stretch>
                  <a:fillRect l="-2703" b="-31429"/>
                </a:stretch>
              </a:blipFill>
            </p:spPr>
            <p:txBody>
              <a:bodyPr/>
              <a:lstStyle/>
              <a:p>
                <a:r>
                  <a:rPr lang="en-GB">
                    <a:noFill/>
                  </a:rPr>
                  <a:t> </a:t>
                </a:r>
              </a:p>
            </p:txBody>
          </p:sp>
        </mc:Fallback>
      </mc:AlternateContent>
      <p:cxnSp>
        <p:nvCxnSpPr>
          <p:cNvPr id="46" name="Straight Arrow Connector 45"/>
          <p:cNvCxnSpPr/>
          <p:nvPr/>
        </p:nvCxnSpPr>
        <p:spPr>
          <a:xfrm rot="5400000" flipV="1">
            <a:off x="5125289" y="3493700"/>
            <a:ext cx="1441269" cy="2177"/>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417718" y="2781775"/>
            <a:ext cx="1421674" cy="14303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A4AEE5C-AC04-4A96-A141-1E534C9DD7E6}"/>
                  </a:ext>
                </a:extLst>
              </p:cNvPr>
              <p:cNvSpPr txBox="1"/>
              <p:nvPr/>
            </p:nvSpPr>
            <p:spPr>
              <a:xfrm>
                <a:off x="4798380" y="3484485"/>
                <a:ext cx="257378" cy="240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2</m:t>
                          </m:r>
                        </m:e>
                      </m:rad>
                    </m:oMath>
                  </m:oMathPara>
                </a14:m>
                <a:endParaRPr lang="en-GB" sz="1400" dirty="0"/>
              </a:p>
            </p:txBody>
          </p:sp>
        </mc:Choice>
        <mc:Fallback xmlns="">
          <p:sp>
            <p:nvSpPr>
              <p:cNvPr id="5" name="テキスト ボックス 4">
                <a:extLst>
                  <a:ext uri="{FF2B5EF4-FFF2-40B4-BE49-F238E27FC236}">
                    <a16:creationId xmlns:a16="http://schemas.microsoft.com/office/drawing/2014/main" id="{7A4AEE5C-AC04-4A96-A141-1E534C9DD7E6}"/>
                  </a:ext>
                </a:extLst>
              </p:cNvPr>
              <p:cNvSpPr txBox="1">
                <a:spLocks noRot="1" noChangeAspect="1" noMove="1" noResize="1" noEditPoints="1" noAdjustHandles="1" noChangeArrowheads="1" noChangeShapeType="1" noTextEdit="1"/>
              </p:cNvSpPr>
              <p:nvPr/>
            </p:nvSpPr>
            <p:spPr>
              <a:xfrm>
                <a:off x="4798380" y="3484485"/>
                <a:ext cx="257378" cy="240835"/>
              </a:xfrm>
              <a:prstGeom prst="rect">
                <a:avLst/>
              </a:prstGeom>
              <a:blipFill>
                <a:blip r:embed="rId15"/>
                <a:stretch>
                  <a:fillRect r="-14286" b="-7692"/>
                </a:stretch>
              </a:blipFill>
            </p:spPr>
            <p:txBody>
              <a:bodyPr/>
              <a:lstStyle/>
              <a:p>
                <a:r>
                  <a:rPr lang="en-GB">
                    <a:noFill/>
                  </a:rPr>
                  <a:t> </a:t>
                </a:r>
              </a:p>
            </p:txBody>
          </p:sp>
        </mc:Fallback>
      </mc:AlternateContent>
      <p:cxnSp>
        <p:nvCxnSpPr>
          <p:cNvPr id="16" name="Straight Arrow Connector 31">
            <a:extLst>
              <a:ext uri="{FF2B5EF4-FFF2-40B4-BE49-F238E27FC236}">
                <a16:creationId xmlns:a16="http://schemas.microsoft.com/office/drawing/2014/main" id="{9729EEEE-A826-447A-8D7E-AAD292B9B525}"/>
              </a:ext>
            </a:extLst>
          </p:cNvPr>
          <p:cNvCxnSpPr/>
          <p:nvPr/>
        </p:nvCxnSpPr>
        <p:spPr>
          <a:xfrm flipV="1">
            <a:off x="6946987" y="2794478"/>
            <a:ext cx="1441269" cy="2177"/>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43">
                <a:extLst>
                  <a:ext uri="{FF2B5EF4-FFF2-40B4-BE49-F238E27FC236}">
                    <a16:creationId xmlns:a16="http://schemas.microsoft.com/office/drawing/2014/main" id="{5BD117A6-8176-443B-9297-AF37A8647DF6}"/>
                  </a:ext>
                </a:extLst>
              </p:cNvPr>
              <p:cNvSpPr txBox="1"/>
              <p:nvPr/>
            </p:nvSpPr>
            <p:spPr>
              <a:xfrm>
                <a:off x="7558934" y="2252328"/>
                <a:ext cx="202474" cy="444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den>
                      </m:f>
                      <m:r>
                        <a:rPr lang="en-US" sz="1400" b="0" i="1" smtClean="0">
                          <a:solidFill>
                            <a:srgbClr val="FF0000"/>
                          </a:solidFill>
                          <a:latin typeface="Cambria Math" panose="02040503050406030204" pitchFamily="18" charset="0"/>
                        </a:rPr>
                        <m:t>𝑖</m:t>
                      </m:r>
                    </m:oMath>
                  </m:oMathPara>
                </a14:m>
                <a:endParaRPr lang="en-GB" sz="1400" b="1" dirty="0">
                  <a:solidFill>
                    <a:srgbClr val="FF0000"/>
                  </a:solidFill>
                </a:endParaRPr>
              </a:p>
            </p:txBody>
          </p:sp>
        </mc:Choice>
        <mc:Fallback xmlns="">
          <p:sp>
            <p:nvSpPr>
              <p:cNvPr id="17" name="TextBox 43">
                <a:extLst>
                  <a:ext uri="{FF2B5EF4-FFF2-40B4-BE49-F238E27FC236}">
                    <a16:creationId xmlns:a16="http://schemas.microsoft.com/office/drawing/2014/main" id="{5BD117A6-8176-443B-9297-AF37A8647DF6}"/>
                  </a:ext>
                </a:extLst>
              </p:cNvPr>
              <p:cNvSpPr txBox="1">
                <a:spLocks noRot="1" noChangeAspect="1" noMove="1" noResize="1" noEditPoints="1" noAdjustHandles="1" noChangeArrowheads="1" noChangeShapeType="1" noTextEdit="1"/>
              </p:cNvSpPr>
              <p:nvPr/>
            </p:nvSpPr>
            <p:spPr>
              <a:xfrm>
                <a:off x="7558934" y="2252328"/>
                <a:ext cx="202474" cy="444994"/>
              </a:xfrm>
              <a:prstGeom prst="rect">
                <a:avLst/>
              </a:prstGeom>
              <a:blipFill>
                <a:blip r:embed="rId16"/>
                <a:stretch>
                  <a:fillRect l="-3030" r="-78788" b="-109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44">
                <a:extLst>
                  <a:ext uri="{FF2B5EF4-FFF2-40B4-BE49-F238E27FC236}">
                    <a16:creationId xmlns:a16="http://schemas.microsoft.com/office/drawing/2014/main" id="{C8E62CE1-0943-4D6E-96FE-67D6F95EFEDF}"/>
                  </a:ext>
                </a:extLst>
              </p:cNvPr>
              <p:cNvSpPr txBox="1"/>
              <p:nvPr/>
            </p:nvSpPr>
            <p:spPr>
              <a:xfrm>
                <a:off x="8462955" y="3294714"/>
                <a:ext cx="230777" cy="444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rPr>
                          </m:ctrlPr>
                        </m:fPr>
                        <m:num>
                          <m:r>
                            <a:rPr lang="en-US" sz="1400" b="0" i="1" smtClean="0">
                              <a:solidFill>
                                <a:srgbClr val="0000FF"/>
                              </a:solidFill>
                              <a:latin typeface="Cambria Math" panose="02040503050406030204" pitchFamily="18" charset="0"/>
                            </a:rPr>
                            <m:t>1</m:t>
                          </m:r>
                        </m:num>
                        <m:den>
                          <m:rad>
                            <m:radPr>
                              <m:degHide m:val="on"/>
                              <m:ctrlPr>
                                <a:rPr lang="en-US" sz="1400" b="0" i="1" smtClean="0">
                                  <a:solidFill>
                                    <a:srgbClr val="0000FF"/>
                                  </a:solidFill>
                                  <a:latin typeface="Cambria Math" panose="02040503050406030204" pitchFamily="18" charset="0"/>
                                </a:rPr>
                              </m:ctrlPr>
                            </m:radPr>
                            <m:deg/>
                            <m:e>
                              <m:r>
                                <a:rPr lang="en-US" sz="1400" b="0" i="1" smtClean="0">
                                  <a:solidFill>
                                    <a:srgbClr val="0000FF"/>
                                  </a:solidFill>
                                  <a:latin typeface="Cambria Math" panose="02040503050406030204" pitchFamily="18" charset="0"/>
                                </a:rPr>
                                <m:t>2</m:t>
                              </m:r>
                            </m:e>
                          </m:rad>
                        </m:den>
                      </m:f>
                      <m:r>
                        <a:rPr lang="en-US" sz="1400" b="0" i="1" smtClean="0">
                          <a:solidFill>
                            <a:srgbClr val="0000FF"/>
                          </a:solidFill>
                          <a:latin typeface="Cambria Math" panose="02040503050406030204" pitchFamily="18" charset="0"/>
                        </a:rPr>
                        <m:t>𝑗</m:t>
                      </m:r>
                    </m:oMath>
                  </m:oMathPara>
                </a14:m>
                <a:endParaRPr lang="en-GB" sz="1400" b="1" dirty="0">
                  <a:solidFill>
                    <a:srgbClr val="0000FF"/>
                  </a:solidFill>
                </a:endParaRPr>
              </a:p>
            </p:txBody>
          </p:sp>
        </mc:Choice>
        <mc:Fallback xmlns="">
          <p:sp>
            <p:nvSpPr>
              <p:cNvPr id="18" name="TextBox 44">
                <a:extLst>
                  <a:ext uri="{FF2B5EF4-FFF2-40B4-BE49-F238E27FC236}">
                    <a16:creationId xmlns:a16="http://schemas.microsoft.com/office/drawing/2014/main" id="{C8E62CE1-0943-4D6E-96FE-67D6F95EFEDF}"/>
                  </a:ext>
                </a:extLst>
              </p:cNvPr>
              <p:cNvSpPr txBox="1">
                <a:spLocks noRot="1" noChangeAspect="1" noMove="1" noResize="1" noEditPoints="1" noAdjustHandles="1" noChangeArrowheads="1" noChangeShapeType="1" noTextEdit="1"/>
              </p:cNvSpPr>
              <p:nvPr/>
            </p:nvSpPr>
            <p:spPr>
              <a:xfrm>
                <a:off x="8462955" y="3294714"/>
                <a:ext cx="230777" cy="444994"/>
              </a:xfrm>
              <a:prstGeom prst="rect">
                <a:avLst/>
              </a:prstGeom>
              <a:blipFill>
                <a:blip r:embed="rId17"/>
                <a:stretch>
                  <a:fillRect l="-2632" r="-68421" b="-10959"/>
                </a:stretch>
              </a:blipFill>
            </p:spPr>
            <p:txBody>
              <a:bodyPr/>
              <a:lstStyle/>
              <a:p>
                <a:r>
                  <a:rPr lang="en-GB">
                    <a:noFill/>
                  </a:rPr>
                  <a:t> </a:t>
                </a:r>
              </a:p>
            </p:txBody>
          </p:sp>
        </mc:Fallback>
      </mc:AlternateContent>
      <p:cxnSp>
        <p:nvCxnSpPr>
          <p:cNvPr id="19" name="Straight Arrow Connector 45">
            <a:extLst>
              <a:ext uri="{FF2B5EF4-FFF2-40B4-BE49-F238E27FC236}">
                <a16:creationId xmlns:a16="http://schemas.microsoft.com/office/drawing/2014/main" id="{907870ED-F9D1-40EA-B676-9C2A61CA3FC9}"/>
              </a:ext>
            </a:extLst>
          </p:cNvPr>
          <p:cNvCxnSpPr/>
          <p:nvPr/>
        </p:nvCxnSpPr>
        <p:spPr>
          <a:xfrm rot="5400000" flipV="1">
            <a:off x="7648027" y="3512935"/>
            <a:ext cx="1441269" cy="2177"/>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46">
            <a:extLst>
              <a:ext uri="{FF2B5EF4-FFF2-40B4-BE49-F238E27FC236}">
                <a16:creationId xmlns:a16="http://schemas.microsoft.com/office/drawing/2014/main" id="{090A5910-1581-42B9-8C2E-E2D8E208EFA9}"/>
              </a:ext>
            </a:extLst>
          </p:cNvPr>
          <p:cNvCxnSpPr/>
          <p:nvPr/>
        </p:nvCxnSpPr>
        <p:spPr>
          <a:xfrm>
            <a:off x="6940456" y="2801010"/>
            <a:ext cx="1421674" cy="14303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10EB4AD7-8A38-42B8-988E-C8F9ADFC29B5}"/>
                  </a:ext>
                </a:extLst>
              </p:cNvPr>
              <p:cNvSpPr txBox="1"/>
              <p:nvPr/>
            </p:nvSpPr>
            <p:spPr>
              <a:xfrm>
                <a:off x="7454283" y="3521476"/>
                <a:ext cx="13946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10EB4AD7-8A38-42B8-988E-C8F9ADFC29B5}"/>
                  </a:ext>
                </a:extLst>
              </p:cNvPr>
              <p:cNvSpPr txBox="1">
                <a:spLocks noRot="1" noChangeAspect="1" noMove="1" noResize="1" noEditPoints="1" noAdjustHandles="1" noChangeArrowheads="1" noChangeShapeType="1" noTextEdit="1"/>
              </p:cNvSpPr>
              <p:nvPr/>
            </p:nvSpPr>
            <p:spPr>
              <a:xfrm>
                <a:off x="7454283" y="3521476"/>
                <a:ext cx="139462" cy="215444"/>
              </a:xfrm>
              <a:prstGeom prst="rect">
                <a:avLst/>
              </a:prstGeom>
              <a:blipFill>
                <a:blip r:embed="rId18"/>
                <a:stretch>
                  <a:fillRect l="-30435" r="-2608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E92082A-5850-450E-83A1-AFCE4068EBA3}"/>
                  </a:ext>
                </a:extLst>
              </p:cNvPr>
              <p:cNvSpPr txBox="1"/>
              <p:nvPr/>
            </p:nvSpPr>
            <p:spPr>
              <a:xfrm>
                <a:off x="4651899" y="4607510"/>
                <a:ext cx="3826276" cy="553485"/>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Divide each side by the magnitude (</a:t>
                </a:r>
                <a14:m>
                  <m:oMath xmlns:m="http://schemas.openxmlformats.org/officeDocument/2006/math">
                    <m:rad>
                      <m:radPr>
                        <m:degHide m:val="on"/>
                        <m:ctrlPr>
                          <a:rPr lang="en-US"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oMath>
                </a14:m>
                <a:r>
                  <a:rPr lang="en-US" sz="1400" dirty="0">
                    <a:solidFill>
                      <a:srgbClr val="FF0000"/>
                    </a:solidFill>
                    <a:latin typeface="Comic Sans MS" panose="030F0702030302020204" pitchFamily="66" charset="0"/>
                  </a:rPr>
                  <a:t>) to find a parallel unit vector</a:t>
                </a:r>
                <a:endParaRPr lang="en-GB" sz="1400" dirty="0">
                  <a:solidFill>
                    <a:srgbClr val="FF0000"/>
                  </a:solidFill>
                  <a:latin typeface="Comic Sans MS" panose="030F0702030302020204" pitchFamily="66" charset="0"/>
                </a:endParaRPr>
              </a:p>
            </p:txBody>
          </p:sp>
        </mc:Choice>
        <mc:Fallback xmlns="">
          <p:sp>
            <p:nvSpPr>
              <p:cNvPr id="8" name="テキスト ボックス 7">
                <a:extLst>
                  <a:ext uri="{FF2B5EF4-FFF2-40B4-BE49-F238E27FC236}">
                    <a16:creationId xmlns:a16="http://schemas.microsoft.com/office/drawing/2014/main" id="{3E92082A-5850-450E-83A1-AFCE4068EBA3}"/>
                  </a:ext>
                </a:extLst>
              </p:cNvPr>
              <p:cNvSpPr txBox="1">
                <a:spLocks noRot="1" noChangeAspect="1" noMove="1" noResize="1" noEditPoints="1" noAdjustHandles="1" noChangeArrowheads="1" noChangeShapeType="1" noTextEdit="1"/>
              </p:cNvSpPr>
              <p:nvPr/>
            </p:nvSpPr>
            <p:spPr>
              <a:xfrm>
                <a:off x="4651899" y="4607510"/>
                <a:ext cx="3826276" cy="553485"/>
              </a:xfrm>
              <a:prstGeom prst="rect">
                <a:avLst/>
              </a:prstGeom>
              <a:blipFill>
                <a:blip r:embed="rId19"/>
                <a:stretch>
                  <a:fillRect b="-7692"/>
                </a:stretch>
              </a:blipFill>
            </p:spPr>
            <p:txBody>
              <a:bodyPr/>
              <a:lstStyle/>
              <a:p>
                <a:r>
                  <a:rPr lang="en-GB">
                    <a:noFill/>
                  </a:rPr>
                  <a:t> </a:t>
                </a:r>
              </a:p>
            </p:txBody>
          </p:sp>
        </mc:Fallback>
      </mc:AlternateContent>
      <p:sp>
        <p:nvSpPr>
          <p:cNvPr id="24" name="Arc 25">
            <a:extLst>
              <a:ext uri="{FF2B5EF4-FFF2-40B4-BE49-F238E27FC236}">
                <a16:creationId xmlns:a16="http://schemas.microsoft.com/office/drawing/2014/main" id="{DB1F7B3D-A7F8-4CE1-B6F3-560A814611FD}"/>
              </a:ext>
            </a:extLst>
          </p:cNvPr>
          <p:cNvSpPr/>
          <p:nvPr/>
        </p:nvSpPr>
        <p:spPr>
          <a:xfrm rot="16200000" flipH="1">
            <a:off x="6338285" y="3233322"/>
            <a:ext cx="490491" cy="2120283"/>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5">
                <a:extLst>
                  <a:ext uri="{FF2B5EF4-FFF2-40B4-BE49-F238E27FC236}">
                    <a16:creationId xmlns:a16="http://schemas.microsoft.com/office/drawing/2014/main" id="{67970DDA-67B7-429D-BCB8-A03CA480E5E0}"/>
                  </a:ext>
                </a:extLst>
              </p:cNvPr>
              <p:cNvSpPr txBox="1"/>
              <p:nvPr/>
            </p:nvSpPr>
            <p:spPr>
              <a:xfrm>
                <a:off x="4279293" y="5341694"/>
                <a:ext cx="4475905" cy="968214"/>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So the unit vector parallel to the line of </a:t>
                </a:r>
                <a:r>
                  <a:rPr lang="en-US" sz="1400" dirty="0" err="1">
                    <a:solidFill>
                      <a:srgbClr val="FF0000"/>
                    </a:solidFill>
                    <a:latin typeface="Comic Sans MS" panose="030F0702030302020204" pitchFamily="66" charset="0"/>
                  </a:rPr>
                  <a:t>centres</a:t>
                </a:r>
                <a:r>
                  <a:rPr lang="en-US" sz="1400" dirty="0">
                    <a:solidFill>
                      <a:srgbClr val="FF0000"/>
                    </a:solidFill>
                    <a:latin typeface="Comic Sans MS" panose="030F0702030302020204" pitchFamily="66" charset="0"/>
                  </a:rPr>
                  <a:t> is:</a:t>
                </a:r>
              </a:p>
              <a:p>
                <a:endParaRPr lang="en-US" sz="1400" dirty="0">
                  <a:solidFill>
                    <a:srgbClr val="FF0000"/>
                  </a:solidFill>
                  <a:latin typeface="Comic Sans MS" panose="030F0702030302020204" pitchFamily="66" charset="0"/>
                </a:endParaRPr>
              </a:p>
              <a:p>
                <a:pPr algn="ctr"/>
                <a14:m>
                  <m:oMathPara xmlns:m="http://schemas.openxmlformats.org/officeDocument/2006/math">
                    <m:oMathParaPr>
                      <m:jc m:val="centerGroup"/>
                    </m:oMathParaPr>
                    <m:oMath xmlns:m="http://schemas.openxmlformats.org/officeDocument/2006/math">
                      <m:f>
                        <m:fPr>
                          <m:ctrlPr>
                            <a:rPr lang="en-GB"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ad>
                            <m:radPr>
                              <m:degHide m:val="on"/>
                              <m:ctrlPr>
                                <a:rPr lang="en-GB"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den>
                      </m:f>
                      <m:d>
                        <m:dPr>
                          <m:ctrlPr>
                            <a:rPr lang="en-GB" sz="1400" i="1" smtClean="0">
                              <a:solidFill>
                                <a:srgbClr val="FF0000"/>
                              </a:solidFill>
                              <a:latin typeface="Cambria Math" panose="02040503050406030204" pitchFamily="18" charset="0"/>
                            </a:rPr>
                          </m:ctrlPr>
                        </m:dPr>
                        <m:e>
                          <m:r>
                            <a:rPr lang="en-US" sz="1400" b="1" i="1" smtClean="0">
                              <a:solidFill>
                                <a:srgbClr val="FF0000"/>
                              </a:solidFill>
                              <a:latin typeface="Cambria Math" panose="02040503050406030204" pitchFamily="18" charset="0"/>
                            </a:rPr>
                            <m:t>𝒊</m:t>
                          </m:r>
                          <m:r>
                            <a:rPr lang="en-US" sz="1400" b="0"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𝒋</m:t>
                          </m:r>
                        </m:e>
                      </m:d>
                    </m:oMath>
                  </m:oMathPara>
                </a14:m>
                <a:endParaRPr lang="en-GB" sz="1400" dirty="0">
                  <a:solidFill>
                    <a:srgbClr val="FF0000"/>
                  </a:solidFill>
                  <a:latin typeface="Comic Sans MS" panose="030F0702030302020204" pitchFamily="66" charset="0"/>
                </a:endParaRPr>
              </a:p>
            </p:txBody>
          </p:sp>
        </mc:Choice>
        <mc:Fallback xmlns="">
          <p:sp>
            <p:nvSpPr>
              <p:cNvPr id="25" name="TextBox 5">
                <a:extLst>
                  <a:ext uri="{FF2B5EF4-FFF2-40B4-BE49-F238E27FC236}">
                    <a16:creationId xmlns:a16="http://schemas.microsoft.com/office/drawing/2014/main" id="{67970DDA-67B7-429D-BCB8-A03CA480E5E0}"/>
                  </a:ext>
                </a:extLst>
              </p:cNvPr>
              <p:cNvSpPr txBox="1">
                <a:spLocks noRot="1" noChangeAspect="1" noMove="1" noResize="1" noEditPoints="1" noAdjustHandles="1" noChangeArrowheads="1" noChangeShapeType="1" noTextEdit="1"/>
              </p:cNvSpPr>
              <p:nvPr/>
            </p:nvSpPr>
            <p:spPr>
              <a:xfrm>
                <a:off x="4279293" y="5341694"/>
                <a:ext cx="4475905" cy="968214"/>
              </a:xfrm>
              <a:prstGeom prst="rect">
                <a:avLst/>
              </a:prstGeom>
              <a:blipFill>
                <a:blip r:embed="rId20"/>
                <a:stretch>
                  <a:fillRect l="-409" t="-629"/>
                </a:stretch>
              </a:blipFill>
            </p:spPr>
            <p:txBody>
              <a:bodyPr/>
              <a:lstStyle/>
              <a:p>
                <a:r>
                  <a:rPr lang="en-GB">
                    <a:noFill/>
                  </a:rPr>
                  <a:t> </a:t>
                </a:r>
              </a:p>
            </p:txBody>
          </p:sp>
        </mc:Fallback>
      </mc:AlternateContent>
    </p:spTree>
    <p:extLst>
      <p:ext uri="{BB962C8B-B14F-4D97-AF65-F5344CB8AC3E}">
        <p14:creationId xmlns:p14="http://schemas.microsoft.com/office/powerpoint/2010/main" val="247415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vertical)">
                                      <p:cBhvr>
                                        <p:cTn id="12" dur="500"/>
                                        <p:tgtEl>
                                          <p:spTgt spid="3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linds(horizontal)">
                                      <p:cBhvr>
                                        <p:cTn id="20" dur="500"/>
                                        <p:tgtEl>
                                          <p:spTgt spid="4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linds(horizont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linds(horizont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5"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vertical)">
                                      <p:cBhvr>
                                        <p:cTn id="58" dur="500"/>
                                        <p:tgtEl>
                                          <p:spTgt spid="1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5">
                                            <p:txEl>
                                              <p:pRg st="0" end="0"/>
                                            </p:txEl>
                                          </p:spTgt>
                                        </p:tgtEl>
                                        <p:attrNameLst>
                                          <p:attrName>style.visibility</p:attrName>
                                        </p:attrNameLst>
                                      </p:cBhvr>
                                      <p:to>
                                        <p:strVal val="visible"/>
                                      </p:to>
                                    </p:set>
                                    <p:animEffect transition="in" filter="blinds(horizontal)">
                                      <p:cBhvr>
                                        <p:cTn id="74" dur="500"/>
                                        <p:tgtEl>
                                          <p:spTgt spid="25">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5">
                                            <p:txEl>
                                              <p:pRg st="2" end="2"/>
                                            </p:txEl>
                                          </p:spTgt>
                                        </p:tgtEl>
                                        <p:attrNameLst>
                                          <p:attrName>style.visibility</p:attrName>
                                        </p:attrNameLst>
                                      </p:cBhvr>
                                      <p:to>
                                        <p:strVal val="visible"/>
                                      </p:to>
                                    </p:set>
                                    <p:animEffect transition="in" filter="blinds(horizontal)">
                                      <p:cBhvr>
                                        <p:cTn id="79"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4" grpId="0"/>
      <p:bldP spid="45" grpId="0"/>
      <p:bldP spid="5" grpId="0"/>
      <p:bldP spid="17" grpId="0"/>
      <p:bldP spid="18" grpId="0"/>
      <p:bldP spid="21" grpId="0"/>
      <p:bldP spid="8"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
        <p:nvSpPr>
          <p:cNvPr id="4" name="TextBox 3"/>
          <p:cNvSpPr txBox="1"/>
          <p:nvPr/>
        </p:nvSpPr>
        <p:spPr>
          <a:xfrm>
            <a:off x="191588" y="1576251"/>
            <a:ext cx="3683725" cy="954107"/>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p:sp>
        <p:nvSpPr>
          <p:cNvPr id="8" name="Arc 7"/>
          <p:cNvSpPr/>
          <p:nvPr/>
        </p:nvSpPr>
        <p:spPr>
          <a:xfrm>
            <a:off x="6019800" y="1981200"/>
            <a:ext cx="914400" cy="914400"/>
          </a:xfrm>
          <a:prstGeom prst="arc">
            <a:avLst>
              <a:gd name="adj1" fmla="val 10758669"/>
              <a:gd name="adj2" fmla="val 128034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Arrow Connector 9"/>
          <p:cNvCxnSpPr/>
          <p:nvPr/>
        </p:nvCxnSpPr>
        <p:spPr>
          <a:xfrm>
            <a:off x="5257800" y="1524000"/>
            <a:ext cx="114300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781800" y="21336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781800" y="2133600"/>
                <a:ext cx="350417" cy="307777"/>
              </a:xfrm>
              <a:prstGeom prst="rect">
                <a:avLst/>
              </a:prstGeom>
              <a:blipFill>
                <a:blip r:embed="rId2"/>
                <a:stretch>
                  <a:fillRect b="-10000"/>
                </a:stretch>
              </a:blipFill>
            </p:spPr>
            <p:txBody>
              <a:bodyPr/>
              <a:lstStyle/>
              <a:p>
                <a:r>
                  <a:rPr lang="en-GB">
                    <a:noFill/>
                  </a:rPr>
                  <a:t> </a:t>
                </a:r>
              </a:p>
            </p:txBody>
          </p:sp>
        </mc:Fallback>
      </mc:AlternateContent>
      <p:cxnSp>
        <p:nvCxnSpPr>
          <p:cNvPr id="25" name="Straight Arrow Connector 24"/>
          <p:cNvCxnSpPr/>
          <p:nvPr/>
        </p:nvCxnSpPr>
        <p:spPr>
          <a:xfrm flipV="1">
            <a:off x="6400800" y="1828800"/>
            <a:ext cx="1143000"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5943600" y="1981200"/>
            <a:ext cx="914400" cy="914400"/>
          </a:xfrm>
          <a:prstGeom prst="arc">
            <a:avLst>
              <a:gd name="adj1" fmla="val 19941059"/>
              <a:gd name="adj2" fmla="val 215190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tangle 17"/>
          <p:cNvSpPr/>
          <p:nvPr/>
        </p:nvSpPr>
        <p:spPr>
          <a:xfrm>
            <a:off x="4800600" y="2438400"/>
            <a:ext cx="32004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5715000" y="16764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715000" y="1676400"/>
                <a:ext cx="344710"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7818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781800" y="1828800"/>
                <a:ext cx="344710" cy="307777"/>
              </a:xfrm>
              <a:prstGeom prst="rect">
                <a:avLst/>
              </a:prstGeom>
              <a:blipFill>
                <a:blip r:embed="rId4"/>
                <a:stretch>
                  <a:fillRect/>
                </a:stretch>
              </a:blipFill>
            </p:spPr>
            <p:txBody>
              <a:bodyPr/>
              <a:lstStyle/>
              <a:p>
                <a:r>
                  <a:rPr lang="en-GB">
                    <a:noFill/>
                  </a:rPr>
                  <a:t> </a:t>
                </a:r>
              </a:p>
            </p:txBody>
          </p:sp>
        </mc:Fallback>
      </mc:AlternateContent>
      <p:cxnSp>
        <p:nvCxnSpPr>
          <p:cNvPr id="34" name="Straight Arrow Connector 33"/>
          <p:cNvCxnSpPr/>
          <p:nvPr/>
        </p:nvCxnSpPr>
        <p:spPr>
          <a:xfrm>
            <a:off x="5257800" y="1524000"/>
            <a:ext cx="0" cy="914400"/>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543800" y="1828800"/>
            <a:ext cx="0" cy="609600"/>
          </a:xfrm>
          <a:prstGeom prst="straightConnector1">
            <a:avLst/>
          </a:prstGeom>
          <a:ln w="444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257800" y="2438400"/>
            <a:ext cx="1143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4572000" y="1828800"/>
                <a:ext cx="69506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𝑢𝑠𝑖𝑛</m:t>
                      </m:r>
                      <m:r>
                        <a:rPr lang="en-US" sz="1400" b="0" i="1" dirty="0" smtClean="0">
                          <a:solidFill>
                            <a:srgbClr val="0000FF"/>
                          </a:solidFill>
                          <a:latin typeface="Cambria Math" panose="02040503050406030204" pitchFamily="18" charset="0"/>
                          <a:ea typeface="Cambria Math" panose="02040503050406030204" pitchFamily="18" charset="0"/>
                        </a:rPr>
                        <m:t>𝛼</m:t>
                      </m:r>
                    </m:oMath>
                  </m:oMathPara>
                </a14:m>
                <a:endParaRPr lang="en-GB" sz="1400" dirty="0">
                  <a:solidFill>
                    <a:srgbClr val="0000FF"/>
                  </a:solidFill>
                  <a:latin typeface="Comic Sans MS" panose="030F0702030302020204" pitchFamily="66"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572000" y="1828800"/>
                <a:ext cx="695062"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467600" y="1981200"/>
                <a:ext cx="6918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00FF"/>
                          </a:solidFill>
                          <a:latin typeface="Cambria Math" panose="02040503050406030204" pitchFamily="18" charset="0"/>
                        </a:rPr>
                        <m:t>𝑣𝑠𝑖𝑛</m:t>
                      </m:r>
                      <m:r>
                        <a:rPr lang="en-US" sz="1400" b="0" i="1" dirty="0" smtClean="0">
                          <a:solidFill>
                            <a:srgbClr val="0000FF"/>
                          </a:solidFill>
                          <a:latin typeface="Cambria Math" panose="02040503050406030204" pitchFamily="18" charset="0"/>
                          <a:ea typeface="Cambria Math" panose="02040503050406030204" pitchFamily="18" charset="0"/>
                        </a:rPr>
                        <m:t>𝛽</m:t>
                      </m:r>
                    </m:oMath>
                  </m:oMathPara>
                </a14:m>
                <a:endParaRPr lang="en-GB" sz="1400" dirty="0">
                  <a:solidFill>
                    <a:srgbClr val="0000FF"/>
                  </a:solidFill>
                  <a:latin typeface="Comic Sans MS" panose="030F0702030302020204" pitchFamily="66"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467600" y="1981200"/>
                <a:ext cx="691856" cy="307777"/>
              </a:xfrm>
              <a:prstGeom prst="rect">
                <a:avLst/>
              </a:prstGeom>
              <a:blipFill>
                <a:blip r:embed="rId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410200" y="2362200"/>
                <a:ext cx="71590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𝑢𝑐𝑜𝑠</m:t>
                      </m:r>
                      <m:r>
                        <a:rPr lang="en-US" sz="1400" b="0" i="1" dirty="0" smtClean="0">
                          <a:solidFill>
                            <a:srgbClr val="FF0000"/>
                          </a:solidFill>
                          <a:latin typeface="Cambria Math" panose="02040503050406030204" pitchFamily="18" charset="0"/>
                          <a:ea typeface="Cambria Math" panose="02040503050406030204" pitchFamily="18" charset="0"/>
                        </a:rPr>
                        <m:t>𝛼</m:t>
                      </m:r>
                    </m:oMath>
                  </m:oMathPara>
                </a14:m>
                <a:endParaRPr lang="en-GB" sz="1400" dirty="0">
                  <a:solidFill>
                    <a:srgbClr val="FF0000"/>
                  </a:solidFill>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410200" y="2362200"/>
                <a:ext cx="715902"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629400" y="2362200"/>
                <a:ext cx="7126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rPr>
                        <m:t>𝑣𝑐𝑜𝑠</m:t>
                      </m:r>
                      <m:r>
                        <a:rPr lang="en-US" sz="1400" b="0" i="1" dirty="0" smtClean="0">
                          <a:solidFill>
                            <a:srgbClr val="FF0000"/>
                          </a:solidFill>
                          <a:latin typeface="Cambria Math" panose="02040503050406030204" pitchFamily="18" charset="0"/>
                          <a:ea typeface="Cambria Math" panose="02040503050406030204" pitchFamily="18" charset="0"/>
                        </a:rPr>
                        <m:t>𝛽</m:t>
                      </m:r>
                    </m:oMath>
                  </m:oMathPara>
                </a14:m>
                <a:endParaRPr lang="en-GB" sz="1400" dirty="0">
                  <a:solidFill>
                    <a:srgbClr val="FF0000"/>
                  </a:solidFill>
                  <a:latin typeface="Comic Sans MS" panose="030F0702030302020204" pitchFamily="66"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629400" y="2362200"/>
                <a:ext cx="712696" cy="307777"/>
              </a:xfrm>
              <a:prstGeom prst="rect">
                <a:avLst/>
              </a:prstGeom>
              <a:blipFill>
                <a:blip r:embed="rId8"/>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791200" y="21336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𝛼</m:t>
                      </m:r>
                    </m:oMath>
                  </m:oMathPara>
                </a14:m>
                <a:endParaRPr lang="en-GB" sz="1400" dirty="0">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791200" y="2133600"/>
                <a:ext cx="350417" cy="307777"/>
              </a:xfrm>
              <a:prstGeom prst="rect">
                <a:avLst/>
              </a:prstGeom>
              <a:blipFill>
                <a:blip r:embed="rId9"/>
                <a:stretch>
                  <a:fillRect/>
                </a:stretch>
              </a:blipFill>
            </p:spPr>
            <p:txBody>
              <a:bodyPr/>
              <a:lstStyle/>
              <a:p>
                <a:r>
                  <a:rPr lang="en-GB">
                    <a:noFill/>
                  </a:rPr>
                  <a:t> </a:t>
                </a:r>
              </a:p>
            </p:txBody>
          </p:sp>
        </mc:Fallback>
      </mc:AlternateContent>
      <p:cxnSp>
        <p:nvCxnSpPr>
          <p:cNvPr id="50" name="Straight Arrow Connector 49"/>
          <p:cNvCxnSpPr/>
          <p:nvPr/>
        </p:nvCxnSpPr>
        <p:spPr>
          <a:xfrm>
            <a:off x="6400800" y="2438400"/>
            <a:ext cx="1143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2590800"/>
            <a:ext cx="3124200" cy="523220"/>
          </a:xfrm>
          <a:prstGeom prst="rect">
            <a:avLst/>
          </a:prstGeom>
          <a:noFill/>
        </p:spPr>
        <p:txBody>
          <a:bodyPr wrap="square" rtlCol="0">
            <a:spAutoFit/>
          </a:bodyPr>
          <a:lstStyle/>
          <a:p>
            <a:pPr algn="ctr"/>
            <a:r>
              <a:rPr lang="en-US" sz="1400" dirty="0">
                <a:latin typeface="Comic Sans MS" panose="030F0702030302020204" pitchFamily="66" charset="0"/>
              </a:rPr>
              <a:t>This relationship leads to several formulae…</a:t>
            </a:r>
            <a:endParaRPr lang="en-GB" sz="1400" dirty="0">
              <a:latin typeface="Comic Sans MS" panose="030F0702030302020204" pitchFamily="66" charset="0"/>
            </a:endParaRPr>
          </a:p>
        </p:txBody>
      </p:sp>
      <p:sp>
        <p:nvSpPr>
          <p:cNvPr id="9" name="TextBox 8"/>
          <p:cNvSpPr txBox="1"/>
          <p:nvPr/>
        </p:nvSpPr>
        <p:spPr>
          <a:xfrm>
            <a:off x="304800" y="3429000"/>
            <a:ext cx="2743199" cy="523220"/>
          </a:xfrm>
          <a:prstGeom prst="rect">
            <a:avLst/>
          </a:prstGeom>
          <a:noFill/>
        </p:spPr>
        <p:txBody>
          <a:bodyPr wrap="square" rtlCol="0">
            <a:spAutoFit/>
          </a:bodyPr>
          <a:lstStyle/>
          <a:p>
            <a:pPr algn="ctr"/>
            <a:r>
              <a:rPr lang="en-US" sz="1400" u="sng" dirty="0">
                <a:latin typeface="Comic Sans MS" panose="030F0702030302020204" pitchFamily="66" charset="0"/>
              </a:rPr>
              <a:t>The horizontal component of the velocity does not change</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TextBox 10"/>
              <p:cNvSpPr txBox="1"/>
              <p:nvPr/>
            </p:nvSpPr>
            <p:spPr>
              <a:xfrm>
                <a:off x="914400" y="41148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914400" y="4114800"/>
                <a:ext cx="1576907" cy="276999"/>
              </a:xfrm>
              <a:prstGeom prst="rect">
                <a:avLst/>
              </a:prstGeom>
              <a:blipFill>
                <a:blip r:embed="rId10"/>
                <a:stretch>
                  <a:fillRect l="-4633" t="-2222" r="-1544" b="-35556"/>
                </a:stretch>
              </a:blipFill>
            </p:spPr>
            <p:txBody>
              <a:bodyPr/>
              <a:lstStyle/>
              <a:p>
                <a:r>
                  <a:rPr lang="en-GB">
                    <a:noFill/>
                  </a:rPr>
                  <a:t> </a:t>
                </a:r>
              </a:p>
            </p:txBody>
          </p:sp>
        </mc:Fallback>
      </mc:AlternateContent>
      <p:sp>
        <p:nvSpPr>
          <p:cNvPr id="36" name="TextBox 35"/>
          <p:cNvSpPr txBox="1"/>
          <p:nvPr/>
        </p:nvSpPr>
        <p:spPr>
          <a:xfrm>
            <a:off x="3276600" y="3429000"/>
            <a:ext cx="2895600" cy="738664"/>
          </a:xfrm>
          <a:prstGeom prst="rect">
            <a:avLst/>
          </a:prstGeom>
          <a:noFill/>
        </p:spPr>
        <p:txBody>
          <a:bodyPr wrap="square" rtlCol="0">
            <a:spAutoFit/>
          </a:bodyPr>
          <a:lstStyle/>
          <a:p>
            <a:pPr algn="ctr"/>
            <a:r>
              <a:rPr lang="en-US" sz="1400" u="sng" dirty="0">
                <a:latin typeface="Comic Sans MS" panose="030F0702030302020204" pitchFamily="66" charset="0"/>
              </a:rPr>
              <a:t>The speed of separation is the speed of approach, multiplied by the coefficient of restitution</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3886200" y="43434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3886200" y="4343400"/>
                <a:ext cx="1645835" cy="276999"/>
              </a:xfrm>
              <a:prstGeom prst="rect">
                <a:avLst/>
              </a:prstGeom>
              <a:blipFill>
                <a:blip r:embed="rId11"/>
                <a:stretch>
                  <a:fillRect l="-2974" t="-4444" r="-2974" b="-33333"/>
                </a:stretch>
              </a:blipFill>
            </p:spPr>
            <p:txBody>
              <a:bodyPr/>
              <a:lstStyle/>
              <a:p>
                <a:r>
                  <a:rPr lang="en-GB">
                    <a:noFill/>
                  </a:rPr>
                  <a:t> </a:t>
                </a:r>
              </a:p>
            </p:txBody>
          </p:sp>
        </mc:Fallback>
      </mc:AlternateContent>
      <p:sp>
        <p:nvSpPr>
          <p:cNvPr id="47" name="TextBox 46"/>
          <p:cNvSpPr txBox="1"/>
          <p:nvPr/>
        </p:nvSpPr>
        <p:spPr>
          <a:xfrm>
            <a:off x="6172200" y="3429000"/>
            <a:ext cx="2895600" cy="523220"/>
          </a:xfrm>
          <a:prstGeom prst="rect">
            <a:avLst/>
          </a:prstGeom>
          <a:noFill/>
        </p:spPr>
        <p:txBody>
          <a:bodyPr wrap="square" rtlCol="0">
            <a:spAutoFit/>
          </a:bodyPr>
          <a:lstStyle/>
          <a:p>
            <a:pPr algn="ctr"/>
            <a:r>
              <a:rPr lang="en-US" sz="1400" u="sng" dirty="0">
                <a:latin typeface="Comic Sans MS" panose="030F0702030302020204" pitchFamily="66" charset="0"/>
              </a:rPr>
              <a:t>You can divide the second equation by the first…</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TextBox 47"/>
              <p:cNvSpPr txBox="1"/>
              <p:nvPr/>
            </p:nvSpPr>
            <p:spPr>
              <a:xfrm>
                <a:off x="6781800" y="4114800"/>
                <a:ext cx="1714187"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𝑣𝑠𝑖𝑛</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𝑣𝑐𝑜𝑠</m:t>
                          </m:r>
                          <m:r>
                            <a:rPr lang="en-US" i="1">
                              <a:latin typeface="Cambria Math" panose="02040503050406030204" pitchFamily="18" charset="0"/>
                              <a:ea typeface="Cambria Math" panose="02040503050406030204" pitchFamily="18" charset="0"/>
                            </a:rPr>
                            <m:t>𝛽</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𝑒𝑢𝑠𝑖𝑛</m:t>
                          </m:r>
                          <m:r>
                            <a:rPr lang="en-US" i="1">
                              <a:latin typeface="Cambria Math" panose="02040503050406030204" pitchFamily="18" charset="0"/>
                              <a:ea typeface="Cambria Math" panose="02040503050406030204" pitchFamily="18" charset="0"/>
                            </a:rPr>
                            <m:t>𝛼</m:t>
                          </m:r>
                          <m:r>
                            <m:rPr>
                              <m:nor/>
                            </m:rPr>
                            <a:rPr lang="en-GB" dirty="0"/>
                            <m:t> </m:t>
                          </m:r>
                        </m:num>
                        <m:den>
                          <m:r>
                            <a:rPr lang="en-US" i="1">
                              <a:latin typeface="Cambria Math" panose="02040503050406030204" pitchFamily="18" charset="0"/>
                            </a:rPr>
                            <m:t>𝑢𝑐𝑜𝑠</m:t>
                          </m:r>
                          <m:r>
                            <a:rPr lang="en-US" i="1">
                              <a:latin typeface="Cambria Math" panose="02040503050406030204" pitchFamily="18" charset="0"/>
                              <a:ea typeface="Cambria Math" panose="02040503050406030204" pitchFamily="18" charset="0"/>
                            </a:rPr>
                            <m:t>𝛼</m:t>
                          </m:r>
                          <m:r>
                            <m:rPr>
                              <m:nor/>
                            </m:rPr>
                            <a:rPr lang="en-GB" dirty="0"/>
                            <m:t> </m:t>
                          </m:r>
                        </m:den>
                      </m:f>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6781800" y="4114800"/>
                <a:ext cx="1714187" cy="57265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858000" y="49530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6858000" y="4953000"/>
                <a:ext cx="1540896" cy="276999"/>
              </a:xfrm>
              <a:prstGeom prst="rect">
                <a:avLst/>
              </a:prstGeom>
              <a:blipFill>
                <a:blip r:embed="rId13"/>
                <a:stretch>
                  <a:fillRect t="-4444"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14"/>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15"/>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16"/>
                <a:stretch>
                  <a:fillRect l="-397" t="-4444" r="-397" b="-33333"/>
                </a:stretch>
              </a:blipFill>
            </p:spPr>
            <p:txBody>
              <a:bodyPr/>
              <a:lstStyle/>
              <a:p>
                <a:r>
                  <a:rPr lang="en-GB">
                    <a:noFill/>
                  </a:rPr>
                  <a:t> </a:t>
                </a:r>
              </a:p>
            </p:txBody>
          </p:sp>
        </mc:Fallback>
      </mc:AlternateContent>
      <p:sp>
        <p:nvSpPr>
          <p:cNvPr id="16" name="Rectangle 15"/>
          <p:cNvSpPr/>
          <p:nvPr/>
        </p:nvSpPr>
        <p:spPr>
          <a:xfrm>
            <a:off x="6781800" y="4114800"/>
            <a:ext cx="16764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3886200" y="4343400"/>
            <a:ext cx="16764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914400" y="4114800"/>
            <a:ext cx="16764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6781800" y="4419600"/>
            <a:ext cx="16764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18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linds(horizontal)">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linds(horizontal)">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55"/>
                                        </p:tgtEl>
                                      </p:cBhvr>
                                    </p:animEffect>
                                    <p:set>
                                      <p:cBhvr>
                                        <p:cTn id="60" dur="1" fill="hold">
                                          <p:stCondLst>
                                            <p:cond delay="499"/>
                                          </p:stCondLst>
                                        </p:cTn>
                                        <p:tgtEl>
                                          <p:spTgt spid="5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57"/>
                                        </p:tgtEl>
                                      </p:cBhvr>
                                    </p:animEffect>
                                    <p:set>
                                      <p:cBhvr>
                                        <p:cTn id="63" dur="1" fill="hold">
                                          <p:stCondLst>
                                            <p:cond delay="499"/>
                                          </p:stCondLst>
                                        </p:cTn>
                                        <p:tgtEl>
                                          <p:spTgt spid="57"/>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56"/>
                                        </p:tgtEl>
                                      </p:cBhvr>
                                    </p:animEffect>
                                    <p:set>
                                      <p:cBhvr>
                                        <p:cTn id="66" dur="1" fill="hold">
                                          <p:stCondLst>
                                            <p:cond delay="499"/>
                                          </p:stCondLst>
                                        </p:cTn>
                                        <p:tgtEl>
                                          <p:spTgt spid="5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linds(horizont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linds(horizontal)">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blinds(horizontal)">
                                      <p:cBhvr>
                                        <p:cTn id="81" dur="500"/>
                                        <p:tgtEl>
                                          <p:spTgt spid="53"/>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blinds(horizontal)">
                                      <p:cBhvr>
                                        <p:cTn id="8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6" grpId="0"/>
      <p:bldP spid="38" grpId="0"/>
      <p:bldP spid="47" grpId="0"/>
      <p:bldP spid="48" grpId="0"/>
      <p:bldP spid="51" grpId="0"/>
      <p:bldP spid="52" grpId="0"/>
      <p:bldP spid="53" grpId="0"/>
      <p:bldP spid="54" grpId="0"/>
      <p:bldP spid="16" grpId="0" animBg="1"/>
      <p:bldP spid="16" grpId="1" animBg="1"/>
      <p:bldP spid="55" grpId="0" animBg="1"/>
      <p:bldP spid="55" grpId="1" animBg="1"/>
      <p:bldP spid="56" grpId="0" animBg="1"/>
      <p:bldP spid="56" grpId="1" animBg="1"/>
      <p:bldP spid="57" grpId="0" animBg="1"/>
      <p:bldP spid="5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5" name="Parallelogram 4"/>
          <p:cNvSpPr/>
          <p:nvPr/>
        </p:nvSpPr>
        <p:spPr>
          <a:xfrm>
            <a:off x="4267200" y="1981200"/>
            <a:ext cx="4724400" cy="1295400"/>
          </a:xfrm>
          <a:prstGeom prst="parallelogram">
            <a:avLst>
              <a:gd name="adj" fmla="val 126194"/>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44" name="Parallelogram 43"/>
          <p:cNvSpPr/>
          <p:nvPr/>
        </p:nvSpPr>
        <p:spPr>
          <a:xfrm rot="5400000" flipV="1">
            <a:off x="5219700" y="800100"/>
            <a:ext cx="1676400" cy="2209800"/>
          </a:xfrm>
          <a:prstGeom prst="parallelogram">
            <a:avLst>
              <a:gd name="adj" fmla="val 45919"/>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5181600" y="2209800"/>
            <a:ext cx="914400" cy="8001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096000" y="2133600"/>
            <a:ext cx="1295400" cy="1143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useBgFill="1">
        <p:nvSpPr>
          <p:cNvPr id="6" name="Oval 5"/>
          <p:cNvSpPr>
            <a:spLocks noChangeAspect="1"/>
          </p:cNvSpPr>
          <p:nvPr/>
        </p:nvSpPr>
        <p:spPr>
          <a:xfrm>
            <a:off x="4953000" y="2819400"/>
            <a:ext cx="381000" cy="381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43400" y="3505200"/>
            <a:ext cx="4572001" cy="1169551"/>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Since the ball is moving in a horizontal plane, we will be ignoring gravity</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Remember this when we do a sketch – it is essentially an overhead view of the situation!</a:t>
            </a:r>
            <a:endParaRPr lang="en-GB" sz="1400" dirty="0">
              <a:solidFill>
                <a:srgbClr val="FF0000"/>
              </a:solidFill>
              <a:latin typeface="Comic Sans MS" panose="030F0702030302020204" pitchFamily="66" charset="0"/>
            </a:endParaRPr>
          </a:p>
        </p:txBody>
      </p:sp>
      <p:sp>
        <p:nvSpPr>
          <p:cNvPr id="14" name="TextBox 13"/>
          <p:cNvSpPr txBox="1"/>
          <p:nvPr/>
        </p:nvSpPr>
        <p:spPr>
          <a:xfrm>
            <a:off x="8458200" y="1676400"/>
            <a:ext cx="685800" cy="307777"/>
          </a:xfrm>
          <a:prstGeom prst="rect">
            <a:avLst/>
          </a:prstGeom>
          <a:noFill/>
        </p:spPr>
        <p:txBody>
          <a:bodyPr wrap="square" rtlCol="0">
            <a:spAutoFit/>
          </a:bodyPr>
          <a:lstStyle/>
          <a:p>
            <a:r>
              <a:rPr lang="en-US" sz="1400" dirty="0">
                <a:latin typeface="Comic Sans MS" panose="030F0702030302020204" pitchFamily="66" charset="0"/>
              </a:rPr>
              <a:t>Plane</a:t>
            </a:r>
            <a:endParaRPr lang="en-GB" sz="1400" dirty="0">
              <a:latin typeface="Comic Sans MS" panose="030F0702030302020204" pitchFamily="66" charset="0"/>
            </a:endParaRPr>
          </a:p>
        </p:txBody>
      </p:sp>
      <p:sp>
        <p:nvSpPr>
          <p:cNvPr id="15" name="TextBox 14"/>
          <p:cNvSpPr txBox="1"/>
          <p:nvPr/>
        </p:nvSpPr>
        <p:spPr>
          <a:xfrm>
            <a:off x="4419600" y="1600200"/>
            <a:ext cx="685800" cy="307777"/>
          </a:xfrm>
          <a:prstGeom prst="rect">
            <a:avLst/>
          </a:prstGeom>
          <a:noFill/>
        </p:spPr>
        <p:txBody>
          <a:bodyPr wrap="square" rtlCol="0">
            <a:spAutoFit/>
          </a:bodyPr>
          <a:lstStyle/>
          <a:p>
            <a:r>
              <a:rPr lang="en-US" sz="1400" dirty="0">
                <a:latin typeface="Comic Sans MS" panose="030F0702030302020204" pitchFamily="66" charset="0"/>
              </a:rPr>
              <a:t>Wall</a:t>
            </a:r>
            <a:endParaRPr lang="en-GB" sz="1400" dirty="0">
              <a:latin typeface="Comic Sans MS" panose="030F0702030302020204" pitchFamily="66" charset="0"/>
            </a:endParaRPr>
          </a:p>
        </p:txBody>
      </p:sp>
      <p:sp>
        <p:nvSpPr>
          <p:cNvPr id="16" name="TextBox 15"/>
          <p:cNvSpPr txBox="1"/>
          <p:nvPr/>
        </p:nvSpPr>
        <p:spPr>
          <a:xfrm>
            <a:off x="5257800" y="2971800"/>
            <a:ext cx="838200" cy="307777"/>
          </a:xfrm>
          <a:prstGeom prst="rect">
            <a:avLst/>
          </a:prstGeom>
          <a:noFill/>
        </p:spPr>
        <p:txBody>
          <a:bodyPr wrap="square" rtlCol="0">
            <a:spAutoFit/>
          </a:bodyPr>
          <a:lstStyle/>
          <a:p>
            <a:r>
              <a:rPr lang="en-US" sz="1400" dirty="0">
                <a:latin typeface="Comic Sans MS" panose="030F0702030302020204" pitchFamily="66" charset="0"/>
              </a:rPr>
              <a:t>Sphere</a:t>
            </a:r>
            <a:endParaRPr lang="en-GB" sz="1400" dirty="0">
              <a:latin typeface="Comic Sans MS" panose="030F0702030302020204" pitchFamily="66" charset="0"/>
            </a:endParaRPr>
          </a:p>
        </p:txBody>
      </p:sp>
    </p:spTree>
    <p:extLst>
      <p:ext uri="{BB962C8B-B14F-4D97-AF65-F5344CB8AC3E}">
        <p14:creationId xmlns:p14="http://schemas.microsoft.com/office/powerpoint/2010/main" val="41252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linds(horizontal)">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blinds(horizontal)">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blinds(horizontal)">
                                      <p:cBhvr>
                                        <p:cTn id="5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animBg="1"/>
      <p:bldP spid="6"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40" name="Rectangle 39"/>
          <p:cNvSpPr/>
          <p:nvPr/>
        </p:nvSpPr>
        <p:spPr>
          <a:xfrm rot="5400000">
            <a:off x="6934200" y="2285999"/>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7086600" y="1524000"/>
            <a:ext cx="8382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620000" y="26670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00" y="2667000"/>
                <a:ext cx="350417" cy="307777"/>
              </a:xfrm>
              <a:prstGeom prst="rect">
                <a:avLst/>
              </a:prstGeom>
              <a:blipFill>
                <a:blip r:embed="rId6"/>
                <a:stretch>
                  <a:fillRect b="-8000"/>
                </a:stretch>
              </a:blipFill>
            </p:spPr>
            <p:txBody>
              <a:bodyPr/>
              <a:lstStyle/>
              <a:p>
                <a:r>
                  <a:rPr lang="en-GB">
                    <a:noFill/>
                  </a:rPr>
                  <a:t> </a:t>
                </a:r>
              </a:p>
            </p:txBody>
          </p:sp>
        </mc:Fallback>
      </mc:AlternateContent>
      <p:cxnSp>
        <p:nvCxnSpPr>
          <p:cNvPr id="49" name="Straight Arrow Connector 48"/>
          <p:cNvCxnSpPr/>
          <p:nvPr/>
        </p:nvCxnSpPr>
        <p:spPr>
          <a:xfrm flipH="1">
            <a:off x="7315200" y="2286000"/>
            <a:ext cx="609600" cy="99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2390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239000" y="1828800"/>
                <a:ext cx="3447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391400" y="2514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514600"/>
                <a:ext cx="344710" cy="307777"/>
              </a:xfrm>
              <a:prstGeom prst="rect">
                <a:avLst/>
              </a:prstGeom>
              <a:blipFill>
                <a:blip r:embed="rId8"/>
                <a:stretch>
                  <a:fillRect/>
                </a:stretch>
              </a:blipFill>
            </p:spPr>
            <p:txBody>
              <a:bodyPr/>
              <a:lstStyle/>
              <a:p>
                <a:r>
                  <a:rPr lang="en-GB">
                    <a:noFill/>
                  </a:rPr>
                  <a:t> </a:t>
                </a:r>
              </a:p>
            </p:txBody>
          </p:sp>
        </mc:Fallback>
      </mc:AlternateContent>
      <p:sp>
        <p:nvSpPr>
          <p:cNvPr id="12" name="Arc 11"/>
          <p:cNvSpPr/>
          <p:nvPr/>
        </p:nvSpPr>
        <p:spPr>
          <a:xfrm rot="7133948">
            <a:off x="7555417" y="1992816"/>
            <a:ext cx="914400" cy="914400"/>
          </a:xfrm>
          <a:prstGeom prst="arc">
            <a:avLst>
              <a:gd name="adj1" fmla="val 6571164"/>
              <a:gd name="adj2" fmla="val 8362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7133948">
            <a:off x="7555417" y="1764215"/>
            <a:ext cx="914400" cy="914400"/>
          </a:xfrm>
          <a:prstGeom prst="arc">
            <a:avLst>
              <a:gd name="adj1" fmla="val 20560965"/>
              <a:gd name="adj2" fmla="val 4185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7543800" y="175260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543800" y="1752600"/>
                <a:ext cx="493468" cy="3125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267200" y="1371600"/>
                <a:ext cx="122796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𝑣𝑐𝑜𝑠</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𝑢</m:t>
                      </m:r>
                      <m:r>
                        <a:rPr lang="en-US" sz="1400" b="0" i="1" smtClean="0">
                          <a:latin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267200" y="1371600"/>
                <a:ext cx="1227965" cy="215444"/>
              </a:xfrm>
              <a:prstGeom prst="rect">
                <a:avLst/>
              </a:prstGeom>
              <a:blipFill>
                <a:blip r:embed="rId10"/>
                <a:stretch>
                  <a:fillRect l="-4478" r="-498"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267200" y="1828800"/>
                <a:ext cx="131388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𝑣𝑐𝑜𝑠</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𝑢</m:t>
                      </m:r>
                      <m:r>
                        <a:rPr lang="en-US" sz="1400" b="0" i="1" smtClean="0">
                          <a:latin typeface="Cambria Math" panose="02040503050406030204" pitchFamily="18" charset="0"/>
                        </a:rPr>
                        <m:t>𝑐𝑜𝑠</m:t>
                      </m:r>
                      <m:r>
                        <a:rPr lang="en-US" sz="1400" b="0" i="1" smtClean="0">
                          <a:latin typeface="Cambria Math" panose="02040503050406030204" pitchFamily="18" charset="0"/>
                        </a:rPr>
                        <m:t>60</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267200" y="1828800"/>
                <a:ext cx="1313885" cy="215444"/>
              </a:xfrm>
              <a:prstGeom prst="rect">
                <a:avLst/>
              </a:prstGeom>
              <a:blipFill>
                <a:blip r:embed="rId11"/>
                <a:stretch>
                  <a:fillRect l="-4167" r="-1852"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267200" y="2209800"/>
                <a:ext cx="986103"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𝑣𝑐𝑜𝑠</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267200" y="2209800"/>
                <a:ext cx="986103" cy="403316"/>
              </a:xfrm>
              <a:prstGeom prst="rect">
                <a:avLst/>
              </a:prstGeom>
              <a:blipFill>
                <a:blip r:embed="rId12"/>
                <a:stretch>
                  <a:fillRect l="-5556" t="-1515" r="-1235" b="-12121"/>
                </a:stretch>
              </a:blipFill>
            </p:spPr>
            <p:txBody>
              <a:bodyPr/>
              <a:lstStyle/>
              <a:p>
                <a:r>
                  <a:rPr lang="en-GB">
                    <a:noFill/>
                  </a:rPr>
                  <a:t> </a:t>
                </a:r>
              </a:p>
            </p:txBody>
          </p:sp>
        </mc:Fallback>
      </mc:AlternateContent>
      <p:sp>
        <p:nvSpPr>
          <p:cNvPr id="13" name="Arc 12"/>
          <p:cNvSpPr/>
          <p:nvPr/>
        </p:nvSpPr>
        <p:spPr>
          <a:xfrm>
            <a:off x="5486400" y="1524000"/>
            <a:ext cx="3048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a:off x="5486400" y="1981200"/>
            <a:ext cx="304800" cy="4572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715000" y="1524000"/>
                <a:ext cx="8382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know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𝛼</m:t>
                    </m:r>
                  </m:oMath>
                </a14:m>
                <a:endParaRPr lang="en-GB" sz="1400" dirty="0">
                  <a:solidFill>
                    <a:srgbClr val="FF0000"/>
                  </a:solidFill>
                  <a:latin typeface="Comic Sans MS" panose="030F0702030302020204" pitchFamily="66"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715000" y="1524000"/>
                <a:ext cx="838200" cy="523220"/>
              </a:xfrm>
              <a:prstGeom prst="rect">
                <a:avLst/>
              </a:prstGeom>
              <a:blipFill>
                <a:blip r:embed="rId13"/>
                <a:stretch>
                  <a:fillRect t="-2326" b="-10465"/>
                </a:stretch>
              </a:blipFill>
            </p:spPr>
            <p:txBody>
              <a:bodyPr/>
              <a:lstStyle/>
              <a:p>
                <a:r>
                  <a:rPr lang="en-GB">
                    <a:noFill/>
                  </a:rPr>
                  <a:t> </a:t>
                </a:r>
              </a:p>
            </p:txBody>
          </p:sp>
        </mc:Fallback>
      </mc:AlternateContent>
      <p:sp>
        <p:nvSpPr>
          <p:cNvPr id="66" name="TextBox 65"/>
          <p:cNvSpPr txBox="1"/>
          <p:nvPr/>
        </p:nvSpPr>
        <p:spPr>
          <a:xfrm>
            <a:off x="5715000" y="2057400"/>
            <a:ext cx="990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p:sp>
        <p:nvSpPr>
          <p:cNvPr id="67" name="TextBox 66"/>
          <p:cNvSpPr txBox="1"/>
          <p:nvPr/>
        </p:nvSpPr>
        <p:spPr>
          <a:xfrm>
            <a:off x="533400" y="5029200"/>
            <a:ext cx="31242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You can form simultaneous equations to help solve part a</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4267200" y="3048000"/>
                <a:ext cx="127605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𝑣𝑠𝑖𝑛</m:t>
                      </m:r>
                      <m:r>
                        <a:rPr lang="en-US" sz="1400" i="1">
                          <a:latin typeface="Cambria Math" panose="02040503050406030204" pitchFamily="18" charset="0"/>
                          <a:ea typeface="Cambria Math" panose="02040503050406030204" pitchFamily="18" charset="0"/>
                        </a:rPr>
                        <m:t>𝛽</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𝑒𝑢𝑠𝑖𝑛</m:t>
                      </m:r>
                      <m:r>
                        <a:rPr lang="en-US" sz="1400" i="1">
                          <a:latin typeface="Cambria Math" panose="02040503050406030204" pitchFamily="18" charset="0"/>
                          <a:ea typeface="Cambria Math" panose="02040503050406030204" pitchFamily="18" charset="0"/>
                        </a:rPr>
                        <m:t>𝛼</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267200" y="3048000"/>
                <a:ext cx="1276055" cy="215444"/>
              </a:xfrm>
              <a:prstGeom prst="rect">
                <a:avLst/>
              </a:prstGeom>
              <a:blipFill>
                <a:blip r:embed="rId14"/>
                <a:stretch>
                  <a:fillRect l="-2871" r="-1914"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267200" y="4114800"/>
                <a:ext cx="1083181" cy="453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𝑣𝑠𝑖𝑛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3</m:t>
                              </m:r>
                            </m:e>
                          </m:rad>
                        </m:num>
                        <m:den>
                          <m:r>
                            <a:rPr lang="en-US" sz="1400" b="0" i="1" smtClean="0">
                              <a:latin typeface="Cambria Math" panose="02040503050406030204" pitchFamily="18" charset="0"/>
                              <a:ea typeface="Cambria Math" panose="02040503050406030204" pitchFamily="18" charset="0"/>
                            </a:rPr>
                            <m:t>8</m:t>
                          </m:r>
                        </m:den>
                      </m:f>
                      <m:r>
                        <a:rPr lang="en-US" sz="1400" b="0" i="1" smtClean="0">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267200" y="4114800"/>
                <a:ext cx="1083181" cy="453201"/>
              </a:xfrm>
              <a:prstGeom prst="rect">
                <a:avLst/>
              </a:prstGeom>
              <a:blipFill>
                <a:blip r:embed="rId15"/>
                <a:stretch>
                  <a:fillRect/>
                </a:stretch>
              </a:blipFill>
            </p:spPr>
            <p:txBody>
              <a:bodyPr/>
              <a:lstStyle/>
              <a:p>
                <a:r>
                  <a:rPr lang="en-GB">
                    <a:noFill/>
                  </a:rPr>
                  <a:t> </a:t>
                </a:r>
              </a:p>
            </p:txBody>
          </p:sp>
        </mc:Fallback>
      </mc:AlternateContent>
      <p:sp>
        <p:nvSpPr>
          <p:cNvPr id="71" name="Arc 70"/>
          <p:cNvSpPr/>
          <p:nvPr/>
        </p:nvSpPr>
        <p:spPr>
          <a:xfrm>
            <a:off x="5791200" y="32004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TextBox 72"/>
              <p:cNvSpPr txBox="1"/>
              <p:nvPr/>
            </p:nvSpPr>
            <p:spPr>
              <a:xfrm>
                <a:off x="6019800" y="3200400"/>
                <a:ext cx="1066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know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𝛼</m:t>
                    </m:r>
                  </m:oMath>
                </a14:m>
                <a:r>
                  <a:rPr lang="en-GB" sz="1400" dirty="0">
                    <a:solidFill>
                      <a:srgbClr val="FF0000"/>
                    </a:solidFill>
                    <a:latin typeface="Comic Sans MS" panose="030F0702030302020204" pitchFamily="66" charset="0"/>
                  </a:rPr>
                  <a:t> and </a:t>
                </a:r>
                <a14:m>
                  <m:oMath xmlns:m="http://schemas.openxmlformats.org/officeDocument/2006/math">
                    <m:r>
                      <a:rPr lang="en-US" sz="1400" b="0" i="1" smtClean="0">
                        <a:solidFill>
                          <a:srgbClr val="FF0000"/>
                        </a:solidFill>
                        <a:latin typeface="Cambria Math" panose="02040503050406030204" pitchFamily="18" charset="0"/>
                      </a:rPr>
                      <m:t>𝑒</m:t>
                    </m:r>
                  </m:oMath>
                </a14:m>
                <a:endParaRPr lang="en-GB" sz="1400" dirty="0">
                  <a:solidFill>
                    <a:srgbClr val="FF0000"/>
                  </a:solidFill>
                  <a:latin typeface="Comic Sans MS" panose="030F0702030302020204" pitchFamily="66"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6019800" y="3200400"/>
                <a:ext cx="1066800" cy="523220"/>
              </a:xfrm>
              <a:prstGeom prst="rect">
                <a:avLst/>
              </a:prstGeom>
              <a:blipFill>
                <a:blip r:embed="rId16"/>
                <a:stretch>
                  <a:fillRect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267200" y="3505200"/>
                <a:ext cx="1607491"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𝑣𝑠𝑖𝑛</m:t>
                      </m:r>
                      <m:r>
                        <a:rPr lang="en-US" sz="1400" i="1">
                          <a:latin typeface="Cambria Math" panose="02040503050406030204" pitchFamily="18" charset="0"/>
                          <a:ea typeface="Cambria Math" panose="02040503050406030204" pitchFamily="18" charset="0"/>
                        </a:rPr>
                        <m:t>𝛽</m:t>
                      </m:r>
                      <m:r>
                        <a:rPr lang="en-US" sz="1400" i="1">
                          <a:latin typeface="Cambria Math" panose="02040503050406030204" pitchFamily="18" charset="0"/>
                          <a:ea typeface="Cambria Math" panose="02040503050406030204" pitchFamily="18" charset="0"/>
                        </a:rPr>
                        <m:t>=</m:t>
                      </m:r>
                      <m:d>
                        <m:dPr>
                          <m:ctrlPr>
                            <a:rPr lang="en-US" sz="1400" i="1" smtClean="0">
                              <a:latin typeface="Cambria Math" panose="02040503050406030204" pitchFamily="18" charset="0"/>
                              <a:ea typeface="Cambria Math" panose="02040503050406030204" pitchFamily="18" charset="0"/>
                            </a:rPr>
                          </m:ctrlPr>
                        </m:dPr>
                        <m:e>
                          <m:f>
                            <m:fPr>
                              <m:ctrlPr>
                                <a:rPr lang="en-US"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4</m:t>
                              </m:r>
                            </m:den>
                          </m:f>
                        </m:e>
                      </m:d>
                      <m:r>
                        <a:rPr lang="en-US" sz="1400" i="1">
                          <a:latin typeface="Cambria Math" panose="02040503050406030204" pitchFamily="18" charset="0"/>
                          <a:ea typeface="Cambria Math" panose="02040503050406030204" pitchFamily="18" charset="0"/>
                        </a:rPr>
                        <m:t>𝑢</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60</m:t>
                      </m:r>
                    </m:oMath>
                  </m:oMathPara>
                </a14:m>
                <a:endParaRPr lang="en-GB" sz="1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4267200" y="3505200"/>
                <a:ext cx="1607491" cy="484043"/>
              </a:xfrm>
              <a:prstGeom prst="rect">
                <a:avLst/>
              </a:prstGeom>
              <a:blipFill>
                <a:blip r:embed="rId17"/>
                <a:stretch>
                  <a:fillRect l="-2273" r="-1894"/>
                </a:stretch>
              </a:blipFill>
            </p:spPr>
            <p:txBody>
              <a:bodyPr/>
              <a:lstStyle/>
              <a:p>
                <a:r>
                  <a:rPr lang="en-GB">
                    <a:noFill/>
                  </a:rPr>
                  <a:t> </a:t>
                </a:r>
              </a:p>
            </p:txBody>
          </p:sp>
        </mc:Fallback>
      </mc:AlternateContent>
      <p:sp>
        <p:nvSpPr>
          <p:cNvPr id="76" name="Arc 75"/>
          <p:cNvSpPr/>
          <p:nvPr/>
        </p:nvSpPr>
        <p:spPr>
          <a:xfrm>
            <a:off x="5791200" y="3810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p:cNvSpPr txBox="1"/>
          <p:nvPr/>
        </p:nvSpPr>
        <p:spPr>
          <a:xfrm>
            <a:off x="6019800" y="39624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0" name="TextBox 79"/>
              <p:cNvSpPr txBox="1"/>
              <p:nvPr/>
            </p:nvSpPr>
            <p:spPr>
              <a:xfrm>
                <a:off x="4267200" y="5410200"/>
                <a:ext cx="986103"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𝑣𝑐𝑜𝑠</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4267200" y="5410200"/>
                <a:ext cx="986103" cy="403316"/>
              </a:xfrm>
              <a:prstGeom prst="rect">
                <a:avLst/>
              </a:prstGeom>
              <a:blipFill>
                <a:blip r:embed="rId12"/>
                <a:stretch>
                  <a:fillRect l="-5556" t="-1515" r="-123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038600" y="6019800"/>
                <a:ext cx="13716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𝑐𝑜𝑠</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038600" y="6019800"/>
                <a:ext cx="1371600" cy="403316"/>
              </a:xfrm>
              <a:prstGeom prst="rect">
                <a:avLst/>
              </a:prstGeom>
              <a:blipFill>
                <a:blip r:embed="rId18"/>
                <a:stretch>
                  <a:fillRect t="-151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629400" y="5410200"/>
                <a:ext cx="1083182" cy="453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𝑣𝑠𝑖𝑛</m:t>
                      </m:r>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ad>
                            <m:radPr>
                              <m:degHide m:val="on"/>
                              <m:ctrlPr>
                                <a:rPr lang="en-US" sz="1400" i="1">
                                  <a:latin typeface="Cambria Math" panose="02040503050406030204" pitchFamily="18" charset="0"/>
                                  <a:ea typeface="Cambria Math" panose="02040503050406030204" pitchFamily="18" charset="0"/>
                                </a:rPr>
                              </m:ctrlPr>
                            </m:radPr>
                            <m:deg/>
                            <m:e>
                              <m:r>
                                <a:rPr lang="en-US" sz="1400" i="1">
                                  <a:latin typeface="Cambria Math" panose="02040503050406030204" pitchFamily="18" charset="0"/>
                                  <a:ea typeface="Cambria Math" panose="02040503050406030204" pitchFamily="18" charset="0"/>
                                </a:rPr>
                                <m:t>3</m:t>
                              </m:r>
                            </m:e>
                          </m:rad>
                        </m:num>
                        <m:den>
                          <m:r>
                            <a:rPr lang="en-US" sz="1400" i="1">
                              <a:latin typeface="Cambria Math" panose="02040503050406030204" pitchFamily="18" charset="0"/>
                              <a:ea typeface="Cambria Math" panose="02040503050406030204" pitchFamily="18" charset="0"/>
                            </a:rPr>
                            <m:t>8</m:t>
                          </m:r>
                        </m:den>
                      </m:f>
                      <m:r>
                        <a:rPr lang="en-US" sz="1400" i="1">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6629400" y="5410200"/>
                <a:ext cx="1083182" cy="45320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477000" y="6019800"/>
                <a:ext cx="13716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num>
                        <m:den>
                          <m:r>
                            <a:rPr lang="en-US" sz="1400" b="0" i="1" smtClean="0">
                              <a:latin typeface="Cambria Math" panose="02040503050406030204" pitchFamily="18" charset="0"/>
                              <a:ea typeface="Cambria Math" panose="02040503050406030204" pitchFamily="18" charset="0"/>
                            </a:rPr>
                            <m:t>64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477000" y="6019800"/>
                <a:ext cx="1371600" cy="403316"/>
              </a:xfrm>
              <a:prstGeom prst="rect">
                <a:avLst/>
              </a:prstGeom>
              <a:blipFill>
                <a:blip r:embed="rId20"/>
                <a:stretch>
                  <a:fillRect t="-1515" b="-12121"/>
                </a:stretch>
              </a:blipFill>
            </p:spPr>
            <p:txBody>
              <a:bodyPr/>
              <a:lstStyle/>
              <a:p>
                <a:r>
                  <a:rPr lang="en-GB">
                    <a:noFill/>
                  </a:rPr>
                  <a:t> </a:t>
                </a:r>
              </a:p>
            </p:txBody>
          </p:sp>
        </mc:Fallback>
      </mc:AlternateContent>
      <p:sp>
        <p:nvSpPr>
          <p:cNvPr id="84" name="Arc 83"/>
          <p:cNvSpPr/>
          <p:nvPr/>
        </p:nvSpPr>
        <p:spPr>
          <a:xfrm>
            <a:off x="5181600" y="5715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5334000" y="57912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Square</a:t>
            </a:r>
            <a:endParaRPr lang="en-GB" sz="1400" dirty="0">
              <a:solidFill>
                <a:srgbClr val="FF0000"/>
              </a:solidFill>
              <a:latin typeface="Comic Sans MS" panose="030F0702030302020204" pitchFamily="66" charset="0"/>
            </a:endParaRPr>
          </a:p>
        </p:txBody>
      </p:sp>
      <p:sp>
        <p:nvSpPr>
          <p:cNvPr id="86" name="Arc 85"/>
          <p:cNvSpPr/>
          <p:nvPr/>
        </p:nvSpPr>
        <p:spPr>
          <a:xfrm>
            <a:off x="7696200" y="5715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TextBox 86"/>
          <p:cNvSpPr txBox="1"/>
          <p:nvPr/>
        </p:nvSpPr>
        <p:spPr>
          <a:xfrm>
            <a:off x="7848600" y="5791200"/>
            <a:ext cx="1066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Square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8" name="TextBox 87"/>
              <p:cNvSpPr txBox="1"/>
              <p:nvPr/>
            </p:nvSpPr>
            <p:spPr>
              <a:xfrm>
                <a:off x="3657600" y="4724400"/>
                <a:ext cx="57150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We can eliminate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𝛽</m:t>
                    </m:r>
                  </m:oMath>
                </a14:m>
                <a:r>
                  <a:rPr lang="en-GB" sz="1400" dirty="0">
                    <a:solidFill>
                      <a:srgbClr val="FF0000"/>
                    </a:solidFill>
                    <a:latin typeface="Comic Sans MS" panose="030F0702030302020204" pitchFamily="66" charset="0"/>
                  </a:rPr>
                  <a:t> by using one of the trigonometrical identities. We will need to square both equations first…</a:t>
                </a:r>
              </a:p>
            </p:txBody>
          </p:sp>
        </mc:Choice>
        <mc:Fallback xmlns="">
          <p:sp>
            <p:nvSpPr>
              <p:cNvPr id="88" name="TextBox 87"/>
              <p:cNvSpPr txBox="1">
                <a:spLocks noRot="1" noChangeAspect="1" noMove="1" noResize="1" noEditPoints="1" noAdjustHandles="1" noChangeArrowheads="1" noChangeShapeType="1" noTextEdit="1"/>
              </p:cNvSpPr>
              <p:nvPr/>
            </p:nvSpPr>
            <p:spPr>
              <a:xfrm>
                <a:off x="3657600" y="4724400"/>
                <a:ext cx="5715000" cy="523220"/>
              </a:xfrm>
              <a:prstGeom prst="rect">
                <a:avLst/>
              </a:prstGeom>
              <a:blipFill>
                <a:blip r:embed="rId21"/>
                <a:stretch>
                  <a:fillRect t="-2326" b="-10465"/>
                </a:stretch>
              </a:blipFill>
            </p:spPr>
            <p:txBody>
              <a:bodyPr/>
              <a:lstStyle/>
              <a:p>
                <a:r>
                  <a:rPr lang="en-GB">
                    <a:noFill/>
                  </a:rPr>
                  <a:t> </a:t>
                </a:r>
              </a:p>
            </p:txBody>
          </p:sp>
        </mc:Fallback>
      </mc:AlternateContent>
    </p:spTree>
    <p:extLst>
      <p:ext uri="{BB962C8B-B14F-4D97-AF65-F5344CB8AC3E}">
        <p14:creationId xmlns:p14="http://schemas.microsoft.com/office/powerpoint/2010/main" val="26210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linds(horizontal)">
                                      <p:cBhvr>
                                        <p:cTn id="15" dur="500"/>
                                        <p:tgtEl>
                                          <p:spTgt spid="6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linds(horizontal)">
                                      <p:cBhvr>
                                        <p:cTn id="18" dur="500"/>
                                        <p:tgtEl>
                                          <p:spTgt spid="58"/>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linds(horizontal)">
                                      <p:cBhvr>
                                        <p:cTn id="26" dur="500"/>
                                        <p:tgtEl>
                                          <p:spTgt spid="6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linds(horizontal)">
                                      <p:cBhvr>
                                        <p:cTn id="29" dur="500"/>
                                        <p:tgtEl>
                                          <p:spTgt spid="4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linds(horizontal)">
                                      <p:cBhvr>
                                        <p:cTn id="32" dur="500"/>
                                        <p:tgtEl>
                                          <p:spTgt spid="59"/>
                                        </p:tgtEl>
                                      </p:cBhvr>
                                    </p:animEffect>
                                  </p:childTnLst>
                                </p:cTn>
                              </p:par>
                              <p:par>
                                <p:cTn id="33" presetID="3" presetClass="entr" presetSubtype="1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blinds(horizontal)">
                                      <p:cBhvr>
                                        <p:cTn id="40" dur="5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blinds(horizontal)">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blinds(horizontal)">
                                      <p:cBhvr>
                                        <p:cTn id="60" dur="500"/>
                                        <p:tgtEl>
                                          <p:spTgt spid="6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blinds(horizontal)">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linds(horizontal)">
                                      <p:cBhvr>
                                        <p:cTn id="70" dur="500"/>
                                        <p:tgtEl>
                                          <p:spTgt spid="6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blinds(horizontal)">
                                      <p:cBhvr>
                                        <p:cTn id="75" dur="500"/>
                                        <p:tgtEl>
                                          <p:spTgt spid="6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blinds(horizontal)">
                                      <p:cBhvr>
                                        <p:cTn id="80" dur="500"/>
                                        <p:tgtEl>
                                          <p:spTgt spid="6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blinds(horizontal)">
                                      <p:cBhvr>
                                        <p:cTn id="85" dur="500"/>
                                        <p:tgtEl>
                                          <p:spTgt spid="7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linds(horizont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blinds(horizontal)">
                                      <p:cBhvr>
                                        <p:cTn id="95" dur="500"/>
                                        <p:tgtEl>
                                          <p:spTgt spid="7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blinds(horizontal)">
                                      <p:cBhvr>
                                        <p:cTn id="100" dur="500"/>
                                        <p:tgtEl>
                                          <p:spTgt spid="7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linds(horizontal)">
                                      <p:cBhvr>
                                        <p:cTn id="105" dur="500"/>
                                        <p:tgtEl>
                                          <p:spTgt spid="7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blinds(horizontal)">
                                      <p:cBhvr>
                                        <p:cTn id="110" dur="500"/>
                                        <p:tgtEl>
                                          <p:spTgt spid="7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blinds(horizontal)">
                                      <p:cBhvr>
                                        <p:cTn id="115" dur="500"/>
                                        <p:tgtEl>
                                          <p:spTgt spid="8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blinds(horizontal)">
                                      <p:cBhvr>
                                        <p:cTn id="120" dur="500"/>
                                        <p:tgtEl>
                                          <p:spTgt spid="80"/>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blinds(horizontal)">
                                      <p:cBhvr>
                                        <p:cTn id="125" dur="5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blinds(horizontal)">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81"/>
                                        </p:tgtEl>
                                        <p:attrNameLst>
                                          <p:attrName>style.visibility</p:attrName>
                                        </p:attrNameLst>
                                      </p:cBhvr>
                                      <p:to>
                                        <p:strVal val="visible"/>
                                      </p:to>
                                    </p:set>
                                    <p:animEffect transition="in" filter="blinds(horizontal)">
                                      <p:cBhvr>
                                        <p:cTn id="135" dur="500"/>
                                        <p:tgtEl>
                                          <p:spTgt spid="81"/>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2"/>
                                        </p:tgtEl>
                                        <p:attrNameLst>
                                          <p:attrName>style.visibility</p:attrName>
                                        </p:attrNameLst>
                                      </p:cBhvr>
                                      <p:to>
                                        <p:strVal val="visible"/>
                                      </p:to>
                                    </p:set>
                                    <p:animEffect transition="in" filter="blinds(horizontal)">
                                      <p:cBhvr>
                                        <p:cTn id="140" dur="500"/>
                                        <p:tgtEl>
                                          <p:spTgt spid="8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blinds(horizontal)">
                                      <p:cBhvr>
                                        <p:cTn id="145" dur="500"/>
                                        <p:tgtEl>
                                          <p:spTgt spid="8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87"/>
                                        </p:tgtEl>
                                        <p:attrNameLst>
                                          <p:attrName>style.visibility</p:attrName>
                                        </p:attrNameLst>
                                      </p:cBhvr>
                                      <p:to>
                                        <p:strVal val="visible"/>
                                      </p:to>
                                    </p:set>
                                    <p:animEffect transition="in" filter="blinds(horizontal)">
                                      <p:cBhvr>
                                        <p:cTn id="150" dur="500"/>
                                        <p:tgtEl>
                                          <p:spTgt spid="8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83"/>
                                        </p:tgtEl>
                                        <p:attrNameLst>
                                          <p:attrName>style.visibility</p:attrName>
                                        </p:attrNameLst>
                                      </p:cBhvr>
                                      <p:to>
                                        <p:strVal val="visible"/>
                                      </p:to>
                                    </p:set>
                                    <p:animEffect transition="in" filter="blinds(horizontal)">
                                      <p:cBhvr>
                                        <p:cTn id="15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8" grpId="0"/>
      <p:bldP spid="59" grpId="0"/>
      <p:bldP spid="12" grpId="0" animBg="1"/>
      <p:bldP spid="60" grpId="0" animBg="1"/>
      <p:bldP spid="61" grpId="0"/>
      <p:bldP spid="62" grpId="0"/>
      <p:bldP spid="63" grpId="0"/>
      <p:bldP spid="64" grpId="0"/>
      <p:bldP spid="13" grpId="0" animBg="1"/>
      <p:bldP spid="65" grpId="0" animBg="1"/>
      <p:bldP spid="17" grpId="0"/>
      <p:bldP spid="66" grpId="0"/>
      <p:bldP spid="67" grpId="0"/>
      <p:bldP spid="68" grpId="0"/>
      <p:bldP spid="70" grpId="0"/>
      <p:bldP spid="71" grpId="0" animBg="1"/>
      <p:bldP spid="73" grpId="0"/>
      <p:bldP spid="75" grpId="0"/>
      <p:bldP spid="76" grpId="0" animBg="1"/>
      <p:bldP spid="77" grpId="0"/>
      <p:bldP spid="80" grpId="0"/>
      <p:bldP spid="81" grpId="0"/>
      <p:bldP spid="82" grpId="0"/>
      <p:bldP spid="83" grpId="0"/>
      <p:bldP spid="84" grpId="0" animBg="1"/>
      <p:bldP spid="85" grpId="0"/>
      <p:bldP spid="86" grpId="0" animBg="1"/>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itchFamily="66" charset="0"/>
              </a:rPr>
              <a:t>Elastic Collisions in two dimensions</a:t>
            </a:r>
          </a:p>
        </p:txBody>
      </p:sp>
      <p:sp>
        <p:nvSpPr>
          <p:cNvPr id="3" name="TextBox 2"/>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1588" y="1576251"/>
                <a:ext cx="3683725" cy="3632982"/>
              </a:xfrm>
              <a:prstGeom prst="rect">
                <a:avLst/>
              </a:prstGeom>
              <a:noFill/>
            </p:spPr>
            <p:txBody>
              <a:bodyPr wrap="square" rtlCol="0">
                <a:spAutoFit/>
              </a:bodyPr>
              <a:lstStyle/>
              <a:p>
                <a:pPr algn="ctr"/>
                <a:r>
                  <a:rPr lang="en-US" sz="1400" b="1" dirty="0">
                    <a:latin typeface="Comic Sans MS" panose="030F0702030302020204" pitchFamily="66" charset="0"/>
                  </a:rPr>
                  <a:t>You need to be able to solve problems involving the oblique impact of a smooth sphere on a smooth fixed surface</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A smooth sphere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is moving on a smooth horizontal plane with speed </a:t>
                </a:r>
                <a14:m>
                  <m:oMath xmlns:m="http://schemas.openxmlformats.org/officeDocument/2006/math">
                    <m:r>
                      <a:rPr lang="en-US" sz="1400" i="1" dirty="0" smtClean="0">
                        <a:latin typeface="Cambria Math" panose="02040503050406030204" pitchFamily="18" charset="0"/>
                      </a:rPr>
                      <m:t>𝑢</m:t>
                    </m:r>
                  </m:oMath>
                </a14:m>
                <a:r>
                  <a:rPr lang="en-US" sz="1400" dirty="0">
                    <a:latin typeface="Comic Sans MS" panose="030F0702030302020204" pitchFamily="66" charset="0"/>
                  </a:rPr>
                  <a:t> when it collides with a smooth fixed vertical wall. At the instant of collision the direction of motion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makes an angle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60</m:t>
                        </m:r>
                      </m:e>
                      <m:sup>
                        <m:r>
                          <a:rPr lang="en-US" sz="1400" i="1" smtClean="0">
                            <a:latin typeface="Cambria Math" panose="02040503050406030204" pitchFamily="18" charset="0"/>
                            <a:ea typeface="Cambria Math" panose="02040503050406030204" pitchFamily="18" charset="0"/>
                          </a:rPr>
                          <m:t>°</m:t>
                        </m:r>
                      </m:sup>
                    </m:sSup>
                  </m:oMath>
                </a14:m>
                <a:r>
                  <a:rPr lang="en-US" sz="1400" dirty="0">
                    <a:latin typeface="Comic Sans MS" panose="030F0702030302020204" pitchFamily="66" charset="0"/>
                  </a:rPr>
                  <a:t> with the wall. The coefficient of restitution between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and the wall is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a14:m>
                <a:r>
                  <a:rPr lang="en-US" sz="1400" dirty="0">
                    <a:latin typeface="Comic Sans MS" panose="030F0702030302020204" pitchFamily="66" charset="0"/>
                  </a:rPr>
                  <a:t>. Find:</a:t>
                </a:r>
              </a:p>
              <a:p>
                <a:pPr algn="ctr"/>
                <a:endParaRPr lang="en-US" sz="1400" dirty="0">
                  <a:latin typeface="Comic Sans MS" panose="030F0702030302020204" pitchFamily="66" charset="0"/>
                </a:endParaRPr>
              </a:p>
              <a:p>
                <a:pPr marL="342900" indent="-342900" algn="ctr">
                  <a:buAutoNum type="alphaLcParenR"/>
                </a:pPr>
                <a:r>
                  <a:rPr lang="en-US" sz="1400" dirty="0">
                    <a:latin typeface="Comic Sans MS" panose="030F0702030302020204" pitchFamily="66" charset="0"/>
                  </a:rPr>
                  <a:t>The speed of </a:t>
                </a:r>
                <a14:m>
                  <m:oMath xmlns:m="http://schemas.openxmlformats.org/officeDocument/2006/math">
                    <m:r>
                      <a:rPr lang="en-US" sz="1400" i="1" dirty="0" smtClean="0">
                        <a:latin typeface="Cambria Math" panose="02040503050406030204" pitchFamily="18" charset="0"/>
                      </a:rPr>
                      <m:t>𝑆</m:t>
                    </m:r>
                  </m:oMath>
                </a14:m>
                <a:r>
                  <a:rPr lang="en-US" sz="1400" dirty="0">
                    <a:latin typeface="Comic Sans MS" panose="030F0702030302020204" pitchFamily="66" charset="0"/>
                  </a:rPr>
                  <a:t> immediately after the collision</a:t>
                </a:r>
              </a:p>
              <a:p>
                <a:pPr marL="342900" indent="-342900" algn="ctr">
                  <a:buAutoNum type="alphaLcParenR"/>
                </a:pPr>
                <a:r>
                  <a:rPr lang="en-US" sz="1400" dirty="0">
                    <a:latin typeface="Comic Sans MS" panose="030F0702030302020204" pitchFamily="66" charset="0"/>
                  </a:rPr>
                  <a:t>The angle of deflection of </a:t>
                </a:r>
                <a14:m>
                  <m:oMath xmlns:m="http://schemas.openxmlformats.org/officeDocument/2006/math">
                    <m:r>
                      <a:rPr lang="en-US" sz="1400" i="1" dirty="0" smtClean="0">
                        <a:latin typeface="Cambria Math" panose="02040503050406030204" pitchFamily="18" charset="0"/>
                      </a:rPr>
                      <m:t>𝑆</m:t>
                    </m:r>
                  </m:oMath>
                </a14:m>
                <a:endParaRPr lang="en-US" sz="1400" dirty="0">
                  <a:latin typeface="Comic Sans MS" panose="030F0702030302020204" pitchFamily="66" charset="0"/>
                </a:endParaRPr>
              </a:p>
              <a:p>
                <a:pPr algn="ctr"/>
                <a:endParaRPr lang="en-US" sz="14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1588" y="1576251"/>
                <a:ext cx="3683725" cy="3632982"/>
              </a:xfrm>
              <a:prstGeom prst="rect">
                <a:avLst/>
              </a:prstGeom>
              <a:blipFill>
                <a:blip r:embed="rId2"/>
                <a:stretch>
                  <a:fillRect l="-331" t="-336" r="-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6200" y="76200"/>
                <a:ext cx="15769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𝑣𝑐𝑜𝑠</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76200" y="76200"/>
                <a:ext cx="1576907" cy="276999"/>
              </a:xfrm>
              <a:prstGeom prst="rect">
                <a:avLst/>
              </a:prstGeom>
              <a:blipFill>
                <a:blip r:embed="rId3"/>
                <a:stretch>
                  <a:fillRect l="-4651" t="-4444" r="-155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133600" y="76200"/>
                <a:ext cx="1645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𝑒𝑢𝑠𝑖𝑛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133600" y="76200"/>
                <a:ext cx="1645835" cy="276999"/>
              </a:xfrm>
              <a:prstGeom prst="rect">
                <a:avLst/>
              </a:prstGeom>
              <a:blipFill>
                <a:blip r:embed="rId4"/>
                <a:stretch>
                  <a:fillRect l="-2963" t="-4444" r="-29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91000" y="76200"/>
                <a:ext cx="15408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𝑒𝑡𝑎𝑛</m:t>
                      </m:r>
                      <m:r>
                        <a:rPr lang="en-US" b="0"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191000" y="76200"/>
                <a:ext cx="1540896" cy="276999"/>
              </a:xfrm>
              <a:prstGeom prst="rect">
                <a:avLst/>
              </a:prstGeom>
              <a:blipFill>
                <a:blip r:embed="rId5"/>
                <a:stretch>
                  <a:fillRect l="-397" t="-4444" r="-397" b="-33333"/>
                </a:stretch>
              </a:blipFill>
            </p:spPr>
            <p:txBody>
              <a:bodyPr/>
              <a:lstStyle/>
              <a:p>
                <a:r>
                  <a:rPr lang="en-GB">
                    <a:noFill/>
                  </a:rPr>
                  <a:t> </a:t>
                </a:r>
              </a:p>
            </p:txBody>
          </p:sp>
        </mc:Fallback>
      </mc:AlternateContent>
      <p:sp>
        <p:nvSpPr>
          <p:cNvPr id="40" name="Rectangle 39"/>
          <p:cNvSpPr/>
          <p:nvPr/>
        </p:nvSpPr>
        <p:spPr>
          <a:xfrm rot="5400000">
            <a:off x="6934200" y="2285999"/>
            <a:ext cx="2209800" cy="22860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7086600" y="1524000"/>
            <a:ext cx="83820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620000" y="2667000"/>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𝛽</m:t>
                      </m:r>
                    </m:oMath>
                  </m:oMathPara>
                </a14:m>
                <a:endParaRPr lang="en-GB" sz="1400" dirty="0">
                  <a:latin typeface="Comic Sans MS" panose="030F0702030302020204"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620000" y="2667000"/>
                <a:ext cx="350417" cy="307777"/>
              </a:xfrm>
              <a:prstGeom prst="rect">
                <a:avLst/>
              </a:prstGeom>
              <a:blipFill>
                <a:blip r:embed="rId6"/>
                <a:stretch>
                  <a:fillRect b="-8000"/>
                </a:stretch>
              </a:blipFill>
            </p:spPr>
            <p:txBody>
              <a:bodyPr/>
              <a:lstStyle/>
              <a:p>
                <a:r>
                  <a:rPr lang="en-GB">
                    <a:noFill/>
                  </a:rPr>
                  <a:t> </a:t>
                </a:r>
              </a:p>
            </p:txBody>
          </p:sp>
        </mc:Fallback>
      </mc:AlternateContent>
      <p:cxnSp>
        <p:nvCxnSpPr>
          <p:cNvPr id="49" name="Straight Arrow Connector 48"/>
          <p:cNvCxnSpPr/>
          <p:nvPr/>
        </p:nvCxnSpPr>
        <p:spPr>
          <a:xfrm flipH="1">
            <a:off x="7315200" y="2286000"/>
            <a:ext cx="609600" cy="99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239000" y="18288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𝑢</m:t>
                      </m:r>
                    </m:oMath>
                  </m:oMathPara>
                </a14:m>
                <a:endParaRPr lang="en-GB" sz="1400" dirty="0">
                  <a:latin typeface="Comic Sans MS" panose="030F0702030302020204" pitchFamily="66"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239000" y="1828800"/>
                <a:ext cx="3447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391400" y="2514600"/>
                <a:ext cx="3447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391400" y="2514600"/>
                <a:ext cx="344710" cy="307777"/>
              </a:xfrm>
              <a:prstGeom prst="rect">
                <a:avLst/>
              </a:prstGeom>
              <a:blipFill>
                <a:blip r:embed="rId8"/>
                <a:stretch>
                  <a:fillRect/>
                </a:stretch>
              </a:blipFill>
            </p:spPr>
            <p:txBody>
              <a:bodyPr/>
              <a:lstStyle/>
              <a:p>
                <a:r>
                  <a:rPr lang="en-GB">
                    <a:noFill/>
                  </a:rPr>
                  <a:t> </a:t>
                </a:r>
              </a:p>
            </p:txBody>
          </p:sp>
        </mc:Fallback>
      </mc:AlternateContent>
      <p:sp>
        <p:nvSpPr>
          <p:cNvPr id="12" name="Arc 11"/>
          <p:cNvSpPr/>
          <p:nvPr/>
        </p:nvSpPr>
        <p:spPr>
          <a:xfrm rot="7133948">
            <a:off x="7555417" y="1992816"/>
            <a:ext cx="914400" cy="914400"/>
          </a:xfrm>
          <a:prstGeom prst="arc">
            <a:avLst>
              <a:gd name="adj1" fmla="val 6571164"/>
              <a:gd name="adj2" fmla="val 8362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rot="7133948">
            <a:off x="7555417" y="1764215"/>
            <a:ext cx="914400" cy="914400"/>
          </a:xfrm>
          <a:prstGeom prst="arc">
            <a:avLst>
              <a:gd name="adj1" fmla="val 20560965"/>
              <a:gd name="adj2" fmla="val 4185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7543800" y="1752600"/>
                <a:ext cx="4934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60</m:t>
                          </m:r>
                        </m:e>
                        <m:sup>
                          <m:r>
                            <a:rPr lang="en-GB" sz="1400" i="1" smtClean="0">
                              <a:latin typeface="Cambria Math" panose="02040503050406030204" pitchFamily="18" charset="0"/>
                              <a:ea typeface="Cambria Math" panose="02040503050406030204" pitchFamily="18" charset="0"/>
                            </a:rPr>
                            <m:t>°</m:t>
                          </m:r>
                        </m:sup>
                      </m:sSup>
                    </m:oMath>
                  </m:oMathPara>
                </a14:m>
                <a:endParaRPr lang="en-GB" sz="1400" dirty="0">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543800" y="1752600"/>
                <a:ext cx="493468" cy="312586"/>
              </a:xfrm>
              <a:prstGeom prst="rect">
                <a:avLst/>
              </a:prstGeom>
              <a:blipFill>
                <a:blip r:embed="rId9"/>
                <a:stretch>
                  <a:fillRect/>
                </a:stretch>
              </a:blipFill>
            </p:spPr>
            <p:txBody>
              <a:bodyPr/>
              <a:lstStyle/>
              <a:p>
                <a:r>
                  <a:rPr lang="en-GB">
                    <a:noFill/>
                  </a:rPr>
                  <a:t> </a:t>
                </a:r>
              </a:p>
            </p:txBody>
          </p:sp>
        </mc:Fallback>
      </mc:AlternateContent>
      <p:sp>
        <p:nvSpPr>
          <p:cNvPr id="67" name="TextBox 66"/>
          <p:cNvSpPr txBox="1"/>
          <p:nvPr/>
        </p:nvSpPr>
        <p:spPr>
          <a:xfrm>
            <a:off x="533400" y="5029200"/>
            <a:ext cx="31242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You can form simultaneous equations to help solve part a</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1" name="TextBox 80"/>
              <p:cNvSpPr txBox="1"/>
              <p:nvPr/>
            </p:nvSpPr>
            <p:spPr>
              <a:xfrm>
                <a:off x="4267200" y="3581400"/>
                <a:ext cx="13716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𝑐𝑜𝑠</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267200" y="3581400"/>
                <a:ext cx="1371600" cy="403316"/>
              </a:xfrm>
              <a:prstGeom prst="rect">
                <a:avLst/>
              </a:prstGeom>
              <a:blipFill>
                <a:blip r:embed="rId10"/>
                <a:stretch>
                  <a:fillRect t="-151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629400" y="3581400"/>
                <a:ext cx="13716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num>
                        <m:den>
                          <m:r>
                            <a:rPr lang="en-US" sz="1400" b="0" i="1" smtClean="0">
                              <a:latin typeface="Cambria Math" panose="02040503050406030204" pitchFamily="18" charset="0"/>
                              <a:ea typeface="Cambria Math" panose="02040503050406030204" pitchFamily="18" charset="0"/>
                            </a:rPr>
                            <m:t>64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629400" y="3581400"/>
                <a:ext cx="1371600" cy="403316"/>
              </a:xfrm>
              <a:prstGeom prst="rect">
                <a:avLst/>
              </a:prstGeom>
              <a:blipFill>
                <a:blip r:embed="rId11"/>
                <a:stretch>
                  <a:fillRect t="-1515" b="-121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114800" y="4419600"/>
                <a:ext cx="30480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𝑐𝑜𝑠</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𝑣</m:t>
                          </m:r>
                        </m:e>
                        <m:sup>
                          <m:r>
                            <a:rPr lang="en-US" sz="1400" i="1">
                              <a:latin typeface="Cambria Math" panose="02040503050406030204" pitchFamily="18" charset="0"/>
                              <a:ea typeface="Cambria Math" panose="02040503050406030204" pitchFamily="18" charset="0"/>
                            </a:rPr>
                            <m:t>2</m:t>
                          </m:r>
                        </m:sup>
                      </m:sSup>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𝑠𝑖𝑛</m:t>
                          </m:r>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3</m:t>
                          </m:r>
                        </m:num>
                        <m:den>
                          <m:r>
                            <a:rPr lang="en-US" sz="1400" i="1">
                              <a:latin typeface="Cambria Math" panose="02040503050406030204" pitchFamily="18" charset="0"/>
                              <a:ea typeface="Cambria Math" panose="02040503050406030204" pitchFamily="18" charset="0"/>
                            </a:rPr>
                            <m:t>64</m:t>
                          </m:r>
                        </m:den>
                      </m:f>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𝑢</m:t>
                          </m:r>
                        </m:e>
                        <m:sup>
                          <m:r>
                            <a:rPr lang="en-US" sz="1400" i="1">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14800" y="4419600"/>
                <a:ext cx="3048000" cy="403316"/>
              </a:xfrm>
              <a:prstGeom prst="rect">
                <a:avLst/>
              </a:prstGeom>
              <a:blipFill>
                <a:blip r:embed="rId12"/>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191000" y="5029200"/>
                <a:ext cx="23622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d>
                        <m:dPr>
                          <m:ctrlPr>
                            <a:rPr lang="en-US" sz="1400" b="0" i="1" smtClean="0">
                              <a:latin typeface="Cambria Math" panose="02040503050406030204" pitchFamily="18" charset="0"/>
                              <a:ea typeface="Cambria Math" panose="02040503050406030204" pitchFamily="18" charset="0"/>
                            </a:rPr>
                          </m:ctrlPr>
                        </m:dPr>
                        <m:e>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𝑐𝑜𝑠</m:t>
                              </m:r>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𝛽</m:t>
                          </m:r>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𝑠𝑖𝑛</m:t>
                              </m:r>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𝛽</m:t>
                          </m:r>
                        </m:e>
                      </m:d>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19</m:t>
                          </m:r>
                        </m:num>
                        <m:den>
                          <m:r>
                            <a:rPr lang="en-US" sz="1400" b="0" i="1" smtClean="0">
                              <a:latin typeface="Cambria Math" panose="02040503050406030204" pitchFamily="18" charset="0"/>
                              <a:ea typeface="Cambria Math" panose="02040503050406030204" pitchFamily="18" charset="0"/>
                            </a:rPr>
                            <m:t>64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191000" y="5029200"/>
                <a:ext cx="2362200" cy="403316"/>
              </a:xfrm>
              <a:prstGeom prst="rect">
                <a:avLst/>
              </a:prstGeom>
              <a:blipFill>
                <a:blip r:embed="rId13"/>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486400" y="5638800"/>
                <a:ext cx="1066800" cy="403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𝑣</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19</m:t>
                          </m:r>
                        </m:num>
                        <m:den>
                          <m:r>
                            <a:rPr lang="en-US" sz="1400" b="0" i="1" smtClean="0">
                              <a:latin typeface="Cambria Math" panose="02040503050406030204" pitchFamily="18" charset="0"/>
                              <a:ea typeface="Cambria Math" panose="02040503050406030204" pitchFamily="18" charset="0"/>
                            </a:rPr>
                            <m:t>64</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𝑢</m:t>
                          </m:r>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486400" y="5638800"/>
                <a:ext cx="1066800" cy="403316"/>
              </a:xfrm>
              <a:prstGeom prst="rect">
                <a:avLst/>
              </a:prstGeom>
              <a:blipFill>
                <a:blip r:embed="rId14"/>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562600" y="6172200"/>
                <a:ext cx="1066800" cy="46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𝑣</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19</m:t>
                              </m:r>
                            </m:e>
                          </m:rad>
                        </m:num>
                        <m:den>
                          <m:r>
                            <a:rPr lang="en-US" sz="1400" b="0" i="1" smtClean="0">
                              <a:latin typeface="Cambria Math" panose="02040503050406030204" pitchFamily="18" charset="0"/>
                              <a:ea typeface="Cambria Math" panose="02040503050406030204" pitchFamily="18" charset="0"/>
                            </a:rPr>
                            <m:t>64</m:t>
                          </m:r>
                        </m:den>
                      </m:f>
                      <m:r>
                        <a:rPr lang="en-US" sz="1400" b="0" i="1" smtClean="0">
                          <a:latin typeface="Cambria Math" panose="02040503050406030204" pitchFamily="18" charset="0"/>
                          <a:ea typeface="Cambria Math" panose="02040503050406030204" pitchFamily="18" charset="0"/>
                        </a:rPr>
                        <m:t>𝑢</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562600" y="6172200"/>
                <a:ext cx="1066800" cy="463204"/>
              </a:xfrm>
              <a:prstGeom prst="rect">
                <a:avLst/>
              </a:prstGeom>
              <a:blipFill>
                <a:blip r:embed="rId15"/>
                <a:stretch>
                  <a:fillRect/>
                </a:stretch>
              </a:blipFill>
            </p:spPr>
            <p:txBody>
              <a:bodyPr/>
              <a:lstStyle/>
              <a:p>
                <a:r>
                  <a:rPr lang="en-GB">
                    <a:noFill/>
                  </a:rPr>
                  <a:t> </a:t>
                </a:r>
              </a:p>
            </p:txBody>
          </p:sp>
        </mc:Fallback>
      </mc:AlternateContent>
      <p:sp>
        <p:nvSpPr>
          <p:cNvPr id="47" name="Arc 46"/>
          <p:cNvSpPr/>
          <p:nvPr/>
        </p:nvSpPr>
        <p:spPr>
          <a:xfrm>
            <a:off x="6934200" y="47244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7239000" y="4800600"/>
            <a:ext cx="1752600" cy="307777"/>
          </a:xfrm>
          <a:prstGeom prst="rect">
            <a:avLst/>
          </a:prstGeom>
          <a:noFill/>
        </p:spPr>
        <p:txBody>
          <a:bodyPr wrap="square" rtlCol="0">
            <a:spAutoFit/>
          </a:bodyPr>
          <a:lstStyle/>
          <a:p>
            <a:pPr algn="ctr"/>
            <a:r>
              <a:rPr lang="en-US" sz="1400" dirty="0" err="1">
                <a:solidFill>
                  <a:srgbClr val="FF0000"/>
                </a:solidFill>
                <a:latin typeface="Comic Sans MS" panose="030F0702030302020204" pitchFamily="66" charset="0"/>
              </a:rPr>
              <a:t>Factorise</a:t>
            </a:r>
            <a:r>
              <a:rPr lang="en-US" sz="1400" dirty="0">
                <a:solidFill>
                  <a:srgbClr val="FF0000"/>
                </a:solidFill>
                <a:latin typeface="Comic Sans MS" panose="030F0702030302020204" pitchFamily="66" charset="0"/>
              </a:rPr>
              <a:t> left side</a:t>
            </a:r>
            <a:endParaRPr lang="en-GB" sz="1400" dirty="0">
              <a:solidFill>
                <a:srgbClr val="FF0000"/>
              </a:solidFill>
              <a:latin typeface="Comic Sans MS" panose="030F0702030302020204" pitchFamily="66" charset="0"/>
            </a:endParaRPr>
          </a:p>
        </p:txBody>
      </p:sp>
      <p:sp>
        <p:nvSpPr>
          <p:cNvPr id="50" name="Arc 49"/>
          <p:cNvSpPr/>
          <p:nvPr/>
        </p:nvSpPr>
        <p:spPr>
          <a:xfrm>
            <a:off x="6477000" y="53340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705600" y="5486400"/>
            <a:ext cx="22098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bracketed part = 1</a:t>
            </a:r>
            <a:endParaRPr lang="en-GB" sz="1400" dirty="0">
              <a:solidFill>
                <a:srgbClr val="FF0000"/>
              </a:solidFill>
              <a:latin typeface="Comic Sans MS" panose="030F0702030302020204" pitchFamily="66" charset="0"/>
            </a:endParaRPr>
          </a:p>
        </p:txBody>
      </p:sp>
      <p:sp>
        <p:nvSpPr>
          <p:cNvPr id="55" name="Arc 54"/>
          <p:cNvSpPr/>
          <p:nvPr/>
        </p:nvSpPr>
        <p:spPr>
          <a:xfrm>
            <a:off x="6477000" y="5943600"/>
            <a:ext cx="304800" cy="533400"/>
          </a:xfrm>
          <a:prstGeom prst="arc">
            <a:avLst>
              <a:gd name="adj1" fmla="val 16200000"/>
              <a:gd name="adj2" fmla="val 533788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6629400" y="5943600"/>
            <a:ext cx="15240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Square root both sides</a:t>
            </a:r>
            <a:endParaRPr lang="en-GB" sz="1400" dirty="0">
              <a:solidFill>
                <a:srgbClr val="FF0000"/>
              </a:solidFill>
              <a:latin typeface="Comic Sans MS" panose="030F0702030302020204" pitchFamily="66" charset="0"/>
            </a:endParaRPr>
          </a:p>
        </p:txBody>
      </p:sp>
      <p:sp>
        <p:nvSpPr>
          <p:cNvPr id="57" name="TextBox 56"/>
          <p:cNvSpPr txBox="1"/>
          <p:nvPr/>
        </p:nvSpPr>
        <p:spPr>
          <a:xfrm>
            <a:off x="4876800" y="4038600"/>
            <a:ext cx="30480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both equations together!</a:t>
            </a:r>
            <a:endParaRPr lang="en-GB" sz="1400" dirty="0">
              <a:solidFill>
                <a:srgbClr val="FF0000"/>
              </a:solidFill>
              <a:latin typeface="Comic Sans MS" panose="030F0702030302020204" pitchFamily="66" charset="0"/>
            </a:endParaRPr>
          </a:p>
        </p:txBody>
      </p:sp>
      <p:sp>
        <p:nvSpPr>
          <p:cNvPr id="69" name="Rectangle 68"/>
          <p:cNvSpPr/>
          <p:nvPr/>
        </p:nvSpPr>
        <p:spPr>
          <a:xfrm>
            <a:off x="4343400" y="3657600"/>
            <a:ext cx="685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6629400" y="3657600"/>
            <a:ext cx="685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5105400" y="4495800"/>
            <a:ext cx="685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4267200" y="4495800"/>
            <a:ext cx="685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5943600" y="4419600"/>
            <a:ext cx="457200" cy="4572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6477000" y="4419600"/>
            <a:ext cx="533400" cy="4572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7467600" y="3581400"/>
            <a:ext cx="533400" cy="4572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5181600" y="3581400"/>
            <a:ext cx="457200" cy="4572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38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blinds(horizontal)">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blinds(horizontal)">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linds(horizontal)">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9"/>
                                        </p:tgtEl>
                                      </p:cBhvr>
                                    </p:animEffect>
                                    <p:set>
                                      <p:cBhvr>
                                        <p:cTn id="37" dur="1" fill="hold">
                                          <p:stCondLst>
                                            <p:cond delay="499"/>
                                          </p:stCondLst>
                                        </p:cTn>
                                        <p:tgtEl>
                                          <p:spTgt spid="69"/>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78"/>
                                        </p:tgtEl>
                                      </p:cBhvr>
                                    </p:animEffect>
                                    <p:set>
                                      <p:cBhvr>
                                        <p:cTn id="40" dur="1" fill="hold">
                                          <p:stCondLst>
                                            <p:cond delay="499"/>
                                          </p:stCondLst>
                                        </p:cTn>
                                        <p:tgtEl>
                                          <p:spTgt spid="78"/>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72"/>
                                        </p:tgtEl>
                                      </p:cBhvr>
                                    </p:animEffect>
                                    <p:set>
                                      <p:cBhvr>
                                        <p:cTn id="43" dur="1" fill="hold">
                                          <p:stCondLst>
                                            <p:cond delay="499"/>
                                          </p:stCondLst>
                                        </p:cTn>
                                        <p:tgtEl>
                                          <p:spTgt spid="72"/>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74"/>
                                        </p:tgtEl>
                                      </p:cBhvr>
                                    </p:animEffect>
                                    <p:set>
                                      <p:cBhvr>
                                        <p:cTn id="46" dur="1" fill="hold">
                                          <p:stCondLst>
                                            <p:cond delay="499"/>
                                          </p:stCondLst>
                                        </p:cTn>
                                        <p:tgtEl>
                                          <p:spTgt spid="7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blinds(horizontal)">
                                      <p:cBhvr>
                                        <p:cTn id="51" dur="50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blinds(horizontal)">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blinds(horizontal)">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blinds(horizontal)">
                                      <p:cBhvr>
                                        <p:cTn id="66" dur="500"/>
                                        <p:tgtEl>
                                          <p:spTgt spid="8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1"/>
                                        </p:tgtEl>
                                      </p:cBhvr>
                                    </p:animEffect>
                                    <p:set>
                                      <p:cBhvr>
                                        <p:cTn id="71" dur="1" fill="hold">
                                          <p:stCondLst>
                                            <p:cond delay="499"/>
                                          </p:stCondLst>
                                        </p:cTn>
                                        <p:tgtEl>
                                          <p:spTgt spid="9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79"/>
                                        </p:tgtEl>
                                      </p:cBhvr>
                                    </p:animEffect>
                                    <p:set>
                                      <p:cBhvr>
                                        <p:cTn id="74" dur="1" fill="hold">
                                          <p:stCondLst>
                                            <p:cond delay="499"/>
                                          </p:stCondLst>
                                        </p:cTn>
                                        <p:tgtEl>
                                          <p:spTgt spid="79"/>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90"/>
                                        </p:tgtEl>
                                      </p:cBhvr>
                                    </p:animEffect>
                                    <p:set>
                                      <p:cBhvr>
                                        <p:cTn id="77" dur="1" fill="hold">
                                          <p:stCondLst>
                                            <p:cond delay="499"/>
                                          </p:stCondLst>
                                        </p:cTn>
                                        <p:tgtEl>
                                          <p:spTgt spid="9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89"/>
                                        </p:tgtEl>
                                      </p:cBhvr>
                                    </p:animEffect>
                                    <p:set>
                                      <p:cBhvr>
                                        <p:cTn id="80" dur="1" fill="hold">
                                          <p:stCondLst>
                                            <p:cond delay="499"/>
                                          </p:stCondLst>
                                        </p:cTn>
                                        <p:tgtEl>
                                          <p:spTgt spid="8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blinds(horizontal)">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blinds(horizontal)">
                                      <p:cBhvr>
                                        <p:cTn id="90" dur="500"/>
                                        <p:tgtEl>
                                          <p:spTgt spid="48"/>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blinds(horizontal)">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blinds(horizontal)">
                                      <p:cBhvr>
                                        <p:cTn id="100" dur="500"/>
                                        <p:tgtEl>
                                          <p:spTgt spid="50"/>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blinds(horizontal)">
                                      <p:cBhvr>
                                        <p:cTn id="105" dur="500"/>
                                        <p:tgtEl>
                                          <p:spTgt spid="5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blinds(horizontal)">
                                      <p:cBhvr>
                                        <p:cTn id="110" dur="500"/>
                                        <p:tgtEl>
                                          <p:spTgt spid="45"/>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blinds(horizontal)">
                                      <p:cBhvr>
                                        <p:cTn id="115" dur="500"/>
                                        <p:tgtEl>
                                          <p:spTgt spid="55"/>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linds(horizontal)">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blinds(horizontal)">
                                      <p:cBhvr>
                                        <p:cTn id="1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animBg="1"/>
      <p:bldP spid="48" grpId="0"/>
      <p:bldP spid="50" grpId="0" animBg="1"/>
      <p:bldP spid="51" grpId="0"/>
      <p:bldP spid="55" grpId="0" animBg="1"/>
      <p:bldP spid="56" grpId="0"/>
      <p:bldP spid="57" grpId="0"/>
      <p:bldP spid="69" grpId="0" animBg="1"/>
      <p:bldP spid="69" grpId="1" animBg="1"/>
      <p:bldP spid="72" grpId="0" animBg="1"/>
      <p:bldP spid="72" grpId="1" animBg="1"/>
      <p:bldP spid="74" grpId="0" animBg="1"/>
      <p:bldP spid="74" grpId="1" animBg="1"/>
      <p:bldP spid="78" grpId="0" animBg="1"/>
      <p:bldP spid="78" grpId="1" animBg="1"/>
      <p:bldP spid="79" grpId="0" animBg="1"/>
      <p:bldP spid="79" grpId="1" animBg="1"/>
      <p:bldP spid="89" grpId="0" animBg="1"/>
      <p:bldP spid="89" grpId="1" animBg="1"/>
      <p:bldP spid="90" grpId="0" animBg="1"/>
      <p:bldP spid="90" grpId="1" animBg="1"/>
      <p:bldP spid="91" grpId="0" animBg="1"/>
      <p:bldP spid="9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2593</TotalTime>
  <Words>9334</Words>
  <Application>Microsoft Office PowerPoint</Application>
  <PresentationFormat>画面に合わせる (4:3)</PresentationFormat>
  <Paragraphs>1384</Paragraphs>
  <Slides>50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50</vt:i4>
      </vt:variant>
    </vt:vector>
  </HeadingPairs>
  <TitlesOfParts>
    <vt:vector size="58" baseType="lpstr">
      <vt:lpstr>Invite Engraved SF</vt:lpstr>
      <vt:lpstr>Arial</vt:lpstr>
      <vt:lpstr>Arial Black</vt:lpstr>
      <vt:lpstr>Calibri</vt:lpstr>
      <vt:lpstr>Cambria Math</vt:lpstr>
      <vt:lpstr>Comic Sans MS</vt:lpstr>
      <vt:lpstr>Wingdings</vt:lpstr>
      <vt:lpstr>Office Theme</vt:lpstr>
      <vt:lpstr>PowerPoint プレゼンテーション</vt:lpstr>
      <vt:lpstr>Prior Knowledge Check</vt:lpstr>
      <vt:lpstr>PowerPoint プレゼンテーション</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PowerPoint プレゼンテーション</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PowerPoint プレゼンテーション</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lpstr>Elastic Collisions in two dimensions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 Pye</cp:lastModifiedBy>
  <cp:revision>507</cp:revision>
  <dcterms:created xsi:type="dcterms:W3CDTF">2006-08-16T00:00:00Z</dcterms:created>
  <dcterms:modified xsi:type="dcterms:W3CDTF">2018-08-13T23:54:20Z</dcterms:modified>
</cp:coreProperties>
</file>