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1" r:id="rId2"/>
    <p:sldId id="283" r:id="rId3"/>
    <p:sldId id="284" r:id="rId4"/>
    <p:sldId id="285" r:id="rId5"/>
    <p:sldId id="282"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22"/>
    <p:restoredTop sz="94737"/>
  </p:normalViewPr>
  <p:slideViewPr>
    <p:cSldViewPr snapToGrid="0" snapToObjects="1">
      <p:cViewPr varScale="1">
        <p:scale>
          <a:sx n="73" d="100"/>
          <a:sy n="73" d="100"/>
        </p:scale>
        <p:origin x="224"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5B908-927F-1546-A76F-B56E7F7642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3322B1-6942-704F-B4BB-AA0AE88C13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5F223C-253B-6641-8C5D-2253253337E9}"/>
              </a:ext>
            </a:extLst>
          </p:cNvPr>
          <p:cNvSpPr>
            <a:spLocks noGrp="1"/>
          </p:cNvSpPr>
          <p:nvPr>
            <p:ph type="dt" sz="half" idx="10"/>
          </p:nvPr>
        </p:nvSpPr>
        <p:spPr/>
        <p:txBody>
          <a:bodyPr/>
          <a:lstStyle/>
          <a:p>
            <a:fld id="{AAFAFB23-0F62-2548-B2EC-2FFE37A08475}" type="datetimeFigureOut">
              <a:rPr lang="en-US" smtClean="0"/>
              <a:t>9/18/23</a:t>
            </a:fld>
            <a:endParaRPr lang="en-US"/>
          </a:p>
        </p:txBody>
      </p:sp>
      <p:sp>
        <p:nvSpPr>
          <p:cNvPr id="5" name="Footer Placeholder 4">
            <a:extLst>
              <a:ext uri="{FF2B5EF4-FFF2-40B4-BE49-F238E27FC236}">
                <a16:creationId xmlns:a16="http://schemas.microsoft.com/office/drawing/2014/main" id="{81DC913C-2B1B-7544-8A75-59FD8CC490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FC9F24-364F-B74A-8A74-DC5AACB7292E}"/>
              </a:ext>
            </a:extLst>
          </p:cNvPr>
          <p:cNvSpPr>
            <a:spLocks noGrp="1"/>
          </p:cNvSpPr>
          <p:nvPr>
            <p:ph type="sldNum" sz="quarter" idx="12"/>
          </p:nvPr>
        </p:nvSpPr>
        <p:spPr/>
        <p:txBody>
          <a:bodyPr/>
          <a:lstStyle/>
          <a:p>
            <a:fld id="{AF0F25A8-19F4-854B-AC13-980791D8442D}" type="slidenum">
              <a:rPr lang="en-US" smtClean="0"/>
              <a:t>‹#›</a:t>
            </a:fld>
            <a:endParaRPr lang="en-US"/>
          </a:p>
        </p:txBody>
      </p:sp>
    </p:spTree>
    <p:extLst>
      <p:ext uri="{BB962C8B-B14F-4D97-AF65-F5344CB8AC3E}">
        <p14:creationId xmlns:p14="http://schemas.microsoft.com/office/powerpoint/2010/main" val="2050367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0C03A-AEF2-A04E-8D64-A425527D61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267774-8C6E-5449-B66A-D907ADF0B05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D69DB6-1A93-9043-9F39-E3C05DD4241B}"/>
              </a:ext>
            </a:extLst>
          </p:cNvPr>
          <p:cNvSpPr>
            <a:spLocks noGrp="1"/>
          </p:cNvSpPr>
          <p:nvPr>
            <p:ph type="dt" sz="half" idx="10"/>
          </p:nvPr>
        </p:nvSpPr>
        <p:spPr/>
        <p:txBody>
          <a:bodyPr/>
          <a:lstStyle/>
          <a:p>
            <a:fld id="{AAFAFB23-0F62-2548-B2EC-2FFE37A08475}" type="datetimeFigureOut">
              <a:rPr lang="en-US" smtClean="0"/>
              <a:t>9/18/23</a:t>
            </a:fld>
            <a:endParaRPr lang="en-US"/>
          </a:p>
        </p:txBody>
      </p:sp>
      <p:sp>
        <p:nvSpPr>
          <p:cNvPr id="5" name="Footer Placeholder 4">
            <a:extLst>
              <a:ext uri="{FF2B5EF4-FFF2-40B4-BE49-F238E27FC236}">
                <a16:creationId xmlns:a16="http://schemas.microsoft.com/office/drawing/2014/main" id="{FEC6BF31-3C32-CA46-86E2-3286E7279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24178F-E0F2-AE4E-BEAA-818C2D6ABBA7}"/>
              </a:ext>
            </a:extLst>
          </p:cNvPr>
          <p:cNvSpPr>
            <a:spLocks noGrp="1"/>
          </p:cNvSpPr>
          <p:nvPr>
            <p:ph type="sldNum" sz="quarter" idx="12"/>
          </p:nvPr>
        </p:nvSpPr>
        <p:spPr/>
        <p:txBody>
          <a:bodyPr/>
          <a:lstStyle/>
          <a:p>
            <a:fld id="{AF0F25A8-19F4-854B-AC13-980791D8442D}" type="slidenum">
              <a:rPr lang="en-US" smtClean="0"/>
              <a:t>‹#›</a:t>
            </a:fld>
            <a:endParaRPr lang="en-US"/>
          </a:p>
        </p:txBody>
      </p:sp>
    </p:spTree>
    <p:extLst>
      <p:ext uri="{BB962C8B-B14F-4D97-AF65-F5344CB8AC3E}">
        <p14:creationId xmlns:p14="http://schemas.microsoft.com/office/powerpoint/2010/main" val="2123383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D895A3-B7CC-5B4F-84A9-3DE7166E62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A42929-82BF-9949-BA0F-94C2DC83ECD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D3DFAE-C8E4-444B-B9F5-16EC594E046A}"/>
              </a:ext>
            </a:extLst>
          </p:cNvPr>
          <p:cNvSpPr>
            <a:spLocks noGrp="1"/>
          </p:cNvSpPr>
          <p:nvPr>
            <p:ph type="dt" sz="half" idx="10"/>
          </p:nvPr>
        </p:nvSpPr>
        <p:spPr/>
        <p:txBody>
          <a:bodyPr/>
          <a:lstStyle/>
          <a:p>
            <a:fld id="{AAFAFB23-0F62-2548-B2EC-2FFE37A08475}" type="datetimeFigureOut">
              <a:rPr lang="en-US" smtClean="0"/>
              <a:t>9/18/23</a:t>
            </a:fld>
            <a:endParaRPr lang="en-US"/>
          </a:p>
        </p:txBody>
      </p:sp>
      <p:sp>
        <p:nvSpPr>
          <p:cNvPr id="5" name="Footer Placeholder 4">
            <a:extLst>
              <a:ext uri="{FF2B5EF4-FFF2-40B4-BE49-F238E27FC236}">
                <a16:creationId xmlns:a16="http://schemas.microsoft.com/office/drawing/2014/main" id="{89C47E6D-FD8B-4244-823C-DA1BCFE7A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A3B362-3DAD-C04E-AA04-C60B40BE4DF2}"/>
              </a:ext>
            </a:extLst>
          </p:cNvPr>
          <p:cNvSpPr>
            <a:spLocks noGrp="1"/>
          </p:cNvSpPr>
          <p:nvPr>
            <p:ph type="sldNum" sz="quarter" idx="12"/>
          </p:nvPr>
        </p:nvSpPr>
        <p:spPr/>
        <p:txBody>
          <a:bodyPr/>
          <a:lstStyle/>
          <a:p>
            <a:fld id="{AF0F25A8-19F4-854B-AC13-980791D8442D}" type="slidenum">
              <a:rPr lang="en-US" smtClean="0"/>
              <a:t>‹#›</a:t>
            </a:fld>
            <a:endParaRPr lang="en-US"/>
          </a:p>
        </p:txBody>
      </p:sp>
    </p:spTree>
    <p:extLst>
      <p:ext uri="{BB962C8B-B14F-4D97-AF65-F5344CB8AC3E}">
        <p14:creationId xmlns:p14="http://schemas.microsoft.com/office/powerpoint/2010/main" val="2801017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19002-FA04-2948-B235-DCC0EBAC26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3C3600-0412-864B-B106-4AC004FEAF6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DF3B6D-9AD4-2B4F-B6EC-E2280C4C03C1}"/>
              </a:ext>
            </a:extLst>
          </p:cNvPr>
          <p:cNvSpPr>
            <a:spLocks noGrp="1"/>
          </p:cNvSpPr>
          <p:nvPr>
            <p:ph type="dt" sz="half" idx="10"/>
          </p:nvPr>
        </p:nvSpPr>
        <p:spPr/>
        <p:txBody>
          <a:bodyPr/>
          <a:lstStyle/>
          <a:p>
            <a:fld id="{AAFAFB23-0F62-2548-B2EC-2FFE37A08475}" type="datetimeFigureOut">
              <a:rPr lang="en-US" smtClean="0"/>
              <a:t>9/18/23</a:t>
            </a:fld>
            <a:endParaRPr lang="en-US"/>
          </a:p>
        </p:txBody>
      </p:sp>
      <p:sp>
        <p:nvSpPr>
          <p:cNvPr id="5" name="Footer Placeholder 4">
            <a:extLst>
              <a:ext uri="{FF2B5EF4-FFF2-40B4-BE49-F238E27FC236}">
                <a16:creationId xmlns:a16="http://schemas.microsoft.com/office/drawing/2014/main" id="{A595AAFB-F25E-2D4A-9060-892FCF225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5AD855-AEE3-CB40-B8FA-F1A3BAC7001D}"/>
              </a:ext>
            </a:extLst>
          </p:cNvPr>
          <p:cNvSpPr>
            <a:spLocks noGrp="1"/>
          </p:cNvSpPr>
          <p:nvPr>
            <p:ph type="sldNum" sz="quarter" idx="12"/>
          </p:nvPr>
        </p:nvSpPr>
        <p:spPr/>
        <p:txBody>
          <a:bodyPr/>
          <a:lstStyle/>
          <a:p>
            <a:fld id="{AF0F25A8-19F4-854B-AC13-980791D8442D}" type="slidenum">
              <a:rPr lang="en-US" smtClean="0"/>
              <a:t>‹#›</a:t>
            </a:fld>
            <a:endParaRPr lang="en-US"/>
          </a:p>
        </p:txBody>
      </p:sp>
    </p:spTree>
    <p:extLst>
      <p:ext uri="{BB962C8B-B14F-4D97-AF65-F5344CB8AC3E}">
        <p14:creationId xmlns:p14="http://schemas.microsoft.com/office/powerpoint/2010/main" val="2996740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FE828-520F-1444-8DA3-A06F344AF2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0ED839-FF4F-E245-84A2-CF0554A99E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1A30F97-D971-344D-9D9D-F0E0FD48F93F}"/>
              </a:ext>
            </a:extLst>
          </p:cNvPr>
          <p:cNvSpPr>
            <a:spLocks noGrp="1"/>
          </p:cNvSpPr>
          <p:nvPr>
            <p:ph type="dt" sz="half" idx="10"/>
          </p:nvPr>
        </p:nvSpPr>
        <p:spPr/>
        <p:txBody>
          <a:bodyPr/>
          <a:lstStyle/>
          <a:p>
            <a:fld id="{AAFAFB23-0F62-2548-B2EC-2FFE37A08475}" type="datetimeFigureOut">
              <a:rPr lang="en-US" smtClean="0"/>
              <a:t>9/18/23</a:t>
            </a:fld>
            <a:endParaRPr lang="en-US"/>
          </a:p>
        </p:txBody>
      </p:sp>
      <p:sp>
        <p:nvSpPr>
          <p:cNvPr id="5" name="Footer Placeholder 4">
            <a:extLst>
              <a:ext uri="{FF2B5EF4-FFF2-40B4-BE49-F238E27FC236}">
                <a16:creationId xmlns:a16="http://schemas.microsoft.com/office/drawing/2014/main" id="{D5451AA7-DCB2-9D4F-85D8-21ECB9496D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EDD76C-5F56-E54A-8C14-A27F490E51F3}"/>
              </a:ext>
            </a:extLst>
          </p:cNvPr>
          <p:cNvSpPr>
            <a:spLocks noGrp="1"/>
          </p:cNvSpPr>
          <p:nvPr>
            <p:ph type="sldNum" sz="quarter" idx="12"/>
          </p:nvPr>
        </p:nvSpPr>
        <p:spPr/>
        <p:txBody>
          <a:bodyPr/>
          <a:lstStyle/>
          <a:p>
            <a:fld id="{AF0F25A8-19F4-854B-AC13-980791D8442D}" type="slidenum">
              <a:rPr lang="en-US" smtClean="0"/>
              <a:t>‹#›</a:t>
            </a:fld>
            <a:endParaRPr lang="en-US"/>
          </a:p>
        </p:txBody>
      </p:sp>
    </p:spTree>
    <p:extLst>
      <p:ext uri="{BB962C8B-B14F-4D97-AF65-F5344CB8AC3E}">
        <p14:creationId xmlns:p14="http://schemas.microsoft.com/office/powerpoint/2010/main" val="2015036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46524-57CF-7D4C-9A42-546B52D40B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E18F4B-1777-AE4F-9452-D343E7C73B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51B174-9CAF-B944-890F-5E48341AD86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C63FFC-C05A-5B4C-9CC0-E831F41C733C}"/>
              </a:ext>
            </a:extLst>
          </p:cNvPr>
          <p:cNvSpPr>
            <a:spLocks noGrp="1"/>
          </p:cNvSpPr>
          <p:nvPr>
            <p:ph type="dt" sz="half" idx="10"/>
          </p:nvPr>
        </p:nvSpPr>
        <p:spPr/>
        <p:txBody>
          <a:bodyPr/>
          <a:lstStyle/>
          <a:p>
            <a:fld id="{AAFAFB23-0F62-2548-B2EC-2FFE37A08475}" type="datetimeFigureOut">
              <a:rPr lang="en-US" smtClean="0"/>
              <a:t>9/18/23</a:t>
            </a:fld>
            <a:endParaRPr lang="en-US"/>
          </a:p>
        </p:txBody>
      </p:sp>
      <p:sp>
        <p:nvSpPr>
          <p:cNvPr id="6" name="Footer Placeholder 5">
            <a:extLst>
              <a:ext uri="{FF2B5EF4-FFF2-40B4-BE49-F238E27FC236}">
                <a16:creationId xmlns:a16="http://schemas.microsoft.com/office/drawing/2014/main" id="{0206AE52-C328-174F-892B-8DD590F584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1BC0D0-384B-B54C-92EB-FF9CF3B41BF1}"/>
              </a:ext>
            </a:extLst>
          </p:cNvPr>
          <p:cNvSpPr>
            <a:spLocks noGrp="1"/>
          </p:cNvSpPr>
          <p:nvPr>
            <p:ph type="sldNum" sz="quarter" idx="12"/>
          </p:nvPr>
        </p:nvSpPr>
        <p:spPr/>
        <p:txBody>
          <a:bodyPr/>
          <a:lstStyle/>
          <a:p>
            <a:fld id="{AF0F25A8-19F4-854B-AC13-980791D8442D}" type="slidenum">
              <a:rPr lang="en-US" smtClean="0"/>
              <a:t>‹#›</a:t>
            </a:fld>
            <a:endParaRPr lang="en-US"/>
          </a:p>
        </p:txBody>
      </p:sp>
    </p:spTree>
    <p:extLst>
      <p:ext uri="{BB962C8B-B14F-4D97-AF65-F5344CB8AC3E}">
        <p14:creationId xmlns:p14="http://schemas.microsoft.com/office/powerpoint/2010/main" val="3642090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11268-936B-144C-86F3-A03B7A2DFC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9EF1B8-4FC5-3B46-A0B3-95C271F8A7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1F561B2-3851-174E-8057-FFD62479A2B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8397D3-2EC8-274A-880F-BCFF8EDD42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965EBB7-73BF-7147-99CA-0F6CBE7BA41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EFD2EE-7211-324C-8804-7FEE57BBC725}"/>
              </a:ext>
            </a:extLst>
          </p:cNvPr>
          <p:cNvSpPr>
            <a:spLocks noGrp="1"/>
          </p:cNvSpPr>
          <p:nvPr>
            <p:ph type="dt" sz="half" idx="10"/>
          </p:nvPr>
        </p:nvSpPr>
        <p:spPr/>
        <p:txBody>
          <a:bodyPr/>
          <a:lstStyle/>
          <a:p>
            <a:fld id="{AAFAFB23-0F62-2548-B2EC-2FFE37A08475}" type="datetimeFigureOut">
              <a:rPr lang="en-US" smtClean="0"/>
              <a:t>9/18/23</a:t>
            </a:fld>
            <a:endParaRPr lang="en-US"/>
          </a:p>
        </p:txBody>
      </p:sp>
      <p:sp>
        <p:nvSpPr>
          <p:cNvPr id="8" name="Footer Placeholder 7">
            <a:extLst>
              <a:ext uri="{FF2B5EF4-FFF2-40B4-BE49-F238E27FC236}">
                <a16:creationId xmlns:a16="http://schemas.microsoft.com/office/drawing/2014/main" id="{A5C8088C-4676-6344-9C07-7D95D1003A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3AF511-D00C-FC4A-96DD-F89371473CC1}"/>
              </a:ext>
            </a:extLst>
          </p:cNvPr>
          <p:cNvSpPr>
            <a:spLocks noGrp="1"/>
          </p:cNvSpPr>
          <p:nvPr>
            <p:ph type="sldNum" sz="quarter" idx="12"/>
          </p:nvPr>
        </p:nvSpPr>
        <p:spPr/>
        <p:txBody>
          <a:bodyPr/>
          <a:lstStyle/>
          <a:p>
            <a:fld id="{AF0F25A8-19F4-854B-AC13-980791D8442D}" type="slidenum">
              <a:rPr lang="en-US" smtClean="0"/>
              <a:t>‹#›</a:t>
            </a:fld>
            <a:endParaRPr lang="en-US"/>
          </a:p>
        </p:txBody>
      </p:sp>
    </p:spTree>
    <p:extLst>
      <p:ext uri="{BB962C8B-B14F-4D97-AF65-F5344CB8AC3E}">
        <p14:creationId xmlns:p14="http://schemas.microsoft.com/office/powerpoint/2010/main" val="1988655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E4EA4-A943-F045-B775-E817CD1781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96E087-FAF1-6D4B-AD52-6BE7A79F7E3D}"/>
              </a:ext>
            </a:extLst>
          </p:cNvPr>
          <p:cNvSpPr>
            <a:spLocks noGrp="1"/>
          </p:cNvSpPr>
          <p:nvPr>
            <p:ph type="dt" sz="half" idx="10"/>
          </p:nvPr>
        </p:nvSpPr>
        <p:spPr/>
        <p:txBody>
          <a:bodyPr/>
          <a:lstStyle/>
          <a:p>
            <a:fld id="{AAFAFB23-0F62-2548-B2EC-2FFE37A08475}" type="datetimeFigureOut">
              <a:rPr lang="en-US" smtClean="0"/>
              <a:t>9/18/23</a:t>
            </a:fld>
            <a:endParaRPr lang="en-US"/>
          </a:p>
        </p:txBody>
      </p:sp>
      <p:sp>
        <p:nvSpPr>
          <p:cNvPr id="4" name="Footer Placeholder 3">
            <a:extLst>
              <a:ext uri="{FF2B5EF4-FFF2-40B4-BE49-F238E27FC236}">
                <a16:creationId xmlns:a16="http://schemas.microsoft.com/office/drawing/2014/main" id="{E728E3ED-D28F-F04D-8178-036C36BB83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8D2A36-CE5E-1643-BAAC-393B5916F91D}"/>
              </a:ext>
            </a:extLst>
          </p:cNvPr>
          <p:cNvSpPr>
            <a:spLocks noGrp="1"/>
          </p:cNvSpPr>
          <p:nvPr>
            <p:ph type="sldNum" sz="quarter" idx="12"/>
          </p:nvPr>
        </p:nvSpPr>
        <p:spPr/>
        <p:txBody>
          <a:bodyPr/>
          <a:lstStyle/>
          <a:p>
            <a:fld id="{AF0F25A8-19F4-854B-AC13-980791D8442D}" type="slidenum">
              <a:rPr lang="en-US" smtClean="0"/>
              <a:t>‹#›</a:t>
            </a:fld>
            <a:endParaRPr lang="en-US"/>
          </a:p>
        </p:txBody>
      </p:sp>
    </p:spTree>
    <p:extLst>
      <p:ext uri="{BB962C8B-B14F-4D97-AF65-F5344CB8AC3E}">
        <p14:creationId xmlns:p14="http://schemas.microsoft.com/office/powerpoint/2010/main" val="441590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0F546B-F15C-1B44-8A72-A6D582FE9B1C}"/>
              </a:ext>
            </a:extLst>
          </p:cNvPr>
          <p:cNvSpPr>
            <a:spLocks noGrp="1"/>
          </p:cNvSpPr>
          <p:nvPr>
            <p:ph type="dt" sz="half" idx="10"/>
          </p:nvPr>
        </p:nvSpPr>
        <p:spPr/>
        <p:txBody>
          <a:bodyPr/>
          <a:lstStyle/>
          <a:p>
            <a:fld id="{AAFAFB23-0F62-2548-B2EC-2FFE37A08475}" type="datetimeFigureOut">
              <a:rPr lang="en-US" smtClean="0"/>
              <a:t>9/18/23</a:t>
            </a:fld>
            <a:endParaRPr lang="en-US"/>
          </a:p>
        </p:txBody>
      </p:sp>
      <p:sp>
        <p:nvSpPr>
          <p:cNvPr id="3" name="Footer Placeholder 2">
            <a:extLst>
              <a:ext uri="{FF2B5EF4-FFF2-40B4-BE49-F238E27FC236}">
                <a16:creationId xmlns:a16="http://schemas.microsoft.com/office/drawing/2014/main" id="{6B7DCD48-2975-8A49-B5D6-62C478F916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36C95F-EC04-E84B-8686-2F0026E32E40}"/>
              </a:ext>
            </a:extLst>
          </p:cNvPr>
          <p:cNvSpPr>
            <a:spLocks noGrp="1"/>
          </p:cNvSpPr>
          <p:nvPr>
            <p:ph type="sldNum" sz="quarter" idx="12"/>
          </p:nvPr>
        </p:nvSpPr>
        <p:spPr/>
        <p:txBody>
          <a:bodyPr/>
          <a:lstStyle/>
          <a:p>
            <a:fld id="{AF0F25A8-19F4-854B-AC13-980791D8442D}" type="slidenum">
              <a:rPr lang="en-US" smtClean="0"/>
              <a:t>‹#›</a:t>
            </a:fld>
            <a:endParaRPr lang="en-US"/>
          </a:p>
        </p:txBody>
      </p:sp>
    </p:spTree>
    <p:extLst>
      <p:ext uri="{BB962C8B-B14F-4D97-AF65-F5344CB8AC3E}">
        <p14:creationId xmlns:p14="http://schemas.microsoft.com/office/powerpoint/2010/main" val="2973742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E1122-4E2D-1B47-A794-49E57C4140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C092D4-7BD8-EC44-B151-185580FCCC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E0052B-6488-0A46-9269-02BBD066A1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086CCC-F5E8-9B4A-91F0-7943D49083C4}"/>
              </a:ext>
            </a:extLst>
          </p:cNvPr>
          <p:cNvSpPr>
            <a:spLocks noGrp="1"/>
          </p:cNvSpPr>
          <p:nvPr>
            <p:ph type="dt" sz="half" idx="10"/>
          </p:nvPr>
        </p:nvSpPr>
        <p:spPr/>
        <p:txBody>
          <a:bodyPr/>
          <a:lstStyle/>
          <a:p>
            <a:fld id="{AAFAFB23-0F62-2548-B2EC-2FFE37A08475}" type="datetimeFigureOut">
              <a:rPr lang="en-US" smtClean="0"/>
              <a:t>9/18/23</a:t>
            </a:fld>
            <a:endParaRPr lang="en-US"/>
          </a:p>
        </p:txBody>
      </p:sp>
      <p:sp>
        <p:nvSpPr>
          <p:cNvPr id="6" name="Footer Placeholder 5">
            <a:extLst>
              <a:ext uri="{FF2B5EF4-FFF2-40B4-BE49-F238E27FC236}">
                <a16:creationId xmlns:a16="http://schemas.microsoft.com/office/drawing/2014/main" id="{521B6FFC-A640-AB4D-B004-ABD8B76696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46F773-E2F4-1547-8936-8482BC30D37D}"/>
              </a:ext>
            </a:extLst>
          </p:cNvPr>
          <p:cNvSpPr>
            <a:spLocks noGrp="1"/>
          </p:cNvSpPr>
          <p:nvPr>
            <p:ph type="sldNum" sz="quarter" idx="12"/>
          </p:nvPr>
        </p:nvSpPr>
        <p:spPr/>
        <p:txBody>
          <a:bodyPr/>
          <a:lstStyle/>
          <a:p>
            <a:fld id="{AF0F25A8-19F4-854B-AC13-980791D8442D}" type="slidenum">
              <a:rPr lang="en-US" smtClean="0"/>
              <a:t>‹#›</a:t>
            </a:fld>
            <a:endParaRPr lang="en-US"/>
          </a:p>
        </p:txBody>
      </p:sp>
    </p:spTree>
    <p:extLst>
      <p:ext uri="{BB962C8B-B14F-4D97-AF65-F5344CB8AC3E}">
        <p14:creationId xmlns:p14="http://schemas.microsoft.com/office/powerpoint/2010/main" val="1307869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CFC11-FEAE-C842-98ED-F7209E6C05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8E5FC1-1D03-ED49-A194-1236CDB156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230677-7AB9-5F4D-A4CC-5780BDA101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02FD51-D2F7-8C40-A0E6-11101240BF55}"/>
              </a:ext>
            </a:extLst>
          </p:cNvPr>
          <p:cNvSpPr>
            <a:spLocks noGrp="1"/>
          </p:cNvSpPr>
          <p:nvPr>
            <p:ph type="dt" sz="half" idx="10"/>
          </p:nvPr>
        </p:nvSpPr>
        <p:spPr/>
        <p:txBody>
          <a:bodyPr/>
          <a:lstStyle/>
          <a:p>
            <a:fld id="{AAFAFB23-0F62-2548-B2EC-2FFE37A08475}" type="datetimeFigureOut">
              <a:rPr lang="en-US" smtClean="0"/>
              <a:t>9/18/23</a:t>
            </a:fld>
            <a:endParaRPr lang="en-US"/>
          </a:p>
        </p:txBody>
      </p:sp>
      <p:sp>
        <p:nvSpPr>
          <p:cNvPr id="6" name="Footer Placeholder 5">
            <a:extLst>
              <a:ext uri="{FF2B5EF4-FFF2-40B4-BE49-F238E27FC236}">
                <a16:creationId xmlns:a16="http://schemas.microsoft.com/office/drawing/2014/main" id="{429A4FAC-F447-F54B-AB91-26EDF4A7F3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D07A08-24F8-9A41-982A-93A9E422C4D7}"/>
              </a:ext>
            </a:extLst>
          </p:cNvPr>
          <p:cNvSpPr>
            <a:spLocks noGrp="1"/>
          </p:cNvSpPr>
          <p:nvPr>
            <p:ph type="sldNum" sz="quarter" idx="12"/>
          </p:nvPr>
        </p:nvSpPr>
        <p:spPr/>
        <p:txBody>
          <a:bodyPr/>
          <a:lstStyle/>
          <a:p>
            <a:fld id="{AF0F25A8-19F4-854B-AC13-980791D8442D}" type="slidenum">
              <a:rPr lang="en-US" smtClean="0"/>
              <a:t>‹#›</a:t>
            </a:fld>
            <a:endParaRPr lang="en-US"/>
          </a:p>
        </p:txBody>
      </p:sp>
    </p:spTree>
    <p:extLst>
      <p:ext uri="{BB962C8B-B14F-4D97-AF65-F5344CB8AC3E}">
        <p14:creationId xmlns:p14="http://schemas.microsoft.com/office/powerpoint/2010/main" val="3117445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8144CF-6B73-8749-A070-A01EE544F6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C40F4F-5FA6-9144-815D-E1EF2E4017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E32121-AC35-0B43-AC59-93D6037B7C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FAFB23-0F62-2548-B2EC-2FFE37A08475}" type="datetimeFigureOut">
              <a:rPr lang="en-US" smtClean="0"/>
              <a:t>9/18/23</a:t>
            </a:fld>
            <a:endParaRPr lang="en-US"/>
          </a:p>
        </p:txBody>
      </p:sp>
      <p:sp>
        <p:nvSpPr>
          <p:cNvPr id="5" name="Footer Placeholder 4">
            <a:extLst>
              <a:ext uri="{FF2B5EF4-FFF2-40B4-BE49-F238E27FC236}">
                <a16:creationId xmlns:a16="http://schemas.microsoft.com/office/drawing/2014/main" id="{F2A4388C-6541-F34A-BB1C-F68A1A3BA7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88D6BA7-80E7-2241-B8E7-CFE322EBF8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F25A8-19F4-854B-AC13-980791D8442D}" type="slidenum">
              <a:rPr lang="en-US" smtClean="0"/>
              <a:t>‹#›</a:t>
            </a:fld>
            <a:endParaRPr lang="en-US"/>
          </a:p>
        </p:txBody>
      </p:sp>
    </p:spTree>
    <p:extLst>
      <p:ext uri="{BB962C8B-B14F-4D97-AF65-F5344CB8AC3E}">
        <p14:creationId xmlns:p14="http://schemas.microsoft.com/office/powerpoint/2010/main" val="2843875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rgil's Aeneid: The Adventures of Aeneas Described in 17 Artworks">
            <a:extLst>
              <a:ext uri="{FF2B5EF4-FFF2-40B4-BE49-F238E27FC236}">
                <a16:creationId xmlns:a16="http://schemas.microsoft.com/office/drawing/2014/main" id="{AD9E5C7C-293C-9E49-A6D1-08EBF9580B12}"/>
              </a:ext>
            </a:extLst>
          </p:cNvPr>
          <p:cNvPicPr>
            <a:picLocks noChangeAspect="1" noChangeArrowheads="1"/>
          </p:cNvPicPr>
          <p:nvPr/>
        </p:nvPicPr>
        <p:blipFill>
          <a:blip r:embed="rId2">
            <a:alphaModFix amt="57000"/>
            <a:extLst>
              <a:ext uri="{28A0092B-C50C-407E-A947-70E740481C1C}">
                <a14:useLocalDpi xmlns:a14="http://schemas.microsoft.com/office/drawing/2010/main" val="0"/>
              </a:ext>
            </a:extLst>
          </a:blip>
          <a:srcRect/>
          <a:stretch>
            <a:fillRect/>
          </a:stretch>
        </p:blipFill>
        <p:spPr bwMode="auto">
          <a:xfrm>
            <a:off x="1" y="-75764"/>
            <a:ext cx="12058650" cy="69337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443AAF1-94B1-8D43-B58A-A33FF2298069}"/>
              </a:ext>
            </a:extLst>
          </p:cNvPr>
          <p:cNvSpPr/>
          <p:nvPr/>
        </p:nvSpPr>
        <p:spPr>
          <a:xfrm>
            <a:off x="1902883" y="0"/>
            <a:ext cx="8500533" cy="1015663"/>
          </a:xfrm>
          <a:prstGeom prst="rect">
            <a:avLst/>
          </a:prstGeom>
        </p:spPr>
        <p:txBody>
          <a:bodyPr wrap="square">
            <a:spAutoFit/>
          </a:bodyPr>
          <a:lstStyle/>
          <a:p>
            <a:pPr algn="ctr"/>
            <a:r>
              <a:rPr lang="en-US" sz="6000" dirty="0">
                <a:ln>
                  <a:solidFill>
                    <a:srgbClr val="404040"/>
                  </a:solidFill>
                </a:ln>
                <a:solidFill>
                  <a:schemeClr val="accent4">
                    <a:lumMod val="75000"/>
                  </a:schemeClr>
                </a:solidFill>
                <a:latin typeface="Algerian" panose="020F0502020204030204" pitchFamily="34" charset="0"/>
              </a:rPr>
              <a:t>Who Said It?</a:t>
            </a:r>
            <a:endParaRPr lang="en-US" sz="6000" dirty="0"/>
          </a:p>
        </p:txBody>
      </p:sp>
      <p:pic>
        <p:nvPicPr>
          <p:cNvPr id="7" name="Picture 6">
            <a:extLst>
              <a:ext uri="{FF2B5EF4-FFF2-40B4-BE49-F238E27FC236}">
                <a16:creationId xmlns:a16="http://schemas.microsoft.com/office/drawing/2014/main" id="{4612DBA6-394B-5447-AFB8-6C85D45BDF89}"/>
              </a:ext>
            </a:extLst>
          </p:cNvPr>
          <p:cNvPicPr>
            <a:picLocks noChangeAspect="1"/>
          </p:cNvPicPr>
          <p:nvPr/>
        </p:nvPicPr>
        <p:blipFill rotWithShape="1">
          <a:blip r:embed="rId3">
            <a:alphaModFix/>
          </a:blip>
          <a:srcRect l="6869" r="6232" b="1"/>
          <a:stretch/>
        </p:blipFill>
        <p:spPr>
          <a:xfrm>
            <a:off x="0" y="1439333"/>
            <a:ext cx="4717064" cy="5428142"/>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
        <p:nvSpPr>
          <p:cNvPr id="2" name="TextBox 1">
            <a:extLst>
              <a:ext uri="{FF2B5EF4-FFF2-40B4-BE49-F238E27FC236}">
                <a16:creationId xmlns:a16="http://schemas.microsoft.com/office/drawing/2014/main" id="{FC19B4E2-85B7-A44B-9557-E0755CB3159E}"/>
              </a:ext>
            </a:extLst>
          </p:cNvPr>
          <p:cNvSpPr txBox="1"/>
          <p:nvPr/>
        </p:nvSpPr>
        <p:spPr>
          <a:xfrm>
            <a:off x="4717063" y="1335314"/>
            <a:ext cx="7329793" cy="2862322"/>
          </a:xfrm>
          <a:prstGeom prst="rect">
            <a:avLst/>
          </a:prstGeom>
          <a:noFill/>
        </p:spPr>
        <p:txBody>
          <a:bodyPr wrap="square" rtlCol="0">
            <a:spAutoFit/>
          </a:bodyPr>
          <a:lstStyle/>
          <a:p>
            <a:r>
              <a:rPr lang="en-US" sz="3600" b="1" dirty="0">
                <a:ln>
                  <a:solidFill>
                    <a:schemeClr val="tx1"/>
                  </a:solidFill>
                </a:ln>
                <a:latin typeface="Castellar" panose="020A0402060406010301" pitchFamily="18" charset="77"/>
              </a:rPr>
              <a:t>See if you can match the following ten quotes to the ten characters you have been given:</a:t>
            </a:r>
          </a:p>
        </p:txBody>
      </p:sp>
    </p:spTree>
    <p:extLst>
      <p:ext uri="{BB962C8B-B14F-4D97-AF65-F5344CB8AC3E}">
        <p14:creationId xmlns:p14="http://schemas.microsoft.com/office/powerpoint/2010/main" val="3324466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rgil's Aeneid: The Adventures of Aeneas Described in 17 Artworks">
            <a:extLst>
              <a:ext uri="{FF2B5EF4-FFF2-40B4-BE49-F238E27FC236}">
                <a16:creationId xmlns:a16="http://schemas.microsoft.com/office/drawing/2014/main" id="{AD9E5C7C-293C-9E49-A6D1-08EBF9580B12}"/>
              </a:ext>
            </a:extLst>
          </p:cNvPr>
          <p:cNvPicPr>
            <a:picLocks noChangeAspect="1" noChangeArrowheads="1"/>
          </p:cNvPicPr>
          <p:nvPr/>
        </p:nvPicPr>
        <p:blipFill>
          <a:blip r:embed="rId2">
            <a:alphaModFix amt="57000"/>
            <a:extLst>
              <a:ext uri="{28A0092B-C50C-407E-A947-70E740481C1C}">
                <a14:useLocalDpi xmlns:a14="http://schemas.microsoft.com/office/drawing/2010/main" val="0"/>
              </a:ext>
            </a:extLst>
          </a:blip>
          <a:srcRect/>
          <a:stretch>
            <a:fillRect/>
          </a:stretch>
        </p:blipFill>
        <p:spPr bwMode="auto">
          <a:xfrm>
            <a:off x="1" y="-75764"/>
            <a:ext cx="12058650" cy="69337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443AAF1-94B1-8D43-B58A-A33FF2298069}"/>
              </a:ext>
            </a:extLst>
          </p:cNvPr>
          <p:cNvSpPr/>
          <p:nvPr/>
        </p:nvSpPr>
        <p:spPr>
          <a:xfrm>
            <a:off x="1902883" y="0"/>
            <a:ext cx="8500533" cy="1015663"/>
          </a:xfrm>
          <a:prstGeom prst="rect">
            <a:avLst/>
          </a:prstGeom>
        </p:spPr>
        <p:txBody>
          <a:bodyPr wrap="square">
            <a:spAutoFit/>
          </a:bodyPr>
          <a:lstStyle/>
          <a:p>
            <a:pPr algn="ctr"/>
            <a:r>
              <a:rPr lang="en-US" sz="6000" dirty="0">
                <a:ln>
                  <a:solidFill>
                    <a:srgbClr val="404040"/>
                  </a:solidFill>
                </a:ln>
                <a:solidFill>
                  <a:schemeClr val="accent4">
                    <a:lumMod val="75000"/>
                  </a:schemeClr>
                </a:solidFill>
                <a:latin typeface="Algerian" panose="020F0502020204030204" pitchFamily="34" charset="0"/>
              </a:rPr>
              <a:t>Who Said It?</a:t>
            </a:r>
            <a:endParaRPr lang="en-US" sz="6000" dirty="0"/>
          </a:p>
        </p:txBody>
      </p:sp>
      <p:sp>
        <p:nvSpPr>
          <p:cNvPr id="2" name="TextBox 1">
            <a:extLst>
              <a:ext uri="{FF2B5EF4-FFF2-40B4-BE49-F238E27FC236}">
                <a16:creationId xmlns:a16="http://schemas.microsoft.com/office/drawing/2014/main" id="{FC19B4E2-85B7-A44B-9557-E0755CB3159E}"/>
              </a:ext>
            </a:extLst>
          </p:cNvPr>
          <p:cNvSpPr txBox="1"/>
          <p:nvPr/>
        </p:nvSpPr>
        <p:spPr>
          <a:xfrm>
            <a:off x="1" y="1335314"/>
            <a:ext cx="12046856" cy="3416320"/>
          </a:xfrm>
          <a:prstGeom prst="rect">
            <a:avLst/>
          </a:prstGeom>
          <a:noFill/>
        </p:spPr>
        <p:txBody>
          <a:bodyPr wrap="square" rtlCol="0">
            <a:spAutoFit/>
          </a:bodyPr>
          <a:lstStyle/>
          <a:p>
            <a:r>
              <a:rPr lang="en-US" sz="3600" b="1" dirty="0">
                <a:ln>
                  <a:solidFill>
                    <a:schemeClr val="tx1"/>
                  </a:solidFill>
                </a:ln>
                <a:latin typeface="Castellar" panose="020A0402060406010301" pitchFamily="18" charset="77"/>
              </a:rPr>
              <a:t>‘Your task, Roman, and don’t you forget it, will be to govern the peoples of the world in your empire. These will be your arts – and to impose a settled peace, to pardon the defeated and war down the proud.’</a:t>
            </a:r>
          </a:p>
        </p:txBody>
      </p:sp>
    </p:spTree>
    <p:extLst>
      <p:ext uri="{BB962C8B-B14F-4D97-AF65-F5344CB8AC3E}">
        <p14:creationId xmlns:p14="http://schemas.microsoft.com/office/powerpoint/2010/main" val="1867826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rgil's Aeneid: The Adventures of Aeneas Described in 17 Artworks">
            <a:extLst>
              <a:ext uri="{FF2B5EF4-FFF2-40B4-BE49-F238E27FC236}">
                <a16:creationId xmlns:a16="http://schemas.microsoft.com/office/drawing/2014/main" id="{AD9E5C7C-293C-9E49-A6D1-08EBF9580B12}"/>
              </a:ext>
            </a:extLst>
          </p:cNvPr>
          <p:cNvPicPr>
            <a:picLocks noChangeAspect="1" noChangeArrowheads="1"/>
          </p:cNvPicPr>
          <p:nvPr/>
        </p:nvPicPr>
        <p:blipFill>
          <a:blip r:embed="rId2">
            <a:alphaModFix amt="57000"/>
            <a:extLst>
              <a:ext uri="{28A0092B-C50C-407E-A947-70E740481C1C}">
                <a14:useLocalDpi xmlns:a14="http://schemas.microsoft.com/office/drawing/2010/main" val="0"/>
              </a:ext>
            </a:extLst>
          </a:blip>
          <a:srcRect/>
          <a:stretch>
            <a:fillRect/>
          </a:stretch>
        </p:blipFill>
        <p:spPr bwMode="auto">
          <a:xfrm>
            <a:off x="1" y="-75764"/>
            <a:ext cx="12058650" cy="69337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443AAF1-94B1-8D43-B58A-A33FF2298069}"/>
              </a:ext>
            </a:extLst>
          </p:cNvPr>
          <p:cNvSpPr/>
          <p:nvPr/>
        </p:nvSpPr>
        <p:spPr>
          <a:xfrm>
            <a:off x="1902883" y="0"/>
            <a:ext cx="8500533" cy="1015663"/>
          </a:xfrm>
          <a:prstGeom prst="rect">
            <a:avLst/>
          </a:prstGeom>
        </p:spPr>
        <p:txBody>
          <a:bodyPr wrap="square">
            <a:spAutoFit/>
          </a:bodyPr>
          <a:lstStyle/>
          <a:p>
            <a:pPr algn="ctr"/>
            <a:r>
              <a:rPr lang="en-US" sz="6000" dirty="0">
                <a:ln>
                  <a:solidFill>
                    <a:srgbClr val="404040"/>
                  </a:solidFill>
                </a:ln>
                <a:solidFill>
                  <a:schemeClr val="accent4">
                    <a:lumMod val="75000"/>
                  </a:schemeClr>
                </a:solidFill>
                <a:latin typeface="Algerian" panose="020F0502020204030204" pitchFamily="34" charset="0"/>
              </a:rPr>
              <a:t>Who Said It?</a:t>
            </a:r>
            <a:endParaRPr lang="en-US" sz="6000" dirty="0"/>
          </a:p>
        </p:txBody>
      </p:sp>
      <p:sp>
        <p:nvSpPr>
          <p:cNvPr id="2" name="TextBox 1">
            <a:extLst>
              <a:ext uri="{FF2B5EF4-FFF2-40B4-BE49-F238E27FC236}">
                <a16:creationId xmlns:a16="http://schemas.microsoft.com/office/drawing/2014/main" id="{FC19B4E2-85B7-A44B-9557-E0755CB3159E}"/>
              </a:ext>
            </a:extLst>
          </p:cNvPr>
          <p:cNvSpPr txBox="1"/>
          <p:nvPr/>
        </p:nvSpPr>
        <p:spPr>
          <a:xfrm>
            <a:off x="1" y="1335314"/>
            <a:ext cx="12046856" cy="1200329"/>
          </a:xfrm>
          <a:prstGeom prst="rect">
            <a:avLst/>
          </a:prstGeom>
          <a:noFill/>
        </p:spPr>
        <p:txBody>
          <a:bodyPr wrap="square" rtlCol="0">
            <a:spAutoFit/>
          </a:bodyPr>
          <a:lstStyle/>
          <a:p>
            <a:r>
              <a:rPr lang="en-US" sz="3600" b="1" dirty="0">
                <a:ln>
                  <a:solidFill>
                    <a:schemeClr val="tx1"/>
                  </a:solidFill>
                </a:ln>
                <a:latin typeface="Castellar" panose="020A0402060406010301" pitchFamily="18" charset="77"/>
              </a:rPr>
              <a:t>‘I shall never go to a slave to any matron of Greece.’</a:t>
            </a:r>
          </a:p>
        </p:txBody>
      </p:sp>
    </p:spTree>
    <p:extLst>
      <p:ext uri="{BB962C8B-B14F-4D97-AF65-F5344CB8AC3E}">
        <p14:creationId xmlns:p14="http://schemas.microsoft.com/office/powerpoint/2010/main" val="467710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rgil's Aeneid: The Adventures of Aeneas Described in 17 Artworks">
            <a:extLst>
              <a:ext uri="{FF2B5EF4-FFF2-40B4-BE49-F238E27FC236}">
                <a16:creationId xmlns:a16="http://schemas.microsoft.com/office/drawing/2014/main" id="{AD9E5C7C-293C-9E49-A6D1-08EBF9580B12}"/>
              </a:ext>
            </a:extLst>
          </p:cNvPr>
          <p:cNvPicPr>
            <a:picLocks noChangeAspect="1" noChangeArrowheads="1"/>
          </p:cNvPicPr>
          <p:nvPr/>
        </p:nvPicPr>
        <p:blipFill>
          <a:blip r:embed="rId2">
            <a:alphaModFix amt="57000"/>
            <a:extLst>
              <a:ext uri="{28A0092B-C50C-407E-A947-70E740481C1C}">
                <a14:useLocalDpi xmlns:a14="http://schemas.microsoft.com/office/drawing/2010/main" val="0"/>
              </a:ext>
            </a:extLst>
          </a:blip>
          <a:srcRect/>
          <a:stretch>
            <a:fillRect/>
          </a:stretch>
        </p:blipFill>
        <p:spPr bwMode="auto">
          <a:xfrm>
            <a:off x="1" y="-75764"/>
            <a:ext cx="12058650" cy="69337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443AAF1-94B1-8D43-B58A-A33FF2298069}"/>
              </a:ext>
            </a:extLst>
          </p:cNvPr>
          <p:cNvSpPr/>
          <p:nvPr/>
        </p:nvSpPr>
        <p:spPr>
          <a:xfrm>
            <a:off x="1902883" y="0"/>
            <a:ext cx="8500533" cy="1015663"/>
          </a:xfrm>
          <a:prstGeom prst="rect">
            <a:avLst/>
          </a:prstGeom>
        </p:spPr>
        <p:txBody>
          <a:bodyPr wrap="square">
            <a:spAutoFit/>
          </a:bodyPr>
          <a:lstStyle/>
          <a:p>
            <a:pPr algn="ctr"/>
            <a:r>
              <a:rPr lang="en-US" sz="6000" dirty="0">
                <a:ln>
                  <a:solidFill>
                    <a:srgbClr val="404040"/>
                  </a:solidFill>
                </a:ln>
                <a:solidFill>
                  <a:schemeClr val="accent4">
                    <a:lumMod val="75000"/>
                  </a:schemeClr>
                </a:solidFill>
                <a:latin typeface="Algerian" panose="020F0502020204030204" pitchFamily="34" charset="0"/>
              </a:rPr>
              <a:t>Who Said It?</a:t>
            </a:r>
            <a:endParaRPr lang="en-US" sz="6000" dirty="0"/>
          </a:p>
        </p:txBody>
      </p:sp>
      <p:sp>
        <p:nvSpPr>
          <p:cNvPr id="2" name="TextBox 1">
            <a:extLst>
              <a:ext uri="{FF2B5EF4-FFF2-40B4-BE49-F238E27FC236}">
                <a16:creationId xmlns:a16="http://schemas.microsoft.com/office/drawing/2014/main" id="{FC19B4E2-85B7-A44B-9557-E0755CB3159E}"/>
              </a:ext>
            </a:extLst>
          </p:cNvPr>
          <p:cNvSpPr txBox="1"/>
          <p:nvPr/>
        </p:nvSpPr>
        <p:spPr>
          <a:xfrm>
            <a:off x="492370" y="1560956"/>
            <a:ext cx="12046856" cy="646331"/>
          </a:xfrm>
          <a:prstGeom prst="rect">
            <a:avLst/>
          </a:prstGeom>
          <a:noFill/>
        </p:spPr>
        <p:txBody>
          <a:bodyPr wrap="square" rtlCol="0">
            <a:spAutoFit/>
          </a:bodyPr>
          <a:lstStyle/>
          <a:p>
            <a:r>
              <a:rPr lang="en-US" sz="3600" b="1" dirty="0">
                <a:ln>
                  <a:solidFill>
                    <a:schemeClr val="tx1"/>
                  </a:solidFill>
                </a:ln>
                <a:latin typeface="Castellar" panose="020A0402060406010301" pitchFamily="18" charset="77"/>
              </a:rPr>
              <a:t>‘Look! We are eating even our tables!’</a:t>
            </a:r>
          </a:p>
        </p:txBody>
      </p:sp>
      <p:sp>
        <p:nvSpPr>
          <p:cNvPr id="9" name="Rectangle 8">
            <a:extLst>
              <a:ext uri="{FF2B5EF4-FFF2-40B4-BE49-F238E27FC236}">
                <a16:creationId xmlns:a16="http://schemas.microsoft.com/office/drawing/2014/main" id="{1A9382BC-68A5-D94A-B811-63ADC4B3BA39}"/>
              </a:ext>
            </a:extLst>
          </p:cNvPr>
          <p:cNvSpPr/>
          <p:nvPr/>
        </p:nvSpPr>
        <p:spPr>
          <a:xfrm>
            <a:off x="1954550" y="4045242"/>
            <a:ext cx="8500533" cy="1015663"/>
          </a:xfrm>
          <a:prstGeom prst="rect">
            <a:avLst/>
          </a:prstGeom>
        </p:spPr>
        <p:txBody>
          <a:bodyPr wrap="square">
            <a:spAutoFit/>
          </a:bodyPr>
          <a:lstStyle/>
          <a:p>
            <a:pPr algn="ctr"/>
            <a:r>
              <a:rPr lang="en-US" sz="6000" dirty="0">
                <a:ln>
                  <a:solidFill>
                    <a:srgbClr val="404040"/>
                  </a:solidFill>
                </a:ln>
                <a:solidFill>
                  <a:schemeClr val="accent4">
                    <a:lumMod val="75000"/>
                  </a:schemeClr>
                </a:solidFill>
                <a:latin typeface="Algerian" panose="020F0502020204030204" pitchFamily="34" charset="0"/>
              </a:rPr>
              <a:t>Ascanius</a:t>
            </a:r>
            <a:endParaRPr lang="en-US" sz="6000" dirty="0"/>
          </a:p>
        </p:txBody>
      </p:sp>
    </p:spTree>
    <p:extLst>
      <p:ext uri="{BB962C8B-B14F-4D97-AF65-F5344CB8AC3E}">
        <p14:creationId xmlns:p14="http://schemas.microsoft.com/office/powerpoint/2010/main" val="249369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rgil's Aeneid: The Adventures of Aeneas Described in 17 Artworks">
            <a:extLst>
              <a:ext uri="{FF2B5EF4-FFF2-40B4-BE49-F238E27FC236}">
                <a16:creationId xmlns:a16="http://schemas.microsoft.com/office/drawing/2014/main" id="{AD9E5C7C-293C-9E49-A6D1-08EBF9580B12}"/>
              </a:ext>
            </a:extLst>
          </p:cNvPr>
          <p:cNvPicPr>
            <a:picLocks noChangeAspect="1" noChangeArrowheads="1"/>
          </p:cNvPicPr>
          <p:nvPr/>
        </p:nvPicPr>
        <p:blipFill>
          <a:blip r:embed="rId2">
            <a:alphaModFix amt="57000"/>
            <a:extLst>
              <a:ext uri="{28A0092B-C50C-407E-A947-70E740481C1C}">
                <a14:useLocalDpi xmlns:a14="http://schemas.microsoft.com/office/drawing/2010/main" val="0"/>
              </a:ext>
            </a:extLst>
          </a:blip>
          <a:srcRect/>
          <a:stretch>
            <a:fillRect/>
          </a:stretch>
        </p:blipFill>
        <p:spPr bwMode="auto">
          <a:xfrm>
            <a:off x="1" y="-75764"/>
            <a:ext cx="12058650" cy="69337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443AAF1-94B1-8D43-B58A-A33FF2298069}"/>
              </a:ext>
            </a:extLst>
          </p:cNvPr>
          <p:cNvSpPr/>
          <p:nvPr/>
        </p:nvSpPr>
        <p:spPr>
          <a:xfrm>
            <a:off x="1902883" y="0"/>
            <a:ext cx="8500533" cy="1015663"/>
          </a:xfrm>
          <a:prstGeom prst="rect">
            <a:avLst/>
          </a:prstGeom>
        </p:spPr>
        <p:txBody>
          <a:bodyPr wrap="square">
            <a:spAutoFit/>
          </a:bodyPr>
          <a:lstStyle/>
          <a:p>
            <a:pPr algn="ctr"/>
            <a:r>
              <a:rPr lang="en-US" sz="6000" dirty="0">
                <a:ln>
                  <a:solidFill>
                    <a:srgbClr val="404040"/>
                  </a:solidFill>
                </a:ln>
                <a:solidFill>
                  <a:schemeClr val="accent4">
                    <a:lumMod val="75000"/>
                  </a:schemeClr>
                </a:solidFill>
                <a:latin typeface="Algerian" panose="020F0502020204030204" pitchFamily="34" charset="0"/>
              </a:rPr>
              <a:t>Who Said It?</a:t>
            </a:r>
            <a:endParaRPr lang="en-US" sz="6000" dirty="0"/>
          </a:p>
        </p:txBody>
      </p:sp>
      <p:sp>
        <p:nvSpPr>
          <p:cNvPr id="2" name="TextBox 1">
            <a:extLst>
              <a:ext uri="{FF2B5EF4-FFF2-40B4-BE49-F238E27FC236}">
                <a16:creationId xmlns:a16="http://schemas.microsoft.com/office/drawing/2014/main" id="{FC19B4E2-85B7-A44B-9557-E0755CB3159E}"/>
              </a:ext>
            </a:extLst>
          </p:cNvPr>
          <p:cNvSpPr txBox="1"/>
          <p:nvPr/>
        </p:nvSpPr>
        <p:spPr>
          <a:xfrm>
            <a:off x="1" y="1335314"/>
            <a:ext cx="12046856" cy="2862322"/>
          </a:xfrm>
          <a:prstGeom prst="rect">
            <a:avLst/>
          </a:prstGeom>
          <a:noFill/>
        </p:spPr>
        <p:txBody>
          <a:bodyPr wrap="square" rtlCol="0">
            <a:spAutoFit/>
          </a:bodyPr>
          <a:lstStyle/>
          <a:p>
            <a:r>
              <a:rPr lang="en-US" sz="3600" b="1" dirty="0">
                <a:ln>
                  <a:solidFill>
                    <a:schemeClr val="tx1"/>
                  </a:solidFill>
                </a:ln>
                <a:latin typeface="Castellar" panose="020A0402060406010301" pitchFamily="18" charset="77"/>
              </a:rPr>
              <a:t>‘So I am old and decayed and barren of truth and old age is taking me among warriors and kings and making a fool of me with false fears! Have a look at these!’</a:t>
            </a:r>
          </a:p>
        </p:txBody>
      </p:sp>
      <p:sp>
        <p:nvSpPr>
          <p:cNvPr id="9" name="Rectangle 8">
            <a:extLst>
              <a:ext uri="{FF2B5EF4-FFF2-40B4-BE49-F238E27FC236}">
                <a16:creationId xmlns:a16="http://schemas.microsoft.com/office/drawing/2014/main" id="{1A9382BC-68A5-D94A-B811-63ADC4B3BA39}"/>
              </a:ext>
            </a:extLst>
          </p:cNvPr>
          <p:cNvSpPr/>
          <p:nvPr/>
        </p:nvSpPr>
        <p:spPr>
          <a:xfrm>
            <a:off x="1954550" y="4045242"/>
            <a:ext cx="8500533" cy="1015663"/>
          </a:xfrm>
          <a:prstGeom prst="rect">
            <a:avLst/>
          </a:prstGeom>
        </p:spPr>
        <p:txBody>
          <a:bodyPr wrap="square">
            <a:spAutoFit/>
          </a:bodyPr>
          <a:lstStyle/>
          <a:p>
            <a:pPr algn="ctr"/>
            <a:r>
              <a:rPr lang="en-US" sz="6000" dirty="0" err="1">
                <a:ln>
                  <a:solidFill>
                    <a:srgbClr val="404040"/>
                  </a:solidFill>
                </a:ln>
                <a:solidFill>
                  <a:schemeClr val="accent4">
                    <a:lumMod val="75000"/>
                  </a:schemeClr>
                </a:solidFill>
                <a:latin typeface="Algerian" panose="020F0502020204030204" pitchFamily="34" charset="0"/>
              </a:rPr>
              <a:t>Allecto</a:t>
            </a:r>
            <a:endParaRPr lang="en-US" sz="6000" dirty="0"/>
          </a:p>
        </p:txBody>
      </p:sp>
    </p:spTree>
    <p:extLst>
      <p:ext uri="{BB962C8B-B14F-4D97-AF65-F5344CB8AC3E}">
        <p14:creationId xmlns:p14="http://schemas.microsoft.com/office/powerpoint/2010/main" val="38785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rgil's Aeneid: The Adventures of Aeneas Described in 17 Artworks">
            <a:extLst>
              <a:ext uri="{FF2B5EF4-FFF2-40B4-BE49-F238E27FC236}">
                <a16:creationId xmlns:a16="http://schemas.microsoft.com/office/drawing/2014/main" id="{AD9E5C7C-293C-9E49-A6D1-08EBF9580B12}"/>
              </a:ext>
            </a:extLst>
          </p:cNvPr>
          <p:cNvPicPr>
            <a:picLocks noChangeAspect="1" noChangeArrowheads="1"/>
          </p:cNvPicPr>
          <p:nvPr/>
        </p:nvPicPr>
        <p:blipFill>
          <a:blip r:embed="rId2">
            <a:alphaModFix amt="57000"/>
            <a:extLst>
              <a:ext uri="{28A0092B-C50C-407E-A947-70E740481C1C}">
                <a14:useLocalDpi xmlns:a14="http://schemas.microsoft.com/office/drawing/2010/main" val="0"/>
              </a:ext>
            </a:extLst>
          </a:blip>
          <a:srcRect/>
          <a:stretch>
            <a:fillRect/>
          </a:stretch>
        </p:blipFill>
        <p:spPr bwMode="auto">
          <a:xfrm>
            <a:off x="1" y="-75764"/>
            <a:ext cx="12058650" cy="69337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443AAF1-94B1-8D43-B58A-A33FF2298069}"/>
              </a:ext>
            </a:extLst>
          </p:cNvPr>
          <p:cNvSpPr/>
          <p:nvPr/>
        </p:nvSpPr>
        <p:spPr>
          <a:xfrm>
            <a:off x="1902883" y="0"/>
            <a:ext cx="8500533" cy="1015663"/>
          </a:xfrm>
          <a:prstGeom prst="rect">
            <a:avLst/>
          </a:prstGeom>
        </p:spPr>
        <p:txBody>
          <a:bodyPr wrap="square">
            <a:spAutoFit/>
          </a:bodyPr>
          <a:lstStyle/>
          <a:p>
            <a:pPr algn="ctr"/>
            <a:r>
              <a:rPr lang="en-US" sz="6000" dirty="0">
                <a:ln>
                  <a:solidFill>
                    <a:srgbClr val="404040"/>
                  </a:solidFill>
                </a:ln>
                <a:solidFill>
                  <a:schemeClr val="accent4">
                    <a:lumMod val="75000"/>
                  </a:schemeClr>
                </a:solidFill>
                <a:latin typeface="Algerian" panose="020F0502020204030204" pitchFamily="34" charset="0"/>
              </a:rPr>
              <a:t>Who Said It?</a:t>
            </a:r>
            <a:endParaRPr lang="en-US" sz="6000" dirty="0"/>
          </a:p>
        </p:txBody>
      </p:sp>
      <p:sp>
        <p:nvSpPr>
          <p:cNvPr id="2" name="TextBox 1">
            <a:extLst>
              <a:ext uri="{FF2B5EF4-FFF2-40B4-BE49-F238E27FC236}">
                <a16:creationId xmlns:a16="http://schemas.microsoft.com/office/drawing/2014/main" id="{FC19B4E2-85B7-A44B-9557-E0755CB3159E}"/>
              </a:ext>
            </a:extLst>
          </p:cNvPr>
          <p:cNvSpPr txBox="1"/>
          <p:nvPr/>
        </p:nvSpPr>
        <p:spPr>
          <a:xfrm>
            <a:off x="1" y="1335314"/>
            <a:ext cx="12046856" cy="1754326"/>
          </a:xfrm>
          <a:prstGeom prst="rect">
            <a:avLst/>
          </a:prstGeom>
          <a:noFill/>
        </p:spPr>
        <p:txBody>
          <a:bodyPr wrap="square" rtlCol="0">
            <a:spAutoFit/>
          </a:bodyPr>
          <a:lstStyle/>
          <a:p>
            <a:r>
              <a:rPr lang="en-US" sz="3600" b="1" dirty="0">
                <a:ln>
                  <a:solidFill>
                    <a:schemeClr val="tx1"/>
                  </a:solidFill>
                </a:ln>
                <a:latin typeface="Castellar" panose="020A0402060406010301" pitchFamily="18" charset="77"/>
              </a:rPr>
              <a:t>‘It was the Caucasus that fathered you on its hard rocks and </a:t>
            </a:r>
            <a:r>
              <a:rPr lang="en-US" sz="3600" b="1" dirty="0" err="1">
                <a:ln>
                  <a:solidFill>
                    <a:schemeClr val="tx1"/>
                  </a:solidFill>
                </a:ln>
                <a:latin typeface="Castellar" panose="020A0402060406010301" pitchFamily="18" charset="77"/>
              </a:rPr>
              <a:t>Hyrcanian</a:t>
            </a:r>
            <a:r>
              <a:rPr lang="en-US" sz="3600" b="1" dirty="0">
                <a:ln>
                  <a:solidFill>
                    <a:schemeClr val="tx1"/>
                  </a:solidFill>
                </a:ln>
                <a:latin typeface="Castellar" panose="020A0402060406010301" pitchFamily="18" charset="77"/>
              </a:rPr>
              <a:t> tigers offered you their udders.’</a:t>
            </a:r>
          </a:p>
        </p:txBody>
      </p:sp>
      <p:sp>
        <p:nvSpPr>
          <p:cNvPr id="9" name="Rectangle 8">
            <a:extLst>
              <a:ext uri="{FF2B5EF4-FFF2-40B4-BE49-F238E27FC236}">
                <a16:creationId xmlns:a16="http://schemas.microsoft.com/office/drawing/2014/main" id="{1A9382BC-68A5-D94A-B811-63ADC4B3BA39}"/>
              </a:ext>
            </a:extLst>
          </p:cNvPr>
          <p:cNvSpPr/>
          <p:nvPr/>
        </p:nvSpPr>
        <p:spPr>
          <a:xfrm>
            <a:off x="1954550" y="4045242"/>
            <a:ext cx="8500533" cy="1015663"/>
          </a:xfrm>
          <a:prstGeom prst="rect">
            <a:avLst/>
          </a:prstGeom>
        </p:spPr>
        <p:txBody>
          <a:bodyPr wrap="square">
            <a:spAutoFit/>
          </a:bodyPr>
          <a:lstStyle/>
          <a:p>
            <a:pPr algn="ctr"/>
            <a:r>
              <a:rPr lang="en-US" sz="6000" dirty="0">
                <a:ln>
                  <a:solidFill>
                    <a:srgbClr val="404040"/>
                  </a:solidFill>
                </a:ln>
                <a:solidFill>
                  <a:schemeClr val="accent4">
                    <a:lumMod val="75000"/>
                  </a:schemeClr>
                </a:solidFill>
                <a:latin typeface="Algerian" panose="020F0502020204030204" pitchFamily="34" charset="0"/>
              </a:rPr>
              <a:t>Dido</a:t>
            </a:r>
            <a:endParaRPr lang="en-US" sz="6000" dirty="0"/>
          </a:p>
        </p:txBody>
      </p:sp>
    </p:spTree>
    <p:extLst>
      <p:ext uri="{BB962C8B-B14F-4D97-AF65-F5344CB8AC3E}">
        <p14:creationId xmlns:p14="http://schemas.microsoft.com/office/powerpoint/2010/main" val="221057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rgil's Aeneid: The Adventures of Aeneas Described in 17 Artworks">
            <a:extLst>
              <a:ext uri="{FF2B5EF4-FFF2-40B4-BE49-F238E27FC236}">
                <a16:creationId xmlns:a16="http://schemas.microsoft.com/office/drawing/2014/main" id="{AD9E5C7C-293C-9E49-A6D1-08EBF9580B12}"/>
              </a:ext>
            </a:extLst>
          </p:cNvPr>
          <p:cNvPicPr>
            <a:picLocks noChangeAspect="1" noChangeArrowheads="1"/>
          </p:cNvPicPr>
          <p:nvPr/>
        </p:nvPicPr>
        <p:blipFill>
          <a:blip r:embed="rId2">
            <a:alphaModFix amt="57000"/>
            <a:extLst>
              <a:ext uri="{28A0092B-C50C-407E-A947-70E740481C1C}">
                <a14:useLocalDpi xmlns:a14="http://schemas.microsoft.com/office/drawing/2010/main" val="0"/>
              </a:ext>
            </a:extLst>
          </a:blip>
          <a:srcRect/>
          <a:stretch>
            <a:fillRect/>
          </a:stretch>
        </p:blipFill>
        <p:spPr bwMode="auto">
          <a:xfrm>
            <a:off x="1" y="-75764"/>
            <a:ext cx="12058650" cy="69337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443AAF1-94B1-8D43-B58A-A33FF2298069}"/>
              </a:ext>
            </a:extLst>
          </p:cNvPr>
          <p:cNvSpPr/>
          <p:nvPr/>
        </p:nvSpPr>
        <p:spPr>
          <a:xfrm>
            <a:off x="1902883" y="0"/>
            <a:ext cx="8500533" cy="1015663"/>
          </a:xfrm>
          <a:prstGeom prst="rect">
            <a:avLst/>
          </a:prstGeom>
        </p:spPr>
        <p:txBody>
          <a:bodyPr wrap="square">
            <a:spAutoFit/>
          </a:bodyPr>
          <a:lstStyle/>
          <a:p>
            <a:pPr algn="ctr"/>
            <a:r>
              <a:rPr lang="en-US" sz="6000" dirty="0">
                <a:ln>
                  <a:solidFill>
                    <a:srgbClr val="404040"/>
                  </a:solidFill>
                </a:ln>
                <a:solidFill>
                  <a:schemeClr val="accent4">
                    <a:lumMod val="75000"/>
                  </a:schemeClr>
                </a:solidFill>
                <a:latin typeface="Algerian" panose="020F0502020204030204" pitchFamily="34" charset="0"/>
              </a:rPr>
              <a:t>Who Said It?</a:t>
            </a:r>
            <a:endParaRPr lang="en-US" sz="6000" dirty="0"/>
          </a:p>
        </p:txBody>
      </p:sp>
      <p:sp>
        <p:nvSpPr>
          <p:cNvPr id="2" name="TextBox 1">
            <a:extLst>
              <a:ext uri="{FF2B5EF4-FFF2-40B4-BE49-F238E27FC236}">
                <a16:creationId xmlns:a16="http://schemas.microsoft.com/office/drawing/2014/main" id="{FC19B4E2-85B7-A44B-9557-E0755CB3159E}"/>
              </a:ext>
            </a:extLst>
          </p:cNvPr>
          <p:cNvSpPr txBox="1"/>
          <p:nvPr/>
        </p:nvSpPr>
        <p:spPr>
          <a:xfrm>
            <a:off x="1" y="1335314"/>
            <a:ext cx="12046856" cy="2308324"/>
          </a:xfrm>
          <a:prstGeom prst="rect">
            <a:avLst/>
          </a:prstGeom>
          <a:noFill/>
        </p:spPr>
        <p:txBody>
          <a:bodyPr wrap="square" rtlCol="0">
            <a:spAutoFit/>
          </a:bodyPr>
          <a:lstStyle/>
          <a:p>
            <a:r>
              <a:rPr lang="en-US" sz="3600" b="1" dirty="0">
                <a:ln>
                  <a:solidFill>
                    <a:schemeClr val="tx1"/>
                  </a:solidFill>
                </a:ln>
                <a:latin typeface="Castellar" panose="020A0402060406010301" pitchFamily="18" charset="77"/>
              </a:rPr>
              <a:t>‘Here too there is just reward for merit, there are tears for suffering and men’s hearts are touched by what man has to bear.’</a:t>
            </a:r>
          </a:p>
        </p:txBody>
      </p:sp>
      <p:sp>
        <p:nvSpPr>
          <p:cNvPr id="9" name="Rectangle 8">
            <a:extLst>
              <a:ext uri="{FF2B5EF4-FFF2-40B4-BE49-F238E27FC236}">
                <a16:creationId xmlns:a16="http://schemas.microsoft.com/office/drawing/2014/main" id="{1A9382BC-68A5-D94A-B811-63ADC4B3BA39}"/>
              </a:ext>
            </a:extLst>
          </p:cNvPr>
          <p:cNvSpPr/>
          <p:nvPr/>
        </p:nvSpPr>
        <p:spPr>
          <a:xfrm>
            <a:off x="1954550" y="4045242"/>
            <a:ext cx="8500533" cy="1015663"/>
          </a:xfrm>
          <a:prstGeom prst="rect">
            <a:avLst/>
          </a:prstGeom>
        </p:spPr>
        <p:txBody>
          <a:bodyPr wrap="square">
            <a:spAutoFit/>
          </a:bodyPr>
          <a:lstStyle/>
          <a:p>
            <a:pPr algn="ctr"/>
            <a:r>
              <a:rPr lang="en-US" sz="6000" dirty="0">
                <a:ln>
                  <a:solidFill>
                    <a:srgbClr val="404040"/>
                  </a:solidFill>
                </a:ln>
                <a:solidFill>
                  <a:schemeClr val="accent4">
                    <a:lumMod val="75000"/>
                  </a:schemeClr>
                </a:solidFill>
                <a:latin typeface="Algerian" panose="020F0502020204030204" pitchFamily="34" charset="0"/>
              </a:rPr>
              <a:t>Aeneas</a:t>
            </a:r>
            <a:endParaRPr lang="en-US" sz="6000" dirty="0"/>
          </a:p>
        </p:txBody>
      </p:sp>
    </p:spTree>
    <p:extLst>
      <p:ext uri="{BB962C8B-B14F-4D97-AF65-F5344CB8AC3E}">
        <p14:creationId xmlns:p14="http://schemas.microsoft.com/office/powerpoint/2010/main" val="15440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rgil's Aeneid: The Adventures of Aeneas Described in 17 Artworks">
            <a:extLst>
              <a:ext uri="{FF2B5EF4-FFF2-40B4-BE49-F238E27FC236}">
                <a16:creationId xmlns:a16="http://schemas.microsoft.com/office/drawing/2014/main" id="{AD9E5C7C-293C-9E49-A6D1-08EBF9580B12}"/>
              </a:ext>
            </a:extLst>
          </p:cNvPr>
          <p:cNvPicPr>
            <a:picLocks noChangeAspect="1" noChangeArrowheads="1"/>
          </p:cNvPicPr>
          <p:nvPr/>
        </p:nvPicPr>
        <p:blipFill>
          <a:blip r:embed="rId2">
            <a:alphaModFix amt="57000"/>
            <a:extLst>
              <a:ext uri="{28A0092B-C50C-407E-A947-70E740481C1C}">
                <a14:useLocalDpi xmlns:a14="http://schemas.microsoft.com/office/drawing/2010/main" val="0"/>
              </a:ext>
            </a:extLst>
          </a:blip>
          <a:srcRect/>
          <a:stretch>
            <a:fillRect/>
          </a:stretch>
        </p:blipFill>
        <p:spPr bwMode="auto">
          <a:xfrm>
            <a:off x="1" y="-75764"/>
            <a:ext cx="12058650" cy="69337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443AAF1-94B1-8D43-B58A-A33FF2298069}"/>
              </a:ext>
            </a:extLst>
          </p:cNvPr>
          <p:cNvSpPr/>
          <p:nvPr/>
        </p:nvSpPr>
        <p:spPr>
          <a:xfrm>
            <a:off x="1902883" y="0"/>
            <a:ext cx="8500533" cy="1015663"/>
          </a:xfrm>
          <a:prstGeom prst="rect">
            <a:avLst/>
          </a:prstGeom>
        </p:spPr>
        <p:txBody>
          <a:bodyPr wrap="square">
            <a:spAutoFit/>
          </a:bodyPr>
          <a:lstStyle/>
          <a:p>
            <a:pPr algn="ctr"/>
            <a:r>
              <a:rPr lang="en-US" sz="6000" dirty="0">
                <a:ln>
                  <a:solidFill>
                    <a:srgbClr val="404040"/>
                  </a:solidFill>
                </a:ln>
                <a:solidFill>
                  <a:schemeClr val="accent4">
                    <a:lumMod val="75000"/>
                  </a:schemeClr>
                </a:solidFill>
                <a:latin typeface="Algerian" panose="020F0502020204030204" pitchFamily="34" charset="0"/>
              </a:rPr>
              <a:t>Who Said It?</a:t>
            </a:r>
            <a:endParaRPr lang="en-US" sz="6000" dirty="0"/>
          </a:p>
        </p:txBody>
      </p:sp>
      <p:sp>
        <p:nvSpPr>
          <p:cNvPr id="2" name="TextBox 1">
            <a:extLst>
              <a:ext uri="{FF2B5EF4-FFF2-40B4-BE49-F238E27FC236}">
                <a16:creationId xmlns:a16="http://schemas.microsoft.com/office/drawing/2014/main" id="{FC19B4E2-85B7-A44B-9557-E0755CB3159E}"/>
              </a:ext>
            </a:extLst>
          </p:cNvPr>
          <p:cNvSpPr txBox="1"/>
          <p:nvPr/>
        </p:nvSpPr>
        <p:spPr>
          <a:xfrm>
            <a:off x="1" y="1335314"/>
            <a:ext cx="12046856" cy="2862322"/>
          </a:xfrm>
          <a:prstGeom prst="rect">
            <a:avLst/>
          </a:prstGeom>
          <a:noFill/>
        </p:spPr>
        <p:txBody>
          <a:bodyPr wrap="square" rtlCol="0">
            <a:spAutoFit/>
          </a:bodyPr>
          <a:lstStyle/>
          <a:p>
            <a:r>
              <a:rPr lang="en-US" sz="3600" b="1" dirty="0">
                <a:ln>
                  <a:solidFill>
                    <a:schemeClr val="tx1"/>
                  </a:solidFill>
                </a:ln>
                <a:latin typeface="Castellar" panose="020A0402060406010301" pitchFamily="18" charset="77"/>
              </a:rPr>
              <a:t>‘I shall win rich renown today, either for stripping the corpse of the leader of my country’s enemies, or else for a glorious death. My father will bear the one fate as easily as the other.’</a:t>
            </a:r>
          </a:p>
        </p:txBody>
      </p:sp>
      <p:sp>
        <p:nvSpPr>
          <p:cNvPr id="9" name="Rectangle 8">
            <a:extLst>
              <a:ext uri="{FF2B5EF4-FFF2-40B4-BE49-F238E27FC236}">
                <a16:creationId xmlns:a16="http://schemas.microsoft.com/office/drawing/2014/main" id="{1A9382BC-68A5-D94A-B811-63ADC4B3BA39}"/>
              </a:ext>
            </a:extLst>
          </p:cNvPr>
          <p:cNvSpPr/>
          <p:nvPr/>
        </p:nvSpPr>
        <p:spPr>
          <a:xfrm>
            <a:off x="1954550" y="4045242"/>
            <a:ext cx="8500533" cy="1015663"/>
          </a:xfrm>
          <a:prstGeom prst="rect">
            <a:avLst/>
          </a:prstGeom>
        </p:spPr>
        <p:txBody>
          <a:bodyPr wrap="square">
            <a:spAutoFit/>
          </a:bodyPr>
          <a:lstStyle/>
          <a:p>
            <a:pPr algn="ctr"/>
            <a:r>
              <a:rPr lang="en-US" sz="6000" dirty="0">
                <a:ln>
                  <a:solidFill>
                    <a:srgbClr val="404040"/>
                  </a:solidFill>
                </a:ln>
                <a:solidFill>
                  <a:schemeClr val="accent4">
                    <a:lumMod val="75000"/>
                  </a:schemeClr>
                </a:solidFill>
                <a:latin typeface="Algerian" panose="020F0502020204030204" pitchFamily="34" charset="0"/>
              </a:rPr>
              <a:t>Pallas</a:t>
            </a:r>
            <a:endParaRPr lang="en-US" sz="6000" dirty="0"/>
          </a:p>
        </p:txBody>
      </p:sp>
    </p:spTree>
    <p:extLst>
      <p:ext uri="{BB962C8B-B14F-4D97-AF65-F5344CB8AC3E}">
        <p14:creationId xmlns:p14="http://schemas.microsoft.com/office/powerpoint/2010/main" val="303380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rgil's Aeneid: The Adventures of Aeneas Described in 17 Artworks">
            <a:extLst>
              <a:ext uri="{FF2B5EF4-FFF2-40B4-BE49-F238E27FC236}">
                <a16:creationId xmlns:a16="http://schemas.microsoft.com/office/drawing/2014/main" id="{AD9E5C7C-293C-9E49-A6D1-08EBF9580B12}"/>
              </a:ext>
            </a:extLst>
          </p:cNvPr>
          <p:cNvPicPr>
            <a:picLocks noChangeAspect="1" noChangeArrowheads="1"/>
          </p:cNvPicPr>
          <p:nvPr/>
        </p:nvPicPr>
        <p:blipFill>
          <a:blip r:embed="rId2">
            <a:alphaModFix amt="57000"/>
            <a:extLst>
              <a:ext uri="{28A0092B-C50C-407E-A947-70E740481C1C}">
                <a14:useLocalDpi xmlns:a14="http://schemas.microsoft.com/office/drawing/2010/main" val="0"/>
              </a:ext>
            </a:extLst>
          </a:blip>
          <a:srcRect/>
          <a:stretch>
            <a:fillRect/>
          </a:stretch>
        </p:blipFill>
        <p:spPr bwMode="auto">
          <a:xfrm>
            <a:off x="1" y="-75764"/>
            <a:ext cx="12058650" cy="69337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443AAF1-94B1-8D43-B58A-A33FF2298069}"/>
              </a:ext>
            </a:extLst>
          </p:cNvPr>
          <p:cNvSpPr/>
          <p:nvPr/>
        </p:nvSpPr>
        <p:spPr>
          <a:xfrm>
            <a:off x="1902883" y="0"/>
            <a:ext cx="8500533" cy="1015663"/>
          </a:xfrm>
          <a:prstGeom prst="rect">
            <a:avLst/>
          </a:prstGeom>
        </p:spPr>
        <p:txBody>
          <a:bodyPr wrap="square">
            <a:spAutoFit/>
          </a:bodyPr>
          <a:lstStyle/>
          <a:p>
            <a:pPr algn="ctr"/>
            <a:r>
              <a:rPr lang="en-US" sz="6000" dirty="0">
                <a:ln>
                  <a:solidFill>
                    <a:srgbClr val="404040"/>
                  </a:solidFill>
                </a:ln>
                <a:solidFill>
                  <a:schemeClr val="accent4">
                    <a:lumMod val="75000"/>
                  </a:schemeClr>
                </a:solidFill>
                <a:latin typeface="Algerian" panose="020F0502020204030204" pitchFamily="34" charset="0"/>
              </a:rPr>
              <a:t>Who Said It?</a:t>
            </a:r>
            <a:endParaRPr lang="en-US" sz="6000" dirty="0"/>
          </a:p>
        </p:txBody>
      </p:sp>
      <p:sp>
        <p:nvSpPr>
          <p:cNvPr id="2" name="TextBox 1">
            <a:extLst>
              <a:ext uri="{FF2B5EF4-FFF2-40B4-BE49-F238E27FC236}">
                <a16:creationId xmlns:a16="http://schemas.microsoft.com/office/drawing/2014/main" id="{FC19B4E2-85B7-A44B-9557-E0755CB3159E}"/>
              </a:ext>
            </a:extLst>
          </p:cNvPr>
          <p:cNvSpPr txBox="1"/>
          <p:nvPr/>
        </p:nvSpPr>
        <p:spPr>
          <a:xfrm>
            <a:off x="1" y="1335314"/>
            <a:ext cx="12046856" cy="2862322"/>
          </a:xfrm>
          <a:prstGeom prst="rect">
            <a:avLst/>
          </a:prstGeom>
          <a:noFill/>
        </p:spPr>
        <p:txBody>
          <a:bodyPr wrap="square" rtlCol="0">
            <a:spAutoFit/>
          </a:bodyPr>
          <a:lstStyle/>
          <a:p>
            <a:r>
              <a:rPr lang="en-US" sz="3600" b="1" dirty="0">
                <a:ln>
                  <a:solidFill>
                    <a:schemeClr val="tx1"/>
                  </a:solidFill>
                </a:ln>
                <a:latin typeface="Castellar" panose="020A0402060406010301" pitchFamily="18" charset="77"/>
              </a:rPr>
              <a:t>‘You are the one who has been carried away by the empty winds of pride! You have taken to the slippery arts of your ancestors, but little good they will do you.’</a:t>
            </a:r>
          </a:p>
        </p:txBody>
      </p:sp>
      <p:sp>
        <p:nvSpPr>
          <p:cNvPr id="9" name="Rectangle 8">
            <a:extLst>
              <a:ext uri="{FF2B5EF4-FFF2-40B4-BE49-F238E27FC236}">
                <a16:creationId xmlns:a16="http://schemas.microsoft.com/office/drawing/2014/main" id="{1A9382BC-68A5-D94A-B811-63ADC4B3BA39}"/>
              </a:ext>
            </a:extLst>
          </p:cNvPr>
          <p:cNvSpPr/>
          <p:nvPr/>
        </p:nvSpPr>
        <p:spPr>
          <a:xfrm>
            <a:off x="1954550" y="4045242"/>
            <a:ext cx="8500533" cy="1015663"/>
          </a:xfrm>
          <a:prstGeom prst="rect">
            <a:avLst/>
          </a:prstGeom>
        </p:spPr>
        <p:txBody>
          <a:bodyPr wrap="square">
            <a:spAutoFit/>
          </a:bodyPr>
          <a:lstStyle/>
          <a:p>
            <a:pPr algn="ctr"/>
            <a:r>
              <a:rPr lang="en-US" sz="6000" dirty="0">
                <a:ln>
                  <a:solidFill>
                    <a:srgbClr val="404040"/>
                  </a:solidFill>
                </a:ln>
                <a:solidFill>
                  <a:schemeClr val="accent4">
                    <a:lumMod val="75000"/>
                  </a:schemeClr>
                </a:solidFill>
                <a:latin typeface="Algerian" panose="020F0502020204030204" pitchFamily="34" charset="0"/>
              </a:rPr>
              <a:t>Camilla</a:t>
            </a:r>
            <a:endParaRPr lang="en-US" sz="6000" dirty="0"/>
          </a:p>
        </p:txBody>
      </p:sp>
    </p:spTree>
    <p:extLst>
      <p:ext uri="{BB962C8B-B14F-4D97-AF65-F5344CB8AC3E}">
        <p14:creationId xmlns:p14="http://schemas.microsoft.com/office/powerpoint/2010/main" val="79496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rgil's Aeneid: The Adventures of Aeneas Described in 17 Artworks">
            <a:extLst>
              <a:ext uri="{FF2B5EF4-FFF2-40B4-BE49-F238E27FC236}">
                <a16:creationId xmlns:a16="http://schemas.microsoft.com/office/drawing/2014/main" id="{AD9E5C7C-293C-9E49-A6D1-08EBF9580B12}"/>
              </a:ext>
            </a:extLst>
          </p:cNvPr>
          <p:cNvPicPr>
            <a:picLocks noChangeAspect="1" noChangeArrowheads="1"/>
          </p:cNvPicPr>
          <p:nvPr/>
        </p:nvPicPr>
        <p:blipFill>
          <a:blip r:embed="rId2">
            <a:alphaModFix amt="57000"/>
            <a:extLst>
              <a:ext uri="{28A0092B-C50C-407E-A947-70E740481C1C}">
                <a14:useLocalDpi xmlns:a14="http://schemas.microsoft.com/office/drawing/2010/main" val="0"/>
              </a:ext>
            </a:extLst>
          </a:blip>
          <a:srcRect/>
          <a:stretch>
            <a:fillRect/>
          </a:stretch>
        </p:blipFill>
        <p:spPr bwMode="auto">
          <a:xfrm>
            <a:off x="1" y="-75764"/>
            <a:ext cx="12058650" cy="69337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443AAF1-94B1-8D43-B58A-A33FF2298069}"/>
              </a:ext>
            </a:extLst>
          </p:cNvPr>
          <p:cNvSpPr/>
          <p:nvPr/>
        </p:nvSpPr>
        <p:spPr>
          <a:xfrm>
            <a:off x="1902883" y="0"/>
            <a:ext cx="8500533" cy="1015663"/>
          </a:xfrm>
          <a:prstGeom prst="rect">
            <a:avLst/>
          </a:prstGeom>
        </p:spPr>
        <p:txBody>
          <a:bodyPr wrap="square">
            <a:spAutoFit/>
          </a:bodyPr>
          <a:lstStyle/>
          <a:p>
            <a:pPr algn="ctr"/>
            <a:r>
              <a:rPr lang="en-US" sz="6000" dirty="0">
                <a:ln>
                  <a:solidFill>
                    <a:srgbClr val="404040"/>
                  </a:solidFill>
                </a:ln>
                <a:solidFill>
                  <a:schemeClr val="accent4">
                    <a:lumMod val="75000"/>
                  </a:schemeClr>
                </a:solidFill>
                <a:latin typeface="Algerian" panose="020F0502020204030204" pitchFamily="34" charset="0"/>
              </a:rPr>
              <a:t>Who Said It?</a:t>
            </a:r>
            <a:endParaRPr lang="en-US" sz="6000" dirty="0"/>
          </a:p>
        </p:txBody>
      </p:sp>
      <p:sp>
        <p:nvSpPr>
          <p:cNvPr id="2" name="TextBox 1">
            <a:extLst>
              <a:ext uri="{FF2B5EF4-FFF2-40B4-BE49-F238E27FC236}">
                <a16:creationId xmlns:a16="http://schemas.microsoft.com/office/drawing/2014/main" id="{FC19B4E2-85B7-A44B-9557-E0755CB3159E}"/>
              </a:ext>
            </a:extLst>
          </p:cNvPr>
          <p:cNvSpPr txBox="1"/>
          <p:nvPr/>
        </p:nvSpPr>
        <p:spPr>
          <a:xfrm>
            <a:off x="1" y="1335314"/>
            <a:ext cx="12046856" cy="4524315"/>
          </a:xfrm>
          <a:prstGeom prst="rect">
            <a:avLst/>
          </a:prstGeom>
          <a:noFill/>
        </p:spPr>
        <p:txBody>
          <a:bodyPr wrap="square" rtlCol="0">
            <a:spAutoFit/>
          </a:bodyPr>
          <a:lstStyle/>
          <a:p>
            <a:r>
              <a:rPr lang="en-US" sz="3600" b="1" dirty="0">
                <a:ln>
                  <a:solidFill>
                    <a:schemeClr val="tx1"/>
                  </a:solidFill>
                </a:ln>
                <a:latin typeface="Castellar" panose="020A0402060406010301" pitchFamily="18" charset="77"/>
              </a:rPr>
              <a:t>‘So the Aetolian Diomede and his city of </a:t>
            </a:r>
            <a:r>
              <a:rPr lang="en-US" sz="3600" b="1" dirty="0" err="1">
                <a:ln>
                  <a:solidFill>
                    <a:schemeClr val="tx1"/>
                  </a:solidFill>
                </a:ln>
                <a:latin typeface="Castellar" panose="020A0402060406010301" pitchFamily="18" charset="77"/>
              </a:rPr>
              <a:t>Arpi</a:t>
            </a:r>
            <a:r>
              <a:rPr lang="en-US" sz="3600" b="1" dirty="0">
                <a:ln>
                  <a:solidFill>
                    <a:schemeClr val="tx1"/>
                  </a:solidFill>
                </a:ln>
                <a:latin typeface="Castellar" panose="020A0402060406010301" pitchFamily="18" charset="77"/>
              </a:rPr>
              <a:t> will not help us. But </a:t>
            </a:r>
            <a:r>
              <a:rPr lang="en-US" sz="3600" b="1" dirty="0" err="1">
                <a:ln>
                  <a:solidFill>
                    <a:schemeClr val="tx1"/>
                  </a:solidFill>
                </a:ln>
                <a:latin typeface="Castellar" panose="020A0402060406010301" pitchFamily="18" charset="77"/>
              </a:rPr>
              <a:t>Messapus</a:t>
            </a:r>
            <a:r>
              <a:rPr lang="en-US" sz="3600" b="1" dirty="0">
                <a:ln>
                  <a:solidFill>
                    <a:schemeClr val="tx1"/>
                  </a:solidFill>
                </a:ln>
                <a:latin typeface="Castellar" panose="020A0402060406010301" pitchFamily="18" charset="77"/>
              </a:rPr>
              <a:t> will, and </a:t>
            </a:r>
            <a:r>
              <a:rPr lang="en-US" sz="3600" b="1" dirty="0" err="1">
                <a:ln>
                  <a:solidFill>
                    <a:schemeClr val="tx1"/>
                  </a:solidFill>
                </a:ln>
                <a:latin typeface="Castellar" panose="020A0402060406010301" pitchFamily="18" charset="77"/>
              </a:rPr>
              <a:t>Tolumnius</a:t>
            </a:r>
            <a:r>
              <a:rPr lang="en-US" sz="3600" b="1" dirty="0">
                <a:ln>
                  <a:solidFill>
                    <a:schemeClr val="tx1"/>
                  </a:solidFill>
                </a:ln>
                <a:latin typeface="Castellar" panose="020A0402060406010301" pitchFamily="18" charset="77"/>
              </a:rPr>
              <a:t>, blessed by the gods, and all the leaders who have come to us from so many peoples, and great will be the glory for the chosen men of Latium and the </a:t>
            </a:r>
            <a:r>
              <a:rPr lang="en-US" sz="3600" b="1" dirty="0" err="1">
                <a:ln>
                  <a:solidFill>
                    <a:schemeClr val="tx1"/>
                  </a:solidFill>
                </a:ln>
                <a:latin typeface="Castellar" panose="020A0402060406010301" pitchFamily="18" charset="77"/>
              </a:rPr>
              <a:t>Laurentine</a:t>
            </a:r>
            <a:r>
              <a:rPr lang="en-US" sz="3600" b="1" dirty="0">
                <a:ln>
                  <a:solidFill>
                    <a:schemeClr val="tx1"/>
                  </a:solidFill>
                </a:ln>
                <a:latin typeface="Castellar" panose="020A0402060406010301" pitchFamily="18" charset="77"/>
              </a:rPr>
              <a:t> hills. We have Camilla too.’</a:t>
            </a:r>
          </a:p>
        </p:txBody>
      </p:sp>
      <p:sp>
        <p:nvSpPr>
          <p:cNvPr id="9" name="Rectangle 8">
            <a:extLst>
              <a:ext uri="{FF2B5EF4-FFF2-40B4-BE49-F238E27FC236}">
                <a16:creationId xmlns:a16="http://schemas.microsoft.com/office/drawing/2014/main" id="{1A9382BC-68A5-D94A-B811-63ADC4B3BA39}"/>
              </a:ext>
            </a:extLst>
          </p:cNvPr>
          <p:cNvSpPr/>
          <p:nvPr/>
        </p:nvSpPr>
        <p:spPr>
          <a:xfrm>
            <a:off x="1902883" y="5671448"/>
            <a:ext cx="8500533" cy="1015663"/>
          </a:xfrm>
          <a:prstGeom prst="rect">
            <a:avLst/>
          </a:prstGeom>
        </p:spPr>
        <p:txBody>
          <a:bodyPr wrap="square">
            <a:spAutoFit/>
          </a:bodyPr>
          <a:lstStyle/>
          <a:p>
            <a:pPr algn="ctr"/>
            <a:r>
              <a:rPr lang="en-US" sz="6000" dirty="0">
                <a:ln>
                  <a:solidFill>
                    <a:srgbClr val="404040"/>
                  </a:solidFill>
                </a:ln>
                <a:solidFill>
                  <a:schemeClr val="accent4">
                    <a:lumMod val="75000"/>
                  </a:schemeClr>
                </a:solidFill>
                <a:latin typeface="Algerian" panose="020F0502020204030204" pitchFamily="34" charset="0"/>
              </a:rPr>
              <a:t>Turnus</a:t>
            </a:r>
            <a:endParaRPr lang="en-US" sz="6000" dirty="0"/>
          </a:p>
        </p:txBody>
      </p:sp>
    </p:spTree>
    <p:extLst>
      <p:ext uri="{BB962C8B-B14F-4D97-AF65-F5344CB8AC3E}">
        <p14:creationId xmlns:p14="http://schemas.microsoft.com/office/powerpoint/2010/main" val="133210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rgil's Aeneid: The Adventures of Aeneas Described in 17 Artworks">
            <a:extLst>
              <a:ext uri="{FF2B5EF4-FFF2-40B4-BE49-F238E27FC236}">
                <a16:creationId xmlns:a16="http://schemas.microsoft.com/office/drawing/2014/main" id="{AD9E5C7C-293C-9E49-A6D1-08EBF9580B12}"/>
              </a:ext>
            </a:extLst>
          </p:cNvPr>
          <p:cNvPicPr>
            <a:picLocks noChangeAspect="1" noChangeArrowheads="1"/>
          </p:cNvPicPr>
          <p:nvPr/>
        </p:nvPicPr>
        <p:blipFill>
          <a:blip r:embed="rId2">
            <a:alphaModFix amt="57000"/>
            <a:extLst>
              <a:ext uri="{28A0092B-C50C-407E-A947-70E740481C1C}">
                <a14:useLocalDpi xmlns:a14="http://schemas.microsoft.com/office/drawing/2010/main" val="0"/>
              </a:ext>
            </a:extLst>
          </a:blip>
          <a:srcRect/>
          <a:stretch>
            <a:fillRect/>
          </a:stretch>
        </p:blipFill>
        <p:spPr bwMode="auto">
          <a:xfrm>
            <a:off x="1" y="-75764"/>
            <a:ext cx="12058650" cy="69337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443AAF1-94B1-8D43-B58A-A33FF2298069}"/>
              </a:ext>
            </a:extLst>
          </p:cNvPr>
          <p:cNvSpPr/>
          <p:nvPr/>
        </p:nvSpPr>
        <p:spPr>
          <a:xfrm>
            <a:off x="1902883" y="0"/>
            <a:ext cx="8500533" cy="1015663"/>
          </a:xfrm>
          <a:prstGeom prst="rect">
            <a:avLst/>
          </a:prstGeom>
        </p:spPr>
        <p:txBody>
          <a:bodyPr wrap="square">
            <a:spAutoFit/>
          </a:bodyPr>
          <a:lstStyle/>
          <a:p>
            <a:pPr algn="ctr"/>
            <a:r>
              <a:rPr lang="en-US" sz="6000" dirty="0">
                <a:ln>
                  <a:solidFill>
                    <a:srgbClr val="404040"/>
                  </a:solidFill>
                </a:ln>
                <a:solidFill>
                  <a:schemeClr val="accent4">
                    <a:lumMod val="75000"/>
                  </a:schemeClr>
                </a:solidFill>
                <a:latin typeface="Algerian" panose="020F0502020204030204" pitchFamily="34" charset="0"/>
              </a:rPr>
              <a:t>Who Said It?</a:t>
            </a:r>
            <a:endParaRPr lang="en-US" sz="6000" dirty="0"/>
          </a:p>
        </p:txBody>
      </p:sp>
      <p:sp>
        <p:nvSpPr>
          <p:cNvPr id="2" name="TextBox 1">
            <a:extLst>
              <a:ext uri="{FF2B5EF4-FFF2-40B4-BE49-F238E27FC236}">
                <a16:creationId xmlns:a16="http://schemas.microsoft.com/office/drawing/2014/main" id="{FC19B4E2-85B7-A44B-9557-E0755CB3159E}"/>
              </a:ext>
            </a:extLst>
          </p:cNvPr>
          <p:cNvSpPr txBox="1"/>
          <p:nvPr/>
        </p:nvSpPr>
        <p:spPr>
          <a:xfrm>
            <a:off x="1" y="1335314"/>
            <a:ext cx="12046856" cy="1200329"/>
          </a:xfrm>
          <a:prstGeom prst="rect">
            <a:avLst/>
          </a:prstGeom>
          <a:noFill/>
        </p:spPr>
        <p:txBody>
          <a:bodyPr wrap="square" rtlCol="0">
            <a:spAutoFit/>
          </a:bodyPr>
          <a:lstStyle/>
          <a:p>
            <a:r>
              <a:rPr lang="en-US" sz="3600" b="1" dirty="0">
                <a:ln>
                  <a:solidFill>
                    <a:schemeClr val="tx1"/>
                  </a:solidFill>
                </a:ln>
                <a:latin typeface="Castellar" panose="020A0402060406010301" pitchFamily="18" charset="77"/>
              </a:rPr>
              <a:t>‘So much for </a:t>
            </a:r>
            <a:r>
              <a:rPr lang="en-US" sz="3600" b="1" dirty="0" err="1">
                <a:ln>
                  <a:solidFill>
                    <a:schemeClr val="tx1"/>
                  </a:solidFill>
                </a:ln>
                <a:latin typeface="Castellar" panose="020A0402060406010301" pitchFamily="18" charset="77"/>
              </a:rPr>
              <a:t>Aulestes</a:t>
            </a:r>
            <a:r>
              <a:rPr lang="en-US" sz="3600" b="1" dirty="0">
                <a:ln>
                  <a:solidFill>
                    <a:schemeClr val="tx1"/>
                  </a:solidFill>
                </a:ln>
                <a:latin typeface="Castellar" panose="020A0402060406010301" pitchFamily="18" charset="77"/>
              </a:rPr>
              <a:t>! This is a better victim to offer to the great gods!’</a:t>
            </a:r>
          </a:p>
        </p:txBody>
      </p:sp>
      <p:sp>
        <p:nvSpPr>
          <p:cNvPr id="9" name="Rectangle 8">
            <a:extLst>
              <a:ext uri="{FF2B5EF4-FFF2-40B4-BE49-F238E27FC236}">
                <a16:creationId xmlns:a16="http://schemas.microsoft.com/office/drawing/2014/main" id="{1A9382BC-68A5-D94A-B811-63ADC4B3BA39}"/>
              </a:ext>
            </a:extLst>
          </p:cNvPr>
          <p:cNvSpPr/>
          <p:nvPr/>
        </p:nvSpPr>
        <p:spPr>
          <a:xfrm>
            <a:off x="1954550" y="4045242"/>
            <a:ext cx="8500533" cy="1015663"/>
          </a:xfrm>
          <a:prstGeom prst="rect">
            <a:avLst/>
          </a:prstGeom>
        </p:spPr>
        <p:txBody>
          <a:bodyPr wrap="square">
            <a:spAutoFit/>
          </a:bodyPr>
          <a:lstStyle/>
          <a:p>
            <a:pPr algn="ctr"/>
            <a:r>
              <a:rPr lang="en-US" sz="6000" dirty="0" err="1">
                <a:ln>
                  <a:solidFill>
                    <a:srgbClr val="404040"/>
                  </a:solidFill>
                </a:ln>
                <a:solidFill>
                  <a:schemeClr val="accent4">
                    <a:lumMod val="75000"/>
                  </a:schemeClr>
                </a:solidFill>
                <a:latin typeface="Algerian" panose="020F0502020204030204" pitchFamily="34" charset="0"/>
              </a:rPr>
              <a:t>Messapus</a:t>
            </a:r>
            <a:endParaRPr lang="en-US" sz="6000" dirty="0"/>
          </a:p>
        </p:txBody>
      </p:sp>
    </p:spTree>
    <p:extLst>
      <p:ext uri="{BB962C8B-B14F-4D97-AF65-F5344CB8AC3E}">
        <p14:creationId xmlns:p14="http://schemas.microsoft.com/office/powerpoint/2010/main" val="223223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rgil's Aeneid: The Adventures of Aeneas Described in 17 Artworks">
            <a:extLst>
              <a:ext uri="{FF2B5EF4-FFF2-40B4-BE49-F238E27FC236}">
                <a16:creationId xmlns:a16="http://schemas.microsoft.com/office/drawing/2014/main" id="{AD9E5C7C-293C-9E49-A6D1-08EBF9580B12}"/>
              </a:ext>
            </a:extLst>
          </p:cNvPr>
          <p:cNvPicPr>
            <a:picLocks noChangeAspect="1" noChangeArrowheads="1"/>
          </p:cNvPicPr>
          <p:nvPr/>
        </p:nvPicPr>
        <p:blipFill>
          <a:blip r:embed="rId2">
            <a:alphaModFix amt="57000"/>
            <a:extLst>
              <a:ext uri="{28A0092B-C50C-407E-A947-70E740481C1C}">
                <a14:useLocalDpi xmlns:a14="http://schemas.microsoft.com/office/drawing/2010/main" val="0"/>
              </a:ext>
            </a:extLst>
          </a:blip>
          <a:srcRect/>
          <a:stretch>
            <a:fillRect/>
          </a:stretch>
        </p:blipFill>
        <p:spPr bwMode="auto">
          <a:xfrm>
            <a:off x="1" y="-75764"/>
            <a:ext cx="12058650" cy="69337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443AAF1-94B1-8D43-B58A-A33FF2298069}"/>
              </a:ext>
            </a:extLst>
          </p:cNvPr>
          <p:cNvSpPr/>
          <p:nvPr/>
        </p:nvSpPr>
        <p:spPr>
          <a:xfrm>
            <a:off x="1902883" y="0"/>
            <a:ext cx="8500533" cy="1015663"/>
          </a:xfrm>
          <a:prstGeom prst="rect">
            <a:avLst/>
          </a:prstGeom>
        </p:spPr>
        <p:txBody>
          <a:bodyPr wrap="square">
            <a:spAutoFit/>
          </a:bodyPr>
          <a:lstStyle/>
          <a:p>
            <a:pPr algn="ctr"/>
            <a:r>
              <a:rPr lang="en-US" sz="6000" dirty="0">
                <a:ln>
                  <a:solidFill>
                    <a:srgbClr val="404040"/>
                  </a:solidFill>
                </a:ln>
                <a:solidFill>
                  <a:schemeClr val="accent4">
                    <a:lumMod val="75000"/>
                  </a:schemeClr>
                </a:solidFill>
                <a:latin typeface="Algerian" panose="020F0502020204030204" pitchFamily="34" charset="0"/>
              </a:rPr>
              <a:t>Who Said It?</a:t>
            </a:r>
            <a:endParaRPr lang="en-US" sz="6000" dirty="0"/>
          </a:p>
        </p:txBody>
      </p:sp>
      <p:sp>
        <p:nvSpPr>
          <p:cNvPr id="2" name="TextBox 1">
            <a:extLst>
              <a:ext uri="{FF2B5EF4-FFF2-40B4-BE49-F238E27FC236}">
                <a16:creationId xmlns:a16="http://schemas.microsoft.com/office/drawing/2014/main" id="{FC19B4E2-85B7-A44B-9557-E0755CB3159E}"/>
              </a:ext>
            </a:extLst>
          </p:cNvPr>
          <p:cNvSpPr txBox="1"/>
          <p:nvPr/>
        </p:nvSpPr>
        <p:spPr>
          <a:xfrm>
            <a:off x="492370" y="1560956"/>
            <a:ext cx="12046856" cy="646331"/>
          </a:xfrm>
          <a:prstGeom prst="rect">
            <a:avLst/>
          </a:prstGeom>
          <a:noFill/>
        </p:spPr>
        <p:txBody>
          <a:bodyPr wrap="square" rtlCol="0">
            <a:spAutoFit/>
          </a:bodyPr>
          <a:lstStyle/>
          <a:p>
            <a:r>
              <a:rPr lang="en-US" sz="3600" b="1" dirty="0">
                <a:ln>
                  <a:solidFill>
                    <a:schemeClr val="tx1"/>
                  </a:solidFill>
                </a:ln>
                <a:latin typeface="Castellar" panose="020A0402060406010301" pitchFamily="18" charset="77"/>
              </a:rPr>
              <a:t>‘Look! We are eating even our tables!’</a:t>
            </a:r>
          </a:p>
        </p:txBody>
      </p:sp>
    </p:spTree>
    <p:extLst>
      <p:ext uri="{BB962C8B-B14F-4D97-AF65-F5344CB8AC3E}">
        <p14:creationId xmlns:p14="http://schemas.microsoft.com/office/powerpoint/2010/main" val="561364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rgil's Aeneid: The Adventures of Aeneas Described in 17 Artworks">
            <a:extLst>
              <a:ext uri="{FF2B5EF4-FFF2-40B4-BE49-F238E27FC236}">
                <a16:creationId xmlns:a16="http://schemas.microsoft.com/office/drawing/2014/main" id="{AD9E5C7C-293C-9E49-A6D1-08EBF9580B12}"/>
              </a:ext>
            </a:extLst>
          </p:cNvPr>
          <p:cNvPicPr>
            <a:picLocks noChangeAspect="1" noChangeArrowheads="1"/>
          </p:cNvPicPr>
          <p:nvPr/>
        </p:nvPicPr>
        <p:blipFill>
          <a:blip r:embed="rId2">
            <a:alphaModFix amt="57000"/>
            <a:extLst>
              <a:ext uri="{28A0092B-C50C-407E-A947-70E740481C1C}">
                <a14:useLocalDpi xmlns:a14="http://schemas.microsoft.com/office/drawing/2010/main" val="0"/>
              </a:ext>
            </a:extLst>
          </a:blip>
          <a:srcRect/>
          <a:stretch>
            <a:fillRect/>
          </a:stretch>
        </p:blipFill>
        <p:spPr bwMode="auto">
          <a:xfrm>
            <a:off x="1" y="-75764"/>
            <a:ext cx="12058650" cy="69337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443AAF1-94B1-8D43-B58A-A33FF2298069}"/>
              </a:ext>
            </a:extLst>
          </p:cNvPr>
          <p:cNvSpPr/>
          <p:nvPr/>
        </p:nvSpPr>
        <p:spPr>
          <a:xfrm>
            <a:off x="1902883" y="0"/>
            <a:ext cx="8500533" cy="1015663"/>
          </a:xfrm>
          <a:prstGeom prst="rect">
            <a:avLst/>
          </a:prstGeom>
        </p:spPr>
        <p:txBody>
          <a:bodyPr wrap="square">
            <a:spAutoFit/>
          </a:bodyPr>
          <a:lstStyle/>
          <a:p>
            <a:pPr algn="ctr"/>
            <a:r>
              <a:rPr lang="en-US" sz="6000" dirty="0">
                <a:ln>
                  <a:solidFill>
                    <a:srgbClr val="404040"/>
                  </a:solidFill>
                </a:ln>
                <a:solidFill>
                  <a:schemeClr val="accent4">
                    <a:lumMod val="75000"/>
                  </a:schemeClr>
                </a:solidFill>
                <a:latin typeface="Algerian" panose="020F0502020204030204" pitchFamily="34" charset="0"/>
              </a:rPr>
              <a:t>Who Said It?</a:t>
            </a:r>
            <a:endParaRPr lang="en-US" sz="6000" dirty="0"/>
          </a:p>
        </p:txBody>
      </p:sp>
      <p:sp>
        <p:nvSpPr>
          <p:cNvPr id="2" name="TextBox 1">
            <a:extLst>
              <a:ext uri="{FF2B5EF4-FFF2-40B4-BE49-F238E27FC236}">
                <a16:creationId xmlns:a16="http://schemas.microsoft.com/office/drawing/2014/main" id="{FC19B4E2-85B7-A44B-9557-E0755CB3159E}"/>
              </a:ext>
            </a:extLst>
          </p:cNvPr>
          <p:cNvSpPr txBox="1"/>
          <p:nvPr/>
        </p:nvSpPr>
        <p:spPr>
          <a:xfrm>
            <a:off x="1" y="1335314"/>
            <a:ext cx="12046856" cy="3416320"/>
          </a:xfrm>
          <a:prstGeom prst="rect">
            <a:avLst/>
          </a:prstGeom>
          <a:noFill/>
        </p:spPr>
        <p:txBody>
          <a:bodyPr wrap="square" rtlCol="0">
            <a:spAutoFit/>
          </a:bodyPr>
          <a:lstStyle/>
          <a:p>
            <a:r>
              <a:rPr lang="en-US" sz="3600" b="1" dirty="0">
                <a:ln>
                  <a:solidFill>
                    <a:schemeClr val="tx1"/>
                  </a:solidFill>
                </a:ln>
                <a:latin typeface="Castellar" panose="020A0402060406010301" pitchFamily="18" charset="77"/>
              </a:rPr>
              <a:t>‘Your task, Roman, and don’t you forget it, will be to govern the peoples of the world in your empire. These will be your arts – and to impose a settled peace, to pardon the defeated and war down the proud.’</a:t>
            </a:r>
          </a:p>
        </p:txBody>
      </p:sp>
      <p:sp>
        <p:nvSpPr>
          <p:cNvPr id="9" name="Rectangle 8">
            <a:extLst>
              <a:ext uri="{FF2B5EF4-FFF2-40B4-BE49-F238E27FC236}">
                <a16:creationId xmlns:a16="http://schemas.microsoft.com/office/drawing/2014/main" id="{1A9382BC-68A5-D94A-B811-63ADC4B3BA39}"/>
              </a:ext>
            </a:extLst>
          </p:cNvPr>
          <p:cNvSpPr/>
          <p:nvPr/>
        </p:nvSpPr>
        <p:spPr>
          <a:xfrm>
            <a:off x="1532519" y="4789153"/>
            <a:ext cx="8500533" cy="1015663"/>
          </a:xfrm>
          <a:prstGeom prst="rect">
            <a:avLst/>
          </a:prstGeom>
        </p:spPr>
        <p:txBody>
          <a:bodyPr wrap="square">
            <a:spAutoFit/>
          </a:bodyPr>
          <a:lstStyle/>
          <a:p>
            <a:pPr algn="ctr"/>
            <a:r>
              <a:rPr lang="en-US" sz="6000" dirty="0">
                <a:ln>
                  <a:solidFill>
                    <a:srgbClr val="404040"/>
                  </a:solidFill>
                </a:ln>
                <a:solidFill>
                  <a:schemeClr val="accent4">
                    <a:lumMod val="75000"/>
                  </a:schemeClr>
                </a:solidFill>
                <a:latin typeface="Algerian" panose="020F0502020204030204" pitchFamily="34" charset="0"/>
              </a:rPr>
              <a:t>Anchises</a:t>
            </a:r>
            <a:endParaRPr lang="en-US" sz="6000" dirty="0"/>
          </a:p>
        </p:txBody>
      </p:sp>
    </p:spTree>
    <p:extLst>
      <p:ext uri="{BB962C8B-B14F-4D97-AF65-F5344CB8AC3E}">
        <p14:creationId xmlns:p14="http://schemas.microsoft.com/office/powerpoint/2010/main" val="303260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rgil's Aeneid: The Adventures of Aeneas Described in 17 Artworks">
            <a:extLst>
              <a:ext uri="{FF2B5EF4-FFF2-40B4-BE49-F238E27FC236}">
                <a16:creationId xmlns:a16="http://schemas.microsoft.com/office/drawing/2014/main" id="{AD9E5C7C-293C-9E49-A6D1-08EBF9580B12}"/>
              </a:ext>
            </a:extLst>
          </p:cNvPr>
          <p:cNvPicPr>
            <a:picLocks noChangeAspect="1" noChangeArrowheads="1"/>
          </p:cNvPicPr>
          <p:nvPr/>
        </p:nvPicPr>
        <p:blipFill>
          <a:blip r:embed="rId2">
            <a:alphaModFix amt="57000"/>
            <a:extLst>
              <a:ext uri="{28A0092B-C50C-407E-A947-70E740481C1C}">
                <a14:useLocalDpi xmlns:a14="http://schemas.microsoft.com/office/drawing/2010/main" val="0"/>
              </a:ext>
            </a:extLst>
          </a:blip>
          <a:srcRect/>
          <a:stretch>
            <a:fillRect/>
          </a:stretch>
        </p:blipFill>
        <p:spPr bwMode="auto">
          <a:xfrm>
            <a:off x="1" y="-75764"/>
            <a:ext cx="12058650" cy="69337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443AAF1-94B1-8D43-B58A-A33FF2298069}"/>
              </a:ext>
            </a:extLst>
          </p:cNvPr>
          <p:cNvSpPr/>
          <p:nvPr/>
        </p:nvSpPr>
        <p:spPr>
          <a:xfrm>
            <a:off x="1902883" y="0"/>
            <a:ext cx="8500533" cy="1015663"/>
          </a:xfrm>
          <a:prstGeom prst="rect">
            <a:avLst/>
          </a:prstGeom>
        </p:spPr>
        <p:txBody>
          <a:bodyPr wrap="square">
            <a:spAutoFit/>
          </a:bodyPr>
          <a:lstStyle/>
          <a:p>
            <a:pPr algn="ctr"/>
            <a:r>
              <a:rPr lang="en-US" sz="6000" dirty="0">
                <a:ln>
                  <a:solidFill>
                    <a:srgbClr val="404040"/>
                  </a:solidFill>
                </a:ln>
                <a:solidFill>
                  <a:schemeClr val="accent4">
                    <a:lumMod val="75000"/>
                  </a:schemeClr>
                </a:solidFill>
                <a:latin typeface="Algerian" panose="020F0502020204030204" pitchFamily="34" charset="0"/>
              </a:rPr>
              <a:t>Who Said It?</a:t>
            </a:r>
            <a:endParaRPr lang="en-US" sz="6000" dirty="0"/>
          </a:p>
        </p:txBody>
      </p:sp>
      <p:sp>
        <p:nvSpPr>
          <p:cNvPr id="2" name="TextBox 1">
            <a:extLst>
              <a:ext uri="{FF2B5EF4-FFF2-40B4-BE49-F238E27FC236}">
                <a16:creationId xmlns:a16="http://schemas.microsoft.com/office/drawing/2014/main" id="{FC19B4E2-85B7-A44B-9557-E0755CB3159E}"/>
              </a:ext>
            </a:extLst>
          </p:cNvPr>
          <p:cNvSpPr txBox="1"/>
          <p:nvPr/>
        </p:nvSpPr>
        <p:spPr>
          <a:xfrm>
            <a:off x="1" y="1335314"/>
            <a:ext cx="12046856" cy="1200329"/>
          </a:xfrm>
          <a:prstGeom prst="rect">
            <a:avLst/>
          </a:prstGeom>
          <a:noFill/>
        </p:spPr>
        <p:txBody>
          <a:bodyPr wrap="square" rtlCol="0">
            <a:spAutoFit/>
          </a:bodyPr>
          <a:lstStyle/>
          <a:p>
            <a:r>
              <a:rPr lang="en-US" sz="3600" b="1" dirty="0">
                <a:ln>
                  <a:solidFill>
                    <a:schemeClr val="tx1"/>
                  </a:solidFill>
                </a:ln>
                <a:latin typeface="Castellar" panose="020A0402060406010301" pitchFamily="18" charset="77"/>
              </a:rPr>
              <a:t>‘I shall never go to a slave to any matron of Greece.’</a:t>
            </a:r>
          </a:p>
        </p:txBody>
      </p:sp>
      <p:sp>
        <p:nvSpPr>
          <p:cNvPr id="9" name="Rectangle 8">
            <a:extLst>
              <a:ext uri="{FF2B5EF4-FFF2-40B4-BE49-F238E27FC236}">
                <a16:creationId xmlns:a16="http://schemas.microsoft.com/office/drawing/2014/main" id="{1A9382BC-68A5-D94A-B811-63ADC4B3BA39}"/>
              </a:ext>
            </a:extLst>
          </p:cNvPr>
          <p:cNvSpPr/>
          <p:nvPr/>
        </p:nvSpPr>
        <p:spPr>
          <a:xfrm>
            <a:off x="1954550" y="4045242"/>
            <a:ext cx="8500533" cy="1015663"/>
          </a:xfrm>
          <a:prstGeom prst="rect">
            <a:avLst/>
          </a:prstGeom>
        </p:spPr>
        <p:txBody>
          <a:bodyPr wrap="square">
            <a:spAutoFit/>
          </a:bodyPr>
          <a:lstStyle/>
          <a:p>
            <a:pPr algn="ctr"/>
            <a:r>
              <a:rPr lang="en-US" sz="6000" dirty="0">
                <a:ln>
                  <a:solidFill>
                    <a:srgbClr val="404040"/>
                  </a:solidFill>
                </a:ln>
                <a:solidFill>
                  <a:schemeClr val="accent4">
                    <a:lumMod val="75000"/>
                  </a:schemeClr>
                </a:solidFill>
                <a:latin typeface="Algerian" panose="020F0502020204030204" pitchFamily="34" charset="0"/>
              </a:rPr>
              <a:t>Creusa</a:t>
            </a:r>
            <a:endParaRPr lang="en-US" sz="6000" dirty="0"/>
          </a:p>
        </p:txBody>
      </p:sp>
    </p:spTree>
    <p:extLst>
      <p:ext uri="{BB962C8B-B14F-4D97-AF65-F5344CB8AC3E}">
        <p14:creationId xmlns:p14="http://schemas.microsoft.com/office/powerpoint/2010/main" val="294384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rgil's Aeneid: The Adventures of Aeneas Described in 17 Artworks">
            <a:extLst>
              <a:ext uri="{FF2B5EF4-FFF2-40B4-BE49-F238E27FC236}">
                <a16:creationId xmlns:a16="http://schemas.microsoft.com/office/drawing/2014/main" id="{AD9E5C7C-293C-9E49-A6D1-08EBF9580B12}"/>
              </a:ext>
            </a:extLst>
          </p:cNvPr>
          <p:cNvPicPr>
            <a:picLocks noChangeAspect="1" noChangeArrowheads="1"/>
          </p:cNvPicPr>
          <p:nvPr/>
        </p:nvPicPr>
        <p:blipFill>
          <a:blip r:embed="rId2">
            <a:alphaModFix amt="57000"/>
            <a:extLst>
              <a:ext uri="{28A0092B-C50C-407E-A947-70E740481C1C}">
                <a14:useLocalDpi xmlns:a14="http://schemas.microsoft.com/office/drawing/2010/main" val="0"/>
              </a:ext>
            </a:extLst>
          </a:blip>
          <a:srcRect/>
          <a:stretch>
            <a:fillRect/>
          </a:stretch>
        </p:blipFill>
        <p:spPr bwMode="auto">
          <a:xfrm>
            <a:off x="1" y="-75764"/>
            <a:ext cx="12058650" cy="69337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443AAF1-94B1-8D43-B58A-A33FF2298069}"/>
              </a:ext>
            </a:extLst>
          </p:cNvPr>
          <p:cNvSpPr/>
          <p:nvPr/>
        </p:nvSpPr>
        <p:spPr>
          <a:xfrm>
            <a:off x="1902883" y="0"/>
            <a:ext cx="8500533" cy="1015663"/>
          </a:xfrm>
          <a:prstGeom prst="rect">
            <a:avLst/>
          </a:prstGeom>
        </p:spPr>
        <p:txBody>
          <a:bodyPr wrap="square">
            <a:spAutoFit/>
          </a:bodyPr>
          <a:lstStyle/>
          <a:p>
            <a:pPr algn="ctr"/>
            <a:r>
              <a:rPr lang="en-US" sz="6000" dirty="0">
                <a:ln>
                  <a:solidFill>
                    <a:srgbClr val="404040"/>
                  </a:solidFill>
                </a:ln>
                <a:solidFill>
                  <a:schemeClr val="accent4">
                    <a:lumMod val="75000"/>
                  </a:schemeClr>
                </a:solidFill>
                <a:latin typeface="Algerian" panose="020F0502020204030204" pitchFamily="34" charset="0"/>
              </a:rPr>
              <a:t>Who Said It?</a:t>
            </a:r>
            <a:endParaRPr lang="en-US" sz="6000" dirty="0"/>
          </a:p>
        </p:txBody>
      </p:sp>
      <p:sp>
        <p:nvSpPr>
          <p:cNvPr id="2" name="TextBox 1">
            <a:extLst>
              <a:ext uri="{FF2B5EF4-FFF2-40B4-BE49-F238E27FC236}">
                <a16:creationId xmlns:a16="http://schemas.microsoft.com/office/drawing/2014/main" id="{FC19B4E2-85B7-A44B-9557-E0755CB3159E}"/>
              </a:ext>
            </a:extLst>
          </p:cNvPr>
          <p:cNvSpPr txBox="1"/>
          <p:nvPr/>
        </p:nvSpPr>
        <p:spPr>
          <a:xfrm>
            <a:off x="1" y="1335314"/>
            <a:ext cx="12046856" cy="2862322"/>
          </a:xfrm>
          <a:prstGeom prst="rect">
            <a:avLst/>
          </a:prstGeom>
          <a:noFill/>
        </p:spPr>
        <p:txBody>
          <a:bodyPr wrap="square" rtlCol="0">
            <a:spAutoFit/>
          </a:bodyPr>
          <a:lstStyle/>
          <a:p>
            <a:r>
              <a:rPr lang="en-US" sz="3600" b="1" dirty="0">
                <a:ln>
                  <a:solidFill>
                    <a:schemeClr val="tx1"/>
                  </a:solidFill>
                </a:ln>
                <a:latin typeface="Castellar" panose="020A0402060406010301" pitchFamily="18" charset="77"/>
              </a:rPr>
              <a:t>‘So I am old and decayed and barren of truth and old age is taking me among warriors and kings and making a fool of me with false fears! Have a look at these!’</a:t>
            </a:r>
          </a:p>
        </p:txBody>
      </p:sp>
    </p:spTree>
    <p:extLst>
      <p:ext uri="{BB962C8B-B14F-4D97-AF65-F5344CB8AC3E}">
        <p14:creationId xmlns:p14="http://schemas.microsoft.com/office/powerpoint/2010/main" val="2763621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rgil's Aeneid: The Adventures of Aeneas Described in 17 Artworks">
            <a:extLst>
              <a:ext uri="{FF2B5EF4-FFF2-40B4-BE49-F238E27FC236}">
                <a16:creationId xmlns:a16="http://schemas.microsoft.com/office/drawing/2014/main" id="{AD9E5C7C-293C-9E49-A6D1-08EBF9580B12}"/>
              </a:ext>
            </a:extLst>
          </p:cNvPr>
          <p:cNvPicPr>
            <a:picLocks noChangeAspect="1" noChangeArrowheads="1"/>
          </p:cNvPicPr>
          <p:nvPr/>
        </p:nvPicPr>
        <p:blipFill>
          <a:blip r:embed="rId2">
            <a:alphaModFix amt="57000"/>
            <a:extLst>
              <a:ext uri="{28A0092B-C50C-407E-A947-70E740481C1C}">
                <a14:useLocalDpi xmlns:a14="http://schemas.microsoft.com/office/drawing/2010/main" val="0"/>
              </a:ext>
            </a:extLst>
          </a:blip>
          <a:srcRect/>
          <a:stretch>
            <a:fillRect/>
          </a:stretch>
        </p:blipFill>
        <p:spPr bwMode="auto">
          <a:xfrm>
            <a:off x="1" y="-75764"/>
            <a:ext cx="12058650" cy="69337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443AAF1-94B1-8D43-B58A-A33FF2298069}"/>
              </a:ext>
            </a:extLst>
          </p:cNvPr>
          <p:cNvSpPr/>
          <p:nvPr/>
        </p:nvSpPr>
        <p:spPr>
          <a:xfrm>
            <a:off x="1902883" y="0"/>
            <a:ext cx="8500533" cy="1015663"/>
          </a:xfrm>
          <a:prstGeom prst="rect">
            <a:avLst/>
          </a:prstGeom>
        </p:spPr>
        <p:txBody>
          <a:bodyPr wrap="square">
            <a:spAutoFit/>
          </a:bodyPr>
          <a:lstStyle/>
          <a:p>
            <a:pPr algn="ctr"/>
            <a:r>
              <a:rPr lang="en-US" sz="6000" dirty="0">
                <a:ln>
                  <a:solidFill>
                    <a:srgbClr val="404040"/>
                  </a:solidFill>
                </a:ln>
                <a:solidFill>
                  <a:schemeClr val="accent4">
                    <a:lumMod val="75000"/>
                  </a:schemeClr>
                </a:solidFill>
                <a:latin typeface="Algerian" panose="020F0502020204030204" pitchFamily="34" charset="0"/>
              </a:rPr>
              <a:t>Who Said It?</a:t>
            </a:r>
            <a:endParaRPr lang="en-US" sz="6000" dirty="0"/>
          </a:p>
        </p:txBody>
      </p:sp>
      <p:sp>
        <p:nvSpPr>
          <p:cNvPr id="2" name="TextBox 1">
            <a:extLst>
              <a:ext uri="{FF2B5EF4-FFF2-40B4-BE49-F238E27FC236}">
                <a16:creationId xmlns:a16="http://schemas.microsoft.com/office/drawing/2014/main" id="{FC19B4E2-85B7-A44B-9557-E0755CB3159E}"/>
              </a:ext>
            </a:extLst>
          </p:cNvPr>
          <p:cNvSpPr txBox="1"/>
          <p:nvPr/>
        </p:nvSpPr>
        <p:spPr>
          <a:xfrm>
            <a:off x="1" y="1335314"/>
            <a:ext cx="12046856" cy="1754326"/>
          </a:xfrm>
          <a:prstGeom prst="rect">
            <a:avLst/>
          </a:prstGeom>
          <a:noFill/>
        </p:spPr>
        <p:txBody>
          <a:bodyPr wrap="square" rtlCol="0">
            <a:spAutoFit/>
          </a:bodyPr>
          <a:lstStyle/>
          <a:p>
            <a:r>
              <a:rPr lang="en-US" sz="3600" b="1" dirty="0">
                <a:ln>
                  <a:solidFill>
                    <a:schemeClr val="tx1"/>
                  </a:solidFill>
                </a:ln>
                <a:latin typeface="Castellar" panose="020A0402060406010301" pitchFamily="18" charset="77"/>
              </a:rPr>
              <a:t>‘It was the Caucasus that fathered you on its hard rocks and </a:t>
            </a:r>
            <a:r>
              <a:rPr lang="en-US" sz="3600" b="1" dirty="0" err="1">
                <a:ln>
                  <a:solidFill>
                    <a:schemeClr val="tx1"/>
                  </a:solidFill>
                </a:ln>
                <a:latin typeface="Castellar" panose="020A0402060406010301" pitchFamily="18" charset="77"/>
              </a:rPr>
              <a:t>Hyrcanian</a:t>
            </a:r>
            <a:r>
              <a:rPr lang="en-US" sz="3600" b="1" dirty="0">
                <a:ln>
                  <a:solidFill>
                    <a:schemeClr val="tx1"/>
                  </a:solidFill>
                </a:ln>
                <a:latin typeface="Castellar" panose="020A0402060406010301" pitchFamily="18" charset="77"/>
              </a:rPr>
              <a:t> tigers offered you their udders.’</a:t>
            </a:r>
          </a:p>
        </p:txBody>
      </p:sp>
    </p:spTree>
    <p:extLst>
      <p:ext uri="{BB962C8B-B14F-4D97-AF65-F5344CB8AC3E}">
        <p14:creationId xmlns:p14="http://schemas.microsoft.com/office/powerpoint/2010/main" val="1445123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rgil's Aeneid: The Adventures of Aeneas Described in 17 Artworks">
            <a:extLst>
              <a:ext uri="{FF2B5EF4-FFF2-40B4-BE49-F238E27FC236}">
                <a16:creationId xmlns:a16="http://schemas.microsoft.com/office/drawing/2014/main" id="{AD9E5C7C-293C-9E49-A6D1-08EBF9580B12}"/>
              </a:ext>
            </a:extLst>
          </p:cNvPr>
          <p:cNvPicPr>
            <a:picLocks noChangeAspect="1" noChangeArrowheads="1"/>
          </p:cNvPicPr>
          <p:nvPr/>
        </p:nvPicPr>
        <p:blipFill>
          <a:blip r:embed="rId2">
            <a:alphaModFix amt="57000"/>
            <a:extLst>
              <a:ext uri="{28A0092B-C50C-407E-A947-70E740481C1C}">
                <a14:useLocalDpi xmlns:a14="http://schemas.microsoft.com/office/drawing/2010/main" val="0"/>
              </a:ext>
            </a:extLst>
          </a:blip>
          <a:srcRect/>
          <a:stretch>
            <a:fillRect/>
          </a:stretch>
        </p:blipFill>
        <p:spPr bwMode="auto">
          <a:xfrm>
            <a:off x="1" y="-75764"/>
            <a:ext cx="12058650" cy="69337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443AAF1-94B1-8D43-B58A-A33FF2298069}"/>
              </a:ext>
            </a:extLst>
          </p:cNvPr>
          <p:cNvSpPr/>
          <p:nvPr/>
        </p:nvSpPr>
        <p:spPr>
          <a:xfrm>
            <a:off x="1902883" y="0"/>
            <a:ext cx="8500533" cy="1015663"/>
          </a:xfrm>
          <a:prstGeom prst="rect">
            <a:avLst/>
          </a:prstGeom>
        </p:spPr>
        <p:txBody>
          <a:bodyPr wrap="square">
            <a:spAutoFit/>
          </a:bodyPr>
          <a:lstStyle/>
          <a:p>
            <a:pPr algn="ctr"/>
            <a:r>
              <a:rPr lang="en-US" sz="6000" dirty="0">
                <a:ln>
                  <a:solidFill>
                    <a:srgbClr val="404040"/>
                  </a:solidFill>
                </a:ln>
                <a:solidFill>
                  <a:schemeClr val="accent4">
                    <a:lumMod val="75000"/>
                  </a:schemeClr>
                </a:solidFill>
                <a:latin typeface="Algerian" panose="020F0502020204030204" pitchFamily="34" charset="0"/>
              </a:rPr>
              <a:t>Who Said It?</a:t>
            </a:r>
            <a:endParaRPr lang="en-US" sz="6000" dirty="0"/>
          </a:p>
        </p:txBody>
      </p:sp>
      <p:sp>
        <p:nvSpPr>
          <p:cNvPr id="2" name="TextBox 1">
            <a:extLst>
              <a:ext uri="{FF2B5EF4-FFF2-40B4-BE49-F238E27FC236}">
                <a16:creationId xmlns:a16="http://schemas.microsoft.com/office/drawing/2014/main" id="{FC19B4E2-85B7-A44B-9557-E0755CB3159E}"/>
              </a:ext>
            </a:extLst>
          </p:cNvPr>
          <p:cNvSpPr txBox="1"/>
          <p:nvPr/>
        </p:nvSpPr>
        <p:spPr>
          <a:xfrm>
            <a:off x="1" y="1335314"/>
            <a:ext cx="12046856" cy="2308324"/>
          </a:xfrm>
          <a:prstGeom prst="rect">
            <a:avLst/>
          </a:prstGeom>
          <a:noFill/>
        </p:spPr>
        <p:txBody>
          <a:bodyPr wrap="square" rtlCol="0">
            <a:spAutoFit/>
          </a:bodyPr>
          <a:lstStyle/>
          <a:p>
            <a:r>
              <a:rPr lang="en-US" sz="3600" b="1" dirty="0">
                <a:ln>
                  <a:solidFill>
                    <a:schemeClr val="tx1"/>
                  </a:solidFill>
                </a:ln>
                <a:latin typeface="Castellar" panose="020A0402060406010301" pitchFamily="18" charset="77"/>
              </a:rPr>
              <a:t>‘Here too there is just reward for merit, there are tears for suffering and men’s hearts are touched by what man has to bear.’</a:t>
            </a:r>
          </a:p>
        </p:txBody>
      </p:sp>
    </p:spTree>
    <p:extLst>
      <p:ext uri="{BB962C8B-B14F-4D97-AF65-F5344CB8AC3E}">
        <p14:creationId xmlns:p14="http://schemas.microsoft.com/office/powerpoint/2010/main" val="2728284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rgil's Aeneid: The Adventures of Aeneas Described in 17 Artworks">
            <a:extLst>
              <a:ext uri="{FF2B5EF4-FFF2-40B4-BE49-F238E27FC236}">
                <a16:creationId xmlns:a16="http://schemas.microsoft.com/office/drawing/2014/main" id="{AD9E5C7C-293C-9E49-A6D1-08EBF9580B12}"/>
              </a:ext>
            </a:extLst>
          </p:cNvPr>
          <p:cNvPicPr>
            <a:picLocks noChangeAspect="1" noChangeArrowheads="1"/>
          </p:cNvPicPr>
          <p:nvPr/>
        </p:nvPicPr>
        <p:blipFill>
          <a:blip r:embed="rId2">
            <a:alphaModFix amt="57000"/>
            <a:extLst>
              <a:ext uri="{28A0092B-C50C-407E-A947-70E740481C1C}">
                <a14:useLocalDpi xmlns:a14="http://schemas.microsoft.com/office/drawing/2010/main" val="0"/>
              </a:ext>
            </a:extLst>
          </a:blip>
          <a:srcRect/>
          <a:stretch>
            <a:fillRect/>
          </a:stretch>
        </p:blipFill>
        <p:spPr bwMode="auto">
          <a:xfrm>
            <a:off x="1" y="-75764"/>
            <a:ext cx="12058650" cy="69337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443AAF1-94B1-8D43-B58A-A33FF2298069}"/>
              </a:ext>
            </a:extLst>
          </p:cNvPr>
          <p:cNvSpPr/>
          <p:nvPr/>
        </p:nvSpPr>
        <p:spPr>
          <a:xfrm>
            <a:off x="1902883" y="0"/>
            <a:ext cx="8500533" cy="1015663"/>
          </a:xfrm>
          <a:prstGeom prst="rect">
            <a:avLst/>
          </a:prstGeom>
        </p:spPr>
        <p:txBody>
          <a:bodyPr wrap="square">
            <a:spAutoFit/>
          </a:bodyPr>
          <a:lstStyle/>
          <a:p>
            <a:pPr algn="ctr"/>
            <a:r>
              <a:rPr lang="en-US" sz="6000" dirty="0">
                <a:ln>
                  <a:solidFill>
                    <a:srgbClr val="404040"/>
                  </a:solidFill>
                </a:ln>
                <a:solidFill>
                  <a:schemeClr val="accent4">
                    <a:lumMod val="75000"/>
                  </a:schemeClr>
                </a:solidFill>
                <a:latin typeface="Algerian" panose="020F0502020204030204" pitchFamily="34" charset="0"/>
              </a:rPr>
              <a:t>Who Said It?</a:t>
            </a:r>
            <a:endParaRPr lang="en-US" sz="6000" dirty="0"/>
          </a:p>
        </p:txBody>
      </p:sp>
      <p:sp>
        <p:nvSpPr>
          <p:cNvPr id="2" name="TextBox 1">
            <a:extLst>
              <a:ext uri="{FF2B5EF4-FFF2-40B4-BE49-F238E27FC236}">
                <a16:creationId xmlns:a16="http://schemas.microsoft.com/office/drawing/2014/main" id="{FC19B4E2-85B7-A44B-9557-E0755CB3159E}"/>
              </a:ext>
            </a:extLst>
          </p:cNvPr>
          <p:cNvSpPr txBox="1"/>
          <p:nvPr/>
        </p:nvSpPr>
        <p:spPr>
          <a:xfrm>
            <a:off x="1" y="1335314"/>
            <a:ext cx="12046856" cy="2862322"/>
          </a:xfrm>
          <a:prstGeom prst="rect">
            <a:avLst/>
          </a:prstGeom>
          <a:noFill/>
        </p:spPr>
        <p:txBody>
          <a:bodyPr wrap="square" rtlCol="0">
            <a:spAutoFit/>
          </a:bodyPr>
          <a:lstStyle/>
          <a:p>
            <a:r>
              <a:rPr lang="en-US" sz="3600" b="1" dirty="0">
                <a:ln>
                  <a:solidFill>
                    <a:schemeClr val="tx1"/>
                  </a:solidFill>
                </a:ln>
                <a:latin typeface="Castellar" panose="020A0402060406010301" pitchFamily="18" charset="77"/>
              </a:rPr>
              <a:t>‘I shall win rich renown today, either for stripping the corpse of the leader of my country’s enemies, or else for a glorious death. My father will bear the one fate as easily as the other.’</a:t>
            </a:r>
          </a:p>
        </p:txBody>
      </p:sp>
    </p:spTree>
    <p:extLst>
      <p:ext uri="{BB962C8B-B14F-4D97-AF65-F5344CB8AC3E}">
        <p14:creationId xmlns:p14="http://schemas.microsoft.com/office/powerpoint/2010/main" val="4221357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rgil's Aeneid: The Adventures of Aeneas Described in 17 Artworks">
            <a:extLst>
              <a:ext uri="{FF2B5EF4-FFF2-40B4-BE49-F238E27FC236}">
                <a16:creationId xmlns:a16="http://schemas.microsoft.com/office/drawing/2014/main" id="{AD9E5C7C-293C-9E49-A6D1-08EBF9580B12}"/>
              </a:ext>
            </a:extLst>
          </p:cNvPr>
          <p:cNvPicPr>
            <a:picLocks noChangeAspect="1" noChangeArrowheads="1"/>
          </p:cNvPicPr>
          <p:nvPr/>
        </p:nvPicPr>
        <p:blipFill>
          <a:blip r:embed="rId2">
            <a:alphaModFix amt="57000"/>
            <a:extLst>
              <a:ext uri="{28A0092B-C50C-407E-A947-70E740481C1C}">
                <a14:useLocalDpi xmlns:a14="http://schemas.microsoft.com/office/drawing/2010/main" val="0"/>
              </a:ext>
            </a:extLst>
          </a:blip>
          <a:srcRect/>
          <a:stretch>
            <a:fillRect/>
          </a:stretch>
        </p:blipFill>
        <p:spPr bwMode="auto">
          <a:xfrm>
            <a:off x="1" y="-75764"/>
            <a:ext cx="12058650" cy="69337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443AAF1-94B1-8D43-B58A-A33FF2298069}"/>
              </a:ext>
            </a:extLst>
          </p:cNvPr>
          <p:cNvSpPr/>
          <p:nvPr/>
        </p:nvSpPr>
        <p:spPr>
          <a:xfrm>
            <a:off x="1902883" y="0"/>
            <a:ext cx="8500533" cy="1015663"/>
          </a:xfrm>
          <a:prstGeom prst="rect">
            <a:avLst/>
          </a:prstGeom>
        </p:spPr>
        <p:txBody>
          <a:bodyPr wrap="square">
            <a:spAutoFit/>
          </a:bodyPr>
          <a:lstStyle/>
          <a:p>
            <a:pPr algn="ctr"/>
            <a:r>
              <a:rPr lang="en-US" sz="6000" dirty="0">
                <a:ln>
                  <a:solidFill>
                    <a:srgbClr val="404040"/>
                  </a:solidFill>
                </a:ln>
                <a:solidFill>
                  <a:schemeClr val="accent4">
                    <a:lumMod val="75000"/>
                  </a:schemeClr>
                </a:solidFill>
                <a:latin typeface="Algerian" panose="020F0502020204030204" pitchFamily="34" charset="0"/>
              </a:rPr>
              <a:t>Who Said It?</a:t>
            </a:r>
            <a:endParaRPr lang="en-US" sz="6000" dirty="0"/>
          </a:p>
        </p:txBody>
      </p:sp>
      <p:sp>
        <p:nvSpPr>
          <p:cNvPr id="2" name="TextBox 1">
            <a:extLst>
              <a:ext uri="{FF2B5EF4-FFF2-40B4-BE49-F238E27FC236}">
                <a16:creationId xmlns:a16="http://schemas.microsoft.com/office/drawing/2014/main" id="{FC19B4E2-85B7-A44B-9557-E0755CB3159E}"/>
              </a:ext>
            </a:extLst>
          </p:cNvPr>
          <p:cNvSpPr txBox="1"/>
          <p:nvPr/>
        </p:nvSpPr>
        <p:spPr>
          <a:xfrm>
            <a:off x="1" y="1335314"/>
            <a:ext cx="12046856" cy="2862322"/>
          </a:xfrm>
          <a:prstGeom prst="rect">
            <a:avLst/>
          </a:prstGeom>
          <a:noFill/>
        </p:spPr>
        <p:txBody>
          <a:bodyPr wrap="square" rtlCol="0">
            <a:spAutoFit/>
          </a:bodyPr>
          <a:lstStyle/>
          <a:p>
            <a:r>
              <a:rPr lang="en-US" sz="3600" b="1" dirty="0">
                <a:ln>
                  <a:solidFill>
                    <a:schemeClr val="tx1"/>
                  </a:solidFill>
                </a:ln>
                <a:latin typeface="Castellar" panose="020A0402060406010301" pitchFamily="18" charset="77"/>
              </a:rPr>
              <a:t>‘You are the one who has been carried away by the empty winds of pride! You have taken to the slippery arts of your ancestors, but little good they will do you.’</a:t>
            </a:r>
          </a:p>
        </p:txBody>
      </p:sp>
    </p:spTree>
    <p:extLst>
      <p:ext uri="{BB962C8B-B14F-4D97-AF65-F5344CB8AC3E}">
        <p14:creationId xmlns:p14="http://schemas.microsoft.com/office/powerpoint/2010/main" val="4077064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rgil's Aeneid: The Adventures of Aeneas Described in 17 Artworks">
            <a:extLst>
              <a:ext uri="{FF2B5EF4-FFF2-40B4-BE49-F238E27FC236}">
                <a16:creationId xmlns:a16="http://schemas.microsoft.com/office/drawing/2014/main" id="{AD9E5C7C-293C-9E49-A6D1-08EBF9580B12}"/>
              </a:ext>
            </a:extLst>
          </p:cNvPr>
          <p:cNvPicPr>
            <a:picLocks noChangeAspect="1" noChangeArrowheads="1"/>
          </p:cNvPicPr>
          <p:nvPr/>
        </p:nvPicPr>
        <p:blipFill>
          <a:blip r:embed="rId2">
            <a:alphaModFix amt="57000"/>
            <a:extLst>
              <a:ext uri="{28A0092B-C50C-407E-A947-70E740481C1C}">
                <a14:useLocalDpi xmlns:a14="http://schemas.microsoft.com/office/drawing/2010/main" val="0"/>
              </a:ext>
            </a:extLst>
          </a:blip>
          <a:srcRect/>
          <a:stretch>
            <a:fillRect/>
          </a:stretch>
        </p:blipFill>
        <p:spPr bwMode="auto">
          <a:xfrm>
            <a:off x="1" y="-75764"/>
            <a:ext cx="12058650" cy="69337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443AAF1-94B1-8D43-B58A-A33FF2298069}"/>
              </a:ext>
            </a:extLst>
          </p:cNvPr>
          <p:cNvSpPr/>
          <p:nvPr/>
        </p:nvSpPr>
        <p:spPr>
          <a:xfrm>
            <a:off x="1902883" y="0"/>
            <a:ext cx="8500533" cy="1015663"/>
          </a:xfrm>
          <a:prstGeom prst="rect">
            <a:avLst/>
          </a:prstGeom>
        </p:spPr>
        <p:txBody>
          <a:bodyPr wrap="square">
            <a:spAutoFit/>
          </a:bodyPr>
          <a:lstStyle/>
          <a:p>
            <a:pPr algn="ctr"/>
            <a:r>
              <a:rPr lang="en-US" sz="6000" dirty="0">
                <a:ln>
                  <a:solidFill>
                    <a:srgbClr val="404040"/>
                  </a:solidFill>
                </a:ln>
                <a:solidFill>
                  <a:schemeClr val="accent4">
                    <a:lumMod val="75000"/>
                  </a:schemeClr>
                </a:solidFill>
                <a:latin typeface="Algerian" panose="020F0502020204030204" pitchFamily="34" charset="0"/>
              </a:rPr>
              <a:t>Who Said It?</a:t>
            </a:r>
            <a:endParaRPr lang="en-US" sz="6000" dirty="0"/>
          </a:p>
        </p:txBody>
      </p:sp>
      <p:sp>
        <p:nvSpPr>
          <p:cNvPr id="2" name="TextBox 1">
            <a:extLst>
              <a:ext uri="{FF2B5EF4-FFF2-40B4-BE49-F238E27FC236}">
                <a16:creationId xmlns:a16="http://schemas.microsoft.com/office/drawing/2014/main" id="{FC19B4E2-85B7-A44B-9557-E0755CB3159E}"/>
              </a:ext>
            </a:extLst>
          </p:cNvPr>
          <p:cNvSpPr txBox="1"/>
          <p:nvPr/>
        </p:nvSpPr>
        <p:spPr>
          <a:xfrm>
            <a:off x="1" y="1335314"/>
            <a:ext cx="12046856" cy="4524315"/>
          </a:xfrm>
          <a:prstGeom prst="rect">
            <a:avLst/>
          </a:prstGeom>
          <a:noFill/>
        </p:spPr>
        <p:txBody>
          <a:bodyPr wrap="square" rtlCol="0">
            <a:spAutoFit/>
          </a:bodyPr>
          <a:lstStyle/>
          <a:p>
            <a:r>
              <a:rPr lang="en-US" sz="3600" b="1" dirty="0">
                <a:ln>
                  <a:solidFill>
                    <a:schemeClr val="tx1"/>
                  </a:solidFill>
                </a:ln>
                <a:latin typeface="Castellar" panose="020A0402060406010301" pitchFamily="18" charset="77"/>
              </a:rPr>
              <a:t>‘So the Aetolian Diomede and his city of </a:t>
            </a:r>
            <a:r>
              <a:rPr lang="en-US" sz="3600" b="1" dirty="0" err="1">
                <a:ln>
                  <a:solidFill>
                    <a:schemeClr val="tx1"/>
                  </a:solidFill>
                </a:ln>
                <a:latin typeface="Castellar" panose="020A0402060406010301" pitchFamily="18" charset="77"/>
              </a:rPr>
              <a:t>Arpi</a:t>
            </a:r>
            <a:r>
              <a:rPr lang="en-US" sz="3600" b="1" dirty="0">
                <a:ln>
                  <a:solidFill>
                    <a:schemeClr val="tx1"/>
                  </a:solidFill>
                </a:ln>
                <a:latin typeface="Castellar" panose="020A0402060406010301" pitchFamily="18" charset="77"/>
              </a:rPr>
              <a:t> will not help us. But </a:t>
            </a:r>
            <a:r>
              <a:rPr lang="en-US" sz="3600" b="1" dirty="0" err="1">
                <a:ln>
                  <a:solidFill>
                    <a:schemeClr val="tx1"/>
                  </a:solidFill>
                </a:ln>
                <a:latin typeface="Castellar" panose="020A0402060406010301" pitchFamily="18" charset="77"/>
              </a:rPr>
              <a:t>Messapus</a:t>
            </a:r>
            <a:r>
              <a:rPr lang="en-US" sz="3600" b="1" dirty="0">
                <a:ln>
                  <a:solidFill>
                    <a:schemeClr val="tx1"/>
                  </a:solidFill>
                </a:ln>
                <a:latin typeface="Castellar" panose="020A0402060406010301" pitchFamily="18" charset="77"/>
              </a:rPr>
              <a:t> will, and </a:t>
            </a:r>
            <a:r>
              <a:rPr lang="en-US" sz="3600" b="1" dirty="0" err="1">
                <a:ln>
                  <a:solidFill>
                    <a:schemeClr val="tx1"/>
                  </a:solidFill>
                </a:ln>
                <a:latin typeface="Castellar" panose="020A0402060406010301" pitchFamily="18" charset="77"/>
              </a:rPr>
              <a:t>Tolumnius</a:t>
            </a:r>
            <a:r>
              <a:rPr lang="en-US" sz="3600" b="1" dirty="0">
                <a:ln>
                  <a:solidFill>
                    <a:schemeClr val="tx1"/>
                  </a:solidFill>
                </a:ln>
                <a:latin typeface="Castellar" panose="020A0402060406010301" pitchFamily="18" charset="77"/>
              </a:rPr>
              <a:t>, blessed by the gods, and all the leaders who have come to us from so many peoples, and great will be the glory for the chosen men of Latium and the </a:t>
            </a:r>
            <a:r>
              <a:rPr lang="en-US" sz="3600" b="1" dirty="0" err="1">
                <a:ln>
                  <a:solidFill>
                    <a:schemeClr val="tx1"/>
                  </a:solidFill>
                </a:ln>
                <a:latin typeface="Castellar" panose="020A0402060406010301" pitchFamily="18" charset="77"/>
              </a:rPr>
              <a:t>Laurentine</a:t>
            </a:r>
            <a:r>
              <a:rPr lang="en-US" sz="3600" b="1" dirty="0">
                <a:ln>
                  <a:solidFill>
                    <a:schemeClr val="tx1"/>
                  </a:solidFill>
                </a:ln>
                <a:latin typeface="Castellar" panose="020A0402060406010301" pitchFamily="18" charset="77"/>
              </a:rPr>
              <a:t> hills. We have Camilla too.’</a:t>
            </a:r>
          </a:p>
        </p:txBody>
      </p:sp>
    </p:spTree>
    <p:extLst>
      <p:ext uri="{BB962C8B-B14F-4D97-AF65-F5344CB8AC3E}">
        <p14:creationId xmlns:p14="http://schemas.microsoft.com/office/powerpoint/2010/main" val="621224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rgil's Aeneid: The Adventures of Aeneas Described in 17 Artworks">
            <a:extLst>
              <a:ext uri="{FF2B5EF4-FFF2-40B4-BE49-F238E27FC236}">
                <a16:creationId xmlns:a16="http://schemas.microsoft.com/office/drawing/2014/main" id="{AD9E5C7C-293C-9E49-A6D1-08EBF9580B12}"/>
              </a:ext>
            </a:extLst>
          </p:cNvPr>
          <p:cNvPicPr>
            <a:picLocks noChangeAspect="1" noChangeArrowheads="1"/>
          </p:cNvPicPr>
          <p:nvPr/>
        </p:nvPicPr>
        <p:blipFill>
          <a:blip r:embed="rId2">
            <a:alphaModFix amt="57000"/>
            <a:extLst>
              <a:ext uri="{28A0092B-C50C-407E-A947-70E740481C1C}">
                <a14:useLocalDpi xmlns:a14="http://schemas.microsoft.com/office/drawing/2010/main" val="0"/>
              </a:ext>
            </a:extLst>
          </a:blip>
          <a:srcRect/>
          <a:stretch>
            <a:fillRect/>
          </a:stretch>
        </p:blipFill>
        <p:spPr bwMode="auto">
          <a:xfrm>
            <a:off x="1" y="-75764"/>
            <a:ext cx="12058650" cy="69337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443AAF1-94B1-8D43-B58A-A33FF2298069}"/>
              </a:ext>
            </a:extLst>
          </p:cNvPr>
          <p:cNvSpPr/>
          <p:nvPr/>
        </p:nvSpPr>
        <p:spPr>
          <a:xfrm>
            <a:off x="1902883" y="0"/>
            <a:ext cx="8500533" cy="1015663"/>
          </a:xfrm>
          <a:prstGeom prst="rect">
            <a:avLst/>
          </a:prstGeom>
        </p:spPr>
        <p:txBody>
          <a:bodyPr wrap="square">
            <a:spAutoFit/>
          </a:bodyPr>
          <a:lstStyle/>
          <a:p>
            <a:pPr algn="ctr"/>
            <a:r>
              <a:rPr lang="en-US" sz="6000" dirty="0">
                <a:ln>
                  <a:solidFill>
                    <a:srgbClr val="404040"/>
                  </a:solidFill>
                </a:ln>
                <a:solidFill>
                  <a:schemeClr val="accent4">
                    <a:lumMod val="75000"/>
                  </a:schemeClr>
                </a:solidFill>
                <a:latin typeface="Algerian" panose="020F0502020204030204" pitchFamily="34" charset="0"/>
              </a:rPr>
              <a:t>Who Said It?</a:t>
            </a:r>
            <a:endParaRPr lang="en-US" sz="6000" dirty="0"/>
          </a:p>
        </p:txBody>
      </p:sp>
      <p:sp>
        <p:nvSpPr>
          <p:cNvPr id="2" name="TextBox 1">
            <a:extLst>
              <a:ext uri="{FF2B5EF4-FFF2-40B4-BE49-F238E27FC236}">
                <a16:creationId xmlns:a16="http://schemas.microsoft.com/office/drawing/2014/main" id="{FC19B4E2-85B7-A44B-9557-E0755CB3159E}"/>
              </a:ext>
            </a:extLst>
          </p:cNvPr>
          <p:cNvSpPr txBox="1"/>
          <p:nvPr/>
        </p:nvSpPr>
        <p:spPr>
          <a:xfrm>
            <a:off x="1" y="1335314"/>
            <a:ext cx="12046856" cy="1200329"/>
          </a:xfrm>
          <a:prstGeom prst="rect">
            <a:avLst/>
          </a:prstGeom>
          <a:noFill/>
        </p:spPr>
        <p:txBody>
          <a:bodyPr wrap="square" rtlCol="0">
            <a:spAutoFit/>
          </a:bodyPr>
          <a:lstStyle/>
          <a:p>
            <a:r>
              <a:rPr lang="en-US" sz="3600" b="1" dirty="0">
                <a:ln>
                  <a:solidFill>
                    <a:schemeClr val="tx1"/>
                  </a:solidFill>
                </a:ln>
                <a:latin typeface="Castellar" panose="020A0402060406010301" pitchFamily="18" charset="77"/>
              </a:rPr>
              <a:t>‘So much for </a:t>
            </a:r>
            <a:r>
              <a:rPr lang="en-US" sz="3600" b="1" dirty="0" err="1">
                <a:ln>
                  <a:solidFill>
                    <a:schemeClr val="tx1"/>
                  </a:solidFill>
                </a:ln>
                <a:latin typeface="Castellar" panose="020A0402060406010301" pitchFamily="18" charset="77"/>
              </a:rPr>
              <a:t>Aulestes</a:t>
            </a:r>
            <a:r>
              <a:rPr lang="en-US" sz="3600" b="1" dirty="0">
                <a:ln>
                  <a:solidFill>
                    <a:schemeClr val="tx1"/>
                  </a:solidFill>
                </a:ln>
                <a:latin typeface="Castellar" panose="020A0402060406010301" pitchFamily="18" charset="77"/>
              </a:rPr>
              <a:t>! This is a better victim to offer to the great gods!’</a:t>
            </a:r>
          </a:p>
        </p:txBody>
      </p:sp>
    </p:spTree>
    <p:extLst>
      <p:ext uri="{BB962C8B-B14F-4D97-AF65-F5344CB8AC3E}">
        <p14:creationId xmlns:p14="http://schemas.microsoft.com/office/powerpoint/2010/main" val="1023591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740</Words>
  <Application>Microsoft Macintosh PowerPoint</Application>
  <PresentationFormat>Widescreen</PresentationFormat>
  <Paragraphs>52</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Algerian</vt:lpstr>
      <vt:lpstr>Arial</vt:lpstr>
      <vt:lpstr>Calibri</vt:lpstr>
      <vt:lpstr>Calibri Light</vt:lpstr>
      <vt:lpstr>Castellar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Odysseus</dc:title>
  <dc:creator>Brian Crosby</dc:creator>
  <cp:lastModifiedBy>Joshua Crosby</cp:lastModifiedBy>
  <cp:revision>11</cp:revision>
  <dcterms:created xsi:type="dcterms:W3CDTF">2018-11-27T13:25:41Z</dcterms:created>
  <dcterms:modified xsi:type="dcterms:W3CDTF">2023-09-18T18:01:38Z</dcterms:modified>
</cp:coreProperties>
</file>