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7" r:id="rId5"/>
    <p:sldMasterId id="2147483704" r:id="rId6"/>
    <p:sldMasterId id="2147483716" r:id="rId7"/>
    <p:sldMasterId id="2147483733" r:id="rId8"/>
    <p:sldMasterId id="2147483745" r:id="rId9"/>
    <p:sldMasterId id="2147483762" r:id="rId10"/>
    <p:sldMasterId id="2147483774" r:id="rId11"/>
    <p:sldMasterId id="2147483791" r:id="rId12"/>
  </p:sldMasterIdLst>
  <p:notesMasterIdLst>
    <p:notesMasterId r:id="rId17"/>
  </p:notesMasterIdLst>
  <p:sldIdLst>
    <p:sldId id="258" r:id="rId13"/>
    <p:sldId id="259" r:id="rId14"/>
    <p:sldId id="260" r:id="rId15"/>
    <p:sldId id="261" r:id="rId16"/>
  </p:sldIdLst>
  <p:sldSz cx="12801600" cy="9601200" type="A3"/>
  <p:notesSz cx="6797675" cy="9926638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7"/>
    <p:restoredTop sz="92876"/>
  </p:normalViewPr>
  <p:slideViewPr>
    <p:cSldViewPr snapToGrid="0" snapToObjects="1">
      <p:cViewPr>
        <p:scale>
          <a:sx n="75" d="100"/>
          <a:sy n="75" d="100"/>
        </p:scale>
        <p:origin x="342" y="-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smtClean="0">
                <a:latin typeface="Arial" charset="0"/>
                <a:ea typeface="Arial" charset="0"/>
                <a:cs typeface="Arial" charset="0"/>
              </a:rPr>
              <a:t>better hope – brighter future</a:t>
            </a:r>
            <a:endParaRPr lang="en-GB" sz="112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smtClean="0">
                <a:latin typeface="Arial" charset="0"/>
                <a:ea typeface="Arial" charset="0"/>
                <a:cs typeface="Arial" charset="0"/>
              </a:rPr>
              <a:t>better hope – brighter future</a:t>
            </a:r>
            <a:endParaRPr lang="en-GB" sz="112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4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9.tiff"/><Relationship Id="rId11" Type="http://schemas.openxmlformats.org/officeDocument/2006/relationships/image" Target="../media/image13.em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9.tiff"/><Relationship Id="rId11" Type="http://schemas.openxmlformats.org/officeDocument/2006/relationships/image" Target="../media/image15.em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9.tiff"/><Relationship Id="rId11" Type="http://schemas.openxmlformats.org/officeDocument/2006/relationships/image" Target="../media/image15.em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9.tiff"/><Relationship Id="rId11" Type="http://schemas.openxmlformats.org/officeDocument/2006/relationships/image" Target="../media/image15.em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2748"/>
              </p:ext>
            </p:extLst>
          </p:nvPr>
        </p:nvGraphicFramePr>
        <p:xfrm>
          <a:off x="7605224" y="5254361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root hair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hair like projections to increase the surface area</a:t>
                      </a:r>
                    </a:p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xylem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TRANSPIRATION - dead cells</a:t>
                      </a:r>
                    </a:p>
                    <a:p>
                      <a:pPr algn="ctr"/>
                      <a:r>
                        <a:rPr lang="en-GB" sz="1200" dirty="0" smtClean="0"/>
                        <a:t>cell walls toughened by lignin</a:t>
                      </a:r>
                    </a:p>
                    <a:p>
                      <a:pPr algn="ctr"/>
                      <a:r>
                        <a:rPr lang="en-GB" sz="1200" dirty="0" smtClean="0"/>
                        <a:t>flows in one direction 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phloem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TRANSLOCATION  - living cells cells have end plates with holes</a:t>
                      </a:r>
                    </a:p>
                    <a:p>
                      <a:pPr algn="ctr"/>
                      <a:r>
                        <a:rPr lang="en-GB" sz="1200" dirty="0" smtClean="0"/>
                        <a:t>flows in both directions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480634"/>
            <a:ext cx="1050284" cy="284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62" name="Straight Connector 61"/>
          <p:cNvCxnSpPr/>
          <p:nvPr/>
        </p:nvCxnSpPr>
        <p:spPr>
          <a:xfrm flipV="1">
            <a:off x="568106" y="853589"/>
            <a:ext cx="634048" cy="660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0949" y="2096424"/>
            <a:ext cx="541675" cy="27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9" name="Rectangle 68"/>
          <p:cNvSpPr/>
          <p:nvPr/>
        </p:nvSpPr>
        <p:spPr>
          <a:xfrm>
            <a:off x="121626" y="234213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animal cell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610909" y="336073"/>
            <a:ext cx="591245" cy="645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67" name="Straight Connector 66"/>
          <p:cNvCxnSpPr/>
          <p:nvPr/>
        </p:nvCxnSpPr>
        <p:spPr>
          <a:xfrm flipV="1">
            <a:off x="648666" y="3744424"/>
            <a:ext cx="716308" cy="47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plant cell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cxnSp>
        <p:nvCxnSpPr>
          <p:cNvPr id="188" name="Straight Connector 187"/>
          <p:cNvCxnSpPr>
            <a:endCxn id="162" idx="1"/>
          </p:cNvCxnSpPr>
          <p:nvPr/>
        </p:nvCxnSpPr>
        <p:spPr>
          <a:xfrm flipV="1">
            <a:off x="1062299" y="4338007"/>
            <a:ext cx="289549" cy="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904404" y="4870236"/>
            <a:ext cx="449999" cy="64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52813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/>
                        <a:t>centi</a:t>
                      </a:r>
                      <a:r>
                        <a:rPr lang="en-GB" sz="1100" b="1" smtClean="0"/>
                        <a:t> </a:t>
                      </a:r>
                      <a:r>
                        <a:rPr lang="de-DE" sz="1100" b="1" baseline="0" smtClean="0"/>
                        <a:t> (cm) </a:t>
                      </a:r>
                      <a:endParaRPr lang="en-GB" sz="1100" b="1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cm = 0.01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-2</a:t>
                      </a:r>
                      <a:endParaRPr lang="en-GB" sz="1100" baseline="3000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smtClean="0"/>
                        <a:t>milli (mm)</a:t>
                      </a:r>
                      <a:endParaRPr lang="en-GB" sz="1100" b="1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mm = 0.001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-3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smtClean="0"/>
                        <a:t>micro (𝛍m)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</a:t>
                      </a:r>
                      <a:r>
                        <a:rPr lang="en-GB" sz="1100" b="0" smtClean="0"/>
                        <a:t>𝛍m </a:t>
                      </a:r>
                      <a:r>
                        <a:rPr lang="en-GB" sz="1100" b="1" smtClean="0"/>
                        <a:t>= </a:t>
                      </a:r>
                      <a:r>
                        <a:rPr lang="en-GB" sz="1100" smtClean="0"/>
                        <a:t>0.000 001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-6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/>
                        <a:t>nano</a:t>
                      </a:r>
                      <a:r>
                        <a:rPr lang="en-GB" sz="1100" b="1" dirty="0" smtClean="0"/>
                        <a:t> (nm)</a:t>
                      </a:r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</a:t>
                      </a:r>
                      <a:r>
                        <a:rPr lang="en-GB" sz="1100" baseline="0" smtClean="0"/>
                        <a:t>nm = 0.000 000 001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x</a:t>
                      </a:r>
                      <a:r>
                        <a:rPr lang="en-GB" sz="1100" baseline="0" dirty="0" smtClean="0"/>
                        <a:t> 10 </a:t>
                      </a:r>
                      <a:r>
                        <a:rPr lang="en-GB" sz="1100" baseline="30000" dirty="0" smtClean="0"/>
                        <a:t>-9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2382" y="6521598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8" y="5945654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 flipV="1">
            <a:off x="7418175" y="4202037"/>
            <a:ext cx="193633" cy="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 flipV="1">
            <a:off x="7412417" y="6184283"/>
            <a:ext cx="192807" cy="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/>
              <a:t>how a cell changes and becomes </a:t>
            </a:r>
            <a:r>
              <a:rPr lang="en-GB" sz="1200" b="1" dirty="0"/>
              <a:t>specialised</a:t>
            </a:r>
          </a:p>
          <a:p>
            <a:pPr algn="ctr"/>
            <a:r>
              <a:rPr lang="en-GB" sz="1200" b="1" dirty="0"/>
              <a:t>Undifferentiated</a:t>
            </a:r>
            <a:r>
              <a:rPr lang="en-GB" sz="1200" dirty="0"/>
              <a:t> call are called </a:t>
            </a:r>
            <a:r>
              <a:rPr lang="en-GB" sz="1200" b="1" dirty="0"/>
              <a:t>STEM</a:t>
            </a:r>
            <a:r>
              <a:rPr lang="en-GB" sz="1200" dirty="0"/>
              <a:t> </a:t>
            </a:r>
            <a:r>
              <a:rPr lang="en-GB" sz="1200" dirty="0" smtClean="0"/>
              <a:t>cells</a:t>
            </a:r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animal cell differentiation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plant cell differentiation</a:t>
            </a: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>
            <a:off x="3928145" y="5400159"/>
            <a:ext cx="248916" cy="42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8638"/>
              </p:ext>
            </p:extLst>
          </p:nvPr>
        </p:nvGraphicFramePr>
        <p:xfrm>
          <a:off x="1205501" y="231607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cytoplasm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nucleus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</a:t>
                      </a: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genetic material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activities of the cell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and codes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for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proteins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cell membrane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ribosome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protein synthesis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mRNA is translated to an amino acid chain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mitochondrion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respiration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where energy is released for the cell to function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5" name="Straight Connector 154"/>
          <p:cNvCxnSpPr/>
          <p:nvPr/>
        </p:nvCxnSpPr>
        <p:spPr>
          <a:xfrm flipV="1">
            <a:off x="988638" y="1373824"/>
            <a:ext cx="218454" cy="261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800901" y="1862889"/>
            <a:ext cx="401253" cy="100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15346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permanent vacuole</a:t>
                      </a:r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cell sap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keeps cell turgid, contains sugars and salts in solution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cell wall</a:t>
                      </a:r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chloroplast</a:t>
                      </a:r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photosynthesis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chlorophyll, absorbs light energy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673654"/>
            <a:ext cx="842280" cy="157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673654"/>
            <a:ext cx="1178592" cy="157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 stages of life </a:t>
            </a:r>
            <a:r>
              <a:rPr lang="en-GB" sz="1200" dirty="0" smtClean="0">
                <a:solidFill>
                  <a:schemeClr val="tx1"/>
                </a:solidFill>
              </a:rPr>
              <a:t>cycle the stem cells are grouped </a:t>
            </a:r>
            <a:r>
              <a:rPr lang="en-GB" sz="1200" dirty="0">
                <a:solidFill>
                  <a:schemeClr val="tx1"/>
                </a:solidFill>
              </a:rPr>
              <a:t>together in </a:t>
            </a:r>
            <a:r>
              <a:rPr lang="en-GB" sz="1200" dirty="0" smtClean="0">
                <a:solidFill>
                  <a:schemeClr val="tx1"/>
                </a:solidFill>
              </a:rPr>
              <a:t>meristems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73055"/>
              </p:ext>
            </p:extLst>
          </p:nvPr>
        </p:nvGraphicFramePr>
        <p:xfrm>
          <a:off x="7611808" y="3277352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nerve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electrical signals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long branched connections </a:t>
                      </a:r>
                      <a:r>
                        <a:rPr lang="en-GB" sz="1200" baseline="0" dirty="0" smtClean="0"/>
                        <a:t> a</a:t>
                      </a:r>
                      <a:r>
                        <a:rPr lang="en-GB" sz="1200" dirty="0" smtClean="0"/>
                        <a:t>nd insulating sheath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sperm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fertilise an egg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streamlined with a long tail </a:t>
                      </a:r>
                    </a:p>
                    <a:p>
                      <a:pPr algn="ctr"/>
                      <a:r>
                        <a:rPr lang="en-GB" sz="1200" dirty="0" smtClean="0"/>
                        <a:t>acrosome containing enzymes </a:t>
                      </a:r>
                    </a:p>
                    <a:p>
                      <a:pPr algn="ctr"/>
                      <a:r>
                        <a:rPr lang="en-GB" sz="1200" dirty="0" smtClean="0"/>
                        <a:t>large number of mitochondria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muscle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contract to allow movement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contains a large number of mitochondria</a:t>
                      </a:r>
                    </a:p>
                    <a:p>
                      <a:pPr algn="ctr"/>
                      <a:r>
                        <a:rPr lang="en-GB" sz="1200" dirty="0" smtClean="0"/>
                        <a:t>long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early stages of development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only for repair and replacement 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36572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cell membrane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bacterial DNA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 in nucleus floats in the cytoplasm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controls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the function of the cell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cell wall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</a:t>
                      </a: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plasmid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small rings of DNA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 additional genes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cytoplasm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7039270" y="282187"/>
            <a:ext cx="528655" cy="282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6989233" y="843709"/>
            <a:ext cx="589122" cy="184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4" name="Straight Connector 213"/>
          <p:cNvCxnSpPr>
            <a:stCxn id="171" idx="1"/>
          </p:cNvCxnSpPr>
          <p:nvPr/>
        </p:nvCxnSpPr>
        <p:spPr>
          <a:xfrm flipH="1">
            <a:off x="7046269" y="1145230"/>
            <a:ext cx="524032" cy="17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6887725" y="1467415"/>
            <a:ext cx="690630" cy="23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6858458" y="1613896"/>
            <a:ext cx="676917" cy="349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0712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Radiation used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rays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beams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Max</a:t>
                      </a:r>
                      <a:r>
                        <a:rPr lang="en-GB" sz="1200" b="1" baseline="0" dirty="0" smtClean="0"/>
                        <a:t> magnification 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</a:t>
                      </a:r>
                      <a:r>
                        <a:rPr lang="en-GB" sz="1200" baseline="0" dirty="0" smtClean="0"/>
                        <a:t> 1500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 2 000 000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Resolution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Size of microscope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Small</a:t>
                      </a:r>
                      <a:r>
                        <a:rPr lang="en-GB" sz="1200" baseline="0" dirty="0" smtClean="0"/>
                        <a:t> and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Very large and not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Cost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 ~</a:t>
                      </a:r>
                      <a:r>
                        <a:rPr lang="en-GB" sz="1200" dirty="0" smtClean="0"/>
                        <a:t>£100</a:t>
                      </a:r>
                      <a:r>
                        <a:rPr lang="en-GB" sz="1200" baseline="0" dirty="0" smtClean="0"/>
                        <a:t> for a school 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Several £100,000 to £1 million plus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1" name="Picture 2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7508" y="6148665"/>
            <a:ext cx="3026833" cy="890709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005" y="7305156"/>
            <a:ext cx="2661937" cy="1841658"/>
          </a:xfrm>
          <a:prstGeom prst="rect">
            <a:avLst/>
          </a:prstGeom>
        </p:spPr>
      </p:pic>
      <p:cxnSp>
        <p:nvCxnSpPr>
          <p:cNvPr id="274" name="Straight Connector 273"/>
          <p:cNvCxnSpPr>
            <a:stCxn id="263" idx="2"/>
            <a:endCxn id="271" idx="0"/>
          </p:cNvCxnSpPr>
          <p:nvPr/>
        </p:nvCxnSpPr>
        <p:spPr>
          <a:xfrm flipH="1">
            <a:off x="5660925" y="5970480"/>
            <a:ext cx="53176" cy="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271" idx="2"/>
            <a:endCxn id="238" idx="0"/>
          </p:cNvCxnSpPr>
          <p:nvPr/>
        </p:nvCxnSpPr>
        <p:spPr>
          <a:xfrm>
            <a:off x="5660925" y="7039374"/>
            <a:ext cx="23344" cy="33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" name="TextBox 1"/>
          <p:cNvSpPr txBox="1"/>
          <p:nvPr/>
        </p:nvSpPr>
        <p:spPr>
          <a:xfrm>
            <a:off x="3893774" y="-11867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Description /other info</a:t>
            </a:r>
            <a:endParaRPr lang="en-GB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679448" y="-12797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function</a:t>
            </a:r>
            <a:endParaRPr lang="en-GB" sz="1000" dirty="0"/>
          </a:p>
        </p:txBody>
      </p:sp>
      <p:sp>
        <p:nvSpPr>
          <p:cNvPr id="75" name="Rectangle 74"/>
          <p:cNvSpPr/>
          <p:nvPr/>
        </p:nvSpPr>
        <p:spPr>
          <a:xfrm>
            <a:off x="6381047" y="1809351"/>
            <a:ext cx="915559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bacterial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92833"/>
              </p:ext>
            </p:extLst>
          </p:nvPr>
        </p:nvGraphicFramePr>
        <p:xfrm>
          <a:off x="7605224" y="5254361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hair like projections to increase the surface area</a:t>
                      </a:r>
                    </a:p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TRANSPIRATION - dead cells</a:t>
                      </a:r>
                    </a:p>
                    <a:p>
                      <a:pPr algn="ctr"/>
                      <a:r>
                        <a:rPr lang="en-GB" sz="1200" dirty="0" smtClean="0"/>
                        <a:t>cell walls toughened by lignin</a:t>
                      </a:r>
                    </a:p>
                    <a:p>
                      <a:pPr algn="ctr"/>
                      <a:r>
                        <a:rPr lang="en-GB" sz="1200" dirty="0" smtClean="0"/>
                        <a:t>flows in one direction 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TRANSLOCATION  - living cells cells have end plates with holes</a:t>
                      </a:r>
                    </a:p>
                    <a:p>
                      <a:pPr algn="ctr"/>
                      <a:r>
                        <a:rPr lang="en-GB" sz="1200" dirty="0" smtClean="0"/>
                        <a:t>flows in both directions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510154"/>
            <a:ext cx="1050284" cy="254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9" name="Rectangle 68"/>
          <p:cNvSpPr/>
          <p:nvPr/>
        </p:nvSpPr>
        <p:spPr>
          <a:xfrm>
            <a:off x="121626" y="237165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60571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cm = 0.01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-2</a:t>
                      </a:r>
                      <a:endParaRPr lang="en-GB" sz="1100" baseline="3000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mm = 0.001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-3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</a:t>
                      </a:r>
                      <a:r>
                        <a:rPr lang="en-GB" sz="1100" b="0" smtClean="0"/>
                        <a:t>𝛍m </a:t>
                      </a:r>
                      <a:r>
                        <a:rPr lang="en-GB" sz="1100" b="1" smtClean="0"/>
                        <a:t>= </a:t>
                      </a:r>
                      <a:r>
                        <a:rPr lang="en-GB" sz="1100" smtClean="0"/>
                        <a:t>0.000 001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-6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</a:t>
                      </a:r>
                      <a:r>
                        <a:rPr lang="en-GB" sz="1100" baseline="0" smtClean="0"/>
                        <a:t>nm = 0.000 000 001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x</a:t>
                      </a:r>
                      <a:r>
                        <a:rPr lang="en-GB" sz="1100" baseline="0" dirty="0" smtClean="0"/>
                        <a:t> 10 </a:t>
                      </a:r>
                      <a:r>
                        <a:rPr lang="en-GB" sz="1100" baseline="30000" dirty="0" smtClean="0"/>
                        <a:t>-9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2382" y="6521598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8" y="5945654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 flipV="1">
            <a:off x="7418175" y="4202037"/>
            <a:ext cx="193633" cy="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 flipV="1">
            <a:off x="7412417" y="6184283"/>
            <a:ext cx="192807" cy="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animal cell differentiation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plant cell differentiation</a:t>
            </a: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 flipV="1">
            <a:off x="3928145" y="5350489"/>
            <a:ext cx="248916" cy="49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8658"/>
              </p:ext>
            </p:extLst>
          </p:nvPr>
        </p:nvGraphicFramePr>
        <p:xfrm>
          <a:off x="1205501" y="104434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</a:t>
                      </a: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genetic material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activities of the cell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and codes fro proteins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protein synthesis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mRNA is translated to an amino acid chain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respiration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where energy is released for the cell to function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57191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cell sap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keeps cell turgid, contains sugars and salts in solution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photosynthesis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chlorophyll, absorbs light energy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488988"/>
            <a:ext cx="842280" cy="34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488988"/>
            <a:ext cx="1178592" cy="34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 stages of life </a:t>
            </a:r>
            <a:r>
              <a:rPr lang="en-GB" sz="1200" dirty="0" smtClean="0">
                <a:solidFill>
                  <a:schemeClr val="tx1"/>
                </a:solidFill>
              </a:rPr>
              <a:t>cycle the stem cells are grouped </a:t>
            </a:r>
            <a:r>
              <a:rPr lang="en-GB" sz="1200" dirty="0">
                <a:solidFill>
                  <a:schemeClr val="tx1"/>
                </a:solidFill>
              </a:rPr>
              <a:t>together in </a:t>
            </a:r>
            <a:r>
              <a:rPr lang="en-GB" sz="1200" dirty="0" smtClean="0">
                <a:solidFill>
                  <a:schemeClr val="tx1"/>
                </a:solidFill>
              </a:rPr>
              <a:t>meristems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63123"/>
              </p:ext>
            </p:extLst>
          </p:nvPr>
        </p:nvGraphicFramePr>
        <p:xfrm>
          <a:off x="7611808" y="3277352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electrical signals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long branched connections </a:t>
                      </a:r>
                      <a:r>
                        <a:rPr lang="en-GB" sz="1200" baseline="0" dirty="0" smtClean="0"/>
                        <a:t> a</a:t>
                      </a:r>
                      <a:r>
                        <a:rPr lang="en-GB" sz="1200" dirty="0" smtClean="0"/>
                        <a:t>nd insulating sheath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fertilise an egg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streamlined with a long tail </a:t>
                      </a:r>
                    </a:p>
                    <a:p>
                      <a:pPr algn="ctr"/>
                      <a:r>
                        <a:rPr lang="en-GB" sz="1200" dirty="0" smtClean="0"/>
                        <a:t>acrosome containing enzymes </a:t>
                      </a:r>
                    </a:p>
                    <a:p>
                      <a:pPr algn="ctr"/>
                      <a:r>
                        <a:rPr lang="en-GB" sz="1200" dirty="0" smtClean="0"/>
                        <a:t>large number of mitochondria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73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contract to allow movement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contains a large number of mitochondria</a:t>
                      </a:r>
                    </a:p>
                    <a:p>
                      <a:pPr algn="ctr"/>
                      <a:r>
                        <a:rPr lang="en-GB" sz="1200" dirty="0" smtClean="0"/>
                        <a:t>long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early stages of development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only for repair and replacement 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777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 in nucleus floats in the cytoplasm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controls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the function of the cell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</a:t>
                      </a: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small rings of DNA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 additional genes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5138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rays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beams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</a:t>
                      </a:r>
                      <a:r>
                        <a:rPr lang="en-GB" sz="1200" baseline="0" dirty="0" smtClean="0"/>
                        <a:t> 1500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 2 000 000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Small</a:t>
                      </a:r>
                      <a:r>
                        <a:rPr lang="en-GB" sz="1200" baseline="0" dirty="0" smtClean="0"/>
                        <a:t> and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Very large and not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 ~</a:t>
                      </a:r>
                      <a:r>
                        <a:rPr lang="en-GB" sz="1200" dirty="0" smtClean="0"/>
                        <a:t>£100</a:t>
                      </a:r>
                      <a:r>
                        <a:rPr lang="en-GB" sz="1200" baseline="0" dirty="0" smtClean="0"/>
                        <a:t> for a school 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Several £100,000 to £1 million plus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4" name="Straight Connector 273"/>
          <p:cNvCxnSpPr>
            <a:stCxn id="263" idx="2"/>
            <a:endCxn id="6" idx="0"/>
          </p:cNvCxnSpPr>
          <p:nvPr/>
        </p:nvCxnSpPr>
        <p:spPr>
          <a:xfrm flipH="1">
            <a:off x="5704067" y="5970480"/>
            <a:ext cx="10034" cy="23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6" idx="2"/>
            <a:endCxn id="238" idx="0"/>
          </p:cNvCxnSpPr>
          <p:nvPr/>
        </p:nvCxnSpPr>
        <p:spPr>
          <a:xfrm flipH="1">
            <a:off x="5684269" y="7018232"/>
            <a:ext cx="19798" cy="35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28" y="7373839"/>
            <a:ext cx="1441625" cy="176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2357" y="6202736"/>
            <a:ext cx="2383420" cy="81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71793"/>
              </p:ext>
            </p:extLst>
          </p:nvPr>
        </p:nvGraphicFramePr>
        <p:xfrm>
          <a:off x="7605224" y="5254361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hair like projections to increase the surface area</a:t>
                      </a:r>
                    </a:p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TRANSPIRATION - dead cells</a:t>
                      </a:r>
                    </a:p>
                    <a:p>
                      <a:pPr algn="ctr"/>
                      <a:r>
                        <a:rPr lang="en-GB" sz="1200" dirty="0" smtClean="0"/>
                        <a:t>cell walls toughened by lignin</a:t>
                      </a:r>
                    </a:p>
                    <a:p>
                      <a:pPr algn="ctr"/>
                      <a:r>
                        <a:rPr lang="en-GB" sz="1200" dirty="0" smtClean="0"/>
                        <a:t>flows in one direction 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TRANSLOCATION  - living cells cells have end plates with holes</a:t>
                      </a:r>
                    </a:p>
                    <a:p>
                      <a:pPr algn="ctr"/>
                      <a:r>
                        <a:rPr lang="en-GB" sz="1200" dirty="0" smtClean="0"/>
                        <a:t>flows in both directions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510154"/>
            <a:ext cx="1050284" cy="254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9" name="Rectangle 68"/>
          <p:cNvSpPr/>
          <p:nvPr/>
        </p:nvSpPr>
        <p:spPr>
          <a:xfrm>
            <a:off x="121626" y="237165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16207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-2</a:t>
                      </a:r>
                      <a:endParaRPr lang="en-GB" sz="1100" baseline="3000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-3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-6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x</a:t>
                      </a:r>
                      <a:r>
                        <a:rPr lang="en-GB" sz="1100" baseline="0" dirty="0" smtClean="0"/>
                        <a:t> 10 </a:t>
                      </a:r>
                      <a:r>
                        <a:rPr lang="en-GB" sz="1100" baseline="30000" dirty="0" smtClean="0"/>
                        <a:t>-9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2382" y="6521598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8" y="5945654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 flipV="1">
            <a:off x="7418175" y="4202037"/>
            <a:ext cx="193633" cy="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 flipV="1">
            <a:off x="7412417" y="6184283"/>
            <a:ext cx="192807" cy="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 flipV="1">
            <a:off x="3928145" y="5350489"/>
            <a:ext cx="248916" cy="49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87754"/>
              </p:ext>
            </p:extLst>
          </p:nvPr>
        </p:nvGraphicFramePr>
        <p:xfrm>
          <a:off x="1205501" y="232544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activities of the cell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and codes fro proteins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mRNA is translated to an amino acid chain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where energy is released for the cell to function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95631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keeps cell turgid, contains sugars and salts in solution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chlorophyll, absorbs light energy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488988"/>
            <a:ext cx="842280" cy="34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488988"/>
            <a:ext cx="1178592" cy="34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 stages of life </a:t>
            </a:r>
            <a:r>
              <a:rPr lang="en-GB" sz="1200" dirty="0" smtClean="0">
                <a:solidFill>
                  <a:schemeClr val="tx1"/>
                </a:solidFill>
              </a:rPr>
              <a:t>cycle the stem cells are grouped </a:t>
            </a:r>
            <a:r>
              <a:rPr lang="en-GB" sz="1200" dirty="0">
                <a:solidFill>
                  <a:schemeClr val="tx1"/>
                </a:solidFill>
              </a:rPr>
              <a:t>together in </a:t>
            </a:r>
            <a:r>
              <a:rPr lang="en-GB" sz="1200" dirty="0" smtClean="0">
                <a:solidFill>
                  <a:schemeClr val="tx1"/>
                </a:solidFill>
              </a:rPr>
              <a:t>meristems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6908"/>
              </p:ext>
            </p:extLst>
          </p:nvPr>
        </p:nvGraphicFramePr>
        <p:xfrm>
          <a:off x="7611808" y="3277352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carry electrical signals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long branched connections </a:t>
                      </a:r>
                      <a:r>
                        <a:rPr lang="en-GB" sz="1200" baseline="0" dirty="0" smtClean="0"/>
                        <a:t> a</a:t>
                      </a:r>
                      <a:r>
                        <a:rPr lang="en-GB" sz="1200" dirty="0" smtClean="0"/>
                        <a:t>nd insulating sheath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smtClean="0">
                          <a:solidFill>
                            <a:schemeClr val="bg1"/>
                          </a:solidFill>
                        </a:rPr>
                        <a:t>fertilise an egg</a:t>
                      </a: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streamlined with a long tail </a:t>
                      </a:r>
                    </a:p>
                    <a:p>
                      <a:pPr algn="ctr"/>
                      <a:r>
                        <a:rPr lang="en-GB" sz="1200" dirty="0" smtClean="0"/>
                        <a:t>acrosome containing enzymes </a:t>
                      </a:r>
                    </a:p>
                    <a:p>
                      <a:pPr algn="ctr"/>
                      <a:r>
                        <a:rPr lang="en-GB" sz="1200" dirty="0" smtClean="0"/>
                        <a:t>large number of mitochondria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73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contract to allow movement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contains a large number of mitochondria</a:t>
                      </a:r>
                    </a:p>
                    <a:p>
                      <a:pPr algn="ctr"/>
                      <a:r>
                        <a:rPr lang="en-GB" sz="1200" dirty="0" smtClean="0"/>
                        <a:t>long</a:t>
                      </a: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early stages of development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only for repair and replacement 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31851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controls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the function of the cell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 additional genes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5138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rays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beams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</a:t>
                      </a:r>
                      <a:r>
                        <a:rPr lang="en-GB" sz="1200" baseline="0" dirty="0" smtClean="0"/>
                        <a:t> 1500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 2 000 000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Small</a:t>
                      </a:r>
                      <a:r>
                        <a:rPr lang="en-GB" sz="1200" baseline="0" dirty="0" smtClean="0"/>
                        <a:t> and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Very large and not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 ~</a:t>
                      </a:r>
                      <a:r>
                        <a:rPr lang="en-GB" sz="1200" dirty="0" smtClean="0"/>
                        <a:t>£100</a:t>
                      </a:r>
                      <a:r>
                        <a:rPr lang="en-GB" sz="1200" baseline="0" dirty="0" smtClean="0"/>
                        <a:t> for a school 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Several £100,000 to £1 million plus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4" name="Straight Connector 273"/>
          <p:cNvCxnSpPr>
            <a:stCxn id="263" idx="2"/>
            <a:endCxn id="6" idx="0"/>
          </p:cNvCxnSpPr>
          <p:nvPr/>
        </p:nvCxnSpPr>
        <p:spPr>
          <a:xfrm flipH="1">
            <a:off x="5704067" y="5970480"/>
            <a:ext cx="10034" cy="23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6" idx="2"/>
            <a:endCxn id="238" idx="0"/>
          </p:cNvCxnSpPr>
          <p:nvPr/>
        </p:nvCxnSpPr>
        <p:spPr>
          <a:xfrm flipH="1">
            <a:off x="5684269" y="7018232"/>
            <a:ext cx="19798" cy="35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28" y="7373839"/>
            <a:ext cx="1441625" cy="176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2357" y="6202736"/>
            <a:ext cx="2383420" cy="81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3893774" y="-11867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Description /other info</a:t>
            </a:r>
            <a:endParaRPr lang="en-GB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423078" y="833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function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975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988"/>
              </p:ext>
            </p:extLst>
          </p:nvPr>
        </p:nvGraphicFramePr>
        <p:xfrm>
          <a:off x="7605224" y="5279986"/>
          <a:ext cx="5055705" cy="1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Eukaryotes: 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510154"/>
            <a:ext cx="1050284" cy="34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9" name="Rectangle 68"/>
          <p:cNvSpPr/>
          <p:nvPr/>
        </p:nvSpPr>
        <p:spPr>
          <a:xfrm>
            <a:off x="121626" y="237165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857093"/>
            <a:ext cx="1025169" cy="207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>
            <a:off x="4512357" y="2840040"/>
            <a:ext cx="756862" cy="1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3" y="2683831"/>
            <a:ext cx="384386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Prokaryotes: 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189672" y="3265691"/>
            <a:ext cx="487240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___________ cell </a:t>
            </a:r>
            <a:r>
              <a:rPr lang="en-US" sz="1200" b="1" dirty="0" smtClean="0">
                <a:solidFill>
                  <a:schemeClr val="tx1"/>
                </a:solidFill>
              </a:rPr>
              <a:t>contains </a:t>
            </a:r>
            <a:r>
              <a:rPr lang="en-US" sz="1200" b="1" dirty="0">
                <a:solidFill>
                  <a:schemeClr val="tx1"/>
                </a:solidFill>
              </a:rPr>
              <a:t>all the parts of animal cells plus </a:t>
            </a:r>
            <a:r>
              <a:rPr lang="en-US" sz="1200" b="1" dirty="0" smtClean="0">
                <a:solidFill>
                  <a:schemeClr val="tx1"/>
                </a:solidFill>
              </a:rPr>
              <a:t>these extras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68461"/>
              </p:ext>
            </p:extLst>
          </p:nvPr>
        </p:nvGraphicFramePr>
        <p:xfrm>
          <a:off x="8791149" y="7346914"/>
          <a:ext cx="3869780" cy="1831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1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/>
                        <a:t>Centi</a:t>
                      </a:r>
                      <a:r>
                        <a:rPr lang="en-GB" sz="1100" b="1" dirty="0" smtClean="0"/>
                        <a:t>…</a:t>
                      </a:r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1cm</a:t>
                      </a:r>
                      <a:r>
                        <a:rPr lang="en-GB" sz="1100" baseline="0" dirty="0" smtClean="0"/>
                        <a:t> = 0.01m</a:t>
                      </a:r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 smtClean="0"/>
                        <a:t>x10</a:t>
                      </a:r>
                      <a:r>
                        <a:rPr lang="en-GB" sz="1100" baseline="30000" dirty="0" smtClean="0"/>
                        <a:t>-2</a:t>
                      </a:r>
                      <a:endParaRPr lang="en-GB" sz="1100" baseline="30000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30000" dirty="0" smtClean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30000" dirty="0" smtClean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30000" dirty="0" smtClean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59715" y="6660222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715" y="6021686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>
            <a:off x="7418175" y="4181227"/>
            <a:ext cx="175303" cy="20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>
            <a:off x="7412417" y="6190891"/>
            <a:ext cx="192807" cy="73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174103"/>
            <a:ext cx="39374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1200" b="1" dirty="0" smtClean="0"/>
              <a:t>Cell differentiation means…</a:t>
            </a:r>
          </a:p>
          <a:p>
            <a:pPr algn="just"/>
            <a:endParaRPr lang="en-GB" sz="1200" b="1" dirty="0" smtClean="0"/>
          </a:p>
          <a:p>
            <a:pPr algn="just"/>
            <a:r>
              <a:rPr lang="en-GB" sz="1200" b="1" dirty="0" smtClean="0"/>
              <a:t>Undifferentiated cell are called…</a:t>
            </a:r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</a:rPr>
              <a:t>Animal cell differentiation</a:t>
            </a:r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</a:rPr>
              <a:t>Plant cell differentiation</a:t>
            </a:r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>
            <a:off x="4079117" y="5400159"/>
            <a:ext cx="97944" cy="97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8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32775"/>
              </p:ext>
            </p:extLst>
          </p:nvPr>
        </p:nvGraphicFramePr>
        <p:xfrm>
          <a:off x="1205501" y="219626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35654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820434"/>
            <a:ext cx="917766" cy="10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110390" y="5820434"/>
            <a:ext cx="1103106" cy="10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8115"/>
              </p:ext>
            </p:extLst>
          </p:nvPr>
        </p:nvGraphicFramePr>
        <p:xfrm>
          <a:off x="7593478" y="3209227"/>
          <a:ext cx="5055705" cy="19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37166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915020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05387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Type</a:t>
                      </a:r>
                      <a:r>
                        <a:rPr lang="en-GB" sz="1200" b="1" baseline="0" dirty="0" smtClean="0"/>
                        <a:t> of radiation used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Max magnification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Resolution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Size of microscope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Cost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4" name="Straight Connector 273"/>
          <p:cNvCxnSpPr>
            <a:stCxn id="263" idx="2"/>
            <a:endCxn id="6" idx="0"/>
          </p:cNvCxnSpPr>
          <p:nvPr/>
        </p:nvCxnSpPr>
        <p:spPr>
          <a:xfrm flipH="1">
            <a:off x="5704067" y="5970480"/>
            <a:ext cx="10034" cy="23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6" idx="2"/>
            <a:endCxn id="238" idx="0"/>
          </p:cNvCxnSpPr>
          <p:nvPr/>
        </p:nvCxnSpPr>
        <p:spPr>
          <a:xfrm flipH="1">
            <a:off x="5684269" y="7018232"/>
            <a:ext cx="19798" cy="35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749" y="7418462"/>
            <a:ext cx="1441625" cy="176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2357" y="6202736"/>
            <a:ext cx="2383420" cy="81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3893774" y="-11867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Description /other info</a:t>
            </a:r>
            <a:endParaRPr lang="en-GB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423078" y="-11867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function</a:t>
            </a:r>
            <a:endParaRPr lang="en-GB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1120474" y="-23670"/>
            <a:ext cx="1580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Cell part</a:t>
            </a:r>
            <a:endParaRPr lang="en-GB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496493"/>
            <a:ext cx="158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Draw label lines from picture to cell part</a:t>
            </a:r>
            <a:endParaRPr lang="en-GB" sz="1000" dirty="0"/>
          </a:p>
        </p:txBody>
      </p:sp>
      <p:sp>
        <p:nvSpPr>
          <p:cNvPr id="65" name="Rectangle 64"/>
          <p:cNvSpPr/>
          <p:nvPr/>
        </p:nvSpPr>
        <p:spPr>
          <a:xfrm>
            <a:off x="6437997" y="1875778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2356" y="6287773"/>
            <a:ext cx="2430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Magnification =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101" y="9127410"/>
            <a:ext cx="1836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Label the light microscope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5E5736E5FCD49A0DCF0B5A8A60F06" ma:contentTypeVersion="9" ma:contentTypeDescription="Create a new document." ma:contentTypeScope="" ma:versionID="73debe80db03a708f4cc0b218670a949">
  <xsd:schema xmlns:xsd="http://www.w3.org/2001/XMLSchema" xmlns:xs="http://www.w3.org/2001/XMLSchema" xmlns:p="http://schemas.microsoft.com/office/2006/metadata/properties" xmlns:ns2="e5c30f3c-f700-403d-9ad6-a418fe6047c4" xmlns:ns3="f77fa377-a94f-48f5-91a3-12a4d562085c" targetNamespace="http://schemas.microsoft.com/office/2006/metadata/properties" ma:root="true" ma:fieldsID="4be880bb7e4bd55013dd4f43cf0a122d" ns2:_="" ns3:_="">
    <xsd:import namespace="e5c30f3c-f700-403d-9ad6-a418fe6047c4"/>
    <xsd:import namespace="f77fa377-a94f-48f5-91a3-12a4d5620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3:HideFromDel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30f3c-f700-403d-9ad6-a418fe604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fa377-a94f-48f5-91a3-12a4d5620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HideFromDelve" ma:index="16" nillable="true" ma:displayName="HideFromDelve" ma:default="1" ma:internalName="HideFromDel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f77fa377-a94f-48f5-91a3-12a4d562085c">true</HideFromDelve>
  </documentManagement>
</p:properties>
</file>

<file path=customXml/itemProps1.xml><?xml version="1.0" encoding="utf-8"?>
<ds:datastoreItem xmlns:ds="http://schemas.openxmlformats.org/officeDocument/2006/customXml" ds:itemID="{22D0FD0A-FD36-41AA-A583-992C8AC2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B7F965-F22C-4E79-A2F2-B38FFE477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30f3c-f700-403d-9ad6-a418fe6047c4"/>
    <ds:schemaRef ds:uri="f77fa377-a94f-48f5-91a3-12a4d5620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56517E-68C9-4B35-A14F-93B449773A9B}">
  <ds:schemaRefs>
    <ds:schemaRef ds:uri="http://purl.org/dc/terms/"/>
    <ds:schemaRef ds:uri="http://schemas.microsoft.com/office/2006/documentManagement/types"/>
    <ds:schemaRef ds:uri="http://purl.org/dc/dcmitype/"/>
    <ds:schemaRef ds:uri="e5c30f3c-f700-403d-9ad6-a418fe6047c4"/>
    <ds:schemaRef ds:uri="http://schemas.microsoft.com/office/infopath/2007/PartnerControls"/>
    <ds:schemaRef ds:uri="http://schemas.openxmlformats.org/package/2006/metadata/core-properties"/>
    <ds:schemaRef ds:uri="f77fa377-a94f-48f5-91a3-12a4d562085c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Knowit</Template>
  <TotalTime>2038</TotalTime>
  <Words>1294</Words>
  <Application>Microsoft Office PowerPoint</Application>
  <PresentationFormat>A3 Paper (297x420 mm)</PresentationFormat>
  <Paragraphs>313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News Gothic MT</vt:lpstr>
      <vt:lpstr>Times New Roman</vt:lpstr>
      <vt:lpstr>Verdana</vt:lpstr>
      <vt:lpstr>Wingdings2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Fleck</dc:creator>
  <cp:lastModifiedBy>Joanna Rayner</cp:lastModifiedBy>
  <cp:revision>65</cp:revision>
  <cp:lastPrinted>2019-03-14T11:13:39Z</cp:lastPrinted>
  <dcterms:created xsi:type="dcterms:W3CDTF">2017-05-22T08:59:13Z</dcterms:created>
  <dcterms:modified xsi:type="dcterms:W3CDTF">2019-03-14T16:02:00Z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0x0101000C25E5736E5FCD49A0DCF0B5A8A60F06</vt:lpwstr>
  </property>
</Properties>
</file>