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4" r:id="rId3"/>
    <p:sldId id="287" r:id="rId4"/>
    <p:sldId id="288" r:id="rId5"/>
    <p:sldId id="289" r:id="rId6"/>
    <p:sldId id="303" r:id="rId7"/>
    <p:sldId id="290" r:id="rId8"/>
    <p:sldId id="291" r:id="rId9"/>
    <p:sldId id="292" r:id="rId10"/>
    <p:sldId id="293" r:id="rId11"/>
    <p:sldId id="295" r:id="rId12"/>
    <p:sldId id="294" r:id="rId13"/>
    <p:sldId id="296" r:id="rId14"/>
    <p:sldId id="297" r:id="rId15"/>
    <p:sldId id="298" r:id="rId16"/>
    <p:sldId id="299" r:id="rId17"/>
    <p:sldId id="300" r:id="rId18"/>
    <p:sldId id="301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6" y="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9C8A-F4F2-464F-BB22-4DE89B61CA4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37B3-9822-478A-9A6E-CA3079838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EC18-2412-4B6F-A2DE-08D016921EC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80E7D-474B-4E58-B83E-8AA1FF760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9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1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6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0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0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25555F4-47BE-4721-8CA0-7B59355C00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7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7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9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0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584"/>
          <a:stretch/>
        </p:blipFill>
        <p:spPr bwMode="auto">
          <a:xfrm>
            <a:off x="0" y="-13773"/>
            <a:ext cx="9216154" cy="68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2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846640" cy="1512167"/>
          </a:xfrm>
        </p:spPr>
        <p:txBody>
          <a:bodyPr>
            <a:noAutofit/>
          </a:bodyPr>
          <a:lstStyle/>
          <a:p>
            <a:r>
              <a:rPr lang="en-GB" sz="8000" dirty="0" smtClean="0"/>
              <a:t>Python</a:t>
            </a:r>
            <a:endParaRPr lang="en-GB" sz="8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0680" y="5589240"/>
            <a:ext cx="1833320" cy="4766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Lesson 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4536504" cy="34041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5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your code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10</a:t>
            </a:fld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815502" cy="7200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84548" y="3648478"/>
            <a:ext cx="3024336" cy="2304256"/>
          </a:xfrm>
          <a:prstGeom prst="wedgeRoundRectCallout">
            <a:avLst>
              <a:gd name="adj1" fmla="val 49295"/>
              <a:gd name="adj2" fmla="val -8484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{0}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is known as a placeholder.  This tells Python that you want to put something in this place.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042686" y="3781518"/>
            <a:ext cx="3312368" cy="2175284"/>
          </a:xfrm>
          <a:prstGeom prst="wedgeRoundRectCallout">
            <a:avLst>
              <a:gd name="adj1" fmla="val -31844"/>
              <a:gd name="adj2" fmla="val -93688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.format(Variable Name) </a:t>
            </a:r>
            <a:r>
              <a:rPr lang="en-GB" sz="2400" dirty="0" smtClean="0">
                <a:solidFill>
                  <a:schemeClr val="tx1"/>
                </a:solidFill>
              </a:rPr>
              <a:t>tells Python what you want to put into the placeholder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your code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11</a:t>
            </a:fld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815502" cy="7200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12-Point Star 10"/>
          <p:cNvSpPr/>
          <p:nvPr/>
        </p:nvSpPr>
        <p:spPr>
          <a:xfrm rot="21214654">
            <a:off x="179512" y="2996952"/>
            <a:ext cx="5616624" cy="3096344"/>
          </a:xfrm>
          <a:prstGeom prst="star1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Be careful: </a:t>
            </a:r>
            <a:r>
              <a:rPr lang="en-GB" sz="2800" dirty="0">
                <a:solidFill>
                  <a:sysClr val="windowText" lastClr="000000"/>
                </a:solidFill>
              </a:rPr>
              <a:t>it is case sensitive (</a:t>
            </a:r>
            <a:r>
              <a:rPr lang="en-GB" sz="2800" dirty="0">
                <a:solidFill>
                  <a:srgbClr val="FF0000"/>
                </a:solidFill>
              </a:rPr>
              <a:t>input</a:t>
            </a:r>
            <a:r>
              <a:rPr lang="en-GB" sz="2800" dirty="0">
                <a:solidFill>
                  <a:sysClr val="windowText" lastClr="000000"/>
                </a:solidFill>
              </a:rPr>
              <a:t> and </a:t>
            </a:r>
            <a:r>
              <a:rPr lang="en-GB" sz="2800" dirty="0">
                <a:solidFill>
                  <a:srgbClr val="FF0000"/>
                </a:solidFill>
              </a:rPr>
              <a:t>print</a:t>
            </a:r>
            <a:r>
              <a:rPr lang="en-GB" sz="2800" dirty="0">
                <a:solidFill>
                  <a:sysClr val="windowText" lastClr="000000"/>
                </a:solidFill>
              </a:rPr>
              <a:t> should NOT have capital letters)</a:t>
            </a:r>
          </a:p>
        </p:txBody>
      </p:sp>
      <p:sp>
        <p:nvSpPr>
          <p:cNvPr id="3" name="12-Point Star 2"/>
          <p:cNvSpPr/>
          <p:nvPr/>
        </p:nvSpPr>
        <p:spPr>
          <a:xfrm rot="456192">
            <a:off x="5220072" y="3140968"/>
            <a:ext cx="3816425" cy="2808312"/>
          </a:xfrm>
          <a:prstGeom prst="star1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Save and run your code (</a:t>
            </a:r>
            <a:r>
              <a:rPr lang="en-GB" sz="2800" b="1" dirty="0" smtClean="0">
                <a:solidFill>
                  <a:srgbClr val="FF0000"/>
                </a:solidFill>
              </a:rPr>
              <a:t>F5</a:t>
            </a:r>
            <a:r>
              <a:rPr lang="en-GB" sz="2800" b="1" dirty="0" smtClean="0">
                <a:solidFill>
                  <a:schemeClr val="tx1"/>
                </a:solidFill>
              </a:rPr>
              <a:t>) to try it out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236189"/>
              </p:ext>
            </p:extLst>
          </p:nvPr>
        </p:nvGraphicFramePr>
        <p:xfrm>
          <a:off x="590872" y="1556792"/>
          <a:ext cx="8229600" cy="4566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6275040"/>
              </a:tblGrid>
              <a:tr h="605883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Word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this does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05883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print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This will show whatever you want in</a:t>
                      </a:r>
                      <a:r>
                        <a:rPr lang="en-GB" sz="2400" baseline="0" dirty="0" smtClean="0"/>
                        <a:t> the Python Shell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57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input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This will ask the</a:t>
                      </a:r>
                      <a:r>
                        <a:rPr lang="en-GB" sz="2400" baseline="0" dirty="0" smtClean="0"/>
                        <a:t> user a question in the Python Shell and expect a response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57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variable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These are pieces of data that Python needs</a:t>
                      </a:r>
                      <a:r>
                        <a:rPr lang="en-GB" sz="2400" baseline="0" dirty="0" smtClean="0"/>
                        <a:t> to remember for later use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57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placeholder 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This tells Python that you want to insert something (e.g.</a:t>
                      </a:r>
                      <a:r>
                        <a:rPr lang="en-GB" sz="2400" baseline="0" dirty="0" smtClean="0"/>
                        <a:t> the data stored in the variable)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4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this code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6044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Try it out.</a:t>
            </a:r>
          </a:p>
          <a:p>
            <a:r>
              <a:rPr lang="en-GB" dirty="0" smtClean="0"/>
              <a:t>You can use more than one placeholder as shown below:</a:t>
            </a:r>
          </a:p>
          <a:p>
            <a:endParaRPr lang="en-GB" sz="5800" dirty="0"/>
          </a:p>
          <a:p>
            <a:endParaRPr lang="en-GB" dirty="0" smtClean="0"/>
          </a:p>
          <a:p>
            <a:r>
              <a:rPr lang="en-GB" dirty="0" smtClean="0"/>
              <a:t>Placeholders are numbered {0}, {1}, {2} … </a:t>
            </a:r>
            <a:r>
              <a:rPr lang="en-GB" dirty="0" err="1" smtClean="0"/>
              <a:t>etc</a:t>
            </a:r>
            <a:r>
              <a:rPr lang="en-GB" dirty="0" smtClean="0"/>
              <a:t> in the order that the variable names appear in the format brackets.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13</a:t>
            </a:fld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5203"/>
            <a:ext cx="8208912" cy="52527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8" y="3801046"/>
            <a:ext cx="8287546" cy="92409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/>
          </a:bodyPr>
          <a:lstStyle/>
          <a:p>
            <a:r>
              <a:rPr lang="en-GB" dirty="0" smtClean="0"/>
              <a:t>Try entering the following: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When you run the script it will not work as you may expect.  Try to work out what it is actually doing.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14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7222" r="56341" b="74259"/>
          <a:stretch/>
        </p:blipFill>
        <p:spPr bwMode="auto">
          <a:xfrm>
            <a:off x="395536" y="2276872"/>
            <a:ext cx="8568952" cy="225422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the user inputs data it is automatically classed as text, even if they only enter a number.</a:t>
            </a:r>
          </a:p>
          <a:p>
            <a:r>
              <a:rPr lang="en-GB" dirty="0" smtClean="0"/>
              <a:t>This is known as a string.</a:t>
            </a:r>
          </a:p>
          <a:p>
            <a:r>
              <a:rPr lang="en-GB" dirty="0" smtClean="0"/>
              <a:t>In Python, if you want to treat the value as a number you will need to specify the data type when you create the variable.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Declaring a data 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is different in this line of code?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16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7672" r="57741" b="89583"/>
          <a:stretch/>
        </p:blipFill>
        <p:spPr bwMode="auto">
          <a:xfrm>
            <a:off x="395536" y="2479636"/>
            <a:ext cx="8640960" cy="34922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84548" y="3648478"/>
            <a:ext cx="3024336" cy="2304256"/>
          </a:xfrm>
          <a:prstGeom prst="wedgeRoundRectCallout">
            <a:avLst>
              <a:gd name="adj1" fmla="val -5715"/>
              <a:gd name="adj2" fmla="val -89253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int</a:t>
            </a:r>
            <a:r>
              <a:rPr lang="en-GB" sz="2400" b="1" dirty="0" smtClean="0">
                <a:solidFill>
                  <a:srgbClr val="FF0000"/>
                </a:solidFill>
              </a:rPr>
              <a:t>(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tells Python that the input is going to be treated as an integer (number).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732240" y="3766604"/>
            <a:ext cx="2016224" cy="1059650"/>
          </a:xfrm>
          <a:prstGeom prst="wedgeRoundRectCallout">
            <a:avLst>
              <a:gd name="adj1" fmla="val 54125"/>
              <a:gd name="adj2" fmla="val -14798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) </a:t>
            </a:r>
            <a:r>
              <a:rPr lang="en-GB" sz="2400" dirty="0" smtClean="0">
                <a:solidFill>
                  <a:schemeClr val="tx1"/>
                </a:solidFill>
              </a:rPr>
              <a:t>closes the “</a:t>
            </a:r>
            <a:r>
              <a:rPr lang="en-GB" sz="2400" dirty="0" err="1" smtClean="0">
                <a:solidFill>
                  <a:schemeClr val="tx1"/>
                </a:solidFill>
              </a:rPr>
              <a:t>int</a:t>
            </a:r>
            <a:r>
              <a:rPr lang="en-GB" sz="2400" dirty="0" smtClean="0">
                <a:solidFill>
                  <a:schemeClr val="tx1"/>
                </a:solidFill>
              </a:rPr>
              <a:t>” bracket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1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your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5"/>
          </a:xfrm>
        </p:spPr>
        <p:txBody>
          <a:bodyPr>
            <a:normAutofit/>
          </a:bodyPr>
          <a:lstStyle/>
          <a:p>
            <a:r>
              <a:rPr lang="en-GB" dirty="0" smtClean="0"/>
              <a:t>Change the code you have just created so that it treats both inputs as a number.</a:t>
            </a:r>
          </a:p>
          <a:p>
            <a:r>
              <a:rPr lang="en-GB" dirty="0" smtClean="0"/>
              <a:t>Run the code again and you should see that it now works.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17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7407" r="51772" b="74630"/>
          <a:stretch/>
        </p:blipFill>
        <p:spPr bwMode="auto">
          <a:xfrm>
            <a:off x="251520" y="3933056"/>
            <a:ext cx="8813186" cy="201622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Operators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026771"/>
              </p:ext>
            </p:extLst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4392488"/>
                <a:gridCol w="245861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Operator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it means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Example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+</a:t>
                      </a:r>
                      <a:endParaRPr lang="en-GB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Addition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&gt;&gt;&gt; 4+5</a:t>
                      </a:r>
                    </a:p>
                    <a:p>
                      <a:r>
                        <a:rPr lang="en-GB" dirty="0" smtClean="0"/>
                        <a:t>&gt;&gt;&gt; 9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-</a:t>
                      </a:r>
                      <a:endParaRPr lang="en-GB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Subtract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&gt;&gt;&gt; 5 – 1</a:t>
                      </a:r>
                    </a:p>
                    <a:p>
                      <a:r>
                        <a:rPr lang="en-GB" dirty="0" smtClean="0"/>
                        <a:t>&gt;&gt;&gt; 4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*</a:t>
                      </a:r>
                      <a:endParaRPr lang="en-GB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Multiply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&gt;&gt;&gt; 7 * 3</a:t>
                      </a:r>
                    </a:p>
                    <a:p>
                      <a:r>
                        <a:rPr lang="en-GB" dirty="0" smtClean="0"/>
                        <a:t>&gt;&gt;&gt; 21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/</a:t>
                      </a:r>
                      <a:endParaRPr lang="en-GB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Divide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&gt;&gt;&gt;  7/4</a:t>
                      </a:r>
                    </a:p>
                    <a:p>
                      <a:r>
                        <a:rPr lang="en-GB" dirty="0" smtClean="0"/>
                        <a:t>&gt;&gt;&gt; 1.75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//</a:t>
                      </a:r>
                      <a:endParaRPr lang="en-GB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Whole number division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&gt;&gt;&gt;  20</a:t>
                      </a:r>
                      <a:r>
                        <a:rPr lang="en-GB" baseline="0" dirty="0" smtClean="0"/>
                        <a:t> // 3</a:t>
                      </a:r>
                    </a:p>
                    <a:p>
                      <a:r>
                        <a:rPr lang="en-GB" dirty="0" smtClean="0"/>
                        <a:t>&gt;&gt;&gt;  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%</a:t>
                      </a:r>
                      <a:endParaRPr lang="en-GB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Remainder after whole number division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&gt;&gt;&gt;  20 % 3</a:t>
                      </a:r>
                    </a:p>
                    <a:p>
                      <a:r>
                        <a:rPr lang="en-GB" dirty="0" smtClean="0"/>
                        <a:t>&gt;&gt;&gt; 2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Python?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 on to the Internet and find out what the programming language Python 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8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Python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Python is a programming language which was developed to help you learn programming.</a:t>
            </a:r>
          </a:p>
          <a:p>
            <a:r>
              <a:rPr lang="en-GB" dirty="0" smtClean="0"/>
              <a:t>You will learn about the basics of programming using Python.</a:t>
            </a:r>
          </a:p>
          <a:p>
            <a:r>
              <a:rPr lang="en-GB" dirty="0" smtClean="0"/>
              <a:t>To use Python load Python (IDLE).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t="57222" r="96624" b="37593"/>
          <a:stretch/>
        </p:blipFill>
        <p:spPr bwMode="auto">
          <a:xfrm>
            <a:off x="3851920" y="4581128"/>
            <a:ext cx="1130300" cy="11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Python Shell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first screen you see is called the “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Shell</a:t>
            </a:r>
            <a:r>
              <a:rPr lang="en-GB" dirty="0" smtClean="0"/>
              <a:t>”.</a:t>
            </a:r>
          </a:p>
          <a:p>
            <a:r>
              <a:rPr lang="en-GB" dirty="0" smtClean="0"/>
              <a:t>You can type in simple commands straight into the shell.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2037" r="29271" b="27963"/>
          <a:stretch/>
        </p:blipFill>
        <p:spPr bwMode="auto">
          <a:xfrm>
            <a:off x="2123728" y="2996952"/>
            <a:ext cx="5419452" cy="313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Typing into the Shell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Type in 4+2 at the &gt;&gt;&gt; prompt and hit your Enter key.  What happens?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You can type in calculations into the Shell  exactly as you would normally.</a:t>
            </a:r>
          </a:p>
          <a:p>
            <a:r>
              <a:rPr lang="en-GB" sz="2800" dirty="0" smtClean="0"/>
              <a:t>What symbols would you use for multiply and divide?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 t="12222" r="33267" b="68568"/>
          <a:stretch/>
        </p:blipFill>
        <p:spPr bwMode="auto">
          <a:xfrm>
            <a:off x="827584" y="2564904"/>
            <a:ext cx="7488833" cy="149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7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Typing calculations into the shell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Try typing the following calculations into the shell:</a:t>
            </a:r>
          </a:p>
          <a:p>
            <a:pPr lvl="1"/>
            <a:r>
              <a:rPr lang="en-GB" dirty="0" smtClean="0"/>
              <a:t>7 take away 3</a:t>
            </a:r>
          </a:p>
          <a:p>
            <a:pPr lvl="1"/>
            <a:r>
              <a:rPr lang="en-GB" dirty="0" smtClean="0"/>
              <a:t>4 multiplied by 3</a:t>
            </a:r>
          </a:p>
          <a:p>
            <a:pPr lvl="1"/>
            <a:r>
              <a:rPr lang="en-GB" dirty="0" smtClean="0"/>
              <a:t>10 divided by 3</a:t>
            </a:r>
          </a:p>
          <a:p>
            <a:pPr lvl="1"/>
            <a:r>
              <a:rPr lang="en-GB" dirty="0" smtClean="0"/>
              <a:t>2 add 4 then multiply the total by 5 (remember how you can specify the order of calculation by using brackets)</a:t>
            </a:r>
          </a:p>
          <a:p>
            <a:pPr lvl="1"/>
            <a:r>
              <a:rPr lang="en-GB" dirty="0" smtClean="0"/>
              <a:t>12345 take away 321 and then divide by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simple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en-GB" dirty="0" smtClean="0"/>
              <a:t>If you want to create a program that has more than one line of code in it then you will need to use a new window to do this.</a:t>
            </a:r>
          </a:p>
          <a:p>
            <a:r>
              <a:rPr lang="en-GB" dirty="0" smtClean="0"/>
              <a:t>Click on the 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/>
              <a:t>menu and select 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7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t="12546" r="72187" b="46111"/>
          <a:stretch/>
        </p:blipFill>
        <p:spPr bwMode="auto">
          <a:xfrm>
            <a:off x="5868144" y="1700808"/>
            <a:ext cx="2789684" cy="416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into the new window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Type the following into the new window (it is case sensitive):</a:t>
            </a:r>
          </a:p>
          <a:p>
            <a:endParaRPr lang="en-GB" sz="4000" dirty="0"/>
          </a:p>
          <a:p>
            <a:r>
              <a:rPr lang="en-GB" dirty="0" smtClean="0"/>
              <a:t>What do you think this code will do?</a:t>
            </a:r>
          </a:p>
          <a:p>
            <a:r>
              <a:rPr lang="en-GB" dirty="0" smtClean="0"/>
              <a:t>Save the code as 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Hello.py</a:t>
            </a:r>
            <a:r>
              <a:rPr lang="en-GB" dirty="0" smtClean="0"/>
              <a:t> (It is important to add the .</a:t>
            </a:r>
            <a:r>
              <a:rPr lang="en-GB" dirty="0" err="1" smtClean="0"/>
              <a:t>py</a:t>
            </a:r>
            <a:r>
              <a:rPr lang="en-GB" dirty="0" smtClean="0"/>
              <a:t> at the end as your code will not work without it).</a:t>
            </a:r>
          </a:p>
          <a:p>
            <a:r>
              <a:rPr lang="en-GB" dirty="0" smtClean="0"/>
              <a:t>To run the code in the Shell hit the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F5</a:t>
            </a:r>
            <a:r>
              <a:rPr lang="en-GB" dirty="0" smtClean="0"/>
              <a:t> key on your keyboard.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8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0741" r="77708" b="85926"/>
          <a:stretch/>
        </p:blipFill>
        <p:spPr bwMode="auto">
          <a:xfrm>
            <a:off x="1690936" y="2609522"/>
            <a:ext cx="5833392" cy="60345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your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Change your code to the following: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9</a:t>
            </a:fld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7815502" cy="7200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220072" y="2277368"/>
            <a:ext cx="3024336" cy="1476536"/>
          </a:xfrm>
          <a:prstGeom prst="wedgeRoundRectCallout">
            <a:avLst>
              <a:gd name="adj1" fmla="val -101879"/>
              <a:gd name="adj2" fmla="val 120257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Input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is used to tell Python that you want the user to enter a response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134935" y="2261828"/>
            <a:ext cx="3312368" cy="2175284"/>
          </a:xfrm>
          <a:prstGeom prst="wedgeRoundRectCallout">
            <a:avLst>
              <a:gd name="adj1" fmla="val -39511"/>
              <a:gd name="adj2" fmla="val 66282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Variable Name </a:t>
            </a:r>
            <a:r>
              <a:rPr lang="en-GB" sz="2400" dirty="0" smtClean="0">
                <a:solidFill>
                  <a:schemeClr val="tx1"/>
                </a:solidFill>
              </a:rPr>
              <a:t>tells Python that you want it to remember the answer you type in and call that “</a:t>
            </a:r>
            <a:r>
              <a:rPr lang="en-GB" sz="2400" dirty="0" err="1" smtClean="0">
                <a:solidFill>
                  <a:schemeClr val="tx1"/>
                </a:solidFill>
              </a:rPr>
              <a:t>Firstname</a:t>
            </a:r>
            <a:r>
              <a:rPr lang="en-GB" sz="2400" dirty="0" smtClean="0">
                <a:solidFill>
                  <a:schemeClr val="tx1"/>
                </a:solidFill>
              </a:rPr>
              <a:t>”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758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Python</vt:lpstr>
      <vt:lpstr>What is Python?</vt:lpstr>
      <vt:lpstr>Python</vt:lpstr>
      <vt:lpstr>The Python Shell</vt:lpstr>
      <vt:lpstr>Typing into the Shell</vt:lpstr>
      <vt:lpstr>Typing calculations into the shell</vt:lpstr>
      <vt:lpstr>Creating a simple program</vt:lpstr>
      <vt:lpstr>Type into the new window</vt:lpstr>
      <vt:lpstr>Change your code</vt:lpstr>
      <vt:lpstr>Change your code</vt:lpstr>
      <vt:lpstr>Change your code</vt:lpstr>
      <vt:lpstr>Keywords</vt:lpstr>
      <vt:lpstr>What will this code do?</vt:lpstr>
      <vt:lpstr>Data types</vt:lpstr>
      <vt:lpstr>Data Types</vt:lpstr>
      <vt:lpstr>Declaring a data type</vt:lpstr>
      <vt:lpstr>Change your code</vt:lpstr>
      <vt:lpstr>Operators</vt:lpstr>
    </vt:vector>
  </TitlesOfParts>
  <Company>RushmoorSchool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Wilkin</dc:creator>
  <cp:lastModifiedBy>Karen Titman</cp:lastModifiedBy>
  <cp:revision>65</cp:revision>
  <cp:lastPrinted>2012-06-27T14:44:17Z</cp:lastPrinted>
  <dcterms:created xsi:type="dcterms:W3CDTF">2012-06-27T11:06:02Z</dcterms:created>
  <dcterms:modified xsi:type="dcterms:W3CDTF">2021-05-09T19:14:58Z</dcterms:modified>
</cp:coreProperties>
</file>