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8" r:id="rId3"/>
    <p:sldId id="270" r:id="rId4"/>
    <p:sldId id="281" r:id="rId5"/>
    <p:sldId id="269" r:id="rId6"/>
    <p:sldId id="259" r:id="rId7"/>
    <p:sldId id="272" r:id="rId8"/>
    <p:sldId id="271" r:id="rId9"/>
    <p:sldId id="282" r:id="rId10"/>
    <p:sldId id="285" r:id="rId11"/>
    <p:sldId id="260" r:id="rId12"/>
    <p:sldId id="286" r:id="rId13"/>
    <p:sldId id="261" r:id="rId14"/>
    <p:sldId id="278" r:id="rId15"/>
    <p:sldId id="279" r:id="rId16"/>
    <p:sldId id="287" r:id="rId17"/>
    <p:sldId id="280" r:id="rId18"/>
    <p:sldId id="273" r:id="rId19"/>
    <p:sldId id="283" r:id="rId20"/>
    <p:sldId id="274" r:id="rId21"/>
    <p:sldId id="275" r:id="rId22"/>
    <p:sldId id="276" r:id="rId23"/>
    <p:sldId id="277" r:id="rId24"/>
    <p:sldId id="264" r:id="rId25"/>
    <p:sldId id="284" r:id="rId26"/>
    <p:sldId id="290" r:id="rId27"/>
    <p:sldId id="288" r:id="rId28"/>
    <p:sldId id="265" r:id="rId29"/>
    <p:sldId id="289" r:id="rId30"/>
    <p:sldId id="291" r:id="rId31"/>
  </p:sldIdLst>
  <p:sldSz cx="12192000" cy="6858000"/>
  <p:notesSz cx="6799263"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89" d="100"/>
          <a:sy n="89" d="100"/>
        </p:scale>
        <p:origin x="120"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431757F-E0A0-49F4-A00B-26F3284537D8}" type="datetimeFigureOut">
              <a:rPr lang="en-GB" smtClean="0"/>
              <a:t>05/03/2019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3A2664-5D42-4D1A-ABF4-154CFB634454}" type="slidenum">
              <a:rPr lang="en-GB" smtClean="0"/>
              <a:t>‹#›</a:t>
            </a:fld>
            <a:endParaRPr lang="en-GB"/>
          </a:p>
        </p:txBody>
      </p:sp>
    </p:spTree>
    <p:extLst>
      <p:ext uri="{BB962C8B-B14F-4D97-AF65-F5344CB8AC3E}">
        <p14:creationId xmlns:p14="http://schemas.microsoft.com/office/powerpoint/2010/main" val="2241328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431757F-E0A0-49F4-A00B-26F3284537D8}" type="datetimeFigureOut">
              <a:rPr lang="en-GB" smtClean="0"/>
              <a:t>05/03/2019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3A2664-5D42-4D1A-ABF4-154CFB634454}" type="slidenum">
              <a:rPr lang="en-GB" smtClean="0"/>
              <a:t>‹#›</a:t>
            </a:fld>
            <a:endParaRPr lang="en-GB"/>
          </a:p>
        </p:txBody>
      </p:sp>
    </p:spTree>
    <p:extLst>
      <p:ext uri="{BB962C8B-B14F-4D97-AF65-F5344CB8AC3E}">
        <p14:creationId xmlns:p14="http://schemas.microsoft.com/office/powerpoint/2010/main" val="15634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431757F-E0A0-49F4-A00B-26F3284537D8}" type="datetimeFigureOut">
              <a:rPr lang="en-GB" smtClean="0"/>
              <a:t>05/03/2019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3A2664-5D42-4D1A-ABF4-154CFB634454}" type="slidenum">
              <a:rPr lang="en-GB" smtClean="0"/>
              <a:t>‹#›</a:t>
            </a:fld>
            <a:endParaRPr lang="en-GB"/>
          </a:p>
        </p:txBody>
      </p:sp>
    </p:spTree>
    <p:extLst>
      <p:ext uri="{BB962C8B-B14F-4D97-AF65-F5344CB8AC3E}">
        <p14:creationId xmlns:p14="http://schemas.microsoft.com/office/powerpoint/2010/main" val="3692952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431757F-E0A0-49F4-A00B-26F3284537D8}" type="datetimeFigureOut">
              <a:rPr lang="en-GB" smtClean="0"/>
              <a:t>05/03/2019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3A2664-5D42-4D1A-ABF4-154CFB634454}" type="slidenum">
              <a:rPr lang="en-GB" smtClean="0"/>
              <a:t>‹#›</a:t>
            </a:fld>
            <a:endParaRPr lang="en-GB"/>
          </a:p>
        </p:txBody>
      </p:sp>
    </p:spTree>
    <p:extLst>
      <p:ext uri="{BB962C8B-B14F-4D97-AF65-F5344CB8AC3E}">
        <p14:creationId xmlns:p14="http://schemas.microsoft.com/office/powerpoint/2010/main" val="303688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31757F-E0A0-49F4-A00B-26F3284537D8}" type="datetimeFigureOut">
              <a:rPr lang="en-GB" smtClean="0"/>
              <a:t>05/03/2019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3A2664-5D42-4D1A-ABF4-154CFB634454}" type="slidenum">
              <a:rPr lang="en-GB" smtClean="0"/>
              <a:t>‹#›</a:t>
            </a:fld>
            <a:endParaRPr lang="en-GB"/>
          </a:p>
        </p:txBody>
      </p:sp>
    </p:spTree>
    <p:extLst>
      <p:ext uri="{BB962C8B-B14F-4D97-AF65-F5344CB8AC3E}">
        <p14:creationId xmlns:p14="http://schemas.microsoft.com/office/powerpoint/2010/main" val="19668228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431757F-E0A0-49F4-A00B-26F3284537D8}" type="datetimeFigureOut">
              <a:rPr lang="en-GB" smtClean="0"/>
              <a:t>05/03/2019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13A2664-5D42-4D1A-ABF4-154CFB634454}" type="slidenum">
              <a:rPr lang="en-GB" smtClean="0"/>
              <a:t>‹#›</a:t>
            </a:fld>
            <a:endParaRPr lang="en-GB"/>
          </a:p>
        </p:txBody>
      </p:sp>
    </p:spTree>
    <p:extLst>
      <p:ext uri="{BB962C8B-B14F-4D97-AF65-F5344CB8AC3E}">
        <p14:creationId xmlns:p14="http://schemas.microsoft.com/office/powerpoint/2010/main" val="8241269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431757F-E0A0-49F4-A00B-26F3284537D8}" type="datetimeFigureOut">
              <a:rPr lang="en-GB" smtClean="0"/>
              <a:t>05/03/2019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13A2664-5D42-4D1A-ABF4-154CFB634454}" type="slidenum">
              <a:rPr lang="en-GB" smtClean="0"/>
              <a:t>‹#›</a:t>
            </a:fld>
            <a:endParaRPr lang="en-GB"/>
          </a:p>
        </p:txBody>
      </p:sp>
    </p:spTree>
    <p:extLst>
      <p:ext uri="{BB962C8B-B14F-4D97-AF65-F5344CB8AC3E}">
        <p14:creationId xmlns:p14="http://schemas.microsoft.com/office/powerpoint/2010/main" val="3639067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431757F-E0A0-49F4-A00B-26F3284537D8}" type="datetimeFigureOut">
              <a:rPr lang="en-GB" smtClean="0"/>
              <a:t>05/03/2019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13A2664-5D42-4D1A-ABF4-154CFB634454}" type="slidenum">
              <a:rPr lang="en-GB" smtClean="0"/>
              <a:t>‹#›</a:t>
            </a:fld>
            <a:endParaRPr lang="en-GB"/>
          </a:p>
        </p:txBody>
      </p:sp>
    </p:spTree>
    <p:extLst>
      <p:ext uri="{BB962C8B-B14F-4D97-AF65-F5344CB8AC3E}">
        <p14:creationId xmlns:p14="http://schemas.microsoft.com/office/powerpoint/2010/main" val="1364630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31757F-E0A0-49F4-A00B-26F3284537D8}" type="datetimeFigureOut">
              <a:rPr lang="en-GB" smtClean="0"/>
              <a:t>05/03/2019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13A2664-5D42-4D1A-ABF4-154CFB634454}" type="slidenum">
              <a:rPr lang="en-GB" smtClean="0"/>
              <a:t>‹#›</a:t>
            </a:fld>
            <a:endParaRPr lang="en-GB"/>
          </a:p>
        </p:txBody>
      </p:sp>
    </p:spTree>
    <p:extLst>
      <p:ext uri="{BB962C8B-B14F-4D97-AF65-F5344CB8AC3E}">
        <p14:creationId xmlns:p14="http://schemas.microsoft.com/office/powerpoint/2010/main" val="3480186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31757F-E0A0-49F4-A00B-26F3284537D8}" type="datetimeFigureOut">
              <a:rPr lang="en-GB" smtClean="0"/>
              <a:t>05/03/2019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13A2664-5D42-4D1A-ABF4-154CFB634454}" type="slidenum">
              <a:rPr lang="en-GB" smtClean="0"/>
              <a:t>‹#›</a:t>
            </a:fld>
            <a:endParaRPr lang="en-GB"/>
          </a:p>
        </p:txBody>
      </p:sp>
    </p:spTree>
    <p:extLst>
      <p:ext uri="{BB962C8B-B14F-4D97-AF65-F5344CB8AC3E}">
        <p14:creationId xmlns:p14="http://schemas.microsoft.com/office/powerpoint/2010/main" val="3681161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31757F-E0A0-49F4-A00B-26F3284537D8}" type="datetimeFigureOut">
              <a:rPr lang="en-GB" smtClean="0"/>
              <a:t>05/03/2019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13A2664-5D42-4D1A-ABF4-154CFB634454}" type="slidenum">
              <a:rPr lang="en-GB" smtClean="0"/>
              <a:t>‹#›</a:t>
            </a:fld>
            <a:endParaRPr lang="en-GB"/>
          </a:p>
        </p:txBody>
      </p:sp>
    </p:spTree>
    <p:extLst>
      <p:ext uri="{BB962C8B-B14F-4D97-AF65-F5344CB8AC3E}">
        <p14:creationId xmlns:p14="http://schemas.microsoft.com/office/powerpoint/2010/main" val="1897608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31757F-E0A0-49F4-A00B-26F3284537D8}" type="datetimeFigureOut">
              <a:rPr lang="en-GB" smtClean="0"/>
              <a:t>05/03/2019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3A2664-5D42-4D1A-ABF4-154CFB634454}" type="slidenum">
              <a:rPr lang="en-GB" smtClean="0"/>
              <a:t>‹#›</a:t>
            </a:fld>
            <a:endParaRPr lang="en-GB"/>
          </a:p>
        </p:txBody>
      </p:sp>
    </p:spTree>
    <p:extLst>
      <p:ext uri="{BB962C8B-B14F-4D97-AF65-F5344CB8AC3E}">
        <p14:creationId xmlns:p14="http://schemas.microsoft.com/office/powerpoint/2010/main" val="33632351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image" Target="../media/image9.png"/><Relationship Id="rId5" Type="http://schemas.openxmlformats.org/officeDocument/2006/relationships/image" Target="../media/image4.png"/><Relationship Id="rId10" Type="http://schemas.microsoft.com/office/2007/relationships/hdphoto" Target="../media/hdphoto1.wdp"/><Relationship Id="rId4" Type="http://schemas.openxmlformats.org/officeDocument/2006/relationships/image" Target="../media/image3.jpeg"/><Relationship Id="rId9" Type="http://schemas.openxmlformats.org/officeDocument/2006/relationships/image" Target="../media/image8.png"/><Relationship Id="rId14"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ext uri="{D42A27DB-BD31-4B8C-83A1-F6EECF244321}">
                <p14:modId xmlns:p14="http://schemas.microsoft.com/office/powerpoint/2010/main" val="3068700929"/>
              </p:ext>
            </p:extLst>
          </p:nvPr>
        </p:nvGraphicFramePr>
        <p:xfrm>
          <a:off x="441066" y="750654"/>
          <a:ext cx="11080375" cy="6021291"/>
        </p:xfrm>
        <a:graphic>
          <a:graphicData uri="http://schemas.openxmlformats.org/drawingml/2006/table">
            <a:tbl>
              <a:tblPr firstRow="1" bandRow="1">
                <a:tableStyleId>{5940675A-B579-460E-94D1-54222C63F5DA}</a:tableStyleId>
              </a:tblPr>
              <a:tblGrid>
                <a:gridCol w="580910">
                  <a:extLst>
                    <a:ext uri="{9D8B030D-6E8A-4147-A177-3AD203B41FA5}">
                      <a16:colId xmlns:a16="http://schemas.microsoft.com/office/drawing/2014/main" val="20000"/>
                    </a:ext>
                  </a:extLst>
                </a:gridCol>
                <a:gridCol w="3162458">
                  <a:extLst>
                    <a:ext uri="{9D8B030D-6E8A-4147-A177-3AD203B41FA5}">
                      <a16:colId xmlns:a16="http://schemas.microsoft.com/office/drawing/2014/main" val="20001"/>
                    </a:ext>
                  </a:extLst>
                </a:gridCol>
                <a:gridCol w="3818239">
                  <a:extLst>
                    <a:ext uri="{9D8B030D-6E8A-4147-A177-3AD203B41FA5}">
                      <a16:colId xmlns:a16="http://schemas.microsoft.com/office/drawing/2014/main" val="20002"/>
                    </a:ext>
                  </a:extLst>
                </a:gridCol>
                <a:gridCol w="3518768">
                  <a:extLst>
                    <a:ext uri="{9D8B030D-6E8A-4147-A177-3AD203B41FA5}">
                      <a16:colId xmlns:a16="http://schemas.microsoft.com/office/drawing/2014/main" val="20003"/>
                    </a:ext>
                  </a:extLst>
                </a:gridCol>
              </a:tblGrid>
              <a:tr h="404181">
                <a:tc>
                  <a:txBody>
                    <a:bodyPr/>
                    <a:lstStyle/>
                    <a:p>
                      <a:pPr algn="ctr"/>
                      <a:endParaRPr lang="en-GB" dirty="0"/>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b="1" dirty="0" smtClean="0"/>
                        <a:t>DEFINITION</a:t>
                      </a:r>
                      <a:endParaRPr lang="en-GB"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pPr algn="ctr"/>
                      <a:r>
                        <a:rPr lang="en-GB" b="1" dirty="0" smtClean="0"/>
                        <a:t>STM/LTM</a:t>
                      </a:r>
                      <a:r>
                        <a:rPr lang="en-GB" b="1" baseline="0" dirty="0" smtClean="0"/>
                        <a:t> DIFFERENCES</a:t>
                      </a:r>
                      <a:endParaRPr lang="en-GB" b="1" dirty="0"/>
                    </a:p>
                  </a:txBody>
                  <a:tcPr>
                    <a:lnL w="12700" cap="flat" cmpd="sng" algn="ctr">
                      <a:solidFill>
                        <a:schemeClr val="tx1"/>
                      </a:solidFill>
                      <a:prstDash val="solid"/>
                      <a:round/>
                      <a:headEnd type="none" w="med" len="med"/>
                      <a:tailEnd type="none" w="med" len="med"/>
                    </a:lnL>
                    <a:solidFill>
                      <a:schemeClr val="accent3"/>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b="1" dirty="0" smtClean="0"/>
                        <a:t>SUPPORTING</a:t>
                      </a:r>
                      <a:r>
                        <a:rPr lang="en-GB" b="1" baseline="0" dirty="0" smtClean="0"/>
                        <a:t> RESEARCH</a:t>
                      </a:r>
                      <a:endParaRPr lang="en-GB" b="1" dirty="0" smtClean="0"/>
                    </a:p>
                  </a:txBody>
                  <a:tcPr>
                    <a:solidFill>
                      <a:schemeClr val="accent1"/>
                    </a:solidFill>
                  </a:tcPr>
                </a:tc>
                <a:extLst>
                  <a:ext uri="{0D108BD9-81ED-4DB2-BD59-A6C34878D82A}">
                    <a16:rowId xmlns:a16="http://schemas.microsoft.com/office/drawing/2014/main" val="10000"/>
                  </a:ext>
                </a:extLst>
              </a:tr>
              <a:tr h="936185">
                <a:tc rowSpan="2">
                  <a:txBody>
                    <a:bodyPr/>
                    <a:lstStyle/>
                    <a:p>
                      <a:pPr algn="ctr"/>
                      <a:r>
                        <a:rPr lang="en-GB" b="1" dirty="0" smtClean="0">
                          <a:solidFill>
                            <a:schemeClr val="tx1"/>
                          </a:solidFill>
                        </a:rPr>
                        <a:t>CODING</a:t>
                      </a:r>
                      <a:endParaRPr lang="en-GB" b="1"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rowSpan="2">
                  <a:txBody>
                    <a:bodyPr/>
                    <a:lstStyle/>
                    <a:p>
                      <a:endParaRPr lang="en-GB" b="1" dirty="0" smtClean="0">
                        <a:solidFill>
                          <a:srgbClr val="FF6600"/>
                        </a:solidFill>
                      </a:endParaRPr>
                    </a:p>
                    <a:p>
                      <a:endParaRPr lang="en-GB" baseline="0" dirty="0" smtClean="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solidFill>
                            <a:schemeClr val="tx1"/>
                          </a:solidFill>
                        </a:rPr>
                        <a:t>STM =</a:t>
                      </a:r>
                      <a:r>
                        <a:rPr lang="en-GB" baseline="0" dirty="0" smtClean="0">
                          <a:solidFill>
                            <a:schemeClr val="tx1"/>
                          </a:solidFill>
                        </a:rPr>
                        <a:t> </a:t>
                      </a:r>
                    </a:p>
                    <a:p>
                      <a:endParaRPr lang="en-GB" dirty="0">
                        <a:solidFill>
                          <a:schemeClr val="tx1"/>
                        </a:solidFill>
                      </a:endParaRPr>
                    </a:p>
                  </a:txBody>
                  <a:tcPr/>
                </a:tc>
                <a:tc>
                  <a:txBody>
                    <a:bodyPr/>
                    <a:lstStyle/>
                    <a:p>
                      <a:endParaRPr lang="en-GB" dirty="0"/>
                    </a:p>
                  </a:txBody>
                  <a:tcPr/>
                </a:tc>
                <a:extLst>
                  <a:ext uri="{0D108BD9-81ED-4DB2-BD59-A6C34878D82A}">
                    <a16:rowId xmlns:a16="http://schemas.microsoft.com/office/drawing/2014/main" val="10001"/>
                  </a:ext>
                </a:extLst>
              </a:tr>
              <a:tr h="936185">
                <a:tc vMerge="1">
                  <a:txBody>
                    <a:bodyPr/>
                    <a:lstStyle/>
                    <a:p>
                      <a:endParaRPr lang="en-GB"/>
                    </a:p>
                  </a:txBody>
                  <a:tcPr/>
                </a:tc>
                <a:tc vMerge="1">
                  <a:txBody>
                    <a:bodyPr/>
                    <a:lstStyle/>
                    <a:p>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baseline="0" dirty="0" smtClean="0">
                          <a:solidFill>
                            <a:schemeClr val="tx1"/>
                          </a:solidFill>
                        </a:rPr>
                        <a:t>LTM = </a:t>
                      </a:r>
                      <a:endParaRPr lang="en-GB" b="1" dirty="0" smtClean="0">
                        <a:solidFill>
                          <a:schemeClr val="tx1"/>
                        </a:solidFill>
                      </a:endParaRPr>
                    </a:p>
                    <a:p>
                      <a:endParaRPr lang="en-GB" dirty="0">
                        <a:solidFill>
                          <a:schemeClr val="tx1"/>
                        </a:solidFill>
                      </a:endParaRPr>
                    </a:p>
                  </a:txBody>
                  <a:tcPr/>
                </a:tc>
                <a:tc>
                  <a:txBody>
                    <a:bodyPr/>
                    <a:lstStyle/>
                    <a:p>
                      <a:endParaRPr lang="en-GB" dirty="0"/>
                    </a:p>
                  </a:txBody>
                  <a:tcPr/>
                </a:tc>
                <a:extLst>
                  <a:ext uri="{0D108BD9-81ED-4DB2-BD59-A6C34878D82A}">
                    <a16:rowId xmlns:a16="http://schemas.microsoft.com/office/drawing/2014/main" val="10002"/>
                  </a:ext>
                </a:extLst>
              </a:tr>
              <a:tr h="936185">
                <a:tc rowSpan="2">
                  <a:txBody>
                    <a:bodyPr/>
                    <a:lstStyle/>
                    <a:p>
                      <a:pPr algn="ctr"/>
                      <a:r>
                        <a:rPr lang="en-GB" b="1" dirty="0" smtClean="0"/>
                        <a:t>CAPACITY</a:t>
                      </a:r>
                      <a:endParaRPr lang="en-GB" b="1" dirty="0"/>
                    </a:p>
                  </a:txBody>
                  <a:tcPr vert="vert270">
                    <a:lnT w="12700" cap="flat" cmpd="sng" algn="ctr">
                      <a:solidFill>
                        <a:schemeClr val="tx1"/>
                      </a:solidFill>
                      <a:prstDash val="solid"/>
                      <a:round/>
                      <a:headEnd type="none" w="med" len="med"/>
                      <a:tailEnd type="none" w="med" len="med"/>
                    </a:lnT>
                    <a:solidFill>
                      <a:schemeClr val="accent6"/>
                    </a:solidFill>
                  </a:tcPr>
                </a:tc>
                <a:tc rowSpan="2">
                  <a:txBody>
                    <a:bodyPr/>
                    <a:lstStyle/>
                    <a:p>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solidFill>
                            <a:schemeClr val="tx1"/>
                          </a:solidFill>
                        </a:rPr>
                        <a:t>STM =</a:t>
                      </a:r>
                      <a:r>
                        <a:rPr lang="en-GB" baseline="0" dirty="0" smtClean="0">
                          <a:solidFill>
                            <a:schemeClr val="tx1"/>
                          </a:solidFill>
                        </a:rPr>
                        <a:t> </a:t>
                      </a:r>
                    </a:p>
                    <a:p>
                      <a:endParaRPr lang="en-GB" dirty="0">
                        <a:solidFill>
                          <a:schemeClr val="tx1"/>
                        </a:solidFill>
                      </a:endParaRPr>
                    </a:p>
                  </a:txBody>
                  <a:tcPr/>
                </a:tc>
                <a:tc>
                  <a:txBody>
                    <a:bodyPr/>
                    <a:lstStyle/>
                    <a:p>
                      <a:endParaRPr lang="en-GB" dirty="0"/>
                    </a:p>
                  </a:txBody>
                  <a:tcPr/>
                </a:tc>
                <a:extLst>
                  <a:ext uri="{0D108BD9-81ED-4DB2-BD59-A6C34878D82A}">
                    <a16:rowId xmlns:a16="http://schemas.microsoft.com/office/drawing/2014/main" val="10003"/>
                  </a:ext>
                </a:extLst>
              </a:tr>
              <a:tr h="936185">
                <a:tc vMerge="1">
                  <a:txBody>
                    <a:bodyPr/>
                    <a:lstStyle/>
                    <a:p>
                      <a:endParaRPr lang="en-GB"/>
                    </a:p>
                  </a:txBody>
                  <a:tcPr/>
                </a:tc>
                <a:tc vMerge="1">
                  <a:txBody>
                    <a:bodyPr/>
                    <a:lstStyle/>
                    <a:p>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baseline="0" dirty="0" smtClean="0">
                          <a:solidFill>
                            <a:schemeClr val="tx1"/>
                          </a:solidFill>
                        </a:rPr>
                        <a:t>LTM = </a:t>
                      </a:r>
                      <a:endParaRPr lang="en-GB" b="1" dirty="0" smtClean="0">
                        <a:solidFill>
                          <a:schemeClr val="tx1"/>
                        </a:solidFill>
                      </a:endParaRPr>
                    </a:p>
                    <a:p>
                      <a:endParaRPr lang="en-GB" dirty="0">
                        <a:solidFill>
                          <a:schemeClr val="tx1"/>
                        </a:solidFill>
                      </a:endParaRPr>
                    </a:p>
                  </a:txBody>
                  <a:tcPr/>
                </a:tc>
                <a:tc>
                  <a:txBody>
                    <a:bodyPr/>
                    <a:lstStyle/>
                    <a:p>
                      <a:endParaRPr lang="en-GB" dirty="0"/>
                    </a:p>
                  </a:txBody>
                  <a:tcPr/>
                </a:tc>
                <a:extLst>
                  <a:ext uri="{0D108BD9-81ED-4DB2-BD59-A6C34878D82A}">
                    <a16:rowId xmlns:a16="http://schemas.microsoft.com/office/drawing/2014/main" val="10004"/>
                  </a:ext>
                </a:extLst>
              </a:tr>
              <a:tr h="936185">
                <a:tc rowSpan="2">
                  <a:txBody>
                    <a:bodyPr/>
                    <a:lstStyle/>
                    <a:p>
                      <a:pPr algn="ctr"/>
                      <a:r>
                        <a:rPr lang="en-GB" b="1" dirty="0" smtClean="0"/>
                        <a:t>DURATION</a:t>
                      </a:r>
                      <a:endParaRPr lang="en-GB" b="1" dirty="0"/>
                    </a:p>
                  </a:txBody>
                  <a:tcPr vert="vert270">
                    <a:solidFill>
                      <a:schemeClr val="accent4"/>
                    </a:solidFill>
                  </a:tcPr>
                </a:tc>
                <a:tc rowSpan="2">
                  <a:txBody>
                    <a:bodyPr/>
                    <a:lstStyle/>
                    <a:p>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solidFill>
                            <a:schemeClr val="tx1"/>
                          </a:solidFill>
                        </a:rPr>
                        <a:t>STM =</a:t>
                      </a:r>
                      <a:r>
                        <a:rPr lang="en-GB" baseline="0" dirty="0" smtClean="0">
                          <a:solidFill>
                            <a:schemeClr val="tx1"/>
                          </a:solidFill>
                        </a:rPr>
                        <a:t> </a:t>
                      </a:r>
                    </a:p>
                    <a:p>
                      <a:endParaRPr lang="en-GB" dirty="0">
                        <a:solidFill>
                          <a:schemeClr val="tx1"/>
                        </a:solidFill>
                      </a:endParaRPr>
                    </a:p>
                  </a:txBody>
                  <a:tcPr/>
                </a:tc>
                <a:tc>
                  <a:txBody>
                    <a:bodyPr/>
                    <a:lstStyle/>
                    <a:p>
                      <a:endParaRPr lang="en-GB" dirty="0"/>
                    </a:p>
                  </a:txBody>
                  <a:tcPr/>
                </a:tc>
                <a:extLst>
                  <a:ext uri="{0D108BD9-81ED-4DB2-BD59-A6C34878D82A}">
                    <a16:rowId xmlns:a16="http://schemas.microsoft.com/office/drawing/2014/main" val="10005"/>
                  </a:ext>
                </a:extLst>
              </a:tr>
              <a:tr h="936185">
                <a:tc vMerge="1">
                  <a:txBody>
                    <a:bodyPr/>
                    <a:lstStyle/>
                    <a:p>
                      <a:endParaRPr lang="en-GB"/>
                    </a:p>
                  </a:txBody>
                  <a:tcPr/>
                </a:tc>
                <a:tc vMerge="1">
                  <a:txBody>
                    <a:bodyPr/>
                    <a:lstStyle/>
                    <a:p>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baseline="0" dirty="0" smtClean="0">
                          <a:solidFill>
                            <a:schemeClr val="tx1"/>
                          </a:solidFill>
                        </a:rPr>
                        <a:t>LTM = </a:t>
                      </a:r>
                      <a:endParaRPr lang="en-GB" b="1" dirty="0" smtClean="0">
                        <a:solidFill>
                          <a:schemeClr val="tx1"/>
                        </a:solidFill>
                      </a:endParaRPr>
                    </a:p>
                    <a:p>
                      <a:endParaRPr lang="en-GB" dirty="0">
                        <a:solidFill>
                          <a:schemeClr val="tx1"/>
                        </a:solidFill>
                      </a:endParaRPr>
                    </a:p>
                  </a:txBody>
                  <a:tcPr/>
                </a:tc>
                <a:tc>
                  <a:txBody>
                    <a:bodyPr/>
                    <a:lstStyle/>
                    <a:p>
                      <a:endParaRPr lang="en-GB" dirty="0"/>
                    </a:p>
                  </a:txBody>
                  <a:tcPr/>
                </a:tc>
                <a:extLst>
                  <a:ext uri="{0D108BD9-81ED-4DB2-BD59-A6C34878D82A}">
                    <a16:rowId xmlns:a16="http://schemas.microsoft.com/office/drawing/2014/main" val="10006"/>
                  </a:ext>
                </a:extLst>
              </a:tr>
            </a:tbl>
          </a:graphicData>
        </a:graphic>
      </p:graphicFrame>
      <p:sp>
        <p:nvSpPr>
          <p:cNvPr id="5" name="Rectangle 4"/>
          <p:cNvSpPr/>
          <p:nvPr/>
        </p:nvSpPr>
        <p:spPr>
          <a:xfrm>
            <a:off x="2253424" y="-4737"/>
            <a:ext cx="7790018" cy="76944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rgbClr val="FF3399"/>
              </a:contourClr>
            </a:sp3d>
          </a:bodyPr>
          <a:lstStyle/>
          <a:p>
            <a:pPr algn="ctr"/>
            <a:r>
              <a:rPr lang="en-US" sz="4400" b="1" dirty="0" smtClean="0">
                <a:ln w="11430"/>
                <a:solidFill>
                  <a:srgbClr val="FF3399"/>
                </a:solidFill>
                <a:effectLst>
                  <a:outerShdw blurRad="50800" dist="39000" dir="5460000" algn="tl">
                    <a:srgbClr val="000000">
                      <a:alpha val="38000"/>
                    </a:srgbClr>
                  </a:outerShdw>
                </a:effectLst>
              </a:rPr>
              <a:t>Encoding, Capacity and Duration</a:t>
            </a:r>
            <a:endParaRPr lang="en-US" sz="4400" b="1" dirty="0">
              <a:ln w="11430"/>
              <a:solidFill>
                <a:srgbClr val="FF3399"/>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4638251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819" y="757706"/>
            <a:ext cx="2704563" cy="862885"/>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400" dirty="0">
                <a:solidFill>
                  <a:schemeClr val="tx1"/>
                </a:solidFill>
              </a:rPr>
              <a:t>Coding is acoustic, capacity is limited and duration is between 18-30 seconds. Which memory store is being described?</a:t>
            </a:r>
          </a:p>
        </p:txBody>
      </p:sp>
      <p:sp>
        <p:nvSpPr>
          <p:cNvPr id="5" name="Rectangle 4"/>
          <p:cNvSpPr/>
          <p:nvPr/>
        </p:nvSpPr>
        <p:spPr>
          <a:xfrm>
            <a:off x="3243329" y="757706"/>
            <a:ext cx="2704563" cy="862885"/>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a:t>The term coding refers to:</a:t>
            </a:r>
          </a:p>
        </p:txBody>
      </p:sp>
      <p:sp>
        <p:nvSpPr>
          <p:cNvPr id="6" name="Rectangle 5"/>
          <p:cNvSpPr/>
          <p:nvPr/>
        </p:nvSpPr>
        <p:spPr>
          <a:xfrm>
            <a:off x="6254839" y="757706"/>
            <a:ext cx="2704563" cy="862885"/>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a:solidFill>
                  <a:schemeClr val="tx1"/>
                </a:solidFill>
              </a:rPr>
              <a:t>Which one of the following best describes LTM?</a:t>
            </a:r>
          </a:p>
        </p:txBody>
      </p:sp>
      <p:sp>
        <p:nvSpPr>
          <p:cNvPr id="7" name="Rectangle 6"/>
          <p:cNvSpPr/>
          <p:nvPr/>
        </p:nvSpPr>
        <p:spPr>
          <a:xfrm>
            <a:off x="9266349" y="757706"/>
            <a:ext cx="2704563" cy="862885"/>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a:t>Peterson and Peterson investigated:</a:t>
            </a:r>
          </a:p>
        </p:txBody>
      </p:sp>
      <p:sp>
        <p:nvSpPr>
          <p:cNvPr id="8" name="Rectangle 7"/>
          <p:cNvSpPr/>
          <p:nvPr/>
        </p:nvSpPr>
        <p:spPr>
          <a:xfrm>
            <a:off x="231819" y="1620591"/>
            <a:ext cx="2704563" cy="1972615"/>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marL="342900" lvl="0" indent="-342900">
              <a:buFont typeface="+mj-lt"/>
              <a:buAutoNum type="alphaLcParenR"/>
            </a:pPr>
            <a:r>
              <a:rPr lang="en-GB" dirty="0"/>
              <a:t>Sensory register</a:t>
            </a:r>
          </a:p>
          <a:p>
            <a:pPr marL="342900" lvl="0" indent="-342900">
              <a:buFont typeface="+mj-lt"/>
              <a:buAutoNum type="alphaLcParenR"/>
            </a:pPr>
            <a:r>
              <a:rPr lang="en-GB" dirty="0"/>
              <a:t>LTM</a:t>
            </a:r>
          </a:p>
          <a:p>
            <a:pPr marL="342900" lvl="0" indent="-342900">
              <a:buFont typeface="+mj-lt"/>
              <a:buAutoNum type="alphaLcParenR"/>
            </a:pPr>
            <a:r>
              <a:rPr lang="en-GB" dirty="0"/>
              <a:t>STM</a:t>
            </a:r>
          </a:p>
          <a:p>
            <a:pPr marL="342900" indent="-342900">
              <a:buFont typeface="+mj-lt"/>
              <a:buAutoNum type="alphaLcParenR"/>
            </a:pPr>
            <a:r>
              <a:rPr lang="en-GB" dirty="0"/>
              <a:t>Procedural memory</a:t>
            </a:r>
          </a:p>
        </p:txBody>
      </p:sp>
      <p:sp>
        <p:nvSpPr>
          <p:cNvPr id="9" name="Rectangle 8"/>
          <p:cNvSpPr/>
          <p:nvPr/>
        </p:nvSpPr>
        <p:spPr>
          <a:xfrm>
            <a:off x="3243329" y="1620591"/>
            <a:ext cx="2704563" cy="1972615"/>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marL="342900" lvl="0" indent="-342900">
              <a:buFont typeface="+mj-lt"/>
              <a:buAutoNum type="alphaLcParenR"/>
            </a:pPr>
            <a:r>
              <a:rPr lang="en-GB" sz="1200"/>
              <a:t>The format in which information is stored in memory</a:t>
            </a:r>
          </a:p>
          <a:p>
            <a:pPr marL="342900" lvl="0" indent="-342900">
              <a:buFont typeface="+mj-lt"/>
              <a:buAutoNum type="alphaLcParenR"/>
            </a:pPr>
            <a:r>
              <a:rPr lang="en-GB" sz="1200"/>
              <a:t>The length of time information is stored for in memory</a:t>
            </a:r>
          </a:p>
          <a:p>
            <a:pPr marL="342900" lvl="0" indent="-342900">
              <a:buFont typeface="+mj-lt"/>
              <a:buAutoNum type="alphaLcParenR"/>
            </a:pPr>
            <a:r>
              <a:rPr lang="en-GB" sz="1200"/>
              <a:t>The amount of information that can be stored in memory at any one time</a:t>
            </a:r>
          </a:p>
          <a:p>
            <a:pPr marL="342900" indent="-342900">
              <a:buFont typeface="+mj-lt"/>
              <a:buAutoNum type="alphaLcParenR"/>
            </a:pPr>
            <a:r>
              <a:rPr lang="en-GB" sz="1200"/>
              <a:t>The transfer of information from one memory store to another</a:t>
            </a:r>
          </a:p>
        </p:txBody>
      </p:sp>
      <p:sp>
        <p:nvSpPr>
          <p:cNvPr id="10" name="Rectangle 9"/>
          <p:cNvSpPr/>
          <p:nvPr/>
        </p:nvSpPr>
        <p:spPr>
          <a:xfrm>
            <a:off x="6254839" y="1620591"/>
            <a:ext cx="2704563" cy="1972615"/>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marL="342900" lvl="0" indent="-342900">
              <a:buFont typeface="+mj-lt"/>
              <a:buAutoNum type="alphaLcParenR"/>
            </a:pPr>
            <a:r>
              <a:rPr lang="en-GB" sz="1400"/>
              <a:t>Memory store with limited capacity and acoustic coding</a:t>
            </a:r>
          </a:p>
          <a:p>
            <a:pPr marL="342900" lvl="0" indent="-342900">
              <a:buFont typeface="+mj-lt"/>
              <a:buAutoNum type="alphaLcParenR"/>
            </a:pPr>
            <a:r>
              <a:rPr lang="en-GB" sz="1400"/>
              <a:t>Permanent memory store with semantic coding</a:t>
            </a:r>
          </a:p>
          <a:p>
            <a:pPr marL="342900" lvl="0" indent="-342900">
              <a:buFont typeface="+mj-lt"/>
              <a:buAutoNum type="alphaLcParenR"/>
            </a:pPr>
            <a:r>
              <a:rPr lang="en-GB" sz="1400"/>
              <a:t>Temporary memory store with visual coding</a:t>
            </a:r>
          </a:p>
          <a:p>
            <a:pPr marL="342900" indent="-342900">
              <a:buFont typeface="+mj-lt"/>
              <a:buAutoNum type="alphaLcParenR"/>
            </a:pPr>
            <a:r>
              <a:rPr lang="en-GB" sz="1400"/>
              <a:t>Memory store with semantic coding and limited capacity</a:t>
            </a:r>
          </a:p>
        </p:txBody>
      </p:sp>
      <p:sp>
        <p:nvSpPr>
          <p:cNvPr id="11" name="Rectangle 10"/>
          <p:cNvSpPr/>
          <p:nvPr/>
        </p:nvSpPr>
        <p:spPr>
          <a:xfrm>
            <a:off x="9266349" y="1620591"/>
            <a:ext cx="2704563" cy="1972615"/>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marL="342900" lvl="0" indent="-342900">
              <a:buFont typeface="+mj-lt"/>
              <a:buAutoNum type="alphaLcParenR"/>
            </a:pPr>
            <a:r>
              <a:rPr lang="en-GB"/>
              <a:t>The capacity of STM</a:t>
            </a:r>
          </a:p>
          <a:p>
            <a:pPr marL="342900" lvl="0" indent="-342900">
              <a:buFont typeface="+mj-lt"/>
              <a:buAutoNum type="alphaLcParenR"/>
            </a:pPr>
            <a:r>
              <a:rPr lang="en-GB"/>
              <a:t>The duration of STM</a:t>
            </a:r>
          </a:p>
          <a:p>
            <a:pPr marL="342900" lvl="0" indent="-342900">
              <a:buFont typeface="+mj-lt"/>
              <a:buAutoNum type="alphaLcParenR"/>
            </a:pPr>
            <a:r>
              <a:rPr lang="en-GB"/>
              <a:t>The coding of STM</a:t>
            </a:r>
          </a:p>
          <a:p>
            <a:pPr marL="342900" indent="-342900">
              <a:buFont typeface="+mj-lt"/>
              <a:buAutoNum type="alphaLcParenR"/>
            </a:pPr>
            <a:r>
              <a:rPr lang="en-GB"/>
              <a:t>The duration of LTM</a:t>
            </a:r>
          </a:p>
        </p:txBody>
      </p:sp>
      <p:sp>
        <p:nvSpPr>
          <p:cNvPr id="12" name="Rectangle 11"/>
          <p:cNvSpPr/>
          <p:nvPr/>
        </p:nvSpPr>
        <p:spPr>
          <a:xfrm>
            <a:off x="231819" y="3899951"/>
            <a:ext cx="2704563" cy="862885"/>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a:solidFill>
                  <a:schemeClr val="tx1"/>
                </a:solidFill>
              </a:rPr>
              <a:t>Which of the following are features of the sensory register?</a:t>
            </a:r>
          </a:p>
        </p:txBody>
      </p:sp>
      <p:sp>
        <p:nvSpPr>
          <p:cNvPr id="13" name="Rectangle 12"/>
          <p:cNvSpPr/>
          <p:nvPr/>
        </p:nvSpPr>
        <p:spPr>
          <a:xfrm>
            <a:off x="3243329" y="3899951"/>
            <a:ext cx="2704563" cy="862885"/>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The MSM describes which of the following memory stores?</a:t>
            </a:r>
          </a:p>
        </p:txBody>
      </p:sp>
      <p:sp>
        <p:nvSpPr>
          <p:cNvPr id="14" name="Rectangle 13"/>
          <p:cNvSpPr/>
          <p:nvPr/>
        </p:nvSpPr>
        <p:spPr>
          <a:xfrm>
            <a:off x="6254839" y="3899951"/>
            <a:ext cx="2704563" cy="862885"/>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400">
                <a:solidFill>
                  <a:schemeClr val="tx1"/>
                </a:solidFill>
              </a:rPr>
              <a:t>The process by which information is held in STM by repeating it over and over again refers to:</a:t>
            </a:r>
          </a:p>
        </p:txBody>
      </p:sp>
      <p:sp>
        <p:nvSpPr>
          <p:cNvPr id="15" name="Rectangle 14"/>
          <p:cNvSpPr/>
          <p:nvPr/>
        </p:nvSpPr>
        <p:spPr>
          <a:xfrm>
            <a:off x="9266349" y="3899951"/>
            <a:ext cx="2704563" cy="862885"/>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a:t>The case of HM supports the MSM because he:</a:t>
            </a:r>
          </a:p>
        </p:txBody>
      </p:sp>
      <p:sp>
        <p:nvSpPr>
          <p:cNvPr id="16" name="Rectangle 15"/>
          <p:cNvSpPr/>
          <p:nvPr/>
        </p:nvSpPr>
        <p:spPr>
          <a:xfrm>
            <a:off x="231819" y="4760891"/>
            <a:ext cx="2704563" cy="1972615"/>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marL="342900" lvl="0" indent="-342900">
              <a:buFont typeface="+mj-lt"/>
              <a:buAutoNum type="alphaLcParenR"/>
            </a:pPr>
            <a:r>
              <a:rPr lang="en-GB" sz="1600"/>
              <a:t>It has a capacity of 7±2 items</a:t>
            </a:r>
          </a:p>
          <a:p>
            <a:pPr marL="342900" lvl="0" indent="-342900">
              <a:buFont typeface="+mj-lt"/>
              <a:buAutoNum type="alphaLcParenR"/>
            </a:pPr>
            <a:r>
              <a:rPr lang="en-GB" sz="1600"/>
              <a:t>Memories in the register can last up to a lifetime</a:t>
            </a:r>
          </a:p>
          <a:p>
            <a:pPr marL="342900" lvl="0" indent="-342900">
              <a:buFont typeface="+mj-lt"/>
              <a:buAutoNum type="alphaLcParenR"/>
            </a:pPr>
            <a:r>
              <a:rPr lang="en-GB" sz="1600"/>
              <a:t>The capacity is very large</a:t>
            </a:r>
          </a:p>
          <a:p>
            <a:pPr marL="342900" indent="-342900">
              <a:buFont typeface="+mj-lt"/>
              <a:buAutoNum type="alphaLcParenR"/>
            </a:pPr>
            <a:r>
              <a:rPr lang="en-GB" sz="1600"/>
              <a:t>Coding is semantic</a:t>
            </a:r>
          </a:p>
        </p:txBody>
      </p:sp>
      <p:sp>
        <p:nvSpPr>
          <p:cNvPr id="17" name="Rectangle 16"/>
          <p:cNvSpPr/>
          <p:nvPr/>
        </p:nvSpPr>
        <p:spPr>
          <a:xfrm>
            <a:off x="3243329" y="4760891"/>
            <a:ext cx="2704563" cy="1972615"/>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marL="342900" lvl="0" indent="-342900">
              <a:buFont typeface="+mj-lt"/>
              <a:buAutoNum type="alphaLcParenR"/>
            </a:pPr>
            <a:r>
              <a:rPr lang="en-GB" dirty="0"/>
              <a:t>STM and LTM only</a:t>
            </a:r>
          </a:p>
          <a:p>
            <a:pPr marL="342900" lvl="0" indent="-342900">
              <a:buFont typeface="+mj-lt"/>
              <a:buAutoNum type="alphaLcParenR"/>
            </a:pPr>
            <a:r>
              <a:rPr lang="en-GB" dirty="0"/>
              <a:t>Sensory register, LTM and STM</a:t>
            </a:r>
          </a:p>
          <a:p>
            <a:pPr marL="342900" lvl="0" indent="-342900">
              <a:buFont typeface="+mj-lt"/>
              <a:buAutoNum type="alphaLcParenR"/>
            </a:pPr>
            <a:r>
              <a:rPr lang="en-GB" dirty="0"/>
              <a:t>Episodic memory, semantic memory and procedural memory</a:t>
            </a:r>
          </a:p>
          <a:p>
            <a:pPr marL="342900" indent="-342900">
              <a:buFont typeface="+mj-lt"/>
              <a:buAutoNum type="alphaLcParenR"/>
            </a:pPr>
            <a:r>
              <a:rPr lang="en-GB" dirty="0"/>
              <a:t>STM only</a:t>
            </a:r>
          </a:p>
        </p:txBody>
      </p:sp>
      <p:sp>
        <p:nvSpPr>
          <p:cNvPr id="18" name="Rectangle 17"/>
          <p:cNvSpPr/>
          <p:nvPr/>
        </p:nvSpPr>
        <p:spPr>
          <a:xfrm>
            <a:off x="6254839" y="4760891"/>
            <a:ext cx="2704563" cy="1972615"/>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marL="342900" lvl="0" indent="-342900">
              <a:buFont typeface="+mj-lt"/>
              <a:buAutoNum type="alphaLcParenR"/>
            </a:pPr>
            <a:r>
              <a:rPr lang="en-GB"/>
              <a:t>Retrieval</a:t>
            </a:r>
          </a:p>
          <a:p>
            <a:pPr marL="342900" lvl="0" indent="-342900">
              <a:buFont typeface="+mj-lt"/>
              <a:buAutoNum type="alphaLcParenR"/>
            </a:pPr>
            <a:r>
              <a:rPr lang="en-GB"/>
              <a:t>Consolidation</a:t>
            </a:r>
          </a:p>
          <a:p>
            <a:pPr marL="342900" lvl="0" indent="-342900">
              <a:buFont typeface="+mj-lt"/>
              <a:buAutoNum type="alphaLcParenR"/>
            </a:pPr>
            <a:r>
              <a:rPr lang="en-GB"/>
              <a:t>Elaborative rehearsal</a:t>
            </a:r>
          </a:p>
          <a:p>
            <a:pPr marL="342900" indent="-342900">
              <a:buFont typeface="+mj-lt"/>
              <a:buAutoNum type="alphaLcParenR"/>
            </a:pPr>
            <a:r>
              <a:rPr lang="en-GB"/>
              <a:t>Maintenance rehearsal</a:t>
            </a:r>
          </a:p>
        </p:txBody>
      </p:sp>
      <p:sp>
        <p:nvSpPr>
          <p:cNvPr id="19" name="Rectangle 18"/>
          <p:cNvSpPr/>
          <p:nvPr/>
        </p:nvSpPr>
        <p:spPr>
          <a:xfrm>
            <a:off x="9266349" y="4760891"/>
            <a:ext cx="2704563" cy="1972615"/>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marL="342900" lvl="0" indent="-342900">
              <a:buFont typeface="+mj-lt"/>
              <a:buAutoNum type="alphaLcParenR"/>
            </a:pPr>
            <a:r>
              <a:rPr lang="en-GB" sz="1200"/>
              <a:t>Had a poor LTM and a poor STM</a:t>
            </a:r>
          </a:p>
          <a:p>
            <a:pPr marL="342900" lvl="0" indent="-342900">
              <a:buFont typeface="+mj-lt"/>
              <a:buAutoNum type="alphaLcParenR"/>
            </a:pPr>
            <a:r>
              <a:rPr lang="en-GB" sz="1200"/>
              <a:t>Had a good immediate memory span but could not remember whom he had spoken to one hour earlier</a:t>
            </a:r>
          </a:p>
          <a:p>
            <a:pPr marL="342900" lvl="0" indent="-342900">
              <a:buFont typeface="+mj-lt"/>
              <a:buAutoNum type="alphaLcParenR"/>
            </a:pPr>
            <a:r>
              <a:rPr lang="en-GB" sz="1200"/>
              <a:t>Could never learn a new skill or remember practising it</a:t>
            </a:r>
          </a:p>
          <a:p>
            <a:pPr marL="342900" indent="-342900">
              <a:buFont typeface="+mj-lt"/>
              <a:buAutoNum type="alphaLcParenR"/>
            </a:pPr>
            <a:r>
              <a:rPr lang="en-GB" sz="1200"/>
              <a:t>Had a good STM span for digits but a poor one for letters</a:t>
            </a:r>
          </a:p>
        </p:txBody>
      </p:sp>
      <p:sp>
        <p:nvSpPr>
          <p:cNvPr id="20" name="Rectangle 19"/>
          <p:cNvSpPr/>
          <p:nvPr/>
        </p:nvSpPr>
        <p:spPr>
          <a:xfrm>
            <a:off x="4189434" y="-4737"/>
            <a:ext cx="3918060"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rgbClr val="FF3399"/>
              </a:contourClr>
            </a:sp3d>
          </a:bodyPr>
          <a:lstStyle/>
          <a:p>
            <a:pPr algn="ctr"/>
            <a:r>
              <a:rPr lang="en-US" sz="3200" b="1" dirty="0" smtClean="0">
                <a:ln w="11430"/>
                <a:solidFill>
                  <a:srgbClr val="FF3399"/>
                </a:solidFill>
                <a:effectLst>
                  <a:outerShdw blurRad="50800" dist="39000" dir="5460000" algn="tl">
                    <a:srgbClr val="000000">
                      <a:alpha val="38000"/>
                    </a:srgbClr>
                  </a:outerShdw>
                </a:effectLst>
              </a:rPr>
              <a:t>Multiple choice quiz 1</a:t>
            </a:r>
            <a:endParaRPr lang="en-US" sz="3200" b="1" dirty="0">
              <a:ln w="11430"/>
              <a:solidFill>
                <a:srgbClr val="FF3399"/>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2189118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2537277858"/>
              </p:ext>
            </p:extLst>
          </p:nvPr>
        </p:nvGraphicFramePr>
        <p:xfrm>
          <a:off x="355002" y="836714"/>
          <a:ext cx="11403107" cy="5904655"/>
        </p:xfrm>
        <a:graphic>
          <a:graphicData uri="http://schemas.openxmlformats.org/drawingml/2006/table">
            <a:tbl>
              <a:tblPr firstRow="1" bandRow="1">
                <a:tableStyleId>{5C22544A-7EE6-4342-B048-85BDC9FD1C3A}</a:tableStyleId>
              </a:tblPr>
              <a:tblGrid>
                <a:gridCol w="2172020">
                  <a:extLst>
                    <a:ext uri="{9D8B030D-6E8A-4147-A177-3AD203B41FA5}">
                      <a16:colId xmlns:a16="http://schemas.microsoft.com/office/drawing/2014/main" val="20000"/>
                    </a:ext>
                  </a:extLst>
                </a:gridCol>
                <a:gridCol w="3040830">
                  <a:extLst>
                    <a:ext uri="{9D8B030D-6E8A-4147-A177-3AD203B41FA5}">
                      <a16:colId xmlns:a16="http://schemas.microsoft.com/office/drawing/2014/main" val="20001"/>
                    </a:ext>
                  </a:extLst>
                </a:gridCol>
                <a:gridCol w="2932227">
                  <a:extLst>
                    <a:ext uri="{9D8B030D-6E8A-4147-A177-3AD203B41FA5}">
                      <a16:colId xmlns:a16="http://schemas.microsoft.com/office/drawing/2014/main" val="20002"/>
                    </a:ext>
                  </a:extLst>
                </a:gridCol>
                <a:gridCol w="3258030">
                  <a:extLst>
                    <a:ext uri="{9D8B030D-6E8A-4147-A177-3AD203B41FA5}">
                      <a16:colId xmlns:a16="http://schemas.microsoft.com/office/drawing/2014/main" val="20003"/>
                    </a:ext>
                  </a:extLst>
                </a:gridCol>
              </a:tblGrid>
              <a:tr h="840467">
                <a:tc>
                  <a:txBody>
                    <a:bodyPr/>
                    <a:lstStyle/>
                    <a:p>
                      <a:endParaRPr lang="en-GB" dirty="0"/>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dirty="0" smtClean="0"/>
                        <a:t>EPISODIC</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r>
                        <a:rPr lang="en-GB" dirty="0" smtClean="0"/>
                        <a:t>SEMANTIC</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GB" dirty="0" smtClean="0"/>
                        <a:t>PROCEDURAL</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extLst>
                  <a:ext uri="{0D108BD9-81ED-4DB2-BD59-A6C34878D82A}">
                    <a16:rowId xmlns:a16="http://schemas.microsoft.com/office/drawing/2014/main" val="10000"/>
                  </a:ext>
                </a:extLst>
              </a:tr>
              <a:tr h="1857717">
                <a:tc>
                  <a:txBody>
                    <a:bodyPr/>
                    <a:lstStyle/>
                    <a:p>
                      <a:r>
                        <a:rPr lang="en-GB" dirty="0" smtClean="0"/>
                        <a:t>DESCRIPTION</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206471">
                <a:tc>
                  <a:txBody>
                    <a:bodyPr/>
                    <a:lstStyle/>
                    <a:p>
                      <a:r>
                        <a:rPr lang="en-GB" dirty="0" smtClean="0"/>
                        <a:t>EVALUATIVE POINTS</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gridSpan="3">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
        <p:nvSpPr>
          <p:cNvPr id="5" name="Rectangle 4"/>
          <p:cNvSpPr/>
          <p:nvPr/>
        </p:nvSpPr>
        <p:spPr>
          <a:xfrm>
            <a:off x="4532282" y="-4737"/>
            <a:ext cx="3232295" cy="76944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rgbClr val="FF3399"/>
              </a:contourClr>
            </a:sp3d>
          </a:bodyPr>
          <a:lstStyle/>
          <a:p>
            <a:pPr algn="ctr"/>
            <a:r>
              <a:rPr lang="en-US" sz="4400" b="1" dirty="0" smtClean="0">
                <a:ln w="11430"/>
                <a:solidFill>
                  <a:srgbClr val="FF3399"/>
                </a:solidFill>
                <a:effectLst>
                  <a:outerShdw blurRad="50800" dist="39000" dir="5460000" algn="tl">
                    <a:srgbClr val="000000">
                      <a:alpha val="38000"/>
                    </a:srgbClr>
                  </a:outerShdw>
                </a:effectLst>
              </a:rPr>
              <a:t>Types of LTM</a:t>
            </a:r>
            <a:endParaRPr lang="en-US" sz="4400" b="1" dirty="0">
              <a:ln w="11430"/>
              <a:solidFill>
                <a:srgbClr val="FF3399"/>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41728844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819" y="757706"/>
            <a:ext cx="2704563" cy="862885"/>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solidFill>
                  <a:schemeClr val="bg1"/>
                </a:solidFill>
              </a:rPr>
              <a:t>Which of the following are most likely to be stored in episodic LTM?</a:t>
            </a:r>
          </a:p>
        </p:txBody>
      </p:sp>
      <p:sp>
        <p:nvSpPr>
          <p:cNvPr id="5" name="Rectangle 4"/>
          <p:cNvSpPr/>
          <p:nvPr/>
        </p:nvSpPr>
        <p:spPr>
          <a:xfrm>
            <a:off x="3243329" y="757706"/>
            <a:ext cx="2704563" cy="862885"/>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400"/>
              <a:t>Cohen and Squire disagree with Tulving’s three types of LTM and state instead that we should examine:</a:t>
            </a:r>
          </a:p>
        </p:txBody>
      </p:sp>
      <p:sp>
        <p:nvSpPr>
          <p:cNvPr id="6" name="Rectangle 5"/>
          <p:cNvSpPr/>
          <p:nvPr/>
        </p:nvSpPr>
        <p:spPr>
          <a:xfrm>
            <a:off x="6254839" y="757706"/>
            <a:ext cx="2704563" cy="862885"/>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400">
                <a:solidFill>
                  <a:schemeClr val="bg1"/>
                </a:solidFill>
              </a:rPr>
              <a:t>“Time stamped and needs to be consciously searched” is a description of which type of LTM?</a:t>
            </a:r>
          </a:p>
        </p:txBody>
      </p:sp>
      <p:sp>
        <p:nvSpPr>
          <p:cNvPr id="7" name="Rectangle 6"/>
          <p:cNvSpPr/>
          <p:nvPr/>
        </p:nvSpPr>
        <p:spPr>
          <a:xfrm>
            <a:off x="9266349" y="757706"/>
            <a:ext cx="2704563" cy="862885"/>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400"/>
              <a:t>Which specific area of the brain is important in recalling both semantic and episodic memories?</a:t>
            </a:r>
          </a:p>
        </p:txBody>
      </p:sp>
      <p:sp>
        <p:nvSpPr>
          <p:cNvPr id="8" name="Rectangle 7"/>
          <p:cNvSpPr/>
          <p:nvPr/>
        </p:nvSpPr>
        <p:spPr>
          <a:xfrm>
            <a:off x="231819" y="1620591"/>
            <a:ext cx="2704563" cy="1972615"/>
          </a:xfrm>
          <a:prstGeom prst="rect">
            <a:avLst/>
          </a:prstGeom>
          <a:ln>
            <a:solidFill>
              <a:schemeClr val="accent2"/>
            </a:solidFill>
          </a:ln>
        </p:spPr>
        <p:style>
          <a:lnRef idx="2">
            <a:schemeClr val="accent3"/>
          </a:lnRef>
          <a:fillRef idx="1">
            <a:schemeClr val="lt1"/>
          </a:fillRef>
          <a:effectRef idx="0">
            <a:schemeClr val="accent3"/>
          </a:effectRef>
          <a:fontRef idx="minor">
            <a:schemeClr val="dk1"/>
          </a:fontRef>
        </p:style>
        <p:txBody>
          <a:bodyPr rtlCol="0" anchor="ctr"/>
          <a:lstStyle/>
          <a:p>
            <a:pPr marL="342900" lvl="0" indent="-342900">
              <a:buFont typeface="+mj-lt"/>
              <a:buAutoNum type="alphaLcParenR"/>
            </a:pPr>
            <a:r>
              <a:rPr lang="en-GB" sz="1200" dirty="0"/>
              <a:t>Memories for facts such as Loftus is a psychologist</a:t>
            </a:r>
          </a:p>
          <a:p>
            <a:pPr marL="342900" lvl="0" indent="-342900">
              <a:buFont typeface="+mj-lt"/>
              <a:buAutoNum type="alphaLcParenR"/>
            </a:pPr>
            <a:r>
              <a:rPr lang="en-GB" sz="1200" dirty="0" smtClean="0"/>
              <a:t>Memories for events that have happened to us at various times involving </a:t>
            </a:r>
            <a:r>
              <a:rPr lang="en-GB" sz="1200" dirty="0"/>
              <a:t>other </a:t>
            </a:r>
            <a:r>
              <a:rPr lang="en-GB" sz="1200" dirty="0" smtClean="0"/>
              <a:t>people </a:t>
            </a:r>
            <a:r>
              <a:rPr lang="en-GB" sz="1200" dirty="0"/>
              <a:t>and places</a:t>
            </a:r>
          </a:p>
          <a:p>
            <a:pPr marL="342900" lvl="0" indent="-342900">
              <a:buFont typeface="+mj-lt"/>
              <a:buAutoNum type="alphaLcParenR"/>
            </a:pPr>
            <a:r>
              <a:rPr lang="en-GB" sz="1200" dirty="0"/>
              <a:t>Our knowledge of what words mean</a:t>
            </a:r>
          </a:p>
          <a:p>
            <a:pPr marL="342900" indent="-342900">
              <a:buFont typeface="+mj-lt"/>
              <a:buAutoNum type="alphaLcParenR"/>
            </a:pPr>
            <a:r>
              <a:rPr lang="en-GB" sz="1200" dirty="0"/>
              <a:t>Memories of our skilled actions such as playing the guitar</a:t>
            </a:r>
          </a:p>
        </p:txBody>
      </p:sp>
      <p:sp>
        <p:nvSpPr>
          <p:cNvPr id="9" name="Rectangle 8"/>
          <p:cNvSpPr/>
          <p:nvPr/>
        </p:nvSpPr>
        <p:spPr>
          <a:xfrm>
            <a:off x="3243329" y="1620591"/>
            <a:ext cx="2704563" cy="1972615"/>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marL="342900" lvl="0" indent="-342900">
              <a:buFont typeface="+mj-lt"/>
              <a:buAutoNum type="alphaLcParenR"/>
            </a:pPr>
            <a:r>
              <a:rPr lang="en-GB" sz="1600"/>
              <a:t>Declarative memory and procedural memory</a:t>
            </a:r>
          </a:p>
          <a:p>
            <a:pPr marL="342900" lvl="0" indent="-342900">
              <a:buFont typeface="+mj-lt"/>
              <a:buAutoNum type="alphaLcParenR"/>
            </a:pPr>
            <a:r>
              <a:rPr lang="en-GB" sz="1600"/>
              <a:t>STM and LTM</a:t>
            </a:r>
          </a:p>
          <a:p>
            <a:pPr marL="342900" lvl="0" indent="-342900">
              <a:buFont typeface="+mj-lt"/>
              <a:buAutoNum type="alphaLcParenR"/>
            </a:pPr>
            <a:r>
              <a:rPr lang="en-GB" sz="1600"/>
              <a:t>Episodic and semantic memory</a:t>
            </a:r>
          </a:p>
          <a:p>
            <a:pPr marL="342900" indent="-342900">
              <a:buFont typeface="+mj-lt"/>
              <a:buAutoNum type="alphaLcParenR"/>
            </a:pPr>
            <a:r>
              <a:rPr lang="en-GB" sz="1600"/>
              <a:t>Sensory memory and iconic memory</a:t>
            </a:r>
          </a:p>
        </p:txBody>
      </p:sp>
      <p:sp>
        <p:nvSpPr>
          <p:cNvPr id="10" name="Rectangle 9"/>
          <p:cNvSpPr/>
          <p:nvPr/>
        </p:nvSpPr>
        <p:spPr>
          <a:xfrm>
            <a:off x="6254839" y="1620591"/>
            <a:ext cx="2704563" cy="1972615"/>
          </a:xfrm>
          <a:prstGeom prst="rect">
            <a:avLst/>
          </a:prstGeom>
          <a:ln>
            <a:solidFill>
              <a:schemeClr val="accent2"/>
            </a:solidFill>
          </a:ln>
        </p:spPr>
        <p:style>
          <a:lnRef idx="2">
            <a:schemeClr val="accent3"/>
          </a:lnRef>
          <a:fillRef idx="1">
            <a:schemeClr val="lt1"/>
          </a:fillRef>
          <a:effectRef idx="0">
            <a:schemeClr val="accent3"/>
          </a:effectRef>
          <a:fontRef idx="minor">
            <a:schemeClr val="dk1"/>
          </a:fontRef>
        </p:style>
        <p:txBody>
          <a:bodyPr rtlCol="0" anchor="ctr"/>
          <a:lstStyle/>
          <a:p>
            <a:pPr marL="342900" lvl="0" indent="-342900">
              <a:buFont typeface="+mj-lt"/>
              <a:buAutoNum type="alphaLcParenR"/>
            </a:pPr>
            <a:r>
              <a:rPr lang="en-GB"/>
              <a:t>Very long term memory</a:t>
            </a:r>
          </a:p>
          <a:p>
            <a:pPr marL="342900" lvl="0" indent="-342900">
              <a:buFont typeface="+mj-lt"/>
              <a:buAutoNum type="alphaLcParenR"/>
            </a:pPr>
            <a:r>
              <a:rPr lang="en-GB"/>
              <a:t>Procedural memory</a:t>
            </a:r>
          </a:p>
          <a:p>
            <a:pPr marL="342900" lvl="0" indent="-342900">
              <a:buFont typeface="+mj-lt"/>
              <a:buAutoNum type="alphaLcParenR"/>
            </a:pPr>
            <a:r>
              <a:rPr lang="en-GB"/>
              <a:t>Episodic memory</a:t>
            </a:r>
          </a:p>
          <a:p>
            <a:pPr marL="342900" indent="-342900">
              <a:buFont typeface="+mj-lt"/>
              <a:buAutoNum type="alphaLcParenR"/>
            </a:pPr>
            <a:r>
              <a:rPr lang="en-GB"/>
              <a:t>Semantic memory</a:t>
            </a:r>
          </a:p>
        </p:txBody>
      </p:sp>
      <p:sp>
        <p:nvSpPr>
          <p:cNvPr id="11" name="Rectangle 10"/>
          <p:cNvSpPr/>
          <p:nvPr/>
        </p:nvSpPr>
        <p:spPr>
          <a:xfrm>
            <a:off x="9266349" y="1620591"/>
            <a:ext cx="2704563" cy="1972615"/>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marL="342900" lvl="0" indent="-342900">
              <a:buFont typeface="+mj-lt"/>
              <a:buAutoNum type="alphaLcParenR"/>
            </a:pPr>
            <a:r>
              <a:rPr lang="en-GB"/>
              <a:t>The hippocampus</a:t>
            </a:r>
          </a:p>
          <a:p>
            <a:pPr marL="342900" lvl="0" indent="-342900">
              <a:buFont typeface="+mj-lt"/>
              <a:buAutoNum type="alphaLcParenR"/>
            </a:pPr>
            <a:r>
              <a:rPr lang="en-GB"/>
              <a:t>The cerebral cortex</a:t>
            </a:r>
          </a:p>
          <a:p>
            <a:pPr marL="342900" lvl="0" indent="-342900">
              <a:buFont typeface="+mj-lt"/>
              <a:buAutoNum type="alphaLcParenR"/>
            </a:pPr>
            <a:r>
              <a:rPr lang="en-GB"/>
              <a:t>The prefrontal cortex</a:t>
            </a:r>
          </a:p>
          <a:p>
            <a:pPr marL="342900" indent="-342900">
              <a:buFont typeface="+mj-lt"/>
              <a:buAutoNum type="alphaLcParenR"/>
            </a:pPr>
            <a:r>
              <a:rPr lang="en-GB"/>
              <a:t>The amygdala</a:t>
            </a:r>
          </a:p>
        </p:txBody>
      </p:sp>
      <p:sp>
        <p:nvSpPr>
          <p:cNvPr id="12" name="Rectangle 11"/>
          <p:cNvSpPr/>
          <p:nvPr/>
        </p:nvSpPr>
        <p:spPr>
          <a:xfrm>
            <a:off x="231819" y="3899951"/>
            <a:ext cx="2704563" cy="862885"/>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400">
                <a:solidFill>
                  <a:schemeClr val="bg1"/>
                </a:solidFill>
              </a:rPr>
              <a:t>Which component of WMM brings together different types of information into a single memory?</a:t>
            </a:r>
          </a:p>
        </p:txBody>
      </p:sp>
      <p:sp>
        <p:nvSpPr>
          <p:cNvPr id="13" name="Rectangle 12"/>
          <p:cNvSpPr/>
          <p:nvPr/>
        </p:nvSpPr>
        <p:spPr>
          <a:xfrm>
            <a:off x="3243329" y="3899951"/>
            <a:ext cx="2704563" cy="862885"/>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a:t>The case of KF supports the WMM because he had:</a:t>
            </a:r>
          </a:p>
        </p:txBody>
      </p:sp>
      <p:sp>
        <p:nvSpPr>
          <p:cNvPr id="14" name="Rectangle 13"/>
          <p:cNvSpPr/>
          <p:nvPr/>
        </p:nvSpPr>
        <p:spPr>
          <a:xfrm>
            <a:off x="6254839" y="3899951"/>
            <a:ext cx="2704563" cy="862885"/>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a:solidFill>
                  <a:schemeClr val="bg1"/>
                </a:solidFill>
              </a:rPr>
              <a:t>The phonological loop of WMM is divided into two components. These are:</a:t>
            </a:r>
          </a:p>
        </p:txBody>
      </p:sp>
      <p:sp>
        <p:nvSpPr>
          <p:cNvPr id="15" name="Rectangle 14"/>
          <p:cNvSpPr/>
          <p:nvPr/>
        </p:nvSpPr>
        <p:spPr>
          <a:xfrm>
            <a:off x="9266349" y="3899951"/>
            <a:ext cx="2704563" cy="862885"/>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Which component of WMM links working memory with LTM?</a:t>
            </a:r>
          </a:p>
        </p:txBody>
      </p:sp>
      <p:sp>
        <p:nvSpPr>
          <p:cNvPr id="16" name="Rectangle 15"/>
          <p:cNvSpPr/>
          <p:nvPr/>
        </p:nvSpPr>
        <p:spPr>
          <a:xfrm>
            <a:off x="231819" y="4760891"/>
            <a:ext cx="2704563" cy="1972615"/>
          </a:xfrm>
          <a:prstGeom prst="rect">
            <a:avLst/>
          </a:prstGeom>
          <a:ln>
            <a:solidFill>
              <a:schemeClr val="accent2"/>
            </a:solidFill>
          </a:ln>
        </p:spPr>
        <p:style>
          <a:lnRef idx="2">
            <a:schemeClr val="accent3"/>
          </a:lnRef>
          <a:fillRef idx="1">
            <a:schemeClr val="lt1"/>
          </a:fillRef>
          <a:effectRef idx="0">
            <a:schemeClr val="accent3"/>
          </a:effectRef>
          <a:fontRef idx="minor">
            <a:schemeClr val="dk1"/>
          </a:fontRef>
        </p:style>
        <p:txBody>
          <a:bodyPr rtlCol="0" anchor="ctr"/>
          <a:lstStyle/>
          <a:p>
            <a:pPr marL="342900" lvl="0" indent="-342900">
              <a:buFont typeface="+mj-lt"/>
              <a:buAutoNum type="alphaLcParenR"/>
            </a:pPr>
            <a:r>
              <a:rPr lang="en-GB"/>
              <a:t>Central executive</a:t>
            </a:r>
          </a:p>
          <a:p>
            <a:pPr marL="342900" lvl="0" indent="-342900">
              <a:buFont typeface="+mj-lt"/>
              <a:buAutoNum type="alphaLcParenR"/>
            </a:pPr>
            <a:r>
              <a:rPr lang="en-GB"/>
              <a:t>Episodic buffer</a:t>
            </a:r>
          </a:p>
          <a:p>
            <a:pPr marL="342900" lvl="0" indent="-342900">
              <a:buFont typeface="+mj-lt"/>
              <a:buAutoNum type="alphaLcParenR"/>
            </a:pPr>
            <a:r>
              <a:rPr lang="en-GB"/>
              <a:t>Phonological loop</a:t>
            </a:r>
          </a:p>
          <a:p>
            <a:pPr marL="342900" indent="-342900">
              <a:buFont typeface="+mj-lt"/>
              <a:buAutoNum type="alphaLcParenR"/>
            </a:pPr>
            <a:r>
              <a:rPr lang="en-GB"/>
              <a:t>Visuospatial scratchpad</a:t>
            </a:r>
          </a:p>
        </p:txBody>
      </p:sp>
      <p:sp>
        <p:nvSpPr>
          <p:cNvPr id="17" name="Rectangle 16"/>
          <p:cNvSpPr/>
          <p:nvPr/>
        </p:nvSpPr>
        <p:spPr>
          <a:xfrm>
            <a:off x="3243329" y="4760891"/>
            <a:ext cx="2704563" cy="1972615"/>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marL="342900" lvl="0" indent="-342900">
              <a:buFont typeface="+mj-lt"/>
              <a:buAutoNum type="alphaLcParenR"/>
            </a:pPr>
            <a:r>
              <a:rPr lang="en-GB" sz="1400"/>
              <a:t>A poor STM but intact LTM</a:t>
            </a:r>
          </a:p>
          <a:p>
            <a:pPr marL="342900" lvl="0" indent="-342900">
              <a:buFont typeface="+mj-lt"/>
              <a:buAutoNum type="alphaLcParenR"/>
            </a:pPr>
            <a:r>
              <a:rPr lang="en-GB" sz="1400"/>
              <a:t>Poor STM for verbal material but near normal STM for visual material</a:t>
            </a:r>
          </a:p>
          <a:p>
            <a:pPr marL="342900" lvl="0" indent="-342900">
              <a:buFont typeface="+mj-lt"/>
              <a:buAutoNum type="alphaLcParenR"/>
            </a:pPr>
            <a:r>
              <a:rPr lang="en-GB" sz="1400"/>
              <a:t>A near-normal STM but could not recall events from long ago</a:t>
            </a:r>
          </a:p>
          <a:p>
            <a:pPr marL="342900" indent="-342900">
              <a:buFont typeface="+mj-lt"/>
              <a:buAutoNum type="alphaLcParenR"/>
            </a:pPr>
            <a:r>
              <a:rPr lang="en-GB" sz="1400"/>
              <a:t>No ability to learn new skills</a:t>
            </a:r>
          </a:p>
        </p:txBody>
      </p:sp>
      <p:sp>
        <p:nvSpPr>
          <p:cNvPr id="18" name="Rectangle 17"/>
          <p:cNvSpPr/>
          <p:nvPr/>
        </p:nvSpPr>
        <p:spPr>
          <a:xfrm>
            <a:off x="6254839" y="4760891"/>
            <a:ext cx="2704563" cy="1972615"/>
          </a:xfrm>
          <a:prstGeom prst="rect">
            <a:avLst/>
          </a:prstGeom>
          <a:ln>
            <a:solidFill>
              <a:schemeClr val="accent2"/>
            </a:solidFill>
          </a:ln>
        </p:spPr>
        <p:style>
          <a:lnRef idx="2">
            <a:schemeClr val="accent3"/>
          </a:lnRef>
          <a:fillRef idx="1">
            <a:schemeClr val="lt1"/>
          </a:fillRef>
          <a:effectRef idx="0">
            <a:schemeClr val="accent3"/>
          </a:effectRef>
          <a:fontRef idx="minor">
            <a:schemeClr val="dk1"/>
          </a:fontRef>
        </p:style>
        <p:txBody>
          <a:bodyPr rtlCol="0" anchor="ctr"/>
          <a:lstStyle/>
          <a:p>
            <a:pPr marL="342900" lvl="0" indent="-342900">
              <a:buFont typeface="+mj-lt"/>
              <a:buAutoNum type="alphaLcParenR"/>
            </a:pPr>
            <a:r>
              <a:rPr lang="en-GB" sz="1400"/>
              <a:t>The central executive and LTM</a:t>
            </a:r>
          </a:p>
          <a:p>
            <a:pPr marL="342900" lvl="0" indent="-342900">
              <a:buFont typeface="+mj-lt"/>
              <a:buAutoNum type="alphaLcParenR"/>
            </a:pPr>
            <a:r>
              <a:rPr lang="en-GB" sz="1400"/>
              <a:t>The phonological store and articulatory loop</a:t>
            </a:r>
          </a:p>
          <a:p>
            <a:pPr marL="342900" lvl="0" indent="-342900">
              <a:buFont typeface="+mj-lt"/>
              <a:buAutoNum type="alphaLcParenR"/>
            </a:pPr>
            <a:r>
              <a:rPr lang="en-GB" sz="1400"/>
              <a:t>The visuospatial scratchpad and episodic buffer</a:t>
            </a:r>
          </a:p>
          <a:p>
            <a:pPr marL="342900" indent="-342900">
              <a:buFont typeface="+mj-lt"/>
              <a:buAutoNum type="alphaLcParenR"/>
            </a:pPr>
            <a:r>
              <a:rPr lang="en-GB" sz="1400"/>
              <a:t>The phonological store and episodic buffer</a:t>
            </a:r>
          </a:p>
        </p:txBody>
      </p:sp>
      <p:sp>
        <p:nvSpPr>
          <p:cNvPr id="19" name="Rectangle 18"/>
          <p:cNvSpPr/>
          <p:nvPr/>
        </p:nvSpPr>
        <p:spPr>
          <a:xfrm>
            <a:off x="9266349" y="4760891"/>
            <a:ext cx="2704563" cy="1972615"/>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marL="342900" lvl="0" indent="-342900">
              <a:buFont typeface="+mj-lt"/>
              <a:buAutoNum type="alphaLcParenR"/>
            </a:pPr>
            <a:r>
              <a:rPr lang="en-GB" dirty="0"/>
              <a:t>Central executive</a:t>
            </a:r>
          </a:p>
          <a:p>
            <a:pPr marL="342900" lvl="0" indent="-342900">
              <a:buFont typeface="+mj-lt"/>
              <a:buAutoNum type="alphaLcParenR"/>
            </a:pPr>
            <a:r>
              <a:rPr lang="en-GB" dirty="0"/>
              <a:t>Episodic buffer</a:t>
            </a:r>
          </a:p>
          <a:p>
            <a:pPr marL="342900" lvl="0" indent="-342900">
              <a:buFont typeface="+mj-lt"/>
              <a:buAutoNum type="alphaLcParenR"/>
            </a:pPr>
            <a:r>
              <a:rPr lang="en-GB" dirty="0"/>
              <a:t>Phonological loop</a:t>
            </a:r>
          </a:p>
          <a:p>
            <a:pPr marL="342900" indent="-342900">
              <a:buFont typeface="+mj-lt"/>
              <a:buAutoNum type="alphaLcParenR"/>
            </a:pPr>
            <a:r>
              <a:rPr lang="en-GB" dirty="0"/>
              <a:t>Visuospatial scratchpad</a:t>
            </a:r>
          </a:p>
        </p:txBody>
      </p:sp>
      <p:sp>
        <p:nvSpPr>
          <p:cNvPr id="20" name="Rectangle 19"/>
          <p:cNvSpPr/>
          <p:nvPr/>
        </p:nvSpPr>
        <p:spPr>
          <a:xfrm>
            <a:off x="4189434" y="-4737"/>
            <a:ext cx="3918060"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rgbClr val="FF3399"/>
              </a:contourClr>
            </a:sp3d>
          </a:bodyPr>
          <a:lstStyle/>
          <a:p>
            <a:pPr algn="ctr"/>
            <a:r>
              <a:rPr lang="en-US" sz="3200" b="1" dirty="0" smtClean="0">
                <a:ln w="11430"/>
                <a:solidFill>
                  <a:srgbClr val="FF3399"/>
                </a:solidFill>
                <a:effectLst>
                  <a:outerShdw blurRad="50800" dist="39000" dir="5460000" algn="tl">
                    <a:srgbClr val="000000">
                      <a:alpha val="38000"/>
                    </a:srgbClr>
                  </a:outerShdw>
                </a:effectLst>
              </a:rPr>
              <a:t>Multiple choice quiz 2</a:t>
            </a:r>
            <a:endParaRPr lang="en-US" sz="3200" b="1" dirty="0">
              <a:ln w="11430"/>
              <a:solidFill>
                <a:srgbClr val="FF3399"/>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4421363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158195" y="-4737"/>
            <a:ext cx="9980489" cy="76944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rgbClr val="FF3399"/>
              </a:contourClr>
            </a:sp3d>
          </a:bodyPr>
          <a:lstStyle/>
          <a:p>
            <a:pPr algn="ctr"/>
            <a:r>
              <a:rPr lang="en-US" sz="4400" b="1" dirty="0" smtClean="0">
                <a:ln w="11430"/>
                <a:solidFill>
                  <a:srgbClr val="FF3399"/>
                </a:solidFill>
                <a:effectLst>
                  <a:outerShdw blurRad="50800" dist="39000" dir="5460000" algn="tl">
                    <a:srgbClr val="000000">
                      <a:alpha val="38000"/>
                    </a:srgbClr>
                  </a:outerShdw>
                </a:effectLst>
              </a:rPr>
              <a:t>Explanations for forgetting 1: Interference</a:t>
            </a:r>
            <a:endParaRPr lang="en-US" sz="4400" b="1" dirty="0">
              <a:ln w="11430"/>
              <a:solidFill>
                <a:srgbClr val="FF3399"/>
              </a:solidFill>
              <a:effectLst>
                <a:outerShdw blurRad="50800" dist="39000" dir="5460000" algn="tl">
                  <a:srgbClr val="000000">
                    <a:alpha val="38000"/>
                  </a:srgbClr>
                </a:outerShdw>
              </a:effectLst>
            </a:endParaRPr>
          </a:p>
        </p:txBody>
      </p:sp>
      <p:sp>
        <p:nvSpPr>
          <p:cNvPr id="10" name="Rectangle 9"/>
          <p:cNvSpPr/>
          <p:nvPr/>
        </p:nvSpPr>
        <p:spPr>
          <a:xfrm>
            <a:off x="258517" y="2872292"/>
            <a:ext cx="2860309" cy="122637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GB" sz="1200" dirty="0" smtClean="0"/>
              <a:t>POINT</a:t>
            </a:r>
          </a:p>
          <a:p>
            <a:endParaRPr lang="en-GB" sz="1200" dirty="0"/>
          </a:p>
          <a:p>
            <a:endParaRPr lang="en-GB" sz="1200" dirty="0" smtClean="0"/>
          </a:p>
          <a:p>
            <a:endParaRPr lang="en-GB" sz="1200" dirty="0"/>
          </a:p>
          <a:p>
            <a:endParaRPr lang="en-GB" sz="1200" dirty="0" smtClean="0"/>
          </a:p>
          <a:p>
            <a:endParaRPr lang="en-GB" sz="1200" dirty="0"/>
          </a:p>
        </p:txBody>
      </p:sp>
      <p:sp>
        <p:nvSpPr>
          <p:cNvPr id="11" name="Rectangle 10"/>
          <p:cNvSpPr/>
          <p:nvPr/>
        </p:nvSpPr>
        <p:spPr>
          <a:xfrm>
            <a:off x="3141008" y="2872292"/>
            <a:ext cx="2871400" cy="122637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GB" sz="1200" dirty="0" smtClean="0"/>
              <a:t>EXPAND</a:t>
            </a:r>
          </a:p>
          <a:p>
            <a:endParaRPr lang="en-GB" sz="1200" dirty="0"/>
          </a:p>
          <a:p>
            <a:endParaRPr lang="en-GB" sz="1200" dirty="0" smtClean="0"/>
          </a:p>
          <a:p>
            <a:endParaRPr lang="en-GB" sz="1200" dirty="0"/>
          </a:p>
          <a:p>
            <a:endParaRPr lang="en-GB" sz="1200" dirty="0" smtClean="0"/>
          </a:p>
          <a:p>
            <a:endParaRPr lang="en-GB" sz="1200" dirty="0"/>
          </a:p>
        </p:txBody>
      </p:sp>
      <p:sp>
        <p:nvSpPr>
          <p:cNvPr id="12" name="Rectangle 11"/>
          <p:cNvSpPr/>
          <p:nvPr/>
        </p:nvSpPr>
        <p:spPr>
          <a:xfrm>
            <a:off x="6034590" y="2872292"/>
            <a:ext cx="2871400" cy="122637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GB" sz="1200" dirty="0" smtClean="0"/>
              <a:t>EVIDENCE</a:t>
            </a:r>
          </a:p>
          <a:p>
            <a:endParaRPr lang="en-GB" sz="1200" dirty="0"/>
          </a:p>
          <a:p>
            <a:endParaRPr lang="en-GB" sz="1200" dirty="0" smtClean="0"/>
          </a:p>
          <a:p>
            <a:endParaRPr lang="en-GB" sz="1200" dirty="0"/>
          </a:p>
          <a:p>
            <a:endParaRPr lang="en-GB" sz="1200" dirty="0" smtClean="0"/>
          </a:p>
          <a:p>
            <a:endParaRPr lang="en-GB" sz="1200" dirty="0"/>
          </a:p>
        </p:txBody>
      </p:sp>
      <p:sp>
        <p:nvSpPr>
          <p:cNvPr id="13" name="Rectangle 12"/>
          <p:cNvSpPr/>
          <p:nvPr/>
        </p:nvSpPr>
        <p:spPr>
          <a:xfrm>
            <a:off x="8928172" y="2872292"/>
            <a:ext cx="2969786" cy="122637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GB" sz="1200" dirty="0" smtClean="0"/>
              <a:t>LINK</a:t>
            </a:r>
          </a:p>
          <a:p>
            <a:endParaRPr lang="en-GB" sz="1200" dirty="0"/>
          </a:p>
          <a:p>
            <a:endParaRPr lang="en-GB" sz="1200" dirty="0" smtClean="0"/>
          </a:p>
          <a:p>
            <a:endParaRPr lang="en-GB" sz="1200" dirty="0"/>
          </a:p>
          <a:p>
            <a:endParaRPr lang="en-GB" sz="1200" dirty="0" smtClean="0"/>
          </a:p>
          <a:p>
            <a:endParaRPr lang="en-GB" sz="1200" dirty="0"/>
          </a:p>
        </p:txBody>
      </p:sp>
      <p:sp>
        <p:nvSpPr>
          <p:cNvPr id="22" name="Rectangle 21"/>
          <p:cNvSpPr/>
          <p:nvPr/>
        </p:nvSpPr>
        <p:spPr>
          <a:xfrm>
            <a:off x="258517" y="5475642"/>
            <a:ext cx="2860309" cy="1226372"/>
          </a:xfrm>
          <a:prstGeom prst="rect">
            <a:avLst/>
          </a:prstGeom>
          <a:ln>
            <a:solidFill>
              <a:srgbClr val="FF6600"/>
            </a:solidFill>
          </a:ln>
        </p:spPr>
        <p:style>
          <a:lnRef idx="2">
            <a:schemeClr val="accent1"/>
          </a:lnRef>
          <a:fillRef idx="1">
            <a:schemeClr val="lt1"/>
          </a:fillRef>
          <a:effectRef idx="0">
            <a:schemeClr val="accent1"/>
          </a:effectRef>
          <a:fontRef idx="minor">
            <a:schemeClr val="dk1"/>
          </a:fontRef>
        </p:style>
        <p:txBody>
          <a:bodyPr rtlCol="0" anchor="ctr"/>
          <a:lstStyle/>
          <a:p>
            <a:r>
              <a:rPr lang="en-GB" sz="1200" dirty="0" smtClean="0"/>
              <a:t>POINT</a:t>
            </a:r>
          </a:p>
          <a:p>
            <a:endParaRPr lang="en-GB" sz="1200" dirty="0"/>
          </a:p>
          <a:p>
            <a:endParaRPr lang="en-GB" sz="1200" dirty="0" smtClean="0"/>
          </a:p>
          <a:p>
            <a:endParaRPr lang="en-GB" sz="1200" dirty="0"/>
          </a:p>
          <a:p>
            <a:endParaRPr lang="en-GB" sz="1200" dirty="0" smtClean="0"/>
          </a:p>
          <a:p>
            <a:endParaRPr lang="en-GB" sz="1200" dirty="0"/>
          </a:p>
        </p:txBody>
      </p:sp>
      <p:sp>
        <p:nvSpPr>
          <p:cNvPr id="23" name="Rectangle 22"/>
          <p:cNvSpPr/>
          <p:nvPr/>
        </p:nvSpPr>
        <p:spPr>
          <a:xfrm>
            <a:off x="3141008" y="5475642"/>
            <a:ext cx="2871400" cy="1226372"/>
          </a:xfrm>
          <a:prstGeom prst="rect">
            <a:avLst/>
          </a:prstGeom>
          <a:ln>
            <a:solidFill>
              <a:srgbClr val="FF6600"/>
            </a:solidFill>
          </a:ln>
        </p:spPr>
        <p:style>
          <a:lnRef idx="2">
            <a:schemeClr val="accent1"/>
          </a:lnRef>
          <a:fillRef idx="1">
            <a:schemeClr val="lt1"/>
          </a:fillRef>
          <a:effectRef idx="0">
            <a:schemeClr val="accent1"/>
          </a:effectRef>
          <a:fontRef idx="minor">
            <a:schemeClr val="dk1"/>
          </a:fontRef>
        </p:style>
        <p:txBody>
          <a:bodyPr rtlCol="0" anchor="ctr"/>
          <a:lstStyle/>
          <a:p>
            <a:r>
              <a:rPr lang="en-GB" sz="1200" dirty="0" smtClean="0"/>
              <a:t>EXPAND</a:t>
            </a:r>
          </a:p>
          <a:p>
            <a:endParaRPr lang="en-GB" sz="1200" dirty="0"/>
          </a:p>
          <a:p>
            <a:endParaRPr lang="en-GB" sz="1200" dirty="0" smtClean="0"/>
          </a:p>
          <a:p>
            <a:endParaRPr lang="en-GB" sz="1200" dirty="0"/>
          </a:p>
          <a:p>
            <a:endParaRPr lang="en-GB" sz="1200" dirty="0" smtClean="0"/>
          </a:p>
          <a:p>
            <a:endParaRPr lang="en-GB" sz="1200" dirty="0"/>
          </a:p>
        </p:txBody>
      </p:sp>
      <p:sp>
        <p:nvSpPr>
          <p:cNvPr id="24" name="Rectangle 23"/>
          <p:cNvSpPr/>
          <p:nvPr/>
        </p:nvSpPr>
        <p:spPr>
          <a:xfrm>
            <a:off x="6034590" y="5475642"/>
            <a:ext cx="2871400" cy="1226372"/>
          </a:xfrm>
          <a:prstGeom prst="rect">
            <a:avLst/>
          </a:prstGeom>
          <a:ln>
            <a:solidFill>
              <a:srgbClr val="FF6600"/>
            </a:solidFill>
          </a:ln>
        </p:spPr>
        <p:style>
          <a:lnRef idx="2">
            <a:schemeClr val="accent1"/>
          </a:lnRef>
          <a:fillRef idx="1">
            <a:schemeClr val="lt1"/>
          </a:fillRef>
          <a:effectRef idx="0">
            <a:schemeClr val="accent1"/>
          </a:effectRef>
          <a:fontRef idx="minor">
            <a:schemeClr val="dk1"/>
          </a:fontRef>
        </p:style>
        <p:txBody>
          <a:bodyPr rtlCol="0" anchor="ctr"/>
          <a:lstStyle/>
          <a:p>
            <a:r>
              <a:rPr lang="en-GB" sz="1200" dirty="0" smtClean="0"/>
              <a:t>EVIDENCE</a:t>
            </a:r>
          </a:p>
          <a:p>
            <a:endParaRPr lang="en-GB" sz="1200" dirty="0"/>
          </a:p>
          <a:p>
            <a:endParaRPr lang="en-GB" sz="1200" dirty="0" smtClean="0"/>
          </a:p>
          <a:p>
            <a:endParaRPr lang="en-GB" sz="1200" dirty="0"/>
          </a:p>
          <a:p>
            <a:endParaRPr lang="en-GB" sz="1200" dirty="0" smtClean="0"/>
          </a:p>
          <a:p>
            <a:endParaRPr lang="en-GB" sz="1200" dirty="0"/>
          </a:p>
        </p:txBody>
      </p:sp>
      <p:sp>
        <p:nvSpPr>
          <p:cNvPr id="25" name="Rectangle 24"/>
          <p:cNvSpPr/>
          <p:nvPr/>
        </p:nvSpPr>
        <p:spPr>
          <a:xfrm>
            <a:off x="8928172" y="5475642"/>
            <a:ext cx="2969786" cy="1226372"/>
          </a:xfrm>
          <a:prstGeom prst="rect">
            <a:avLst/>
          </a:prstGeom>
          <a:ln>
            <a:solidFill>
              <a:srgbClr val="FF6600"/>
            </a:solidFill>
          </a:ln>
        </p:spPr>
        <p:style>
          <a:lnRef idx="2">
            <a:schemeClr val="accent1"/>
          </a:lnRef>
          <a:fillRef idx="1">
            <a:schemeClr val="lt1"/>
          </a:fillRef>
          <a:effectRef idx="0">
            <a:schemeClr val="accent1"/>
          </a:effectRef>
          <a:fontRef idx="minor">
            <a:schemeClr val="dk1"/>
          </a:fontRef>
        </p:style>
        <p:txBody>
          <a:bodyPr rtlCol="0" anchor="ctr"/>
          <a:lstStyle/>
          <a:p>
            <a:r>
              <a:rPr lang="en-GB" sz="1200" dirty="0" smtClean="0"/>
              <a:t>LINK</a:t>
            </a:r>
          </a:p>
          <a:p>
            <a:endParaRPr lang="en-GB" sz="1200" dirty="0"/>
          </a:p>
          <a:p>
            <a:endParaRPr lang="en-GB" sz="1200" dirty="0" smtClean="0"/>
          </a:p>
          <a:p>
            <a:endParaRPr lang="en-GB" sz="1200" dirty="0"/>
          </a:p>
          <a:p>
            <a:endParaRPr lang="en-GB" sz="1200" dirty="0" smtClean="0"/>
          </a:p>
          <a:p>
            <a:endParaRPr lang="en-GB" sz="1200" dirty="0"/>
          </a:p>
        </p:txBody>
      </p:sp>
      <p:sp>
        <p:nvSpPr>
          <p:cNvPr id="26" name="Rectangle 25"/>
          <p:cNvSpPr/>
          <p:nvPr/>
        </p:nvSpPr>
        <p:spPr>
          <a:xfrm>
            <a:off x="258517" y="4173007"/>
            <a:ext cx="2860309" cy="122637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lang="en-GB" sz="1200" dirty="0" smtClean="0"/>
              <a:t>POINT</a:t>
            </a:r>
          </a:p>
          <a:p>
            <a:endParaRPr lang="en-GB" sz="1200" dirty="0"/>
          </a:p>
          <a:p>
            <a:endParaRPr lang="en-GB" sz="1200" dirty="0" smtClean="0"/>
          </a:p>
          <a:p>
            <a:endParaRPr lang="en-GB" sz="1200" dirty="0"/>
          </a:p>
          <a:p>
            <a:endParaRPr lang="en-GB" sz="1200" dirty="0" smtClean="0"/>
          </a:p>
          <a:p>
            <a:endParaRPr lang="en-GB" sz="1200" dirty="0" smtClean="0"/>
          </a:p>
        </p:txBody>
      </p:sp>
      <p:sp>
        <p:nvSpPr>
          <p:cNvPr id="27" name="Rectangle 26"/>
          <p:cNvSpPr/>
          <p:nvPr/>
        </p:nvSpPr>
        <p:spPr>
          <a:xfrm>
            <a:off x="3141008" y="4173007"/>
            <a:ext cx="2871400" cy="122637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lang="en-GB" sz="1200" dirty="0" smtClean="0"/>
              <a:t>EXPAND</a:t>
            </a:r>
          </a:p>
          <a:p>
            <a:endParaRPr lang="en-GB" sz="1200" dirty="0"/>
          </a:p>
          <a:p>
            <a:endParaRPr lang="en-GB" sz="1200" dirty="0" smtClean="0"/>
          </a:p>
          <a:p>
            <a:endParaRPr lang="en-GB" sz="1200" dirty="0"/>
          </a:p>
          <a:p>
            <a:endParaRPr lang="en-GB" sz="1200" dirty="0" smtClean="0"/>
          </a:p>
          <a:p>
            <a:endParaRPr lang="en-GB" sz="1200" dirty="0"/>
          </a:p>
        </p:txBody>
      </p:sp>
      <p:sp>
        <p:nvSpPr>
          <p:cNvPr id="28" name="Rectangle 27"/>
          <p:cNvSpPr/>
          <p:nvPr/>
        </p:nvSpPr>
        <p:spPr>
          <a:xfrm>
            <a:off x="6034590" y="4173007"/>
            <a:ext cx="2871400" cy="122637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lang="en-GB" sz="1200" dirty="0" smtClean="0"/>
              <a:t>EVIDENCE</a:t>
            </a:r>
          </a:p>
          <a:p>
            <a:endParaRPr lang="en-GB" sz="1200" dirty="0"/>
          </a:p>
          <a:p>
            <a:endParaRPr lang="en-GB" sz="1200" dirty="0" smtClean="0"/>
          </a:p>
          <a:p>
            <a:endParaRPr lang="en-GB" sz="1200" dirty="0"/>
          </a:p>
          <a:p>
            <a:endParaRPr lang="en-GB" sz="1200" dirty="0" smtClean="0"/>
          </a:p>
          <a:p>
            <a:endParaRPr lang="en-GB" sz="1200" dirty="0"/>
          </a:p>
        </p:txBody>
      </p:sp>
      <p:sp>
        <p:nvSpPr>
          <p:cNvPr id="29" name="Rectangle 28"/>
          <p:cNvSpPr/>
          <p:nvPr/>
        </p:nvSpPr>
        <p:spPr>
          <a:xfrm>
            <a:off x="8928172" y="4173007"/>
            <a:ext cx="2969786" cy="122637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lang="en-GB" sz="1200" dirty="0" smtClean="0"/>
              <a:t>LINK</a:t>
            </a:r>
          </a:p>
          <a:p>
            <a:endParaRPr lang="en-GB" sz="1200" dirty="0"/>
          </a:p>
          <a:p>
            <a:endParaRPr lang="en-GB" sz="1200" dirty="0" smtClean="0"/>
          </a:p>
          <a:p>
            <a:endParaRPr lang="en-GB" sz="1200" dirty="0"/>
          </a:p>
          <a:p>
            <a:endParaRPr lang="en-GB" sz="1200" dirty="0" smtClean="0"/>
          </a:p>
          <a:p>
            <a:endParaRPr lang="en-GB" sz="1200" dirty="0"/>
          </a:p>
        </p:txBody>
      </p:sp>
      <p:sp>
        <p:nvSpPr>
          <p:cNvPr id="30" name="Rectangle 29"/>
          <p:cNvSpPr/>
          <p:nvPr/>
        </p:nvSpPr>
        <p:spPr>
          <a:xfrm>
            <a:off x="258517" y="764704"/>
            <a:ext cx="2860309" cy="2032284"/>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sz="1200" dirty="0" smtClean="0"/>
              <a:t>DEFINITION</a:t>
            </a:r>
          </a:p>
          <a:p>
            <a:pPr algn="ctr"/>
            <a:endParaRPr lang="en-GB" sz="1200" dirty="0"/>
          </a:p>
          <a:p>
            <a:pPr algn="ctr"/>
            <a:endParaRPr lang="en-GB" sz="1200" dirty="0" smtClean="0"/>
          </a:p>
          <a:p>
            <a:pPr algn="ctr"/>
            <a:endParaRPr lang="en-GB" sz="1200" dirty="0" smtClean="0"/>
          </a:p>
          <a:p>
            <a:pPr algn="ctr"/>
            <a:endParaRPr lang="en-GB" sz="1200" dirty="0"/>
          </a:p>
          <a:p>
            <a:pPr algn="ctr"/>
            <a:endParaRPr lang="en-GB" sz="1200" dirty="0" smtClean="0"/>
          </a:p>
          <a:p>
            <a:pPr algn="ctr"/>
            <a:endParaRPr lang="en-GB" sz="1200" dirty="0"/>
          </a:p>
          <a:p>
            <a:pPr algn="ctr"/>
            <a:endParaRPr lang="en-GB" sz="1200" dirty="0" smtClean="0"/>
          </a:p>
          <a:p>
            <a:pPr algn="ctr"/>
            <a:endParaRPr lang="en-GB" sz="1200" dirty="0"/>
          </a:p>
          <a:p>
            <a:pPr algn="ctr"/>
            <a:endParaRPr lang="en-GB" sz="1200" dirty="0"/>
          </a:p>
        </p:txBody>
      </p:sp>
      <p:sp>
        <p:nvSpPr>
          <p:cNvPr id="31" name="Rectangle 30"/>
          <p:cNvSpPr/>
          <p:nvPr/>
        </p:nvSpPr>
        <p:spPr>
          <a:xfrm>
            <a:off x="3141008" y="764704"/>
            <a:ext cx="2871400" cy="2032284"/>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GB" sz="1200" dirty="0" smtClean="0"/>
              <a:t>PROACTIVE INTERFERENCE (INCLUDING AN EXAMPLE)</a:t>
            </a:r>
          </a:p>
          <a:p>
            <a:pPr algn="ctr"/>
            <a:endParaRPr lang="en-GB" sz="1200" dirty="0"/>
          </a:p>
          <a:p>
            <a:pPr algn="ctr"/>
            <a:endParaRPr lang="en-GB" sz="1200" dirty="0" smtClean="0"/>
          </a:p>
          <a:p>
            <a:pPr algn="ctr"/>
            <a:endParaRPr lang="en-GB" sz="1200" dirty="0" smtClean="0"/>
          </a:p>
          <a:p>
            <a:pPr algn="ctr"/>
            <a:endParaRPr lang="en-GB" sz="1200" dirty="0"/>
          </a:p>
          <a:p>
            <a:pPr algn="ctr"/>
            <a:endParaRPr lang="en-GB" sz="1200" dirty="0" smtClean="0"/>
          </a:p>
          <a:p>
            <a:pPr algn="ctr"/>
            <a:endParaRPr lang="en-GB" sz="1200" dirty="0"/>
          </a:p>
          <a:p>
            <a:pPr algn="ctr"/>
            <a:endParaRPr lang="en-GB" sz="1200" dirty="0" smtClean="0"/>
          </a:p>
          <a:p>
            <a:pPr algn="ctr"/>
            <a:endParaRPr lang="en-GB" sz="1200" dirty="0"/>
          </a:p>
        </p:txBody>
      </p:sp>
      <p:sp>
        <p:nvSpPr>
          <p:cNvPr id="32" name="Rectangle 31"/>
          <p:cNvSpPr/>
          <p:nvPr/>
        </p:nvSpPr>
        <p:spPr>
          <a:xfrm>
            <a:off x="6034590" y="763745"/>
            <a:ext cx="2871400" cy="2032284"/>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GB" sz="1200" dirty="0" smtClean="0"/>
              <a:t>RETROACTIVE INTERFERENCE (INCLUDING AN EXAMPLE)</a:t>
            </a:r>
          </a:p>
          <a:p>
            <a:pPr algn="ctr"/>
            <a:endParaRPr lang="en-GB" sz="1200" dirty="0"/>
          </a:p>
          <a:p>
            <a:pPr algn="ctr"/>
            <a:endParaRPr lang="en-GB" sz="1200" dirty="0" smtClean="0"/>
          </a:p>
          <a:p>
            <a:pPr algn="ctr"/>
            <a:endParaRPr lang="en-GB" sz="1200" dirty="0"/>
          </a:p>
          <a:p>
            <a:pPr algn="ctr"/>
            <a:endParaRPr lang="en-GB" sz="1200" dirty="0" smtClean="0"/>
          </a:p>
          <a:p>
            <a:pPr algn="ctr"/>
            <a:endParaRPr lang="en-GB" sz="1200" dirty="0"/>
          </a:p>
          <a:p>
            <a:pPr algn="ctr"/>
            <a:endParaRPr lang="en-GB" sz="1200" dirty="0" smtClean="0"/>
          </a:p>
          <a:p>
            <a:pPr algn="ctr"/>
            <a:endParaRPr lang="en-GB" sz="1200" dirty="0"/>
          </a:p>
          <a:p>
            <a:pPr algn="ctr"/>
            <a:endParaRPr lang="en-GB" sz="1200" dirty="0"/>
          </a:p>
        </p:txBody>
      </p:sp>
      <p:sp>
        <p:nvSpPr>
          <p:cNvPr id="33" name="Rectangle 32"/>
          <p:cNvSpPr/>
          <p:nvPr/>
        </p:nvSpPr>
        <p:spPr>
          <a:xfrm>
            <a:off x="8928172" y="763745"/>
            <a:ext cx="2969786" cy="203228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1200" dirty="0" smtClean="0"/>
              <a:t>EMPIRICAL EVIDENCE</a:t>
            </a:r>
          </a:p>
          <a:p>
            <a:pPr algn="ctr"/>
            <a:endParaRPr lang="en-GB" sz="1200" dirty="0" smtClean="0"/>
          </a:p>
          <a:p>
            <a:pPr algn="ctr"/>
            <a:endParaRPr lang="en-GB" sz="1200" dirty="0"/>
          </a:p>
          <a:p>
            <a:pPr algn="ctr"/>
            <a:endParaRPr lang="en-GB" sz="1200" dirty="0" smtClean="0"/>
          </a:p>
          <a:p>
            <a:pPr algn="ctr"/>
            <a:endParaRPr lang="en-GB" sz="1200" dirty="0"/>
          </a:p>
          <a:p>
            <a:pPr algn="ctr"/>
            <a:endParaRPr lang="en-GB" sz="1200" dirty="0" smtClean="0"/>
          </a:p>
          <a:p>
            <a:pPr algn="ctr"/>
            <a:endParaRPr lang="en-GB" sz="1200" dirty="0"/>
          </a:p>
          <a:p>
            <a:pPr algn="ctr"/>
            <a:endParaRPr lang="en-GB" sz="1200" dirty="0" smtClean="0"/>
          </a:p>
          <a:p>
            <a:pPr algn="ctr"/>
            <a:endParaRPr lang="en-GB" sz="1200" dirty="0"/>
          </a:p>
          <a:p>
            <a:pPr algn="ctr"/>
            <a:endParaRPr lang="en-GB" sz="1200" dirty="0"/>
          </a:p>
        </p:txBody>
      </p:sp>
    </p:spTree>
    <p:extLst>
      <p:ext uri="{BB962C8B-B14F-4D97-AF65-F5344CB8AC3E}">
        <p14:creationId xmlns:p14="http://schemas.microsoft.com/office/powerpoint/2010/main" val="22810049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38498" y="-4737"/>
            <a:ext cx="10819885" cy="76944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rgbClr val="FF3399"/>
              </a:contourClr>
            </a:sp3d>
          </a:bodyPr>
          <a:lstStyle/>
          <a:p>
            <a:pPr algn="ctr"/>
            <a:r>
              <a:rPr lang="en-US" sz="4400" b="1" dirty="0" smtClean="0">
                <a:ln w="11430"/>
                <a:solidFill>
                  <a:srgbClr val="FF3399"/>
                </a:solidFill>
                <a:effectLst>
                  <a:outerShdw blurRad="50800" dist="39000" dir="5460000" algn="tl">
                    <a:srgbClr val="000000">
                      <a:alpha val="38000"/>
                    </a:srgbClr>
                  </a:outerShdw>
                </a:effectLst>
              </a:rPr>
              <a:t>Explanations for forgetting 2: Retrieval failure</a:t>
            </a:r>
            <a:endParaRPr lang="en-US" sz="4400" b="1" dirty="0">
              <a:ln w="11430"/>
              <a:solidFill>
                <a:srgbClr val="FF3399"/>
              </a:solidFill>
              <a:effectLst>
                <a:outerShdw blurRad="50800" dist="39000" dir="5460000" algn="tl">
                  <a:srgbClr val="000000">
                    <a:alpha val="38000"/>
                  </a:srgbClr>
                </a:outerShdw>
              </a:effectLst>
            </a:endParaRPr>
          </a:p>
        </p:txBody>
      </p:sp>
      <p:sp>
        <p:nvSpPr>
          <p:cNvPr id="10" name="Rectangle 9"/>
          <p:cNvSpPr/>
          <p:nvPr/>
        </p:nvSpPr>
        <p:spPr>
          <a:xfrm>
            <a:off x="258517" y="2872292"/>
            <a:ext cx="2860309" cy="122637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GB" sz="1200" dirty="0" smtClean="0"/>
              <a:t>POINT</a:t>
            </a:r>
          </a:p>
          <a:p>
            <a:endParaRPr lang="en-GB" sz="1200" dirty="0"/>
          </a:p>
          <a:p>
            <a:endParaRPr lang="en-GB" sz="1200" dirty="0" smtClean="0"/>
          </a:p>
          <a:p>
            <a:endParaRPr lang="en-GB" sz="1200" dirty="0"/>
          </a:p>
          <a:p>
            <a:endParaRPr lang="en-GB" sz="1200" dirty="0" smtClean="0"/>
          </a:p>
          <a:p>
            <a:endParaRPr lang="en-GB" sz="1200" dirty="0"/>
          </a:p>
        </p:txBody>
      </p:sp>
      <p:sp>
        <p:nvSpPr>
          <p:cNvPr id="11" name="Rectangle 10"/>
          <p:cNvSpPr/>
          <p:nvPr/>
        </p:nvSpPr>
        <p:spPr>
          <a:xfrm>
            <a:off x="3141008" y="2872292"/>
            <a:ext cx="2871400" cy="122637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GB" sz="1200" dirty="0" smtClean="0"/>
              <a:t>EXPAND</a:t>
            </a:r>
          </a:p>
          <a:p>
            <a:endParaRPr lang="en-GB" sz="1200" dirty="0"/>
          </a:p>
          <a:p>
            <a:endParaRPr lang="en-GB" sz="1200" dirty="0" smtClean="0"/>
          </a:p>
          <a:p>
            <a:endParaRPr lang="en-GB" sz="1200" dirty="0"/>
          </a:p>
          <a:p>
            <a:endParaRPr lang="en-GB" sz="1200" dirty="0" smtClean="0"/>
          </a:p>
          <a:p>
            <a:endParaRPr lang="en-GB" sz="1200" dirty="0"/>
          </a:p>
        </p:txBody>
      </p:sp>
      <p:sp>
        <p:nvSpPr>
          <p:cNvPr id="12" name="Rectangle 11"/>
          <p:cNvSpPr/>
          <p:nvPr/>
        </p:nvSpPr>
        <p:spPr>
          <a:xfrm>
            <a:off x="6034590" y="2872292"/>
            <a:ext cx="2871400" cy="122637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GB" sz="1200" dirty="0" smtClean="0"/>
              <a:t>EVIDENCE</a:t>
            </a:r>
          </a:p>
          <a:p>
            <a:endParaRPr lang="en-GB" sz="1200" dirty="0"/>
          </a:p>
          <a:p>
            <a:endParaRPr lang="en-GB" sz="1200" dirty="0" smtClean="0"/>
          </a:p>
          <a:p>
            <a:endParaRPr lang="en-GB" sz="1200" dirty="0"/>
          </a:p>
          <a:p>
            <a:endParaRPr lang="en-GB" sz="1200" dirty="0" smtClean="0"/>
          </a:p>
          <a:p>
            <a:endParaRPr lang="en-GB" sz="1200" dirty="0"/>
          </a:p>
        </p:txBody>
      </p:sp>
      <p:sp>
        <p:nvSpPr>
          <p:cNvPr id="13" name="Rectangle 12"/>
          <p:cNvSpPr/>
          <p:nvPr/>
        </p:nvSpPr>
        <p:spPr>
          <a:xfrm>
            <a:off x="8928172" y="2872292"/>
            <a:ext cx="2969786" cy="122637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GB" sz="1200" dirty="0" smtClean="0"/>
              <a:t>LINK</a:t>
            </a:r>
          </a:p>
          <a:p>
            <a:endParaRPr lang="en-GB" sz="1200" dirty="0"/>
          </a:p>
          <a:p>
            <a:endParaRPr lang="en-GB" sz="1200" dirty="0" smtClean="0"/>
          </a:p>
          <a:p>
            <a:endParaRPr lang="en-GB" sz="1200" dirty="0"/>
          </a:p>
          <a:p>
            <a:endParaRPr lang="en-GB" sz="1200" dirty="0" smtClean="0"/>
          </a:p>
          <a:p>
            <a:endParaRPr lang="en-GB" sz="1200" dirty="0"/>
          </a:p>
        </p:txBody>
      </p:sp>
      <p:sp>
        <p:nvSpPr>
          <p:cNvPr id="22" name="Rectangle 21"/>
          <p:cNvSpPr/>
          <p:nvPr/>
        </p:nvSpPr>
        <p:spPr>
          <a:xfrm>
            <a:off x="258517" y="5475642"/>
            <a:ext cx="2860309" cy="1226372"/>
          </a:xfrm>
          <a:prstGeom prst="rect">
            <a:avLst/>
          </a:prstGeom>
          <a:ln>
            <a:solidFill>
              <a:srgbClr val="FF6600"/>
            </a:solidFill>
          </a:ln>
        </p:spPr>
        <p:style>
          <a:lnRef idx="2">
            <a:schemeClr val="accent1"/>
          </a:lnRef>
          <a:fillRef idx="1">
            <a:schemeClr val="lt1"/>
          </a:fillRef>
          <a:effectRef idx="0">
            <a:schemeClr val="accent1"/>
          </a:effectRef>
          <a:fontRef idx="minor">
            <a:schemeClr val="dk1"/>
          </a:fontRef>
        </p:style>
        <p:txBody>
          <a:bodyPr rtlCol="0" anchor="ctr"/>
          <a:lstStyle/>
          <a:p>
            <a:r>
              <a:rPr lang="en-GB" sz="1200" dirty="0" smtClean="0"/>
              <a:t>POINT</a:t>
            </a:r>
          </a:p>
          <a:p>
            <a:endParaRPr lang="en-GB" sz="1200" dirty="0"/>
          </a:p>
          <a:p>
            <a:endParaRPr lang="en-GB" sz="1200" dirty="0" smtClean="0"/>
          </a:p>
          <a:p>
            <a:endParaRPr lang="en-GB" sz="1200" dirty="0"/>
          </a:p>
          <a:p>
            <a:endParaRPr lang="en-GB" sz="1200" dirty="0" smtClean="0"/>
          </a:p>
          <a:p>
            <a:endParaRPr lang="en-GB" sz="1200" dirty="0"/>
          </a:p>
        </p:txBody>
      </p:sp>
      <p:sp>
        <p:nvSpPr>
          <p:cNvPr id="23" name="Rectangle 22"/>
          <p:cNvSpPr/>
          <p:nvPr/>
        </p:nvSpPr>
        <p:spPr>
          <a:xfrm>
            <a:off x="3141008" y="5475642"/>
            <a:ext cx="2871400" cy="1226372"/>
          </a:xfrm>
          <a:prstGeom prst="rect">
            <a:avLst/>
          </a:prstGeom>
          <a:ln>
            <a:solidFill>
              <a:srgbClr val="FF6600"/>
            </a:solidFill>
          </a:ln>
        </p:spPr>
        <p:style>
          <a:lnRef idx="2">
            <a:schemeClr val="accent1"/>
          </a:lnRef>
          <a:fillRef idx="1">
            <a:schemeClr val="lt1"/>
          </a:fillRef>
          <a:effectRef idx="0">
            <a:schemeClr val="accent1"/>
          </a:effectRef>
          <a:fontRef idx="minor">
            <a:schemeClr val="dk1"/>
          </a:fontRef>
        </p:style>
        <p:txBody>
          <a:bodyPr rtlCol="0" anchor="ctr"/>
          <a:lstStyle/>
          <a:p>
            <a:r>
              <a:rPr lang="en-GB" sz="1200" dirty="0" smtClean="0"/>
              <a:t>EXPAND</a:t>
            </a:r>
          </a:p>
          <a:p>
            <a:endParaRPr lang="en-GB" sz="1200" dirty="0"/>
          </a:p>
          <a:p>
            <a:endParaRPr lang="en-GB" sz="1200" dirty="0" smtClean="0"/>
          </a:p>
          <a:p>
            <a:endParaRPr lang="en-GB" sz="1200" dirty="0"/>
          </a:p>
          <a:p>
            <a:endParaRPr lang="en-GB" sz="1200" dirty="0" smtClean="0"/>
          </a:p>
          <a:p>
            <a:endParaRPr lang="en-GB" sz="1200" dirty="0"/>
          </a:p>
        </p:txBody>
      </p:sp>
      <p:sp>
        <p:nvSpPr>
          <p:cNvPr id="24" name="Rectangle 23"/>
          <p:cNvSpPr/>
          <p:nvPr/>
        </p:nvSpPr>
        <p:spPr>
          <a:xfrm>
            <a:off x="6034590" y="5475642"/>
            <a:ext cx="2871400" cy="1226372"/>
          </a:xfrm>
          <a:prstGeom prst="rect">
            <a:avLst/>
          </a:prstGeom>
          <a:ln>
            <a:solidFill>
              <a:srgbClr val="FF6600"/>
            </a:solidFill>
          </a:ln>
        </p:spPr>
        <p:style>
          <a:lnRef idx="2">
            <a:schemeClr val="accent1"/>
          </a:lnRef>
          <a:fillRef idx="1">
            <a:schemeClr val="lt1"/>
          </a:fillRef>
          <a:effectRef idx="0">
            <a:schemeClr val="accent1"/>
          </a:effectRef>
          <a:fontRef idx="minor">
            <a:schemeClr val="dk1"/>
          </a:fontRef>
        </p:style>
        <p:txBody>
          <a:bodyPr rtlCol="0" anchor="ctr"/>
          <a:lstStyle/>
          <a:p>
            <a:r>
              <a:rPr lang="en-GB" sz="1200" dirty="0" smtClean="0"/>
              <a:t>EVIDENCE</a:t>
            </a:r>
          </a:p>
          <a:p>
            <a:endParaRPr lang="en-GB" sz="1200" dirty="0"/>
          </a:p>
          <a:p>
            <a:endParaRPr lang="en-GB" sz="1200" dirty="0" smtClean="0"/>
          </a:p>
          <a:p>
            <a:endParaRPr lang="en-GB" sz="1200" dirty="0"/>
          </a:p>
          <a:p>
            <a:endParaRPr lang="en-GB" sz="1200" dirty="0" smtClean="0"/>
          </a:p>
          <a:p>
            <a:endParaRPr lang="en-GB" sz="1200" dirty="0"/>
          </a:p>
        </p:txBody>
      </p:sp>
      <p:sp>
        <p:nvSpPr>
          <p:cNvPr id="25" name="Rectangle 24"/>
          <p:cNvSpPr/>
          <p:nvPr/>
        </p:nvSpPr>
        <p:spPr>
          <a:xfrm>
            <a:off x="8928172" y="5475642"/>
            <a:ext cx="2969786" cy="1226372"/>
          </a:xfrm>
          <a:prstGeom prst="rect">
            <a:avLst/>
          </a:prstGeom>
          <a:ln>
            <a:solidFill>
              <a:srgbClr val="FF6600"/>
            </a:solidFill>
          </a:ln>
        </p:spPr>
        <p:style>
          <a:lnRef idx="2">
            <a:schemeClr val="accent1"/>
          </a:lnRef>
          <a:fillRef idx="1">
            <a:schemeClr val="lt1"/>
          </a:fillRef>
          <a:effectRef idx="0">
            <a:schemeClr val="accent1"/>
          </a:effectRef>
          <a:fontRef idx="minor">
            <a:schemeClr val="dk1"/>
          </a:fontRef>
        </p:style>
        <p:txBody>
          <a:bodyPr rtlCol="0" anchor="ctr"/>
          <a:lstStyle/>
          <a:p>
            <a:r>
              <a:rPr lang="en-GB" sz="1200" dirty="0" smtClean="0"/>
              <a:t>LINK</a:t>
            </a:r>
          </a:p>
          <a:p>
            <a:endParaRPr lang="en-GB" sz="1200" dirty="0"/>
          </a:p>
          <a:p>
            <a:endParaRPr lang="en-GB" sz="1200" dirty="0" smtClean="0"/>
          </a:p>
          <a:p>
            <a:endParaRPr lang="en-GB" sz="1200" dirty="0"/>
          </a:p>
          <a:p>
            <a:endParaRPr lang="en-GB" sz="1200" dirty="0" smtClean="0"/>
          </a:p>
          <a:p>
            <a:endParaRPr lang="en-GB" sz="1200" dirty="0"/>
          </a:p>
        </p:txBody>
      </p:sp>
      <p:sp>
        <p:nvSpPr>
          <p:cNvPr id="26" name="Rectangle 25"/>
          <p:cNvSpPr/>
          <p:nvPr/>
        </p:nvSpPr>
        <p:spPr>
          <a:xfrm>
            <a:off x="258517" y="4173007"/>
            <a:ext cx="2860309" cy="122637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lang="en-GB" sz="1200" dirty="0" smtClean="0"/>
              <a:t>POINT</a:t>
            </a:r>
          </a:p>
          <a:p>
            <a:endParaRPr lang="en-GB" sz="1200" dirty="0"/>
          </a:p>
          <a:p>
            <a:endParaRPr lang="en-GB" sz="1200" dirty="0" smtClean="0"/>
          </a:p>
          <a:p>
            <a:endParaRPr lang="en-GB" sz="1200" dirty="0"/>
          </a:p>
          <a:p>
            <a:endParaRPr lang="en-GB" sz="1200" dirty="0" smtClean="0"/>
          </a:p>
          <a:p>
            <a:endParaRPr lang="en-GB" sz="1200" dirty="0" smtClean="0"/>
          </a:p>
        </p:txBody>
      </p:sp>
      <p:sp>
        <p:nvSpPr>
          <p:cNvPr id="27" name="Rectangle 26"/>
          <p:cNvSpPr/>
          <p:nvPr/>
        </p:nvSpPr>
        <p:spPr>
          <a:xfrm>
            <a:off x="3141008" y="4173007"/>
            <a:ext cx="2871400" cy="122637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lang="en-GB" sz="1200" dirty="0" smtClean="0"/>
              <a:t>EXPAND</a:t>
            </a:r>
          </a:p>
          <a:p>
            <a:endParaRPr lang="en-GB" sz="1200" dirty="0"/>
          </a:p>
          <a:p>
            <a:endParaRPr lang="en-GB" sz="1200" dirty="0" smtClean="0"/>
          </a:p>
          <a:p>
            <a:endParaRPr lang="en-GB" sz="1200" dirty="0"/>
          </a:p>
          <a:p>
            <a:endParaRPr lang="en-GB" sz="1200" dirty="0" smtClean="0"/>
          </a:p>
          <a:p>
            <a:endParaRPr lang="en-GB" sz="1200" dirty="0"/>
          </a:p>
        </p:txBody>
      </p:sp>
      <p:sp>
        <p:nvSpPr>
          <p:cNvPr id="28" name="Rectangle 27"/>
          <p:cNvSpPr/>
          <p:nvPr/>
        </p:nvSpPr>
        <p:spPr>
          <a:xfrm>
            <a:off x="6034590" y="4173007"/>
            <a:ext cx="2871400" cy="122637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lang="en-GB" sz="1200" dirty="0" smtClean="0"/>
              <a:t>EVIDENCE</a:t>
            </a:r>
          </a:p>
          <a:p>
            <a:endParaRPr lang="en-GB" sz="1200" dirty="0"/>
          </a:p>
          <a:p>
            <a:endParaRPr lang="en-GB" sz="1200" dirty="0" smtClean="0"/>
          </a:p>
          <a:p>
            <a:endParaRPr lang="en-GB" sz="1200" dirty="0"/>
          </a:p>
          <a:p>
            <a:endParaRPr lang="en-GB" sz="1200" dirty="0" smtClean="0"/>
          </a:p>
          <a:p>
            <a:endParaRPr lang="en-GB" sz="1200" dirty="0"/>
          </a:p>
        </p:txBody>
      </p:sp>
      <p:sp>
        <p:nvSpPr>
          <p:cNvPr id="29" name="Rectangle 28"/>
          <p:cNvSpPr/>
          <p:nvPr/>
        </p:nvSpPr>
        <p:spPr>
          <a:xfrm>
            <a:off x="8928172" y="4173007"/>
            <a:ext cx="2969786" cy="122637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lang="en-GB" sz="1200" dirty="0" smtClean="0"/>
              <a:t>LINK</a:t>
            </a:r>
          </a:p>
          <a:p>
            <a:endParaRPr lang="en-GB" sz="1200" dirty="0"/>
          </a:p>
          <a:p>
            <a:endParaRPr lang="en-GB" sz="1200" dirty="0" smtClean="0"/>
          </a:p>
          <a:p>
            <a:endParaRPr lang="en-GB" sz="1200" dirty="0"/>
          </a:p>
          <a:p>
            <a:endParaRPr lang="en-GB" sz="1200" dirty="0" smtClean="0"/>
          </a:p>
          <a:p>
            <a:endParaRPr lang="en-GB" sz="1200" dirty="0"/>
          </a:p>
        </p:txBody>
      </p:sp>
      <p:sp>
        <p:nvSpPr>
          <p:cNvPr id="30" name="Rectangle 29"/>
          <p:cNvSpPr/>
          <p:nvPr/>
        </p:nvSpPr>
        <p:spPr>
          <a:xfrm>
            <a:off x="258517" y="764704"/>
            <a:ext cx="2860309" cy="2032284"/>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sz="1200" dirty="0" smtClean="0"/>
              <a:t>DEFINITION</a:t>
            </a:r>
          </a:p>
          <a:p>
            <a:pPr algn="ctr"/>
            <a:endParaRPr lang="en-GB" sz="1200" dirty="0"/>
          </a:p>
          <a:p>
            <a:pPr algn="ctr"/>
            <a:endParaRPr lang="en-GB" sz="1200" dirty="0" smtClean="0"/>
          </a:p>
          <a:p>
            <a:pPr algn="ctr"/>
            <a:endParaRPr lang="en-GB" sz="1200" dirty="0" smtClean="0"/>
          </a:p>
          <a:p>
            <a:pPr algn="ctr"/>
            <a:endParaRPr lang="en-GB" sz="1200" dirty="0"/>
          </a:p>
          <a:p>
            <a:pPr algn="ctr"/>
            <a:endParaRPr lang="en-GB" sz="1200" dirty="0" smtClean="0"/>
          </a:p>
          <a:p>
            <a:pPr algn="ctr"/>
            <a:endParaRPr lang="en-GB" sz="1200" dirty="0"/>
          </a:p>
          <a:p>
            <a:pPr algn="ctr"/>
            <a:endParaRPr lang="en-GB" sz="1200" dirty="0" smtClean="0"/>
          </a:p>
          <a:p>
            <a:pPr algn="ctr"/>
            <a:endParaRPr lang="en-GB" sz="1200" dirty="0"/>
          </a:p>
          <a:p>
            <a:pPr algn="ctr"/>
            <a:endParaRPr lang="en-GB" sz="1200" dirty="0"/>
          </a:p>
        </p:txBody>
      </p:sp>
      <p:sp>
        <p:nvSpPr>
          <p:cNvPr id="31" name="Rectangle 30"/>
          <p:cNvSpPr/>
          <p:nvPr/>
        </p:nvSpPr>
        <p:spPr>
          <a:xfrm>
            <a:off x="3141008" y="764704"/>
            <a:ext cx="2871400" cy="2032284"/>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GB" sz="1200" dirty="0" smtClean="0"/>
              <a:t>CONTEXT DEPENDENT FOREGTTING (INCLUDING AN EXAMPLE)</a:t>
            </a:r>
          </a:p>
          <a:p>
            <a:pPr algn="ctr"/>
            <a:endParaRPr lang="en-GB" sz="1200" dirty="0"/>
          </a:p>
          <a:p>
            <a:pPr algn="ctr"/>
            <a:endParaRPr lang="en-GB" sz="1200" dirty="0" smtClean="0"/>
          </a:p>
          <a:p>
            <a:pPr algn="ctr"/>
            <a:endParaRPr lang="en-GB" sz="1200" dirty="0" smtClean="0"/>
          </a:p>
          <a:p>
            <a:pPr algn="ctr"/>
            <a:endParaRPr lang="en-GB" sz="1200" dirty="0"/>
          </a:p>
          <a:p>
            <a:pPr algn="ctr"/>
            <a:endParaRPr lang="en-GB" sz="1200" dirty="0" smtClean="0"/>
          </a:p>
          <a:p>
            <a:pPr algn="ctr"/>
            <a:endParaRPr lang="en-GB" sz="1200" dirty="0"/>
          </a:p>
          <a:p>
            <a:pPr algn="ctr"/>
            <a:endParaRPr lang="en-GB" sz="1200" dirty="0" smtClean="0"/>
          </a:p>
          <a:p>
            <a:pPr algn="ctr"/>
            <a:endParaRPr lang="en-GB" sz="1200" dirty="0"/>
          </a:p>
        </p:txBody>
      </p:sp>
      <p:sp>
        <p:nvSpPr>
          <p:cNvPr id="32" name="Rectangle 31"/>
          <p:cNvSpPr/>
          <p:nvPr/>
        </p:nvSpPr>
        <p:spPr>
          <a:xfrm>
            <a:off x="6034590" y="763745"/>
            <a:ext cx="2871400" cy="2032284"/>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GB" sz="1200" dirty="0" smtClean="0"/>
              <a:t>STATE DEPENDENT FORGETTING (INCLUDING AN EXAMPLE)</a:t>
            </a:r>
          </a:p>
          <a:p>
            <a:pPr algn="ctr"/>
            <a:endParaRPr lang="en-GB" sz="1200" dirty="0"/>
          </a:p>
          <a:p>
            <a:pPr algn="ctr"/>
            <a:endParaRPr lang="en-GB" sz="1200" dirty="0" smtClean="0"/>
          </a:p>
          <a:p>
            <a:pPr algn="ctr"/>
            <a:endParaRPr lang="en-GB" sz="1200" dirty="0"/>
          </a:p>
          <a:p>
            <a:pPr algn="ctr"/>
            <a:endParaRPr lang="en-GB" sz="1200" dirty="0" smtClean="0"/>
          </a:p>
          <a:p>
            <a:pPr algn="ctr"/>
            <a:endParaRPr lang="en-GB" sz="1200" dirty="0"/>
          </a:p>
          <a:p>
            <a:pPr algn="ctr"/>
            <a:endParaRPr lang="en-GB" sz="1200" dirty="0" smtClean="0"/>
          </a:p>
          <a:p>
            <a:pPr algn="ctr"/>
            <a:endParaRPr lang="en-GB" sz="1200" dirty="0"/>
          </a:p>
          <a:p>
            <a:pPr algn="ctr"/>
            <a:endParaRPr lang="en-GB" sz="1200" dirty="0"/>
          </a:p>
        </p:txBody>
      </p:sp>
      <p:sp>
        <p:nvSpPr>
          <p:cNvPr id="33" name="Rectangle 32"/>
          <p:cNvSpPr/>
          <p:nvPr/>
        </p:nvSpPr>
        <p:spPr>
          <a:xfrm>
            <a:off x="8928172" y="763745"/>
            <a:ext cx="2969786" cy="203228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1200" dirty="0" smtClean="0"/>
              <a:t>EMPIRICAL EVIDENCE</a:t>
            </a:r>
          </a:p>
          <a:p>
            <a:pPr algn="ctr"/>
            <a:endParaRPr lang="en-GB" sz="1200" dirty="0" smtClean="0"/>
          </a:p>
          <a:p>
            <a:pPr algn="ctr"/>
            <a:endParaRPr lang="en-GB" sz="1200" dirty="0"/>
          </a:p>
          <a:p>
            <a:pPr algn="ctr"/>
            <a:endParaRPr lang="en-GB" sz="1200" dirty="0" smtClean="0"/>
          </a:p>
          <a:p>
            <a:pPr algn="ctr"/>
            <a:endParaRPr lang="en-GB" sz="1200" dirty="0"/>
          </a:p>
          <a:p>
            <a:pPr algn="ctr"/>
            <a:endParaRPr lang="en-GB" sz="1200" dirty="0" smtClean="0"/>
          </a:p>
          <a:p>
            <a:pPr algn="ctr"/>
            <a:endParaRPr lang="en-GB" sz="1200" dirty="0"/>
          </a:p>
          <a:p>
            <a:pPr algn="ctr"/>
            <a:endParaRPr lang="en-GB" sz="1200" dirty="0" smtClean="0"/>
          </a:p>
          <a:p>
            <a:pPr algn="ctr"/>
            <a:endParaRPr lang="en-GB" sz="1200" dirty="0"/>
          </a:p>
          <a:p>
            <a:pPr algn="ctr"/>
            <a:endParaRPr lang="en-GB" sz="1200" dirty="0"/>
          </a:p>
        </p:txBody>
      </p:sp>
    </p:spTree>
    <p:extLst>
      <p:ext uri="{BB962C8B-B14F-4D97-AF65-F5344CB8AC3E}">
        <p14:creationId xmlns:p14="http://schemas.microsoft.com/office/powerpoint/2010/main" val="9645287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b="9417"/>
          <a:stretch/>
        </p:blipFill>
        <p:spPr>
          <a:xfrm>
            <a:off x="385302" y="557379"/>
            <a:ext cx="1733954" cy="1219070"/>
          </a:xfrm>
          <a:prstGeom prst="rect">
            <a:avLst/>
          </a:prstGeom>
        </p:spPr>
      </p:pic>
      <p:pic>
        <p:nvPicPr>
          <p:cNvPr id="5" name="Picture 4"/>
          <p:cNvPicPr>
            <a:picLocks noChangeAspect="1"/>
          </p:cNvPicPr>
          <p:nvPr/>
        </p:nvPicPr>
        <p:blipFill rotWithShape="1">
          <a:blip r:embed="rId3"/>
          <a:srcRect l="3823" r="4499"/>
          <a:stretch/>
        </p:blipFill>
        <p:spPr>
          <a:xfrm>
            <a:off x="2220792" y="557379"/>
            <a:ext cx="2587876" cy="1215553"/>
          </a:xfrm>
          <a:prstGeom prst="rect">
            <a:avLst/>
          </a:prstGeom>
        </p:spPr>
      </p:pic>
      <p:sp>
        <p:nvSpPr>
          <p:cNvPr id="6" name="Rectangle 5"/>
          <p:cNvSpPr/>
          <p:nvPr/>
        </p:nvSpPr>
        <p:spPr>
          <a:xfrm>
            <a:off x="5608588" y="2420675"/>
            <a:ext cx="2170324" cy="156966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9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en-US" sz="9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t="10281"/>
          <a:stretch/>
        </p:blipFill>
        <p:spPr>
          <a:xfrm>
            <a:off x="620892" y="1949985"/>
            <a:ext cx="1385420" cy="1758420"/>
          </a:xfrm>
          <a:prstGeom prst="rect">
            <a:avLst/>
          </a:prstGeom>
        </p:spPr>
      </p:pic>
      <p:pic>
        <p:nvPicPr>
          <p:cNvPr id="8" name="Picture 7"/>
          <p:cNvPicPr>
            <a:picLocks noChangeAspect="1"/>
          </p:cNvPicPr>
          <p:nvPr/>
        </p:nvPicPr>
        <p:blipFill>
          <a:blip r:embed="rId5"/>
          <a:stretch>
            <a:fillRect/>
          </a:stretch>
        </p:blipFill>
        <p:spPr>
          <a:xfrm>
            <a:off x="504152" y="3646228"/>
            <a:ext cx="1716640" cy="1716640"/>
          </a:xfrm>
          <a:prstGeom prst="rect">
            <a:avLst/>
          </a:prstGeom>
        </p:spPr>
      </p:pic>
      <p:pic>
        <p:nvPicPr>
          <p:cNvPr id="9" name="Picture 8"/>
          <p:cNvPicPr>
            <a:picLocks noChangeAspect="1"/>
          </p:cNvPicPr>
          <p:nvPr/>
        </p:nvPicPr>
        <p:blipFill rotWithShape="1">
          <a:blip r:embed="rId6" cstate="print">
            <a:extLst>
              <a:ext uri="{28A0092B-C50C-407E-A947-70E740481C1C}">
                <a14:useLocalDpi xmlns:a14="http://schemas.microsoft.com/office/drawing/2010/main" val="0"/>
              </a:ext>
            </a:extLst>
          </a:blip>
          <a:srcRect t="11160"/>
          <a:stretch/>
        </p:blipFill>
        <p:spPr>
          <a:xfrm>
            <a:off x="6231673" y="686339"/>
            <a:ext cx="4886159" cy="1441162"/>
          </a:xfrm>
          <a:prstGeom prst="rect">
            <a:avLst/>
          </a:prstGeom>
        </p:spPr>
      </p:pic>
      <p:pic>
        <p:nvPicPr>
          <p:cNvPr id="10" name="Picture 9"/>
          <p:cNvPicPr>
            <a:picLocks noChangeAspect="1"/>
          </p:cNvPicPr>
          <p:nvPr/>
        </p:nvPicPr>
        <p:blipFill rotWithShape="1">
          <a:blip r:embed="rId7"/>
          <a:srcRect r="51067"/>
          <a:stretch/>
        </p:blipFill>
        <p:spPr>
          <a:xfrm>
            <a:off x="7501394" y="2299906"/>
            <a:ext cx="1513153" cy="1700751"/>
          </a:xfrm>
          <a:prstGeom prst="rect">
            <a:avLst/>
          </a:prstGeom>
        </p:spPr>
      </p:pic>
      <p:pic>
        <p:nvPicPr>
          <p:cNvPr id="11" name="Picture 10"/>
          <p:cNvPicPr>
            <a:picLocks noChangeAspect="1"/>
          </p:cNvPicPr>
          <p:nvPr/>
        </p:nvPicPr>
        <p:blipFill>
          <a:blip r:embed="rId8"/>
          <a:stretch>
            <a:fillRect/>
          </a:stretch>
        </p:blipFill>
        <p:spPr>
          <a:xfrm>
            <a:off x="9187869" y="2089975"/>
            <a:ext cx="1657208" cy="1892008"/>
          </a:xfrm>
          <a:prstGeom prst="rect">
            <a:avLst/>
          </a:prstGeom>
        </p:spPr>
      </p:pic>
      <p:sp>
        <p:nvSpPr>
          <p:cNvPr id="12" name="Rectangle 11"/>
          <p:cNvSpPr/>
          <p:nvPr/>
        </p:nvSpPr>
        <p:spPr>
          <a:xfrm>
            <a:off x="2322328" y="380325"/>
            <a:ext cx="2170324" cy="156966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9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en-US" sz="9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13" name="Picture 12"/>
          <p:cNvPicPr>
            <a:picLocks noChangeAspect="1"/>
          </p:cNvPicPr>
          <p:nvPr/>
        </p:nvPicPr>
        <p:blipFill>
          <a:blip r:embed="rId9">
            <a:extLst>
              <a:ext uri="{BEBA8EAE-BF5A-486C-A8C5-ECC9F3942E4B}">
                <a14:imgProps xmlns:a14="http://schemas.microsoft.com/office/drawing/2010/main">
                  <a14:imgLayer r:embed="rId10">
                    <a14:imgEffect>
                      <a14:backgroundRemoval t="0" b="96484" l="2344" r="96094"/>
                    </a14:imgEffect>
                  </a14:imgLayer>
                </a14:imgProps>
              </a:ext>
            </a:extLst>
          </a:blip>
          <a:stretch>
            <a:fillRect/>
          </a:stretch>
        </p:blipFill>
        <p:spPr>
          <a:xfrm>
            <a:off x="5989292" y="4726228"/>
            <a:ext cx="1422455" cy="1422455"/>
          </a:xfrm>
          <a:prstGeom prst="rect">
            <a:avLst/>
          </a:prstGeom>
        </p:spPr>
      </p:pic>
      <p:pic>
        <p:nvPicPr>
          <p:cNvPr id="14" name="Picture 13"/>
          <p:cNvPicPr>
            <a:picLocks noChangeAspect="1"/>
          </p:cNvPicPr>
          <p:nvPr/>
        </p:nvPicPr>
        <p:blipFill>
          <a:blip r:embed="rId11"/>
          <a:stretch>
            <a:fillRect/>
          </a:stretch>
        </p:blipFill>
        <p:spPr>
          <a:xfrm>
            <a:off x="7411747" y="4687522"/>
            <a:ext cx="1976520" cy="1482390"/>
          </a:xfrm>
          <a:prstGeom prst="rect">
            <a:avLst/>
          </a:prstGeom>
        </p:spPr>
      </p:pic>
      <p:sp>
        <p:nvSpPr>
          <p:cNvPr id="15" name="Rectangle 14"/>
          <p:cNvSpPr/>
          <p:nvPr/>
        </p:nvSpPr>
        <p:spPr>
          <a:xfrm>
            <a:off x="8880056" y="4687522"/>
            <a:ext cx="2170324" cy="156966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9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en-US" sz="9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16" name="Picture 15"/>
          <p:cNvPicPr>
            <a:picLocks noChangeAspect="1"/>
          </p:cNvPicPr>
          <p:nvPr/>
        </p:nvPicPr>
        <p:blipFill rotWithShape="1">
          <a:blip r:embed="rId12"/>
          <a:srcRect l="29572" t="29791" r="48661" b="41036"/>
          <a:stretch/>
        </p:blipFill>
        <p:spPr>
          <a:xfrm>
            <a:off x="706980" y="5472352"/>
            <a:ext cx="1513812" cy="1268027"/>
          </a:xfrm>
          <a:prstGeom prst="rect">
            <a:avLst/>
          </a:prstGeom>
        </p:spPr>
      </p:pic>
      <p:pic>
        <p:nvPicPr>
          <p:cNvPr id="17" name="Picture 16"/>
          <p:cNvPicPr>
            <a:picLocks noChangeAspect="1"/>
          </p:cNvPicPr>
          <p:nvPr/>
        </p:nvPicPr>
        <p:blipFill>
          <a:blip r:embed="rId13"/>
          <a:stretch>
            <a:fillRect/>
          </a:stretch>
        </p:blipFill>
        <p:spPr>
          <a:xfrm>
            <a:off x="2266646" y="5472352"/>
            <a:ext cx="1376601" cy="1376601"/>
          </a:xfrm>
          <a:prstGeom prst="rect">
            <a:avLst/>
          </a:prstGeom>
        </p:spPr>
      </p:pic>
      <p:pic>
        <p:nvPicPr>
          <p:cNvPr id="18" name="Picture 17"/>
          <p:cNvPicPr>
            <a:picLocks noChangeAspect="1"/>
          </p:cNvPicPr>
          <p:nvPr/>
        </p:nvPicPr>
        <p:blipFill>
          <a:blip r:embed="rId14"/>
          <a:stretch>
            <a:fillRect/>
          </a:stretch>
        </p:blipFill>
        <p:spPr>
          <a:xfrm>
            <a:off x="2829683" y="5351497"/>
            <a:ext cx="859418" cy="595815"/>
          </a:xfrm>
          <a:prstGeom prst="rect">
            <a:avLst/>
          </a:prstGeom>
        </p:spPr>
      </p:pic>
      <p:sp>
        <p:nvSpPr>
          <p:cNvPr id="19" name="Rectangle 18"/>
          <p:cNvSpPr/>
          <p:nvPr/>
        </p:nvSpPr>
        <p:spPr>
          <a:xfrm>
            <a:off x="2435272" y="-147650"/>
            <a:ext cx="7529946" cy="76944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rgbClr val="FF3399"/>
              </a:contourClr>
            </a:sp3d>
          </a:bodyPr>
          <a:lstStyle/>
          <a:p>
            <a:pPr algn="ctr"/>
            <a:r>
              <a:rPr lang="en-US" sz="4400" b="1" dirty="0" smtClean="0">
                <a:ln w="11430"/>
                <a:solidFill>
                  <a:srgbClr val="FF3399"/>
                </a:solidFill>
                <a:effectLst>
                  <a:outerShdw blurRad="50800" dist="39000" dir="5460000" algn="tl">
                    <a:srgbClr val="000000">
                      <a:alpha val="38000"/>
                    </a:srgbClr>
                  </a:outerShdw>
                </a:effectLst>
              </a:rPr>
              <a:t>Interference or Retrieval failure</a:t>
            </a:r>
            <a:endParaRPr lang="en-US" sz="4400" b="1" dirty="0">
              <a:ln w="11430"/>
              <a:solidFill>
                <a:srgbClr val="FF3399"/>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760356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819" y="757706"/>
            <a:ext cx="2704563" cy="862885"/>
          </a:xfrm>
          <a:prstGeom prst="rect">
            <a:avLst/>
          </a:prstGeom>
          <a:solidFill>
            <a:srgbClr val="7030A0"/>
          </a:solidFill>
          <a:ln>
            <a:solidFill>
              <a:srgbClr val="7030A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600" dirty="0">
                <a:solidFill>
                  <a:schemeClr val="bg1"/>
                </a:solidFill>
              </a:rPr>
              <a:t>Interference is an explanation for forgetting from which memory store?</a:t>
            </a:r>
          </a:p>
        </p:txBody>
      </p:sp>
      <p:sp>
        <p:nvSpPr>
          <p:cNvPr id="5" name="Rectangle 4"/>
          <p:cNvSpPr/>
          <p:nvPr/>
        </p:nvSpPr>
        <p:spPr>
          <a:xfrm>
            <a:off x="3243329" y="757706"/>
            <a:ext cx="2704563" cy="862885"/>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a:t>Proactive interference occurs when:</a:t>
            </a:r>
          </a:p>
        </p:txBody>
      </p:sp>
      <p:sp>
        <p:nvSpPr>
          <p:cNvPr id="6" name="Rectangle 5"/>
          <p:cNvSpPr/>
          <p:nvPr/>
        </p:nvSpPr>
        <p:spPr>
          <a:xfrm>
            <a:off x="6254839" y="757706"/>
            <a:ext cx="2704563" cy="862885"/>
          </a:xfrm>
          <a:prstGeom prst="rect">
            <a:avLst/>
          </a:prstGeom>
          <a:solidFill>
            <a:srgbClr val="7030A0"/>
          </a:solidFill>
          <a:ln>
            <a:solidFill>
              <a:srgbClr val="7030A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a:solidFill>
                  <a:schemeClr val="bg1"/>
                </a:solidFill>
              </a:rPr>
              <a:t>Which of the following situations makes interference less likely?</a:t>
            </a:r>
          </a:p>
        </p:txBody>
      </p:sp>
      <p:sp>
        <p:nvSpPr>
          <p:cNvPr id="7" name="Rectangle 6"/>
          <p:cNvSpPr/>
          <p:nvPr/>
        </p:nvSpPr>
        <p:spPr>
          <a:xfrm>
            <a:off x="9266349" y="757706"/>
            <a:ext cx="2704563" cy="862885"/>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a:t>Which of the following is the best example of retroactive interference?</a:t>
            </a:r>
          </a:p>
        </p:txBody>
      </p:sp>
      <p:sp>
        <p:nvSpPr>
          <p:cNvPr id="8" name="Rectangle 7"/>
          <p:cNvSpPr/>
          <p:nvPr/>
        </p:nvSpPr>
        <p:spPr>
          <a:xfrm>
            <a:off x="231819" y="1620591"/>
            <a:ext cx="2704563" cy="1972615"/>
          </a:xfrm>
          <a:prstGeom prst="rect">
            <a:avLst/>
          </a:prstGeom>
          <a:ln>
            <a:solidFill>
              <a:srgbClr val="7030A0"/>
            </a:solidFill>
          </a:ln>
        </p:spPr>
        <p:style>
          <a:lnRef idx="2">
            <a:schemeClr val="accent3"/>
          </a:lnRef>
          <a:fillRef idx="1">
            <a:schemeClr val="lt1"/>
          </a:fillRef>
          <a:effectRef idx="0">
            <a:schemeClr val="accent3"/>
          </a:effectRef>
          <a:fontRef idx="minor">
            <a:schemeClr val="dk1"/>
          </a:fontRef>
        </p:style>
        <p:txBody>
          <a:bodyPr rtlCol="0" anchor="ctr"/>
          <a:lstStyle/>
          <a:p>
            <a:pPr marL="342900" lvl="0" indent="-342900">
              <a:buFont typeface="+mj-lt"/>
              <a:buAutoNum type="alphaLcParenR"/>
            </a:pPr>
            <a:r>
              <a:rPr lang="en-GB"/>
              <a:t>Sensory register</a:t>
            </a:r>
          </a:p>
          <a:p>
            <a:pPr marL="342900" lvl="0" indent="-342900">
              <a:buFont typeface="+mj-lt"/>
              <a:buAutoNum type="alphaLcParenR"/>
            </a:pPr>
            <a:r>
              <a:rPr lang="en-GB"/>
              <a:t>Iconic memory</a:t>
            </a:r>
          </a:p>
          <a:p>
            <a:pPr marL="342900" lvl="0" indent="-342900">
              <a:buFont typeface="+mj-lt"/>
              <a:buAutoNum type="alphaLcParenR"/>
            </a:pPr>
            <a:r>
              <a:rPr lang="en-GB"/>
              <a:t>Echoic memory</a:t>
            </a:r>
          </a:p>
          <a:p>
            <a:pPr marL="342900" indent="-342900">
              <a:buFont typeface="+mj-lt"/>
              <a:buAutoNum type="alphaLcParenR"/>
            </a:pPr>
            <a:r>
              <a:rPr lang="en-GB"/>
              <a:t>LTM</a:t>
            </a:r>
          </a:p>
        </p:txBody>
      </p:sp>
      <p:sp>
        <p:nvSpPr>
          <p:cNvPr id="9" name="Rectangle 8"/>
          <p:cNvSpPr/>
          <p:nvPr/>
        </p:nvSpPr>
        <p:spPr>
          <a:xfrm>
            <a:off x="3243329" y="1620591"/>
            <a:ext cx="2704563" cy="1972615"/>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marL="342900" lvl="0" indent="-342900">
              <a:buFont typeface="+mj-lt"/>
              <a:buAutoNum type="alphaLcParenR"/>
            </a:pPr>
            <a:r>
              <a:rPr lang="en-GB" sz="1600"/>
              <a:t>Newer memories cause forgetting of older ones</a:t>
            </a:r>
          </a:p>
          <a:p>
            <a:pPr marL="342900" lvl="0" indent="-342900">
              <a:buFont typeface="+mj-lt"/>
              <a:buAutoNum type="alphaLcParenR"/>
            </a:pPr>
            <a:r>
              <a:rPr lang="en-GB" sz="1600"/>
              <a:t>Memories fade over time</a:t>
            </a:r>
          </a:p>
          <a:p>
            <a:pPr marL="342900" lvl="0" indent="-342900">
              <a:buFont typeface="+mj-lt"/>
              <a:buAutoNum type="alphaLcParenR"/>
            </a:pPr>
            <a:r>
              <a:rPr lang="en-GB" sz="1600"/>
              <a:t>Older memories cause forgetting of newer ones</a:t>
            </a:r>
          </a:p>
          <a:p>
            <a:pPr marL="342900" indent="-342900">
              <a:buFont typeface="+mj-lt"/>
              <a:buAutoNum type="alphaLcParenR"/>
            </a:pPr>
            <a:r>
              <a:rPr lang="en-GB" sz="1600"/>
              <a:t>We don’t have the right cues to trigger memories.</a:t>
            </a:r>
          </a:p>
        </p:txBody>
      </p:sp>
      <p:sp>
        <p:nvSpPr>
          <p:cNvPr id="10" name="Rectangle 9"/>
          <p:cNvSpPr/>
          <p:nvPr/>
        </p:nvSpPr>
        <p:spPr>
          <a:xfrm>
            <a:off x="6254839" y="1620591"/>
            <a:ext cx="2704563" cy="1972615"/>
          </a:xfrm>
          <a:prstGeom prst="rect">
            <a:avLst/>
          </a:prstGeom>
          <a:ln>
            <a:solidFill>
              <a:srgbClr val="7030A0"/>
            </a:solidFill>
          </a:ln>
        </p:spPr>
        <p:style>
          <a:lnRef idx="2">
            <a:schemeClr val="accent3"/>
          </a:lnRef>
          <a:fillRef idx="1">
            <a:schemeClr val="lt1"/>
          </a:fillRef>
          <a:effectRef idx="0">
            <a:schemeClr val="accent3"/>
          </a:effectRef>
          <a:fontRef idx="minor">
            <a:schemeClr val="dk1"/>
          </a:fontRef>
        </p:style>
        <p:txBody>
          <a:bodyPr rtlCol="0" anchor="ctr"/>
          <a:lstStyle/>
          <a:p>
            <a:pPr marL="342900" lvl="0" indent="-342900">
              <a:buFont typeface="+mj-lt"/>
              <a:buAutoNum type="alphaLcParenR"/>
            </a:pPr>
            <a:r>
              <a:rPr lang="en-GB" sz="1400"/>
              <a:t>When two instances of learning are similar</a:t>
            </a:r>
          </a:p>
          <a:p>
            <a:pPr marL="342900" lvl="0" indent="-342900">
              <a:buFont typeface="+mj-lt"/>
              <a:buAutoNum type="alphaLcParenR"/>
            </a:pPr>
            <a:r>
              <a:rPr lang="en-GB" sz="1400"/>
              <a:t>When two instances of learning are meaningful</a:t>
            </a:r>
          </a:p>
          <a:p>
            <a:pPr marL="342900" lvl="0" indent="-342900">
              <a:buFont typeface="+mj-lt"/>
              <a:buAutoNum type="alphaLcParenR"/>
            </a:pPr>
            <a:r>
              <a:rPr lang="en-GB" sz="1400"/>
              <a:t>When two instances of learning are different</a:t>
            </a:r>
          </a:p>
          <a:p>
            <a:pPr marL="342900" indent="-342900">
              <a:buFont typeface="+mj-lt"/>
              <a:buAutoNum type="alphaLcParenR"/>
            </a:pPr>
            <a:r>
              <a:rPr lang="en-GB" sz="1400"/>
              <a:t>When the time between two instances of learning is short</a:t>
            </a:r>
          </a:p>
        </p:txBody>
      </p:sp>
      <p:sp>
        <p:nvSpPr>
          <p:cNvPr id="11" name="Rectangle 10"/>
          <p:cNvSpPr/>
          <p:nvPr/>
        </p:nvSpPr>
        <p:spPr>
          <a:xfrm>
            <a:off x="9266349" y="1620591"/>
            <a:ext cx="2704563" cy="1972615"/>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marL="342900" lvl="0" indent="-342900">
              <a:buFont typeface="+mj-lt"/>
              <a:buAutoNum type="alphaLcParenR"/>
            </a:pPr>
            <a:r>
              <a:rPr lang="en-GB" sz="1200"/>
              <a:t>A student revises for her Spanish exam, then her French and has trouble recalling her Spanish</a:t>
            </a:r>
          </a:p>
          <a:p>
            <a:pPr marL="342900" lvl="0" indent="-342900">
              <a:buFont typeface="+mj-lt"/>
              <a:buAutoNum type="alphaLcParenR"/>
            </a:pPr>
            <a:r>
              <a:rPr lang="en-GB" sz="1200"/>
              <a:t>A student revises for her Spanish exam, then her French and has trouble recalling her French</a:t>
            </a:r>
          </a:p>
          <a:p>
            <a:pPr marL="342900" lvl="0" indent="-342900">
              <a:buFont typeface="+mj-lt"/>
              <a:buAutoNum type="alphaLcParenR"/>
            </a:pPr>
            <a:r>
              <a:rPr lang="en-GB" sz="1200"/>
              <a:t>You have a new mobile phone but keep telling people your old one</a:t>
            </a:r>
          </a:p>
          <a:p>
            <a:pPr marL="342900" indent="-342900">
              <a:buFont typeface="+mj-lt"/>
              <a:buAutoNum type="alphaLcParenR"/>
            </a:pPr>
            <a:r>
              <a:rPr lang="en-GB" sz="1200"/>
              <a:t>You accidentally call your new boyfriend by your old one’s name</a:t>
            </a:r>
          </a:p>
        </p:txBody>
      </p:sp>
      <p:sp>
        <p:nvSpPr>
          <p:cNvPr id="12" name="Rectangle 11"/>
          <p:cNvSpPr/>
          <p:nvPr/>
        </p:nvSpPr>
        <p:spPr>
          <a:xfrm>
            <a:off x="231819" y="3899951"/>
            <a:ext cx="2704563" cy="862885"/>
          </a:xfrm>
          <a:prstGeom prst="rect">
            <a:avLst/>
          </a:prstGeom>
          <a:solidFill>
            <a:srgbClr val="7030A0"/>
          </a:solidFill>
          <a:ln>
            <a:solidFill>
              <a:srgbClr val="7030A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a:solidFill>
                  <a:schemeClr val="bg1"/>
                </a:solidFill>
              </a:rPr>
              <a:t>Retrieval failure occurs when:</a:t>
            </a:r>
          </a:p>
        </p:txBody>
      </p:sp>
      <p:sp>
        <p:nvSpPr>
          <p:cNvPr id="13" name="Rectangle 12"/>
          <p:cNvSpPr/>
          <p:nvPr/>
        </p:nvSpPr>
        <p:spPr>
          <a:xfrm>
            <a:off x="3243329" y="3899951"/>
            <a:ext cx="2704563" cy="862885"/>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400"/>
              <a:t>Being drunk when you learn something and when you recall it is an example of which kind of cue?</a:t>
            </a:r>
          </a:p>
        </p:txBody>
      </p:sp>
      <p:sp>
        <p:nvSpPr>
          <p:cNvPr id="14" name="Rectangle 13"/>
          <p:cNvSpPr/>
          <p:nvPr/>
        </p:nvSpPr>
        <p:spPr>
          <a:xfrm>
            <a:off x="6254839" y="3899951"/>
            <a:ext cx="2704563" cy="862885"/>
          </a:xfrm>
          <a:prstGeom prst="rect">
            <a:avLst/>
          </a:prstGeom>
          <a:solidFill>
            <a:srgbClr val="7030A0"/>
          </a:solidFill>
          <a:ln>
            <a:solidFill>
              <a:srgbClr val="7030A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a:solidFill>
                  <a:schemeClr val="bg1"/>
                </a:solidFill>
              </a:rPr>
              <a:t>Godden and Baddeley found lower levels of recall when:</a:t>
            </a:r>
          </a:p>
        </p:txBody>
      </p:sp>
      <p:sp>
        <p:nvSpPr>
          <p:cNvPr id="15" name="Rectangle 14"/>
          <p:cNvSpPr/>
          <p:nvPr/>
        </p:nvSpPr>
        <p:spPr>
          <a:xfrm>
            <a:off x="9266349" y="3899951"/>
            <a:ext cx="2704563" cy="862885"/>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600"/>
              <a:t>Tulving’s encoding specificity principle states that forgetting is likely when:</a:t>
            </a:r>
          </a:p>
        </p:txBody>
      </p:sp>
      <p:sp>
        <p:nvSpPr>
          <p:cNvPr id="16" name="Rectangle 15"/>
          <p:cNvSpPr/>
          <p:nvPr/>
        </p:nvSpPr>
        <p:spPr>
          <a:xfrm>
            <a:off x="231819" y="4760891"/>
            <a:ext cx="2704563" cy="1972615"/>
          </a:xfrm>
          <a:prstGeom prst="rect">
            <a:avLst/>
          </a:prstGeom>
          <a:ln>
            <a:solidFill>
              <a:srgbClr val="7030A0"/>
            </a:solidFill>
          </a:ln>
        </p:spPr>
        <p:style>
          <a:lnRef idx="2">
            <a:schemeClr val="accent3"/>
          </a:lnRef>
          <a:fillRef idx="1">
            <a:schemeClr val="lt1"/>
          </a:fillRef>
          <a:effectRef idx="0">
            <a:schemeClr val="accent3"/>
          </a:effectRef>
          <a:fontRef idx="minor">
            <a:schemeClr val="dk1"/>
          </a:fontRef>
        </p:style>
        <p:txBody>
          <a:bodyPr rtlCol="0" anchor="ctr"/>
          <a:lstStyle/>
          <a:p>
            <a:pPr marL="342900" lvl="0" indent="-342900">
              <a:buFont typeface="+mj-lt"/>
              <a:buAutoNum type="alphaLcParenR"/>
            </a:pPr>
            <a:r>
              <a:rPr lang="en-GB" sz="1200"/>
              <a:t>Information disappears from memory and is no longer available</a:t>
            </a:r>
          </a:p>
          <a:p>
            <a:pPr marL="342900" lvl="0" indent="-342900">
              <a:buFont typeface="+mj-lt"/>
              <a:buAutoNum type="alphaLcParenR"/>
            </a:pPr>
            <a:r>
              <a:rPr lang="en-GB" sz="1200"/>
              <a:t>Information was never encoded in LTM in the first place</a:t>
            </a:r>
          </a:p>
          <a:p>
            <a:pPr marL="342900" lvl="0" indent="-342900">
              <a:buFont typeface="+mj-lt"/>
              <a:buAutoNum type="alphaLcParenR"/>
            </a:pPr>
            <a:r>
              <a:rPr lang="en-GB" sz="1200"/>
              <a:t>We don’t have the right cues to recall a memory</a:t>
            </a:r>
          </a:p>
          <a:p>
            <a:pPr marL="342900" indent="-342900">
              <a:buFont typeface="+mj-lt"/>
              <a:buAutoNum type="alphaLcParenR"/>
            </a:pPr>
            <a:r>
              <a:rPr lang="en-GB" sz="1200"/>
              <a:t>New information pushes out older information</a:t>
            </a:r>
          </a:p>
        </p:txBody>
      </p:sp>
      <p:sp>
        <p:nvSpPr>
          <p:cNvPr id="17" name="Rectangle 16"/>
          <p:cNvSpPr/>
          <p:nvPr/>
        </p:nvSpPr>
        <p:spPr>
          <a:xfrm>
            <a:off x="3243329" y="4760891"/>
            <a:ext cx="2704563" cy="1972615"/>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marL="342900" lvl="0" indent="-342900">
              <a:buFont typeface="+mj-lt"/>
              <a:buAutoNum type="alphaLcParenR"/>
            </a:pPr>
            <a:r>
              <a:rPr lang="en-GB"/>
              <a:t>State-related</a:t>
            </a:r>
          </a:p>
          <a:p>
            <a:pPr marL="342900" lvl="0" indent="-342900">
              <a:buFont typeface="+mj-lt"/>
              <a:buAutoNum type="alphaLcParenR"/>
            </a:pPr>
            <a:r>
              <a:rPr lang="en-GB"/>
              <a:t>Context-related</a:t>
            </a:r>
          </a:p>
          <a:p>
            <a:pPr marL="342900" lvl="0" indent="-342900">
              <a:buFont typeface="+mj-lt"/>
              <a:buAutoNum type="alphaLcParenR"/>
            </a:pPr>
            <a:r>
              <a:rPr lang="en-GB"/>
              <a:t>Mood-related</a:t>
            </a:r>
          </a:p>
          <a:p>
            <a:pPr marL="342900" indent="-342900">
              <a:buFont typeface="+mj-lt"/>
              <a:buAutoNum type="alphaLcParenR"/>
            </a:pPr>
            <a:r>
              <a:rPr lang="en-GB"/>
              <a:t>Memory-related</a:t>
            </a:r>
          </a:p>
        </p:txBody>
      </p:sp>
      <p:sp>
        <p:nvSpPr>
          <p:cNvPr id="18" name="Rectangle 17"/>
          <p:cNvSpPr/>
          <p:nvPr/>
        </p:nvSpPr>
        <p:spPr>
          <a:xfrm>
            <a:off x="6254839" y="4760891"/>
            <a:ext cx="2704563" cy="1972615"/>
          </a:xfrm>
          <a:prstGeom prst="rect">
            <a:avLst/>
          </a:prstGeom>
          <a:ln>
            <a:solidFill>
              <a:srgbClr val="7030A0"/>
            </a:solidFill>
          </a:ln>
        </p:spPr>
        <p:style>
          <a:lnRef idx="2">
            <a:schemeClr val="accent3"/>
          </a:lnRef>
          <a:fillRef idx="1">
            <a:schemeClr val="lt1"/>
          </a:fillRef>
          <a:effectRef idx="0">
            <a:schemeClr val="accent3"/>
          </a:effectRef>
          <a:fontRef idx="minor">
            <a:schemeClr val="dk1"/>
          </a:fontRef>
        </p:style>
        <p:txBody>
          <a:bodyPr rtlCol="0" anchor="ctr"/>
          <a:lstStyle/>
          <a:p>
            <a:pPr marL="342900" lvl="0" indent="-342900">
              <a:buFont typeface="+mj-lt"/>
              <a:buAutoNum type="alphaLcParenR"/>
            </a:pPr>
            <a:r>
              <a:rPr lang="en-GB" sz="1400"/>
              <a:t>Learning and recall both took place underwater</a:t>
            </a:r>
          </a:p>
          <a:p>
            <a:pPr marL="342900" lvl="0" indent="-342900">
              <a:buFont typeface="+mj-lt"/>
              <a:buAutoNum type="alphaLcParenR"/>
            </a:pPr>
            <a:r>
              <a:rPr lang="en-GB" sz="1400"/>
              <a:t>Learning and recall both took place on land</a:t>
            </a:r>
          </a:p>
          <a:p>
            <a:pPr marL="342900" lvl="0" indent="-342900">
              <a:buFont typeface="+mj-lt"/>
              <a:buAutoNum type="alphaLcParenR"/>
            </a:pPr>
            <a:r>
              <a:rPr lang="en-GB" sz="1400"/>
              <a:t>Recall took place only a short time after learning</a:t>
            </a:r>
          </a:p>
          <a:p>
            <a:pPr marL="342900" indent="-342900">
              <a:buFont typeface="+mj-lt"/>
              <a:buAutoNum type="alphaLcParenR"/>
            </a:pPr>
            <a:r>
              <a:rPr lang="en-GB" sz="1400"/>
              <a:t>Learning took place on land and recall took place underwater</a:t>
            </a:r>
          </a:p>
        </p:txBody>
      </p:sp>
      <p:sp>
        <p:nvSpPr>
          <p:cNvPr id="19" name="Rectangle 18"/>
          <p:cNvSpPr/>
          <p:nvPr/>
        </p:nvSpPr>
        <p:spPr>
          <a:xfrm>
            <a:off x="9266349" y="4760891"/>
            <a:ext cx="2704563" cy="1972615"/>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marL="342900" lvl="0" indent="-342900">
              <a:buFont typeface="+mj-lt"/>
              <a:buAutoNum type="alphaLcParenR"/>
            </a:pPr>
            <a:r>
              <a:rPr lang="en-GB" sz="1200"/>
              <a:t>A cue present when we learn something is also present when we try to retrieve it</a:t>
            </a:r>
          </a:p>
          <a:p>
            <a:pPr marL="342900" lvl="0" indent="-342900">
              <a:buFont typeface="+mj-lt"/>
              <a:buAutoNum type="alphaLcParenR"/>
            </a:pPr>
            <a:r>
              <a:rPr lang="en-GB" sz="1200"/>
              <a:t>A cue present when we learn something is absent when we try to retrieve it</a:t>
            </a:r>
          </a:p>
          <a:p>
            <a:pPr marL="342900" lvl="0" indent="-342900">
              <a:buFont typeface="+mj-lt"/>
              <a:buAutoNum type="alphaLcParenR"/>
            </a:pPr>
            <a:r>
              <a:rPr lang="en-GB" sz="1200"/>
              <a:t>Retrieving information happens very soon after we learn it</a:t>
            </a:r>
          </a:p>
          <a:p>
            <a:pPr marL="342900" indent="-342900">
              <a:buFont typeface="+mj-lt"/>
              <a:buAutoNum type="alphaLcParenR"/>
            </a:pPr>
            <a:r>
              <a:rPr lang="en-GB" sz="1200"/>
              <a:t>Two sets of information are very different</a:t>
            </a:r>
          </a:p>
        </p:txBody>
      </p:sp>
      <p:sp>
        <p:nvSpPr>
          <p:cNvPr id="20" name="Rectangle 19"/>
          <p:cNvSpPr/>
          <p:nvPr/>
        </p:nvSpPr>
        <p:spPr>
          <a:xfrm>
            <a:off x="4189434" y="-4737"/>
            <a:ext cx="3918060"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rgbClr val="FF3399"/>
              </a:contourClr>
            </a:sp3d>
          </a:bodyPr>
          <a:lstStyle/>
          <a:p>
            <a:pPr algn="ctr"/>
            <a:r>
              <a:rPr lang="en-US" sz="3200" b="1" dirty="0" smtClean="0">
                <a:ln w="11430"/>
                <a:solidFill>
                  <a:srgbClr val="FF3399"/>
                </a:solidFill>
                <a:effectLst>
                  <a:outerShdw blurRad="50800" dist="39000" dir="5460000" algn="tl">
                    <a:srgbClr val="000000">
                      <a:alpha val="38000"/>
                    </a:srgbClr>
                  </a:outerShdw>
                </a:effectLst>
              </a:rPr>
              <a:t>Multiple choice quiz 3</a:t>
            </a:r>
            <a:endParaRPr lang="en-US" sz="3200" b="1" dirty="0">
              <a:ln w="11430"/>
              <a:solidFill>
                <a:srgbClr val="FF3399"/>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1654138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5610" y="731519"/>
            <a:ext cx="5378824" cy="592746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5" name="Rectangle 4"/>
          <p:cNvSpPr/>
          <p:nvPr/>
        </p:nvSpPr>
        <p:spPr>
          <a:xfrm>
            <a:off x="6316532" y="731519"/>
            <a:ext cx="5378824" cy="592746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6" name="Rectangle 5"/>
          <p:cNvSpPr/>
          <p:nvPr/>
        </p:nvSpPr>
        <p:spPr>
          <a:xfrm>
            <a:off x="833719" y="978946"/>
            <a:ext cx="4701092" cy="128016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b="1" dirty="0" smtClean="0">
                <a:solidFill>
                  <a:schemeClr val="accent6"/>
                </a:solidFill>
              </a:rPr>
              <a:t>Leading question:</a:t>
            </a:r>
          </a:p>
          <a:p>
            <a:pPr algn="ctr"/>
            <a:endParaRPr lang="en-GB" sz="1600" b="1" dirty="0">
              <a:solidFill>
                <a:schemeClr val="accent6"/>
              </a:solidFill>
            </a:endParaRPr>
          </a:p>
          <a:p>
            <a:pPr algn="ctr"/>
            <a:endParaRPr lang="en-GB" sz="1600" b="1" dirty="0" smtClean="0">
              <a:solidFill>
                <a:schemeClr val="accent6"/>
              </a:solidFill>
            </a:endParaRPr>
          </a:p>
          <a:p>
            <a:pPr algn="ctr"/>
            <a:endParaRPr lang="en-GB" sz="1600" b="1" dirty="0">
              <a:solidFill>
                <a:schemeClr val="accent6"/>
              </a:solidFill>
            </a:endParaRPr>
          </a:p>
          <a:p>
            <a:pPr algn="ctr"/>
            <a:endParaRPr lang="en-GB" sz="1600" dirty="0"/>
          </a:p>
        </p:txBody>
      </p:sp>
      <p:sp>
        <p:nvSpPr>
          <p:cNvPr id="7" name="Rectangle 6"/>
          <p:cNvSpPr/>
          <p:nvPr/>
        </p:nvSpPr>
        <p:spPr>
          <a:xfrm>
            <a:off x="833719" y="2389991"/>
            <a:ext cx="4701092" cy="128016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b="1" dirty="0" smtClean="0">
                <a:solidFill>
                  <a:schemeClr val="accent6"/>
                </a:solidFill>
              </a:rPr>
              <a:t>Response-bias explanation:</a:t>
            </a:r>
          </a:p>
          <a:p>
            <a:pPr algn="ctr"/>
            <a:endParaRPr lang="en-GB" sz="1600" b="1" dirty="0">
              <a:solidFill>
                <a:schemeClr val="accent6"/>
              </a:solidFill>
            </a:endParaRPr>
          </a:p>
          <a:p>
            <a:pPr algn="ctr"/>
            <a:endParaRPr lang="en-GB" sz="1600" b="1" dirty="0" smtClean="0">
              <a:solidFill>
                <a:schemeClr val="accent6"/>
              </a:solidFill>
            </a:endParaRPr>
          </a:p>
          <a:p>
            <a:pPr algn="ctr"/>
            <a:endParaRPr lang="en-GB" sz="1600" b="1" dirty="0">
              <a:solidFill>
                <a:schemeClr val="accent6"/>
              </a:solidFill>
            </a:endParaRPr>
          </a:p>
          <a:p>
            <a:pPr algn="ctr"/>
            <a:endParaRPr lang="en-GB" sz="1600" dirty="0"/>
          </a:p>
        </p:txBody>
      </p:sp>
      <p:sp>
        <p:nvSpPr>
          <p:cNvPr id="8" name="Rectangle 7"/>
          <p:cNvSpPr/>
          <p:nvPr/>
        </p:nvSpPr>
        <p:spPr>
          <a:xfrm>
            <a:off x="844476" y="3801036"/>
            <a:ext cx="4701092" cy="128016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b="1" dirty="0" smtClean="0">
                <a:solidFill>
                  <a:schemeClr val="accent6"/>
                </a:solidFill>
              </a:rPr>
              <a:t>Substitution explanation:</a:t>
            </a:r>
          </a:p>
          <a:p>
            <a:pPr algn="ctr"/>
            <a:endParaRPr lang="en-GB" sz="1600" b="1" dirty="0">
              <a:solidFill>
                <a:schemeClr val="accent6"/>
              </a:solidFill>
            </a:endParaRPr>
          </a:p>
          <a:p>
            <a:pPr algn="ctr"/>
            <a:endParaRPr lang="en-GB" sz="1600" b="1" dirty="0" smtClean="0">
              <a:solidFill>
                <a:schemeClr val="accent6"/>
              </a:solidFill>
            </a:endParaRPr>
          </a:p>
          <a:p>
            <a:pPr algn="ctr"/>
            <a:endParaRPr lang="en-GB" sz="1600" b="1" dirty="0">
              <a:solidFill>
                <a:schemeClr val="accent6"/>
              </a:solidFill>
            </a:endParaRPr>
          </a:p>
          <a:p>
            <a:pPr algn="ctr"/>
            <a:endParaRPr lang="en-GB" sz="1600" dirty="0"/>
          </a:p>
        </p:txBody>
      </p:sp>
      <p:sp>
        <p:nvSpPr>
          <p:cNvPr id="9" name="Rectangle 8"/>
          <p:cNvSpPr/>
          <p:nvPr/>
        </p:nvSpPr>
        <p:spPr>
          <a:xfrm>
            <a:off x="6655398" y="995081"/>
            <a:ext cx="4701092" cy="2899527"/>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GB" sz="1000" b="1" dirty="0" smtClean="0"/>
              <a:t>Evidence in support of leading questions:</a:t>
            </a:r>
          </a:p>
          <a:p>
            <a:pPr algn="ctr"/>
            <a:endParaRPr lang="en-GB" sz="1000" b="1" dirty="0"/>
          </a:p>
          <a:p>
            <a:pPr algn="ctr"/>
            <a:endParaRPr lang="en-GB" sz="1000" b="1" dirty="0" smtClean="0"/>
          </a:p>
          <a:p>
            <a:pPr algn="ctr"/>
            <a:endParaRPr lang="en-GB" sz="1000" b="1" dirty="0"/>
          </a:p>
          <a:p>
            <a:pPr algn="ctr"/>
            <a:endParaRPr lang="en-GB" sz="1000" b="1" dirty="0" smtClean="0"/>
          </a:p>
          <a:p>
            <a:pPr algn="ctr"/>
            <a:endParaRPr lang="en-GB" sz="1000" b="1" dirty="0"/>
          </a:p>
          <a:p>
            <a:pPr algn="ctr"/>
            <a:endParaRPr lang="en-GB" sz="1000" b="1" dirty="0" smtClean="0"/>
          </a:p>
          <a:p>
            <a:pPr algn="ctr"/>
            <a:endParaRPr lang="en-GB" sz="1000" b="1" dirty="0"/>
          </a:p>
          <a:p>
            <a:pPr algn="ctr"/>
            <a:endParaRPr lang="en-GB" sz="1000" b="1" dirty="0" smtClean="0"/>
          </a:p>
          <a:p>
            <a:pPr algn="ctr"/>
            <a:endParaRPr lang="en-GB" sz="1000" b="1" dirty="0"/>
          </a:p>
          <a:p>
            <a:pPr algn="ctr"/>
            <a:endParaRPr lang="en-GB" sz="1000" b="1" dirty="0" smtClean="0"/>
          </a:p>
          <a:p>
            <a:pPr algn="ctr"/>
            <a:endParaRPr lang="en-GB" sz="1000" b="1" dirty="0"/>
          </a:p>
          <a:p>
            <a:pPr algn="ctr"/>
            <a:endParaRPr lang="en-GB" sz="1000" b="1" dirty="0" smtClean="0"/>
          </a:p>
          <a:p>
            <a:pPr algn="ctr"/>
            <a:endParaRPr lang="en-GB" sz="1000" b="1" dirty="0"/>
          </a:p>
          <a:p>
            <a:pPr algn="ctr"/>
            <a:endParaRPr lang="en-GB" sz="1000" b="1" dirty="0" smtClean="0"/>
          </a:p>
          <a:p>
            <a:pPr algn="ctr"/>
            <a:endParaRPr lang="en-GB" sz="1000" b="1" dirty="0"/>
          </a:p>
          <a:p>
            <a:pPr algn="ctr"/>
            <a:r>
              <a:rPr lang="en-GB" sz="1000" b="1" dirty="0" smtClean="0"/>
              <a:t> </a:t>
            </a:r>
          </a:p>
        </p:txBody>
      </p:sp>
      <p:sp>
        <p:nvSpPr>
          <p:cNvPr id="10" name="Rectangle 9"/>
          <p:cNvSpPr/>
          <p:nvPr/>
        </p:nvSpPr>
        <p:spPr>
          <a:xfrm>
            <a:off x="844476" y="5230009"/>
            <a:ext cx="4701092" cy="128016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b="1" dirty="0" smtClean="0">
                <a:solidFill>
                  <a:schemeClr val="accent6"/>
                </a:solidFill>
              </a:rPr>
              <a:t>Post-event discussion:</a:t>
            </a:r>
          </a:p>
          <a:p>
            <a:pPr algn="ctr"/>
            <a:endParaRPr lang="en-GB" sz="1600" b="1" dirty="0">
              <a:solidFill>
                <a:schemeClr val="accent6"/>
              </a:solidFill>
            </a:endParaRPr>
          </a:p>
          <a:p>
            <a:pPr algn="ctr"/>
            <a:endParaRPr lang="en-GB" sz="1600" b="1" dirty="0" smtClean="0">
              <a:solidFill>
                <a:schemeClr val="accent6"/>
              </a:solidFill>
            </a:endParaRPr>
          </a:p>
          <a:p>
            <a:pPr algn="ctr"/>
            <a:endParaRPr lang="en-GB" sz="1600" b="1" dirty="0">
              <a:solidFill>
                <a:schemeClr val="accent6"/>
              </a:solidFill>
            </a:endParaRPr>
          </a:p>
          <a:p>
            <a:pPr algn="ctr"/>
            <a:endParaRPr lang="en-GB" sz="1600" dirty="0"/>
          </a:p>
        </p:txBody>
      </p:sp>
      <p:sp>
        <p:nvSpPr>
          <p:cNvPr id="11" name="Rectangle 10"/>
          <p:cNvSpPr/>
          <p:nvPr/>
        </p:nvSpPr>
        <p:spPr>
          <a:xfrm>
            <a:off x="6655398" y="4124986"/>
            <a:ext cx="4701092" cy="2230094"/>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GB" sz="1050" b="1" dirty="0" smtClean="0"/>
              <a:t>Evidence in support of post-event discussion</a:t>
            </a:r>
          </a:p>
          <a:p>
            <a:pPr algn="ctr"/>
            <a:endParaRPr lang="en-GB" sz="1050" b="1" dirty="0"/>
          </a:p>
          <a:p>
            <a:pPr algn="ctr"/>
            <a:endParaRPr lang="en-GB" sz="1050" b="1" dirty="0" smtClean="0"/>
          </a:p>
          <a:p>
            <a:pPr algn="ctr"/>
            <a:endParaRPr lang="en-GB" sz="1050" b="1" dirty="0"/>
          </a:p>
          <a:p>
            <a:pPr algn="ctr"/>
            <a:endParaRPr lang="en-GB" sz="1050" b="1" dirty="0" smtClean="0"/>
          </a:p>
          <a:p>
            <a:pPr algn="ctr"/>
            <a:endParaRPr lang="en-GB" sz="1050" b="1" dirty="0"/>
          </a:p>
          <a:p>
            <a:pPr algn="ctr"/>
            <a:endParaRPr lang="en-GB" sz="1050" b="1" dirty="0" smtClean="0"/>
          </a:p>
          <a:p>
            <a:pPr algn="ctr"/>
            <a:endParaRPr lang="en-GB" sz="1050" b="1" dirty="0"/>
          </a:p>
          <a:p>
            <a:pPr algn="ctr"/>
            <a:endParaRPr lang="en-GB" sz="1050" b="1" dirty="0" smtClean="0"/>
          </a:p>
          <a:p>
            <a:pPr algn="ctr"/>
            <a:endParaRPr lang="en-GB" sz="1050" b="1" dirty="0"/>
          </a:p>
          <a:p>
            <a:pPr algn="ctr"/>
            <a:endParaRPr lang="en-GB" sz="1050" b="1" dirty="0" smtClean="0"/>
          </a:p>
          <a:p>
            <a:pPr algn="ctr"/>
            <a:endParaRPr lang="en-GB" sz="1050" b="1" dirty="0"/>
          </a:p>
          <a:p>
            <a:pPr algn="ctr"/>
            <a:endParaRPr lang="en-GB" sz="1050" b="1" dirty="0" smtClean="0"/>
          </a:p>
        </p:txBody>
      </p:sp>
      <p:sp>
        <p:nvSpPr>
          <p:cNvPr id="15" name="Rectangle 14"/>
          <p:cNvSpPr/>
          <p:nvPr/>
        </p:nvSpPr>
        <p:spPr>
          <a:xfrm>
            <a:off x="1023654" y="-4737"/>
            <a:ext cx="10249601" cy="76944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rgbClr val="FF3399"/>
              </a:contourClr>
            </a:sp3d>
          </a:bodyPr>
          <a:lstStyle/>
          <a:p>
            <a:pPr algn="ctr"/>
            <a:r>
              <a:rPr lang="en-US" sz="4400" b="1" dirty="0" smtClean="0">
                <a:ln w="11430"/>
                <a:solidFill>
                  <a:srgbClr val="FF3399"/>
                </a:solidFill>
                <a:effectLst>
                  <a:outerShdw blurRad="50800" dist="39000" dir="5460000" algn="tl">
                    <a:srgbClr val="000000">
                      <a:alpha val="38000"/>
                    </a:srgbClr>
                  </a:outerShdw>
                </a:effectLst>
              </a:rPr>
              <a:t>Accuracy of EWT 1: Misleading information</a:t>
            </a:r>
            <a:endParaRPr lang="en-US" sz="4400" b="1" dirty="0">
              <a:ln w="11430"/>
              <a:solidFill>
                <a:srgbClr val="FF3399"/>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9122793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9486" y="1306286"/>
            <a:ext cx="3352800" cy="718457"/>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sz="1200" dirty="0"/>
              <a:t>Suggests that the wording of the question has no real effect upon the participants’ memories but just influences how they decide to answer.</a:t>
            </a:r>
          </a:p>
        </p:txBody>
      </p:sp>
      <p:sp>
        <p:nvSpPr>
          <p:cNvPr id="5" name="Rectangle 4"/>
          <p:cNvSpPr/>
          <p:nvPr/>
        </p:nvSpPr>
        <p:spPr>
          <a:xfrm>
            <a:off x="239486" y="2177143"/>
            <a:ext cx="3352800" cy="718457"/>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sz="1200"/>
              <a:t>Occurs when there is more than one witness to an event as they may discuss what they have seen with co-witnesses or with other people.</a:t>
            </a:r>
          </a:p>
        </p:txBody>
      </p:sp>
      <p:sp>
        <p:nvSpPr>
          <p:cNvPr id="6" name="Rectangle 5"/>
          <p:cNvSpPr/>
          <p:nvPr/>
        </p:nvSpPr>
        <p:spPr>
          <a:xfrm>
            <a:off x="239486" y="3048000"/>
            <a:ext cx="3352800" cy="718457"/>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sz="1200"/>
              <a:t>A study which tested the substitution explanation by asking Ps if they had seen the broken headlight when this had never existed.</a:t>
            </a:r>
          </a:p>
        </p:txBody>
      </p:sp>
      <p:sp>
        <p:nvSpPr>
          <p:cNvPr id="7" name="Rectangle 6"/>
          <p:cNvSpPr/>
          <p:nvPr/>
        </p:nvSpPr>
        <p:spPr>
          <a:xfrm>
            <a:off x="239486" y="3918857"/>
            <a:ext cx="3352800" cy="718457"/>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sz="1200"/>
              <a:t>A question which, because of the way it is phrased, suggests a certain answer</a:t>
            </a:r>
          </a:p>
        </p:txBody>
      </p:sp>
      <p:sp>
        <p:nvSpPr>
          <p:cNvPr id="8" name="Rectangle 7"/>
          <p:cNvSpPr/>
          <p:nvPr/>
        </p:nvSpPr>
        <p:spPr>
          <a:xfrm>
            <a:off x="239486" y="4789714"/>
            <a:ext cx="3352800" cy="718457"/>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sz="1200"/>
              <a:t>A real-life case study which suggests that leading questions do not necessarily have the negative effect upon recall which experimental research has shown.</a:t>
            </a:r>
          </a:p>
        </p:txBody>
      </p:sp>
      <p:sp>
        <p:nvSpPr>
          <p:cNvPr id="9" name="Rectangle 8"/>
          <p:cNvSpPr/>
          <p:nvPr/>
        </p:nvSpPr>
        <p:spPr>
          <a:xfrm>
            <a:off x="239486" y="5660571"/>
            <a:ext cx="3352800" cy="718457"/>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sz="1200"/>
              <a:t>A technique which has been developed for use by the police to avoid the negative effects of leading questions.</a:t>
            </a:r>
          </a:p>
        </p:txBody>
      </p:sp>
      <p:sp>
        <p:nvSpPr>
          <p:cNvPr id="10" name="Rectangle 9"/>
          <p:cNvSpPr/>
          <p:nvPr/>
        </p:nvSpPr>
        <p:spPr>
          <a:xfrm>
            <a:off x="3766458" y="1306286"/>
            <a:ext cx="2242456" cy="718457"/>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11" name="Rectangle 10"/>
          <p:cNvSpPr/>
          <p:nvPr/>
        </p:nvSpPr>
        <p:spPr>
          <a:xfrm>
            <a:off x="3766458" y="2177143"/>
            <a:ext cx="2242456" cy="718457"/>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12" name="Rectangle 11"/>
          <p:cNvSpPr/>
          <p:nvPr/>
        </p:nvSpPr>
        <p:spPr>
          <a:xfrm>
            <a:off x="3766458" y="3048000"/>
            <a:ext cx="2242456" cy="718457"/>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13" name="Rectangle 12"/>
          <p:cNvSpPr/>
          <p:nvPr/>
        </p:nvSpPr>
        <p:spPr>
          <a:xfrm>
            <a:off x="3766458" y="3918857"/>
            <a:ext cx="2242456" cy="718457"/>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14" name="Rectangle 13"/>
          <p:cNvSpPr/>
          <p:nvPr/>
        </p:nvSpPr>
        <p:spPr>
          <a:xfrm>
            <a:off x="3766458" y="4789714"/>
            <a:ext cx="2242456" cy="718457"/>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15" name="Rectangle 14"/>
          <p:cNvSpPr/>
          <p:nvPr/>
        </p:nvSpPr>
        <p:spPr>
          <a:xfrm>
            <a:off x="3766458" y="5660571"/>
            <a:ext cx="2242456" cy="718457"/>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16" name="Rectangle 15"/>
          <p:cNvSpPr/>
          <p:nvPr/>
        </p:nvSpPr>
        <p:spPr>
          <a:xfrm>
            <a:off x="6183086" y="1306286"/>
            <a:ext cx="3352800" cy="718457"/>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sz="1200"/>
              <a:t>A problem posed by Loftus’s use of video footage of car accidents rather than real-life events</a:t>
            </a:r>
          </a:p>
        </p:txBody>
      </p:sp>
      <p:sp>
        <p:nvSpPr>
          <p:cNvPr id="17" name="Rectangle 16"/>
          <p:cNvSpPr/>
          <p:nvPr/>
        </p:nvSpPr>
        <p:spPr>
          <a:xfrm>
            <a:off x="6183086" y="2177143"/>
            <a:ext cx="3352800" cy="718457"/>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sz="1200"/>
              <a:t>A study which asked Ps to estimate the speeds of two crashing vehicles with different verbs given to different experimental groups.</a:t>
            </a:r>
          </a:p>
        </p:txBody>
      </p:sp>
      <p:sp>
        <p:nvSpPr>
          <p:cNvPr id="18" name="Rectangle 17"/>
          <p:cNvSpPr/>
          <p:nvPr/>
        </p:nvSpPr>
        <p:spPr>
          <a:xfrm>
            <a:off x="6183086" y="3048000"/>
            <a:ext cx="3352800" cy="718457"/>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sz="1200"/>
              <a:t>The wording of a question actually changes the participant’s memory.</a:t>
            </a:r>
          </a:p>
        </p:txBody>
      </p:sp>
      <p:sp>
        <p:nvSpPr>
          <p:cNvPr id="19" name="Rectangle 18"/>
          <p:cNvSpPr/>
          <p:nvPr/>
        </p:nvSpPr>
        <p:spPr>
          <a:xfrm>
            <a:off x="6183086" y="3918857"/>
            <a:ext cx="3352800" cy="718457"/>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sz="1200"/>
              <a:t>Wright’s study into post-event discussion found this percentage of pairs agreeing on content of which only one person had witnessed.</a:t>
            </a:r>
          </a:p>
        </p:txBody>
      </p:sp>
      <p:sp>
        <p:nvSpPr>
          <p:cNvPr id="20" name="Rectangle 19"/>
          <p:cNvSpPr/>
          <p:nvPr/>
        </p:nvSpPr>
        <p:spPr>
          <a:xfrm>
            <a:off x="6183086" y="4789714"/>
            <a:ext cx="3352800" cy="718457"/>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sz="1200"/>
              <a:t>A problem with Loftus and Palmer’s study given the experimental design used and nature of the task.</a:t>
            </a:r>
          </a:p>
        </p:txBody>
      </p:sp>
      <p:sp>
        <p:nvSpPr>
          <p:cNvPr id="22" name="Rectangle 21"/>
          <p:cNvSpPr/>
          <p:nvPr/>
        </p:nvSpPr>
        <p:spPr>
          <a:xfrm>
            <a:off x="9710058" y="1306286"/>
            <a:ext cx="2242456" cy="718457"/>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23" name="Rectangle 22"/>
          <p:cNvSpPr/>
          <p:nvPr/>
        </p:nvSpPr>
        <p:spPr>
          <a:xfrm>
            <a:off x="9710058" y="2177143"/>
            <a:ext cx="2242456" cy="718457"/>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24" name="Rectangle 23"/>
          <p:cNvSpPr/>
          <p:nvPr/>
        </p:nvSpPr>
        <p:spPr>
          <a:xfrm>
            <a:off x="9710058" y="3048000"/>
            <a:ext cx="2242456" cy="718457"/>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25" name="Rectangle 24"/>
          <p:cNvSpPr/>
          <p:nvPr/>
        </p:nvSpPr>
        <p:spPr>
          <a:xfrm>
            <a:off x="9710058" y="3918857"/>
            <a:ext cx="2242456" cy="718457"/>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26" name="Rectangle 25"/>
          <p:cNvSpPr/>
          <p:nvPr/>
        </p:nvSpPr>
        <p:spPr>
          <a:xfrm>
            <a:off x="9710058" y="4789714"/>
            <a:ext cx="2242456" cy="718457"/>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28" name="Rectangle 27"/>
          <p:cNvSpPr/>
          <p:nvPr/>
        </p:nvSpPr>
        <p:spPr>
          <a:xfrm>
            <a:off x="6183086" y="5660571"/>
            <a:ext cx="5769428" cy="71845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200" dirty="0"/>
              <a:t>COGNITIVE </a:t>
            </a:r>
            <a:r>
              <a:rPr lang="en-GB" sz="1200" dirty="0" smtClean="0"/>
              <a:t>INTERVIEW     INDIVIDUAL DIFFERENCES     LACKS </a:t>
            </a:r>
            <a:r>
              <a:rPr lang="en-GB" sz="1200" dirty="0"/>
              <a:t>MUNDANE </a:t>
            </a:r>
            <a:r>
              <a:rPr lang="en-GB" sz="1200" dirty="0" smtClean="0"/>
              <a:t>REALISM     LEADING QUESTION     LOFTUS </a:t>
            </a:r>
            <a:r>
              <a:rPr lang="en-GB" sz="1200" dirty="0"/>
              <a:t>AND </a:t>
            </a:r>
            <a:r>
              <a:rPr lang="en-GB" sz="1200" dirty="0" smtClean="0"/>
              <a:t>PALMER     LOFTUS </a:t>
            </a:r>
            <a:r>
              <a:rPr lang="en-GB" sz="1200" dirty="0"/>
              <a:t>AND </a:t>
            </a:r>
            <a:r>
              <a:rPr lang="en-GB" sz="1200" dirty="0" smtClean="0"/>
              <a:t>ZANNI     POST-EVENT DISCUSSION     RESPONSE </a:t>
            </a:r>
            <a:r>
              <a:rPr lang="en-GB" sz="1200" dirty="0"/>
              <a:t>BIAS </a:t>
            </a:r>
            <a:r>
              <a:rPr lang="en-GB" sz="1200" dirty="0" smtClean="0"/>
              <a:t>EXPLANATION     SUBSTITUTION EXPLANATION     YUILLE </a:t>
            </a:r>
            <a:r>
              <a:rPr lang="en-GB" sz="1200" dirty="0"/>
              <a:t>AND </a:t>
            </a:r>
            <a:r>
              <a:rPr lang="en-GB" sz="1200" dirty="0" smtClean="0"/>
              <a:t>CUTSHALL     79</a:t>
            </a:r>
            <a:endParaRPr lang="en-GB" sz="1200" dirty="0"/>
          </a:p>
        </p:txBody>
      </p:sp>
      <p:sp>
        <p:nvSpPr>
          <p:cNvPr id="29" name="Rectangle 28"/>
          <p:cNvSpPr/>
          <p:nvPr/>
        </p:nvSpPr>
        <p:spPr>
          <a:xfrm>
            <a:off x="1066238" y="-4737"/>
            <a:ext cx="10164449" cy="76944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rgbClr val="FF3399"/>
              </a:contourClr>
            </a:sp3d>
          </a:bodyPr>
          <a:lstStyle/>
          <a:p>
            <a:pPr algn="ctr"/>
            <a:r>
              <a:rPr lang="en-US" sz="4400" b="1" dirty="0" smtClean="0">
                <a:ln w="11430"/>
                <a:solidFill>
                  <a:srgbClr val="FF3399"/>
                </a:solidFill>
                <a:effectLst>
                  <a:outerShdw blurRad="50800" dist="39000" dir="5460000" algn="tl">
                    <a:srgbClr val="000000">
                      <a:alpha val="38000"/>
                    </a:srgbClr>
                  </a:outerShdw>
                </a:effectLst>
              </a:rPr>
              <a:t>Misleading information keyword challenge</a:t>
            </a:r>
            <a:endParaRPr lang="en-US" sz="4400" b="1" dirty="0">
              <a:ln w="11430"/>
              <a:solidFill>
                <a:srgbClr val="FF3399"/>
              </a:solidFill>
              <a:effectLst>
                <a:outerShdw blurRad="50800" dist="39000" dir="5460000" algn="tl">
                  <a:srgbClr val="000000">
                    <a:alpha val="38000"/>
                  </a:srgbClr>
                </a:outerShdw>
              </a:effectLst>
            </a:endParaRPr>
          </a:p>
        </p:txBody>
      </p:sp>
      <p:sp>
        <p:nvSpPr>
          <p:cNvPr id="30" name="Rectangle 29"/>
          <p:cNvSpPr/>
          <p:nvPr/>
        </p:nvSpPr>
        <p:spPr>
          <a:xfrm>
            <a:off x="239486" y="724377"/>
            <a:ext cx="11713028" cy="541582"/>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smtClean="0"/>
              <a:t>Complete the keywords by reading the clues and definitions below. If you get stuck, use the word bank at the bottom.</a:t>
            </a:r>
            <a:endParaRPr lang="en-GB" dirty="0"/>
          </a:p>
        </p:txBody>
      </p:sp>
    </p:spTree>
    <p:extLst>
      <p:ext uri="{BB962C8B-B14F-4D97-AF65-F5344CB8AC3E}">
        <p14:creationId xmlns:p14="http://schemas.microsoft.com/office/powerpoint/2010/main" val="9171453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819" y="605306"/>
            <a:ext cx="2704563" cy="86288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8" name="Rectangle 7"/>
          <p:cNvSpPr/>
          <p:nvPr/>
        </p:nvSpPr>
        <p:spPr>
          <a:xfrm>
            <a:off x="3243329" y="605306"/>
            <a:ext cx="2704563" cy="86288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9" name="Rectangle 8"/>
          <p:cNvSpPr/>
          <p:nvPr/>
        </p:nvSpPr>
        <p:spPr>
          <a:xfrm>
            <a:off x="6254839" y="605306"/>
            <a:ext cx="2704563" cy="86288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0" name="Rectangle 9"/>
          <p:cNvSpPr/>
          <p:nvPr/>
        </p:nvSpPr>
        <p:spPr>
          <a:xfrm>
            <a:off x="9266349" y="605306"/>
            <a:ext cx="2704563" cy="86288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11" name="Rectangle 10"/>
          <p:cNvSpPr/>
          <p:nvPr/>
        </p:nvSpPr>
        <p:spPr>
          <a:xfrm>
            <a:off x="231819" y="1620591"/>
            <a:ext cx="2704563" cy="197261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2" name="Rectangle 11"/>
          <p:cNvSpPr/>
          <p:nvPr/>
        </p:nvSpPr>
        <p:spPr>
          <a:xfrm>
            <a:off x="3243329" y="1620591"/>
            <a:ext cx="2704563" cy="197261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13" name="Rectangle 12"/>
          <p:cNvSpPr/>
          <p:nvPr/>
        </p:nvSpPr>
        <p:spPr>
          <a:xfrm>
            <a:off x="6254839" y="1620591"/>
            <a:ext cx="2704563" cy="197261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4" name="Rectangle 13"/>
          <p:cNvSpPr/>
          <p:nvPr/>
        </p:nvSpPr>
        <p:spPr>
          <a:xfrm>
            <a:off x="9266349" y="1620591"/>
            <a:ext cx="2704563" cy="197261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15" name="Rectangle 14"/>
          <p:cNvSpPr/>
          <p:nvPr/>
        </p:nvSpPr>
        <p:spPr>
          <a:xfrm>
            <a:off x="231819" y="3745606"/>
            <a:ext cx="2704563" cy="203700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6" name="Rectangle 15"/>
          <p:cNvSpPr/>
          <p:nvPr/>
        </p:nvSpPr>
        <p:spPr>
          <a:xfrm>
            <a:off x="3243329" y="3745606"/>
            <a:ext cx="2704563" cy="203700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17" name="Rectangle 16"/>
          <p:cNvSpPr/>
          <p:nvPr/>
        </p:nvSpPr>
        <p:spPr>
          <a:xfrm>
            <a:off x="6254839" y="3745606"/>
            <a:ext cx="2704563" cy="203700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8" name="Rectangle 17"/>
          <p:cNvSpPr/>
          <p:nvPr/>
        </p:nvSpPr>
        <p:spPr>
          <a:xfrm>
            <a:off x="9266349" y="3745606"/>
            <a:ext cx="2704563" cy="203700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19" name="Rectangle 18"/>
          <p:cNvSpPr/>
          <p:nvPr/>
        </p:nvSpPr>
        <p:spPr>
          <a:xfrm>
            <a:off x="231819" y="5935014"/>
            <a:ext cx="2704563" cy="86288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20" name="Rectangle 19"/>
          <p:cNvSpPr/>
          <p:nvPr/>
        </p:nvSpPr>
        <p:spPr>
          <a:xfrm>
            <a:off x="3243329" y="5935014"/>
            <a:ext cx="2704563" cy="86288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21" name="Rectangle 20"/>
          <p:cNvSpPr/>
          <p:nvPr/>
        </p:nvSpPr>
        <p:spPr>
          <a:xfrm>
            <a:off x="6254839" y="5935014"/>
            <a:ext cx="2704563" cy="86288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22" name="Rectangle 21"/>
          <p:cNvSpPr/>
          <p:nvPr/>
        </p:nvSpPr>
        <p:spPr>
          <a:xfrm>
            <a:off x="9266349" y="5935014"/>
            <a:ext cx="2704563" cy="86288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23" name="Rectangle 22"/>
          <p:cNvSpPr/>
          <p:nvPr/>
        </p:nvSpPr>
        <p:spPr>
          <a:xfrm>
            <a:off x="1327080" y="-4737"/>
            <a:ext cx="9642769"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rgbClr val="FF3399"/>
              </a:contourClr>
            </a:sp3d>
          </a:bodyPr>
          <a:lstStyle/>
          <a:p>
            <a:pPr algn="ctr"/>
            <a:r>
              <a:rPr lang="en-US" sz="3200" b="1" dirty="0" smtClean="0">
                <a:ln w="11430"/>
                <a:solidFill>
                  <a:srgbClr val="FF3399"/>
                </a:solidFill>
                <a:effectLst>
                  <a:outerShdw blurRad="50800" dist="39000" dir="5460000" algn="tl">
                    <a:srgbClr val="000000">
                      <a:alpha val="38000"/>
                    </a:srgbClr>
                  </a:outerShdw>
                </a:effectLst>
              </a:rPr>
              <a:t>Evaluating the effects of misleading information on EWT</a:t>
            </a:r>
            <a:endParaRPr lang="en-US" sz="3200" b="1" dirty="0">
              <a:ln w="11430"/>
              <a:solidFill>
                <a:srgbClr val="FF3399"/>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1503769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631504" y="2276872"/>
            <a:ext cx="2232248" cy="2016224"/>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sz="1200" dirty="0"/>
          </a:p>
        </p:txBody>
      </p:sp>
      <p:sp>
        <p:nvSpPr>
          <p:cNvPr id="8" name="Circular Arrow 7"/>
          <p:cNvSpPr/>
          <p:nvPr/>
        </p:nvSpPr>
        <p:spPr>
          <a:xfrm flipH="1">
            <a:off x="5181956" y="1294372"/>
            <a:ext cx="1694298" cy="1946745"/>
          </a:xfrm>
          <a:prstGeom prst="circularArrow">
            <a:avLst/>
          </a:prstGeom>
          <a:solidFill>
            <a:srgbClr val="99FF33"/>
          </a:solidFill>
          <a:ln>
            <a:noFill/>
          </a:ln>
          <a:effectLst/>
          <a:scene3d>
            <a:camera prst="orthographicFront">
              <a:rot lat="0" lon="0" rev="0"/>
            </a:camera>
            <a:lightRig rig="contrasting" dir="t">
              <a:rot lat="0" lon="0" rev="7800000"/>
            </a:lightRig>
          </a:scene3d>
          <a:sp3d>
            <a:bevelT w="139700" h="139700"/>
          </a:sp3d>
        </p:spPr>
        <p:style>
          <a:lnRef idx="2">
            <a:schemeClr val="dk1"/>
          </a:lnRef>
          <a:fillRef idx="1">
            <a:schemeClr val="lt1"/>
          </a:fillRef>
          <a:effectRef idx="0">
            <a:schemeClr val="dk1"/>
          </a:effectRef>
          <a:fontRef idx="minor">
            <a:schemeClr val="dk1"/>
          </a:fontRef>
        </p:style>
        <p:txBody>
          <a:bodyPr rtlCol="0" anchor="ctr"/>
          <a:lstStyle/>
          <a:p>
            <a:pPr algn="ctr"/>
            <a:endParaRPr lang="en-GB">
              <a:solidFill>
                <a:schemeClr val="tx1"/>
              </a:solidFill>
            </a:endParaRPr>
          </a:p>
        </p:txBody>
      </p:sp>
      <p:sp>
        <p:nvSpPr>
          <p:cNvPr id="9" name="Down Arrow 8"/>
          <p:cNvSpPr/>
          <p:nvPr/>
        </p:nvSpPr>
        <p:spPr>
          <a:xfrm>
            <a:off x="5846439" y="4283969"/>
            <a:ext cx="571130" cy="978053"/>
          </a:xfrm>
          <a:prstGeom prst="downArrow">
            <a:avLst/>
          </a:prstGeom>
          <a:solidFill>
            <a:srgbClr val="99FF33"/>
          </a:solidFill>
          <a:ln>
            <a:noFill/>
          </a:ln>
          <a:effectLst/>
          <a:scene3d>
            <a:camera prst="orthographicFront">
              <a:rot lat="0" lon="0" rev="0"/>
            </a:camera>
            <a:lightRig rig="contrasting" dir="t">
              <a:rot lat="0" lon="0" rev="7800000"/>
            </a:lightRig>
          </a:scene3d>
          <a:sp3d>
            <a:bevelT w="139700" h="139700" prst="relaxedInset"/>
          </a:sp3d>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2" name="Down Arrow 11"/>
          <p:cNvSpPr/>
          <p:nvPr/>
        </p:nvSpPr>
        <p:spPr>
          <a:xfrm rot="16200000">
            <a:off x="4147292" y="2754881"/>
            <a:ext cx="513040" cy="1080120"/>
          </a:xfrm>
          <a:prstGeom prst="downArrow">
            <a:avLst/>
          </a:prstGeom>
          <a:solidFill>
            <a:schemeClr val="accent2"/>
          </a:solidFill>
          <a:ln>
            <a:solidFill>
              <a:schemeClr val="accent2"/>
            </a:solidFill>
          </a:ln>
          <a:effectLst/>
          <a:scene3d>
            <a:camera prst="orthographicFront">
              <a:rot lat="0" lon="0" rev="0"/>
            </a:camera>
            <a:lightRig rig="contrasting" dir="t">
              <a:rot lat="0" lon="0" rev="7800000"/>
            </a:lightRig>
          </a:scene3d>
          <a:sp3d>
            <a:bevelT w="139700" h="139700" prst="relaxedInset"/>
          </a:sp3d>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3" name="Down Arrow 12"/>
          <p:cNvSpPr/>
          <p:nvPr/>
        </p:nvSpPr>
        <p:spPr>
          <a:xfrm rot="16200000">
            <a:off x="7495664" y="2341940"/>
            <a:ext cx="513040" cy="1152128"/>
          </a:xfrm>
          <a:prstGeom prst="downArrow">
            <a:avLst/>
          </a:prstGeom>
          <a:solidFill>
            <a:schemeClr val="accent3"/>
          </a:solidFill>
          <a:ln>
            <a:solidFill>
              <a:schemeClr val="accent3"/>
            </a:solidFill>
          </a:ln>
          <a:effectLst/>
          <a:scene3d>
            <a:camera prst="orthographicFront">
              <a:rot lat="0" lon="0" rev="0"/>
            </a:camera>
            <a:lightRig rig="contrasting" dir="t">
              <a:rot lat="0" lon="0" rev="7800000"/>
            </a:lightRig>
          </a:scene3d>
          <a:sp3d>
            <a:bevelT w="139700" h="139700" prst="relaxedInset"/>
          </a:sp3d>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14" name="Down Arrow 13"/>
          <p:cNvSpPr/>
          <p:nvPr/>
        </p:nvSpPr>
        <p:spPr>
          <a:xfrm rot="5400000">
            <a:off x="7495664" y="2925847"/>
            <a:ext cx="513040" cy="1152128"/>
          </a:xfrm>
          <a:prstGeom prst="downArrow">
            <a:avLst/>
          </a:prstGeom>
          <a:solidFill>
            <a:schemeClr val="accent3"/>
          </a:solidFill>
          <a:ln>
            <a:solidFill>
              <a:schemeClr val="accent3"/>
            </a:solidFill>
          </a:ln>
          <a:effectLst/>
          <a:scene3d>
            <a:camera prst="orthographicFront">
              <a:rot lat="0" lon="0" rev="0"/>
            </a:camera>
            <a:lightRig rig="contrasting" dir="t">
              <a:rot lat="0" lon="0" rev="7800000"/>
            </a:lightRig>
          </a:scene3d>
          <a:sp3d>
            <a:bevelT w="139700" h="139700" prst="relaxedInset"/>
          </a:sp3d>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5" name="Rounded Rectangle 14"/>
          <p:cNvSpPr/>
          <p:nvPr/>
        </p:nvSpPr>
        <p:spPr>
          <a:xfrm>
            <a:off x="7176120" y="2162027"/>
            <a:ext cx="1152128" cy="424767"/>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GB" sz="1200" dirty="0"/>
          </a:p>
        </p:txBody>
      </p:sp>
      <p:sp>
        <p:nvSpPr>
          <p:cNvPr id="16" name="Rounded Rectangle 15"/>
          <p:cNvSpPr/>
          <p:nvPr/>
        </p:nvSpPr>
        <p:spPr>
          <a:xfrm>
            <a:off x="4943872" y="2276872"/>
            <a:ext cx="2232248" cy="2016224"/>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sz="1400" dirty="0"/>
          </a:p>
        </p:txBody>
      </p:sp>
      <p:sp>
        <p:nvSpPr>
          <p:cNvPr id="17" name="Rounded Rectangle 16"/>
          <p:cNvSpPr/>
          <p:nvPr/>
        </p:nvSpPr>
        <p:spPr>
          <a:xfrm>
            <a:off x="8328248" y="2286828"/>
            <a:ext cx="2232248" cy="2016224"/>
          </a:xfrm>
          <a:prstGeom prst="round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sz="1400" dirty="0"/>
          </a:p>
        </p:txBody>
      </p:sp>
      <p:sp>
        <p:nvSpPr>
          <p:cNvPr id="18" name="Rounded Rectangle 17"/>
          <p:cNvSpPr/>
          <p:nvPr/>
        </p:nvSpPr>
        <p:spPr>
          <a:xfrm>
            <a:off x="7176120" y="3878286"/>
            <a:ext cx="1152128" cy="424767"/>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GB" sz="1200" dirty="0"/>
          </a:p>
        </p:txBody>
      </p:sp>
      <p:sp>
        <p:nvSpPr>
          <p:cNvPr id="19" name="Rounded Rectangle 18"/>
          <p:cNvSpPr/>
          <p:nvPr/>
        </p:nvSpPr>
        <p:spPr>
          <a:xfrm>
            <a:off x="5555940" y="5262022"/>
            <a:ext cx="1152128" cy="424767"/>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GB" sz="1200" dirty="0"/>
          </a:p>
        </p:txBody>
      </p:sp>
      <p:sp>
        <p:nvSpPr>
          <p:cNvPr id="20" name="Rounded Rectangle 19"/>
          <p:cNvSpPr/>
          <p:nvPr/>
        </p:nvSpPr>
        <p:spPr>
          <a:xfrm>
            <a:off x="5417037" y="980729"/>
            <a:ext cx="1224136" cy="424767"/>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GB" sz="1200" dirty="0"/>
          </a:p>
        </p:txBody>
      </p:sp>
      <p:sp>
        <p:nvSpPr>
          <p:cNvPr id="21" name="Rounded Rectangle 20"/>
          <p:cNvSpPr/>
          <p:nvPr/>
        </p:nvSpPr>
        <p:spPr>
          <a:xfrm>
            <a:off x="5417037" y="476673"/>
            <a:ext cx="1224136" cy="424767"/>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GB" sz="1200" dirty="0"/>
          </a:p>
        </p:txBody>
      </p:sp>
      <p:sp>
        <p:nvSpPr>
          <p:cNvPr id="22" name="Rounded Rectangle 21"/>
          <p:cNvSpPr/>
          <p:nvPr/>
        </p:nvSpPr>
        <p:spPr>
          <a:xfrm>
            <a:off x="3863752" y="2519892"/>
            <a:ext cx="1080120" cy="424767"/>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GB" sz="1200" dirty="0"/>
          </a:p>
        </p:txBody>
      </p:sp>
      <p:sp>
        <p:nvSpPr>
          <p:cNvPr id="39" name="Rounded Rectangle 38"/>
          <p:cNvSpPr/>
          <p:nvPr/>
        </p:nvSpPr>
        <p:spPr>
          <a:xfrm>
            <a:off x="510316" y="4963126"/>
            <a:ext cx="1688951" cy="41954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1200" dirty="0" smtClean="0"/>
              <a:t>Duration: less than ½ second</a:t>
            </a:r>
            <a:endParaRPr lang="en-GB" sz="1200" dirty="0"/>
          </a:p>
        </p:txBody>
      </p:sp>
      <p:sp>
        <p:nvSpPr>
          <p:cNvPr id="40" name="Rounded Rectangle 39"/>
          <p:cNvSpPr/>
          <p:nvPr/>
        </p:nvSpPr>
        <p:spPr>
          <a:xfrm>
            <a:off x="510316" y="5514116"/>
            <a:ext cx="1688951" cy="41954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1200" smtClean="0"/>
              <a:t>DECAY</a:t>
            </a:r>
            <a:endParaRPr lang="en-GB" sz="1200" dirty="0"/>
          </a:p>
        </p:txBody>
      </p:sp>
      <p:sp>
        <p:nvSpPr>
          <p:cNvPr id="41" name="Rounded Rectangle 40"/>
          <p:cNvSpPr/>
          <p:nvPr/>
        </p:nvSpPr>
        <p:spPr>
          <a:xfrm>
            <a:off x="510315" y="6065106"/>
            <a:ext cx="1688951" cy="41954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1200" smtClean="0"/>
              <a:t>Duration: 18-30 seconds</a:t>
            </a:r>
            <a:endParaRPr lang="en-GB" sz="1200" dirty="0"/>
          </a:p>
        </p:txBody>
      </p:sp>
      <p:sp>
        <p:nvSpPr>
          <p:cNvPr id="42" name="Rounded Rectangle 41"/>
          <p:cNvSpPr/>
          <p:nvPr/>
        </p:nvSpPr>
        <p:spPr>
          <a:xfrm>
            <a:off x="8035961" y="236668"/>
            <a:ext cx="1688951" cy="41954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1200" smtClean="0"/>
              <a:t>ATTENTION</a:t>
            </a:r>
            <a:endParaRPr lang="en-GB" sz="1200" dirty="0"/>
          </a:p>
        </p:txBody>
      </p:sp>
      <p:sp>
        <p:nvSpPr>
          <p:cNvPr id="43" name="Rounded Rectangle 42"/>
          <p:cNvSpPr/>
          <p:nvPr/>
        </p:nvSpPr>
        <p:spPr>
          <a:xfrm>
            <a:off x="2499132" y="4963126"/>
            <a:ext cx="1688951" cy="41954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1050" dirty="0" smtClean="0"/>
              <a:t>Capacity: 7+/-2 though can be increased via chunking</a:t>
            </a:r>
            <a:endParaRPr lang="en-GB" sz="1050" dirty="0"/>
          </a:p>
        </p:txBody>
      </p:sp>
      <p:sp>
        <p:nvSpPr>
          <p:cNvPr id="44" name="Rounded Rectangle 43"/>
          <p:cNvSpPr/>
          <p:nvPr/>
        </p:nvSpPr>
        <p:spPr>
          <a:xfrm>
            <a:off x="2499132" y="5514116"/>
            <a:ext cx="1688951" cy="41954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1200" smtClean="0"/>
              <a:t>SENSORY REGISTER</a:t>
            </a:r>
            <a:endParaRPr lang="en-GB" sz="1200" dirty="0"/>
          </a:p>
        </p:txBody>
      </p:sp>
      <p:sp>
        <p:nvSpPr>
          <p:cNvPr id="45" name="Rounded Rectangle 44"/>
          <p:cNvSpPr/>
          <p:nvPr/>
        </p:nvSpPr>
        <p:spPr>
          <a:xfrm>
            <a:off x="2499131" y="6065106"/>
            <a:ext cx="1688951" cy="41954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1200" smtClean="0"/>
              <a:t>LONG TERM MEMORY</a:t>
            </a:r>
            <a:endParaRPr lang="en-GB" sz="1200" dirty="0"/>
          </a:p>
        </p:txBody>
      </p:sp>
      <p:sp>
        <p:nvSpPr>
          <p:cNvPr id="46" name="Rounded Rectangle 45"/>
          <p:cNvSpPr/>
          <p:nvPr/>
        </p:nvSpPr>
        <p:spPr>
          <a:xfrm>
            <a:off x="10024777" y="236668"/>
            <a:ext cx="1688951" cy="41954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1200" smtClean="0"/>
              <a:t>REHEARSAL LOOP</a:t>
            </a:r>
            <a:endParaRPr lang="en-GB" sz="1200" dirty="0"/>
          </a:p>
        </p:txBody>
      </p:sp>
      <p:sp>
        <p:nvSpPr>
          <p:cNvPr id="47" name="Rounded Rectangle 46"/>
          <p:cNvSpPr/>
          <p:nvPr/>
        </p:nvSpPr>
        <p:spPr>
          <a:xfrm>
            <a:off x="8035959" y="4963126"/>
            <a:ext cx="1688951" cy="41954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1200" dirty="0" smtClean="0"/>
              <a:t>Capacity: Unlimited</a:t>
            </a:r>
            <a:endParaRPr lang="en-GB" sz="1200" dirty="0"/>
          </a:p>
        </p:txBody>
      </p:sp>
      <p:sp>
        <p:nvSpPr>
          <p:cNvPr id="48" name="Rounded Rectangle 47"/>
          <p:cNvSpPr/>
          <p:nvPr/>
        </p:nvSpPr>
        <p:spPr>
          <a:xfrm>
            <a:off x="8035959" y="5514116"/>
            <a:ext cx="1688951" cy="41954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900" smtClean="0"/>
              <a:t>Encoding: Dependent on data (through senses) though mainly ICONIC or ECHOIC</a:t>
            </a:r>
            <a:endParaRPr lang="en-GB" sz="900" dirty="0"/>
          </a:p>
        </p:txBody>
      </p:sp>
      <p:sp>
        <p:nvSpPr>
          <p:cNvPr id="49" name="Rounded Rectangle 48"/>
          <p:cNvSpPr/>
          <p:nvPr/>
        </p:nvSpPr>
        <p:spPr>
          <a:xfrm>
            <a:off x="8035958" y="6065106"/>
            <a:ext cx="1688951" cy="41954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1200" smtClean="0"/>
              <a:t>Encoding: Semantic</a:t>
            </a:r>
            <a:endParaRPr lang="en-GB" sz="1200" dirty="0"/>
          </a:p>
        </p:txBody>
      </p:sp>
      <p:sp>
        <p:nvSpPr>
          <p:cNvPr id="50" name="Rounded Rectangle 49"/>
          <p:cNvSpPr/>
          <p:nvPr/>
        </p:nvSpPr>
        <p:spPr>
          <a:xfrm>
            <a:off x="8035959" y="1342085"/>
            <a:ext cx="1688951" cy="41954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1200" dirty="0" smtClean="0"/>
              <a:t>SHORT TERM MEMORY</a:t>
            </a:r>
            <a:endParaRPr lang="en-GB" sz="1200" dirty="0"/>
          </a:p>
        </p:txBody>
      </p:sp>
      <p:sp>
        <p:nvSpPr>
          <p:cNvPr id="51" name="Rounded Rectangle 50"/>
          <p:cNvSpPr/>
          <p:nvPr/>
        </p:nvSpPr>
        <p:spPr>
          <a:xfrm>
            <a:off x="10024775" y="4963126"/>
            <a:ext cx="1688951" cy="41954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1200" dirty="0" smtClean="0"/>
              <a:t>PROLONGED REHEARSAL</a:t>
            </a:r>
            <a:endParaRPr lang="en-GB" sz="1200" dirty="0"/>
          </a:p>
        </p:txBody>
      </p:sp>
      <p:sp>
        <p:nvSpPr>
          <p:cNvPr id="52" name="Rounded Rectangle 51"/>
          <p:cNvSpPr/>
          <p:nvPr/>
        </p:nvSpPr>
        <p:spPr>
          <a:xfrm>
            <a:off x="10024775" y="5514116"/>
            <a:ext cx="1688951" cy="41954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1200" smtClean="0"/>
              <a:t>Duration: Unlimited</a:t>
            </a:r>
            <a:endParaRPr lang="en-GB" sz="1200" dirty="0"/>
          </a:p>
        </p:txBody>
      </p:sp>
      <p:sp>
        <p:nvSpPr>
          <p:cNvPr id="53" name="Rounded Rectangle 52"/>
          <p:cNvSpPr/>
          <p:nvPr/>
        </p:nvSpPr>
        <p:spPr>
          <a:xfrm>
            <a:off x="10024774" y="6065106"/>
            <a:ext cx="1688951" cy="41954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1200" smtClean="0"/>
              <a:t>Capacity: up to 10 items</a:t>
            </a:r>
            <a:endParaRPr lang="en-GB" sz="1200" dirty="0"/>
          </a:p>
        </p:txBody>
      </p:sp>
      <p:sp>
        <p:nvSpPr>
          <p:cNvPr id="54" name="Rounded Rectangle 53"/>
          <p:cNvSpPr/>
          <p:nvPr/>
        </p:nvSpPr>
        <p:spPr>
          <a:xfrm>
            <a:off x="10024775" y="1338648"/>
            <a:ext cx="1688951" cy="41954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1200" smtClean="0"/>
              <a:t>MAINTENANCE REHEARSAL</a:t>
            </a:r>
            <a:endParaRPr lang="en-GB" sz="1200" dirty="0"/>
          </a:p>
        </p:txBody>
      </p:sp>
      <p:sp>
        <p:nvSpPr>
          <p:cNvPr id="55" name="Rounded Rectangle 54"/>
          <p:cNvSpPr/>
          <p:nvPr/>
        </p:nvSpPr>
        <p:spPr>
          <a:xfrm>
            <a:off x="8035959" y="787658"/>
            <a:ext cx="1688951" cy="41954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1200" smtClean="0"/>
              <a:t>Encoding: Phonological (acoustic)</a:t>
            </a:r>
            <a:endParaRPr lang="en-GB" sz="1200" dirty="0"/>
          </a:p>
        </p:txBody>
      </p:sp>
      <p:sp>
        <p:nvSpPr>
          <p:cNvPr id="56" name="Rounded Rectangle 55"/>
          <p:cNvSpPr/>
          <p:nvPr/>
        </p:nvSpPr>
        <p:spPr>
          <a:xfrm>
            <a:off x="10024775" y="787658"/>
            <a:ext cx="1688951" cy="41954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1200" smtClean="0"/>
              <a:t>RETRIEVAL</a:t>
            </a:r>
            <a:endParaRPr lang="en-GB" sz="1200" dirty="0"/>
          </a:p>
        </p:txBody>
      </p:sp>
      <p:sp>
        <p:nvSpPr>
          <p:cNvPr id="57" name="Rectangle 56"/>
          <p:cNvSpPr/>
          <p:nvPr/>
        </p:nvSpPr>
        <p:spPr>
          <a:xfrm>
            <a:off x="723058" y="131999"/>
            <a:ext cx="2432076" cy="76944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rgbClr val="FF3399"/>
              </a:contourClr>
            </a:sp3d>
          </a:bodyPr>
          <a:lstStyle/>
          <a:p>
            <a:pPr algn="ctr"/>
            <a:r>
              <a:rPr lang="en-US" sz="4400" b="1" dirty="0" smtClean="0">
                <a:ln w="11430"/>
                <a:solidFill>
                  <a:srgbClr val="FF3399"/>
                </a:solidFill>
                <a:effectLst>
                  <a:outerShdw blurRad="50800" dist="39000" dir="5460000" algn="tl">
                    <a:srgbClr val="000000">
                      <a:alpha val="38000"/>
                    </a:srgbClr>
                  </a:outerShdw>
                </a:effectLst>
              </a:rPr>
              <a:t>The MSM</a:t>
            </a:r>
            <a:endParaRPr lang="en-US" sz="4400" b="1" dirty="0">
              <a:ln w="11430"/>
              <a:solidFill>
                <a:srgbClr val="FF3399"/>
              </a:solidFill>
              <a:effectLst>
                <a:outerShdw blurRad="50800" dist="39000" dir="5460000" algn="tl">
                  <a:srgbClr val="000000">
                    <a:alpha val="38000"/>
                  </a:srgbClr>
                </a:outerShdw>
              </a:effectLst>
            </a:endParaRPr>
          </a:p>
        </p:txBody>
      </p:sp>
      <p:sp>
        <p:nvSpPr>
          <p:cNvPr id="2" name="TextBox 1"/>
          <p:cNvSpPr txBox="1"/>
          <p:nvPr/>
        </p:nvSpPr>
        <p:spPr>
          <a:xfrm>
            <a:off x="510315" y="901440"/>
            <a:ext cx="3513045" cy="1200329"/>
          </a:xfrm>
          <a:prstGeom prst="rect">
            <a:avLst/>
          </a:prstGeom>
          <a:noFill/>
        </p:spPr>
        <p:txBody>
          <a:bodyPr wrap="square" rtlCol="0">
            <a:spAutoFit/>
          </a:bodyPr>
          <a:lstStyle/>
          <a:p>
            <a:r>
              <a:rPr lang="en-GB" dirty="0" smtClean="0"/>
              <a:t>Place the keywords around the diagram into the correct place to show the major stores and processes associated with the MSM</a:t>
            </a:r>
            <a:endParaRPr lang="en-GB" dirty="0"/>
          </a:p>
        </p:txBody>
      </p:sp>
    </p:spTree>
    <p:extLst>
      <p:ext uri="{BB962C8B-B14F-4D97-AF65-F5344CB8AC3E}">
        <p14:creationId xmlns:p14="http://schemas.microsoft.com/office/powerpoint/2010/main" val="19825183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1258" y="3594848"/>
            <a:ext cx="5667999" cy="138952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smtClean="0"/>
              <a:t>Name a psychologist that investigated the effects of leading questions</a:t>
            </a:r>
          </a:p>
          <a:p>
            <a:pPr algn="ctr"/>
            <a:endParaRPr lang="en-GB" dirty="0"/>
          </a:p>
        </p:txBody>
      </p:sp>
      <p:sp>
        <p:nvSpPr>
          <p:cNvPr id="5" name="Rectangle 4"/>
          <p:cNvSpPr/>
          <p:nvPr/>
        </p:nvSpPr>
        <p:spPr>
          <a:xfrm>
            <a:off x="261258" y="5316072"/>
            <a:ext cx="5667999" cy="138952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smtClean="0"/>
              <a:t>What name is given to a </a:t>
            </a:r>
            <a:r>
              <a:rPr lang="en-GB" dirty="0"/>
              <a:t>question which, because of the way it is phrased, suggests a certain </a:t>
            </a:r>
            <a:r>
              <a:rPr lang="en-GB" dirty="0" smtClean="0"/>
              <a:t>answer?</a:t>
            </a:r>
          </a:p>
          <a:p>
            <a:pPr algn="ctr"/>
            <a:endParaRPr lang="en-GB" dirty="0"/>
          </a:p>
        </p:txBody>
      </p:sp>
      <p:sp>
        <p:nvSpPr>
          <p:cNvPr id="6" name="Rectangle 5"/>
          <p:cNvSpPr/>
          <p:nvPr/>
        </p:nvSpPr>
        <p:spPr>
          <a:xfrm>
            <a:off x="6328059" y="152400"/>
            <a:ext cx="5667999" cy="138952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GB" dirty="0" smtClean="0"/>
              <a:t>32% of those in Loftus and Palmer’s study who had been given the verb “smashed” reported seeing broken glass but what was the percentage for the hit condition?</a:t>
            </a:r>
          </a:p>
          <a:p>
            <a:pPr algn="ctr"/>
            <a:endParaRPr lang="en-GB" dirty="0"/>
          </a:p>
        </p:txBody>
      </p:sp>
      <p:sp>
        <p:nvSpPr>
          <p:cNvPr id="7" name="Rectangle 6"/>
          <p:cNvSpPr/>
          <p:nvPr/>
        </p:nvSpPr>
        <p:spPr>
          <a:xfrm>
            <a:off x="6328059" y="1873624"/>
            <a:ext cx="5667999" cy="1389528"/>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dirty="0" smtClean="0"/>
              <a:t>Which verb in Loftus and Palmer’s study led to the highest speed estimate?</a:t>
            </a:r>
          </a:p>
          <a:p>
            <a:pPr algn="ctr"/>
            <a:endParaRPr lang="en-GB" dirty="0"/>
          </a:p>
        </p:txBody>
      </p:sp>
      <p:sp>
        <p:nvSpPr>
          <p:cNvPr id="8" name="Rectangle 7"/>
          <p:cNvSpPr/>
          <p:nvPr/>
        </p:nvSpPr>
        <p:spPr>
          <a:xfrm>
            <a:off x="6328059" y="3594848"/>
            <a:ext cx="5667999" cy="1389528"/>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GB" dirty="0" smtClean="0"/>
              <a:t>How many participants took place in Loftus and Palmer’s study and what age were they?</a:t>
            </a:r>
          </a:p>
          <a:p>
            <a:pPr algn="ctr"/>
            <a:endParaRPr lang="en-GB" dirty="0"/>
          </a:p>
        </p:txBody>
      </p:sp>
      <p:sp>
        <p:nvSpPr>
          <p:cNvPr id="9" name="Rectangle 8"/>
          <p:cNvSpPr/>
          <p:nvPr/>
        </p:nvSpPr>
        <p:spPr>
          <a:xfrm>
            <a:off x="6328059" y="5316072"/>
            <a:ext cx="5667999" cy="138952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smtClean="0"/>
              <a:t>Name a psychologist that investigated the effects of post-event discussion.</a:t>
            </a:r>
          </a:p>
          <a:p>
            <a:pPr algn="ctr"/>
            <a:endParaRPr lang="en-GB" dirty="0"/>
          </a:p>
        </p:txBody>
      </p:sp>
      <p:sp>
        <p:nvSpPr>
          <p:cNvPr id="12" name="Rectangle 11"/>
          <p:cNvSpPr/>
          <p:nvPr/>
        </p:nvSpPr>
        <p:spPr>
          <a:xfrm>
            <a:off x="0" y="163158"/>
            <a:ext cx="6185647" cy="144655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rgbClr val="FF3399"/>
              </a:contourClr>
            </a:sp3d>
          </a:bodyPr>
          <a:lstStyle/>
          <a:p>
            <a:pPr algn="ctr"/>
            <a:r>
              <a:rPr lang="en-US" sz="4400" b="1" dirty="0" smtClean="0">
                <a:ln w="11430"/>
                <a:solidFill>
                  <a:srgbClr val="FF3399"/>
                </a:solidFill>
                <a:effectLst>
                  <a:outerShdw blurRad="50800" dist="39000" dir="5460000" algn="tl">
                    <a:srgbClr val="000000">
                      <a:alpha val="38000"/>
                    </a:srgbClr>
                  </a:outerShdw>
                </a:effectLst>
              </a:rPr>
              <a:t>Post-event contamination quick questions</a:t>
            </a:r>
            <a:endParaRPr lang="en-US" sz="4400" b="1" dirty="0">
              <a:ln w="11430"/>
              <a:solidFill>
                <a:srgbClr val="FF3399"/>
              </a:solidFill>
              <a:effectLst>
                <a:outerShdw blurRad="50800" dist="39000" dir="5460000" algn="tl">
                  <a:srgbClr val="000000">
                    <a:alpha val="38000"/>
                  </a:srgbClr>
                </a:outerShdw>
              </a:effectLst>
            </a:endParaRPr>
          </a:p>
        </p:txBody>
      </p:sp>
      <p:sp>
        <p:nvSpPr>
          <p:cNvPr id="13" name="Rectangle 12"/>
          <p:cNvSpPr/>
          <p:nvPr/>
        </p:nvSpPr>
        <p:spPr>
          <a:xfrm>
            <a:off x="261258" y="1724634"/>
            <a:ext cx="5667999" cy="72811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t>All of the questions below relate to research conducted into EWT. See how many you can answer.</a:t>
            </a:r>
          </a:p>
          <a:p>
            <a:pPr algn="ctr"/>
            <a:endParaRPr lang="en-GB" dirty="0"/>
          </a:p>
        </p:txBody>
      </p:sp>
      <p:pic>
        <p:nvPicPr>
          <p:cNvPr id="14" name="Picture 2" descr="http://sweetclipart.com/multisite/sweetclipart/files/ferrari_car_red.png"/>
          <p:cNvPicPr>
            <a:picLocks noChangeAspect="1" noChangeArrowheads="1"/>
          </p:cNvPicPr>
          <p:nvPr/>
        </p:nvPicPr>
        <p:blipFill>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flipH="1">
            <a:off x="979290" y="2567670"/>
            <a:ext cx="2143159" cy="65041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sweetclipart.com/multisite/sweetclipart/files/ferrari_car_re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22449" y="2567670"/>
            <a:ext cx="2143159" cy="650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16796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96199" y="3582297"/>
            <a:ext cx="5624456" cy="1433071"/>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GB" dirty="0" smtClean="0"/>
              <a:t>What experimental design did Loftus and Palmer use in their study?</a:t>
            </a:r>
          </a:p>
          <a:p>
            <a:pPr algn="ctr"/>
            <a:endParaRPr lang="en-GB" dirty="0"/>
          </a:p>
        </p:txBody>
      </p:sp>
      <p:sp>
        <p:nvSpPr>
          <p:cNvPr id="7" name="Rectangle 6"/>
          <p:cNvSpPr/>
          <p:nvPr/>
        </p:nvSpPr>
        <p:spPr>
          <a:xfrm>
            <a:off x="196199" y="5303521"/>
            <a:ext cx="5624456" cy="1433071"/>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dirty="0" smtClean="0"/>
              <a:t>Where was </a:t>
            </a:r>
            <a:r>
              <a:rPr lang="en-GB" dirty="0" err="1" smtClean="0"/>
              <a:t>Yuille</a:t>
            </a:r>
            <a:r>
              <a:rPr lang="en-GB" dirty="0" smtClean="0"/>
              <a:t> and </a:t>
            </a:r>
            <a:r>
              <a:rPr lang="en-GB" dirty="0" err="1" smtClean="0"/>
              <a:t>Cutshall’s</a:t>
            </a:r>
            <a:r>
              <a:rPr lang="en-GB" dirty="0" smtClean="0"/>
              <a:t> case study based?</a:t>
            </a:r>
          </a:p>
          <a:p>
            <a:pPr algn="ctr"/>
            <a:endParaRPr lang="en-GB" dirty="0"/>
          </a:p>
        </p:txBody>
      </p:sp>
      <p:sp>
        <p:nvSpPr>
          <p:cNvPr id="8" name="Rectangle 7"/>
          <p:cNvSpPr/>
          <p:nvPr/>
        </p:nvSpPr>
        <p:spPr>
          <a:xfrm>
            <a:off x="6205113" y="139849"/>
            <a:ext cx="5624456" cy="1433071"/>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GB" dirty="0" smtClean="0"/>
              <a:t>Which explanation suggests </a:t>
            </a:r>
            <a:r>
              <a:rPr lang="en-GB" dirty="0"/>
              <a:t>that the wording of the question has no real effect upon the participants’ memories but just influences how they decide to </a:t>
            </a:r>
            <a:r>
              <a:rPr lang="en-GB" dirty="0" smtClean="0"/>
              <a:t>answer</a:t>
            </a:r>
          </a:p>
          <a:p>
            <a:pPr algn="ctr"/>
            <a:endParaRPr lang="en-GB" dirty="0"/>
          </a:p>
        </p:txBody>
      </p:sp>
      <p:sp>
        <p:nvSpPr>
          <p:cNvPr id="9" name="Rectangle 8"/>
          <p:cNvSpPr/>
          <p:nvPr/>
        </p:nvSpPr>
        <p:spPr>
          <a:xfrm>
            <a:off x="6205113" y="1861073"/>
            <a:ext cx="5624456" cy="143307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smtClean="0"/>
              <a:t>In Wright et al.’s study, what was the story about on the storyboard that Ps observed?</a:t>
            </a:r>
          </a:p>
          <a:p>
            <a:pPr algn="ctr"/>
            <a:endParaRPr lang="en-GB" dirty="0"/>
          </a:p>
        </p:txBody>
      </p:sp>
      <p:sp>
        <p:nvSpPr>
          <p:cNvPr id="10" name="Rectangle 9"/>
          <p:cNvSpPr/>
          <p:nvPr/>
        </p:nvSpPr>
        <p:spPr>
          <a:xfrm>
            <a:off x="6197686" y="3582297"/>
            <a:ext cx="5624456" cy="143307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smtClean="0"/>
              <a:t>After how many months did witnesses in </a:t>
            </a:r>
            <a:r>
              <a:rPr lang="en-GB" dirty="0" err="1" smtClean="0"/>
              <a:t>Yuille</a:t>
            </a:r>
            <a:r>
              <a:rPr lang="en-GB" dirty="0" smtClean="0"/>
              <a:t> and </a:t>
            </a:r>
            <a:r>
              <a:rPr lang="en-GB" dirty="0" err="1" smtClean="0"/>
              <a:t>Cutshall’s</a:t>
            </a:r>
            <a:r>
              <a:rPr lang="en-GB" dirty="0" smtClean="0"/>
              <a:t> study show continued accuracy in recall?</a:t>
            </a:r>
          </a:p>
          <a:p>
            <a:pPr algn="ctr"/>
            <a:endParaRPr lang="en-GB" dirty="0"/>
          </a:p>
        </p:txBody>
      </p:sp>
      <p:sp>
        <p:nvSpPr>
          <p:cNvPr id="11" name="Rectangle 10"/>
          <p:cNvSpPr/>
          <p:nvPr/>
        </p:nvSpPr>
        <p:spPr>
          <a:xfrm>
            <a:off x="6197686" y="5303521"/>
            <a:ext cx="5624456" cy="143307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smtClean="0"/>
              <a:t>What is post-event discussion?</a:t>
            </a:r>
          </a:p>
          <a:p>
            <a:pPr algn="ctr"/>
            <a:endParaRPr lang="en-GB" dirty="0"/>
          </a:p>
        </p:txBody>
      </p:sp>
      <p:sp>
        <p:nvSpPr>
          <p:cNvPr id="14" name="Rectangle 13"/>
          <p:cNvSpPr/>
          <p:nvPr/>
        </p:nvSpPr>
        <p:spPr>
          <a:xfrm>
            <a:off x="196199" y="139849"/>
            <a:ext cx="5667999" cy="143307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smtClean="0"/>
              <a:t>Give an example of a leading question</a:t>
            </a:r>
          </a:p>
          <a:p>
            <a:pPr algn="ctr"/>
            <a:endParaRPr lang="en-GB" dirty="0"/>
          </a:p>
        </p:txBody>
      </p:sp>
      <p:sp>
        <p:nvSpPr>
          <p:cNvPr id="15" name="Rectangle 14"/>
          <p:cNvSpPr/>
          <p:nvPr/>
        </p:nvSpPr>
        <p:spPr>
          <a:xfrm>
            <a:off x="196199" y="1861073"/>
            <a:ext cx="5667999" cy="143307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a:t>Which psychologist found alternative evidence </a:t>
            </a:r>
            <a:r>
              <a:rPr lang="en-GB" dirty="0" smtClean="0"/>
              <a:t>that leading questions don’t necessarily have an effect on EWT? </a:t>
            </a:r>
          </a:p>
          <a:p>
            <a:pPr algn="ctr"/>
            <a:endParaRPr lang="en-GB" dirty="0"/>
          </a:p>
        </p:txBody>
      </p:sp>
    </p:spTree>
    <p:extLst>
      <p:ext uri="{BB962C8B-B14F-4D97-AF65-F5344CB8AC3E}">
        <p14:creationId xmlns:p14="http://schemas.microsoft.com/office/powerpoint/2010/main" val="21013722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06445" y="3603812"/>
            <a:ext cx="5711542" cy="1433071"/>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GB" dirty="0" smtClean="0"/>
              <a:t>What were Ps asked a week after the first experiment?</a:t>
            </a:r>
          </a:p>
          <a:p>
            <a:pPr algn="ctr"/>
            <a:endParaRPr lang="en-GB" dirty="0"/>
          </a:p>
          <a:p>
            <a:pPr algn="ctr"/>
            <a:endParaRPr lang="en-GB" b="1" dirty="0">
              <a:solidFill>
                <a:schemeClr val="accent2"/>
              </a:solidFill>
            </a:endParaRPr>
          </a:p>
        </p:txBody>
      </p:sp>
      <p:sp>
        <p:nvSpPr>
          <p:cNvPr id="7" name="Rectangle 6"/>
          <p:cNvSpPr/>
          <p:nvPr/>
        </p:nvSpPr>
        <p:spPr>
          <a:xfrm>
            <a:off x="206445" y="5325036"/>
            <a:ext cx="5711542" cy="143307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smtClean="0"/>
              <a:t>In what way could individual differences have affected the results of Loftus and Palmer’s study?</a:t>
            </a:r>
          </a:p>
          <a:p>
            <a:pPr algn="ctr"/>
            <a:endParaRPr lang="en-GB" dirty="0"/>
          </a:p>
        </p:txBody>
      </p:sp>
      <p:sp>
        <p:nvSpPr>
          <p:cNvPr id="8" name="Rectangle 7"/>
          <p:cNvSpPr/>
          <p:nvPr/>
        </p:nvSpPr>
        <p:spPr>
          <a:xfrm>
            <a:off x="6164389" y="161364"/>
            <a:ext cx="5711542" cy="143307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smtClean="0"/>
              <a:t>What did participants watch in Loftus and Palmer’s study?</a:t>
            </a:r>
          </a:p>
          <a:p>
            <a:pPr algn="ctr"/>
            <a:endParaRPr lang="en-GB" dirty="0"/>
          </a:p>
        </p:txBody>
      </p:sp>
      <p:sp>
        <p:nvSpPr>
          <p:cNvPr id="9" name="Rectangle 8"/>
          <p:cNvSpPr/>
          <p:nvPr/>
        </p:nvSpPr>
        <p:spPr>
          <a:xfrm>
            <a:off x="6164389" y="1882588"/>
            <a:ext cx="5711542" cy="143307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smtClean="0"/>
              <a:t>What type of police interviewing technique has developed since psychological research to ensure that leading questions do not affect the reliability of EWT?</a:t>
            </a:r>
          </a:p>
          <a:p>
            <a:pPr algn="ctr"/>
            <a:endParaRPr lang="en-GB" dirty="0"/>
          </a:p>
        </p:txBody>
      </p:sp>
      <p:sp>
        <p:nvSpPr>
          <p:cNvPr id="10" name="Rectangle 9"/>
          <p:cNvSpPr/>
          <p:nvPr/>
        </p:nvSpPr>
        <p:spPr>
          <a:xfrm>
            <a:off x="6164389" y="3603812"/>
            <a:ext cx="5711542" cy="1433071"/>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GB" dirty="0" smtClean="0"/>
              <a:t>Give one reason why Loftus’s research lacks mundane realism.</a:t>
            </a:r>
          </a:p>
          <a:p>
            <a:pPr algn="ctr"/>
            <a:endParaRPr lang="en-GB" dirty="0"/>
          </a:p>
        </p:txBody>
      </p:sp>
      <p:sp>
        <p:nvSpPr>
          <p:cNvPr id="11" name="Rectangle 10"/>
          <p:cNvSpPr/>
          <p:nvPr/>
        </p:nvSpPr>
        <p:spPr>
          <a:xfrm>
            <a:off x="6164389" y="5325036"/>
            <a:ext cx="5711542" cy="1433071"/>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dirty="0" smtClean="0"/>
              <a:t>What term is used to describe the way in which Ps respond in ways to be helpful which may have been the case in Loftus’s study?</a:t>
            </a:r>
          </a:p>
          <a:p>
            <a:pPr algn="ctr"/>
            <a:endParaRPr lang="en-GB" dirty="0"/>
          </a:p>
        </p:txBody>
      </p:sp>
      <p:sp>
        <p:nvSpPr>
          <p:cNvPr id="14" name="Rectangle 13"/>
          <p:cNvSpPr/>
          <p:nvPr/>
        </p:nvSpPr>
        <p:spPr>
          <a:xfrm>
            <a:off x="206445" y="161364"/>
            <a:ext cx="5711542" cy="1433071"/>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GB" dirty="0" smtClean="0"/>
              <a:t>What is an economic implication of Loftus’s research into EWT?</a:t>
            </a:r>
          </a:p>
          <a:p>
            <a:pPr algn="ctr"/>
            <a:endParaRPr lang="en-GB" dirty="0"/>
          </a:p>
        </p:txBody>
      </p:sp>
      <p:sp>
        <p:nvSpPr>
          <p:cNvPr id="15" name="Rectangle 14"/>
          <p:cNvSpPr/>
          <p:nvPr/>
        </p:nvSpPr>
        <p:spPr>
          <a:xfrm>
            <a:off x="206445" y="1882588"/>
            <a:ext cx="5711542" cy="1433071"/>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dirty="0" smtClean="0"/>
              <a:t>By how much variation was there in Loftus and Palmer’s study of speed estimates between the two contrasting verb conditions?</a:t>
            </a:r>
          </a:p>
          <a:p>
            <a:pPr algn="ctr"/>
            <a:endParaRPr lang="en-GB" dirty="0"/>
          </a:p>
        </p:txBody>
      </p:sp>
    </p:spTree>
    <p:extLst>
      <p:ext uri="{BB962C8B-B14F-4D97-AF65-F5344CB8AC3E}">
        <p14:creationId xmlns:p14="http://schemas.microsoft.com/office/powerpoint/2010/main" val="27613368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72014" y="3539522"/>
            <a:ext cx="5602685" cy="147917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smtClean="0"/>
              <a:t>What type of details are most likely to be affected by leading questions?</a:t>
            </a:r>
          </a:p>
          <a:p>
            <a:pPr algn="ctr"/>
            <a:endParaRPr lang="en-GB" dirty="0"/>
          </a:p>
        </p:txBody>
      </p:sp>
      <p:sp>
        <p:nvSpPr>
          <p:cNvPr id="7" name="Rectangle 6"/>
          <p:cNvSpPr/>
          <p:nvPr/>
        </p:nvSpPr>
        <p:spPr>
          <a:xfrm>
            <a:off x="272014" y="5260746"/>
            <a:ext cx="5602685" cy="147917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dirty="0"/>
              <a:t>Which explanation did Loftus argue saw the wording of a question actually change the participant’s memory ?</a:t>
            </a:r>
          </a:p>
          <a:p>
            <a:pPr algn="ctr"/>
            <a:endParaRPr lang="en-GB" dirty="0"/>
          </a:p>
        </p:txBody>
      </p:sp>
      <p:sp>
        <p:nvSpPr>
          <p:cNvPr id="8" name="Rectangle 7"/>
          <p:cNvSpPr/>
          <p:nvPr/>
        </p:nvSpPr>
        <p:spPr>
          <a:xfrm>
            <a:off x="6338815" y="97074"/>
            <a:ext cx="5602685" cy="1479176"/>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GB" dirty="0"/>
              <a:t>What were the two variations of question that Loftus and </a:t>
            </a:r>
            <a:r>
              <a:rPr lang="en-GB" dirty="0" err="1"/>
              <a:t>Zanni</a:t>
            </a:r>
            <a:r>
              <a:rPr lang="en-GB" dirty="0"/>
              <a:t> asked?</a:t>
            </a:r>
          </a:p>
          <a:p>
            <a:pPr algn="ctr"/>
            <a:endParaRPr lang="en-GB" dirty="0"/>
          </a:p>
        </p:txBody>
      </p:sp>
      <p:sp>
        <p:nvSpPr>
          <p:cNvPr id="9" name="Rectangle 8"/>
          <p:cNvSpPr/>
          <p:nvPr/>
        </p:nvSpPr>
        <p:spPr>
          <a:xfrm>
            <a:off x="6338815" y="1818298"/>
            <a:ext cx="5602685" cy="1479176"/>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dirty="0"/>
              <a:t>By how much more were Ps likely to report having seen a broken headlight in Loftus and </a:t>
            </a:r>
            <a:r>
              <a:rPr lang="en-GB" dirty="0" err="1"/>
              <a:t>Zanni’s</a:t>
            </a:r>
            <a:r>
              <a:rPr lang="en-GB" dirty="0"/>
              <a:t> study when a leading question was posed?</a:t>
            </a:r>
          </a:p>
          <a:p>
            <a:pPr algn="ctr"/>
            <a:endParaRPr lang="en-GB" dirty="0"/>
          </a:p>
        </p:txBody>
      </p:sp>
      <p:sp>
        <p:nvSpPr>
          <p:cNvPr id="10" name="Rectangle 9"/>
          <p:cNvSpPr/>
          <p:nvPr/>
        </p:nvSpPr>
        <p:spPr>
          <a:xfrm>
            <a:off x="6338815" y="3539522"/>
            <a:ext cx="5602685" cy="1479176"/>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GB" dirty="0" smtClean="0"/>
              <a:t>Upon which theory of forgetting is the cognitive interview based?</a:t>
            </a:r>
          </a:p>
          <a:p>
            <a:pPr algn="ctr"/>
            <a:endParaRPr lang="en-GB" dirty="0"/>
          </a:p>
        </p:txBody>
      </p:sp>
      <p:sp>
        <p:nvSpPr>
          <p:cNvPr id="11" name="Rectangle 10"/>
          <p:cNvSpPr/>
          <p:nvPr/>
        </p:nvSpPr>
        <p:spPr>
          <a:xfrm>
            <a:off x="6338815" y="5260746"/>
            <a:ext cx="5602685" cy="14791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smtClean="0"/>
              <a:t>Which psychologist found that the cognitive interview was a more reliable method?</a:t>
            </a:r>
          </a:p>
          <a:p>
            <a:pPr algn="ctr"/>
            <a:endParaRPr lang="en-GB" dirty="0"/>
          </a:p>
        </p:txBody>
      </p:sp>
      <p:sp>
        <p:nvSpPr>
          <p:cNvPr id="14" name="Rectangle 13"/>
          <p:cNvSpPr/>
          <p:nvPr/>
        </p:nvSpPr>
        <p:spPr>
          <a:xfrm>
            <a:off x="272014" y="97074"/>
            <a:ext cx="5602685" cy="1479177"/>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GB" dirty="0" smtClean="0"/>
              <a:t>What percentage of pairs agreed with each other’s testimony in Wright et al.’s study even though one member of the pair hadn’t seen this information?</a:t>
            </a:r>
          </a:p>
          <a:p>
            <a:pPr algn="ctr"/>
            <a:endParaRPr lang="en-GB" dirty="0"/>
          </a:p>
        </p:txBody>
      </p:sp>
      <p:sp>
        <p:nvSpPr>
          <p:cNvPr id="15" name="Rectangle 14"/>
          <p:cNvSpPr/>
          <p:nvPr/>
        </p:nvSpPr>
        <p:spPr>
          <a:xfrm>
            <a:off x="272014" y="1818298"/>
            <a:ext cx="5602685" cy="147917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smtClean="0"/>
              <a:t>Why should we probably be more aware of </a:t>
            </a:r>
            <a:r>
              <a:rPr lang="en-GB" dirty="0" err="1" smtClean="0"/>
              <a:t>Yuille</a:t>
            </a:r>
            <a:r>
              <a:rPr lang="en-GB" dirty="0" smtClean="0"/>
              <a:t> and </a:t>
            </a:r>
            <a:r>
              <a:rPr lang="en-GB" dirty="0" err="1" smtClean="0"/>
              <a:t>Cutshall’s</a:t>
            </a:r>
            <a:r>
              <a:rPr lang="en-GB" dirty="0" smtClean="0"/>
              <a:t> study than Loftus’s?</a:t>
            </a:r>
          </a:p>
          <a:p>
            <a:pPr algn="ctr"/>
            <a:endParaRPr lang="en-GB" dirty="0"/>
          </a:p>
        </p:txBody>
      </p:sp>
    </p:spTree>
    <p:extLst>
      <p:ext uri="{BB962C8B-B14F-4D97-AF65-F5344CB8AC3E}">
        <p14:creationId xmlns:p14="http://schemas.microsoft.com/office/powerpoint/2010/main" val="37876118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Arrow Connector 8"/>
          <p:cNvCxnSpPr/>
          <p:nvPr/>
        </p:nvCxnSpPr>
        <p:spPr>
          <a:xfrm flipH="1">
            <a:off x="3530041" y="1047428"/>
            <a:ext cx="1377482" cy="21602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 name="Rectangle 11"/>
          <p:cNvSpPr/>
          <p:nvPr/>
        </p:nvSpPr>
        <p:spPr>
          <a:xfrm>
            <a:off x="2872870" y="-4737"/>
            <a:ext cx="6551152" cy="76944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rgbClr val="FF3399"/>
              </a:contourClr>
            </a:sp3d>
          </a:bodyPr>
          <a:lstStyle/>
          <a:p>
            <a:pPr algn="ctr"/>
            <a:r>
              <a:rPr lang="en-US" sz="4400" b="1" dirty="0" smtClean="0">
                <a:ln w="11430"/>
                <a:solidFill>
                  <a:srgbClr val="FF3399"/>
                </a:solidFill>
                <a:effectLst>
                  <a:outerShdw blurRad="50800" dist="39000" dir="5460000" algn="tl">
                    <a:srgbClr val="000000">
                      <a:alpha val="38000"/>
                    </a:srgbClr>
                  </a:outerShdw>
                </a:effectLst>
              </a:rPr>
              <a:t>Accuracy of EWT 2: Anxiety</a:t>
            </a:r>
            <a:endParaRPr lang="en-US" sz="4400" b="1" dirty="0">
              <a:ln w="11430"/>
              <a:solidFill>
                <a:srgbClr val="FF3399"/>
              </a:solidFill>
              <a:effectLst>
                <a:outerShdw blurRad="50800" dist="39000" dir="5460000" algn="tl">
                  <a:srgbClr val="000000">
                    <a:alpha val="38000"/>
                  </a:srgbClr>
                </a:outerShdw>
              </a:effectLst>
            </a:endParaRPr>
          </a:p>
        </p:txBody>
      </p:sp>
      <p:pic>
        <p:nvPicPr>
          <p:cNvPr id="16" name="Picture 15"/>
          <p:cNvPicPr>
            <a:picLocks noChangeAspect="1"/>
          </p:cNvPicPr>
          <p:nvPr/>
        </p:nvPicPr>
        <p:blipFill rotWithShape="1">
          <a:blip r:embed="rId2">
            <a:extLst>
              <a:ext uri="{28A0092B-C50C-407E-A947-70E740481C1C}">
                <a14:useLocalDpi xmlns:a14="http://schemas.microsoft.com/office/drawing/2010/main" val="0"/>
              </a:ext>
            </a:extLst>
          </a:blip>
          <a:srcRect l="22133" t="11873" r="5285" b="12632"/>
          <a:stretch/>
        </p:blipFill>
        <p:spPr>
          <a:xfrm>
            <a:off x="4793108" y="1520356"/>
            <a:ext cx="2612265" cy="2037839"/>
          </a:xfrm>
          <a:prstGeom prst="rect">
            <a:avLst/>
          </a:prstGeom>
        </p:spPr>
      </p:pic>
      <p:sp>
        <p:nvSpPr>
          <p:cNvPr id="3" name="Rectangle 2"/>
          <p:cNvSpPr/>
          <p:nvPr/>
        </p:nvSpPr>
        <p:spPr>
          <a:xfrm>
            <a:off x="4907523" y="764704"/>
            <a:ext cx="2409242" cy="6787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ANXIETY</a:t>
            </a:r>
            <a:endParaRPr lang="en-GB" dirty="0"/>
          </a:p>
        </p:txBody>
      </p:sp>
      <p:cxnSp>
        <p:nvCxnSpPr>
          <p:cNvPr id="17" name="Straight Arrow Connector 16"/>
          <p:cNvCxnSpPr/>
          <p:nvPr/>
        </p:nvCxnSpPr>
        <p:spPr>
          <a:xfrm>
            <a:off x="7303614" y="1034518"/>
            <a:ext cx="1377482" cy="21602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8" name="Rectangle 17"/>
          <p:cNvSpPr/>
          <p:nvPr/>
        </p:nvSpPr>
        <p:spPr>
          <a:xfrm>
            <a:off x="231265" y="801259"/>
            <a:ext cx="3237957" cy="223051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sz="1100" dirty="0" smtClean="0"/>
              <a:t>Anxiety can have a negative effect on EWT because…</a:t>
            </a:r>
          </a:p>
          <a:p>
            <a:pPr algn="ctr"/>
            <a:endParaRPr lang="en-GB" sz="1100" dirty="0"/>
          </a:p>
          <a:p>
            <a:pPr algn="ctr"/>
            <a:endParaRPr lang="en-GB" sz="1100" dirty="0" smtClean="0"/>
          </a:p>
          <a:p>
            <a:pPr algn="ctr"/>
            <a:endParaRPr lang="en-GB" sz="1100" dirty="0"/>
          </a:p>
          <a:p>
            <a:pPr algn="ctr"/>
            <a:endParaRPr lang="en-GB" sz="1100" dirty="0" smtClean="0"/>
          </a:p>
          <a:p>
            <a:pPr algn="ctr"/>
            <a:endParaRPr lang="en-GB" sz="1100" dirty="0"/>
          </a:p>
          <a:p>
            <a:pPr algn="ctr"/>
            <a:endParaRPr lang="en-GB" sz="1100" dirty="0" smtClean="0"/>
          </a:p>
          <a:p>
            <a:pPr algn="ctr"/>
            <a:endParaRPr lang="en-GB" sz="1100" dirty="0"/>
          </a:p>
          <a:p>
            <a:pPr algn="ctr"/>
            <a:endParaRPr lang="en-GB" sz="1100" dirty="0" smtClean="0"/>
          </a:p>
          <a:p>
            <a:pPr algn="ctr"/>
            <a:endParaRPr lang="en-GB" sz="1100" dirty="0"/>
          </a:p>
          <a:p>
            <a:pPr algn="ctr"/>
            <a:endParaRPr lang="en-GB" sz="1100" dirty="0" smtClean="0"/>
          </a:p>
          <a:p>
            <a:pPr algn="ctr"/>
            <a:endParaRPr lang="en-GB" sz="1100" dirty="0"/>
          </a:p>
        </p:txBody>
      </p:sp>
      <p:sp>
        <p:nvSpPr>
          <p:cNvPr id="19" name="Rectangle 18"/>
          <p:cNvSpPr/>
          <p:nvPr/>
        </p:nvSpPr>
        <p:spPr>
          <a:xfrm>
            <a:off x="231264" y="3180492"/>
            <a:ext cx="4244223" cy="34335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GB" sz="1100" dirty="0" smtClean="0"/>
              <a:t>Empirical evidence in support</a:t>
            </a:r>
          </a:p>
          <a:p>
            <a:pPr algn="ctr"/>
            <a:endParaRPr lang="en-GB" sz="1100" dirty="0"/>
          </a:p>
          <a:p>
            <a:pPr algn="ctr"/>
            <a:endParaRPr lang="en-GB" sz="1100" dirty="0" smtClean="0"/>
          </a:p>
          <a:p>
            <a:pPr algn="ctr"/>
            <a:endParaRPr lang="en-GB" sz="1100" dirty="0"/>
          </a:p>
          <a:p>
            <a:pPr algn="ctr"/>
            <a:endParaRPr lang="en-GB" sz="1100" dirty="0" smtClean="0"/>
          </a:p>
          <a:p>
            <a:pPr algn="ctr"/>
            <a:endParaRPr lang="en-GB" sz="1100" dirty="0"/>
          </a:p>
          <a:p>
            <a:pPr algn="ctr"/>
            <a:endParaRPr lang="en-GB" sz="1100" dirty="0" smtClean="0"/>
          </a:p>
          <a:p>
            <a:pPr algn="ctr"/>
            <a:endParaRPr lang="en-GB" sz="1100" dirty="0"/>
          </a:p>
          <a:p>
            <a:pPr algn="ctr"/>
            <a:endParaRPr lang="en-GB" sz="1100" dirty="0" smtClean="0"/>
          </a:p>
          <a:p>
            <a:pPr algn="ctr"/>
            <a:endParaRPr lang="en-GB" sz="1100" dirty="0"/>
          </a:p>
          <a:p>
            <a:pPr algn="ctr"/>
            <a:endParaRPr lang="en-GB" sz="1100" dirty="0" smtClean="0"/>
          </a:p>
          <a:p>
            <a:pPr algn="ctr"/>
            <a:endParaRPr lang="en-GB" sz="1100" dirty="0"/>
          </a:p>
          <a:p>
            <a:pPr algn="ctr"/>
            <a:endParaRPr lang="en-GB" sz="1100" dirty="0" smtClean="0"/>
          </a:p>
          <a:p>
            <a:pPr algn="ctr"/>
            <a:endParaRPr lang="en-GB" sz="1100" dirty="0"/>
          </a:p>
          <a:p>
            <a:pPr algn="ctr"/>
            <a:endParaRPr lang="en-GB" sz="1100" dirty="0" smtClean="0"/>
          </a:p>
          <a:p>
            <a:pPr algn="ctr"/>
            <a:endParaRPr lang="en-GB" sz="1100" dirty="0"/>
          </a:p>
          <a:p>
            <a:pPr algn="ctr"/>
            <a:endParaRPr lang="en-GB" sz="1100" dirty="0" smtClean="0"/>
          </a:p>
          <a:p>
            <a:pPr algn="ctr"/>
            <a:endParaRPr lang="en-GB" sz="1100" dirty="0"/>
          </a:p>
          <a:p>
            <a:pPr algn="ctr"/>
            <a:endParaRPr lang="en-GB" sz="1100" dirty="0" smtClean="0"/>
          </a:p>
          <a:p>
            <a:pPr algn="ctr"/>
            <a:endParaRPr lang="en-GB" sz="1100" dirty="0"/>
          </a:p>
        </p:txBody>
      </p:sp>
      <p:sp>
        <p:nvSpPr>
          <p:cNvPr id="20" name="Rectangle 19"/>
          <p:cNvSpPr/>
          <p:nvPr/>
        </p:nvSpPr>
        <p:spPr>
          <a:xfrm>
            <a:off x="8741915" y="852720"/>
            <a:ext cx="3237957" cy="223051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1100" dirty="0" smtClean="0"/>
              <a:t>Anxiety can have a positive effect on EWT because…</a:t>
            </a:r>
          </a:p>
          <a:p>
            <a:pPr algn="ctr"/>
            <a:endParaRPr lang="en-GB" sz="1100" dirty="0"/>
          </a:p>
          <a:p>
            <a:pPr algn="ctr"/>
            <a:endParaRPr lang="en-GB" sz="1100" dirty="0" smtClean="0"/>
          </a:p>
          <a:p>
            <a:pPr algn="ctr"/>
            <a:endParaRPr lang="en-GB" sz="1100" dirty="0"/>
          </a:p>
          <a:p>
            <a:pPr algn="ctr"/>
            <a:endParaRPr lang="en-GB" sz="1100" dirty="0" smtClean="0"/>
          </a:p>
          <a:p>
            <a:pPr algn="ctr"/>
            <a:endParaRPr lang="en-GB" sz="1100" dirty="0"/>
          </a:p>
          <a:p>
            <a:pPr algn="ctr"/>
            <a:endParaRPr lang="en-GB" sz="1100" dirty="0" smtClean="0"/>
          </a:p>
          <a:p>
            <a:pPr algn="ctr"/>
            <a:endParaRPr lang="en-GB" sz="1100" dirty="0"/>
          </a:p>
          <a:p>
            <a:pPr algn="ctr"/>
            <a:endParaRPr lang="en-GB" sz="1100" dirty="0" smtClean="0"/>
          </a:p>
          <a:p>
            <a:pPr algn="ctr"/>
            <a:endParaRPr lang="en-GB" sz="1100" dirty="0"/>
          </a:p>
          <a:p>
            <a:pPr algn="ctr"/>
            <a:endParaRPr lang="en-GB" sz="1100" dirty="0" smtClean="0"/>
          </a:p>
          <a:p>
            <a:pPr algn="ctr"/>
            <a:endParaRPr lang="en-GB" sz="1100" dirty="0"/>
          </a:p>
        </p:txBody>
      </p:sp>
      <p:sp>
        <p:nvSpPr>
          <p:cNvPr id="21" name="Rectangle 20"/>
          <p:cNvSpPr/>
          <p:nvPr/>
        </p:nvSpPr>
        <p:spPr>
          <a:xfrm>
            <a:off x="7735649" y="3180492"/>
            <a:ext cx="4244223" cy="3433575"/>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GB" sz="1100" dirty="0" smtClean="0"/>
              <a:t>Empirical evidence in support</a:t>
            </a:r>
          </a:p>
          <a:p>
            <a:pPr algn="ctr"/>
            <a:endParaRPr lang="en-GB" sz="1100" dirty="0"/>
          </a:p>
          <a:p>
            <a:pPr algn="ctr"/>
            <a:endParaRPr lang="en-GB" sz="1100" dirty="0" smtClean="0"/>
          </a:p>
          <a:p>
            <a:pPr algn="ctr"/>
            <a:endParaRPr lang="en-GB" sz="1100" dirty="0"/>
          </a:p>
          <a:p>
            <a:pPr algn="ctr"/>
            <a:endParaRPr lang="en-GB" sz="1100" dirty="0" smtClean="0"/>
          </a:p>
          <a:p>
            <a:pPr algn="ctr"/>
            <a:endParaRPr lang="en-GB" sz="1100" dirty="0"/>
          </a:p>
          <a:p>
            <a:pPr algn="ctr"/>
            <a:endParaRPr lang="en-GB" sz="1100" dirty="0" smtClean="0"/>
          </a:p>
          <a:p>
            <a:pPr algn="ctr"/>
            <a:endParaRPr lang="en-GB" sz="1100" dirty="0"/>
          </a:p>
          <a:p>
            <a:pPr algn="ctr"/>
            <a:endParaRPr lang="en-GB" sz="1100" dirty="0" smtClean="0"/>
          </a:p>
          <a:p>
            <a:pPr algn="ctr"/>
            <a:endParaRPr lang="en-GB" sz="1100" dirty="0"/>
          </a:p>
          <a:p>
            <a:pPr algn="ctr"/>
            <a:endParaRPr lang="en-GB" sz="1100" dirty="0" smtClean="0"/>
          </a:p>
          <a:p>
            <a:pPr algn="ctr"/>
            <a:endParaRPr lang="en-GB" sz="1100" dirty="0"/>
          </a:p>
          <a:p>
            <a:pPr algn="ctr"/>
            <a:endParaRPr lang="en-GB" sz="1100" dirty="0" smtClean="0"/>
          </a:p>
          <a:p>
            <a:pPr algn="ctr"/>
            <a:endParaRPr lang="en-GB" sz="1100" dirty="0"/>
          </a:p>
          <a:p>
            <a:pPr algn="ctr"/>
            <a:endParaRPr lang="en-GB" sz="1100" dirty="0" smtClean="0"/>
          </a:p>
          <a:p>
            <a:pPr algn="ctr"/>
            <a:endParaRPr lang="en-GB" sz="1100" dirty="0"/>
          </a:p>
          <a:p>
            <a:pPr algn="ctr"/>
            <a:endParaRPr lang="en-GB" sz="1100" dirty="0" smtClean="0"/>
          </a:p>
          <a:p>
            <a:pPr algn="ctr"/>
            <a:endParaRPr lang="en-GB" sz="1100" dirty="0"/>
          </a:p>
          <a:p>
            <a:pPr algn="ctr"/>
            <a:endParaRPr lang="en-GB" sz="1100" dirty="0" smtClean="0"/>
          </a:p>
          <a:p>
            <a:pPr algn="ctr"/>
            <a:endParaRPr lang="en-GB" sz="1100" dirty="0"/>
          </a:p>
        </p:txBody>
      </p:sp>
      <p:sp>
        <p:nvSpPr>
          <p:cNvPr id="8" name="Rectangle 7"/>
          <p:cNvSpPr/>
          <p:nvPr/>
        </p:nvSpPr>
        <p:spPr>
          <a:xfrm>
            <a:off x="4658061" y="3818965"/>
            <a:ext cx="2893807" cy="2795102"/>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sz="1100" dirty="0" smtClean="0"/>
              <a:t>The Yerkes-Dodson law says that…</a:t>
            </a:r>
          </a:p>
          <a:p>
            <a:pPr algn="ctr"/>
            <a:endParaRPr lang="en-GB" sz="1100" dirty="0"/>
          </a:p>
          <a:p>
            <a:pPr algn="ctr"/>
            <a:endParaRPr lang="en-GB" sz="1100" dirty="0" smtClean="0"/>
          </a:p>
          <a:p>
            <a:pPr algn="ctr"/>
            <a:endParaRPr lang="en-GB" sz="1100" dirty="0"/>
          </a:p>
          <a:p>
            <a:pPr algn="ctr"/>
            <a:endParaRPr lang="en-GB" sz="1100" dirty="0" smtClean="0"/>
          </a:p>
          <a:p>
            <a:pPr algn="ctr"/>
            <a:endParaRPr lang="en-GB" sz="1100" dirty="0"/>
          </a:p>
          <a:p>
            <a:pPr algn="ctr"/>
            <a:endParaRPr lang="en-GB" sz="1100" dirty="0" smtClean="0"/>
          </a:p>
          <a:p>
            <a:pPr algn="ctr"/>
            <a:endParaRPr lang="en-GB" sz="1100" dirty="0"/>
          </a:p>
          <a:p>
            <a:pPr algn="ctr"/>
            <a:endParaRPr lang="en-GB" sz="1100" dirty="0" smtClean="0"/>
          </a:p>
          <a:p>
            <a:pPr algn="ctr"/>
            <a:endParaRPr lang="en-GB" sz="1100" dirty="0"/>
          </a:p>
          <a:p>
            <a:pPr algn="ctr"/>
            <a:endParaRPr lang="en-GB" sz="1100" dirty="0" smtClean="0"/>
          </a:p>
          <a:p>
            <a:pPr algn="ctr"/>
            <a:endParaRPr lang="en-GB" sz="1100" dirty="0"/>
          </a:p>
          <a:p>
            <a:pPr algn="ctr"/>
            <a:endParaRPr lang="en-GB" sz="1100" dirty="0" smtClean="0"/>
          </a:p>
          <a:p>
            <a:pPr algn="ctr"/>
            <a:endParaRPr lang="en-GB" sz="1100" dirty="0"/>
          </a:p>
          <a:p>
            <a:pPr algn="ctr"/>
            <a:endParaRPr lang="en-GB" sz="1100" dirty="0" smtClean="0"/>
          </a:p>
          <a:p>
            <a:pPr algn="ctr"/>
            <a:endParaRPr lang="en-GB" sz="1100" dirty="0"/>
          </a:p>
        </p:txBody>
      </p:sp>
    </p:spTree>
    <p:extLst>
      <p:ext uri="{BB962C8B-B14F-4D97-AF65-F5344CB8AC3E}">
        <p14:creationId xmlns:p14="http://schemas.microsoft.com/office/powerpoint/2010/main" val="24370875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819" y="605306"/>
            <a:ext cx="2704563" cy="86288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8" name="Rectangle 7"/>
          <p:cNvSpPr/>
          <p:nvPr/>
        </p:nvSpPr>
        <p:spPr>
          <a:xfrm>
            <a:off x="3243329" y="605306"/>
            <a:ext cx="2704563" cy="86288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9" name="Rectangle 8"/>
          <p:cNvSpPr/>
          <p:nvPr/>
        </p:nvSpPr>
        <p:spPr>
          <a:xfrm>
            <a:off x="6254839" y="605306"/>
            <a:ext cx="2704563" cy="86288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0" name="Rectangle 9"/>
          <p:cNvSpPr/>
          <p:nvPr/>
        </p:nvSpPr>
        <p:spPr>
          <a:xfrm>
            <a:off x="9266349" y="605306"/>
            <a:ext cx="2704563" cy="86288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11" name="Rectangle 10"/>
          <p:cNvSpPr/>
          <p:nvPr/>
        </p:nvSpPr>
        <p:spPr>
          <a:xfrm>
            <a:off x="231819" y="1620591"/>
            <a:ext cx="2704563" cy="197261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2" name="Rectangle 11"/>
          <p:cNvSpPr/>
          <p:nvPr/>
        </p:nvSpPr>
        <p:spPr>
          <a:xfrm>
            <a:off x="3243329" y="1620591"/>
            <a:ext cx="2704563" cy="197261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13" name="Rectangle 12"/>
          <p:cNvSpPr/>
          <p:nvPr/>
        </p:nvSpPr>
        <p:spPr>
          <a:xfrm>
            <a:off x="6254839" y="1620591"/>
            <a:ext cx="2704563" cy="197261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4" name="Rectangle 13"/>
          <p:cNvSpPr/>
          <p:nvPr/>
        </p:nvSpPr>
        <p:spPr>
          <a:xfrm>
            <a:off x="9266349" y="1620591"/>
            <a:ext cx="2704563" cy="197261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15" name="Rectangle 14"/>
          <p:cNvSpPr/>
          <p:nvPr/>
        </p:nvSpPr>
        <p:spPr>
          <a:xfrm>
            <a:off x="231819" y="3745606"/>
            <a:ext cx="2704563" cy="203700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6" name="Rectangle 15"/>
          <p:cNvSpPr/>
          <p:nvPr/>
        </p:nvSpPr>
        <p:spPr>
          <a:xfrm>
            <a:off x="3243329" y="3745606"/>
            <a:ext cx="2704563" cy="203700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17" name="Rectangle 16"/>
          <p:cNvSpPr/>
          <p:nvPr/>
        </p:nvSpPr>
        <p:spPr>
          <a:xfrm>
            <a:off x="6254839" y="3745606"/>
            <a:ext cx="2704563" cy="203700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8" name="Rectangle 17"/>
          <p:cNvSpPr/>
          <p:nvPr/>
        </p:nvSpPr>
        <p:spPr>
          <a:xfrm>
            <a:off x="9266349" y="3745606"/>
            <a:ext cx="2704563" cy="203700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19" name="Rectangle 18"/>
          <p:cNvSpPr/>
          <p:nvPr/>
        </p:nvSpPr>
        <p:spPr>
          <a:xfrm>
            <a:off x="231819" y="5935014"/>
            <a:ext cx="2704563" cy="86288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20" name="Rectangle 19"/>
          <p:cNvSpPr/>
          <p:nvPr/>
        </p:nvSpPr>
        <p:spPr>
          <a:xfrm>
            <a:off x="3243329" y="5935014"/>
            <a:ext cx="2704563" cy="86288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21" name="Rectangle 20"/>
          <p:cNvSpPr/>
          <p:nvPr/>
        </p:nvSpPr>
        <p:spPr>
          <a:xfrm>
            <a:off x="6254839" y="5935014"/>
            <a:ext cx="2704563" cy="86288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22" name="Rectangle 21"/>
          <p:cNvSpPr/>
          <p:nvPr/>
        </p:nvSpPr>
        <p:spPr>
          <a:xfrm>
            <a:off x="9266349" y="5935014"/>
            <a:ext cx="2704563" cy="86288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23" name="Rectangle 22"/>
          <p:cNvSpPr/>
          <p:nvPr/>
        </p:nvSpPr>
        <p:spPr>
          <a:xfrm>
            <a:off x="2636339" y="-4737"/>
            <a:ext cx="7024231"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rgbClr val="FF3399"/>
              </a:contourClr>
            </a:sp3d>
          </a:bodyPr>
          <a:lstStyle/>
          <a:p>
            <a:pPr algn="ctr"/>
            <a:r>
              <a:rPr lang="en-US" sz="3200" b="1" dirty="0" smtClean="0">
                <a:ln w="11430"/>
                <a:solidFill>
                  <a:srgbClr val="FF3399"/>
                </a:solidFill>
                <a:effectLst>
                  <a:outerShdw blurRad="50800" dist="39000" dir="5460000" algn="tl">
                    <a:srgbClr val="000000">
                      <a:alpha val="38000"/>
                    </a:srgbClr>
                  </a:outerShdw>
                </a:effectLst>
              </a:rPr>
              <a:t>Evaluating the effects of anxiety on EWT</a:t>
            </a:r>
            <a:endParaRPr lang="en-US" sz="3200" b="1" dirty="0">
              <a:ln w="11430"/>
              <a:solidFill>
                <a:srgbClr val="FF3399"/>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7153217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521446450"/>
              </p:ext>
            </p:extLst>
          </p:nvPr>
        </p:nvGraphicFramePr>
        <p:xfrm>
          <a:off x="774550" y="907327"/>
          <a:ext cx="10499464" cy="4912560"/>
        </p:xfrm>
        <a:graphic>
          <a:graphicData uri="http://schemas.openxmlformats.org/drawingml/2006/table">
            <a:tbl>
              <a:tblPr firstRow="1" firstCol="1" bandRow="1">
                <a:tableStyleId>{5940675A-B579-460E-94D1-54222C63F5DA}</a:tableStyleId>
              </a:tblPr>
              <a:tblGrid>
                <a:gridCol w="3499328">
                  <a:extLst>
                    <a:ext uri="{9D8B030D-6E8A-4147-A177-3AD203B41FA5}">
                      <a16:colId xmlns:a16="http://schemas.microsoft.com/office/drawing/2014/main" val="20000"/>
                    </a:ext>
                  </a:extLst>
                </a:gridCol>
                <a:gridCol w="3500068">
                  <a:extLst>
                    <a:ext uri="{9D8B030D-6E8A-4147-A177-3AD203B41FA5}">
                      <a16:colId xmlns:a16="http://schemas.microsoft.com/office/drawing/2014/main" val="20001"/>
                    </a:ext>
                  </a:extLst>
                </a:gridCol>
                <a:gridCol w="3500068">
                  <a:extLst>
                    <a:ext uri="{9D8B030D-6E8A-4147-A177-3AD203B41FA5}">
                      <a16:colId xmlns:a16="http://schemas.microsoft.com/office/drawing/2014/main" val="20002"/>
                    </a:ext>
                  </a:extLst>
                </a:gridCol>
              </a:tblGrid>
              <a:tr h="1237275">
                <a:tc>
                  <a:txBody>
                    <a:bodyPr/>
                    <a:lstStyle/>
                    <a:p>
                      <a:pPr algn="ctr">
                        <a:lnSpc>
                          <a:spcPct val="115000"/>
                        </a:lnSpc>
                        <a:spcAft>
                          <a:spcPts val="0"/>
                        </a:spcAft>
                        <a:tabLst>
                          <a:tab pos="457200" algn="l"/>
                        </a:tabLst>
                      </a:pPr>
                      <a:r>
                        <a:rPr lang="en-GB" sz="1000" dirty="0">
                          <a:effectLst/>
                        </a:rPr>
                        <a:t>This was a case study of a robbery at a petrol station in Vancouver, Canada in which 2 people were shot, one of whom died. 21 witnesses were interviewed by police, 13 of which were re-interviewed 5 months later by researchers. During the interviews, researchers attempted to insert 2 misleading questions but these had no effect.</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5282" marR="55282" marT="0" marB="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lnSpc>
                          <a:spcPct val="115000"/>
                        </a:lnSpc>
                        <a:spcAft>
                          <a:spcPts val="0"/>
                        </a:spcAft>
                      </a:pPr>
                      <a:r>
                        <a:rPr lang="en-GB" sz="1000" dirty="0">
                          <a:effectLst/>
                        </a:rPr>
                        <a:t>The study proves that memory for events can be contaminated by discussions that witnesses have with other people. This means that there is real world application as the police will be able to utilise this knowledge to separate witnesses after an event so that recall remains intact, increasing the reliability of any statements that they collect.</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5282" marR="55282" marT="0" marB="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lnSpc>
                          <a:spcPct val="115000"/>
                        </a:lnSpc>
                        <a:spcAft>
                          <a:spcPts val="0"/>
                        </a:spcAft>
                      </a:pPr>
                      <a:r>
                        <a:rPr lang="en-GB" sz="1000" dirty="0">
                          <a:effectLst/>
                        </a:rPr>
                        <a:t>The study utilised an independent groups design which means that differences in the outcome may have been the result of individual differences between the participants. The study relies upon Ps having good estimates of speed which may vary based upon individual experiences such as driving.</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5282" marR="55282" marT="0" marB="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10000"/>
                  </a:ext>
                </a:extLst>
              </a:tr>
              <a:tr h="1219005">
                <a:tc>
                  <a:txBody>
                    <a:bodyPr/>
                    <a:lstStyle/>
                    <a:p>
                      <a:pPr algn="ctr">
                        <a:lnSpc>
                          <a:spcPct val="115000"/>
                        </a:lnSpc>
                        <a:spcAft>
                          <a:spcPts val="0"/>
                        </a:spcAft>
                      </a:pPr>
                      <a:r>
                        <a:rPr lang="en-GB" sz="1000" dirty="0">
                          <a:effectLst/>
                        </a:rPr>
                        <a:t>The study aimed to investigate the effect of post-event discussion between witnesses on recall of an event. Ps were shown a storyboard about a man having his wallet stolen by a woman. In one condition, the woman was shown to be acting alone whilst in the other condition, she had an accomplice.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5282" marR="55282" marT="0" marB="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lnSpc>
                          <a:spcPct val="115000"/>
                        </a:lnSpc>
                        <a:spcAft>
                          <a:spcPts val="0"/>
                        </a:spcAft>
                      </a:pPr>
                      <a:r>
                        <a:rPr lang="en-GB" sz="1000" dirty="0">
                          <a:effectLst/>
                        </a:rPr>
                        <a:t>The study concluded that post-event contamination can occur from simple variations within the wording of questions. This is important due to the real world application of police techniques with witnesses. Knowing this, police can be trained sufficiently so that distortions to recall do not occur.</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5282" marR="55282" marT="0" marB="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lnSpc>
                          <a:spcPct val="115000"/>
                        </a:lnSpc>
                        <a:spcAft>
                          <a:spcPts val="0"/>
                        </a:spcAft>
                      </a:pPr>
                      <a:r>
                        <a:rPr lang="en-GB" sz="1000" kern="1200" dirty="0" smtClean="0">
                          <a:solidFill>
                            <a:schemeClr val="tx1"/>
                          </a:solidFill>
                          <a:effectLst/>
                          <a:latin typeface="+mn-lt"/>
                          <a:ea typeface="+mn-ea"/>
                          <a:cs typeface="+mn-cs"/>
                        </a:rPr>
                        <a:t>This study has been criticised for lacking </a:t>
                      </a:r>
                      <a:r>
                        <a:rPr lang="en-GB" sz="1000" b="0" kern="1200" dirty="0" smtClean="0">
                          <a:solidFill>
                            <a:schemeClr val="tx1"/>
                          </a:solidFill>
                          <a:effectLst/>
                          <a:latin typeface="+mn-lt"/>
                          <a:ea typeface="+mn-ea"/>
                          <a:cs typeface="+mn-cs"/>
                        </a:rPr>
                        <a:t>ecological validity</a:t>
                      </a:r>
                      <a:r>
                        <a:rPr lang="en-GB" sz="1000" b="1" kern="1200" dirty="0" smtClean="0">
                          <a:solidFill>
                            <a:schemeClr val="tx1"/>
                          </a:solidFill>
                          <a:effectLst/>
                          <a:latin typeface="+mn-lt"/>
                          <a:ea typeface="+mn-ea"/>
                          <a:cs typeface="+mn-cs"/>
                        </a:rPr>
                        <a:t>.</a:t>
                      </a:r>
                      <a:r>
                        <a:rPr lang="en-GB" sz="1000" kern="1200" dirty="0" smtClean="0">
                          <a:solidFill>
                            <a:schemeClr val="tx1"/>
                          </a:solidFill>
                          <a:effectLst/>
                          <a:latin typeface="+mn-lt"/>
                          <a:ea typeface="+mn-ea"/>
                          <a:cs typeface="+mn-cs"/>
                        </a:rPr>
                        <a:t> As the participants were waiting in the reception area, they may have anticipated that something was going to happen, which could have affected the accuracy of their judgements. They may have also been more prone to demand characteristics given that they knew this was an experiment and may have tried to respond in ways to please the experimenters.</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5282" marR="55282" marT="0" marB="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10001"/>
                  </a:ext>
                </a:extLst>
              </a:tr>
              <a:tr h="1237275">
                <a:tc>
                  <a:txBody>
                    <a:bodyPr/>
                    <a:lstStyle/>
                    <a:p>
                      <a:pPr algn="ctr">
                        <a:lnSpc>
                          <a:spcPct val="115000"/>
                        </a:lnSpc>
                        <a:spcAft>
                          <a:spcPts val="0"/>
                        </a:spcAft>
                      </a:pPr>
                      <a:r>
                        <a:rPr lang="en-GB" sz="1000" dirty="0" smtClean="0">
                          <a:effectLst/>
                          <a:latin typeface="Calibri" panose="020F0502020204030204" pitchFamily="34" charset="0"/>
                          <a:ea typeface="Calibri" panose="020F0502020204030204" pitchFamily="34" charset="0"/>
                          <a:cs typeface="Times New Roman" panose="02020603050405020304" pitchFamily="18" charset="0"/>
                        </a:rPr>
                        <a:t>This study has helped to show the effects of weapon focus (more specifically, anxiety induced from seeing a weapon) and how this reduces the reliability of eyewitness testimony.</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5282" marR="55282" marT="0" marB="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lnSpc>
                          <a:spcPct val="115000"/>
                        </a:lnSpc>
                        <a:spcAft>
                          <a:spcPts val="0"/>
                        </a:spcAft>
                      </a:pPr>
                      <a:r>
                        <a:rPr lang="en-GB" sz="1000" dirty="0">
                          <a:effectLst/>
                        </a:rPr>
                        <a:t>The study involved Ps having to estimate the speeds of cars in video footage of an accident. The Ps were given different verbs in the question to see how it impacted upon recall as well as being given leading questions such as “did you see the broken light?”.</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5282" marR="55282" marT="0" marB="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lnSpc>
                          <a:spcPct val="115000"/>
                        </a:lnSpc>
                        <a:spcAft>
                          <a:spcPts val="0"/>
                        </a:spcAft>
                      </a:pPr>
                      <a:r>
                        <a:rPr lang="en-GB" sz="1000" dirty="0">
                          <a:effectLst/>
                        </a:rPr>
                        <a:t>The study aimed to investigate </a:t>
                      </a:r>
                      <a:r>
                        <a:rPr lang="en-GB" sz="1000" kern="1200" dirty="0" smtClean="0">
                          <a:solidFill>
                            <a:schemeClr val="tx1"/>
                          </a:solidFill>
                          <a:effectLst/>
                          <a:latin typeface="+mn-lt"/>
                          <a:ea typeface="+mn-ea"/>
                          <a:cs typeface="+mn-cs"/>
                        </a:rPr>
                        <a:t>if anxiety affects the accuracy of eyewitness testimony. It involved Ps being invited to a laboratory where they were told to wait in the reception area</a:t>
                      </a:r>
                      <a:r>
                        <a:rPr lang="en-GB" sz="1000" kern="1200" baseline="0" dirty="0" smtClean="0">
                          <a:solidFill>
                            <a:schemeClr val="tx1"/>
                          </a:solidFill>
                          <a:effectLst/>
                          <a:latin typeface="+mn-lt"/>
                          <a:ea typeface="+mn-ea"/>
                          <a:cs typeface="+mn-cs"/>
                        </a:rPr>
                        <a:t> when an individual holding either a pen with hands covered in grease or a bloodied letter opener walked past them. The Ps were later asked to identify the man they’d seen.</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5282" marR="55282" marT="0" marB="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10002"/>
                  </a:ext>
                </a:extLst>
              </a:tr>
              <a:tr h="1219005">
                <a:tc>
                  <a:txBody>
                    <a:bodyPr/>
                    <a:lstStyle/>
                    <a:p>
                      <a:pPr algn="ctr">
                        <a:lnSpc>
                          <a:spcPct val="115000"/>
                        </a:lnSpc>
                        <a:spcAft>
                          <a:spcPts val="0"/>
                        </a:spcAft>
                      </a:pPr>
                      <a:r>
                        <a:rPr lang="en-GB" sz="1000" dirty="0">
                          <a:effectLst/>
                        </a:rPr>
                        <a:t>As the study was naturally occurring, it has high ecological validity. It contradicts laboratory experiments such as those of Loftus as it showed that the insertion of misleading questions doesn’t necessarily have a negative effect on recall. The most distressed individuals were actually the most superior for recall.</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5282" marR="55282" marT="0" marB="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spcAft>
                          <a:spcPts val="0"/>
                        </a:spcAft>
                      </a:pPr>
                      <a:r>
                        <a:rPr lang="en-GB" sz="1000" dirty="0">
                          <a:effectLst/>
                        </a:rPr>
                        <a:t>The study is said to lack generalisability as it was a one-off incident. Even the researchers have suggested that this may be a case of a flashbulb memory. This suggests that certain events are remembered in more detail and more permanently, explaining how those who were more involved in the event remembered more.</a:t>
                      </a:r>
                      <a:endParaRPr lang="en-GB"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5282" marR="55282" marT="0" marB="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pPr algn="ctr">
                        <a:lnSpc>
                          <a:spcPct val="115000"/>
                        </a:lnSpc>
                        <a:spcAft>
                          <a:spcPts val="0"/>
                        </a:spcAft>
                      </a:pPr>
                      <a:r>
                        <a:rPr lang="en-GB" sz="1000" dirty="0">
                          <a:effectLst/>
                        </a:rPr>
                        <a:t>Some have argued that the misinformation presented to Ps only biases the way that they respond to questions but the original memory is actually intact. This is known as the response bias hypothesis. It is also the case that where information is quite obviously false, recollection of the event is not affected, despite discussion.</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5282" marR="55282" marT="0" marB="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5" name="Rectangle 4"/>
          <p:cNvSpPr/>
          <p:nvPr/>
        </p:nvSpPr>
        <p:spPr>
          <a:xfrm>
            <a:off x="2151529" y="5905948"/>
            <a:ext cx="742278" cy="376518"/>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GB"/>
          </a:p>
        </p:txBody>
      </p:sp>
      <p:sp>
        <p:nvSpPr>
          <p:cNvPr id="6" name="Rectangle 5"/>
          <p:cNvSpPr/>
          <p:nvPr/>
        </p:nvSpPr>
        <p:spPr>
          <a:xfrm>
            <a:off x="2151529" y="6370320"/>
            <a:ext cx="742278" cy="376518"/>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GB"/>
          </a:p>
        </p:txBody>
      </p:sp>
      <p:sp>
        <p:nvSpPr>
          <p:cNvPr id="7" name="Rectangle 6"/>
          <p:cNvSpPr/>
          <p:nvPr/>
        </p:nvSpPr>
        <p:spPr>
          <a:xfrm>
            <a:off x="3013933" y="5905948"/>
            <a:ext cx="2074433" cy="376518"/>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sz="1600" dirty="0" smtClean="0"/>
              <a:t>LOFTUS AND PALMER</a:t>
            </a:r>
            <a:endParaRPr lang="en-GB" sz="1600" dirty="0"/>
          </a:p>
        </p:txBody>
      </p:sp>
      <p:sp>
        <p:nvSpPr>
          <p:cNvPr id="8" name="Rectangle 7"/>
          <p:cNvSpPr/>
          <p:nvPr/>
        </p:nvSpPr>
        <p:spPr>
          <a:xfrm>
            <a:off x="3013933" y="6370320"/>
            <a:ext cx="2074433" cy="376518"/>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sz="1600" dirty="0" smtClean="0"/>
              <a:t>WRIGHT</a:t>
            </a:r>
            <a:endParaRPr lang="en-GB" sz="1600" dirty="0"/>
          </a:p>
        </p:txBody>
      </p:sp>
      <p:sp>
        <p:nvSpPr>
          <p:cNvPr id="9" name="Rectangle 8"/>
          <p:cNvSpPr/>
          <p:nvPr/>
        </p:nvSpPr>
        <p:spPr>
          <a:xfrm>
            <a:off x="5810922" y="5905948"/>
            <a:ext cx="742278" cy="376518"/>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GB"/>
          </a:p>
        </p:txBody>
      </p:sp>
      <p:sp>
        <p:nvSpPr>
          <p:cNvPr id="10" name="Rectangle 9"/>
          <p:cNvSpPr/>
          <p:nvPr/>
        </p:nvSpPr>
        <p:spPr>
          <a:xfrm>
            <a:off x="5810922" y="6370320"/>
            <a:ext cx="742278" cy="376518"/>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GB"/>
          </a:p>
        </p:txBody>
      </p:sp>
      <p:sp>
        <p:nvSpPr>
          <p:cNvPr id="11" name="Rectangle 10"/>
          <p:cNvSpPr/>
          <p:nvPr/>
        </p:nvSpPr>
        <p:spPr>
          <a:xfrm>
            <a:off x="6673326" y="5905948"/>
            <a:ext cx="2074433" cy="376518"/>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sz="1600" smtClean="0"/>
              <a:t>JOHNSON AND SCOTT</a:t>
            </a:r>
            <a:endParaRPr lang="en-GB" sz="1600" dirty="0"/>
          </a:p>
        </p:txBody>
      </p:sp>
      <p:sp>
        <p:nvSpPr>
          <p:cNvPr id="12" name="Rectangle 11"/>
          <p:cNvSpPr/>
          <p:nvPr/>
        </p:nvSpPr>
        <p:spPr>
          <a:xfrm>
            <a:off x="6673326" y="6370320"/>
            <a:ext cx="2074433" cy="376518"/>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sz="1600" dirty="0" smtClean="0"/>
              <a:t>YUILLE AND CUTSHALL</a:t>
            </a:r>
            <a:endParaRPr lang="en-GB" sz="1600" dirty="0"/>
          </a:p>
        </p:txBody>
      </p:sp>
      <p:sp>
        <p:nvSpPr>
          <p:cNvPr id="15" name="Rectangle 14"/>
          <p:cNvSpPr/>
          <p:nvPr/>
        </p:nvSpPr>
        <p:spPr>
          <a:xfrm>
            <a:off x="3936130" y="-4737"/>
            <a:ext cx="4424673" cy="76944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rgbClr val="FF3399"/>
              </a:contourClr>
            </a:sp3d>
          </a:bodyPr>
          <a:lstStyle/>
          <a:p>
            <a:pPr algn="ctr"/>
            <a:r>
              <a:rPr lang="en-US" sz="4400" b="1" dirty="0" smtClean="0">
                <a:ln w="11430"/>
                <a:solidFill>
                  <a:srgbClr val="FF3399"/>
                </a:solidFill>
                <a:effectLst>
                  <a:outerShdw blurRad="50800" dist="39000" dir="5460000" algn="tl">
                    <a:srgbClr val="000000">
                      <a:alpha val="38000"/>
                    </a:srgbClr>
                  </a:outerShdw>
                </a:effectLst>
              </a:rPr>
              <a:t>EWT study jumble</a:t>
            </a:r>
            <a:endParaRPr lang="en-US" sz="4400" b="1" dirty="0">
              <a:ln w="11430"/>
              <a:solidFill>
                <a:srgbClr val="FF3399"/>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7537779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819" y="757706"/>
            <a:ext cx="2704563" cy="862885"/>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Which of the following statements is the best definition of EWT?</a:t>
            </a:r>
          </a:p>
        </p:txBody>
      </p:sp>
      <p:sp>
        <p:nvSpPr>
          <p:cNvPr id="5" name="Rectangle 4"/>
          <p:cNvSpPr/>
          <p:nvPr/>
        </p:nvSpPr>
        <p:spPr>
          <a:xfrm>
            <a:off x="3243329" y="757706"/>
            <a:ext cx="2704563" cy="862885"/>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a:t>Which of the following is the best example of a leading question?</a:t>
            </a:r>
          </a:p>
        </p:txBody>
      </p:sp>
      <p:sp>
        <p:nvSpPr>
          <p:cNvPr id="6" name="Rectangle 5"/>
          <p:cNvSpPr/>
          <p:nvPr/>
        </p:nvSpPr>
        <p:spPr>
          <a:xfrm>
            <a:off x="6254839" y="757706"/>
            <a:ext cx="2704563" cy="862885"/>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rPr>
              <a:t>Which of the following sequence of verbs did Loftus and Palmer use in their study?</a:t>
            </a:r>
          </a:p>
        </p:txBody>
      </p:sp>
      <p:sp>
        <p:nvSpPr>
          <p:cNvPr id="7" name="Rectangle 6"/>
          <p:cNvSpPr/>
          <p:nvPr/>
        </p:nvSpPr>
        <p:spPr>
          <a:xfrm>
            <a:off x="9266349" y="757706"/>
            <a:ext cx="2704563" cy="862885"/>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The task in Loftus and Palmer’s study was artificial because it:</a:t>
            </a:r>
          </a:p>
        </p:txBody>
      </p:sp>
      <p:sp>
        <p:nvSpPr>
          <p:cNvPr id="8" name="Rectangle 7"/>
          <p:cNvSpPr/>
          <p:nvPr/>
        </p:nvSpPr>
        <p:spPr>
          <a:xfrm>
            <a:off x="231819" y="1620591"/>
            <a:ext cx="2704563" cy="1972615"/>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marL="342900" lvl="0" indent="-342900">
              <a:buFont typeface="+mj-lt"/>
              <a:buAutoNum type="alphaLcParenR"/>
            </a:pPr>
            <a:r>
              <a:rPr lang="en-GB" sz="1200" dirty="0"/>
              <a:t>Our ability to remember things such as facts and figures</a:t>
            </a:r>
          </a:p>
          <a:p>
            <a:pPr marL="342900" lvl="0" indent="-342900">
              <a:buFont typeface="+mj-lt"/>
              <a:buAutoNum type="alphaLcParenR"/>
            </a:pPr>
            <a:r>
              <a:rPr lang="en-GB" sz="1200" dirty="0"/>
              <a:t>How people remember the details of events they have observed themselves such as crimes and accidents</a:t>
            </a:r>
          </a:p>
          <a:p>
            <a:pPr marL="342900" lvl="0" indent="-342900">
              <a:buFont typeface="+mj-lt"/>
              <a:buAutoNum type="alphaLcParenR"/>
            </a:pPr>
            <a:r>
              <a:rPr lang="en-GB" sz="1200" dirty="0"/>
              <a:t>Our memories for people’s names and faces</a:t>
            </a:r>
          </a:p>
          <a:p>
            <a:pPr marL="342900" indent="-342900">
              <a:buFont typeface="+mj-lt"/>
              <a:buAutoNum type="alphaLcParenR"/>
            </a:pPr>
            <a:r>
              <a:rPr lang="en-GB" sz="1200" dirty="0"/>
              <a:t>Memories that last for weeks, months or years.</a:t>
            </a:r>
          </a:p>
        </p:txBody>
      </p:sp>
      <p:sp>
        <p:nvSpPr>
          <p:cNvPr id="9" name="Rectangle 8"/>
          <p:cNvSpPr/>
          <p:nvPr/>
        </p:nvSpPr>
        <p:spPr>
          <a:xfrm>
            <a:off x="3243329" y="1620591"/>
            <a:ext cx="2704563" cy="1972615"/>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marL="342900" lvl="0" indent="-342900">
              <a:buFont typeface="+mj-lt"/>
              <a:buAutoNum type="alphaLcParenR"/>
            </a:pPr>
            <a:r>
              <a:rPr lang="en-GB" sz="1600"/>
              <a:t>Did you see a broken headlight?</a:t>
            </a:r>
          </a:p>
          <a:p>
            <a:pPr marL="342900" lvl="0" indent="-342900">
              <a:buFont typeface="+mj-lt"/>
              <a:buAutoNum type="alphaLcParenR"/>
            </a:pPr>
            <a:r>
              <a:rPr lang="en-GB" sz="1600"/>
              <a:t>Did you see anything afterwards?</a:t>
            </a:r>
          </a:p>
          <a:p>
            <a:pPr marL="342900" lvl="0" indent="-342900">
              <a:buFont typeface="+mj-lt"/>
              <a:buAutoNum type="alphaLcParenR"/>
            </a:pPr>
            <a:r>
              <a:rPr lang="en-GB" sz="1600"/>
              <a:t>Can you recount the events in a different order?</a:t>
            </a:r>
          </a:p>
          <a:p>
            <a:pPr marL="342900" indent="-342900">
              <a:buFont typeface="+mj-lt"/>
              <a:buAutoNum type="alphaLcParenR"/>
            </a:pPr>
            <a:r>
              <a:rPr lang="en-GB" sz="1600"/>
              <a:t>Did you see the knife?</a:t>
            </a:r>
          </a:p>
        </p:txBody>
      </p:sp>
      <p:sp>
        <p:nvSpPr>
          <p:cNvPr id="10" name="Rectangle 9"/>
          <p:cNvSpPr/>
          <p:nvPr/>
        </p:nvSpPr>
        <p:spPr>
          <a:xfrm>
            <a:off x="6254839" y="1620591"/>
            <a:ext cx="2704563" cy="1972615"/>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marL="342900" lvl="0" indent="-342900">
              <a:buFont typeface="+mj-lt"/>
              <a:buAutoNum type="alphaLcParenR"/>
            </a:pPr>
            <a:r>
              <a:rPr lang="en-GB" sz="1600"/>
              <a:t>Contacted, pranged, hit, collided, smashed</a:t>
            </a:r>
          </a:p>
          <a:p>
            <a:pPr marL="342900" lvl="0" indent="-342900">
              <a:buFont typeface="+mj-lt"/>
              <a:buAutoNum type="alphaLcParenR"/>
            </a:pPr>
            <a:r>
              <a:rPr lang="en-GB" sz="1600"/>
              <a:t>Touched, bumped, hit, collided, smashed</a:t>
            </a:r>
          </a:p>
          <a:p>
            <a:pPr marL="342900" lvl="0" indent="-342900">
              <a:buFont typeface="+mj-lt"/>
              <a:buAutoNum type="alphaLcParenR"/>
            </a:pPr>
            <a:r>
              <a:rPr lang="en-GB" sz="1600"/>
              <a:t>Contacted, bumped, hit, collided, smashed</a:t>
            </a:r>
          </a:p>
          <a:p>
            <a:pPr marL="342900" indent="-342900">
              <a:buFont typeface="+mj-lt"/>
              <a:buAutoNum type="alphaLcParenR"/>
            </a:pPr>
            <a:r>
              <a:rPr lang="en-GB" sz="1600"/>
              <a:t>Contacted, bumped, hit, walloped, smashed</a:t>
            </a:r>
          </a:p>
        </p:txBody>
      </p:sp>
      <p:sp>
        <p:nvSpPr>
          <p:cNvPr id="11" name="Rectangle 10"/>
          <p:cNvSpPr/>
          <p:nvPr/>
        </p:nvSpPr>
        <p:spPr>
          <a:xfrm>
            <a:off x="9266349" y="1620591"/>
            <a:ext cx="2704563" cy="1972615"/>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marL="342900" lvl="0" indent="-342900">
              <a:buFont typeface="+mj-lt"/>
              <a:buAutoNum type="alphaLcParenR"/>
            </a:pPr>
            <a:r>
              <a:rPr lang="en-GB" sz="1600" dirty="0"/>
              <a:t>Lacked the emotional impact of a real-life accident</a:t>
            </a:r>
          </a:p>
          <a:p>
            <a:pPr marL="342900" lvl="0" indent="-342900">
              <a:buFont typeface="+mj-lt"/>
              <a:buAutoNum type="alphaLcParenR"/>
            </a:pPr>
            <a:r>
              <a:rPr lang="en-GB" sz="1600" smtClean="0"/>
              <a:t>Took </a:t>
            </a:r>
            <a:r>
              <a:rPr lang="en-GB" sz="1600" dirty="0"/>
              <a:t>place in a lab</a:t>
            </a:r>
          </a:p>
          <a:p>
            <a:pPr marL="342900" lvl="0" indent="-342900">
              <a:buFont typeface="+mj-lt"/>
              <a:buAutoNum type="alphaLcParenR"/>
            </a:pPr>
            <a:r>
              <a:rPr lang="en-GB" sz="1600" dirty="0"/>
              <a:t>Is unethical to show film clips of accidents</a:t>
            </a:r>
          </a:p>
          <a:p>
            <a:pPr marL="342900" indent="-342900">
              <a:buFont typeface="+mj-lt"/>
              <a:buAutoNum type="alphaLcParenR"/>
            </a:pPr>
            <a:r>
              <a:rPr lang="en-GB" sz="1600" dirty="0"/>
              <a:t>Resembled a real-life accident</a:t>
            </a:r>
          </a:p>
        </p:txBody>
      </p:sp>
      <p:sp>
        <p:nvSpPr>
          <p:cNvPr id="12" name="Rectangle 11"/>
          <p:cNvSpPr/>
          <p:nvPr/>
        </p:nvSpPr>
        <p:spPr>
          <a:xfrm>
            <a:off x="231819" y="3899951"/>
            <a:ext cx="2704563" cy="862885"/>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What did Johnson and Scott investigate?</a:t>
            </a:r>
          </a:p>
        </p:txBody>
      </p:sp>
      <p:sp>
        <p:nvSpPr>
          <p:cNvPr id="13" name="Rectangle 12"/>
          <p:cNvSpPr/>
          <p:nvPr/>
        </p:nvSpPr>
        <p:spPr>
          <a:xfrm>
            <a:off x="3243329" y="3899951"/>
            <a:ext cx="2704563" cy="862885"/>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a:t>The tunnel theory of the relationship between EWT and anxiety states that:</a:t>
            </a:r>
          </a:p>
        </p:txBody>
      </p:sp>
      <p:sp>
        <p:nvSpPr>
          <p:cNvPr id="14" name="Rectangle 13"/>
          <p:cNvSpPr/>
          <p:nvPr/>
        </p:nvSpPr>
        <p:spPr>
          <a:xfrm>
            <a:off x="6254839" y="3899951"/>
            <a:ext cx="2704563" cy="862885"/>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Real-life studies of anxiety and EWT have found that:</a:t>
            </a:r>
          </a:p>
        </p:txBody>
      </p:sp>
      <p:sp>
        <p:nvSpPr>
          <p:cNvPr id="15" name="Rectangle 14"/>
          <p:cNvSpPr/>
          <p:nvPr/>
        </p:nvSpPr>
        <p:spPr>
          <a:xfrm>
            <a:off x="9266349" y="3899951"/>
            <a:ext cx="2704563" cy="862885"/>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a:t>An advantage of Yuille and Cutshall’s study was:</a:t>
            </a:r>
          </a:p>
        </p:txBody>
      </p:sp>
      <p:sp>
        <p:nvSpPr>
          <p:cNvPr id="16" name="Rectangle 15"/>
          <p:cNvSpPr/>
          <p:nvPr/>
        </p:nvSpPr>
        <p:spPr>
          <a:xfrm>
            <a:off x="231819" y="4760891"/>
            <a:ext cx="2704563" cy="1972615"/>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marL="342900" lvl="0" indent="-342900">
              <a:buFont typeface="+mj-lt"/>
              <a:buAutoNum type="alphaLcParenR"/>
            </a:pPr>
            <a:r>
              <a:rPr lang="en-GB"/>
              <a:t>EWT for natural disasters</a:t>
            </a:r>
          </a:p>
          <a:p>
            <a:pPr marL="342900" lvl="0" indent="-342900">
              <a:buFont typeface="+mj-lt"/>
              <a:buAutoNum type="alphaLcParenR"/>
            </a:pPr>
            <a:r>
              <a:rPr lang="en-GB"/>
              <a:t>The inverted U theory</a:t>
            </a:r>
          </a:p>
          <a:p>
            <a:pPr marL="342900" lvl="0" indent="-342900">
              <a:buFont typeface="+mj-lt"/>
              <a:buAutoNum type="alphaLcParenR"/>
            </a:pPr>
            <a:r>
              <a:rPr lang="en-GB"/>
              <a:t>The weapon focus effect</a:t>
            </a:r>
          </a:p>
          <a:p>
            <a:pPr marL="342900" indent="-342900">
              <a:buFont typeface="+mj-lt"/>
              <a:buAutoNum type="alphaLcParenR"/>
            </a:pPr>
            <a:r>
              <a:rPr lang="en-GB"/>
              <a:t>A real-life case of EWT</a:t>
            </a:r>
          </a:p>
        </p:txBody>
      </p:sp>
      <p:sp>
        <p:nvSpPr>
          <p:cNvPr id="17" name="Rectangle 16"/>
          <p:cNvSpPr/>
          <p:nvPr/>
        </p:nvSpPr>
        <p:spPr>
          <a:xfrm>
            <a:off x="3243329" y="4760891"/>
            <a:ext cx="2704563" cy="1972615"/>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marL="342900" lvl="0" indent="-342900">
              <a:buFont typeface="+mj-lt"/>
              <a:buAutoNum type="alphaLcParenR"/>
            </a:pPr>
            <a:r>
              <a:rPr lang="en-GB" sz="1200"/>
              <a:t>We are unable to recall the details of many aspects of an event</a:t>
            </a:r>
          </a:p>
          <a:p>
            <a:pPr marL="342900" lvl="0" indent="-342900">
              <a:buFont typeface="+mj-lt"/>
              <a:buAutoNum type="alphaLcParenR"/>
            </a:pPr>
            <a:r>
              <a:rPr lang="en-GB" sz="1200"/>
              <a:t>Our attention narrows to concentrate on one aspect of a situation</a:t>
            </a:r>
          </a:p>
          <a:p>
            <a:pPr marL="342900" lvl="0" indent="-342900">
              <a:buFont typeface="+mj-lt"/>
              <a:buAutoNum type="alphaLcParenR"/>
            </a:pPr>
            <a:r>
              <a:rPr lang="en-GB" sz="1200"/>
              <a:t>A high level of anxiety is related to a high level of recall</a:t>
            </a:r>
          </a:p>
          <a:p>
            <a:pPr marL="342900" indent="-342900">
              <a:buFont typeface="+mj-lt"/>
              <a:buAutoNum type="alphaLcParenR"/>
            </a:pPr>
            <a:r>
              <a:rPr lang="en-GB" sz="1200"/>
              <a:t>Most people experience anxiety when witnessing crimes and accidents</a:t>
            </a:r>
          </a:p>
        </p:txBody>
      </p:sp>
      <p:sp>
        <p:nvSpPr>
          <p:cNvPr id="18" name="Rectangle 17"/>
          <p:cNvSpPr/>
          <p:nvPr/>
        </p:nvSpPr>
        <p:spPr>
          <a:xfrm>
            <a:off x="6254839" y="4760891"/>
            <a:ext cx="2704563" cy="1972615"/>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marL="342900" lvl="0" indent="-342900">
              <a:buFont typeface="+mj-lt"/>
              <a:buAutoNum type="alphaLcParenR"/>
            </a:pPr>
            <a:r>
              <a:rPr lang="en-GB" sz="1300"/>
              <a:t>High levels of anxiety are associated with low levels of recall</a:t>
            </a:r>
          </a:p>
          <a:p>
            <a:pPr marL="342900" lvl="0" indent="-342900">
              <a:buFont typeface="+mj-lt"/>
              <a:buAutoNum type="alphaLcParenR"/>
            </a:pPr>
            <a:r>
              <a:rPr lang="en-GB" sz="1300"/>
              <a:t>High levels of anxiety are associated with high levels of recall</a:t>
            </a:r>
          </a:p>
          <a:p>
            <a:pPr marL="342900" lvl="0" indent="-342900">
              <a:buFont typeface="+mj-lt"/>
              <a:buAutoNum type="alphaLcParenR"/>
            </a:pPr>
            <a:r>
              <a:rPr lang="en-GB" sz="1300"/>
              <a:t>Anxiety and recall are not related</a:t>
            </a:r>
          </a:p>
          <a:p>
            <a:pPr marL="342900" indent="-342900">
              <a:buFont typeface="+mj-lt"/>
              <a:buAutoNum type="alphaLcParenR"/>
            </a:pPr>
            <a:r>
              <a:rPr lang="en-GB" sz="1300"/>
              <a:t>The findings from lab studies are correct</a:t>
            </a:r>
          </a:p>
        </p:txBody>
      </p:sp>
      <p:sp>
        <p:nvSpPr>
          <p:cNvPr id="19" name="Rectangle 18"/>
          <p:cNvSpPr/>
          <p:nvPr/>
        </p:nvSpPr>
        <p:spPr>
          <a:xfrm>
            <a:off x="9266349" y="4760891"/>
            <a:ext cx="2704563" cy="1972615"/>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marL="342900" lvl="0" indent="-342900">
              <a:buFont typeface="+mj-lt"/>
              <a:buAutoNum type="alphaLcParenR"/>
            </a:pPr>
            <a:r>
              <a:rPr lang="en-GB" sz="1400"/>
              <a:t>It allowed a high degree of control over variables</a:t>
            </a:r>
          </a:p>
          <a:p>
            <a:pPr marL="342900" lvl="0" indent="-342900">
              <a:buFont typeface="+mj-lt"/>
              <a:buAutoNum type="alphaLcParenR"/>
            </a:pPr>
            <a:r>
              <a:rPr lang="en-GB" sz="1400"/>
              <a:t>It overcame all possible ethical objections</a:t>
            </a:r>
          </a:p>
          <a:p>
            <a:pPr marL="342900" lvl="0" indent="-342900">
              <a:buFont typeface="+mj-lt"/>
              <a:buAutoNum type="alphaLcParenR"/>
            </a:pPr>
            <a:r>
              <a:rPr lang="en-GB" sz="1400"/>
              <a:t>It investigated anxiety in real-life eyewitness situations</a:t>
            </a:r>
          </a:p>
          <a:p>
            <a:pPr marL="342900" indent="-342900">
              <a:buFont typeface="+mj-lt"/>
              <a:buAutoNum type="alphaLcParenR"/>
            </a:pPr>
            <a:r>
              <a:rPr lang="en-GB" sz="1400"/>
              <a:t>The findings are very easy to analyse</a:t>
            </a:r>
          </a:p>
        </p:txBody>
      </p:sp>
      <p:sp>
        <p:nvSpPr>
          <p:cNvPr id="20" name="Rectangle 19"/>
          <p:cNvSpPr/>
          <p:nvPr/>
        </p:nvSpPr>
        <p:spPr>
          <a:xfrm>
            <a:off x="4189434" y="-4737"/>
            <a:ext cx="3918060"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rgbClr val="FF3399"/>
              </a:contourClr>
            </a:sp3d>
          </a:bodyPr>
          <a:lstStyle/>
          <a:p>
            <a:pPr algn="ctr"/>
            <a:r>
              <a:rPr lang="en-US" sz="3200" b="1" dirty="0" smtClean="0">
                <a:ln w="11430"/>
                <a:solidFill>
                  <a:srgbClr val="FF3399"/>
                </a:solidFill>
                <a:effectLst>
                  <a:outerShdw blurRad="50800" dist="39000" dir="5460000" algn="tl">
                    <a:srgbClr val="000000">
                      <a:alpha val="38000"/>
                    </a:srgbClr>
                  </a:outerShdw>
                </a:effectLst>
              </a:rPr>
              <a:t>Multiple choice quiz 4</a:t>
            </a:r>
            <a:endParaRPr lang="en-US" sz="3200" b="1" dirty="0">
              <a:ln w="11430"/>
              <a:solidFill>
                <a:srgbClr val="FF3399"/>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5936109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454986643"/>
              </p:ext>
            </p:extLst>
          </p:nvPr>
        </p:nvGraphicFramePr>
        <p:xfrm>
          <a:off x="3022899" y="849274"/>
          <a:ext cx="9004149" cy="2926388"/>
        </p:xfrm>
        <a:graphic>
          <a:graphicData uri="http://schemas.openxmlformats.org/drawingml/2006/table">
            <a:tbl>
              <a:tblPr firstRow="1" bandRow="1">
                <a:tableStyleId>{5C22544A-7EE6-4342-B048-85BDC9FD1C3A}</a:tableStyleId>
              </a:tblPr>
              <a:tblGrid>
                <a:gridCol w="2127202">
                  <a:extLst>
                    <a:ext uri="{9D8B030D-6E8A-4147-A177-3AD203B41FA5}">
                      <a16:colId xmlns:a16="http://schemas.microsoft.com/office/drawing/2014/main" val="20000"/>
                    </a:ext>
                  </a:extLst>
                </a:gridCol>
                <a:gridCol w="3624119">
                  <a:extLst>
                    <a:ext uri="{9D8B030D-6E8A-4147-A177-3AD203B41FA5}">
                      <a16:colId xmlns:a16="http://schemas.microsoft.com/office/drawing/2014/main" val="20001"/>
                    </a:ext>
                  </a:extLst>
                </a:gridCol>
                <a:gridCol w="3252828">
                  <a:extLst>
                    <a:ext uri="{9D8B030D-6E8A-4147-A177-3AD203B41FA5}">
                      <a16:colId xmlns:a16="http://schemas.microsoft.com/office/drawing/2014/main" val="20002"/>
                    </a:ext>
                  </a:extLst>
                </a:gridCol>
              </a:tblGrid>
              <a:tr h="344517">
                <a:tc>
                  <a:txBody>
                    <a:bodyPr/>
                    <a:lstStyle/>
                    <a:p>
                      <a:pPr algn="ctr"/>
                      <a:r>
                        <a:rPr lang="en-GB" dirty="0" smtClean="0"/>
                        <a:t>TECHNIQUE</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r>
                        <a:rPr lang="en-GB" dirty="0" smtClean="0"/>
                        <a:t>EXAMPLE QUESTION</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r>
                        <a:rPr lang="en-GB" dirty="0" smtClean="0"/>
                        <a:t>REASON</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10000"/>
                  </a:ext>
                </a:extLst>
              </a:tr>
              <a:tr h="640157">
                <a:tc>
                  <a:txBody>
                    <a:bodyPr/>
                    <a:lstStyle/>
                    <a:p>
                      <a:r>
                        <a:rPr lang="en-GB" dirty="0" smtClean="0"/>
                        <a:t>1.</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40157">
                <a:tc>
                  <a:txBody>
                    <a:bodyPr/>
                    <a:lstStyle/>
                    <a:p>
                      <a:r>
                        <a:rPr lang="en-GB" dirty="0" smtClean="0"/>
                        <a:t>2.</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640157">
                <a:tc>
                  <a:txBody>
                    <a:bodyPr/>
                    <a:lstStyle/>
                    <a:p>
                      <a:r>
                        <a:rPr lang="en-GB" dirty="0" smtClean="0"/>
                        <a:t>3.</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640157">
                <a:tc>
                  <a:txBody>
                    <a:bodyPr/>
                    <a:lstStyle/>
                    <a:p>
                      <a:r>
                        <a:rPr lang="en-GB" dirty="0" smtClean="0"/>
                        <a:t>4.</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9" name="Rectangle 8"/>
          <p:cNvSpPr/>
          <p:nvPr/>
        </p:nvSpPr>
        <p:spPr>
          <a:xfrm>
            <a:off x="3284103" y="-4737"/>
            <a:ext cx="5728684" cy="76944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rgbClr val="FF3399"/>
              </a:contourClr>
            </a:sp3d>
          </a:bodyPr>
          <a:lstStyle/>
          <a:p>
            <a:pPr algn="ctr"/>
            <a:r>
              <a:rPr lang="en-US" sz="4400" b="1" dirty="0" smtClean="0">
                <a:ln w="11430"/>
                <a:solidFill>
                  <a:srgbClr val="FF3399"/>
                </a:solidFill>
                <a:effectLst>
                  <a:outerShdw blurRad="50800" dist="39000" dir="5460000" algn="tl">
                    <a:srgbClr val="000000">
                      <a:alpha val="38000"/>
                    </a:srgbClr>
                  </a:outerShdw>
                </a:effectLst>
              </a:rPr>
              <a:t>The Cognitive Interview</a:t>
            </a:r>
            <a:endParaRPr lang="en-US" sz="4400" b="1" dirty="0">
              <a:ln w="11430"/>
              <a:solidFill>
                <a:srgbClr val="FF3399"/>
              </a:solidFill>
              <a:effectLst>
                <a:outerShdw blurRad="50800" dist="39000" dir="5460000" algn="tl">
                  <a:srgbClr val="000000">
                    <a:alpha val="38000"/>
                  </a:srgbClr>
                </a:outerShdw>
              </a:effectLst>
            </a:endParaRPr>
          </a:p>
        </p:txBody>
      </p:sp>
      <p:sp>
        <p:nvSpPr>
          <p:cNvPr id="3" name="Rectangle 2"/>
          <p:cNvSpPr/>
          <p:nvPr/>
        </p:nvSpPr>
        <p:spPr>
          <a:xfrm>
            <a:off x="139850" y="3861995"/>
            <a:ext cx="3313356" cy="2872291"/>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GB" dirty="0" smtClean="0"/>
              <a:t>SUPPORTING EVIDENCE</a:t>
            </a:r>
          </a:p>
          <a:p>
            <a:pPr algn="ctr"/>
            <a:endParaRPr lang="en-GB" dirty="0"/>
          </a:p>
          <a:p>
            <a:pPr algn="ctr"/>
            <a:endParaRPr lang="en-GB" dirty="0" smtClean="0"/>
          </a:p>
          <a:p>
            <a:pPr algn="ctr"/>
            <a:endParaRPr lang="en-GB" dirty="0"/>
          </a:p>
          <a:p>
            <a:pPr algn="ctr"/>
            <a:endParaRPr lang="en-GB" dirty="0" smtClean="0"/>
          </a:p>
          <a:p>
            <a:pPr algn="ctr"/>
            <a:endParaRPr lang="en-GB" dirty="0"/>
          </a:p>
          <a:p>
            <a:pPr algn="ctr"/>
            <a:endParaRPr lang="en-GB" dirty="0" smtClean="0"/>
          </a:p>
          <a:p>
            <a:pPr algn="ctr"/>
            <a:endParaRPr lang="en-GB" dirty="0"/>
          </a:p>
          <a:p>
            <a:pPr algn="ctr"/>
            <a:endParaRPr lang="en-GB" dirty="0" smtClean="0"/>
          </a:p>
          <a:p>
            <a:pPr algn="ctr"/>
            <a:endParaRPr lang="en-GB" dirty="0"/>
          </a:p>
        </p:txBody>
      </p:sp>
      <p:sp>
        <p:nvSpPr>
          <p:cNvPr id="10" name="Rectangle 9"/>
          <p:cNvSpPr/>
          <p:nvPr/>
        </p:nvSpPr>
        <p:spPr>
          <a:xfrm>
            <a:off x="3539266" y="3861995"/>
            <a:ext cx="2062455" cy="86061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GB" sz="1100" dirty="0" smtClean="0"/>
              <a:t>POINT</a:t>
            </a:r>
          </a:p>
          <a:p>
            <a:endParaRPr lang="en-GB" sz="1100" dirty="0"/>
          </a:p>
          <a:p>
            <a:endParaRPr lang="en-GB" sz="1100" dirty="0"/>
          </a:p>
          <a:p>
            <a:endParaRPr lang="en-GB" sz="1100" dirty="0" smtClean="0"/>
          </a:p>
          <a:p>
            <a:endParaRPr lang="en-GB" sz="1100" dirty="0"/>
          </a:p>
        </p:txBody>
      </p:sp>
      <p:sp>
        <p:nvSpPr>
          <p:cNvPr id="11" name="Rectangle 10"/>
          <p:cNvSpPr/>
          <p:nvPr/>
        </p:nvSpPr>
        <p:spPr>
          <a:xfrm>
            <a:off x="5689903" y="3856614"/>
            <a:ext cx="2034088" cy="86061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GB" sz="1100" dirty="0" smtClean="0"/>
              <a:t>EXPAND</a:t>
            </a:r>
          </a:p>
          <a:p>
            <a:endParaRPr lang="en-GB" sz="1100" dirty="0"/>
          </a:p>
          <a:p>
            <a:endParaRPr lang="en-GB" sz="1100" dirty="0"/>
          </a:p>
          <a:p>
            <a:endParaRPr lang="en-GB" sz="1100" dirty="0" smtClean="0"/>
          </a:p>
          <a:p>
            <a:endParaRPr lang="en-GB" sz="1100" dirty="0"/>
          </a:p>
        </p:txBody>
      </p:sp>
      <p:sp>
        <p:nvSpPr>
          <p:cNvPr id="12" name="Rectangle 11"/>
          <p:cNvSpPr/>
          <p:nvPr/>
        </p:nvSpPr>
        <p:spPr>
          <a:xfrm>
            <a:off x="7806853" y="3856614"/>
            <a:ext cx="2099863" cy="86061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GB" sz="1100" dirty="0" smtClean="0"/>
              <a:t>EVIDENCE</a:t>
            </a:r>
          </a:p>
          <a:p>
            <a:endParaRPr lang="en-GB" sz="1100" dirty="0"/>
          </a:p>
          <a:p>
            <a:endParaRPr lang="en-GB" sz="1100" dirty="0"/>
          </a:p>
          <a:p>
            <a:endParaRPr lang="en-GB" sz="1100" dirty="0" smtClean="0"/>
          </a:p>
          <a:p>
            <a:endParaRPr lang="en-GB" sz="1100" dirty="0"/>
          </a:p>
        </p:txBody>
      </p:sp>
      <p:sp>
        <p:nvSpPr>
          <p:cNvPr id="13" name="Rectangle 12"/>
          <p:cNvSpPr/>
          <p:nvPr/>
        </p:nvSpPr>
        <p:spPr>
          <a:xfrm>
            <a:off x="9995974" y="3856614"/>
            <a:ext cx="2020318" cy="86061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GB" sz="1100" dirty="0" smtClean="0"/>
              <a:t>LINK</a:t>
            </a:r>
          </a:p>
          <a:p>
            <a:endParaRPr lang="en-GB" sz="1100" dirty="0"/>
          </a:p>
          <a:p>
            <a:endParaRPr lang="en-GB" sz="1100" dirty="0"/>
          </a:p>
          <a:p>
            <a:endParaRPr lang="en-GB" sz="1100" dirty="0" smtClean="0"/>
          </a:p>
          <a:p>
            <a:endParaRPr lang="en-GB" sz="1100" dirty="0"/>
          </a:p>
        </p:txBody>
      </p:sp>
      <p:sp>
        <p:nvSpPr>
          <p:cNvPr id="14" name="Rectangle 13"/>
          <p:cNvSpPr/>
          <p:nvPr/>
        </p:nvSpPr>
        <p:spPr>
          <a:xfrm>
            <a:off x="3539265" y="5873673"/>
            <a:ext cx="2062455" cy="860613"/>
          </a:xfrm>
          <a:prstGeom prst="rect">
            <a:avLst/>
          </a:prstGeom>
          <a:ln>
            <a:solidFill>
              <a:srgbClr val="FF6600"/>
            </a:solidFill>
          </a:ln>
        </p:spPr>
        <p:style>
          <a:lnRef idx="2">
            <a:schemeClr val="accent1"/>
          </a:lnRef>
          <a:fillRef idx="1">
            <a:schemeClr val="lt1"/>
          </a:fillRef>
          <a:effectRef idx="0">
            <a:schemeClr val="accent1"/>
          </a:effectRef>
          <a:fontRef idx="minor">
            <a:schemeClr val="dk1"/>
          </a:fontRef>
        </p:style>
        <p:txBody>
          <a:bodyPr rtlCol="0" anchor="ctr"/>
          <a:lstStyle/>
          <a:p>
            <a:r>
              <a:rPr lang="en-GB" sz="1100" dirty="0" smtClean="0"/>
              <a:t>POINT</a:t>
            </a:r>
          </a:p>
          <a:p>
            <a:endParaRPr lang="en-GB" sz="1100" dirty="0" smtClean="0"/>
          </a:p>
          <a:p>
            <a:endParaRPr lang="en-GB" sz="1100" dirty="0"/>
          </a:p>
          <a:p>
            <a:endParaRPr lang="en-GB" sz="1100" dirty="0" smtClean="0"/>
          </a:p>
          <a:p>
            <a:endParaRPr lang="en-GB" sz="1100" dirty="0"/>
          </a:p>
        </p:txBody>
      </p:sp>
      <p:sp>
        <p:nvSpPr>
          <p:cNvPr id="15" name="Rectangle 14"/>
          <p:cNvSpPr/>
          <p:nvPr/>
        </p:nvSpPr>
        <p:spPr>
          <a:xfrm>
            <a:off x="5689903" y="5868292"/>
            <a:ext cx="2034088" cy="860613"/>
          </a:xfrm>
          <a:prstGeom prst="rect">
            <a:avLst/>
          </a:prstGeom>
          <a:ln>
            <a:solidFill>
              <a:srgbClr val="FF6600"/>
            </a:solidFill>
          </a:ln>
        </p:spPr>
        <p:style>
          <a:lnRef idx="2">
            <a:schemeClr val="accent1"/>
          </a:lnRef>
          <a:fillRef idx="1">
            <a:schemeClr val="lt1"/>
          </a:fillRef>
          <a:effectRef idx="0">
            <a:schemeClr val="accent1"/>
          </a:effectRef>
          <a:fontRef idx="minor">
            <a:schemeClr val="dk1"/>
          </a:fontRef>
        </p:style>
        <p:txBody>
          <a:bodyPr rtlCol="0" anchor="ctr"/>
          <a:lstStyle/>
          <a:p>
            <a:r>
              <a:rPr lang="en-GB" sz="1100" dirty="0" smtClean="0"/>
              <a:t>EXPAND</a:t>
            </a:r>
          </a:p>
          <a:p>
            <a:endParaRPr lang="en-GB" sz="1100" dirty="0"/>
          </a:p>
          <a:p>
            <a:endParaRPr lang="en-GB" sz="1100" dirty="0"/>
          </a:p>
          <a:p>
            <a:endParaRPr lang="en-GB" sz="1100" dirty="0" smtClean="0"/>
          </a:p>
          <a:p>
            <a:endParaRPr lang="en-GB" sz="1100" dirty="0"/>
          </a:p>
        </p:txBody>
      </p:sp>
      <p:sp>
        <p:nvSpPr>
          <p:cNvPr id="16" name="Rectangle 15"/>
          <p:cNvSpPr/>
          <p:nvPr/>
        </p:nvSpPr>
        <p:spPr>
          <a:xfrm>
            <a:off x="7810051" y="5868290"/>
            <a:ext cx="2099863" cy="860613"/>
          </a:xfrm>
          <a:prstGeom prst="rect">
            <a:avLst/>
          </a:prstGeom>
          <a:ln>
            <a:solidFill>
              <a:srgbClr val="FF6600"/>
            </a:solidFill>
          </a:ln>
        </p:spPr>
        <p:style>
          <a:lnRef idx="2">
            <a:schemeClr val="accent1"/>
          </a:lnRef>
          <a:fillRef idx="1">
            <a:schemeClr val="lt1"/>
          </a:fillRef>
          <a:effectRef idx="0">
            <a:schemeClr val="accent1"/>
          </a:effectRef>
          <a:fontRef idx="minor">
            <a:schemeClr val="dk1"/>
          </a:fontRef>
        </p:style>
        <p:txBody>
          <a:bodyPr rtlCol="0" anchor="ctr"/>
          <a:lstStyle/>
          <a:p>
            <a:r>
              <a:rPr lang="en-GB" sz="1100" dirty="0" smtClean="0"/>
              <a:t>EVIDENCE</a:t>
            </a:r>
          </a:p>
          <a:p>
            <a:endParaRPr lang="en-GB" sz="1100" dirty="0"/>
          </a:p>
          <a:p>
            <a:endParaRPr lang="en-GB" sz="1100" dirty="0"/>
          </a:p>
          <a:p>
            <a:endParaRPr lang="en-GB" sz="1100" dirty="0" smtClean="0"/>
          </a:p>
          <a:p>
            <a:endParaRPr lang="en-GB" sz="1100" dirty="0"/>
          </a:p>
        </p:txBody>
      </p:sp>
      <p:sp>
        <p:nvSpPr>
          <p:cNvPr id="17" name="Rectangle 16"/>
          <p:cNvSpPr/>
          <p:nvPr/>
        </p:nvSpPr>
        <p:spPr>
          <a:xfrm>
            <a:off x="9995974" y="5868290"/>
            <a:ext cx="2020318" cy="860613"/>
          </a:xfrm>
          <a:prstGeom prst="rect">
            <a:avLst/>
          </a:prstGeom>
          <a:ln>
            <a:solidFill>
              <a:srgbClr val="FF6600"/>
            </a:solidFill>
          </a:ln>
        </p:spPr>
        <p:style>
          <a:lnRef idx="2">
            <a:schemeClr val="accent1"/>
          </a:lnRef>
          <a:fillRef idx="1">
            <a:schemeClr val="lt1"/>
          </a:fillRef>
          <a:effectRef idx="0">
            <a:schemeClr val="accent1"/>
          </a:effectRef>
          <a:fontRef idx="minor">
            <a:schemeClr val="dk1"/>
          </a:fontRef>
        </p:style>
        <p:txBody>
          <a:bodyPr rtlCol="0" anchor="ctr"/>
          <a:lstStyle/>
          <a:p>
            <a:r>
              <a:rPr lang="en-GB" sz="1100" dirty="0" smtClean="0"/>
              <a:t>LINK</a:t>
            </a:r>
          </a:p>
          <a:p>
            <a:endParaRPr lang="en-GB" sz="1100" dirty="0"/>
          </a:p>
          <a:p>
            <a:endParaRPr lang="en-GB" sz="1100" dirty="0"/>
          </a:p>
          <a:p>
            <a:endParaRPr lang="en-GB" sz="1100" dirty="0" smtClean="0"/>
          </a:p>
          <a:p>
            <a:endParaRPr lang="en-GB" sz="1100" dirty="0"/>
          </a:p>
        </p:txBody>
      </p:sp>
      <p:sp>
        <p:nvSpPr>
          <p:cNvPr id="18" name="Rectangle 17"/>
          <p:cNvSpPr/>
          <p:nvPr/>
        </p:nvSpPr>
        <p:spPr>
          <a:xfrm>
            <a:off x="3539266" y="4867833"/>
            <a:ext cx="2062455" cy="860613"/>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lang="en-GB" sz="1100" dirty="0" smtClean="0"/>
              <a:t>POINT</a:t>
            </a:r>
          </a:p>
          <a:p>
            <a:endParaRPr lang="en-GB" sz="1100" dirty="0"/>
          </a:p>
          <a:p>
            <a:endParaRPr lang="en-GB" sz="1100" dirty="0"/>
          </a:p>
          <a:p>
            <a:endParaRPr lang="en-GB" sz="1100" dirty="0" smtClean="0"/>
          </a:p>
          <a:p>
            <a:endParaRPr lang="en-GB" sz="1100" dirty="0" smtClean="0"/>
          </a:p>
        </p:txBody>
      </p:sp>
      <p:sp>
        <p:nvSpPr>
          <p:cNvPr id="19" name="Rectangle 18"/>
          <p:cNvSpPr/>
          <p:nvPr/>
        </p:nvSpPr>
        <p:spPr>
          <a:xfrm>
            <a:off x="5689903" y="4862452"/>
            <a:ext cx="2034088" cy="860613"/>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lang="en-GB" sz="1100" dirty="0" smtClean="0"/>
              <a:t>EXPAND</a:t>
            </a:r>
          </a:p>
          <a:p>
            <a:endParaRPr lang="en-GB" sz="1100" dirty="0"/>
          </a:p>
          <a:p>
            <a:endParaRPr lang="en-GB" sz="1100" dirty="0"/>
          </a:p>
          <a:p>
            <a:endParaRPr lang="en-GB" sz="1100" dirty="0" smtClean="0"/>
          </a:p>
          <a:p>
            <a:endParaRPr lang="en-GB" sz="1100" dirty="0"/>
          </a:p>
        </p:txBody>
      </p:sp>
      <p:sp>
        <p:nvSpPr>
          <p:cNvPr id="20" name="Rectangle 19"/>
          <p:cNvSpPr/>
          <p:nvPr/>
        </p:nvSpPr>
        <p:spPr>
          <a:xfrm>
            <a:off x="7807929" y="4862452"/>
            <a:ext cx="2099863" cy="860613"/>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lang="en-GB" sz="1100" dirty="0" smtClean="0"/>
              <a:t>EVIDENCE</a:t>
            </a:r>
          </a:p>
          <a:p>
            <a:endParaRPr lang="en-GB" sz="1100" dirty="0"/>
          </a:p>
          <a:p>
            <a:endParaRPr lang="en-GB" sz="1100" dirty="0"/>
          </a:p>
          <a:p>
            <a:endParaRPr lang="en-GB" sz="1100" dirty="0" smtClean="0"/>
          </a:p>
          <a:p>
            <a:endParaRPr lang="en-GB" sz="1100" dirty="0"/>
          </a:p>
        </p:txBody>
      </p:sp>
      <p:sp>
        <p:nvSpPr>
          <p:cNvPr id="21" name="Rectangle 20"/>
          <p:cNvSpPr/>
          <p:nvPr/>
        </p:nvSpPr>
        <p:spPr>
          <a:xfrm>
            <a:off x="9995974" y="4862451"/>
            <a:ext cx="2020318" cy="860613"/>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lang="en-GB" sz="1100" dirty="0" smtClean="0"/>
              <a:t>LINK</a:t>
            </a:r>
          </a:p>
          <a:p>
            <a:endParaRPr lang="en-GB" sz="1100" dirty="0"/>
          </a:p>
          <a:p>
            <a:endParaRPr lang="en-GB" sz="1100" dirty="0"/>
          </a:p>
          <a:p>
            <a:endParaRPr lang="en-GB" sz="1100" dirty="0" smtClean="0"/>
          </a:p>
          <a:p>
            <a:endParaRPr lang="en-GB" sz="1100" dirty="0"/>
          </a:p>
        </p:txBody>
      </p:sp>
      <p:sp>
        <p:nvSpPr>
          <p:cNvPr id="22" name="Rectangle 21"/>
          <p:cNvSpPr/>
          <p:nvPr/>
        </p:nvSpPr>
        <p:spPr>
          <a:xfrm>
            <a:off x="139850" y="842239"/>
            <a:ext cx="2743199" cy="2922937"/>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GB" dirty="0" smtClean="0"/>
              <a:t>DEFINITION</a:t>
            </a:r>
          </a:p>
          <a:p>
            <a:pPr algn="ctr"/>
            <a:endParaRPr lang="en-GB" dirty="0"/>
          </a:p>
          <a:p>
            <a:pPr algn="ctr"/>
            <a:endParaRPr lang="en-GB" dirty="0" smtClean="0"/>
          </a:p>
          <a:p>
            <a:pPr algn="ctr"/>
            <a:endParaRPr lang="en-GB" dirty="0"/>
          </a:p>
          <a:p>
            <a:pPr algn="ctr"/>
            <a:endParaRPr lang="en-GB" dirty="0" smtClean="0"/>
          </a:p>
          <a:p>
            <a:pPr algn="ctr"/>
            <a:endParaRPr lang="en-GB" dirty="0"/>
          </a:p>
          <a:p>
            <a:pPr algn="ctr"/>
            <a:endParaRPr lang="en-GB" dirty="0" smtClean="0"/>
          </a:p>
          <a:p>
            <a:pPr algn="ctr"/>
            <a:endParaRPr lang="en-GB" dirty="0"/>
          </a:p>
          <a:p>
            <a:pPr algn="ctr"/>
            <a:endParaRPr lang="en-GB" dirty="0" smtClean="0"/>
          </a:p>
          <a:p>
            <a:pPr algn="ctr"/>
            <a:endParaRPr lang="en-GB" dirty="0"/>
          </a:p>
        </p:txBody>
      </p:sp>
    </p:spTree>
    <p:extLst>
      <p:ext uri="{BB962C8B-B14F-4D97-AF65-F5344CB8AC3E}">
        <p14:creationId xmlns:p14="http://schemas.microsoft.com/office/powerpoint/2010/main" val="13438879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819" y="757706"/>
            <a:ext cx="2704563" cy="862885"/>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dirty="0"/>
              <a:t>Two of the main techniques of the cognitive interview are:</a:t>
            </a:r>
          </a:p>
        </p:txBody>
      </p:sp>
      <p:sp>
        <p:nvSpPr>
          <p:cNvPr id="5" name="Rectangle 4"/>
          <p:cNvSpPr/>
          <p:nvPr/>
        </p:nvSpPr>
        <p:spPr>
          <a:xfrm>
            <a:off x="3243329" y="757706"/>
            <a:ext cx="2704563" cy="862885"/>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600"/>
              <a:t>The enhanced cognitive interview uses the four techniques of the CI. It also:</a:t>
            </a:r>
          </a:p>
        </p:txBody>
      </p:sp>
      <p:sp>
        <p:nvSpPr>
          <p:cNvPr id="6" name="Rectangle 5"/>
          <p:cNvSpPr/>
          <p:nvPr/>
        </p:nvSpPr>
        <p:spPr>
          <a:xfrm>
            <a:off x="6254839" y="757706"/>
            <a:ext cx="2704563" cy="862885"/>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a:t>Two of the main techniques of the CI are based on:</a:t>
            </a:r>
          </a:p>
        </p:txBody>
      </p:sp>
      <p:sp>
        <p:nvSpPr>
          <p:cNvPr id="7" name="Rectangle 6"/>
          <p:cNvSpPr/>
          <p:nvPr/>
        </p:nvSpPr>
        <p:spPr>
          <a:xfrm>
            <a:off x="9266349" y="757706"/>
            <a:ext cx="2704563" cy="862885"/>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a:t>A significant limitation of the CI is:</a:t>
            </a:r>
          </a:p>
        </p:txBody>
      </p:sp>
      <p:sp>
        <p:nvSpPr>
          <p:cNvPr id="8" name="Rectangle 7"/>
          <p:cNvSpPr/>
          <p:nvPr/>
        </p:nvSpPr>
        <p:spPr>
          <a:xfrm>
            <a:off x="231819" y="1620591"/>
            <a:ext cx="2704563" cy="1972615"/>
          </a:xfrm>
          <a:prstGeom prst="rect">
            <a:avLst/>
          </a:prstGeom>
          <a:ln>
            <a:solidFill>
              <a:schemeClr val="accent5"/>
            </a:solidFill>
          </a:ln>
        </p:spPr>
        <p:style>
          <a:lnRef idx="2">
            <a:schemeClr val="accent1"/>
          </a:lnRef>
          <a:fillRef idx="1">
            <a:schemeClr val="lt1"/>
          </a:fillRef>
          <a:effectRef idx="0">
            <a:schemeClr val="accent1"/>
          </a:effectRef>
          <a:fontRef idx="minor">
            <a:schemeClr val="dk1"/>
          </a:fontRef>
        </p:style>
        <p:txBody>
          <a:bodyPr rtlCol="0" anchor="ctr"/>
          <a:lstStyle/>
          <a:p>
            <a:pPr marL="342900" lvl="0" indent="-342900">
              <a:buFont typeface="+mj-lt"/>
              <a:buAutoNum type="alphaLcParenR"/>
            </a:pPr>
            <a:r>
              <a:rPr lang="en-GB" sz="1400" dirty="0"/>
              <a:t>Change perspective and reinstate the context</a:t>
            </a:r>
          </a:p>
          <a:p>
            <a:pPr marL="342900" lvl="0" indent="-342900">
              <a:buFont typeface="+mj-lt"/>
              <a:buAutoNum type="alphaLcParenR"/>
            </a:pPr>
            <a:r>
              <a:rPr lang="en-GB" sz="1400" dirty="0"/>
              <a:t>Change perspective and change opinion</a:t>
            </a:r>
          </a:p>
          <a:p>
            <a:pPr marL="342900" lvl="0" indent="-342900">
              <a:buFont typeface="+mj-lt"/>
              <a:buAutoNum type="alphaLcParenR"/>
            </a:pPr>
            <a:r>
              <a:rPr lang="en-GB" sz="1400" dirty="0"/>
              <a:t>Report everything and use retrieval cues</a:t>
            </a:r>
          </a:p>
          <a:p>
            <a:pPr marL="342900" indent="-342900">
              <a:buFont typeface="+mj-lt"/>
              <a:buAutoNum type="alphaLcParenR"/>
            </a:pPr>
            <a:r>
              <a:rPr lang="en-GB" sz="1400" dirty="0"/>
              <a:t>Reverse the order and answer the interviewer’s questions</a:t>
            </a:r>
          </a:p>
        </p:txBody>
      </p:sp>
      <p:sp>
        <p:nvSpPr>
          <p:cNvPr id="9" name="Rectangle 8"/>
          <p:cNvSpPr/>
          <p:nvPr/>
        </p:nvSpPr>
        <p:spPr>
          <a:xfrm>
            <a:off x="3243329" y="1620591"/>
            <a:ext cx="2704563" cy="1972615"/>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marL="342900" lvl="0" indent="-342900">
              <a:buFont typeface="+mj-lt"/>
              <a:buAutoNum type="alphaLcParenR"/>
            </a:pPr>
            <a:r>
              <a:rPr lang="en-GB"/>
              <a:t>Is a lot quicker</a:t>
            </a:r>
          </a:p>
          <a:p>
            <a:pPr marL="342900" lvl="0" indent="-342900">
              <a:buFont typeface="+mj-lt"/>
              <a:buAutoNum type="alphaLcParenR"/>
            </a:pPr>
            <a:r>
              <a:rPr lang="en-GB"/>
              <a:t>Is more widely used</a:t>
            </a:r>
          </a:p>
          <a:p>
            <a:pPr marL="342900" lvl="0" indent="-342900">
              <a:buFont typeface="+mj-lt"/>
              <a:buAutoNum type="alphaLcParenR"/>
            </a:pPr>
            <a:r>
              <a:rPr lang="en-GB"/>
              <a:t>Gets the witness to speak slowly</a:t>
            </a:r>
          </a:p>
          <a:p>
            <a:pPr marL="342900" indent="-342900">
              <a:buFont typeface="+mj-lt"/>
              <a:buAutoNum type="alphaLcParenR"/>
            </a:pPr>
            <a:r>
              <a:rPr lang="en-GB"/>
              <a:t>Is nearly as effective as the CI</a:t>
            </a:r>
          </a:p>
        </p:txBody>
      </p:sp>
      <p:sp>
        <p:nvSpPr>
          <p:cNvPr id="10" name="Rectangle 9"/>
          <p:cNvSpPr/>
          <p:nvPr/>
        </p:nvSpPr>
        <p:spPr>
          <a:xfrm>
            <a:off x="6254839" y="1620591"/>
            <a:ext cx="2704563" cy="1972615"/>
          </a:xfrm>
          <a:prstGeom prst="rect">
            <a:avLst/>
          </a:prstGeom>
          <a:ln>
            <a:solidFill>
              <a:schemeClr val="accent5"/>
            </a:solidFill>
          </a:ln>
        </p:spPr>
        <p:style>
          <a:lnRef idx="2">
            <a:schemeClr val="accent1"/>
          </a:lnRef>
          <a:fillRef idx="1">
            <a:schemeClr val="lt1"/>
          </a:fillRef>
          <a:effectRef idx="0">
            <a:schemeClr val="accent1"/>
          </a:effectRef>
          <a:fontRef idx="minor">
            <a:schemeClr val="dk1"/>
          </a:fontRef>
        </p:style>
        <p:txBody>
          <a:bodyPr rtlCol="0" anchor="ctr"/>
          <a:lstStyle/>
          <a:p>
            <a:pPr marL="342900" lvl="0" indent="-342900">
              <a:buFont typeface="+mj-lt"/>
              <a:buAutoNum type="alphaLcParenR"/>
            </a:pPr>
            <a:r>
              <a:rPr lang="en-GB"/>
              <a:t>Tulving’s encoding specificity principle</a:t>
            </a:r>
          </a:p>
          <a:p>
            <a:pPr marL="342900" lvl="0" indent="-342900">
              <a:buFont typeface="+mj-lt"/>
              <a:buAutoNum type="alphaLcParenR"/>
            </a:pPr>
            <a:r>
              <a:rPr lang="en-GB"/>
              <a:t>Miller’s research into the capacity of STM</a:t>
            </a:r>
          </a:p>
          <a:p>
            <a:pPr marL="342900" lvl="0" indent="-342900">
              <a:buFont typeface="+mj-lt"/>
              <a:buAutoNum type="alphaLcParenR"/>
            </a:pPr>
            <a:r>
              <a:rPr lang="en-GB"/>
              <a:t>The MSM</a:t>
            </a:r>
          </a:p>
          <a:p>
            <a:pPr marL="342900" indent="-342900">
              <a:buFont typeface="+mj-lt"/>
              <a:buAutoNum type="alphaLcParenR"/>
            </a:pPr>
            <a:r>
              <a:rPr lang="en-GB"/>
              <a:t>Baddeley’s research into coding in memory</a:t>
            </a:r>
          </a:p>
        </p:txBody>
      </p:sp>
      <p:sp>
        <p:nvSpPr>
          <p:cNvPr id="11" name="Rectangle 10"/>
          <p:cNvSpPr/>
          <p:nvPr/>
        </p:nvSpPr>
        <p:spPr>
          <a:xfrm>
            <a:off x="9266349" y="1620591"/>
            <a:ext cx="2704563" cy="1972615"/>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marL="342900" lvl="0" indent="-342900">
              <a:buFont typeface="+mj-lt"/>
              <a:buAutoNum type="alphaLcParenR"/>
            </a:pPr>
            <a:r>
              <a:rPr lang="en-GB" sz="1400"/>
              <a:t>It is time-consuming for the police to use</a:t>
            </a:r>
          </a:p>
          <a:p>
            <a:pPr marL="342900" lvl="0" indent="-342900">
              <a:buFont typeface="+mj-lt"/>
              <a:buAutoNum type="alphaLcParenR"/>
            </a:pPr>
            <a:r>
              <a:rPr lang="en-GB" sz="1400"/>
              <a:t>It is less effective than the standard police interview</a:t>
            </a:r>
          </a:p>
          <a:p>
            <a:pPr marL="342900" lvl="0" indent="-342900">
              <a:buFont typeface="+mj-lt"/>
              <a:buAutoNum type="alphaLcParenR"/>
            </a:pPr>
            <a:r>
              <a:rPr lang="en-GB" sz="1400"/>
              <a:t>Some aspects of it are more useful than others</a:t>
            </a:r>
          </a:p>
          <a:p>
            <a:pPr marL="342900" indent="-342900">
              <a:buFont typeface="+mj-lt"/>
              <a:buAutoNum type="alphaLcParenR"/>
            </a:pPr>
            <a:r>
              <a:rPr lang="en-GB" sz="1400"/>
              <a:t>It is not supported by the bulk of psychological research into how memory works</a:t>
            </a:r>
          </a:p>
        </p:txBody>
      </p:sp>
      <p:sp>
        <p:nvSpPr>
          <p:cNvPr id="12" name="Rectangle 11"/>
          <p:cNvSpPr/>
          <p:nvPr/>
        </p:nvSpPr>
        <p:spPr>
          <a:xfrm>
            <a:off x="231819" y="3899951"/>
            <a:ext cx="2704563" cy="862885"/>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sp>
        <p:nvSpPr>
          <p:cNvPr id="13" name="Rectangle 12"/>
          <p:cNvSpPr/>
          <p:nvPr/>
        </p:nvSpPr>
        <p:spPr>
          <a:xfrm>
            <a:off x="3243329" y="3899951"/>
            <a:ext cx="2704563" cy="862885"/>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en-GB"/>
          </a:p>
        </p:txBody>
      </p:sp>
      <p:sp>
        <p:nvSpPr>
          <p:cNvPr id="14" name="Rectangle 13"/>
          <p:cNvSpPr/>
          <p:nvPr/>
        </p:nvSpPr>
        <p:spPr>
          <a:xfrm>
            <a:off x="6254839" y="3899951"/>
            <a:ext cx="2704563" cy="862885"/>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sp>
        <p:nvSpPr>
          <p:cNvPr id="15" name="Rectangle 14"/>
          <p:cNvSpPr/>
          <p:nvPr/>
        </p:nvSpPr>
        <p:spPr>
          <a:xfrm>
            <a:off x="9266349" y="3899951"/>
            <a:ext cx="2704563" cy="862885"/>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en-GB"/>
          </a:p>
        </p:txBody>
      </p:sp>
      <p:sp>
        <p:nvSpPr>
          <p:cNvPr id="16" name="Rectangle 15"/>
          <p:cNvSpPr/>
          <p:nvPr/>
        </p:nvSpPr>
        <p:spPr>
          <a:xfrm>
            <a:off x="231819" y="4760891"/>
            <a:ext cx="2704563" cy="1972615"/>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sp>
        <p:nvSpPr>
          <p:cNvPr id="17" name="Rectangle 16"/>
          <p:cNvSpPr/>
          <p:nvPr/>
        </p:nvSpPr>
        <p:spPr>
          <a:xfrm>
            <a:off x="3243329" y="4760891"/>
            <a:ext cx="2704563" cy="1972615"/>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en-GB"/>
          </a:p>
        </p:txBody>
      </p:sp>
      <p:sp>
        <p:nvSpPr>
          <p:cNvPr id="18" name="Rectangle 17"/>
          <p:cNvSpPr/>
          <p:nvPr/>
        </p:nvSpPr>
        <p:spPr>
          <a:xfrm>
            <a:off x="6254839" y="4760891"/>
            <a:ext cx="2704563" cy="1972615"/>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sp>
        <p:nvSpPr>
          <p:cNvPr id="19" name="Rectangle 18"/>
          <p:cNvSpPr/>
          <p:nvPr/>
        </p:nvSpPr>
        <p:spPr>
          <a:xfrm>
            <a:off x="9266349" y="4760891"/>
            <a:ext cx="2704563" cy="1972615"/>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en-GB"/>
          </a:p>
        </p:txBody>
      </p:sp>
      <p:sp>
        <p:nvSpPr>
          <p:cNvPr id="2" name="5-Point Star 1"/>
          <p:cNvSpPr/>
          <p:nvPr/>
        </p:nvSpPr>
        <p:spPr>
          <a:xfrm>
            <a:off x="150607" y="3754419"/>
            <a:ext cx="301214" cy="322729"/>
          </a:xfrm>
          <a:prstGeom prst="star5">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20" name="5-Point Star 19"/>
          <p:cNvSpPr/>
          <p:nvPr/>
        </p:nvSpPr>
        <p:spPr>
          <a:xfrm>
            <a:off x="9115742" y="3745454"/>
            <a:ext cx="301214" cy="322729"/>
          </a:xfrm>
          <a:prstGeom prst="star5">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21" name="5-Point Star 20"/>
          <p:cNvSpPr/>
          <p:nvPr/>
        </p:nvSpPr>
        <p:spPr>
          <a:xfrm>
            <a:off x="6104232" y="3754419"/>
            <a:ext cx="301214" cy="322729"/>
          </a:xfrm>
          <a:prstGeom prst="star5">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22" name="5-Point Star 21"/>
          <p:cNvSpPr/>
          <p:nvPr/>
        </p:nvSpPr>
        <p:spPr>
          <a:xfrm>
            <a:off x="3141763" y="3745454"/>
            <a:ext cx="301214" cy="322729"/>
          </a:xfrm>
          <a:prstGeom prst="star5">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23" name="Rectangle 22"/>
          <p:cNvSpPr/>
          <p:nvPr/>
        </p:nvSpPr>
        <p:spPr>
          <a:xfrm>
            <a:off x="1692283" y="-4737"/>
            <a:ext cx="8912376"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rgbClr val="FF3399"/>
              </a:contourClr>
            </a:sp3d>
          </a:bodyPr>
          <a:lstStyle/>
          <a:p>
            <a:pPr algn="ctr"/>
            <a:r>
              <a:rPr lang="en-US" sz="3200" b="1" dirty="0" smtClean="0">
                <a:ln w="11430"/>
                <a:solidFill>
                  <a:srgbClr val="FF3399"/>
                </a:solidFill>
                <a:effectLst>
                  <a:outerShdw blurRad="50800" dist="39000" dir="5460000" algn="tl">
                    <a:srgbClr val="000000">
                      <a:alpha val="38000"/>
                    </a:srgbClr>
                  </a:outerShdw>
                </a:effectLst>
              </a:rPr>
              <a:t>Multiple choice quiz 5 (plus Stella design your own)</a:t>
            </a:r>
            <a:endParaRPr lang="en-US" sz="3200" b="1" dirty="0">
              <a:ln w="11430"/>
              <a:solidFill>
                <a:srgbClr val="FF3399"/>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40492409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839788" y="764704"/>
            <a:ext cx="5157787" cy="5883522"/>
          </a:xfrm>
        </p:spPr>
        <p:txBody>
          <a:bodyPr>
            <a:noAutofit/>
          </a:bodyPr>
          <a:lstStyle/>
          <a:p>
            <a:pPr marL="514350" lvl="0" indent="-514350">
              <a:buFont typeface="+mj-lt"/>
              <a:buAutoNum type="arabicPeriod"/>
            </a:pPr>
            <a:r>
              <a:rPr lang="en-GB" sz="1300" dirty="0"/>
              <a:t>Name the psychologist who investigated capacity of STM using a digit span task </a:t>
            </a:r>
            <a:endParaRPr lang="en-GB" sz="1300" dirty="0" smtClean="0"/>
          </a:p>
          <a:p>
            <a:pPr marL="514350" lvl="0" indent="-514350">
              <a:buFont typeface="+mj-lt"/>
              <a:buAutoNum type="arabicPeriod"/>
            </a:pPr>
            <a:r>
              <a:rPr lang="en-GB" sz="1300" dirty="0" smtClean="0"/>
              <a:t>Who </a:t>
            </a:r>
            <a:r>
              <a:rPr lang="en-GB" sz="1300" dirty="0"/>
              <a:t>developed MSM? </a:t>
            </a:r>
            <a:endParaRPr lang="en-GB" sz="1300" dirty="0" smtClean="0"/>
          </a:p>
          <a:p>
            <a:pPr marL="514350" lvl="0" indent="-514350">
              <a:buFont typeface="+mj-lt"/>
              <a:buAutoNum type="arabicPeriod"/>
            </a:pPr>
            <a:r>
              <a:rPr lang="en-GB" sz="1300" dirty="0" smtClean="0"/>
              <a:t>What </a:t>
            </a:r>
            <a:r>
              <a:rPr lang="en-GB" sz="1300" dirty="0"/>
              <a:t>is the name of the second store? </a:t>
            </a:r>
            <a:endParaRPr lang="en-GB" sz="1300" dirty="0" smtClean="0"/>
          </a:p>
          <a:p>
            <a:pPr marL="514350" lvl="0" indent="-514350">
              <a:buFont typeface="+mj-lt"/>
              <a:buAutoNum type="arabicPeriod"/>
            </a:pPr>
            <a:r>
              <a:rPr lang="en-GB" sz="1300" dirty="0" smtClean="0"/>
              <a:t>What </a:t>
            </a:r>
            <a:r>
              <a:rPr lang="en-GB" sz="1300" dirty="0"/>
              <a:t>is the name of the first store? </a:t>
            </a:r>
            <a:endParaRPr lang="en-GB" sz="1300" dirty="0" smtClean="0"/>
          </a:p>
          <a:p>
            <a:pPr marL="514350" lvl="0" indent="-514350">
              <a:buFont typeface="+mj-lt"/>
              <a:buAutoNum type="arabicPeriod"/>
            </a:pPr>
            <a:r>
              <a:rPr lang="en-GB" sz="1300" dirty="0" smtClean="0"/>
              <a:t>What </a:t>
            </a:r>
            <a:r>
              <a:rPr lang="en-GB" sz="1300" dirty="0"/>
              <a:t>is the name of the third store? </a:t>
            </a:r>
            <a:endParaRPr lang="en-GB" sz="1300" dirty="0" smtClean="0"/>
          </a:p>
          <a:p>
            <a:pPr marL="514350" lvl="0" indent="-514350">
              <a:buFont typeface="+mj-lt"/>
              <a:buAutoNum type="arabicPeriod"/>
            </a:pPr>
            <a:r>
              <a:rPr lang="en-GB" sz="1300" dirty="0" smtClean="0"/>
              <a:t>What </a:t>
            </a:r>
            <a:r>
              <a:rPr lang="en-GB" sz="1300" dirty="0"/>
              <a:t>term is used to describe the grouping together of letters/numbers I order to increase our STM capacity? </a:t>
            </a:r>
            <a:endParaRPr lang="en-GB" sz="1300" dirty="0" smtClean="0"/>
          </a:p>
          <a:p>
            <a:pPr marL="514350" lvl="0" indent="-514350">
              <a:buFont typeface="+mj-lt"/>
              <a:buAutoNum type="arabicPeriod"/>
            </a:pPr>
            <a:r>
              <a:rPr lang="en-GB" sz="1300" dirty="0" smtClean="0"/>
              <a:t>What </a:t>
            </a:r>
            <a:r>
              <a:rPr lang="en-GB" sz="1300" dirty="0"/>
              <a:t>word describes three random consonants grouped together to test STM duration? </a:t>
            </a:r>
            <a:endParaRPr lang="en-GB" sz="1300" dirty="0" smtClean="0"/>
          </a:p>
          <a:p>
            <a:pPr marL="514350" lvl="0" indent="-514350">
              <a:buFont typeface="+mj-lt"/>
              <a:buAutoNum type="arabicPeriod"/>
            </a:pPr>
            <a:r>
              <a:rPr lang="en-GB" sz="1300" dirty="0" smtClean="0"/>
              <a:t>What </a:t>
            </a:r>
            <a:r>
              <a:rPr lang="en-GB" sz="1300" dirty="0"/>
              <a:t>word means that you can recall items from a list in any order? </a:t>
            </a:r>
            <a:endParaRPr lang="en-GB" sz="1300" dirty="0" smtClean="0"/>
          </a:p>
          <a:p>
            <a:pPr marL="514350" lvl="0" indent="-514350">
              <a:buFont typeface="+mj-lt"/>
              <a:buAutoNum type="arabicPeriod"/>
            </a:pPr>
            <a:r>
              <a:rPr lang="en-GB" sz="1300" dirty="0" smtClean="0"/>
              <a:t>What </a:t>
            </a:r>
            <a:r>
              <a:rPr lang="en-GB" sz="1300" dirty="0"/>
              <a:t>type of memory is memory based upon meanings? </a:t>
            </a:r>
            <a:endParaRPr lang="en-GB" sz="1300" dirty="0" smtClean="0"/>
          </a:p>
          <a:p>
            <a:pPr marL="514350" lvl="0" indent="-514350">
              <a:buFont typeface="+mj-lt"/>
              <a:buAutoNum type="arabicPeriod"/>
            </a:pPr>
            <a:r>
              <a:rPr lang="en-GB" sz="1300" dirty="0" smtClean="0"/>
              <a:t>What </a:t>
            </a:r>
            <a:r>
              <a:rPr lang="en-GB" sz="1300" dirty="0"/>
              <a:t>word describes the tendency to recall words from the beginning of a list? </a:t>
            </a:r>
            <a:endParaRPr lang="en-GB" sz="1300" dirty="0" smtClean="0"/>
          </a:p>
          <a:p>
            <a:pPr marL="514350" lvl="0" indent="-514350">
              <a:buFont typeface="+mj-lt"/>
              <a:buAutoNum type="arabicPeriod"/>
            </a:pPr>
            <a:r>
              <a:rPr lang="en-GB" sz="1300" dirty="0" smtClean="0"/>
              <a:t>What </a:t>
            </a:r>
            <a:r>
              <a:rPr lang="en-GB" sz="1300" dirty="0"/>
              <a:t>word describes the tendency to recall words from the end of a list? </a:t>
            </a:r>
            <a:endParaRPr lang="en-GB" sz="1300" dirty="0" smtClean="0"/>
          </a:p>
          <a:p>
            <a:pPr marL="514350" lvl="0" indent="-514350">
              <a:buFont typeface="+mj-lt"/>
              <a:buAutoNum type="arabicPeriod"/>
            </a:pPr>
            <a:r>
              <a:rPr lang="en-GB" sz="1300" dirty="0" smtClean="0"/>
              <a:t>What </a:t>
            </a:r>
            <a:r>
              <a:rPr lang="en-GB" sz="1300" dirty="0"/>
              <a:t>is the capacity of STM? </a:t>
            </a:r>
            <a:endParaRPr lang="en-GB" sz="1300" dirty="0" smtClean="0"/>
          </a:p>
          <a:p>
            <a:pPr marL="514350" lvl="0" indent="-514350">
              <a:buFont typeface="+mj-lt"/>
              <a:buAutoNum type="arabicPeriod"/>
            </a:pPr>
            <a:r>
              <a:rPr lang="en-GB" sz="1300" dirty="0" smtClean="0"/>
              <a:t>What </a:t>
            </a:r>
            <a:r>
              <a:rPr lang="en-GB" sz="1300" dirty="0"/>
              <a:t>is the duration of SM</a:t>
            </a:r>
            <a:r>
              <a:rPr lang="en-GB" sz="1300" dirty="0" smtClean="0"/>
              <a:t>?</a:t>
            </a:r>
            <a:endParaRPr lang="en-GB" sz="1300" dirty="0"/>
          </a:p>
          <a:p>
            <a:pPr marL="514350" lvl="0" indent="-514350">
              <a:buFont typeface="+mj-lt"/>
              <a:buAutoNum type="arabicPeriod"/>
            </a:pPr>
            <a:r>
              <a:rPr lang="en-GB" sz="1300" dirty="0"/>
              <a:t>What is the capacity of LTM? </a:t>
            </a:r>
            <a:endParaRPr lang="en-GB" sz="1300" dirty="0" smtClean="0"/>
          </a:p>
          <a:p>
            <a:pPr marL="514350" lvl="0" indent="-514350">
              <a:buFont typeface="+mj-lt"/>
              <a:buAutoNum type="arabicPeriod"/>
            </a:pPr>
            <a:r>
              <a:rPr lang="en-GB" sz="1300" dirty="0" smtClean="0"/>
              <a:t>What </a:t>
            </a:r>
            <a:r>
              <a:rPr lang="en-GB" sz="1300" dirty="0"/>
              <a:t>is the duration of STM? </a:t>
            </a:r>
          </a:p>
        </p:txBody>
      </p:sp>
      <p:sp>
        <p:nvSpPr>
          <p:cNvPr id="7" name="Content Placeholder 6"/>
          <p:cNvSpPr>
            <a:spLocks noGrp="1"/>
          </p:cNvSpPr>
          <p:nvPr>
            <p:ph sz="quarter" idx="4"/>
          </p:nvPr>
        </p:nvSpPr>
        <p:spPr>
          <a:xfrm>
            <a:off x="6172200" y="764704"/>
            <a:ext cx="5183188" cy="5883522"/>
          </a:xfrm>
        </p:spPr>
        <p:txBody>
          <a:bodyPr>
            <a:noAutofit/>
          </a:bodyPr>
          <a:lstStyle/>
          <a:p>
            <a:pPr marL="514350" lvl="0" indent="-514350">
              <a:buFont typeface="+mj-lt"/>
              <a:buAutoNum type="arabicPeriod"/>
            </a:pPr>
            <a:r>
              <a:rPr lang="en-GB" sz="1300" dirty="0" smtClean="0"/>
              <a:t>What is the duration of LTM? </a:t>
            </a:r>
          </a:p>
          <a:p>
            <a:pPr marL="514350" lvl="0" indent="-514350">
              <a:buFont typeface="+mj-lt"/>
              <a:buAutoNum type="arabicPeriod"/>
            </a:pPr>
            <a:r>
              <a:rPr lang="en-GB" sz="1300" dirty="0" smtClean="0"/>
              <a:t>How is information in sensory memory encoded? </a:t>
            </a:r>
          </a:p>
          <a:p>
            <a:pPr marL="514350" lvl="0" indent="-514350">
              <a:buFont typeface="+mj-lt"/>
              <a:buAutoNum type="arabicPeriod"/>
            </a:pPr>
            <a:r>
              <a:rPr lang="en-GB" sz="1300" dirty="0" smtClean="0"/>
              <a:t>How is information in LTM encoded? </a:t>
            </a:r>
          </a:p>
          <a:p>
            <a:pPr marL="514350" lvl="0" indent="-514350">
              <a:buFont typeface="+mj-lt"/>
              <a:buAutoNum type="arabicPeriod"/>
            </a:pPr>
            <a:r>
              <a:rPr lang="en-GB" sz="1300" dirty="0" smtClean="0"/>
              <a:t>How is information in STM encoded? </a:t>
            </a:r>
          </a:p>
          <a:p>
            <a:pPr marL="514350" lvl="0" indent="-514350">
              <a:buFont typeface="+mj-lt"/>
              <a:buAutoNum type="arabicPeriod"/>
            </a:pPr>
            <a:r>
              <a:rPr lang="en-GB" sz="1300" dirty="0" smtClean="0"/>
              <a:t>Name the psychologists who investigated duration of STM using trigrams </a:t>
            </a:r>
          </a:p>
          <a:p>
            <a:pPr marL="514350" lvl="0" indent="-514350">
              <a:buFont typeface="+mj-lt"/>
              <a:buAutoNum type="arabicPeriod"/>
            </a:pPr>
            <a:r>
              <a:rPr lang="en-GB" sz="1300" dirty="0" smtClean="0"/>
              <a:t>Name a type of forgetting from the STM store </a:t>
            </a:r>
          </a:p>
          <a:p>
            <a:pPr marL="514350" lvl="0" indent="-514350">
              <a:buFont typeface="+mj-lt"/>
              <a:buAutoNum type="arabicPeriod"/>
            </a:pPr>
            <a:r>
              <a:rPr lang="en-GB" sz="1300" dirty="0" smtClean="0"/>
              <a:t>What process causes information to remain in STM?</a:t>
            </a:r>
          </a:p>
          <a:p>
            <a:pPr marL="514350" lvl="0" indent="-514350">
              <a:buFont typeface="+mj-lt"/>
              <a:buAutoNum type="arabicPeriod"/>
            </a:pPr>
            <a:r>
              <a:rPr lang="en-GB" sz="1300" dirty="0" smtClean="0"/>
              <a:t>Name the process by which information is transferred from STM to LTM </a:t>
            </a:r>
          </a:p>
          <a:p>
            <a:pPr marL="514350" lvl="0" indent="-514350">
              <a:buFont typeface="+mj-lt"/>
              <a:buAutoNum type="arabicPeriod"/>
            </a:pPr>
            <a:r>
              <a:rPr lang="en-GB" sz="1300" dirty="0" smtClean="0"/>
              <a:t>Name the process by which information is transferred from LTM to STM </a:t>
            </a:r>
          </a:p>
          <a:p>
            <a:pPr marL="514350" lvl="0" indent="-514350">
              <a:buFont typeface="+mj-lt"/>
              <a:buAutoNum type="arabicPeriod"/>
            </a:pPr>
            <a:r>
              <a:rPr lang="en-GB" sz="1300" dirty="0" smtClean="0"/>
              <a:t>Name the process by which information is transferred from SM to STM </a:t>
            </a:r>
          </a:p>
          <a:p>
            <a:pPr marL="514350" lvl="0" indent="-514350">
              <a:buFont typeface="+mj-lt"/>
              <a:buAutoNum type="arabicPeriod"/>
            </a:pPr>
            <a:r>
              <a:rPr lang="en-GB" sz="1300" dirty="0" smtClean="0"/>
              <a:t>What other name is given to </a:t>
            </a:r>
            <a:r>
              <a:rPr lang="en-GB" sz="1300" dirty="0" err="1" smtClean="0"/>
              <a:t>Glanzer</a:t>
            </a:r>
            <a:r>
              <a:rPr lang="en-GB" sz="1300" dirty="0" smtClean="0"/>
              <a:t> and </a:t>
            </a:r>
            <a:r>
              <a:rPr lang="en-GB" sz="1300" dirty="0" err="1" smtClean="0"/>
              <a:t>Cunitz’s</a:t>
            </a:r>
            <a:r>
              <a:rPr lang="en-GB" sz="1300" dirty="0" smtClean="0"/>
              <a:t> primacy-</a:t>
            </a:r>
            <a:r>
              <a:rPr lang="en-GB" sz="1300" dirty="0" err="1" smtClean="0"/>
              <a:t>recency</a:t>
            </a:r>
            <a:r>
              <a:rPr lang="en-GB" sz="1300" dirty="0" smtClean="0"/>
              <a:t> effect? </a:t>
            </a:r>
          </a:p>
          <a:p>
            <a:pPr marL="514350" lvl="0" indent="-514350">
              <a:buFont typeface="+mj-lt"/>
              <a:buAutoNum type="arabicPeriod"/>
            </a:pPr>
            <a:r>
              <a:rPr lang="en-GB" sz="1300" dirty="0" smtClean="0"/>
              <a:t>Name the psychologist who found that chunking increases the capacity of STM</a:t>
            </a:r>
          </a:p>
          <a:p>
            <a:pPr marL="514350" lvl="0" indent="-514350">
              <a:buFont typeface="+mj-lt"/>
              <a:buAutoNum type="arabicPeriod"/>
            </a:pPr>
            <a:r>
              <a:rPr lang="en-GB" sz="1300" dirty="0" smtClean="0"/>
              <a:t>Who supported the idea that LTM and STM encode information in different ways?</a:t>
            </a:r>
          </a:p>
          <a:p>
            <a:pPr marL="514350" lvl="0" indent="-514350">
              <a:buFont typeface="+mj-lt"/>
              <a:buAutoNum type="arabicPeriod"/>
            </a:pPr>
            <a:r>
              <a:rPr lang="en-GB" sz="1300" dirty="0" smtClean="0"/>
              <a:t>Which psychologist investigated the capacity of STM using a digit-span task? </a:t>
            </a:r>
          </a:p>
          <a:p>
            <a:pPr marL="514350" lvl="0" indent="-514350">
              <a:buFont typeface="+mj-lt"/>
              <a:buAutoNum type="arabicPeriod"/>
            </a:pPr>
            <a:r>
              <a:rPr lang="en-GB" sz="1300" dirty="0" smtClean="0"/>
              <a:t>Which psychologist investigated encoding of STM and LTM? </a:t>
            </a:r>
            <a:endParaRPr lang="en-GB" sz="1300" dirty="0"/>
          </a:p>
        </p:txBody>
      </p:sp>
      <p:sp>
        <p:nvSpPr>
          <p:cNvPr id="8" name="Rectangle 7"/>
          <p:cNvSpPr/>
          <p:nvPr/>
        </p:nvSpPr>
        <p:spPr>
          <a:xfrm>
            <a:off x="3611517" y="-4737"/>
            <a:ext cx="5073826" cy="76944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rgbClr val="FF3399"/>
              </a:contourClr>
            </a:sp3d>
          </a:bodyPr>
          <a:lstStyle/>
          <a:p>
            <a:pPr algn="ctr"/>
            <a:r>
              <a:rPr lang="en-US" sz="4400" b="1" dirty="0" smtClean="0">
                <a:ln w="11430"/>
                <a:solidFill>
                  <a:srgbClr val="FF3399"/>
                </a:solidFill>
                <a:effectLst>
                  <a:outerShdw blurRad="50800" dist="39000" dir="5460000" algn="tl">
                    <a:srgbClr val="000000">
                      <a:alpha val="38000"/>
                    </a:srgbClr>
                  </a:outerShdw>
                </a:effectLst>
              </a:rPr>
              <a:t>The MSM Quick Quiz</a:t>
            </a:r>
            <a:endParaRPr lang="en-US" sz="4400" b="1" dirty="0">
              <a:ln w="11430"/>
              <a:solidFill>
                <a:srgbClr val="FF3399"/>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9335572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209910020"/>
              </p:ext>
            </p:extLst>
          </p:nvPr>
        </p:nvGraphicFramePr>
        <p:xfrm>
          <a:off x="774550" y="907327"/>
          <a:ext cx="10499464" cy="4912560"/>
        </p:xfrm>
        <a:graphic>
          <a:graphicData uri="http://schemas.openxmlformats.org/drawingml/2006/table">
            <a:tbl>
              <a:tblPr firstRow="1" firstCol="1" bandRow="1">
                <a:tableStyleId>{5940675A-B579-460E-94D1-54222C63F5DA}</a:tableStyleId>
              </a:tblPr>
              <a:tblGrid>
                <a:gridCol w="3499328">
                  <a:extLst>
                    <a:ext uri="{9D8B030D-6E8A-4147-A177-3AD203B41FA5}">
                      <a16:colId xmlns:a16="http://schemas.microsoft.com/office/drawing/2014/main" val="20000"/>
                    </a:ext>
                  </a:extLst>
                </a:gridCol>
                <a:gridCol w="3500068">
                  <a:extLst>
                    <a:ext uri="{9D8B030D-6E8A-4147-A177-3AD203B41FA5}">
                      <a16:colId xmlns:a16="http://schemas.microsoft.com/office/drawing/2014/main" val="20001"/>
                    </a:ext>
                  </a:extLst>
                </a:gridCol>
                <a:gridCol w="3500068">
                  <a:extLst>
                    <a:ext uri="{9D8B030D-6E8A-4147-A177-3AD203B41FA5}">
                      <a16:colId xmlns:a16="http://schemas.microsoft.com/office/drawing/2014/main" val="20002"/>
                    </a:ext>
                  </a:extLst>
                </a:gridCol>
              </a:tblGrid>
              <a:tr h="1237275">
                <a:tc>
                  <a:txBody>
                    <a:bodyPr/>
                    <a:lstStyle/>
                    <a:p>
                      <a:pPr algn="ctr">
                        <a:lnSpc>
                          <a:spcPct val="115000"/>
                        </a:lnSpc>
                        <a:spcAft>
                          <a:spcPts val="0"/>
                        </a:spcAft>
                        <a:tabLst>
                          <a:tab pos="457200" algn="l"/>
                        </a:tabLst>
                      </a:pPr>
                      <a:r>
                        <a:rPr lang="en-GB" sz="1000" dirty="0">
                          <a:effectLst/>
                        </a:rPr>
                        <a:t>This was a case study of a robbery at a petrol station in Vancouver, Canada in which 2 people were shot, one of whom died. 21 witnesses were interviewed by police, 13 of which were re-interviewed 5 months later by researchers. During the interviews, researchers attempted to insert 2 misleading questions but these had no effect.</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5282" marR="55282" marT="0" marB="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2"/>
                    </a:solidFill>
                  </a:tcPr>
                </a:tc>
                <a:tc>
                  <a:txBody>
                    <a:bodyPr/>
                    <a:lstStyle/>
                    <a:p>
                      <a:pPr algn="ctr">
                        <a:lnSpc>
                          <a:spcPct val="115000"/>
                        </a:lnSpc>
                        <a:spcAft>
                          <a:spcPts val="0"/>
                        </a:spcAft>
                      </a:pPr>
                      <a:r>
                        <a:rPr lang="en-GB" sz="1000" dirty="0">
                          <a:effectLst/>
                        </a:rPr>
                        <a:t>The study proves that memory for events can be contaminated by discussions that witnesses have with other people. This means that there is real world application as the police will be able to utilise this knowledge to separate witnesses after an event so that recall remains intact, increasing the reliability of any statements that they collect.</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5282" marR="55282" marT="0" marB="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en-GB" sz="1000" dirty="0">
                          <a:effectLst/>
                        </a:rPr>
                        <a:t>The study utilised an independent groups design which means that differences in the outcome may have been the result of individual differences between the participants. The study relies upon Ps having good estimates of speed which may vary based upon individual experiences such as driving.</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5282" marR="55282" marT="0" marB="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1219005">
                <a:tc>
                  <a:txBody>
                    <a:bodyPr/>
                    <a:lstStyle/>
                    <a:p>
                      <a:pPr algn="ctr">
                        <a:lnSpc>
                          <a:spcPct val="115000"/>
                        </a:lnSpc>
                        <a:spcAft>
                          <a:spcPts val="0"/>
                        </a:spcAft>
                      </a:pPr>
                      <a:r>
                        <a:rPr lang="en-GB" sz="1000" dirty="0">
                          <a:effectLst/>
                        </a:rPr>
                        <a:t>The study aimed to investigate the effect of post-event discussion between witnesses on recall of an event. Ps were shown a storyboard about a man having his wallet stolen by a woman. In one condition, the woman was shown to be acting alone whilst in the other condition, she had an accomplice.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5282" marR="55282" marT="0" marB="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3"/>
                    </a:solidFill>
                  </a:tcPr>
                </a:tc>
                <a:tc>
                  <a:txBody>
                    <a:bodyPr/>
                    <a:lstStyle/>
                    <a:p>
                      <a:pPr algn="ctr">
                        <a:lnSpc>
                          <a:spcPct val="115000"/>
                        </a:lnSpc>
                        <a:spcAft>
                          <a:spcPts val="0"/>
                        </a:spcAft>
                      </a:pPr>
                      <a:r>
                        <a:rPr lang="en-GB" sz="1000" dirty="0">
                          <a:effectLst/>
                        </a:rPr>
                        <a:t>The study concluded that post-event contamination can occur from simple variations within the wording of questions. This is important due to the real world application of police techniques with witnesses. Knowing this, police can be trained sufficiently so that distortions to recall do not occur.</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5282" marR="55282" marT="0" marB="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1"/>
                    </a:solidFill>
                  </a:tcPr>
                </a:tc>
                <a:tc>
                  <a:txBody>
                    <a:bodyPr/>
                    <a:lstStyle/>
                    <a:p>
                      <a:pPr algn="ctr">
                        <a:lnSpc>
                          <a:spcPct val="115000"/>
                        </a:lnSpc>
                        <a:spcAft>
                          <a:spcPts val="0"/>
                        </a:spcAft>
                      </a:pPr>
                      <a:r>
                        <a:rPr lang="en-GB" sz="1000" kern="1200" dirty="0" smtClean="0">
                          <a:solidFill>
                            <a:schemeClr val="tx1"/>
                          </a:solidFill>
                          <a:effectLst/>
                          <a:latin typeface="+mn-lt"/>
                          <a:ea typeface="+mn-ea"/>
                          <a:cs typeface="+mn-cs"/>
                        </a:rPr>
                        <a:t>This study has been criticised for lacking </a:t>
                      </a:r>
                      <a:r>
                        <a:rPr lang="en-GB" sz="1000" b="0" kern="1200" dirty="0" smtClean="0">
                          <a:solidFill>
                            <a:schemeClr val="tx1"/>
                          </a:solidFill>
                          <a:effectLst/>
                          <a:latin typeface="+mn-lt"/>
                          <a:ea typeface="+mn-ea"/>
                          <a:cs typeface="+mn-cs"/>
                        </a:rPr>
                        <a:t>ecological validity</a:t>
                      </a:r>
                      <a:r>
                        <a:rPr lang="en-GB" sz="1000" b="1" kern="1200" dirty="0" smtClean="0">
                          <a:solidFill>
                            <a:schemeClr val="tx1"/>
                          </a:solidFill>
                          <a:effectLst/>
                          <a:latin typeface="+mn-lt"/>
                          <a:ea typeface="+mn-ea"/>
                          <a:cs typeface="+mn-cs"/>
                        </a:rPr>
                        <a:t>.</a:t>
                      </a:r>
                      <a:r>
                        <a:rPr lang="en-GB" sz="1000" kern="1200" dirty="0" smtClean="0">
                          <a:solidFill>
                            <a:schemeClr val="tx1"/>
                          </a:solidFill>
                          <a:effectLst/>
                          <a:latin typeface="+mn-lt"/>
                          <a:ea typeface="+mn-ea"/>
                          <a:cs typeface="+mn-cs"/>
                        </a:rPr>
                        <a:t> As the participants were waiting in the reception area, they may have anticipated that something was going to happen, which could have affected the accuracy of their judgements. They may have also been more prone to demand characteristics given that they knew this was an experiment and may have tried to respond in ways to please the experimenters.</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5282" marR="55282" marT="0" marB="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6"/>
                    </a:solidFill>
                  </a:tcPr>
                </a:tc>
                <a:extLst>
                  <a:ext uri="{0D108BD9-81ED-4DB2-BD59-A6C34878D82A}">
                    <a16:rowId xmlns:a16="http://schemas.microsoft.com/office/drawing/2014/main" val="10001"/>
                  </a:ext>
                </a:extLst>
              </a:tr>
              <a:tr h="1237275">
                <a:tc>
                  <a:txBody>
                    <a:bodyPr/>
                    <a:lstStyle/>
                    <a:p>
                      <a:pPr algn="ctr">
                        <a:lnSpc>
                          <a:spcPct val="115000"/>
                        </a:lnSpc>
                        <a:spcAft>
                          <a:spcPts val="0"/>
                        </a:spcAft>
                      </a:pPr>
                      <a:r>
                        <a:rPr lang="en-GB" sz="1000" dirty="0" smtClean="0">
                          <a:effectLst/>
                          <a:latin typeface="Calibri" panose="020F0502020204030204" pitchFamily="34" charset="0"/>
                          <a:ea typeface="Calibri" panose="020F0502020204030204" pitchFamily="34" charset="0"/>
                          <a:cs typeface="Times New Roman" panose="02020603050405020304" pitchFamily="18" charset="0"/>
                        </a:rPr>
                        <a:t>This study has helped to show the effects of weapon focus (more specifically, anxiety induced from seeing a weapon) and how this reduces the reliability of eyewitness testimony.</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5282" marR="55282" marT="0" marB="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6"/>
                    </a:solidFill>
                  </a:tcPr>
                </a:tc>
                <a:tc>
                  <a:txBody>
                    <a:bodyPr/>
                    <a:lstStyle/>
                    <a:p>
                      <a:pPr algn="ctr">
                        <a:lnSpc>
                          <a:spcPct val="115000"/>
                        </a:lnSpc>
                        <a:spcAft>
                          <a:spcPts val="0"/>
                        </a:spcAft>
                      </a:pPr>
                      <a:r>
                        <a:rPr lang="en-GB" sz="1000" dirty="0">
                          <a:effectLst/>
                        </a:rPr>
                        <a:t>The study involved Ps having to estimate the speeds of cars in video footage of an accident. The Ps were given different verbs in the question to see how it impacted upon recall as well as being given leading questions such as “did you see the broken light?”.</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5282" marR="55282" marT="0" marB="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1"/>
                    </a:solidFill>
                  </a:tcPr>
                </a:tc>
                <a:tc>
                  <a:txBody>
                    <a:bodyPr/>
                    <a:lstStyle/>
                    <a:p>
                      <a:pPr algn="ctr">
                        <a:lnSpc>
                          <a:spcPct val="115000"/>
                        </a:lnSpc>
                        <a:spcAft>
                          <a:spcPts val="0"/>
                        </a:spcAft>
                      </a:pPr>
                      <a:r>
                        <a:rPr lang="en-GB" sz="1000" dirty="0">
                          <a:effectLst/>
                        </a:rPr>
                        <a:t>The study aimed to investigate </a:t>
                      </a:r>
                      <a:r>
                        <a:rPr lang="en-GB" sz="1000" kern="1200" dirty="0" smtClean="0">
                          <a:solidFill>
                            <a:schemeClr val="tx1"/>
                          </a:solidFill>
                          <a:effectLst/>
                          <a:latin typeface="+mn-lt"/>
                          <a:ea typeface="+mn-ea"/>
                          <a:cs typeface="+mn-cs"/>
                        </a:rPr>
                        <a:t>if anxiety affects the accuracy of eyewitness testimony. It involved Ps being invited to a laboratory where they were told to wait in the reception area</a:t>
                      </a:r>
                      <a:r>
                        <a:rPr lang="en-GB" sz="1000" kern="1200" baseline="0" dirty="0" smtClean="0">
                          <a:solidFill>
                            <a:schemeClr val="tx1"/>
                          </a:solidFill>
                          <a:effectLst/>
                          <a:latin typeface="+mn-lt"/>
                          <a:ea typeface="+mn-ea"/>
                          <a:cs typeface="+mn-cs"/>
                        </a:rPr>
                        <a:t> when an individual holding either a pen with hands covered in grease or a bloodied letter opener walked past them. The Ps were later asked to identify the man they’d seen.</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5282" marR="55282" marT="0" marB="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6"/>
                    </a:solidFill>
                  </a:tcPr>
                </a:tc>
                <a:extLst>
                  <a:ext uri="{0D108BD9-81ED-4DB2-BD59-A6C34878D82A}">
                    <a16:rowId xmlns:a16="http://schemas.microsoft.com/office/drawing/2014/main" val="10002"/>
                  </a:ext>
                </a:extLst>
              </a:tr>
              <a:tr h="1219005">
                <a:tc>
                  <a:txBody>
                    <a:bodyPr/>
                    <a:lstStyle/>
                    <a:p>
                      <a:pPr algn="ctr">
                        <a:lnSpc>
                          <a:spcPct val="115000"/>
                        </a:lnSpc>
                        <a:spcAft>
                          <a:spcPts val="0"/>
                        </a:spcAft>
                      </a:pPr>
                      <a:r>
                        <a:rPr lang="en-GB" sz="1000" dirty="0">
                          <a:effectLst/>
                        </a:rPr>
                        <a:t>As the study was naturally occurring, it has high ecological validity. It contradicts laboratory experiments such as those of Loftus as it showed that the insertion of misleading questions doesn’t necessarily have a negative effect on recall. The most distressed individuals were actually the most superior for recall.</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5282" marR="55282" marT="0" marB="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2"/>
                    </a:solidFill>
                  </a:tcPr>
                </a:tc>
                <a:tc>
                  <a:txBody>
                    <a:bodyPr/>
                    <a:lstStyle/>
                    <a:p>
                      <a:pPr algn="ctr">
                        <a:spcAft>
                          <a:spcPts val="0"/>
                        </a:spcAft>
                      </a:pPr>
                      <a:r>
                        <a:rPr lang="en-GB" sz="1000" dirty="0">
                          <a:effectLst/>
                        </a:rPr>
                        <a:t>The study is said to lack generalisability as it was a one-off incident. Even the researchers have suggested that this may be a case of a flashbulb memory. This suggests that certain events are remembered in more detail and more permanently, explaining how those who were more involved in the event remembered more.</a:t>
                      </a:r>
                      <a:endParaRPr lang="en-GB"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5282" marR="55282" marT="0" marB="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2"/>
                    </a:solidFill>
                  </a:tcPr>
                </a:tc>
                <a:tc>
                  <a:txBody>
                    <a:bodyPr/>
                    <a:lstStyle/>
                    <a:p>
                      <a:pPr algn="ctr">
                        <a:lnSpc>
                          <a:spcPct val="115000"/>
                        </a:lnSpc>
                        <a:spcAft>
                          <a:spcPts val="0"/>
                        </a:spcAft>
                      </a:pPr>
                      <a:r>
                        <a:rPr lang="en-GB" sz="1000" dirty="0">
                          <a:effectLst/>
                        </a:rPr>
                        <a:t>Some have argued that the misinformation presented to Ps only biases the way that they respond to questions but the original memory is actually intact. This is known as the response bias hypothesis. It is also the case that where information is quite obviously false, recollection of the event is not affected, despite discussion.</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5282" marR="55282" marT="0" marB="0">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3"/>
                    </a:solidFill>
                  </a:tcPr>
                </a:tc>
                <a:extLst>
                  <a:ext uri="{0D108BD9-81ED-4DB2-BD59-A6C34878D82A}">
                    <a16:rowId xmlns:a16="http://schemas.microsoft.com/office/drawing/2014/main" val="10003"/>
                  </a:ext>
                </a:extLst>
              </a:tr>
            </a:tbl>
          </a:graphicData>
        </a:graphic>
      </p:graphicFrame>
      <p:sp>
        <p:nvSpPr>
          <p:cNvPr id="5" name="Rectangle 4"/>
          <p:cNvSpPr/>
          <p:nvPr/>
        </p:nvSpPr>
        <p:spPr>
          <a:xfrm>
            <a:off x="2151529" y="5905948"/>
            <a:ext cx="742278" cy="376518"/>
          </a:xfrm>
          <a:prstGeom prst="rect">
            <a:avLst/>
          </a:prstGeom>
          <a:solidFill>
            <a:schemeClr val="accent1"/>
          </a:solidFill>
        </p:spPr>
        <p:style>
          <a:lnRef idx="2">
            <a:schemeClr val="accent4"/>
          </a:lnRef>
          <a:fillRef idx="1">
            <a:schemeClr val="lt1"/>
          </a:fillRef>
          <a:effectRef idx="0">
            <a:schemeClr val="accent4"/>
          </a:effectRef>
          <a:fontRef idx="minor">
            <a:schemeClr val="dk1"/>
          </a:fontRef>
        </p:style>
        <p:txBody>
          <a:bodyPr rtlCol="0" anchor="ctr"/>
          <a:lstStyle/>
          <a:p>
            <a:pPr algn="ctr"/>
            <a:endParaRPr lang="en-GB"/>
          </a:p>
        </p:txBody>
      </p:sp>
      <p:sp>
        <p:nvSpPr>
          <p:cNvPr id="6" name="Rectangle 5"/>
          <p:cNvSpPr/>
          <p:nvPr/>
        </p:nvSpPr>
        <p:spPr>
          <a:xfrm>
            <a:off x="2151529" y="6370320"/>
            <a:ext cx="742278" cy="376518"/>
          </a:xfrm>
          <a:prstGeom prst="rect">
            <a:avLst/>
          </a:prstGeom>
          <a:solidFill>
            <a:schemeClr val="accent3"/>
          </a:solidFill>
        </p:spPr>
        <p:style>
          <a:lnRef idx="2">
            <a:schemeClr val="accent4"/>
          </a:lnRef>
          <a:fillRef idx="1">
            <a:schemeClr val="lt1"/>
          </a:fillRef>
          <a:effectRef idx="0">
            <a:schemeClr val="accent4"/>
          </a:effectRef>
          <a:fontRef idx="minor">
            <a:schemeClr val="dk1"/>
          </a:fontRef>
        </p:style>
        <p:txBody>
          <a:bodyPr rtlCol="0" anchor="ctr"/>
          <a:lstStyle/>
          <a:p>
            <a:pPr algn="ctr"/>
            <a:endParaRPr lang="en-GB"/>
          </a:p>
        </p:txBody>
      </p:sp>
      <p:sp>
        <p:nvSpPr>
          <p:cNvPr id="7" name="Rectangle 6"/>
          <p:cNvSpPr/>
          <p:nvPr/>
        </p:nvSpPr>
        <p:spPr>
          <a:xfrm>
            <a:off x="3013933" y="5905948"/>
            <a:ext cx="2074433" cy="376518"/>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sz="1600" dirty="0" smtClean="0"/>
              <a:t>LOFTUS AND PALMER</a:t>
            </a:r>
            <a:endParaRPr lang="en-GB" sz="1600" dirty="0"/>
          </a:p>
        </p:txBody>
      </p:sp>
      <p:sp>
        <p:nvSpPr>
          <p:cNvPr id="8" name="Rectangle 7"/>
          <p:cNvSpPr/>
          <p:nvPr/>
        </p:nvSpPr>
        <p:spPr>
          <a:xfrm>
            <a:off x="3013933" y="6370320"/>
            <a:ext cx="2074433" cy="376518"/>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sz="1600" dirty="0" smtClean="0"/>
              <a:t>WRIGHT</a:t>
            </a:r>
            <a:endParaRPr lang="en-GB" sz="1600" dirty="0"/>
          </a:p>
        </p:txBody>
      </p:sp>
      <p:sp>
        <p:nvSpPr>
          <p:cNvPr id="9" name="Rectangle 8"/>
          <p:cNvSpPr/>
          <p:nvPr/>
        </p:nvSpPr>
        <p:spPr>
          <a:xfrm>
            <a:off x="5810922" y="5905948"/>
            <a:ext cx="742278" cy="376518"/>
          </a:xfrm>
          <a:prstGeom prst="rect">
            <a:avLst/>
          </a:prstGeom>
          <a:solidFill>
            <a:schemeClr val="accent6"/>
          </a:solidFill>
        </p:spPr>
        <p:style>
          <a:lnRef idx="2">
            <a:schemeClr val="accent4"/>
          </a:lnRef>
          <a:fillRef idx="1">
            <a:schemeClr val="lt1"/>
          </a:fillRef>
          <a:effectRef idx="0">
            <a:schemeClr val="accent4"/>
          </a:effectRef>
          <a:fontRef idx="minor">
            <a:schemeClr val="dk1"/>
          </a:fontRef>
        </p:style>
        <p:txBody>
          <a:bodyPr rtlCol="0" anchor="ctr"/>
          <a:lstStyle/>
          <a:p>
            <a:pPr algn="ctr"/>
            <a:endParaRPr lang="en-GB"/>
          </a:p>
        </p:txBody>
      </p:sp>
      <p:sp>
        <p:nvSpPr>
          <p:cNvPr id="10" name="Rectangle 9"/>
          <p:cNvSpPr/>
          <p:nvPr/>
        </p:nvSpPr>
        <p:spPr>
          <a:xfrm>
            <a:off x="5810922" y="6370320"/>
            <a:ext cx="742278" cy="376518"/>
          </a:xfrm>
          <a:prstGeom prst="rect">
            <a:avLst/>
          </a:prstGeom>
          <a:solidFill>
            <a:schemeClr val="accent2"/>
          </a:solidFill>
        </p:spPr>
        <p:style>
          <a:lnRef idx="2">
            <a:schemeClr val="accent4"/>
          </a:lnRef>
          <a:fillRef idx="1">
            <a:schemeClr val="lt1"/>
          </a:fillRef>
          <a:effectRef idx="0">
            <a:schemeClr val="accent4"/>
          </a:effectRef>
          <a:fontRef idx="minor">
            <a:schemeClr val="dk1"/>
          </a:fontRef>
        </p:style>
        <p:txBody>
          <a:bodyPr rtlCol="0" anchor="ctr"/>
          <a:lstStyle/>
          <a:p>
            <a:pPr algn="ctr"/>
            <a:endParaRPr lang="en-GB"/>
          </a:p>
        </p:txBody>
      </p:sp>
      <p:sp>
        <p:nvSpPr>
          <p:cNvPr id="11" name="Rectangle 10"/>
          <p:cNvSpPr/>
          <p:nvPr/>
        </p:nvSpPr>
        <p:spPr>
          <a:xfrm>
            <a:off x="6673326" y="5905948"/>
            <a:ext cx="2074433" cy="376518"/>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sz="1600" smtClean="0"/>
              <a:t>JOHNSON AND SCOTT</a:t>
            </a:r>
            <a:endParaRPr lang="en-GB" sz="1600" dirty="0"/>
          </a:p>
        </p:txBody>
      </p:sp>
      <p:sp>
        <p:nvSpPr>
          <p:cNvPr id="12" name="Rectangle 11"/>
          <p:cNvSpPr/>
          <p:nvPr/>
        </p:nvSpPr>
        <p:spPr>
          <a:xfrm>
            <a:off x="6673326" y="6370320"/>
            <a:ext cx="2074433" cy="376518"/>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sz="1600" dirty="0" smtClean="0"/>
              <a:t>YUILLE AND CUTSHALL</a:t>
            </a:r>
            <a:endParaRPr lang="en-GB" sz="1600" dirty="0"/>
          </a:p>
        </p:txBody>
      </p:sp>
      <p:sp>
        <p:nvSpPr>
          <p:cNvPr id="15" name="Rectangle 14"/>
          <p:cNvSpPr/>
          <p:nvPr/>
        </p:nvSpPr>
        <p:spPr>
          <a:xfrm>
            <a:off x="3936130" y="-4737"/>
            <a:ext cx="4424673" cy="76944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rgbClr val="FF3399"/>
              </a:contourClr>
            </a:sp3d>
          </a:bodyPr>
          <a:lstStyle/>
          <a:p>
            <a:pPr algn="ctr"/>
            <a:r>
              <a:rPr lang="en-US" sz="4400" b="1" dirty="0" smtClean="0">
                <a:ln w="11430"/>
                <a:solidFill>
                  <a:srgbClr val="FF3399"/>
                </a:solidFill>
                <a:effectLst>
                  <a:outerShdw blurRad="50800" dist="39000" dir="5460000" algn="tl">
                    <a:srgbClr val="000000">
                      <a:alpha val="38000"/>
                    </a:srgbClr>
                  </a:outerShdw>
                </a:effectLst>
              </a:rPr>
              <a:t>EWT study jumble</a:t>
            </a:r>
            <a:endParaRPr lang="en-US" sz="4400" b="1" dirty="0">
              <a:ln w="11430"/>
              <a:solidFill>
                <a:srgbClr val="FF3399"/>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8875246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819" y="605306"/>
            <a:ext cx="2704563" cy="86288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8" name="Rectangle 7"/>
          <p:cNvSpPr/>
          <p:nvPr/>
        </p:nvSpPr>
        <p:spPr>
          <a:xfrm>
            <a:off x="3243329" y="605306"/>
            <a:ext cx="2704563" cy="86288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9" name="Rectangle 8"/>
          <p:cNvSpPr/>
          <p:nvPr/>
        </p:nvSpPr>
        <p:spPr>
          <a:xfrm>
            <a:off x="6254839" y="605306"/>
            <a:ext cx="2704563" cy="86288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0" name="Rectangle 9"/>
          <p:cNvSpPr/>
          <p:nvPr/>
        </p:nvSpPr>
        <p:spPr>
          <a:xfrm>
            <a:off x="9266349" y="605306"/>
            <a:ext cx="2704563" cy="86288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11" name="Rectangle 10"/>
          <p:cNvSpPr/>
          <p:nvPr/>
        </p:nvSpPr>
        <p:spPr>
          <a:xfrm>
            <a:off x="231819" y="1620591"/>
            <a:ext cx="2704563" cy="197261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2" name="Rectangle 11"/>
          <p:cNvSpPr/>
          <p:nvPr/>
        </p:nvSpPr>
        <p:spPr>
          <a:xfrm>
            <a:off x="3243329" y="1620591"/>
            <a:ext cx="2704563" cy="197261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13" name="Rectangle 12"/>
          <p:cNvSpPr/>
          <p:nvPr/>
        </p:nvSpPr>
        <p:spPr>
          <a:xfrm>
            <a:off x="6254839" y="1620591"/>
            <a:ext cx="2704563" cy="197261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4" name="Rectangle 13"/>
          <p:cNvSpPr/>
          <p:nvPr/>
        </p:nvSpPr>
        <p:spPr>
          <a:xfrm>
            <a:off x="9266349" y="1620591"/>
            <a:ext cx="2704563" cy="197261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15" name="Rectangle 14"/>
          <p:cNvSpPr/>
          <p:nvPr/>
        </p:nvSpPr>
        <p:spPr>
          <a:xfrm>
            <a:off x="231819" y="3745606"/>
            <a:ext cx="2704563" cy="203700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6" name="Rectangle 15"/>
          <p:cNvSpPr/>
          <p:nvPr/>
        </p:nvSpPr>
        <p:spPr>
          <a:xfrm>
            <a:off x="3243329" y="3745606"/>
            <a:ext cx="2704563" cy="203700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17" name="Rectangle 16"/>
          <p:cNvSpPr/>
          <p:nvPr/>
        </p:nvSpPr>
        <p:spPr>
          <a:xfrm>
            <a:off x="6254839" y="3745606"/>
            <a:ext cx="2704563" cy="203700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8" name="Rectangle 17"/>
          <p:cNvSpPr/>
          <p:nvPr/>
        </p:nvSpPr>
        <p:spPr>
          <a:xfrm>
            <a:off x="9266349" y="3745606"/>
            <a:ext cx="2704563" cy="203700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19" name="Rectangle 18"/>
          <p:cNvSpPr/>
          <p:nvPr/>
        </p:nvSpPr>
        <p:spPr>
          <a:xfrm>
            <a:off x="231819" y="5935014"/>
            <a:ext cx="2704563" cy="86288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20" name="Rectangle 19"/>
          <p:cNvSpPr/>
          <p:nvPr/>
        </p:nvSpPr>
        <p:spPr>
          <a:xfrm>
            <a:off x="3243329" y="5935014"/>
            <a:ext cx="2704563" cy="86288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21" name="Rectangle 20"/>
          <p:cNvSpPr/>
          <p:nvPr/>
        </p:nvSpPr>
        <p:spPr>
          <a:xfrm>
            <a:off x="6254839" y="5935014"/>
            <a:ext cx="2704563" cy="86288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22" name="Rectangle 21"/>
          <p:cNvSpPr/>
          <p:nvPr/>
        </p:nvSpPr>
        <p:spPr>
          <a:xfrm>
            <a:off x="9266349" y="5935014"/>
            <a:ext cx="2704563" cy="86288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23" name="Rectangle 22"/>
          <p:cNvSpPr/>
          <p:nvPr/>
        </p:nvSpPr>
        <p:spPr>
          <a:xfrm>
            <a:off x="1556497" y="-4737"/>
            <a:ext cx="9183925"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rgbClr val="FF3399"/>
              </a:contourClr>
            </a:sp3d>
          </a:bodyPr>
          <a:lstStyle/>
          <a:p>
            <a:pPr algn="ctr"/>
            <a:r>
              <a:rPr lang="en-US" sz="3200" b="1" dirty="0" smtClean="0">
                <a:ln w="11430"/>
                <a:solidFill>
                  <a:srgbClr val="FF3399"/>
                </a:solidFill>
                <a:effectLst>
                  <a:outerShdw blurRad="50800" dist="39000" dir="5460000" algn="tl">
                    <a:srgbClr val="000000">
                      <a:alpha val="38000"/>
                    </a:srgbClr>
                  </a:outerShdw>
                </a:effectLst>
              </a:rPr>
              <a:t>Evaluating the MSM (make comparisons with WMM)</a:t>
            </a:r>
            <a:endParaRPr lang="en-US" sz="3200" b="1" dirty="0">
              <a:ln w="11430"/>
              <a:solidFill>
                <a:srgbClr val="FF3399"/>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4127078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9700" y="860612"/>
            <a:ext cx="8961120" cy="5895190"/>
          </a:xfrm>
        </p:spPr>
        <p:txBody>
          <a:bodyPr>
            <a:normAutofit fontScale="55000" lnSpcReduction="20000"/>
          </a:bodyPr>
          <a:lstStyle/>
          <a:p>
            <a:pPr marL="514350" indent="-514350">
              <a:buFont typeface="+mj-lt"/>
              <a:buAutoNum type="arabicPeriod"/>
            </a:pPr>
            <a:r>
              <a:rPr lang="en-GB" dirty="0" smtClean="0"/>
              <a:t>Peterson </a:t>
            </a:r>
            <a:r>
              <a:rPr lang="en-GB" dirty="0"/>
              <a:t>and Peterson investigated the ___ of STM using trigrams</a:t>
            </a:r>
            <a:r>
              <a:rPr lang="en-GB" dirty="0" smtClean="0"/>
              <a:t>.</a:t>
            </a:r>
          </a:p>
          <a:p>
            <a:pPr marL="514350" indent="-514350">
              <a:buFont typeface="+mj-lt"/>
              <a:buAutoNum type="arabicPeriod"/>
            </a:pPr>
            <a:endParaRPr lang="en-GB" sz="1100" dirty="0" smtClean="0"/>
          </a:p>
          <a:p>
            <a:pPr marL="514350" indent="-514350">
              <a:buFont typeface="+mj-lt"/>
              <a:buAutoNum type="arabicPeriod"/>
            </a:pPr>
            <a:r>
              <a:rPr lang="en-GB" dirty="0" smtClean="0"/>
              <a:t>The </a:t>
            </a:r>
            <a:r>
              <a:rPr lang="en-GB" dirty="0"/>
              <a:t>psychologist who conducted a digit span task to prove the capacity of STM</a:t>
            </a:r>
          </a:p>
          <a:p>
            <a:pPr marL="514350" indent="-514350">
              <a:buFont typeface="+mj-lt"/>
              <a:buAutoNum type="arabicPeriod"/>
            </a:pPr>
            <a:endParaRPr lang="en-GB" sz="1100" dirty="0" smtClean="0"/>
          </a:p>
          <a:p>
            <a:pPr marL="514350" indent="-514350">
              <a:buFont typeface="+mj-lt"/>
              <a:buAutoNum type="arabicPeriod"/>
            </a:pPr>
            <a:r>
              <a:rPr lang="en-GB" dirty="0" smtClean="0"/>
              <a:t>The </a:t>
            </a:r>
            <a:r>
              <a:rPr lang="en-GB" dirty="0"/>
              <a:t>psychologist who investigated the types of encoding used by STM and LTM</a:t>
            </a:r>
          </a:p>
          <a:p>
            <a:pPr marL="514350" indent="-514350">
              <a:buFont typeface="+mj-lt"/>
              <a:buAutoNum type="arabicPeriod"/>
            </a:pPr>
            <a:endParaRPr lang="en-GB" sz="1100" dirty="0" smtClean="0"/>
          </a:p>
          <a:p>
            <a:pPr marL="514350" indent="-514350">
              <a:buFont typeface="+mj-lt"/>
              <a:buAutoNum type="arabicPeriod"/>
            </a:pPr>
            <a:r>
              <a:rPr lang="en-GB" dirty="0" smtClean="0"/>
              <a:t>A </a:t>
            </a:r>
            <a:r>
              <a:rPr lang="en-GB" dirty="0"/>
              <a:t>criticism of artificial experiments into memory; low ____</a:t>
            </a:r>
          </a:p>
          <a:p>
            <a:pPr marL="514350" indent="-514350">
              <a:buFont typeface="+mj-lt"/>
              <a:buAutoNum type="arabicPeriod"/>
            </a:pPr>
            <a:r>
              <a:rPr lang="en-GB" dirty="0" smtClean="0"/>
              <a:t>The </a:t>
            </a:r>
            <a:r>
              <a:rPr lang="en-GB" dirty="0"/>
              <a:t>effect investigated by </a:t>
            </a:r>
            <a:r>
              <a:rPr lang="en-GB" dirty="0" err="1"/>
              <a:t>Glanzer</a:t>
            </a:r>
            <a:r>
              <a:rPr lang="en-GB" dirty="0"/>
              <a:t> and </a:t>
            </a:r>
            <a:r>
              <a:rPr lang="en-GB" dirty="0" err="1"/>
              <a:t>Cunitz</a:t>
            </a:r>
            <a:r>
              <a:rPr lang="en-GB" dirty="0"/>
              <a:t> also known as the serial position effect/curve which proves that there are separate STM and LTM stores</a:t>
            </a:r>
          </a:p>
          <a:p>
            <a:pPr marL="514350" indent="-514350">
              <a:buFont typeface="+mj-lt"/>
              <a:buAutoNum type="arabicPeriod"/>
            </a:pPr>
            <a:r>
              <a:rPr lang="en-GB" dirty="0" smtClean="0"/>
              <a:t>A </a:t>
            </a:r>
            <a:r>
              <a:rPr lang="en-GB" dirty="0"/>
              <a:t>clinical case study which proves the existence of separate STM and LTM stores as the MSM proposed</a:t>
            </a:r>
          </a:p>
          <a:p>
            <a:pPr marL="514350" indent="-514350">
              <a:buFont typeface="+mj-lt"/>
              <a:buAutoNum type="arabicPeriod"/>
            </a:pPr>
            <a:endParaRPr lang="en-GB" sz="1100" dirty="0" smtClean="0"/>
          </a:p>
          <a:p>
            <a:pPr marL="514350" indent="-514350">
              <a:buFont typeface="+mj-lt"/>
              <a:buAutoNum type="arabicPeriod"/>
            </a:pPr>
            <a:r>
              <a:rPr lang="en-GB" dirty="0" smtClean="0"/>
              <a:t>A </a:t>
            </a:r>
            <a:r>
              <a:rPr lang="en-GB" dirty="0"/>
              <a:t>criticism of the MSM for failing to consider various types of LTM</a:t>
            </a:r>
          </a:p>
          <a:p>
            <a:pPr marL="514350" indent="-514350">
              <a:buFont typeface="+mj-lt"/>
              <a:buAutoNum type="arabicPeriod"/>
            </a:pPr>
            <a:endParaRPr lang="en-GB" sz="1100" dirty="0" smtClean="0"/>
          </a:p>
          <a:p>
            <a:pPr marL="514350" indent="-514350">
              <a:buFont typeface="+mj-lt"/>
              <a:buAutoNum type="arabicPeriod"/>
            </a:pPr>
            <a:r>
              <a:rPr lang="en-GB" dirty="0" smtClean="0"/>
              <a:t>LTM </a:t>
            </a:r>
            <a:r>
              <a:rPr lang="en-GB" dirty="0"/>
              <a:t>has been shown to have various types including episodic, semantic and ___</a:t>
            </a:r>
          </a:p>
          <a:p>
            <a:pPr marL="514350" indent="-514350">
              <a:buFont typeface="+mj-lt"/>
              <a:buAutoNum type="arabicPeriod"/>
            </a:pPr>
            <a:endParaRPr lang="en-GB" sz="1100" dirty="0" smtClean="0"/>
          </a:p>
          <a:p>
            <a:pPr marL="514350" indent="-514350">
              <a:buFont typeface="+mj-lt"/>
              <a:buAutoNum type="arabicPeriod"/>
            </a:pPr>
            <a:r>
              <a:rPr lang="en-GB" dirty="0" smtClean="0"/>
              <a:t>A </a:t>
            </a:r>
            <a:r>
              <a:rPr lang="en-GB" dirty="0"/>
              <a:t>model which proves that STM is not a simple store as MSM suggested but is divided into more complex structures such as the central executive, visuospatial scratchpad and phonological loop.</a:t>
            </a:r>
          </a:p>
          <a:p>
            <a:pPr marL="514350" indent="-514350">
              <a:buFont typeface="+mj-lt"/>
              <a:buAutoNum type="arabicPeriod"/>
            </a:pPr>
            <a:r>
              <a:rPr lang="en-GB" dirty="0" smtClean="0"/>
              <a:t>A </a:t>
            </a:r>
            <a:r>
              <a:rPr lang="en-GB" dirty="0"/>
              <a:t>type of rehearsal which is proposed by the MSM but which is basic and based upon verbal repetition without more complex thought.</a:t>
            </a:r>
          </a:p>
          <a:p>
            <a:pPr marL="514350" indent="-514350">
              <a:buFont typeface="+mj-lt"/>
              <a:buAutoNum type="arabicPeriod"/>
            </a:pPr>
            <a:r>
              <a:rPr lang="en-GB" dirty="0" smtClean="0"/>
              <a:t>A </a:t>
            </a:r>
            <a:r>
              <a:rPr lang="en-GB" dirty="0"/>
              <a:t>type of rehearsal not used by the MSM but which is considered to lead to better types of memory.</a:t>
            </a:r>
          </a:p>
          <a:p>
            <a:pPr marL="514350" indent="-514350">
              <a:buFont typeface="+mj-lt"/>
              <a:buAutoNum type="arabicPeriod"/>
            </a:pPr>
            <a:endParaRPr lang="en-GB" sz="1700" dirty="0" smtClean="0"/>
          </a:p>
          <a:p>
            <a:pPr marL="514350" indent="-514350">
              <a:buFont typeface="+mj-lt"/>
              <a:buAutoNum type="arabicPeriod"/>
            </a:pPr>
            <a:r>
              <a:rPr lang="en-GB" dirty="0" smtClean="0"/>
              <a:t>The </a:t>
            </a:r>
            <a:r>
              <a:rPr lang="en-GB" dirty="0"/>
              <a:t>MSM has been criticised for focusing upon the structures of memory rather than the ___ which is better explained by the levels of processing model.</a:t>
            </a:r>
          </a:p>
          <a:p>
            <a:pPr marL="514350" indent="-514350">
              <a:buFont typeface="+mj-lt"/>
              <a:buAutoNum type="arabicPeriod"/>
            </a:pPr>
            <a:r>
              <a:rPr lang="en-GB" dirty="0" smtClean="0"/>
              <a:t>The </a:t>
            </a:r>
            <a:r>
              <a:rPr lang="en-GB" dirty="0"/>
              <a:t>MSM has been criticised for being passive, one-way and ___</a:t>
            </a:r>
          </a:p>
          <a:p>
            <a:pPr marL="514350" indent="-514350">
              <a:buFont typeface="+mj-lt"/>
              <a:buAutoNum type="arabicPeriod"/>
            </a:pPr>
            <a:endParaRPr lang="en-GB" dirty="0"/>
          </a:p>
        </p:txBody>
      </p:sp>
      <p:sp>
        <p:nvSpPr>
          <p:cNvPr id="4" name="Rectangle 3"/>
          <p:cNvSpPr/>
          <p:nvPr/>
        </p:nvSpPr>
        <p:spPr>
          <a:xfrm>
            <a:off x="2380060" y="-4737"/>
            <a:ext cx="7536743" cy="76944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rgbClr val="FF3399"/>
              </a:contourClr>
            </a:sp3d>
          </a:bodyPr>
          <a:lstStyle/>
          <a:p>
            <a:pPr algn="ctr"/>
            <a:r>
              <a:rPr lang="en-US" sz="4400" b="1" dirty="0" smtClean="0">
                <a:ln w="11430"/>
                <a:solidFill>
                  <a:srgbClr val="FF3399"/>
                </a:solidFill>
                <a:effectLst>
                  <a:outerShdw blurRad="50800" dist="39000" dir="5460000" algn="tl">
                    <a:srgbClr val="000000">
                      <a:alpha val="38000"/>
                    </a:srgbClr>
                  </a:outerShdw>
                </a:effectLst>
              </a:rPr>
              <a:t>Evaluating the MSM Quick Quiz</a:t>
            </a:r>
            <a:endParaRPr lang="en-US" sz="4400" b="1" dirty="0">
              <a:ln w="11430"/>
              <a:solidFill>
                <a:srgbClr val="FF3399"/>
              </a:solidFill>
              <a:effectLst>
                <a:outerShdw blurRad="50800" dist="39000" dir="5460000" algn="tl">
                  <a:srgbClr val="000000">
                    <a:alpha val="38000"/>
                  </a:srgbClr>
                </a:outerShdw>
              </a:effectLst>
            </a:endParaRPr>
          </a:p>
        </p:txBody>
      </p:sp>
      <p:sp>
        <p:nvSpPr>
          <p:cNvPr id="5" name="Rounded Rectangle 4"/>
          <p:cNvSpPr/>
          <p:nvPr/>
        </p:nvSpPr>
        <p:spPr>
          <a:xfrm>
            <a:off x="9369910" y="860612"/>
            <a:ext cx="2571078" cy="34424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sp>
        <p:nvSpPr>
          <p:cNvPr id="6" name="Rounded Rectangle 5"/>
          <p:cNvSpPr/>
          <p:nvPr/>
        </p:nvSpPr>
        <p:spPr>
          <a:xfrm>
            <a:off x="9369910" y="1317810"/>
            <a:ext cx="2571078" cy="34424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sp>
        <p:nvSpPr>
          <p:cNvPr id="7" name="Rounded Rectangle 6"/>
          <p:cNvSpPr/>
          <p:nvPr/>
        </p:nvSpPr>
        <p:spPr>
          <a:xfrm>
            <a:off x="9369910" y="1775009"/>
            <a:ext cx="2571078" cy="34424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sp>
        <p:nvSpPr>
          <p:cNvPr id="8" name="Rounded Rectangle 7"/>
          <p:cNvSpPr/>
          <p:nvPr/>
        </p:nvSpPr>
        <p:spPr>
          <a:xfrm>
            <a:off x="9369910" y="2302132"/>
            <a:ext cx="2571078" cy="34424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sp>
        <p:nvSpPr>
          <p:cNvPr id="9" name="Rounded Rectangle 8"/>
          <p:cNvSpPr/>
          <p:nvPr/>
        </p:nvSpPr>
        <p:spPr>
          <a:xfrm>
            <a:off x="9369910" y="2689406"/>
            <a:ext cx="2571078" cy="34424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sp>
        <p:nvSpPr>
          <p:cNvPr id="10" name="Rounded Rectangle 9"/>
          <p:cNvSpPr/>
          <p:nvPr/>
        </p:nvSpPr>
        <p:spPr>
          <a:xfrm>
            <a:off x="9369910" y="3076680"/>
            <a:ext cx="2571078" cy="34424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sp>
        <p:nvSpPr>
          <p:cNvPr id="11" name="Rounded Rectangle 10"/>
          <p:cNvSpPr/>
          <p:nvPr/>
        </p:nvSpPr>
        <p:spPr>
          <a:xfrm>
            <a:off x="9369910" y="3463954"/>
            <a:ext cx="2571078" cy="34424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sp>
        <p:nvSpPr>
          <p:cNvPr id="12" name="Rounded Rectangle 11"/>
          <p:cNvSpPr/>
          <p:nvPr/>
        </p:nvSpPr>
        <p:spPr>
          <a:xfrm>
            <a:off x="9369910" y="3861985"/>
            <a:ext cx="2571078" cy="34424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sp>
        <p:nvSpPr>
          <p:cNvPr id="13" name="Rounded Rectangle 12"/>
          <p:cNvSpPr/>
          <p:nvPr/>
        </p:nvSpPr>
        <p:spPr>
          <a:xfrm>
            <a:off x="9369910" y="4389119"/>
            <a:ext cx="2571078" cy="34424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sp>
        <p:nvSpPr>
          <p:cNvPr id="14" name="Rounded Rectangle 13"/>
          <p:cNvSpPr/>
          <p:nvPr/>
        </p:nvSpPr>
        <p:spPr>
          <a:xfrm>
            <a:off x="9369910" y="4830182"/>
            <a:ext cx="2571078" cy="34424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sp>
        <p:nvSpPr>
          <p:cNvPr id="15" name="Rounded Rectangle 14"/>
          <p:cNvSpPr/>
          <p:nvPr/>
        </p:nvSpPr>
        <p:spPr>
          <a:xfrm>
            <a:off x="9369910" y="5308895"/>
            <a:ext cx="2571078" cy="34424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sp>
        <p:nvSpPr>
          <p:cNvPr id="16" name="Rounded Rectangle 15"/>
          <p:cNvSpPr/>
          <p:nvPr/>
        </p:nvSpPr>
        <p:spPr>
          <a:xfrm>
            <a:off x="9369910" y="5798364"/>
            <a:ext cx="2571078" cy="34424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sp>
        <p:nvSpPr>
          <p:cNvPr id="17" name="Rounded Rectangle 16"/>
          <p:cNvSpPr/>
          <p:nvPr/>
        </p:nvSpPr>
        <p:spPr>
          <a:xfrm>
            <a:off x="9369910" y="6201769"/>
            <a:ext cx="2571078" cy="34424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11208987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5198449" y="174446"/>
            <a:ext cx="1379279" cy="1224136"/>
          </a:xfrm>
          <a:prstGeom prst="ellipse">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6" name="Diamond 5"/>
          <p:cNvSpPr/>
          <p:nvPr/>
        </p:nvSpPr>
        <p:spPr>
          <a:xfrm>
            <a:off x="5168009" y="1734681"/>
            <a:ext cx="1440160" cy="1152128"/>
          </a:xfrm>
          <a:prstGeom prst="diamond">
            <a:avLst/>
          </a:prstGeom>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7" name="Rounded Rectangle 6"/>
          <p:cNvSpPr/>
          <p:nvPr/>
        </p:nvSpPr>
        <p:spPr>
          <a:xfrm>
            <a:off x="3099959" y="548640"/>
            <a:ext cx="1728192" cy="2344031"/>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8" name="Rectangle 7"/>
          <p:cNvSpPr/>
          <p:nvPr/>
        </p:nvSpPr>
        <p:spPr>
          <a:xfrm>
            <a:off x="6909554" y="1409340"/>
            <a:ext cx="1805136" cy="1296144"/>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9" name="Rounded Rectangle 8"/>
          <p:cNvSpPr/>
          <p:nvPr/>
        </p:nvSpPr>
        <p:spPr>
          <a:xfrm>
            <a:off x="3176903" y="3180703"/>
            <a:ext cx="5688632" cy="720080"/>
          </a:xfrm>
          <a:prstGeom prst="roundRect">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Content Placeholder 2"/>
          <p:cNvSpPr>
            <a:spLocks noGrp="1"/>
          </p:cNvSpPr>
          <p:nvPr>
            <p:ph idx="1"/>
          </p:nvPr>
        </p:nvSpPr>
        <p:spPr>
          <a:xfrm>
            <a:off x="1359343" y="4010100"/>
            <a:ext cx="3850675" cy="556178"/>
          </a:xfrm>
        </p:spPr>
        <p:txBody>
          <a:bodyPr/>
          <a:lstStyle/>
          <a:p>
            <a:pPr marL="0" indent="0" algn="ctr">
              <a:buNone/>
            </a:pPr>
            <a:r>
              <a:rPr lang="en-GB" b="1" dirty="0" smtClean="0">
                <a:solidFill>
                  <a:schemeClr val="accent1"/>
                </a:solidFill>
              </a:rPr>
              <a:t>STRENGTHS</a:t>
            </a:r>
            <a:endParaRPr lang="en-GB" b="1" dirty="0">
              <a:solidFill>
                <a:schemeClr val="accent1"/>
              </a:solidFill>
            </a:endParaRPr>
          </a:p>
        </p:txBody>
      </p:sp>
      <p:sp>
        <p:nvSpPr>
          <p:cNvPr id="11" name="Content Placeholder 2"/>
          <p:cNvSpPr txBox="1">
            <a:spLocks/>
          </p:cNvSpPr>
          <p:nvPr/>
        </p:nvSpPr>
        <p:spPr>
          <a:xfrm>
            <a:off x="7040252" y="4018028"/>
            <a:ext cx="3850675" cy="540321"/>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b="1" dirty="0">
                <a:solidFill>
                  <a:schemeClr val="accent2"/>
                </a:solidFill>
              </a:rPr>
              <a:t>WEAKNESSES</a:t>
            </a:r>
          </a:p>
        </p:txBody>
      </p:sp>
      <p:graphicFrame>
        <p:nvGraphicFramePr>
          <p:cNvPr id="12" name="Table 11"/>
          <p:cNvGraphicFramePr>
            <a:graphicFrameLocks noGrp="1"/>
          </p:cNvGraphicFramePr>
          <p:nvPr>
            <p:extLst>
              <p:ext uri="{D42A27DB-BD31-4B8C-83A1-F6EECF244321}">
                <p14:modId xmlns:p14="http://schemas.microsoft.com/office/powerpoint/2010/main" val="2657247626"/>
              </p:ext>
            </p:extLst>
          </p:nvPr>
        </p:nvGraphicFramePr>
        <p:xfrm>
          <a:off x="355002" y="4581129"/>
          <a:ext cx="5813006" cy="2160240"/>
        </p:xfrm>
        <a:graphic>
          <a:graphicData uri="http://schemas.openxmlformats.org/drawingml/2006/table">
            <a:tbl>
              <a:tblPr firstRow="1" bandRow="1">
                <a:tableStyleId>{5940675A-B579-460E-94D1-54222C63F5DA}</a:tableStyleId>
              </a:tblPr>
              <a:tblGrid>
                <a:gridCol w="5813006">
                  <a:extLst>
                    <a:ext uri="{9D8B030D-6E8A-4147-A177-3AD203B41FA5}">
                      <a16:colId xmlns:a16="http://schemas.microsoft.com/office/drawing/2014/main" val="20000"/>
                    </a:ext>
                  </a:extLst>
                </a:gridCol>
              </a:tblGrid>
              <a:tr h="720080">
                <a:tc>
                  <a:txBody>
                    <a:bodyPr/>
                    <a:lstStyle/>
                    <a:p>
                      <a:endParaRPr lang="en-GB" dirty="0"/>
                    </a:p>
                  </a:txBody>
                  <a:tcPr/>
                </a:tc>
                <a:extLst>
                  <a:ext uri="{0D108BD9-81ED-4DB2-BD59-A6C34878D82A}">
                    <a16:rowId xmlns:a16="http://schemas.microsoft.com/office/drawing/2014/main" val="10000"/>
                  </a:ext>
                </a:extLst>
              </a:tr>
              <a:tr h="720080">
                <a:tc>
                  <a:txBody>
                    <a:bodyPr/>
                    <a:lstStyle/>
                    <a:p>
                      <a:endParaRPr lang="en-GB" dirty="0"/>
                    </a:p>
                  </a:txBody>
                  <a:tcPr/>
                </a:tc>
                <a:extLst>
                  <a:ext uri="{0D108BD9-81ED-4DB2-BD59-A6C34878D82A}">
                    <a16:rowId xmlns:a16="http://schemas.microsoft.com/office/drawing/2014/main" val="10001"/>
                  </a:ext>
                </a:extLst>
              </a:tr>
              <a:tr h="720080">
                <a:tc>
                  <a:txBody>
                    <a:bodyPr/>
                    <a:lstStyle/>
                    <a:p>
                      <a:endParaRPr lang="en-GB" dirty="0"/>
                    </a:p>
                  </a:txBody>
                  <a:tcPr/>
                </a:tc>
                <a:extLst>
                  <a:ext uri="{0D108BD9-81ED-4DB2-BD59-A6C34878D82A}">
                    <a16:rowId xmlns:a16="http://schemas.microsoft.com/office/drawing/2014/main" val="10002"/>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4229439577"/>
              </p:ext>
            </p:extLst>
          </p:nvPr>
        </p:nvGraphicFramePr>
        <p:xfrm>
          <a:off x="6240015" y="4581129"/>
          <a:ext cx="5614911" cy="2160240"/>
        </p:xfrm>
        <a:graphic>
          <a:graphicData uri="http://schemas.openxmlformats.org/drawingml/2006/table">
            <a:tbl>
              <a:tblPr firstRow="1" bandRow="1">
                <a:tableStyleId>{5940675A-B579-460E-94D1-54222C63F5DA}</a:tableStyleId>
              </a:tblPr>
              <a:tblGrid>
                <a:gridCol w="5614911">
                  <a:extLst>
                    <a:ext uri="{9D8B030D-6E8A-4147-A177-3AD203B41FA5}">
                      <a16:colId xmlns:a16="http://schemas.microsoft.com/office/drawing/2014/main" val="20000"/>
                    </a:ext>
                  </a:extLst>
                </a:gridCol>
              </a:tblGrid>
              <a:tr h="720080">
                <a:tc>
                  <a:txBody>
                    <a:bodyPr/>
                    <a:lstStyle/>
                    <a:p>
                      <a:endParaRPr lang="en-GB" dirty="0"/>
                    </a:p>
                  </a:txBody>
                  <a:tcPr/>
                </a:tc>
                <a:extLst>
                  <a:ext uri="{0D108BD9-81ED-4DB2-BD59-A6C34878D82A}">
                    <a16:rowId xmlns:a16="http://schemas.microsoft.com/office/drawing/2014/main" val="10000"/>
                  </a:ext>
                </a:extLst>
              </a:tr>
              <a:tr h="720080">
                <a:tc>
                  <a:txBody>
                    <a:bodyPr/>
                    <a:lstStyle/>
                    <a:p>
                      <a:endParaRPr lang="en-GB" dirty="0"/>
                    </a:p>
                  </a:txBody>
                  <a:tcPr/>
                </a:tc>
                <a:extLst>
                  <a:ext uri="{0D108BD9-81ED-4DB2-BD59-A6C34878D82A}">
                    <a16:rowId xmlns:a16="http://schemas.microsoft.com/office/drawing/2014/main" val="10001"/>
                  </a:ext>
                </a:extLst>
              </a:tr>
              <a:tr h="720080">
                <a:tc>
                  <a:txBody>
                    <a:bodyPr/>
                    <a:lstStyle/>
                    <a:p>
                      <a:endParaRPr lang="en-GB" dirty="0"/>
                    </a:p>
                  </a:txBody>
                  <a:tcPr/>
                </a:tc>
                <a:extLst>
                  <a:ext uri="{0D108BD9-81ED-4DB2-BD59-A6C34878D82A}">
                    <a16:rowId xmlns:a16="http://schemas.microsoft.com/office/drawing/2014/main" val="10002"/>
                  </a:ext>
                </a:extLst>
              </a:tr>
            </a:tbl>
          </a:graphicData>
        </a:graphic>
      </p:graphicFrame>
      <p:cxnSp>
        <p:nvCxnSpPr>
          <p:cNvPr id="15" name="Straight Arrow Connector 14"/>
          <p:cNvCxnSpPr>
            <a:stCxn id="5" idx="4"/>
            <a:endCxn id="7" idx="3"/>
          </p:cNvCxnSpPr>
          <p:nvPr/>
        </p:nvCxnSpPr>
        <p:spPr>
          <a:xfrm flipH="1">
            <a:off x="4828151" y="1398582"/>
            <a:ext cx="1059938" cy="322074"/>
          </a:xfrm>
          <a:prstGeom prst="straightConnector1">
            <a:avLst/>
          </a:prstGeom>
          <a:ln>
            <a:solidFill>
              <a:srgbClr val="7030A0"/>
            </a:solidFill>
            <a:tailEnd type="arrow"/>
          </a:ln>
        </p:spPr>
        <p:style>
          <a:lnRef idx="3">
            <a:schemeClr val="accent2"/>
          </a:lnRef>
          <a:fillRef idx="0">
            <a:schemeClr val="accent2"/>
          </a:fillRef>
          <a:effectRef idx="2">
            <a:schemeClr val="accent2"/>
          </a:effectRef>
          <a:fontRef idx="minor">
            <a:schemeClr val="tx1"/>
          </a:fontRef>
        </p:style>
      </p:cxnSp>
      <p:cxnSp>
        <p:nvCxnSpPr>
          <p:cNvPr id="19" name="Straight Arrow Connector 18"/>
          <p:cNvCxnSpPr>
            <a:stCxn id="5" idx="4"/>
            <a:endCxn id="8" idx="1"/>
          </p:cNvCxnSpPr>
          <p:nvPr/>
        </p:nvCxnSpPr>
        <p:spPr>
          <a:xfrm>
            <a:off x="5888089" y="1398582"/>
            <a:ext cx="1021465" cy="658830"/>
          </a:xfrm>
          <a:prstGeom prst="straightConnector1">
            <a:avLst/>
          </a:prstGeom>
          <a:ln>
            <a:solidFill>
              <a:srgbClr val="7030A0"/>
            </a:solidFill>
            <a:tailEnd type="arrow"/>
          </a:ln>
        </p:spPr>
        <p:style>
          <a:lnRef idx="3">
            <a:schemeClr val="accent2"/>
          </a:lnRef>
          <a:fillRef idx="0">
            <a:schemeClr val="accent2"/>
          </a:fillRef>
          <a:effectRef idx="2">
            <a:schemeClr val="accent2"/>
          </a:effectRef>
          <a:fontRef idx="minor">
            <a:schemeClr val="tx1"/>
          </a:fontRef>
        </p:style>
      </p:cxnSp>
      <p:cxnSp>
        <p:nvCxnSpPr>
          <p:cNvPr id="24" name="Straight Arrow Connector 23"/>
          <p:cNvCxnSpPr>
            <a:stCxn id="5" idx="4"/>
            <a:endCxn id="6" idx="0"/>
          </p:cNvCxnSpPr>
          <p:nvPr/>
        </p:nvCxnSpPr>
        <p:spPr>
          <a:xfrm>
            <a:off x="5888089" y="1398582"/>
            <a:ext cx="0" cy="336099"/>
          </a:xfrm>
          <a:prstGeom prst="straightConnector1">
            <a:avLst/>
          </a:prstGeom>
          <a:ln>
            <a:solidFill>
              <a:srgbClr val="7030A0"/>
            </a:solidFill>
            <a:tailEnd type="arrow"/>
          </a:ln>
        </p:spPr>
        <p:style>
          <a:lnRef idx="3">
            <a:schemeClr val="accent2"/>
          </a:lnRef>
          <a:fillRef idx="0">
            <a:schemeClr val="accent2"/>
          </a:fillRef>
          <a:effectRef idx="2">
            <a:schemeClr val="accent2"/>
          </a:effectRef>
          <a:fontRef idx="minor">
            <a:schemeClr val="tx1"/>
          </a:fontRef>
        </p:style>
      </p:cxnSp>
      <p:cxnSp>
        <p:nvCxnSpPr>
          <p:cNvPr id="30" name="Straight Arrow Connector 29"/>
          <p:cNvCxnSpPr>
            <a:stCxn id="6" idx="2"/>
          </p:cNvCxnSpPr>
          <p:nvPr/>
        </p:nvCxnSpPr>
        <p:spPr>
          <a:xfrm>
            <a:off x="5888089" y="2886812"/>
            <a:ext cx="0" cy="319743"/>
          </a:xfrm>
          <a:prstGeom prst="straightConnector1">
            <a:avLst/>
          </a:prstGeom>
          <a:ln>
            <a:solidFill>
              <a:srgbClr val="FF6600"/>
            </a:solidFill>
            <a:headEnd type="arrow"/>
            <a:tailEnd type="arrow"/>
          </a:ln>
        </p:spPr>
        <p:style>
          <a:lnRef idx="2">
            <a:schemeClr val="dk1"/>
          </a:lnRef>
          <a:fillRef idx="0">
            <a:schemeClr val="dk1"/>
          </a:fillRef>
          <a:effectRef idx="1">
            <a:schemeClr val="dk1"/>
          </a:effectRef>
          <a:fontRef idx="minor">
            <a:schemeClr val="tx1"/>
          </a:fontRef>
        </p:style>
      </p:cxnSp>
      <p:sp>
        <p:nvSpPr>
          <p:cNvPr id="20" name="Rounded Rectangle 19"/>
          <p:cNvSpPr/>
          <p:nvPr/>
        </p:nvSpPr>
        <p:spPr>
          <a:xfrm>
            <a:off x="3280943" y="1059775"/>
            <a:ext cx="1366221" cy="726901"/>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sp>
        <p:nvSpPr>
          <p:cNvPr id="25" name="Rounded Rectangle 24"/>
          <p:cNvSpPr/>
          <p:nvPr/>
        </p:nvSpPr>
        <p:spPr>
          <a:xfrm>
            <a:off x="3280944" y="1967575"/>
            <a:ext cx="1366221" cy="726901"/>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GB"/>
          </a:p>
        </p:txBody>
      </p:sp>
      <p:sp>
        <p:nvSpPr>
          <p:cNvPr id="32" name="Rectangle 31"/>
          <p:cNvSpPr/>
          <p:nvPr/>
        </p:nvSpPr>
        <p:spPr>
          <a:xfrm>
            <a:off x="237474" y="17073"/>
            <a:ext cx="2677336" cy="76944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rgbClr val="FF3399"/>
              </a:contourClr>
            </a:sp3d>
          </a:bodyPr>
          <a:lstStyle/>
          <a:p>
            <a:pPr algn="ctr"/>
            <a:r>
              <a:rPr lang="en-US" sz="4400" b="1" dirty="0" smtClean="0">
                <a:ln w="11430"/>
                <a:solidFill>
                  <a:srgbClr val="FF3399"/>
                </a:solidFill>
                <a:effectLst>
                  <a:outerShdw blurRad="50800" dist="39000" dir="5460000" algn="tl">
                    <a:srgbClr val="000000">
                      <a:alpha val="38000"/>
                    </a:srgbClr>
                  </a:outerShdw>
                </a:effectLst>
              </a:rPr>
              <a:t>The WMM</a:t>
            </a:r>
            <a:endParaRPr lang="en-US" sz="4400" b="1" dirty="0">
              <a:ln w="11430"/>
              <a:solidFill>
                <a:srgbClr val="FF3399"/>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3633114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p:cNvGrpSpPr/>
          <p:nvPr/>
        </p:nvGrpSpPr>
        <p:grpSpPr>
          <a:xfrm>
            <a:off x="2487571" y="2400539"/>
            <a:ext cx="2404958" cy="3397914"/>
            <a:chOff x="916483" y="1984"/>
            <a:chExt cx="2030015" cy="1218009"/>
          </a:xfrm>
          <a:scene3d>
            <a:camera prst="orthographicFront"/>
            <a:lightRig rig="threePt" dir="t">
              <a:rot lat="0" lon="0" rev="7500000"/>
            </a:lightRig>
          </a:scene3d>
        </p:grpSpPr>
        <p:sp>
          <p:nvSpPr>
            <p:cNvPr id="46" name="Rounded Rectangle 45"/>
            <p:cNvSpPr/>
            <p:nvPr/>
          </p:nvSpPr>
          <p:spPr>
            <a:xfrm>
              <a:off x="916483" y="1984"/>
              <a:ext cx="2030015" cy="1218009"/>
            </a:xfrm>
            <a:prstGeom prst="roundRect">
              <a:avLst/>
            </a:prstGeom>
            <a:sp3d prstMaterial="plastic">
              <a:bevelT w="127000" h="25400" prst="relaxedInset"/>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a:lstStyle/>
            <a:p>
              <a:pPr algn="ctr"/>
              <a:r>
                <a:rPr lang="en-GB" dirty="0"/>
                <a:t>PHONOLOGICAL STORE</a:t>
              </a:r>
            </a:p>
          </p:txBody>
        </p:sp>
        <p:sp>
          <p:nvSpPr>
            <p:cNvPr id="47" name="Rectangle 46"/>
            <p:cNvSpPr/>
            <p:nvPr/>
          </p:nvSpPr>
          <p:spPr>
            <a:xfrm>
              <a:off x="916483" y="1984"/>
              <a:ext cx="2030015" cy="1218009"/>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09550" tIns="209550" rIns="209550" bIns="209550" numCol="1" spcCol="1270" anchor="ctr" anchorCtr="0">
              <a:noAutofit/>
            </a:bodyPr>
            <a:lstStyle/>
            <a:p>
              <a:pPr algn="ctr" defTabSz="2444750">
                <a:lnSpc>
                  <a:spcPct val="90000"/>
                </a:lnSpc>
                <a:spcBef>
                  <a:spcPct val="0"/>
                </a:spcBef>
                <a:spcAft>
                  <a:spcPct val="35000"/>
                </a:spcAft>
              </a:pPr>
              <a:endParaRPr lang="en-GB" sz="5500"/>
            </a:p>
          </p:txBody>
        </p:sp>
      </p:grpSp>
      <p:grpSp>
        <p:nvGrpSpPr>
          <p:cNvPr id="34" name="Group 33"/>
          <p:cNvGrpSpPr/>
          <p:nvPr/>
        </p:nvGrpSpPr>
        <p:grpSpPr>
          <a:xfrm>
            <a:off x="2721763" y="3112815"/>
            <a:ext cx="7541284" cy="1658328"/>
            <a:chOff x="-3144382" y="-492419"/>
            <a:chExt cx="8323897" cy="1712412"/>
          </a:xfrm>
          <a:scene3d>
            <a:camera prst="orthographicFront"/>
            <a:lightRig rig="threePt" dir="t">
              <a:rot lat="0" lon="0" rev="7500000"/>
            </a:lightRig>
          </a:scene3d>
        </p:grpSpPr>
        <p:sp>
          <p:nvSpPr>
            <p:cNvPr id="44" name="Rounded Rectangle 43"/>
            <p:cNvSpPr/>
            <p:nvPr/>
          </p:nvSpPr>
          <p:spPr>
            <a:xfrm>
              <a:off x="-3144382" y="-492419"/>
              <a:ext cx="2189114" cy="1218009"/>
            </a:xfrm>
            <a:prstGeom prst="roundRect">
              <a:avLst/>
            </a:prstGeom>
            <a:sp3d prstMaterial="plastic">
              <a:bevelT w="127000" h="25400" prst="relaxedInset"/>
            </a:sp3d>
          </p:spPr>
          <p:style>
            <a:lnRef idx="0">
              <a:schemeClr val="lt1">
                <a:hueOff val="0"/>
                <a:satOff val="0"/>
                <a:lumOff val="0"/>
                <a:alphaOff val="0"/>
              </a:schemeClr>
            </a:lnRef>
            <a:fillRef idx="3">
              <a:schemeClr val="accent5">
                <a:hueOff val="-2483469"/>
                <a:satOff val="9953"/>
                <a:lumOff val="2157"/>
                <a:alphaOff val="0"/>
              </a:schemeClr>
            </a:fillRef>
            <a:effectRef idx="2">
              <a:schemeClr val="accent5">
                <a:hueOff val="-2483469"/>
                <a:satOff val="9953"/>
                <a:lumOff val="2157"/>
                <a:alphaOff val="0"/>
              </a:schemeClr>
            </a:effectRef>
            <a:fontRef idx="minor">
              <a:schemeClr val="lt1"/>
            </a:fontRef>
          </p:style>
          <p:txBody>
            <a:bodyPr/>
            <a:lstStyle/>
            <a:p>
              <a:pPr algn="ctr"/>
              <a:endParaRPr lang="en-GB" dirty="0"/>
            </a:p>
            <a:p>
              <a:pPr algn="ctr"/>
              <a:r>
                <a:rPr lang="en-GB" dirty="0"/>
                <a:t>ARTICULATORY SYSTEM</a:t>
              </a:r>
            </a:p>
          </p:txBody>
        </p:sp>
        <p:sp>
          <p:nvSpPr>
            <p:cNvPr id="45" name="Rectangle 44"/>
            <p:cNvSpPr/>
            <p:nvPr/>
          </p:nvSpPr>
          <p:spPr>
            <a:xfrm>
              <a:off x="3149500" y="1984"/>
              <a:ext cx="2030015" cy="1218009"/>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09550" tIns="209550" rIns="209550" bIns="209550" numCol="1" spcCol="1270" anchor="ctr" anchorCtr="0">
              <a:noAutofit/>
            </a:bodyPr>
            <a:lstStyle/>
            <a:p>
              <a:pPr algn="ctr" defTabSz="2444750">
                <a:lnSpc>
                  <a:spcPct val="90000"/>
                </a:lnSpc>
                <a:spcBef>
                  <a:spcPct val="0"/>
                </a:spcBef>
                <a:spcAft>
                  <a:spcPct val="35000"/>
                </a:spcAft>
              </a:pPr>
              <a:endParaRPr lang="en-GB" sz="5500"/>
            </a:p>
          </p:txBody>
        </p:sp>
      </p:grpSp>
      <p:grpSp>
        <p:nvGrpSpPr>
          <p:cNvPr id="35" name="Group 34"/>
          <p:cNvGrpSpPr/>
          <p:nvPr/>
        </p:nvGrpSpPr>
        <p:grpSpPr>
          <a:xfrm>
            <a:off x="7952015" y="2130983"/>
            <a:ext cx="2140107" cy="3651141"/>
            <a:chOff x="916483" y="-137145"/>
            <a:chExt cx="2140107" cy="2778149"/>
          </a:xfrm>
          <a:scene3d>
            <a:camera prst="orthographicFront"/>
            <a:lightRig rig="threePt" dir="t">
              <a:rot lat="0" lon="0" rev="7500000"/>
            </a:lightRig>
          </a:scene3d>
        </p:grpSpPr>
        <p:sp>
          <p:nvSpPr>
            <p:cNvPr id="42" name="Rounded Rectangle 41"/>
            <p:cNvSpPr/>
            <p:nvPr/>
          </p:nvSpPr>
          <p:spPr>
            <a:xfrm>
              <a:off x="1026575" y="-137145"/>
              <a:ext cx="2030015" cy="1218009"/>
            </a:xfrm>
            <a:prstGeom prst="roundRect">
              <a:avLst/>
            </a:prstGeom>
            <a:sp3d prstMaterial="plastic">
              <a:bevelT w="127000" h="25400" prst="relaxedInset"/>
            </a:sp3d>
          </p:spPr>
          <p:style>
            <a:lnRef idx="0">
              <a:schemeClr val="lt1">
                <a:hueOff val="0"/>
                <a:satOff val="0"/>
                <a:lumOff val="0"/>
                <a:alphaOff val="0"/>
              </a:schemeClr>
            </a:lnRef>
            <a:fillRef idx="3">
              <a:schemeClr val="accent5">
                <a:hueOff val="-4966938"/>
                <a:satOff val="19906"/>
                <a:lumOff val="4314"/>
                <a:alphaOff val="0"/>
              </a:schemeClr>
            </a:fillRef>
            <a:effectRef idx="2">
              <a:schemeClr val="accent5">
                <a:hueOff val="-4966938"/>
                <a:satOff val="19906"/>
                <a:lumOff val="4314"/>
                <a:alphaOff val="0"/>
              </a:schemeClr>
            </a:effectRef>
            <a:fontRef idx="minor">
              <a:schemeClr val="lt1"/>
            </a:fontRef>
          </p:style>
          <p:txBody>
            <a:bodyPr/>
            <a:lstStyle/>
            <a:p>
              <a:endParaRPr lang="en-GB" dirty="0"/>
            </a:p>
            <a:p>
              <a:pPr algn="ctr"/>
              <a:r>
                <a:rPr lang="en-GB" dirty="0"/>
                <a:t>VISUOSPATIAL SCRATCHPAD</a:t>
              </a:r>
            </a:p>
          </p:txBody>
        </p:sp>
        <p:sp>
          <p:nvSpPr>
            <p:cNvPr id="43" name="Rectangle 42"/>
            <p:cNvSpPr/>
            <p:nvPr/>
          </p:nvSpPr>
          <p:spPr>
            <a:xfrm>
              <a:off x="916483" y="1422995"/>
              <a:ext cx="2030015" cy="1218009"/>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09550" tIns="209550" rIns="209550" bIns="209550" numCol="1" spcCol="1270" anchor="ctr" anchorCtr="0">
              <a:noAutofit/>
            </a:bodyPr>
            <a:lstStyle/>
            <a:p>
              <a:pPr algn="ctr" defTabSz="2444750">
                <a:lnSpc>
                  <a:spcPct val="90000"/>
                </a:lnSpc>
                <a:spcBef>
                  <a:spcPct val="0"/>
                </a:spcBef>
                <a:spcAft>
                  <a:spcPct val="35000"/>
                </a:spcAft>
              </a:pPr>
              <a:endParaRPr lang="en-GB" sz="5500"/>
            </a:p>
          </p:txBody>
        </p:sp>
      </p:grpSp>
      <p:grpSp>
        <p:nvGrpSpPr>
          <p:cNvPr id="36" name="Group 35"/>
          <p:cNvGrpSpPr/>
          <p:nvPr/>
        </p:nvGrpSpPr>
        <p:grpSpPr>
          <a:xfrm>
            <a:off x="5382270" y="4564113"/>
            <a:ext cx="2030015" cy="1218009"/>
            <a:chOff x="3149500" y="1422995"/>
            <a:chExt cx="2030015" cy="1218009"/>
          </a:xfrm>
          <a:scene3d>
            <a:camera prst="orthographicFront"/>
            <a:lightRig rig="threePt" dir="t">
              <a:rot lat="0" lon="0" rev="7500000"/>
            </a:lightRig>
          </a:scene3d>
        </p:grpSpPr>
        <p:sp>
          <p:nvSpPr>
            <p:cNvPr id="40" name="Rectangle 39"/>
            <p:cNvSpPr/>
            <p:nvPr/>
          </p:nvSpPr>
          <p:spPr>
            <a:xfrm>
              <a:off x="3149500" y="1422996"/>
              <a:ext cx="2030015" cy="1002322"/>
            </a:xfrm>
            <a:prstGeom prst="roundRect">
              <a:avLst/>
            </a:prstGeom>
            <a:sp3d prstMaterial="plastic">
              <a:bevelT w="127000" h="25400" prst="relaxedInset"/>
            </a:sp3d>
          </p:spPr>
          <p:style>
            <a:lnRef idx="0">
              <a:schemeClr val="lt1">
                <a:hueOff val="0"/>
                <a:satOff val="0"/>
                <a:lumOff val="0"/>
                <a:alphaOff val="0"/>
              </a:schemeClr>
            </a:lnRef>
            <a:fillRef idx="3">
              <a:schemeClr val="accent5">
                <a:hueOff val="-7450407"/>
                <a:satOff val="29858"/>
                <a:lumOff val="6471"/>
                <a:alphaOff val="0"/>
              </a:schemeClr>
            </a:fillRef>
            <a:effectRef idx="2">
              <a:schemeClr val="accent5">
                <a:hueOff val="-7450407"/>
                <a:satOff val="29858"/>
                <a:lumOff val="6471"/>
                <a:alphaOff val="0"/>
              </a:schemeClr>
            </a:effectRef>
            <a:fontRef idx="minor">
              <a:schemeClr val="lt1"/>
            </a:fontRef>
          </p:style>
          <p:txBody>
            <a:bodyPr/>
            <a:lstStyle/>
            <a:p>
              <a:endParaRPr lang="en-GB" dirty="0">
                <a:solidFill>
                  <a:schemeClr val="tx1"/>
                </a:solidFill>
              </a:endParaRPr>
            </a:p>
            <a:p>
              <a:pPr algn="ctr"/>
              <a:r>
                <a:rPr lang="en-GB" dirty="0">
                  <a:solidFill>
                    <a:schemeClr val="tx1"/>
                  </a:solidFill>
                </a:rPr>
                <a:t>EPIC BUFFER</a:t>
              </a:r>
            </a:p>
          </p:txBody>
        </p:sp>
        <p:sp>
          <p:nvSpPr>
            <p:cNvPr id="41" name="Rectangle 40"/>
            <p:cNvSpPr/>
            <p:nvPr/>
          </p:nvSpPr>
          <p:spPr>
            <a:xfrm>
              <a:off x="3149500" y="1422995"/>
              <a:ext cx="2030015" cy="1218009"/>
            </a:xfrm>
            <a:prstGeom prst="roundRect">
              <a:avLst/>
            </a:prstGeom>
            <a:sp3d/>
          </p:spPr>
          <p:style>
            <a:lnRef idx="0">
              <a:scrgbClr r="0" g="0" b="0"/>
            </a:lnRef>
            <a:fillRef idx="0">
              <a:scrgbClr r="0" g="0" b="0"/>
            </a:fillRef>
            <a:effectRef idx="0">
              <a:scrgbClr r="0" g="0" b="0"/>
            </a:effectRef>
            <a:fontRef idx="minor">
              <a:schemeClr val="lt1"/>
            </a:fontRef>
          </p:style>
          <p:txBody>
            <a:bodyPr spcFirstLastPara="0" vert="horz" wrap="square" lIns="209550" tIns="209550" rIns="209550" bIns="209550" numCol="1" spcCol="1270" anchor="ctr" anchorCtr="0">
              <a:noAutofit/>
            </a:bodyPr>
            <a:lstStyle/>
            <a:p>
              <a:pPr algn="ctr" defTabSz="2444750">
                <a:lnSpc>
                  <a:spcPct val="90000"/>
                </a:lnSpc>
                <a:spcBef>
                  <a:spcPct val="0"/>
                </a:spcBef>
                <a:spcAft>
                  <a:spcPct val="35000"/>
                </a:spcAft>
              </a:pPr>
              <a:endParaRPr lang="en-GB" sz="5500">
                <a:solidFill>
                  <a:schemeClr val="tx1"/>
                </a:solidFill>
              </a:endParaRPr>
            </a:p>
          </p:txBody>
        </p:sp>
      </p:grpSp>
      <p:grpSp>
        <p:nvGrpSpPr>
          <p:cNvPr id="37" name="Group 36"/>
          <p:cNvGrpSpPr/>
          <p:nvPr/>
        </p:nvGrpSpPr>
        <p:grpSpPr>
          <a:xfrm>
            <a:off x="2675042" y="4449976"/>
            <a:ext cx="2030015" cy="1218009"/>
            <a:chOff x="2032992" y="2844006"/>
            <a:chExt cx="2030015" cy="1218009"/>
          </a:xfrm>
          <a:scene3d>
            <a:camera prst="orthographicFront"/>
            <a:lightRig rig="threePt" dir="t">
              <a:rot lat="0" lon="0" rev="7500000"/>
            </a:lightRig>
          </a:scene3d>
        </p:grpSpPr>
        <p:sp>
          <p:nvSpPr>
            <p:cNvPr id="38" name="Rounded Rectangle 37"/>
            <p:cNvSpPr/>
            <p:nvPr/>
          </p:nvSpPr>
          <p:spPr>
            <a:xfrm>
              <a:off x="2032992" y="2844006"/>
              <a:ext cx="2030015" cy="1218009"/>
            </a:xfrm>
            <a:prstGeom prst="roundRect">
              <a:avLst/>
            </a:prstGeom>
            <a:sp3d prstMaterial="plastic">
              <a:bevelT w="127000" h="25400" prst="relaxedInset"/>
            </a:sp3d>
          </p:spPr>
          <p:style>
            <a:lnRef idx="0">
              <a:schemeClr val="lt1">
                <a:hueOff val="0"/>
                <a:satOff val="0"/>
                <a:lumOff val="0"/>
                <a:alphaOff val="0"/>
              </a:schemeClr>
            </a:lnRef>
            <a:fillRef idx="3">
              <a:schemeClr val="accent5">
                <a:hueOff val="-9933876"/>
                <a:satOff val="39811"/>
                <a:lumOff val="8628"/>
                <a:alphaOff val="0"/>
              </a:schemeClr>
            </a:fillRef>
            <a:effectRef idx="2">
              <a:schemeClr val="accent5">
                <a:hueOff val="-9933876"/>
                <a:satOff val="39811"/>
                <a:lumOff val="8628"/>
                <a:alphaOff val="0"/>
              </a:schemeClr>
            </a:effectRef>
            <a:fontRef idx="minor">
              <a:schemeClr val="lt1"/>
            </a:fontRef>
          </p:style>
          <p:txBody>
            <a:bodyPr/>
            <a:lstStyle/>
            <a:p>
              <a:endParaRPr lang="en-GB" dirty="0"/>
            </a:p>
            <a:p>
              <a:pPr algn="ctr"/>
              <a:r>
                <a:rPr lang="en-GB" dirty="0"/>
                <a:t>PHONOLOGICAL LOOP</a:t>
              </a:r>
            </a:p>
          </p:txBody>
        </p:sp>
        <p:sp>
          <p:nvSpPr>
            <p:cNvPr id="39" name="Rectangle 38"/>
            <p:cNvSpPr/>
            <p:nvPr/>
          </p:nvSpPr>
          <p:spPr>
            <a:xfrm>
              <a:off x="2032992" y="2844006"/>
              <a:ext cx="2030015" cy="1218009"/>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09550" tIns="209550" rIns="209550" bIns="209550" numCol="1" spcCol="1270" anchor="ctr" anchorCtr="0">
              <a:noAutofit/>
            </a:bodyPr>
            <a:lstStyle/>
            <a:p>
              <a:pPr algn="ctr" defTabSz="2444750">
                <a:lnSpc>
                  <a:spcPct val="90000"/>
                </a:lnSpc>
                <a:spcBef>
                  <a:spcPct val="0"/>
                </a:spcBef>
                <a:spcAft>
                  <a:spcPct val="35000"/>
                </a:spcAft>
              </a:pPr>
              <a:endParaRPr lang="en-GB" sz="5500"/>
            </a:p>
          </p:txBody>
        </p:sp>
      </p:grpSp>
      <p:grpSp>
        <p:nvGrpSpPr>
          <p:cNvPr id="48" name="Group 47"/>
          <p:cNvGrpSpPr/>
          <p:nvPr/>
        </p:nvGrpSpPr>
        <p:grpSpPr>
          <a:xfrm>
            <a:off x="5382270" y="2059757"/>
            <a:ext cx="2052772" cy="2032337"/>
            <a:chOff x="2010235" y="2665294"/>
            <a:chExt cx="2052772" cy="2099333"/>
          </a:xfrm>
          <a:scene3d>
            <a:camera prst="orthographicFront"/>
            <a:lightRig rig="threePt" dir="t">
              <a:rot lat="0" lon="0" rev="7500000"/>
            </a:lightRig>
          </a:scene3d>
        </p:grpSpPr>
        <p:sp>
          <p:nvSpPr>
            <p:cNvPr id="49" name="Oval 48"/>
            <p:cNvSpPr/>
            <p:nvPr/>
          </p:nvSpPr>
          <p:spPr>
            <a:xfrm>
              <a:off x="2010235" y="2665294"/>
              <a:ext cx="2030015" cy="2099333"/>
            </a:xfrm>
            <a:prstGeom prst="ellipse">
              <a:avLst/>
            </a:prstGeom>
            <a:solidFill>
              <a:srgbClr val="FF6699"/>
            </a:solidFill>
            <a:sp3d prstMaterial="plastic">
              <a:bevelT w="127000" h="25400" prst="relaxedInset"/>
            </a:sp3d>
          </p:spPr>
          <p:style>
            <a:lnRef idx="0">
              <a:schemeClr val="lt1">
                <a:hueOff val="0"/>
                <a:satOff val="0"/>
                <a:lumOff val="0"/>
                <a:alphaOff val="0"/>
              </a:schemeClr>
            </a:lnRef>
            <a:fillRef idx="3">
              <a:schemeClr val="accent5">
                <a:hueOff val="-9933876"/>
                <a:satOff val="39811"/>
                <a:lumOff val="8628"/>
                <a:alphaOff val="0"/>
              </a:schemeClr>
            </a:fillRef>
            <a:effectRef idx="2">
              <a:schemeClr val="accent5">
                <a:hueOff val="-9933876"/>
                <a:satOff val="39811"/>
                <a:lumOff val="8628"/>
                <a:alphaOff val="0"/>
              </a:schemeClr>
            </a:effectRef>
            <a:fontRef idx="minor">
              <a:schemeClr val="lt1"/>
            </a:fontRef>
          </p:style>
          <p:txBody>
            <a:bodyPr/>
            <a:lstStyle/>
            <a:p>
              <a:endParaRPr lang="en-GB" sz="1600" dirty="0"/>
            </a:p>
            <a:p>
              <a:pPr algn="ctr"/>
              <a:endParaRPr lang="en-GB" sz="1600" dirty="0"/>
            </a:p>
            <a:p>
              <a:pPr algn="ctr"/>
              <a:r>
                <a:rPr lang="en-GB" sz="1600" dirty="0"/>
                <a:t>VISUOSPATIAL SCRATCHPAD</a:t>
              </a:r>
            </a:p>
          </p:txBody>
        </p:sp>
        <p:sp>
          <p:nvSpPr>
            <p:cNvPr id="50" name="Rectangle 49"/>
            <p:cNvSpPr/>
            <p:nvPr/>
          </p:nvSpPr>
          <p:spPr>
            <a:xfrm>
              <a:off x="2032992" y="2844006"/>
              <a:ext cx="2030015" cy="1218009"/>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09550" tIns="209550" rIns="209550" bIns="209550" numCol="1" spcCol="1270" anchor="ctr" anchorCtr="0">
              <a:noAutofit/>
            </a:bodyPr>
            <a:lstStyle/>
            <a:p>
              <a:pPr algn="ctr" defTabSz="2444750">
                <a:lnSpc>
                  <a:spcPct val="90000"/>
                </a:lnSpc>
                <a:spcBef>
                  <a:spcPct val="0"/>
                </a:spcBef>
                <a:spcAft>
                  <a:spcPct val="35000"/>
                </a:spcAft>
              </a:pPr>
              <a:endParaRPr lang="en-GB" sz="1600"/>
            </a:p>
          </p:txBody>
        </p:sp>
      </p:grpSp>
      <p:sp>
        <p:nvSpPr>
          <p:cNvPr id="58" name="Rectangle 57"/>
          <p:cNvSpPr/>
          <p:nvPr/>
        </p:nvSpPr>
        <p:spPr>
          <a:xfrm>
            <a:off x="1781811" y="836713"/>
            <a:ext cx="8510844" cy="461665"/>
          </a:xfrm>
          <a:prstGeom prst="rect">
            <a:avLst/>
          </a:prstGeom>
          <a:noFill/>
        </p:spPr>
        <p:txBody>
          <a:bodyPr wrap="square" lIns="91440" tIns="45720" rIns="91440" bIns="45720">
            <a:spAutoFit/>
          </a:bodyPr>
          <a:lstStyle/>
          <a:p>
            <a:pPr algn="ctr"/>
            <a:r>
              <a:rPr lang="en-US" sz="2400" b="1" dirty="0" err="1">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Baddeley</a:t>
            </a:r>
            <a:r>
              <a:rPr lang="en-US" sz="2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and Snitch: the Working Memory Model (WMM)</a:t>
            </a:r>
          </a:p>
        </p:txBody>
      </p:sp>
      <p:sp>
        <p:nvSpPr>
          <p:cNvPr id="2" name="Left-Right Arrow 1"/>
          <p:cNvSpPr/>
          <p:nvPr/>
        </p:nvSpPr>
        <p:spPr>
          <a:xfrm rot="5400000">
            <a:off x="6099706" y="4203098"/>
            <a:ext cx="595142" cy="391550"/>
          </a:xfrm>
          <a:prstGeom prst="leftRightArrow">
            <a:avLst/>
          </a:prstGeom>
          <a:solidFill>
            <a:schemeClr val="bg1">
              <a:lumMod val="6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Left-Right Arrow 60"/>
          <p:cNvSpPr/>
          <p:nvPr/>
        </p:nvSpPr>
        <p:spPr>
          <a:xfrm rot="10800000">
            <a:off x="4787061" y="2334998"/>
            <a:ext cx="804882" cy="391550"/>
          </a:xfrm>
          <a:prstGeom prst="leftRightArrow">
            <a:avLst/>
          </a:prstGeom>
          <a:solidFill>
            <a:schemeClr val="bg1">
              <a:lumMod val="6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Left-Right Arrow 61"/>
          <p:cNvSpPr/>
          <p:nvPr/>
        </p:nvSpPr>
        <p:spPr>
          <a:xfrm rot="10800000">
            <a:off x="7247053" y="2400539"/>
            <a:ext cx="804882" cy="391550"/>
          </a:xfrm>
          <a:prstGeom prst="leftRightArrow">
            <a:avLst/>
          </a:prstGeom>
          <a:solidFill>
            <a:schemeClr val="bg1">
              <a:lumMod val="6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Down Arrow 62"/>
          <p:cNvSpPr/>
          <p:nvPr/>
        </p:nvSpPr>
        <p:spPr>
          <a:xfrm>
            <a:off x="4006315" y="4246214"/>
            <a:ext cx="348328" cy="303009"/>
          </a:xfrm>
          <a:prstGeom prst="downArrow">
            <a:avLst/>
          </a:prstGeom>
          <a:solidFill>
            <a:schemeClr val="bg1">
              <a:lumMod val="6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Down Arrow 63"/>
          <p:cNvSpPr/>
          <p:nvPr/>
        </p:nvSpPr>
        <p:spPr>
          <a:xfrm rot="10800000">
            <a:off x="3138344" y="4142270"/>
            <a:ext cx="348328" cy="303009"/>
          </a:xfrm>
          <a:prstGeom prst="downArrow">
            <a:avLst/>
          </a:prstGeom>
          <a:solidFill>
            <a:schemeClr val="bg1">
              <a:lumMod val="6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Rectangle 64"/>
          <p:cNvSpPr/>
          <p:nvPr/>
        </p:nvSpPr>
        <p:spPr>
          <a:xfrm>
            <a:off x="7521299" y="6137226"/>
            <a:ext cx="2015200" cy="461665"/>
          </a:xfrm>
          <a:prstGeom prst="rect">
            <a:avLst/>
          </a:prstGeom>
          <a:noFill/>
        </p:spPr>
        <p:txBody>
          <a:bodyPr wrap="square" lIns="91440" tIns="45720" rIns="91440" bIns="45720">
            <a:spAutoFit/>
          </a:bodyPr>
          <a:lstStyle/>
          <a:p>
            <a:pPr algn="ctr"/>
            <a:r>
              <a:rPr lang="en-US" sz="2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All stores -</a:t>
            </a:r>
          </a:p>
        </p:txBody>
      </p:sp>
      <p:sp>
        <p:nvSpPr>
          <p:cNvPr id="3" name="TextBox 2"/>
          <p:cNvSpPr txBox="1"/>
          <p:nvPr/>
        </p:nvSpPr>
        <p:spPr>
          <a:xfrm>
            <a:off x="1274089" y="4445279"/>
            <a:ext cx="1213480" cy="1815882"/>
          </a:xfrm>
          <a:prstGeom prst="rect">
            <a:avLst/>
          </a:prstGeom>
          <a:noFill/>
        </p:spPr>
        <p:txBody>
          <a:bodyPr wrap="square" rtlCol="0">
            <a:spAutoFit/>
          </a:bodyPr>
          <a:lstStyle/>
          <a:p>
            <a:pPr algn="ctr"/>
            <a:r>
              <a:rPr lang="en-GB" sz="1400" dirty="0"/>
              <a:t>Also known as the inner voice</a:t>
            </a:r>
          </a:p>
          <a:p>
            <a:pPr algn="ctr"/>
            <a:r>
              <a:rPr lang="en-GB" sz="1400" dirty="0"/>
              <a:t>It receives information from either the ears or LTM</a:t>
            </a:r>
          </a:p>
        </p:txBody>
      </p:sp>
      <p:sp>
        <p:nvSpPr>
          <p:cNvPr id="54" name="TextBox 53"/>
          <p:cNvSpPr txBox="1"/>
          <p:nvPr/>
        </p:nvSpPr>
        <p:spPr>
          <a:xfrm>
            <a:off x="2636953" y="5934835"/>
            <a:ext cx="2106191" cy="584775"/>
          </a:xfrm>
          <a:prstGeom prst="rect">
            <a:avLst/>
          </a:prstGeom>
          <a:noFill/>
        </p:spPr>
        <p:txBody>
          <a:bodyPr wrap="square" rtlCol="0">
            <a:spAutoFit/>
          </a:bodyPr>
          <a:lstStyle/>
          <a:p>
            <a:pPr algn="ctr"/>
            <a:r>
              <a:rPr lang="en-GB" sz="1600" dirty="0"/>
              <a:t>Is affected by word length</a:t>
            </a:r>
          </a:p>
        </p:txBody>
      </p:sp>
      <p:sp>
        <p:nvSpPr>
          <p:cNvPr id="56" name="TextBox 55"/>
          <p:cNvSpPr txBox="1"/>
          <p:nvPr/>
        </p:nvSpPr>
        <p:spPr>
          <a:xfrm>
            <a:off x="8401427" y="3878274"/>
            <a:ext cx="1351372" cy="1600438"/>
          </a:xfrm>
          <a:prstGeom prst="rect">
            <a:avLst/>
          </a:prstGeom>
          <a:noFill/>
        </p:spPr>
        <p:txBody>
          <a:bodyPr wrap="square" rtlCol="0">
            <a:spAutoFit/>
          </a:bodyPr>
          <a:lstStyle/>
          <a:p>
            <a:pPr algn="ctr"/>
            <a:r>
              <a:rPr lang="en-GB" sz="1400" dirty="0"/>
              <a:t>Deals with sound based information</a:t>
            </a:r>
          </a:p>
          <a:p>
            <a:pPr algn="ctr"/>
            <a:r>
              <a:rPr lang="en-GB" sz="1400" dirty="0"/>
              <a:t>Information is received from either the eyes or LTM</a:t>
            </a:r>
          </a:p>
        </p:txBody>
      </p:sp>
      <p:sp>
        <p:nvSpPr>
          <p:cNvPr id="67" name="TextBox 66"/>
          <p:cNvSpPr txBox="1"/>
          <p:nvPr/>
        </p:nvSpPr>
        <p:spPr>
          <a:xfrm>
            <a:off x="9221235" y="5952558"/>
            <a:ext cx="1327228" cy="738664"/>
          </a:xfrm>
          <a:prstGeom prst="rect">
            <a:avLst/>
          </a:prstGeom>
          <a:noFill/>
        </p:spPr>
        <p:txBody>
          <a:bodyPr wrap="square" rtlCol="0">
            <a:spAutoFit/>
          </a:bodyPr>
          <a:lstStyle/>
          <a:p>
            <a:pPr algn="ctr"/>
            <a:r>
              <a:rPr lang="en-GB" sz="1400" dirty="0"/>
              <a:t>Have a large memory capacity</a:t>
            </a:r>
          </a:p>
        </p:txBody>
      </p:sp>
      <p:sp>
        <p:nvSpPr>
          <p:cNvPr id="68" name="TextBox 67"/>
          <p:cNvSpPr txBox="1"/>
          <p:nvPr/>
        </p:nvSpPr>
        <p:spPr>
          <a:xfrm>
            <a:off x="5721590" y="1504001"/>
            <a:ext cx="1351372" cy="523220"/>
          </a:xfrm>
          <a:prstGeom prst="rect">
            <a:avLst/>
          </a:prstGeom>
          <a:noFill/>
        </p:spPr>
        <p:txBody>
          <a:bodyPr wrap="square" rtlCol="0">
            <a:spAutoFit/>
          </a:bodyPr>
          <a:lstStyle/>
          <a:p>
            <a:pPr algn="ctr"/>
            <a:r>
              <a:rPr lang="en-GB" sz="1400" dirty="0"/>
              <a:t>The controller of the system</a:t>
            </a:r>
          </a:p>
        </p:txBody>
      </p:sp>
      <p:sp>
        <p:nvSpPr>
          <p:cNvPr id="60" name="TextBox 59"/>
          <p:cNvSpPr txBox="1"/>
          <p:nvPr/>
        </p:nvSpPr>
        <p:spPr>
          <a:xfrm>
            <a:off x="1289806" y="2900390"/>
            <a:ext cx="1112952" cy="1384995"/>
          </a:xfrm>
          <a:prstGeom prst="rect">
            <a:avLst/>
          </a:prstGeom>
          <a:noFill/>
        </p:spPr>
        <p:txBody>
          <a:bodyPr wrap="square" rtlCol="0">
            <a:spAutoFit/>
          </a:bodyPr>
          <a:lstStyle/>
          <a:p>
            <a:pPr algn="ctr"/>
            <a:r>
              <a:rPr lang="en-GB" sz="1400" dirty="0"/>
              <a:t>Also known as the inner ear</a:t>
            </a:r>
          </a:p>
          <a:p>
            <a:pPr algn="ctr"/>
            <a:r>
              <a:rPr lang="en-GB" sz="1400" dirty="0"/>
              <a:t>It rehearses information verbally</a:t>
            </a:r>
          </a:p>
        </p:txBody>
      </p:sp>
      <p:sp>
        <p:nvSpPr>
          <p:cNvPr id="66" name="TextBox 65"/>
          <p:cNvSpPr txBox="1"/>
          <p:nvPr/>
        </p:nvSpPr>
        <p:spPr>
          <a:xfrm>
            <a:off x="3014361" y="1504001"/>
            <a:ext cx="1351372" cy="738664"/>
          </a:xfrm>
          <a:prstGeom prst="rect">
            <a:avLst/>
          </a:prstGeom>
          <a:noFill/>
        </p:spPr>
        <p:txBody>
          <a:bodyPr wrap="square" rtlCol="0">
            <a:spAutoFit/>
          </a:bodyPr>
          <a:lstStyle/>
          <a:p>
            <a:pPr algn="ctr"/>
            <a:r>
              <a:rPr lang="en-GB" sz="1400" dirty="0"/>
              <a:t>Deals with visual based information</a:t>
            </a:r>
          </a:p>
        </p:txBody>
      </p:sp>
      <p:sp>
        <p:nvSpPr>
          <p:cNvPr id="73" name="TextBox 72"/>
          <p:cNvSpPr txBox="1"/>
          <p:nvPr/>
        </p:nvSpPr>
        <p:spPr>
          <a:xfrm>
            <a:off x="5405027" y="5617942"/>
            <a:ext cx="2007257" cy="954107"/>
          </a:xfrm>
          <a:prstGeom prst="rect">
            <a:avLst/>
          </a:prstGeom>
          <a:noFill/>
        </p:spPr>
        <p:txBody>
          <a:bodyPr wrap="square" rtlCol="0">
            <a:spAutoFit/>
          </a:bodyPr>
          <a:lstStyle/>
          <a:p>
            <a:pPr algn="ctr"/>
            <a:r>
              <a:rPr lang="en-GB" sz="1400" dirty="0"/>
              <a:t>A recent addition to the model</a:t>
            </a:r>
          </a:p>
          <a:p>
            <a:pPr algn="ctr"/>
            <a:r>
              <a:rPr lang="en-GB" sz="1400" dirty="0"/>
              <a:t>It prepares memories for storage in episodic LTM</a:t>
            </a:r>
          </a:p>
        </p:txBody>
      </p:sp>
      <p:sp>
        <p:nvSpPr>
          <p:cNvPr id="5" name="Rectangle 4"/>
          <p:cNvSpPr/>
          <p:nvPr/>
        </p:nvSpPr>
        <p:spPr>
          <a:xfrm>
            <a:off x="3167834" y="-4737"/>
            <a:ext cx="5961184" cy="76944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rgbClr val="FF3399"/>
              </a:contourClr>
            </a:sp3d>
          </a:bodyPr>
          <a:lstStyle/>
          <a:p>
            <a:pPr algn="ctr"/>
            <a:r>
              <a:rPr lang="en-US" sz="4400" b="1" dirty="0">
                <a:ln w="11430"/>
                <a:solidFill>
                  <a:srgbClr val="FF3399"/>
                </a:solidFill>
                <a:effectLst>
                  <a:outerShdw blurRad="50800" dist="39000" dir="5460000" algn="tl">
                    <a:srgbClr val="000000">
                      <a:alpha val="38000"/>
                    </a:srgbClr>
                  </a:outerShdw>
                </a:effectLst>
              </a:rPr>
              <a:t>Correct the Ten Mistakes</a:t>
            </a:r>
          </a:p>
        </p:txBody>
      </p:sp>
    </p:spTree>
    <p:extLst>
      <p:ext uri="{BB962C8B-B14F-4D97-AF65-F5344CB8AC3E}">
        <p14:creationId xmlns:p14="http://schemas.microsoft.com/office/powerpoint/2010/main" val="31923355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605833781"/>
              </p:ext>
            </p:extLst>
          </p:nvPr>
        </p:nvGraphicFramePr>
        <p:xfrm>
          <a:off x="688486" y="688495"/>
          <a:ext cx="10843710" cy="6058823"/>
        </p:xfrm>
        <a:graphic>
          <a:graphicData uri="http://schemas.openxmlformats.org/drawingml/2006/table">
            <a:tbl>
              <a:tblPr firstRow="1" firstCol="1" bandRow="1">
                <a:tableStyleId>{B301B821-A1FF-4177-AEE7-76D212191A09}</a:tableStyleId>
              </a:tblPr>
              <a:tblGrid>
                <a:gridCol w="5421855">
                  <a:extLst>
                    <a:ext uri="{9D8B030D-6E8A-4147-A177-3AD203B41FA5}">
                      <a16:colId xmlns:a16="http://schemas.microsoft.com/office/drawing/2014/main" val="20000"/>
                    </a:ext>
                  </a:extLst>
                </a:gridCol>
                <a:gridCol w="5421855">
                  <a:extLst>
                    <a:ext uri="{9D8B030D-6E8A-4147-A177-3AD203B41FA5}">
                      <a16:colId xmlns:a16="http://schemas.microsoft.com/office/drawing/2014/main" val="20001"/>
                    </a:ext>
                  </a:extLst>
                </a:gridCol>
              </a:tblGrid>
              <a:tr h="146933">
                <a:tc>
                  <a:txBody>
                    <a:bodyPr/>
                    <a:lstStyle/>
                    <a:p>
                      <a:pPr algn="ctr">
                        <a:lnSpc>
                          <a:spcPct val="115000"/>
                        </a:lnSpc>
                        <a:spcAft>
                          <a:spcPts val="0"/>
                        </a:spcAft>
                      </a:pPr>
                      <a:r>
                        <a:rPr lang="en-GB" sz="1100" dirty="0" smtClean="0">
                          <a:effectLst/>
                        </a:rPr>
                        <a:t>Challenge 1</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7754" marR="37754" marT="0" marB="0"/>
                </a:tc>
                <a:tc>
                  <a:txBody>
                    <a:bodyPr/>
                    <a:lstStyle/>
                    <a:p>
                      <a:pPr algn="ctr">
                        <a:lnSpc>
                          <a:spcPct val="115000"/>
                        </a:lnSpc>
                        <a:spcAft>
                          <a:spcPts val="0"/>
                        </a:spcAft>
                      </a:pPr>
                      <a:r>
                        <a:rPr lang="en-GB" sz="1100" dirty="0" smtClean="0">
                          <a:effectLst/>
                        </a:rPr>
                        <a:t>Challenge 2</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7754" marR="37754" marT="0" marB="0"/>
                </a:tc>
                <a:extLst>
                  <a:ext uri="{0D108BD9-81ED-4DB2-BD59-A6C34878D82A}">
                    <a16:rowId xmlns:a16="http://schemas.microsoft.com/office/drawing/2014/main" val="10000"/>
                  </a:ext>
                </a:extLst>
              </a:tr>
              <a:tr h="587734">
                <a:tc>
                  <a:txBody>
                    <a:bodyPr/>
                    <a:lstStyle/>
                    <a:p>
                      <a:pPr algn="ctr">
                        <a:lnSpc>
                          <a:spcPct val="115000"/>
                        </a:lnSpc>
                        <a:spcAft>
                          <a:spcPts val="0"/>
                        </a:spcAft>
                      </a:pPr>
                      <a:r>
                        <a:rPr lang="en-GB" sz="1200" b="0" dirty="0">
                          <a:effectLst/>
                        </a:rPr>
                        <a:t>How many stores are there in MSM</a:t>
                      </a:r>
                      <a:r>
                        <a:rPr lang="en-GB" sz="1200" b="0" dirty="0" smtClean="0">
                          <a:effectLst/>
                        </a:rPr>
                        <a:t>?</a:t>
                      </a:r>
                      <a:r>
                        <a:rPr lang="en-GB" sz="1200" b="0" dirty="0">
                          <a:effectLst/>
                        </a:rPr>
                        <a:t> </a:t>
                      </a:r>
                    </a:p>
                  </a:txBody>
                  <a:tcPr marL="37754" marR="37754" marT="0" marB="0"/>
                </a:tc>
                <a:tc>
                  <a:txBody>
                    <a:bodyPr/>
                    <a:lstStyle/>
                    <a:p>
                      <a:pPr algn="ctr">
                        <a:lnSpc>
                          <a:spcPct val="115000"/>
                        </a:lnSpc>
                        <a:spcAft>
                          <a:spcPts val="0"/>
                        </a:spcAft>
                      </a:pPr>
                      <a:r>
                        <a:rPr lang="en-GB" sz="1200" dirty="0">
                          <a:effectLst/>
                        </a:rPr>
                        <a:t>What name is given to the controller within WMM</a:t>
                      </a:r>
                      <a:r>
                        <a:rPr lang="en-GB" sz="1200" dirty="0" smtClean="0">
                          <a:effectLst/>
                        </a:rPr>
                        <a:t>?</a:t>
                      </a:r>
                      <a:endParaRPr lang="en-GB" sz="1200" dirty="0">
                        <a:effectLst/>
                      </a:endParaRPr>
                    </a:p>
                  </a:txBody>
                  <a:tcPr marL="37754" marR="37754" marT="0" marB="0"/>
                </a:tc>
                <a:extLst>
                  <a:ext uri="{0D108BD9-81ED-4DB2-BD59-A6C34878D82A}">
                    <a16:rowId xmlns:a16="http://schemas.microsoft.com/office/drawing/2014/main" val="10001"/>
                  </a:ext>
                </a:extLst>
              </a:tr>
              <a:tr h="587734">
                <a:tc>
                  <a:txBody>
                    <a:bodyPr/>
                    <a:lstStyle/>
                    <a:p>
                      <a:pPr algn="ctr">
                        <a:lnSpc>
                          <a:spcPct val="115000"/>
                        </a:lnSpc>
                        <a:spcAft>
                          <a:spcPts val="0"/>
                        </a:spcAft>
                      </a:pPr>
                      <a:r>
                        <a:rPr lang="en-GB" sz="1200" b="0" dirty="0">
                          <a:effectLst/>
                        </a:rPr>
                        <a:t>Name one study that supported the </a:t>
                      </a:r>
                      <a:r>
                        <a:rPr lang="en-GB" sz="1200" b="0" dirty="0" smtClean="0">
                          <a:effectLst/>
                        </a:rPr>
                        <a:t>WMM</a:t>
                      </a:r>
                      <a:endParaRPr lang="en-GB" sz="1200" b="0" dirty="0">
                        <a:effectLst/>
                      </a:endParaRPr>
                    </a:p>
                  </a:txBody>
                  <a:tcPr marL="37754" marR="37754" marT="0" marB="0"/>
                </a:tc>
                <a:tc>
                  <a:txBody>
                    <a:bodyPr/>
                    <a:lstStyle/>
                    <a:p>
                      <a:pPr algn="ctr">
                        <a:lnSpc>
                          <a:spcPct val="115000"/>
                        </a:lnSpc>
                        <a:spcAft>
                          <a:spcPts val="0"/>
                        </a:spcAft>
                      </a:pPr>
                      <a:r>
                        <a:rPr lang="en-GB" sz="1200" dirty="0">
                          <a:effectLst/>
                        </a:rPr>
                        <a:t>Name one study that supported the </a:t>
                      </a:r>
                      <a:r>
                        <a:rPr lang="en-GB" sz="1200" dirty="0" smtClean="0">
                          <a:effectLst/>
                        </a:rPr>
                        <a:t>MSM</a:t>
                      </a:r>
                      <a:endParaRPr lang="en-GB" sz="1200" dirty="0">
                        <a:effectLst/>
                      </a:endParaRPr>
                    </a:p>
                  </a:txBody>
                  <a:tcPr marL="37754" marR="37754" marT="0" marB="0"/>
                </a:tc>
                <a:extLst>
                  <a:ext uri="{0D108BD9-81ED-4DB2-BD59-A6C34878D82A}">
                    <a16:rowId xmlns:a16="http://schemas.microsoft.com/office/drawing/2014/main" val="10002"/>
                  </a:ext>
                </a:extLst>
              </a:tr>
              <a:tr h="587734">
                <a:tc>
                  <a:txBody>
                    <a:bodyPr/>
                    <a:lstStyle/>
                    <a:p>
                      <a:pPr algn="ctr">
                        <a:lnSpc>
                          <a:spcPct val="115000"/>
                        </a:lnSpc>
                        <a:spcAft>
                          <a:spcPts val="0"/>
                        </a:spcAft>
                      </a:pPr>
                      <a:r>
                        <a:rPr lang="en-GB" sz="1200" b="0" dirty="0">
                          <a:effectLst/>
                        </a:rPr>
                        <a:t>What is the duration of STM and LTM in MSM</a:t>
                      </a:r>
                      <a:r>
                        <a:rPr lang="en-GB" sz="1200" b="0" dirty="0" smtClean="0">
                          <a:effectLst/>
                        </a:rPr>
                        <a:t>?</a:t>
                      </a:r>
                      <a:endParaRPr lang="en-GB" sz="1200" b="0" dirty="0">
                        <a:effectLst/>
                      </a:endParaRPr>
                    </a:p>
                  </a:txBody>
                  <a:tcPr marL="37754" marR="37754" marT="0" marB="0"/>
                </a:tc>
                <a:tc>
                  <a:txBody>
                    <a:bodyPr/>
                    <a:lstStyle/>
                    <a:p>
                      <a:pPr algn="ctr">
                        <a:lnSpc>
                          <a:spcPct val="115000"/>
                        </a:lnSpc>
                        <a:spcAft>
                          <a:spcPts val="0"/>
                        </a:spcAft>
                      </a:pPr>
                      <a:r>
                        <a:rPr lang="en-GB" sz="1200" dirty="0">
                          <a:effectLst/>
                        </a:rPr>
                        <a:t>What two components make up the phonological loop</a:t>
                      </a:r>
                      <a:r>
                        <a:rPr lang="en-GB" sz="1200" dirty="0" smtClean="0">
                          <a:effectLst/>
                        </a:rPr>
                        <a:t>?</a:t>
                      </a:r>
                      <a:endParaRPr lang="en-GB" sz="1200" dirty="0">
                        <a:effectLst/>
                      </a:endParaRPr>
                    </a:p>
                  </a:txBody>
                  <a:tcPr marL="37754" marR="37754" marT="0" marB="0"/>
                </a:tc>
                <a:extLst>
                  <a:ext uri="{0D108BD9-81ED-4DB2-BD59-A6C34878D82A}">
                    <a16:rowId xmlns:a16="http://schemas.microsoft.com/office/drawing/2014/main" val="10003"/>
                  </a:ext>
                </a:extLst>
              </a:tr>
              <a:tr h="587734">
                <a:tc>
                  <a:txBody>
                    <a:bodyPr/>
                    <a:lstStyle/>
                    <a:p>
                      <a:pPr algn="ctr">
                        <a:lnSpc>
                          <a:spcPct val="115000"/>
                        </a:lnSpc>
                        <a:spcAft>
                          <a:spcPts val="0"/>
                        </a:spcAft>
                      </a:pPr>
                      <a:r>
                        <a:rPr lang="en-GB" sz="1200" b="0" dirty="0">
                          <a:effectLst/>
                        </a:rPr>
                        <a:t>Name the new addition to the WMM to help explain how information goes from STM to </a:t>
                      </a:r>
                      <a:r>
                        <a:rPr lang="en-GB" sz="1200" b="0" dirty="0" smtClean="0">
                          <a:effectLst/>
                        </a:rPr>
                        <a:t>LTM</a:t>
                      </a:r>
                      <a:endParaRPr lang="en-GB" sz="1200" b="0" dirty="0">
                        <a:effectLst/>
                      </a:endParaRPr>
                    </a:p>
                  </a:txBody>
                  <a:tcPr marL="37754" marR="37754" marT="0" marB="0"/>
                </a:tc>
                <a:tc>
                  <a:txBody>
                    <a:bodyPr/>
                    <a:lstStyle/>
                    <a:p>
                      <a:pPr algn="ctr">
                        <a:lnSpc>
                          <a:spcPct val="115000"/>
                        </a:lnSpc>
                        <a:spcAft>
                          <a:spcPts val="0"/>
                        </a:spcAft>
                      </a:pPr>
                      <a:r>
                        <a:rPr lang="en-GB" sz="1200" dirty="0">
                          <a:effectLst/>
                        </a:rPr>
                        <a:t>Name all three stores in </a:t>
                      </a:r>
                      <a:r>
                        <a:rPr lang="en-GB" sz="1200" dirty="0" smtClean="0">
                          <a:effectLst/>
                        </a:rPr>
                        <a:t>MSM</a:t>
                      </a:r>
                      <a:endParaRPr lang="en-GB" sz="1200" dirty="0">
                        <a:effectLst/>
                      </a:endParaRPr>
                    </a:p>
                  </a:txBody>
                  <a:tcPr marL="37754" marR="37754" marT="0" marB="0"/>
                </a:tc>
                <a:extLst>
                  <a:ext uri="{0D108BD9-81ED-4DB2-BD59-A6C34878D82A}">
                    <a16:rowId xmlns:a16="http://schemas.microsoft.com/office/drawing/2014/main" val="10004"/>
                  </a:ext>
                </a:extLst>
              </a:tr>
              <a:tr h="587734">
                <a:tc>
                  <a:txBody>
                    <a:bodyPr/>
                    <a:lstStyle/>
                    <a:p>
                      <a:pPr algn="ctr">
                        <a:lnSpc>
                          <a:spcPct val="115000"/>
                        </a:lnSpc>
                        <a:spcAft>
                          <a:spcPts val="0"/>
                        </a:spcAft>
                      </a:pPr>
                      <a:r>
                        <a:rPr lang="en-GB" sz="1200" b="0" dirty="0">
                          <a:effectLst/>
                        </a:rPr>
                        <a:t>What name is given to the idea that we remember information from the beginning and end of a word list </a:t>
                      </a:r>
                      <a:r>
                        <a:rPr lang="en-GB" sz="1200" b="0" dirty="0" smtClean="0">
                          <a:effectLst/>
                        </a:rPr>
                        <a:t>rather </a:t>
                      </a:r>
                      <a:r>
                        <a:rPr lang="en-GB" sz="1200" b="0" dirty="0">
                          <a:effectLst/>
                        </a:rPr>
                        <a:t>than in the middle</a:t>
                      </a:r>
                      <a:r>
                        <a:rPr lang="en-GB" sz="1200" b="0" dirty="0" smtClean="0">
                          <a:effectLst/>
                        </a:rPr>
                        <a:t>?</a:t>
                      </a:r>
                      <a:endParaRPr lang="en-GB" sz="1200" b="0" dirty="0">
                        <a:effectLst/>
                      </a:endParaRPr>
                    </a:p>
                  </a:txBody>
                  <a:tcPr marL="37754" marR="37754" marT="0" marB="0"/>
                </a:tc>
                <a:tc>
                  <a:txBody>
                    <a:bodyPr/>
                    <a:lstStyle/>
                    <a:p>
                      <a:pPr algn="ctr">
                        <a:lnSpc>
                          <a:spcPct val="115000"/>
                        </a:lnSpc>
                        <a:spcAft>
                          <a:spcPts val="0"/>
                        </a:spcAft>
                      </a:pPr>
                      <a:r>
                        <a:rPr lang="en-GB" sz="1200" dirty="0">
                          <a:effectLst/>
                        </a:rPr>
                        <a:t>What component of WMM would deal with verbal information</a:t>
                      </a:r>
                      <a:r>
                        <a:rPr lang="en-GB" sz="1200" dirty="0" smtClean="0">
                          <a:effectLst/>
                        </a:rPr>
                        <a:t>?</a:t>
                      </a:r>
                      <a:endParaRPr lang="en-GB" sz="1200" dirty="0">
                        <a:effectLst/>
                      </a:endParaRPr>
                    </a:p>
                  </a:txBody>
                  <a:tcPr marL="37754" marR="37754" marT="0" marB="0"/>
                </a:tc>
                <a:extLst>
                  <a:ext uri="{0D108BD9-81ED-4DB2-BD59-A6C34878D82A}">
                    <a16:rowId xmlns:a16="http://schemas.microsoft.com/office/drawing/2014/main" val="10005"/>
                  </a:ext>
                </a:extLst>
              </a:tr>
              <a:tr h="587734">
                <a:tc>
                  <a:txBody>
                    <a:bodyPr/>
                    <a:lstStyle/>
                    <a:p>
                      <a:pPr algn="ctr">
                        <a:lnSpc>
                          <a:spcPct val="115000"/>
                        </a:lnSpc>
                        <a:spcAft>
                          <a:spcPts val="0"/>
                        </a:spcAft>
                      </a:pPr>
                      <a:r>
                        <a:rPr lang="en-GB" sz="1200" b="0" dirty="0">
                          <a:effectLst/>
                        </a:rPr>
                        <a:t>Name the component in WMM that deals with colours and shapes</a:t>
                      </a:r>
                      <a:r>
                        <a:rPr lang="en-GB" sz="1200" b="0" dirty="0" smtClean="0">
                          <a:effectLst/>
                        </a:rPr>
                        <a:t>.</a:t>
                      </a:r>
                      <a:endParaRPr lang="en-GB" sz="1200" b="0" dirty="0">
                        <a:effectLst/>
                      </a:endParaRPr>
                    </a:p>
                  </a:txBody>
                  <a:tcPr marL="37754" marR="37754" marT="0" marB="0"/>
                </a:tc>
                <a:tc>
                  <a:txBody>
                    <a:bodyPr/>
                    <a:lstStyle/>
                    <a:p>
                      <a:pPr algn="ctr">
                        <a:lnSpc>
                          <a:spcPct val="115000"/>
                        </a:lnSpc>
                        <a:spcAft>
                          <a:spcPts val="0"/>
                        </a:spcAft>
                      </a:pPr>
                      <a:r>
                        <a:rPr lang="en-GB" sz="1200" dirty="0">
                          <a:effectLst/>
                        </a:rPr>
                        <a:t>What is the capacity of STM and LTM in MSM</a:t>
                      </a:r>
                      <a:r>
                        <a:rPr lang="en-GB" sz="1200" dirty="0" smtClean="0">
                          <a:effectLst/>
                        </a:rPr>
                        <a:t>?</a:t>
                      </a:r>
                      <a:endParaRPr lang="en-GB" sz="1200" dirty="0">
                        <a:effectLst/>
                      </a:endParaRPr>
                    </a:p>
                  </a:txBody>
                  <a:tcPr marL="37754" marR="37754" marT="0" marB="0"/>
                </a:tc>
                <a:extLst>
                  <a:ext uri="{0D108BD9-81ED-4DB2-BD59-A6C34878D82A}">
                    <a16:rowId xmlns:a16="http://schemas.microsoft.com/office/drawing/2014/main" val="10006"/>
                  </a:ext>
                </a:extLst>
              </a:tr>
              <a:tr h="587734">
                <a:tc>
                  <a:txBody>
                    <a:bodyPr/>
                    <a:lstStyle/>
                    <a:p>
                      <a:pPr algn="ctr">
                        <a:lnSpc>
                          <a:spcPct val="115000"/>
                        </a:lnSpc>
                        <a:spcAft>
                          <a:spcPts val="0"/>
                        </a:spcAft>
                      </a:pPr>
                      <a:r>
                        <a:rPr lang="en-GB" sz="1200" b="0" dirty="0">
                          <a:effectLst/>
                        </a:rPr>
                        <a:t>Name two reasons why information can be lost from the STM in </a:t>
                      </a:r>
                      <a:r>
                        <a:rPr lang="en-GB" sz="1200" b="0" dirty="0" smtClean="0">
                          <a:effectLst/>
                        </a:rPr>
                        <a:t>MSM</a:t>
                      </a:r>
                      <a:endParaRPr lang="en-GB" sz="1200" b="0" dirty="0">
                        <a:effectLst/>
                      </a:endParaRPr>
                    </a:p>
                  </a:txBody>
                  <a:tcPr marL="37754" marR="37754" marT="0" marB="0"/>
                </a:tc>
                <a:tc>
                  <a:txBody>
                    <a:bodyPr/>
                    <a:lstStyle/>
                    <a:p>
                      <a:pPr algn="ctr">
                        <a:lnSpc>
                          <a:spcPct val="115000"/>
                        </a:lnSpc>
                        <a:spcAft>
                          <a:spcPts val="0"/>
                        </a:spcAft>
                      </a:pPr>
                      <a:r>
                        <a:rPr lang="en-GB" sz="1200" dirty="0">
                          <a:effectLst/>
                        </a:rPr>
                        <a:t>What name is given to an experiment in which Ps are asked to do more than one activity at a time</a:t>
                      </a:r>
                      <a:r>
                        <a:rPr lang="en-GB" sz="1200" dirty="0" smtClean="0">
                          <a:effectLst/>
                        </a:rPr>
                        <a:t>?</a:t>
                      </a:r>
                      <a:endParaRPr lang="en-GB" sz="1200" dirty="0">
                        <a:effectLst/>
                      </a:endParaRPr>
                    </a:p>
                  </a:txBody>
                  <a:tcPr marL="37754" marR="37754" marT="0" marB="0"/>
                </a:tc>
                <a:extLst>
                  <a:ext uri="{0D108BD9-81ED-4DB2-BD59-A6C34878D82A}">
                    <a16:rowId xmlns:a16="http://schemas.microsoft.com/office/drawing/2014/main" val="10007"/>
                  </a:ext>
                </a:extLst>
              </a:tr>
              <a:tr h="587734">
                <a:tc>
                  <a:txBody>
                    <a:bodyPr/>
                    <a:lstStyle/>
                    <a:p>
                      <a:pPr algn="ctr">
                        <a:lnSpc>
                          <a:spcPct val="115000"/>
                        </a:lnSpc>
                        <a:spcAft>
                          <a:spcPts val="0"/>
                        </a:spcAft>
                      </a:pPr>
                      <a:r>
                        <a:rPr lang="en-GB" sz="1200" b="0" dirty="0">
                          <a:effectLst/>
                        </a:rPr>
                        <a:t>What component of WMM would deal with acoustic information</a:t>
                      </a:r>
                      <a:r>
                        <a:rPr lang="en-GB" sz="1200" b="0" dirty="0" smtClean="0">
                          <a:effectLst/>
                        </a:rPr>
                        <a:t>?</a:t>
                      </a:r>
                      <a:endParaRPr lang="en-GB" sz="1200" b="0" dirty="0">
                        <a:effectLst/>
                      </a:endParaRPr>
                    </a:p>
                  </a:txBody>
                  <a:tcPr marL="37754" marR="37754" marT="0" marB="0"/>
                </a:tc>
                <a:tc>
                  <a:txBody>
                    <a:bodyPr/>
                    <a:lstStyle/>
                    <a:p>
                      <a:pPr algn="ctr">
                        <a:lnSpc>
                          <a:spcPct val="115000"/>
                        </a:lnSpc>
                        <a:spcAft>
                          <a:spcPts val="0"/>
                        </a:spcAft>
                      </a:pPr>
                      <a:r>
                        <a:rPr lang="en-GB" sz="1200" dirty="0">
                          <a:effectLst/>
                        </a:rPr>
                        <a:t>Why is it that a person can remember words at the beginning of a list (the primacy effect</a:t>
                      </a:r>
                      <a:r>
                        <a:rPr lang="en-GB" sz="1200" dirty="0" smtClean="0">
                          <a:effectLst/>
                        </a:rPr>
                        <a:t>)?</a:t>
                      </a:r>
                      <a:endParaRPr lang="en-GB" sz="1200" dirty="0">
                        <a:effectLst/>
                      </a:endParaRPr>
                    </a:p>
                  </a:txBody>
                  <a:tcPr marL="37754" marR="37754" marT="0" marB="0"/>
                </a:tc>
                <a:extLst>
                  <a:ext uri="{0D108BD9-81ED-4DB2-BD59-A6C34878D82A}">
                    <a16:rowId xmlns:a16="http://schemas.microsoft.com/office/drawing/2014/main" val="10008"/>
                  </a:ext>
                </a:extLst>
              </a:tr>
              <a:tr h="587734">
                <a:tc>
                  <a:txBody>
                    <a:bodyPr/>
                    <a:lstStyle/>
                    <a:p>
                      <a:pPr algn="ctr">
                        <a:lnSpc>
                          <a:spcPct val="115000"/>
                        </a:lnSpc>
                        <a:spcAft>
                          <a:spcPts val="0"/>
                        </a:spcAft>
                      </a:pPr>
                      <a:r>
                        <a:rPr lang="en-GB" sz="1200" b="0" dirty="0">
                          <a:effectLst/>
                        </a:rPr>
                        <a:t>Name one strength of </a:t>
                      </a:r>
                      <a:r>
                        <a:rPr lang="en-GB" sz="1200" b="0" dirty="0" smtClean="0">
                          <a:effectLst/>
                        </a:rPr>
                        <a:t>MSM</a:t>
                      </a:r>
                      <a:endParaRPr lang="en-GB" sz="1200" b="0" dirty="0">
                        <a:effectLst/>
                      </a:endParaRPr>
                    </a:p>
                  </a:txBody>
                  <a:tcPr marL="37754" marR="37754" marT="0" marB="0"/>
                </a:tc>
                <a:tc>
                  <a:txBody>
                    <a:bodyPr/>
                    <a:lstStyle/>
                    <a:p>
                      <a:pPr algn="ctr">
                        <a:lnSpc>
                          <a:spcPct val="115000"/>
                        </a:lnSpc>
                        <a:spcAft>
                          <a:spcPts val="0"/>
                        </a:spcAft>
                      </a:pPr>
                      <a:r>
                        <a:rPr lang="en-GB" sz="1200" dirty="0">
                          <a:effectLst/>
                        </a:rPr>
                        <a:t>Name one strength of </a:t>
                      </a:r>
                      <a:r>
                        <a:rPr lang="en-GB" sz="1200" dirty="0" smtClean="0">
                          <a:effectLst/>
                        </a:rPr>
                        <a:t>WMM</a:t>
                      </a:r>
                      <a:endParaRPr lang="en-GB" sz="1200" dirty="0">
                        <a:effectLst/>
                      </a:endParaRPr>
                    </a:p>
                  </a:txBody>
                  <a:tcPr marL="37754" marR="37754" marT="0" marB="0"/>
                </a:tc>
                <a:extLst>
                  <a:ext uri="{0D108BD9-81ED-4DB2-BD59-A6C34878D82A}">
                    <a16:rowId xmlns:a16="http://schemas.microsoft.com/office/drawing/2014/main" val="10009"/>
                  </a:ext>
                </a:extLst>
              </a:tr>
              <a:tr h="587734">
                <a:tc>
                  <a:txBody>
                    <a:bodyPr/>
                    <a:lstStyle/>
                    <a:p>
                      <a:pPr algn="ctr">
                        <a:lnSpc>
                          <a:spcPct val="115000"/>
                        </a:lnSpc>
                        <a:spcAft>
                          <a:spcPts val="0"/>
                        </a:spcAft>
                      </a:pPr>
                      <a:r>
                        <a:rPr lang="en-GB" sz="1200" b="0" dirty="0">
                          <a:effectLst/>
                        </a:rPr>
                        <a:t>Name one limitation of </a:t>
                      </a:r>
                      <a:r>
                        <a:rPr lang="en-GB" sz="1200" b="0" dirty="0" smtClean="0">
                          <a:effectLst/>
                        </a:rPr>
                        <a:t>WMM</a:t>
                      </a:r>
                      <a:endParaRPr lang="en-GB" sz="1200" b="0" dirty="0">
                        <a:effectLst/>
                      </a:endParaRPr>
                    </a:p>
                  </a:txBody>
                  <a:tcPr marL="37754" marR="37754" marT="0" marB="0"/>
                </a:tc>
                <a:tc>
                  <a:txBody>
                    <a:bodyPr/>
                    <a:lstStyle/>
                    <a:p>
                      <a:pPr algn="ctr">
                        <a:lnSpc>
                          <a:spcPct val="115000"/>
                        </a:lnSpc>
                        <a:spcAft>
                          <a:spcPts val="0"/>
                        </a:spcAft>
                      </a:pPr>
                      <a:r>
                        <a:rPr lang="en-GB" sz="1200" dirty="0">
                          <a:effectLst/>
                        </a:rPr>
                        <a:t>Name one limitation of </a:t>
                      </a:r>
                      <a:r>
                        <a:rPr lang="en-GB" sz="1200" dirty="0" smtClean="0">
                          <a:effectLst/>
                        </a:rPr>
                        <a:t>MSM</a:t>
                      </a:r>
                      <a:endParaRPr lang="en-GB" sz="1200" dirty="0">
                        <a:effectLst/>
                      </a:endParaRPr>
                    </a:p>
                  </a:txBody>
                  <a:tcPr marL="37754" marR="37754" marT="0" marB="0"/>
                </a:tc>
                <a:extLst>
                  <a:ext uri="{0D108BD9-81ED-4DB2-BD59-A6C34878D82A}">
                    <a16:rowId xmlns:a16="http://schemas.microsoft.com/office/drawing/2014/main" val="10010"/>
                  </a:ext>
                </a:extLst>
              </a:tr>
            </a:tbl>
          </a:graphicData>
        </a:graphic>
      </p:graphicFrame>
      <p:sp>
        <p:nvSpPr>
          <p:cNvPr id="5" name="Rectangle 4"/>
          <p:cNvSpPr/>
          <p:nvPr/>
        </p:nvSpPr>
        <p:spPr>
          <a:xfrm>
            <a:off x="1609211" y="-4737"/>
            <a:ext cx="9078447" cy="76944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rgbClr val="FF3399"/>
              </a:contourClr>
            </a:sp3d>
          </a:bodyPr>
          <a:lstStyle/>
          <a:p>
            <a:pPr algn="ctr"/>
            <a:r>
              <a:rPr lang="en-US" sz="4400" b="1" dirty="0" smtClean="0">
                <a:ln w="11430"/>
                <a:solidFill>
                  <a:srgbClr val="FF3399"/>
                </a:solidFill>
                <a:effectLst>
                  <a:outerShdw blurRad="50800" dist="39000" dir="5460000" algn="tl">
                    <a:srgbClr val="000000">
                      <a:alpha val="38000"/>
                    </a:srgbClr>
                  </a:outerShdw>
                </a:effectLst>
              </a:rPr>
              <a:t>The MSM and WMM Timed Challenge</a:t>
            </a:r>
            <a:endParaRPr lang="en-US" sz="4400" b="1" dirty="0">
              <a:ln w="11430"/>
              <a:solidFill>
                <a:srgbClr val="FF3399"/>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6644312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819" y="605306"/>
            <a:ext cx="2704563" cy="86288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8" name="Rectangle 7"/>
          <p:cNvSpPr/>
          <p:nvPr/>
        </p:nvSpPr>
        <p:spPr>
          <a:xfrm>
            <a:off x="3243329" y="605306"/>
            <a:ext cx="2704563" cy="86288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9" name="Rectangle 8"/>
          <p:cNvSpPr/>
          <p:nvPr/>
        </p:nvSpPr>
        <p:spPr>
          <a:xfrm>
            <a:off x="6254839" y="605306"/>
            <a:ext cx="2704563" cy="86288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0" name="Rectangle 9"/>
          <p:cNvSpPr/>
          <p:nvPr/>
        </p:nvSpPr>
        <p:spPr>
          <a:xfrm>
            <a:off x="9266349" y="605306"/>
            <a:ext cx="2704563" cy="86288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11" name="Rectangle 10"/>
          <p:cNvSpPr/>
          <p:nvPr/>
        </p:nvSpPr>
        <p:spPr>
          <a:xfrm>
            <a:off x="231819" y="1620591"/>
            <a:ext cx="2704563" cy="197261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2" name="Rectangle 11"/>
          <p:cNvSpPr/>
          <p:nvPr/>
        </p:nvSpPr>
        <p:spPr>
          <a:xfrm>
            <a:off x="3243329" y="1620591"/>
            <a:ext cx="2704563" cy="197261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13" name="Rectangle 12"/>
          <p:cNvSpPr/>
          <p:nvPr/>
        </p:nvSpPr>
        <p:spPr>
          <a:xfrm>
            <a:off x="6254839" y="1620591"/>
            <a:ext cx="2704563" cy="197261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4" name="Rectangle 13"/>
          <p:cNvSpPr/>
          <p:nvPr/>
        </p:nvSpPr>
        <p:spPr>
          <a:xfrm>
            <a:off x="9266349" y="1620591"/>
            <a:ext cx="2704563" cy="197261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15" name="Rectangle 14"/>
          <p:cNvSpPr/>
          <p:nvPr/>
        </p:nvSpPr>
        <p:spPr>
          <a:xfrm>
            <a:off x="231819" y="3745606"/>
            <a:ext cx="2704563" cy="203700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6" name="Rectangle 15"/>
          <p:cNvSpPr/>
          <p:nvPr/>
        </p:nvSpPr>
        <p:spPr>
          <a:xfrm>
            <a:off x="3243329" y="3745606"/>
            <a:ext cx="2704563" cy="203700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17" name="Rectangle 16"/>
          <p:cNvSpPr/>
          <p:nvPr/>
        </p:nvSpPr>
        <p:spPr>
          <a:xfrm>
            <a:off x="6254839" y="3745606"/>
            <a:ext cx="2704563" cy="203700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8" name="Rectangle 17"/>
          <p:cNvSpPr/>
          <p:nvPr/>
        </p:nvSpPr>
        <p:spPr>
          <a:xfrm>
            <a:off x="9266349" y="3745606"/>
            <a:ext cx="2704563" cy="203700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19" name="Rectangle 18"/>
          <p:cNvSpPr/>
          <p:nvPr/>
        </p:nvSpPr>
        <p:spPr>
          <a:xfrm>
            <a:off x="231819" y="5935014"/>
            <a:ext cx="2704563" cy="86288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20" name="Rectangle 19"/>
          <p:cNvSpPr/>
          <p:nvPr/>
        </p:nvSpPr>
        <p:spPr>
          <a:xfrm>
            <a:off x="3243329" y="5935014"/>
            <a:ext cx="2704563" cy="86288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21" name="Rectangle 20"/>
          <p:cNvSpPr/>
          <p:nvPr/>
        </p:nvSpPr>
        <p:spPr>
          <a:xfrm>
            <a:off x="6254839" y="5935014"/>
            <a:ext cx="2704563" cy="86288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22" name="Rectangle 21"/>
          <p:cNvSpPr/>
          <p:nvPr/>
        </p:nvSpPr>
        <p:spPr>
          <a:xfrm>
            <a:off x="9266349" y="5935014"/>
            <a:ext cx="2704563" cy="86288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23" name="Rectangle 22"/>
          <p:cNvSpPr/>
          <p:nvPr/>
        </p:nvSpPr>
        <p:spPr>
          <a:xfrm>
            <a:off x="1556497" y="-4737"/>
            <a:ext cx="9183924"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rgbClr val="FF3399"/>
              </a:contourClr>
            </a:sp3d>
          </a:bodyPr>
          <a:lstStyle/>
          <a:p>
            <a:pPr algn="ctr"/>
            <a:r>
              <a:rPr lang="en-US" sz="3200" b="1" dirty="0" smtClean="0">
                <a:ln w="11430"/>
                <a:solidFill>
                  <a:srgbClr val="FF3399"/>
                </a:solidFill>
                <a:effectLst>
                  <a:outerShdw blurRad="50800" dist="39000" dir="5460000" algn="tl">
                    <a:srgbClr val="000000">
                      <a:alpha val="38000"/>
                    </a:srgbClr>
                  </a:outerShdw>
                </a:effectLst>
              </a:rPr>
              <a:t>Evaluating the WMM (make comparisons with MSM)</a:t>
            </a:r>
            <a:endParaRPr lang="en-US" sz="3200" b="1" dirty="0">
              <a:ln w="11430"/>
              <a:solidFill>
                <a:srgbClr val="FF3399"/>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4193339752"/>
      </p:ext>
    </p:extLst>
  </p:cSld>
  <p:clrMapOvr>
    <a:masterClrMapping/>
  </p:clrMapOvr>
</p:sld>
</file>

<file path=ppt/theme/theme1.xml><?xml version="1.0" encoding="utf-8"?>
<a:theme xmlns:a="http://schemas.openxmlformats.org/drawingml/2006/main" name="Office Theme">
  <a:themeElements>
    <a:clrScheme name="Metro style">
      <a:dk1>
        <a:sysClr val="windowText" lastClr="000000"/>
      </a:dk1>
      <a:lt1>
        <a:sysClr val="window" lastClr="FFFFFF"/>
      </a:lt1>
      <a:dk2>
        <a:srgbClr val="454551"/>
      </a:dk2>
      <a:lt2>
        <a:srgbClr val="D8D9DC"/>
      </a:lt2>
      <a:accent1>
        <a:srgbClr val="A9DB66"/>
      </a:accent1>
      <a:accent2>
        <a:srgbClr val="E32D91"/>
      </a:accent2>
      <a:accent3>
        <a:srgbClr val="FFCC00"/>
      </a:accent3>
      <a:accent4>
        <a:srgbClr val="00B0F0"/>
      </a:accent4>
      <a:accent5>
        <a:srgbClr val="33CCCC"/>
      </a:accent5>
      <a:accent6>
        <a:srgbClr val="9999FF"/>
      </a:accent6>
      <a:hlink>
        <a:srgbClr val="8971E1"/>
      </a:hlink>
      <a:folHlink>
        <a:srgbClr val="8C8C8C"/>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328</TotalTime>
  <Words>4783</Words>
  <Application>Microsoft Office PowerPoint</Application>
  <PresentationFormat>Widescreen</PresentationFormat>
  <Paragraphs>748</Paragraphs>
  <Slides>30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 Hayward</dc:creator>
  <cp:lastModifiedBy>Elizabeth Hayward</cp:lastModifiedBy>
  <cp:revision>26</cp:revision>
  <cp:lastPrinted>2019-03-05T13:22:40Z</cp:lastPrinted>
  <dcterms:created xsi:type="dcterms:W3CDTF">2016-05-05T07:18:07Z</dcterms:created>
  <dcterms:modified xsi:type="dcterms:W3CDTF">2019-03-05T13:32:42Z</dcterms:modified>
</cp:coreProperties>
</file>