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8" r:id="rId5"/>
    <p:sldId id="269" r:id="rId6"/>
    <p:sldId id="262" r:id="rId7"/>
    <p:sldId id="265" r:id="rId8"/>
    <p:sldId id="263" r:id="rId9"/>
    <p:sldId id="266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DE41A4-DC1E-4B75-8465-0158258FE428}" v="1" dt="2020-09-18T07:37:17.8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Reeves" userId="e748b5bb-59f3-4b3f-80a3-3bf8c771a8a6" providerId="ADAL" clId="{B6DE41A4-DC1E-4B75-8465-0158258FE428}"/>
    <pc:docChg chg="modSld">
      <pc:chgData name="Daniel Reeves" userId="e748b5bb-59f3-4b3f-80a3-3bf8c771a8a6" providerId="ADAL" clId="{B6DE41A4-DC1E-4B75-8465-0158258FE428}" dt="2020-09-18T07:37:25.838" v="7" actId="1036"/>
      <pc:docMkLst>
        <pc:docMk/>
      </pc:docMkLst>
      <pc:sldChg chg="modSp mod">
        <pc:chgData name="Daniel Reeves" userId="e748b5bb-59f3-4b3f-80a3-3bf8c771a8a6" providerId="ADAL" clId="{B6DE41A4-DC1E-4B75-8465-0158258FE428}" dt="2020-09-18T07:37:25.838" v="7" actId="1036"/>
        <pc:sldMkLst>
          <pc:docMk/>
          <pc:sldMk cId="384441137" sldId="259"/>
        </pc:sldMkLst>
        <pc:spChg chg="mod">
          <ac:chgData name="Daniel Reeves" userId="e748b5bb-59f3-4b3f-80a3-3bf8c771a8a6" providerId="ADAL" clId="{B6DE41A4-DC1E-4B75-8465-0158258FE428}" dt="2020-09-18T07:37:25.838" v="7" actId="1036"/>
          <ac:spMkLst>
            <pc:docMk/>
            <pc:sldMk cId="384441137" sldId="259"/>
            <ac:spMk id="3" creationId="{00000000-0000-0000-0000-000000000000}"/>
          </ac:spMkLst>
        </pc:spChg>
      </pc:sldChg>
      <pc:sldChg chg="modSp mod">
        <pc:chgData name="Daniel Reeves" userId="e748b5bb-59f3-4b3f-80a3-3bf8c771a8a6" providerId="ADAL" clId="{B6DE41A4-DC1E-4B75-8465-0158258FE428}" dt="2020-09-18T07:37:06.320" v="0" actId="14100"/>
        <pc:sldMkLst>
          <pc:docMk/>
          <pc:sldMk cId="3243751605" sldId="268"/>
        </pc:sldMkLst>
        <pc:spChg chg="mod">
          <ac:chgData name="Daniel Reeves" userId="e748b5bb-59f3-4b3f-80a3-3bf8c771a8a6" providerId="ADAL" clId="{B6DE41A4-DC1E-4B75-8465-0158258FE428}" dt="2020-09-18T07:37:06.320" v="0" actId="14100"/>
          <ac:spMkLst>
            <pc:docMk/>
            <pc:sldMk cId="3243751605" sldId="268"/>
            <ac:spMk id="5" creationId="{00000000-0000-0000-0000-000000000000}"/>
          </ac:spMkLst>
        </pc:spChg>
      </pc:sldChg>
      <pc:sldChg chg="modSp mod">
        <pc:chgData name="Daniel Reeves" userId="e748b5bb-59f3-4b3f-80a3-3bf8c771a8a6" providerId="ADAL" clId="{B6DE41A4-DC1E-4B75-8465-0158258FE428}" dt="2020-09-18T07:37:17.804" v="2" actId="14100"/>
        <pc:sldMkLst>
          <pc:docMk/>
          <pc:sldMk cId="4260471851" sldId="269"/>
        </pc:sldMkLst>
        <pc:spChg chg="mod">
          <ac:chgData name="Daniel Reeves" userId="e748b5bb-59f3-4b3f-80a3-3bf8c771a8a6" providerId="ADAL" clId="{B6DE41A4-DC1E-4B75-8465-0158258FE428}" dt="2020-09-18T07:37:12.420" v="1" actId="14100"/>
          <ac:spMkLst>
            <pc:docMk/>
            <pc:sldMk cId="4260471851" sldId="269"/>
            <ac:spMk id="9" creationId="{00000000-0000-0000-0000-000000000000}"/>
          </ac:spMkLst>
        </pc:spChg>
        <pc:picChg chg="mod">
          <ac:chgData name="Daniel Reeves" userId="e748b5bb-59f3-4b3f-80a3-3bf8c771a8a6" providerId="ADAL" clId="{B6DE41A4-DC1E-4B75-8465-0158258FE428}" dt="2020-09-18T07:37:17.804" v="2" actId="14100"/>
          <ac:picMkLst>
            <pc:docMk/>
            <pc:sldMk cId="4260471851" sldId="269"/>
            <ac:picMk id="1028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B90395-3598-4F65-9AEB-5C18CDE00764}" type="datetimeFigureOut">
              <a:rPr lang="en-GB" smtClean="0"/>
              <a:t>18/09/2020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2BA7FF-E6E4-449A-AA7E-1AA444F733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536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Recap on last lesson.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E35E2-FBF3-4F61-AFA7-282923E74CC6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83651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6D970-1A0F-4A0E-AB93-E233F8FE240F}" type="slidenum">
              <a:rPr lang="en-GB" smtClean="0">
                <a:solidFill>
                  <a:prstClr val="black"/>
                </a:solidFill>
              </a:rPr>
              <a:pPr/>
              <a:t>2</a:t>
            </a:fld>
            <a:endParaRPr lang="en-GB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C75CE-4AE5-4589-A638-CDC20627BE50}" type="datetimeFigureOut">
              <a:rPr lang="en-GB" smtClean="0"/>
              <a:t>18/09/2020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D36E6-D56E-41FF-ACB3-B154BAD584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1418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C75CE-4AE5-4589-A638-CDC20627BE50}" type="datetimeFigureOut">
              <a:rPr lang="en-GB" smtClean="0"/>
              <a:t>18/09/2020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D36E6-D56E-41FF-ACB3-B154BAD584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8349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C75CE-4AE5-4589-A638-CDC20627BE50}" type="datetimeFigureOut">
              <a:rPr lang="en-GB" smtClean="0"/>
              <a:t>18/09/2020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D36E6-D56E-41FF-ACB3-B154BAD584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4351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C75CE-4AE5-4589-A638-CDC20627BE50}" type="datetimeFigureOut">
              <a:rPr lang="en-GB" smtClean="0"/>
              <a:t>18/09/2020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D36E6-D56E-41FF-ACB3-B154BAD584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018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C75CE-4AE5-4589-A638-CDC20627BE50}" type="datetimeFigureOut">
              <a:rPr lang="en-GB" smtClean="0"/>
              <a:t>18/09/2020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D36E6-D56E-41FF-ACB3-B154BAD584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4525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C75CE-4AE5-4589-A638-CDC20627BE50}" type="datetimeFigureOut">
              <a:rPr lang="en-GB" smtClean="0"/>
              <a:t>18/09/2020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D36E6-D56E-41FF-ACB3-B154BAD584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659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C75CE-4AE5-4589-A638-CDC20627BE50}" type="datetimeFigureOut">
              <a:rPr lang="en-GB" smtClean="0"/>
              <a:t>18/09/2020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D36E6-D56E-41FF-ACB3-B154BAD584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006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C75CE-4AE5-4589-A638-CDC20627BE50}" type="datetimeFigureOut">
              <a:rPr lang="en-GB" smtClean="0"/>
              <a:t>18/09/2020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D36E6-D56E-41FF-ACB3-B154BAD584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0845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C75CE-4AE5-4589-A638-CDC20627BE50}" type="datetimeFigureOut">
              <a:rPr lang="en-GB" smtClean="0"/>
              <a:t>18/09/2020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D36E6-D56E-41FF-ACB3-B154BAD584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7799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C75CE-4AE5-4589-A638-CDC20627BE50}" type="datetimeFigureOut">
              <a:rPr lang="en-GB" smtClean="0"/>
              <a:t>18/09/2020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D36E6-D56E-41FF-ACB3-B154BAD584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1858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C75CE-4AE5-4589-A638-CDC20627BE50}" type="datetimeFigureOut">
              <a:rPr lang="en-GB" smtClean="0"/>
              <a:t>18/09/2020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D36E6-D56E-41FF-ACB3-B154BAD584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5329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C75CE-4AE5-4589-A638-CDC20627BE50}" type="datetimeFigureOut">
              <a:rPr lang="en-GB" smtClean="0"/>
              <a:t>18/09/2020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D36E6-D56E-41FF-ACB3-B154BAD584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25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447653"/>
            <a:ext cx="91440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6000" b="1" dirty="0">
                <a:solidFill>
                  <a:srgbClr val="0070C0"/>
                </a:solidFill>
                <a:latin typeface="Adobe Caslon Pro Bold" pitchFamily="18" charset="0"/>
              </a:rPr>
              <a:t>Do you agree?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88640"/>
            <a:ext cx="2488646" cy="3181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ounded Rectangular Callout 4"/>
          <p:cNvSpPr/>
          <p:nvPr/>
        </p:nvSpPr>
        <p:spPr>
          <a:xfrm>
            <a:off x="3131840" y="404664"/>
            <a:ext cx="5832648" cy="2232248"/>
          </a:xfrm>
          <a:prstGeom prst="wedgeRoundRectCallout">
            <a:avLst>
              <a:gd name="adj1" fmla="val -66180"/>
              <a:gd name="adj2" fmla="val 5753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>
                <a:latin typeface="Adobe Caslon Pro" pitchFamily="18" charset="0"/>
              </a:rPr>
              <a:t>“Punishing people is pointless, it doesn’t change the past”</a:t>
            </a:r>
          </a:p>
        </p:txBody>
      </p:sp>
    </p:spTree>
    <p:extLst>
      <p:ext uri="{BB962C8B-B14F-4D97-AF65-F5344CB8AC3E}">
        <p14:creationId xmlns:p14="http://schemas.microsoft.com/office/powerpoint/2010/main" val="3880657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99789"/>
            <a:ext cx="8229600" cy="557748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8000" dirty="0"/>
              <a:t>“Conditions in prison need to be worse in order for it to work as a deterrent”</a:t>
            </a:r>
          </a:p>
        </p:txBody>
      </p:sp>
    </p:spTree>
    <p:extLst>
      <p:ext uri="{BB962C8B-B14F-4D97-AF65-F5344CB8AC3E}">
        <p14:creationId xmlns:p14="http://schemas.microsoft.com/office/powerpoint/2010/main" val="678767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52000" b="-5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452" y="1340768"/>
            <a:ext cx="7560964" cy="792088"/>
          </a:xfrm>
          <a:solidFill>
            <a:schemeClr val="bg1">
              <a:alpha val="7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GB" b="1" dirty="0"/>
              <a:t>Learning Outcomes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55576" y="2309971"/>
            <a:ext cx="7560964" cy="830997"/>
          </a:xfrm>
          <a:prstGeom prst="rect">
            <a:avLst/>
          </a:prstGeom>
          <a:gradFill rotWithShape="1">
            <a:gsLst>
              <a:gs pos="0">
                <a:srgbClr val="DAFDA7"/>
              </a:gs>
              <a:gs pos="35001">
                <a:srgbClr val="E4FDC2"/>
              </a:gs>
              <a:gs pos="100000">
                <a:srgbClr val="F5FFE6"/>
              </a:gs>
            </a:gsLst>
            <a:lin ang="16200000" scaled="1"/>
          </a:gradFill>
          <a:ln w="9525">
            <a:solidFill>
              <a:srgbClr val="98B954"/>
            </a:solidFill>
            <a:miter lim="800000"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GB" sz="2400" b="1" dirty="0">
                <a:solidFill>
                  <a:prstClr val="black"/>
                </a:solidFill>
              </a:rPr>
              <a:t>IDENTIFY four purposes of punishment</a:t>
            </a:r>
          </a:p>
          <a:p>
            <a:endParaRPr lang="en-GB" sz="2400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55576" y="4293096"/>
            <a:ext cx="7560964" cy="830997"/>
          </a:xfrm>
          <a:prstGeom prst="rect">
            <a:avLst/>
          </a:prstGeom>
          <a:gradFill rotWithShape="1">
            <a:gsLst>
              <a:gs pos="0">
                <a:srgbClr val="FFA2A1"/>
              </a:gs>
              <a:gs pos="35001">
                <a:srgbClr val="FFBEBD"/>
              </a:gs>
              <a:gs pos="100000">
                <a:srgbClr val="FFE5E5"/>
              </a:gs>
            </a:gsLst>
            <a:lin ang="16200000" scaled="1"/>
          </a:gradFill>
          <a:ln w="9525">
            <a:solidFill>
              <a:srgbClr val="BE4B48"/>
            </a:solidFill>
            <a:miter lim="800000"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GB" sz="2400" b="1" dirty="0">
                <a:solidFill>
                  <a:prstClr val="black"/>
                </a:solidFill>
              </a:rPr>
              <a:t>ASSESS what the primary aim of punishment should be</a:t>
            </a:r>
          </a:p>
          <a:p>
            <a:endParaRPr lang="en-GB" sz="2400" b="1" dirty="0">
              <a:solidFill>
                <a:prstClr val="black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755576" y="476672"/>
            <a:ext cx="7560964" cy="792088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>
                <a:solidFill>
                  <a:prstClr val="black"/>
                </a:solidFill>
              </a:rPr>
              <a:t>Title: Purposes of punishment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755576" y="3318083"/>
            <a:ext cx="7560964" cy="830997"/>
          </a:xfrm>
          <a:prstGeom prst="rect">
            <a:avLst/>
          </a:prstGeom>
          <a:gradFill rotWithShape="1">
            <a:gsLst>
              <a:gs pos="0">
                <a:srgbClr val="FFBE86"/>
              </a:gs>
              <a:gs pos="35001">
                <a:srgbClr val="FFD0AA"/>
              </a:gs>
              <a:gs pos="100000">
                <a:srgbClr val="FFEBDB"/>
              </a:gs>
            </a:gsLst>
            <a:lin ang="16200000" scaled="1"/>
          </a:gradFill>
          <a:ln w="9525">
            <a:solidFill>
              <a:srgbClr val="F69240"/>
            </a:solidFill>
            <a:miter lim="800000"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GB" sz="2400" b="1" dirty="0">
                <a:solidFill>
                  <a:prstClr val="black"/>
                </a:solidFill>
              </a:rPr>
              <a:t>EXPLAIN the pros and cons of these purposes of punishment  </a:t>
            </a:r>
            <a:endParaRPr lang="en-GB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236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540" y="875853"/>
            <a:ext cx="8632932" cy="48574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300" b="1" u="sng" dirty="0" err="1">
                <a:solidFill>
                  <a:schemeClr val="tx1"/>
                </a:solidFill>
                <a:latin typeface="Adobe Caslon Pro" pitchFamily="18" charset="0"/>
              </a:rPr>
              <a:t>Retribution</a:t>
            </a:r>
            <a:endParaRPr lang="fr-FR" sz="2300" b="1" u="sng" dirty="0">
              <a:solidFill>
                <a:schemeClr val="tx1"/>
              </a:solidFill>
              <a:latin typeface="Adobe Caslon Pro" pitchFamily="18" charset="0"/>
            </a:endParaRPr>
          </a:p>
          <a:p>
            <a:pPr marL="0" indent="0">
              <a:buNone/>
            </a:pPr>
            <a:r>
              <a:rPr lang="fr-FR" sz="2300" b="1" dirty="0">
                <a:solidFill>
                  <a:schemeClr val="tx1"/>
                </a:solidFill>
                <a:latin typeface="Adobe Caslon Pro" pitchFamily="18" charset="0"/>
              </a:rPr>
              <a:t>Ensuring that people, especially the </a:t>
            </a:r>
            <a:r>
              <a:rPr lang="fr-FR" sz="2300" b="1" dirty="0" err="1">
                <a:solidFill>
                  <a:schemeClr val="tx1"/>
                </a:solidFill>
                <a:latin typeface="Adobe Caslon Pro" pitchFamily="18" charset="0"/>
              </a:rPr>
              <a:t>victims</a:t>
            </a:r>
            <a:r>
              <a:rPr lang="fr-FR" sz="2300" b="1" dirty="0">
                <a:solidFill>
                  <a:schemeClr val="tx1"/>
                </a:solidFill>
                <a:latin typeface="Adobe Caslon Pro" pitchFamily="18" charset="0"/>
              </a:rPr>
              <a:t>, </a:t>
            </a:r>
            <a:r>
              <a:rPr lang="fr-FR" sz="2300" b="1" dirty="0" err="1">
                <a:solidFill>
                  <a:schemeClr val="tx1"/>
                </a:solidFill>
                <a:latin typeface="Adobe Caslon Pro" pitchFamily="18" charset="0"/>
              </a:rPr>
              <a:t>see</a:t>
            </a:r>
            <a:r>
              <a:rPr lang="fr-FR" sz="2300" b="1" dirty="0">
                <a:solidFill>
                  <a:schemeClr val="tx1"/>
                </a:solidFill>
                <a:latin typeface="Adobe Caslon Pro" pitchFamily="18" charset="0"/>
              </a:rPr>
              <a:t> that the </a:t>
            </a:r>
            <a:r>
              <a:rPr lang="fr-FR" sz="2300" b="1" dirty="0" err="1">
                <a:solidFill>
                  <a:schemeClr val="tx1"/>
                </a:solidFill>
                <a:latin typeface="Adobe Caslon Pro" pitchFamily="18" charset="0"/>
              </a:rPr>
              <a:t>criminal</a:t>
            </a:r>
            <a:r>
              <a:rPr lang="fr-FR" sz="2300" b="1" dirty="0">
                <a:solidFill>
                  <a:schemeClr val="tx1"/>
                </a:solidFill>
                <a:latin typeface="Adobe Caslon Pro" pitchFamily="18" charset="0"/>
              </a:rPr>
              <a:t> has ‘</a:t>
            </a:r>
            <a:r>
              <a:rPr lang="fr-FR" sz="2300" b="1" dirty="0" err="1">
                <a:solidFill>
                  <a:schemeClr val="tx1"/>
                </a:solidFill>
                <a:latin typeface="Adobe Caslon Pro" pitchFamily="18" charset="0"/>
              </a:rPr>
              <a:t>paid</a:t>
            </a:r>
            <a:r>
              <a:rPr lang="fr-FR" sz="2300" b="1" dirty="0">
                <a:solidFill>
                  <a:schemeClr val="tx1"/>
                </a:solidFill>
                <a:latin typeface="Adobe Caslon Pro" pitchFamily="18" charset="0"/>
              </a:rPr>
              <a:t> the </a:t>
            </a:r>
            <a:r>
              <a:rPr lang="fr-FR" sz="2300" b="1" dirty="0" err="1">
                <a:solidFill>
                  <a:schemeClr val="tx1"/>
                </a:solidFill>
                <a:latin typeface="Adobe Caslon Pro" pitchFamily="18" charset="0"/>
              </a:rPr>
              <a:t>price</a:t>
            </a:r>
            <a:r>
              <a:rPr lang="fr-FR" sz="2300" b="1" dirty="0">
                <a:solidFill>
                  <a:schemeClr val="tx1"/>
                </a:solidFill>
                <a:latin typeface="Adobe Caslon Pro" pitchFamily="18" charset="0"/>
              </a:rPr>
              <a:t>’ for </a:t>
            </a:r>
            <a:r>
              <a:rPr lang="fr-FR" sz="2300" b="1" dirty="0" err="1">
                <a:solidFill>
                  <a:schemeClr val="tx1"/>
                </a:solidFill>
                <a:latin typeface="Adobe Caslon Pro" pitchFamily="18" charset="0"/>
              </a:rPr>
              <a:t>committing</a:t>
            </a:r>
            <a:r>
              <a:rPr lang="fr-FR" sz="2300" b="1" dirty="0">
                <a:solidFill>
                  <a:schemeClr val="tx1"/>
                </a:solidFill>
                <a:latin typeface="Adobe Caslon Pro" pitchFamily="18" charset="0"/>
              </a:rPr>
              <a:t> the crime.</a:t>
            </a:r>
          </a:p>
          <a:p>
            <a:endParaRPr lang="fr-FR" sz="2300" b="1" u="sng" dirty="0">
              <a:solidFill>
                <a:schemeClr val="tx1"/>
              </a:solidFill>
              <a:latin typeface="Adobe Caslon Pro" pitchFamily="18" charset="0"/>
            </a:endParaRPr>
          </a:p>
          <a:p>
            <a:pPr marL="0" indent="0">
              <a:buNone/>
            </a:pPr>
            <a:r>
              <a:rPr lang="fr-FR" sz="2300" b="1" u="sng" dirty="0" err="1">
                <a:solidFill>
                  <a:schemeClr val="tx1"/>
                </a:solidFill>
                <a:latin typeface="Adobe Caslon Pro" pitchFamily="18" charset="0"/>
              </a:rPr>
              <a:t>Incapacitation</a:t>
            </a:r>
            <a:r>
              <a:rPr lang="fr-FR" sz="2300" b="1" u="sng" dirty="0">
                <a:solidFill>
                  <a:schemeClr val="tx1"/>
                </a:solidFill>
                <a:latin typeface="Adobe Caslon Pro" pitchFamily="18" charset="0"/>
              </a:rPr>
              <a:t> </a:t>
            </a:r>
          </a:p>
          <a:p>
            <a:pPr marL="0" indent="0">
              <a:buNone/>
            </a:pPr>
            <a:r>
              <a:rPr lang="fr-FR" sz="2300" b="1" dirty="0">
                <a:solidFill>
                  <a:schemeClr val="tx1"/>
                </a:solidFill>
                <a:latin typeface="Adobe Caslon Pro" pitchFamily="18" charset="0"/>
              </a:rPr>
              <a:t>Ensuring that society </a:t>
            </a:r>
            <a:r>
              <a:rPr lang="fr-FR" sz="2300" b="1" dirty="0" err="1">
                <a:solidFill>
                  <a:schemeClr val="tx1"/>
                </a:solidFill>
                <a:latin typeface="Adobe Caslon Pro" pitchFamily="18" charset="0"/>
              </a:rPr>
              <a:t>is</a:t>
            </a:r>
            <a:r>
              <a:rPr lang="fr-FR" sz="2300" b="1" dirty="0">
                <a:solidFill>
                  <a:schemeClr val="tx1"/>
                </a:solidFill>
                <a:latin typeface="Adobe Caslon Pro" pitchFamily="18" charset="0"/>
              </a:rPr>
              <a:t> protected </a:t>
            </a:r>
            <a:r>
              <a:rPr lang="fr-FR" sz="2300" b="1" dirty="0" err="1">
                <a:solidFill>
                  <a:schemeClr val="tx1"/>
                </a:solidFill>
                <a:latin typeface="Adobe Caslon Pro" pitchFamily="18" charset="0"/>
              </a:rPr>
              <a:t>from</a:t>
            </a:r>
            <a:r>
              <a:rPr lang="fr-FR" sz="2300" b="1" dirty="0">
                <a:solidFill>
                  <a:schemeClr val="tx1"/>
                </a:solidFill>
                <a:latin typeface="Adobe Caslon Pro" pitchFamily="18" charset="0"/>
              </a:rPr>
              <a:t> future crimes that </a:t>
            </a:r>
            <a:r>
              <a:rPr lang="fr-FR" sz="2300" b="1" dirty="0" err="1">
                <a:solidFill>
                  <a:schemeClr val="tx1"/>
                </a:solidFill>
                <a:latin typeface="Adobe Caslon Pro" pitchFamily="18" charset="0"/>
              </a:rPr>
              <a:t>may</a:t>
            </a:r>
            <a:r>
              <a:rPr lang="fr-FR" sz="2300" b="1" dirty="0">
                <a:solidFill>
                  <a:schemeClr val="tx1"/>
                </a:solidFill>
                <a:latin typeface="Adobe Caslon Pro" pitchFamily="18" charset="0"/>
              </a:rPr>
              <a:t> </a:t>
            </a:r>
            <a:r>
              <a:rPr lang="fr-FR" sz="2300" b="1" dirty="0" err="1">
                <a:solidFill>
                  <a:schemeClr val="tx1"/>
                </a:solidFill>
                <a:latin typeface="Adobe Caslon Pro" pitchFamily="18" charset="0"/>
              </a:rPr>
              <a:t>be</a:t>
            </a:r>
            <a:r>
              <a:rPr lang="fr-FR" sz="2300" b="1" dirty="0">
                <a:solidFill>
                  <a:schemeClr val="tx1"/>
                </a:solidFill>
                <a:latin typeface="Adobe Caslon Pro" pitchFamily="18" charset="0"/>
              </a:rPr>
              <a:t> committed by </a:t>
            </a:r>
            <a:r>
              <a:rPr lang="fr-FR" sz="2300" b="1" dirty="0" err="1">
                <a:solidFill>
                  <a:schemeClr val="tx1"/>
                </a:solidFill>
                <a:latin typeface="Adobe Caslon Pro" pitchFamily="18" charset="0"/>
              </a:rPr>
              <a:t>criminals</a:t>
            </a:r>
            <a:endParaRPr lang="fr-FR" sz="2300" b="1" dirty="0">
              <a:solidFill>
                <a:schemeClr val="tx1"/>
              </a:solidFill>
              <a:latin typeface="Adobe Caslon Pro" pitchFamily="18" charset="0"/>
            </a:endParaRPr>
          </a:p>
          <a:p>
            <a:endParaRPr lang="fr-FR" sz="2300" b="1" u="sng" dirty="0">
              <a:solidFill>
                <a:schemeClr val="tx1"/>
              </a:solidFill>
              <a:latin typeface="Adobe Caslon Pro" pitchFamily="18" charset="0"/>
            </a:endParaRPr>
          </a:p>
          <a:p>
            <a:pPr marL="0" indent="0">
              <a:buNone/>
            </a:pPr>
            <a:r>
              <a:rPr lang="fr-FR" sz="2300" b="1" u="sng" dirty="0" err="1">
                <a:solidFill>
                  <a:schemeClr val="tx1"/>
                </a:solidFill>
                <a:latin typeface="Adobe Caslon Pro" pitchFamily="18" charset="0"/>
              </a:rPr>
              <a:t>Deterrence</a:t>
            </a:r>
            <a:endParaRPr lang="fr-FR" sz="2300" b="1" u="sng" dirty="0">
              <a:solidFill>
                <a:schemeClr val="tx1"/>
              </a:solidFill>
              <a:latin typeface="Adobe Caslon Pro" pitchFamily="18" charset="0"/>
            </a:endParaRPr>
          </a:p>
          <a:p>
            <a:pPr marL="0" indent="0">
              <a:buNone/>
            </a:pPr>
            <a:r>
              <a:rPr lang="fr-FR" sz="2300" b="1" dirty="0" err="1">
                <a:solidFill>
                  <a:schemeClr val="tx1"/>
                </a:solidFill>
                <a:latin typeface="Adobe Caslon Pro" pitchFamily="18" charset="0"/>
              </a:rPr>
              <a:t>Puts</a:t>
            </a:r>
            <a:r>
              <a:rPr lang="fr-FR" sz="2300" b="1" dirty="0">
                <a:solidFill>
                  <a:schemeClr val="tx1"/>
                </a:solidFill>
                <a:latin typeface="Adobe Caslon Pro" pitchFamily="18" charset="0"/>
              </a:rPr>
              <a:t> people off </a:t>
            </a:r>
            <a:r>
              <a:rPr lang="fr-FR" sz="2300" b="1" dirty="0" err="1">
                <a:solidFill>
                  <a:schemeClr val="tx1"/>
                </a:solidFill>
                <a:latin typeface="Adobe Caslon Pro" pitchFamily="18" charset="0"/>
              </a:rPr>
              <a:t>committing</a:t>
            </a:r>
            <a:r>
              <a:rPr lang="fr-FR" sz="2300" b="1" dirty="0">
                <a:solidFill>
                  <a:schemeClr val="tx1"/>
                </a:solidFill>
                <a:latin typeface="Adobe Caslon Pro" pitchFamily="18" charset="0"/>
              </a:rPr>
              <a:t> crime </a:t>
            </a:r>
            <a:r>
              <a:rPr lang="fr-FR" sz="2300" b="1" dirty="0" err="1">
                <a:solidFill>
                  <a:schemeClr val="tx1"/>
                </a:solidFill>
                <a:latin typeface="Adobe Caslon Pro" pitchFamily="18" charset="0"/>
              </a:rPr>
              <a:t>because</a:t>
            </a:r>
            <a:r>
              <a:rPr lang="fr-FR" sz="2300" b="1" dirty="0">
                <a:solidFill>
                  <a:schemeClr val="tx1"/>
                </a:solidFill>
                <a:latin typeface="Adobe Caslon Pro" pitchFamily="18" charset="0"/>
              </a:rPr>
              <a:t> </a:t>
            </a:r>
            <a:r>
              <a:rPr lang="fr-FR" sz="2300" b="1" dirty="0" err="1">
                <a:solidFill>
                  <a:schemeClr val="tx1"/>
                </a:solidFill>
                <a:latin typeface="Adobe Caslon Pro" pitchFamily="18" charset="0"/>
              </a:rPr>
              <a:t>they</a:t>
            </a:r>
            <a:r>
              <a:rPr lang="fr-FR" sz="2300" b="1" dirty="0">
                <a:solidFill>
                  <a:schemeClr val="tx1"/>
                </a:solidFill>
                <a:latin typeface="Adobe Caslon Pro" pitchFamily="18" charset="0"/>
              </a:rPr>
              <a:t> </a:t>
            </a:r>
            <a:r>
              <a:rPr lang="fr-FR" sz="2300" b="1" dirty="0" err="1">
                <a:solidFill>
                  <a:schemeClr val="tx1"/>
                </a:solidFill>
                <a:latin typeface="Adobe Caslon Pro" pitchFamily="18" charset="0"/>
              </a:rPr>
              <a:t>fear</a:t>
            </a:r>
            <a:r>
              <a:rPr lang="fr-FR" sz="2300" b="1" dirty="0">
                <a:solidFill>
                  <a:schemeClr val="tx1"/>
                </a:solidFill>
                <a:latin typeface="Adobe Caslon Pro" pitchFamily="18" charset="0"/>
              </a:rPr>
              <a:t> the </a:t>
            </a:r>
            <a:r>
              <a:rPr lang="fr-FR" sz="2300" b="1" dirty="0" err="1">
                <a:solidFill>
                  <a:schemeClr val="tx1"/>
                </a:solidFill>
                <a:latin typeface="Adobe Caslon Pro" pitchFamily="18" charset="0"/>
              </a:rPr>
              <a:t>consequences</a:t>
            </a:r>
            <a:r>
              <a:rPr lang="fr-FR" sz="2300" b="1" dirty="0">
                <a:solidFill>
                  <a:schemeClr val="tx1"/>
                </a:solidFill>
                <a:latin typeface="Adobe Caslon Pro" pitchFamily="18" charset="0"/>
              </a:rPr>
              <a:t>.</a:t>
            </a:r>
          </a:p>
          <a:p>
            <a:endParaRPr lang="fr-FR" sz="2300" b="1" u="sng" dirty="0">
              <a:solidFill>
                <a:schemeClr val="tx1"/>
              </a:solidFill>
              <a:latin typeface="Adobe Caslon Pro" pitchFamily="18" charset="0"/>
            </a:endParaRPr>
          </a:p>
          <a:p>
            <a:pPr marL="0" indent="0">
              <a:buNone/>
            </a:pPr>
            <a:r>
              <a:rPr lang="fr-FR" sz="2300" b="1" u="sng" dirty="0">
                <a:solidFill>
                  <a:schemeClr val="tx1"/>
                </a:solidFill>
                <a:latin typeface="Adobe Caslon Pro" pitchFamily="18" charset="0"/>
              </a:rPr>
              <a:t>Reformation</a:t>
            </a:r>
          </a:p>
          <a:p>
            <a:pPr marL="0" indent="0">
              <a:buNone/>
            </a:pPr>
            <a:r>
              <a:rPr lang="fr-FR" sz="2300" b="1" dirty="0" err="1">
                <a:solidFill>
                  <a:schemeClr val="tx1"/>
                </a:solidFill>
                <a:latin typeface="Adobe Caslon Pro" pitchFamily="18" charset="0"/>
              </a:rPr>
              <a:t>Attempting</a:t>
            </a:r>
            <a:r>
              <a:rPr lang="fr-FR" sz="2300" b="1" dirty="0">
                <a:solidFill>
                  <a:schemeClr val="tx1"/>
                </a:solidFill>
                <a:latin typeface="Adobe Caslon Pro" pitchFamily="18" charset="0"/>
              </a:rPr>
              <a:t> to </a:t>
            </a:r>
            <a:r>
              <a:rPr lang="fr-FR" sz="2300" b="1" dirty="0">
                <a:latin typeface="Adobe Caslon Pro" pitchFamily="18" charset="0"/>
              </a:rPr>
              <a:t>change</a:t>
            </a:r>
            <a:r>
              <a:rPr lang="fr-FR" sz="2300" b="1" dirty="0">
                <a:solidFill>
                  <a:schemeClr val="tx1"/>
                </a:solidFill>
                <a:latin typeface="Adobe Caslon Pro" pitchFamily="18" charset="0"/>
              </a:rPr>
              <a:t> the </a:t>
            </a:r>
            <a:r>
              <a:rPr lang="fr-FR" sz="2300" b="1" dirty="0" err="1">
                <a:solidFill>
                  <a:schemeClr val="tx1"/>
                </a:solidFill>
                <a:latin typeface="Adobe Caslon Pro" pitchFamily="18" charset="0"/>
              </a:rPr>
              <a:t>criminal</a:t>
            </a:r>
            <a:r>
              <a:rPr lang="fr-FR" sz="2300" b="1" dirty="0">
                <a:solidFill>
                  <a:schemeClr val="tx1"/>
                </a:solidFill>
                <a:latin typeface="Adobe Caslon Pro" pitchFamily="18" charset="0"/>
              </a:rPr>
              <a:t>, change </a:t>
            </a:r>
            <a:r>
              <a:rPr lang="fr-FR" sz="2300" b="1" dirty="0" err="1">
                <a:solidFill>
                  <a:schemeClr val="tx1"/>
                </a:solidFill>
                <a:latin typeface="Adobe Caslon Pro" pitchFamily="18" charset="0"/>
              </a:rPr>
              <a:t>their</a:t>
            </a:r>
            <a:r>
              <a:rPr lang="fr-FR" sz="2300" b="1" dirty="0">
                <a:solidFill>
                  <a:schemeClr val="tx1"/>
                </a:solidFill>
                <a:latin typeface="Adobe Caslon Pro" pitchFamily="18" charset="0"/>
              </a:rPr>
              <a:t> future attitudes and </a:t>
            </a:r>
            <a:r>
              <a:rPr lang="fr-FR" sz="2300" b="1" dirty="0" err="1">
                <a:solidFill>
                  <a:schemeClr val="tx1"/>
                </a:solidFill>
                <a:latin typeface="Adobe Caslon Pro" pitchFamily="18" charset="0"/>
              </a:rPr>
              <a:t>behaviours</a:t>
            </a:r>
            <a:r>
              <a:rPr lang="fr-FR" sz="2300" b="1" dirty="0">
                <a:solidFill>
                  <a:schemeClr val="tx1"/>
                </a:solidFill>
                <a:latin typeface="Adobe Caslon Pro" pitchFamily="18" charset="0"/>
              </a:rPr>
              <a:t>.</a:t>
            </a:r>
          </a:p>
          <a:p>
            <a:pPr marL="0" indent="0">
              <a:buNone/>
            </a:pPr>
            <a:endParaRPr lang="en-GB" sz="2300" b="1" dirty="0">
              <a:latin typeface="Adobe Caslon Pro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87540" y="185727"/>
            <a:ext cx="8632932" cy="792088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>
                <a:solidFill>
                  <a:prstClr val="black"/>
                </a:solidFill>
              </a:rPr>
              <a:t>Purposes of punishment</a:t>
            </a:r>
          </a:p>
        </p:txBody>
      </p:sp>
    </p:spTree>
    <p:extLst>
      <p:ext uri="{BB962C8B-B14F-4D97-AF65-F5344CB8AC3E}">
        <p14:creationId xmlns:p14="http://schemas.microsoft.com/office/powerpoint/2010/main" val="384441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706" y="1124744"/>
            <a:ext cx="8622766" cy="5544616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b="1" dirty="0">
                <a:latin typeface="Adobe Caslon Pro" pitchFamily="18" charset="0"/>
              </a:rPr>
              <a:t>For each of the following punishments, decide which of the purposes they fulfil and write them in your book.</a:t>
            </a:r>
          </a:p>
          <a:p>
            <a:pPr marL="0" indent="0">
              <a:lnSpc>
                <a:spcPct val="120000"/>
              </a:lnSpc>
              <a:buNone/>
            </a:pPr>
            <a:endParaRPr lang="en-GB" sz="100" b="1" dirty="0">
              <a:latin typeface="Adobe Caslon Pro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en-GB" b="1" dirty="0">
                <a:latin typeface="Adobe Caslon Pro" pitchFamily="18" charset="0"/>
              </a:rPr>
              <a:t>Prison: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GB" b="1" dirty="0">
                <a:latin typeface="Adobe Caslon Pro" pitchFamily="18" charset="0"/>
              </a:rPr>
              <a:t>Death penalty: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GB" b="1" dirty="0">
                <a:latin typeface="Adobe Caslon Pro" pitchFamily="18" charset="0"/>
              </a:rPr>
              <a:t>Community service: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GB" b="1" dirty="0">
                <a:latin typeface="Adobe Caslon Pro" pitchFamily="18" charset="0"/>
              </a:rPr>
              <a:t>Educational programmes: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GB" b="1" dirty="0">
                <a:latin typeface="Adobe Caslon Pro" pitchFamily="18" charset="0"/>
              </a:rPr>
              <a:t>Corporal punishment: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GB" b="1" dirty="0">
                <a:latin typeface="Adobe Caslon Pro" pitchFamily="18" charset="0"/>
              </a:rPr>
              <a:t>Fines: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GB" b="1" dirty="0">
                <a:latin typeface="Adobe Caslon Pro" pitchFamily="18" charset="0"/>
              </a:rPr>
              <a:t>House arrest: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GB" b="1" dirty="0">
                <a:latin typeface="Adobe Caslon Pro" pitchFamily="18" charset="0"/>
              </a:rPr>
              <a:t>Having to meet the victim/victim’s family: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87540" y="185727"/>
            <a:ext cx="8632932" cy="792088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>
                <a:solidFill>
                  <a:prstClr val="black"/>
                </a:solidFill>
              </a:rPr>
              <a:t>Purposes of punishment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12160" y="2132856"/>
            <a:ext cx="2592288" cy="39703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fr-FR" sz="2800" b="1" dirty="0">
              <a:solidFill>
                <a:schemeClr val="tx1"/>
              </a:solidFill>
              <a:latin typeface="Adobe Caslon Pro" pitchFamily="18" charset="0"/>
            </a:endParaRPr>
          </a:p>
          <a:p>
            <a:pPr algn="ctr"/>
            <a:r>
              <a:rPr lang="fr-FR" sz="2800" b="1" dirty="0" err="1">
                <a:solidFill>
                  <a:schemeClr val="tx1"/>
                </a:solidFill>
                <a:latin typeface="Adobe Caslon Pro" pitchFamily="18" charset="0"/>
              </a:rPr>
              <a:t>Retribution</a:t>
            </a:r>
            <a:endParaRPr lang="fr-FR" sz="2800" b="1" dirty="0">
              <a:solidFill>
                <a:schemeClr val="tx1"/>
              </a:solidFill>
              <a:latin typeface="Adobe Caslon Pro" pitchFamily="18" charset="0"/>
            </a:endParaRPr>
          </a:p>
          <a:p>
            <a:pPr algn="ctr"/>
            <a:endParaRPr lang="fr-FR" sz="2800" b="1" dirty="0">
              <a:solidFill>
                <a:schemeClr val="tx1"/>
              </a:solidFill>
              <a:latin typeface="Adobe Caslon Pro" pitchFamily="18" charset="0"/>
            </a:endParaRPr>
          </a:p>
          <a:p>
            <a:pPr algn="ctr"/>
            <a:r>
              <a:rPr lang="fr-FR" sz="2800" b="1" dirty="0" err="1">
                <a:solidFill>
                  <a:schemeClr val="tx1"/>
                </a:solidFill>
                <a:latin typeface="Adobe Caslon Pro" pitchFamily="18" charset="0"/>
              </a:rPr>
              <a:t>Incapacitation</a:t>
            </a:r>
            <a:r>
              <a:rPr lang="fr-FR" sz="2800" b="1" dirty="0">
                <a:solidFill>
                  <a:schemeClr val="tx1"/>
                </a:solidFill>
                <a:latin typeface="Adobe Caslon Pro" pitchFamily="18" charset="0"/>
              </a:rPr>
              <a:t> </a:t>
            </a:r>
          </a:p>
          <a:p>
            <a:pPr algn="ctr"/>
            <a:endParaRPr lang="fr-FR" sz="2800" b="1" dirty="0">
              <a:solidFill>
                <a:schemeClr val="tx1"/>
              </a:solidFill>
              <a:latin typeface="Adobe Caslon Pro" pitchFamily="18" charset="0"/>
            </a:endParaRPr>
          </a:p>
          <a:p>
            <a:pPr algn="ctr"/>
            <a:r>
              <a:rPr lang="fr-FR" sz="2800" b="1" dirty="0" err="1">
                <a:solidFill>
                  <a:schemeClr val="tx1"/>
                </a:solidFill>
                <a:latin typeface="Adobe Caslon Pro" pitchFamily="18" charset="0"/>
              </a:rPr>
              <a:t>Deterrence</a:t>
            </a:r>
            <a:endParaRPr lang="fr-FR" sz="2800" b="1" dirty="0">
              <a:solidFill>
                <a:schemeClr val="tx1"/>
              </a:solidFill>
              <a:latin typeface="Adobe Caslon Pro" pitchFamily="18" charset="0"/>
            </a:endParaRPr>
          </a:p>
          <a:p>
            <a:pPr algn="ctr"/>
            <a:endParaRPr lang="fr-FR" sz="2800" b="1" dirty="0">
              <a:solidFill>
                <a:schemeClr val="tx1"/>
              </a:solidFill>
              <a:latin typeface="Adobe Caslon Pro" pitchFamily="18" charset="0"/>
            </a:endParaRPr>
          </a:p>
          <a:p>
            <a:pPr algn="ctr"/>
            <a:r>
              <a:rPr lang="fr-FR" sz="2800" b="1" dirty="0">
                <a:solidFill>
                  <a:schemeClr val="tx1"/>
                </a:solidFill>
                <a:latin typeface="Adobe Caslon Pro" pitchFamily="18" charset="0"/>
              </a:rPr>
              <a:t>Reformation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243751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706" y="1124744"/>
            <a:ext cx="8622766" cy="5544616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sz="2400" b="1" dirty="0">
                <a:latin typeface="Adobe Caslon Pro" pitchFamily="18" charset="0"/>
              </a:rPr>
              <a:t>1. What are the pros and cons of these purposes of punishment?  </a:t>
            </a:r>
          </a:p>
          <a:p>
            <a:pPr marL="0" indent="0">
              <a:lnSpc>
                <a:spcPct val="120000"/>
              </a:lnSpc>
              <a:buNone/>
            </a:pPr>
            <a:endParaRPr lang="en-GB" sz="2400" b="1" dirty="0">
              <a:latin typeface="Adobe Caslon Pro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sz="2400" b="1" dirty="0">
                <a:latin typeface="Adobe Caslon Pro" pitchFamily="18" charset="0"/>
              </a:rPr>
              <a:t>2. Rank them in their order of importance.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87540" y="185727"/>
            <a:ext cx="8632932" cy="792088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>
                <a:solidFill>
                  <a:prstClr val="black"/>
                </a:solidFill>
              </a:rPr>
              <a:t>Purposes of punishment</a:t>
            </a:r>
          </a:p>
        </p:txBody>
      </p:sp>
      <p:sp>
        <p:nvSpPr>
          <p:cNvPr id="6" name="AutoShape 2" descr="Image result for punishmen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8" name="Picture 4" descr="Image result for punishme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819" y="3212976"/>
            <a:ext cx="4567670" cy="302433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26022" y="6279703"/>
            <a:ext cx="8910474" cy="461665"/>
          </a:xfrm>
          <a:prstGeom prst="rect">
            <a:avLst/>
          </a:prstGeom>
          <a:gradFill rotWithShape="1">
            <a:gsLst>
              <a:gs pos="0">
                <a:srgbClr val="FFBE86"/>
              </a:gs>
              <a:gs pos="35001">
                <a:srgbClr val="FFD0AA"/>
              </a:gs>
              <a:gs pos="100000">
                <a:srgbClr val="FFEBDB"/>
              </a:gs>
            </a:gsLst>
            <a:lin ang="16200000" scaled="1"/>
          </a:gradFill>
          <a:ln w="9525">
            <a:solidFill>
              <a:srgbClr val="F69240"/>
            </a:solidFill>
            <a:miter lim="800000"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GB" sz="2400" b="1" dirty="0">
                <a:solidFill>
                  <a:prstClr val="black"/>
                </a:solidFill>
              </a:rPr>
              <a:t>EXPLAIN the pros and cons of these purposes of punishment  </a:t>
            </a:r>
            <a:endParaRPr lang="en-GB" sz="2400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56176" y="2132856"/>
            <a:ext cx="2790118" cy="39703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fr-FR" sz="2800" b="1" dirty="0">
              <a:solidFill>
                <a:schemeClr val="tx1"/>
              </a:solidFill>
              <a:latin typeface="Adobe Caslon Pro" pitchFamily="18" charset="0"/>
            </a:endParaRPr>
          </a:p>
          <a:p>
            <a:pPr algn="ctr"/>
            <a:r>
              <a:rPr lang="fr-FR" sz="2800" b="1" dirty="0" err="1">
                <a:solidFill>
                  <a:schemeClr val="tx1"/>
                </a:solidFill>
                <a:latin typeface="Adobe Caslon Pro" pitchFamily="18" charset="0"/>
              </a:rPr>
              <a:t>Retribution</a:t>
            </a:r>
            <a:endParaRPr lang="fr-FR" sz="2800" b="1" dirty="0">
              <a:solidFill>
                <a:schemeClr val="tx1"/>
              </a:solidFill>
              <a:latin typeface="Adobe Caslon Pro" pitchFamily="18" charset="0"/>
            </a:endParaRPr>
          </a:p>
          <a:p>
            <a:pPr algn="ctr"/>
            <a:endParaRPr lang="fr-FR" sz="2800" b="1" dirty="0">
              <a:solidFill>
                <a:schemeClr val="tx1"/>
              </a:solidFill>
              <a:latin typeface="Adobe Caslon Pro" pitchFamily="18" charset="0"/>
            </a:endParaRPr>
          </a:p>
          <a:p>
            <a:pPr algn="ctr"/>
            <a:r>
              <a:rPr lang="fr-FR" sz="2800" b="1" dirty="0" err="1">
                <a:solidFill>
                  <a:schemeClr val="tx1"/>
                </a:solidFill>
                <a:latin typeface="Adobe Caslon Pro" pitchFamily="18" charset="0"/>
              </a:rPr>
              <a:t>Incapacitation</a:t>
            </a:r>
            <a:r>
              <a:rPr lang="fr-FR" sz="2800" b="1" dirty="0">
                <a:solidFill>
                  <a:schemeClr val="tx1"/>
                </a:solidFill>
                <a:latin typeface="Adobe Caslon Pro" pitchFamily="18" charset="0"/>
              </a:rPr>
              <a:t> </a:t>
            </a:r>
          </a:p>
          <a:p>
            <a:pPr algn="ctr"/>
            <a:endParaRPr lang="fr-FR" sz="2800" b="1" dirty="0">
              <a:solidFill>
                <a:schemeClr val="tx1"/>
              </a:solidFill>
              <a:latin typeface="Adobe Caslon Pro" pitchFamily="18" charset="0"/>
            </a:endParaRPr>
          </a:p>
          <a:p>
            <a:pPr algn="ctr"/>
            <a:r>
              <a:rPr lang="fr-FR" sz="2800" b="1" dirty="0" err="1">
                <a:solidFill>
                  <a:schemeClr val="tx1"/>
                </a:solidFill>
                <a:latin typeface="Adobe Caslon Pro" pitchFamily="18" charset="0"/>
              </a:rPr>
              <a:t>Deterrence</a:t>
            </a:r>
            <a:endParaRPr lang="fr-FR" sz="2800" b="1" dirty="0">
              <a:solidFill>
                <a:schemeClr val="tx1"/>
              </a:solidFill>
              <a:latin typeface="Adobe Caslon Pro" pitchFamily="18" charset="0"/>
            </a:endParaRPr>
          </a:p>
          <a:p>
            <a:pPr algn="ctr"/>
            <a:endParaRPr lang="fr-FR" sz="2800" b="1" dirty="0">
              <a:solidFill>
                <a:schemeClr val="tx1"/>
              </a:solidFill>
              <a:latin typeface="Adobe Caslon Pro" pitchFamily="18" charset="0"/>
            </a:endParaRPr>
          </a:p>
          <a:p>
            <a:pPr algn="ctr"/>
            <a:r>
              <a:rPr lang="fr-FR" sz="2800" b="1" dirty="0">
                <a:solidFill>
                  <a:schemeClr val="tx1"/>
                </a:solidFill>
                <a:latin typeface="Adobe Caslon Pro" pitchFamily="18" charset="0"/>
              </a:rPr>
              <a:t>Reformation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260471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6000" dirty="0"/>
              <a:t>“The state has no right to alter the character of individuals. Therefore, rehabilitation should not be the aim of punishment”</a:t>
            </a:r>
          </a:p>
        </p:txBody>
      </p:sp>
    </p:spTree>
    <p:extLst>
      <p:ext uri="{BB962C8B-B14F-4D97-AF65-F5344CB8AC3E}">
        <p14:creationId xmlns:p14="http://schemas.microsoft.com/office/powerpoint/2010/main" val="2775528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564949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8000" dirty="0"/>
              <a:t>“Punishments should take into account the feelings of the innocent victims”</a:t>
            </a:r>
          </a:p>
        </p:txBody>
      </p:sp>
    </p:spTree>
    <p:extLst>
      <p:ext uri="{BB962C8B-B14F-4D97-AF65-F5344CB8AC3E}">
        <p14:creationId xmlns:p14="http://schemas.microsoft.com/office/powerpoint/2010/main" val="2764736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9600" dirty="0"/>
              <a:t>“Crime deserves proportional punishment”</a:t>
            </a:r>
          </a:p>
        </p:txBody>
      </p:sp>
    </p:spTree>
    <p:extLst>
      <p:ext uri="{BB962C8B-B14F-4D97-AF65-F5344CB8AC3E}">
        <p14:creationId xmlns:p14="http://schemas.microsoft.com/office/powerpoint/2010/main" val="2313782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564949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8000" dirty="0"/>
              <a:t>“Prison is overused, it should be reserved for only the worst, violent criminals”</a:t>
            </a:r>
          </a:p>
        </p:txBody>
      </p:sp>
    </p:spTree>
    <p:extLst>
      <p:ext uri="{BB962C8B-B14F-4D97-AF65-F5344CB8AC3E}">
        <p14:creationId xmlns:p14="http://schemas.microsoft.com/office/powerpoint/2010/main" val="116618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297</Words>
  <Application>Microsoft Office PowerPoint</Application>
  <PresentationFormat>On-screen Show (4:3)</PresentationFormat>
  <Paragraphs>59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Adobe Caslon Pro</vt:lpstr>
      <vt:lpstr>Adobe Caslon Pro Bold</vt:lpstr>
      <vt:lpstr>Arial</vt:lpstr>
      <vt:lpstr>Calibri</vt:lpstr>
      <vt:lpstr>Office Theme</vt:lpstr>
      <vt:lpstr>PowerPoint Presentation</vt:lpstr>
      <vt:lpstr>Learning Outcomes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Reeves</dc:creator>
  <cp:lastModifiedBy>Daniel Reeves</cp:lastModifiedBy>
  <cp:revision>7</cp:revision>
  <dcterms:created xsi:type="dcterms:W3CDTF">2016-09-14T07:46:41Z</dcterms:created>
  <dcterms:modified xsi:type="dcterms:W3CDTF">2020-09-18T07:37:32Z</dcterms:modified>
</cp:coreProperties>
</file>