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8" r:id="rId5"/>
    <p:sldId id="269" r:id="rId6"/>
    <p:sldId id="262" r:id="rId7"/>
    <p:sldId id="265" r:id="rId8"/>
    <p:sldId id="263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DE41A4-DC1E-4B75-8465-0158258FE428}" v="1" dt="2020-09-18T07:37:17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eeves" userId="e748b5bb-59f3-4b3f-80a3-3bf8c771a8a6" providerId="ADAL" clId="{B6DE41A4-DC1E-4B75-8465-0158258FE428}"/>
    <pc:docChg chg="modSld">
      <pc:chgData name="Daniel Reeves" userId="e748b5bb-59f3-4b3f-80a3-3bf8c771a8a6" providerId="ADAL" clId="{B6DE41A4-DC1E-4B75-8465-0158258FE428}" dt="2020-09-18T07:37:25.838" v="7" actId="1036"/>
      <pc:docMkLst>
        <pc:docMk/>
      </pc:docMkLst>
      <pc:sldChg chg="modSp mod">
        <pc:chgData name="Daniel Reeves" userId="e748b5bb-59f3-4b3f-80a3-3bf8c771a8a6" providerId="ADAL" clId="{B6DE41A4-DC1E-4B75-8465-0158258FE428}" dt="2020-09-18T07:37:25.838" v="7" actId="1036"/>
        <pc:sldMkLst>
          <pc:docMk/>
          <pc:sldMk cId="384441137" sldId="259"/>
        </pc:sldMkLst>
        <pc:spChg chg="mod">
          <ac:chgData name="Daniel Reeves" userId="e748b5bb-59f3-4b3f-80a3-3bf8c771a8a6" providerId="ADAL" clId="{B6DE41A4-DC1E-4B75-8465-0158258FE428}" dt="2020-09-18T07:37:25.838" v="7" actId="1036"/>
          <ac:spMkLst>
            <pc:docMk/>
            <pc:sldMk cId="384441137" sldId="259"/>
            <ac:spMk id="3" creationId="{00000000-0000-0000-0000-000000000000}"/>
          </ac:spMkLst>
        </pc:spChg>
      </pc:sldChg>
      <pc:sldChg chg="modSp mod">
        <pc:chgData name="Daniel Reeves" userId="e748b5bb-59f3-4b3f-80a3-3bf8c771a8a6" providerId="ADAL" clId="{B6DE41A4-DC1E-4B75-8465-0158258FE428}" dt="2020-09-18T07:37:06.320" v="0" actId="14100"/>
        <pc:sldMkLst>
          <pc:docMk/>
          <pc:sldMk cId="3243751605" sldId="268"/>
        </pc:sldMkLst>
        <pc:spChg chg="mod">
          <ac:chgData name="Daniel Reeves" userId="e748b5bb-59f3-4b3f-80a3-3bf8c771a8a6" providerId="ADAL" clId="{B6DE41A4-DC1E-4B75-8465-0158258FE428}" dt="2020-09-18T07:37:06.320" v="0" actId="14100"/>
          <ac:spMkLst>
            <pc:docMk/>
            <pc:sldMk cId="3243751605" sldId="268"/>
            <ac:spMk id="5" creationId="{00000000-0000-0000-0000-000000000000}"/>
          </ac:spMkLst>
        </pc:spChg>
      </pc:sldChg>
      <pc:sldChg chg="modSp mod">
        <pc:chgData name="Daniel Reeves" userId="e748b5bb-59f3-4b3f-80a3-3bf8c771a8a6" providerId="ADAL" clId="{B6DE41A4-DC1E-4B75-8465-0158258FE428}" dt="2020-09-18T07:37:17.804" v="2" actId="14100"/>
        <pc:sldMkLst>
          <pc:docMk/>
          <pc:sldMk cId="4260471851" sldId="269"/>
        </pc:sldMkLst>
        <pc:spChg chg="mod">
          <ac:chgData name="Daniel Reeves" userId="e748b5bb-59f3-4b3f-80a3-3bf8c771a8a6" providerId="ADAL" clId="{B6DE41A4-DC1E-4B75-8465-0158258FE428}" dt="2020-09-18T07:37:12.420" v="1" actId="14100"/>
          <ac:spMkLst>
            <pc:docMk/>
            <pc:sldMk cId="4260471851" sldId="269"/>
            <ac:spMk id="9" creationId="{00000000-0000-0000-0000-000000000000}"/>
          </ac:spMkLst>
        </pc:spChg>
        <pc:picChg chg="mod">
          <ac:chgData name="Daniel Reeves" userId="e748b5bb-59f3-4b3f-80a3-3bf8c771a8a6" providerId="ADAL" clId="{B6DE41A4-DC1E-4B75-8465-0158258FE428}" dt="2020-09-18T07:37:17.804" v="2" actId="14100"/>
          <ac:picMkLst>
            <pc:docMk/>
            <pc:sldMk cId="4260471851" sldId="269"/>
            <ac:picMk id="102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90395-3598-4F65-9AEB-5C18CDE0076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BA7FF-E6E4-449A-AA7E-1AA444F73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53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Recap on last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E35E2-FBF3-4F61-AFA7-282923E74CC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36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6D970-1A0F-4A0E-AB93-E233F8FE240F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1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4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5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01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52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59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0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4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79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85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32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C75CE-4AE5-4589-A638-CDC20627BE50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D36E6-D56E-41FF-ACB3-B154BAD58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47653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b="1" dirty="0">
                <a:solidFill>
                  <a:srgbClr val="0070C0"/>
                </a:solidFill>
                <a:latin typeface="Adobe Caslon Pro Bold" pitchFamily="18" charset="0"/>
              </a:rPr>
              <a:t>Do you agree?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2488646" cy="318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3131840" y="404664"/>
            <a:ext cx="5832648" cy="2232248"/>
          </a:xfrm>
          <a:prstGeom prst="wedgeRoundRectCallout">
            <a:avLst>
              <a:gd name="adj1" fmla="val -66180"/>
              <a:gd name="adj2" fmla="val 575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atin typeface="Adobe Caslon Pro" pitchFamily="18" charset="0"/>
              </a:rPr>
              <a:t>“Punishing people is pointless, it doesn’t change the past”</a:t>
            </a:r>
          </a:p>
        </p:txBody>
      </p:sp>
    </p:spTree>
    <p:extLst>
      <p:ext uri="{BB962C8B-B14F-4D97-AF65-F5344CB8AC3E}">
        <p14:creationId xmlns:p14="http://schemas.microsoft.com/office/powerpoint/2010/main" val="388065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9789"/>
            <a:ext cx="8229600" cy="55774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000" dirty="0"/>
              <a:t>“Conditions in prison need to be worse in order for it to work as a deterrent”</a:t>
            </a:r>
          </a:p>
        </p:txBody>
      </p:sp>
    </p:spTree>
    <p:extLst>
      <p:ext uri="{BB962C8B-B14F-4D97-AF65-F5344CB8AC3E}">
        <p14:creationId xmlns:p14="http://schemas.microsoft.com/office/powerpoint/2010/main" val="67876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2000" b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452" y="1340768"/>
            <a:ext cx="7560964" cy="792088"/>
          </a:xfr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dirty="0"/>
              <a:t>Learning Outcomes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576" y="2309971"/>
            <a:ext cx="7560964" cy="830997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IDENTIFY four purposes of punishment</a:t>
            </a:r>
          </a:p>
          <a:p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5576" y="4293096"/>
            <a:ext cx="7560964" cy="830997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ASSESS what the primary aim of punishment should be</a:t>
            </a:r>
          </a:p>
          <a:p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55576" y="476672"/>
            <a:ext cx="7560964" cy="792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prstClr val="black"/>
                </a:solidFill>
              </a:rPr>
              <a:t>Title: Purposes of punishment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5576" y="3318083"/>
            <a:ext cx="7560964" cy="830997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EXPLAIN the pros and cons of these purposes of punishment  </a:t>
            </a:r>
            <a:endParaRPr lang="en-GB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3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40" y="875853"/>
            <a:ext cx="8632932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300" b="1" u="sng" dirty="0" err="1">
                <a:solidFill>
                  <a:schemeClr val="tx1"/>
                </a:solidFill>
                <a:latin typeface="Adobe Caslon Pro" pitchFamily="18" charset="0"/>
              </a:rPr>
              <a:t>Retribution</a:t>
            </a:r>
            <a:endParaRPr lang="fr-FR" sz="2300" b="1" u="sng" dirty="0">
              <a:solidFill>
                <a:schemeClr val="tx1"/>
              </a:solidFill>
              <a:latin typeface="Adobe Caslon Pro" pitchFamily="18" charset="0"/>
            </a:endParaRPr>
          </a:p>
          <a:p>
            <a:pPr marL="0" indent="0">
              <a:buNone/>
            </a:pP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Ensuring that people, especially the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victims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,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see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that the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criminal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has ‘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paid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the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price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’ for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committing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the crime.</a:t>
            </a:r>
          </a:p>
          <a:p>
            <a:endParaRPr lang="fr-FR" sz="2300" b="1" u="sng" dirty="0">
              <a:solidFill>
                <a:schemeClr val="tx1"/>
              </a:solidFill>
              <a:latin typeface="Adobe Caslon Pro" pitchFamily="18" charset="0"/>
            </a:endParaRPr>
          </a:p>
          <a:p>
            <a:pPr marL="0" indent="0">
              <a:buNone/>
            </a:pPr>
            <a:r>
              <a:rPr lang="fr-FR" sz="2300" b="1" u="sng" dirty="0" err="1">
                <a:solidFill>
                  <a:schemeClr val="tx1"/>
                </a:solidFill>
                <a:latin typeface="Adobe Caslon Pro" pitchFamily="18" charset="0"/>
              </a:rPr>
              <a:t>Incapacitation</a:t>
            </a:r>
            <a:r>
              <a:rPr lang="fr-FR" sz="2300" b="1" u="sng" dirty="0">
                <a:solidFill>
                  <a:schemeClr val="tx1"/>
                </a:solidFill>
                <a:latin typeface="Adobe Caslon Pro" pitchFamily="18" charset="0"/>
              </a:rPr>
              <a:t> </a:t>
            </a:r>
          </a:p>
          <a:p>
            <a:pPr marL="0" indent="0">
              <a:buNone/>
            </a:pP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Ensuring that society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is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protected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from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future crimes that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may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be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committed by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criminals</a:t>
            </a:r>
            <a:endParaRPr lang="fr-FR" sz="2300" b="1" dirty="0">
              <a:solidFill>
                <a:schemeClr val="tx1"/>
              </a:solidFill>
              <a:latin typeface="Adobe Caslon Pro" pitchFamily="18" charset="0"/>
            </a:endParaRPr>
          </a:p>
          <a:p>
            <a:endParaRPr lang="fr-FR" sz="2300" b="1" u="sng" dirty="0">
              <a:solidFill>
                <a:schemeClr val="tx1"/>
              </a:solidFill>
              <a:latin typeface="Adobe Caslon Pro" pitchFamily="18" charset="0"/>
            </a:endParaRPr>
          </a:p>
          <a:p>
            <a:pPr marL="0" indent="0">
              <a:buNone/>
            </a:pPr>
            <a:r>
              <a:rPr lang="fr-FR" sz="2300" b="1" u="sng" dirty="0" err="1">
                <a:solidFill>
                  <a:schemeClr val="tx1"/>
                </a:solidFill>
                <a:latin typeface="Adobe Caslon Pro" pitchFamily="18" charset="0"/>
              </a:rPr>
              <a:t>Deterrence</a:t>
            </a:r>
            <a:endParaRPr lang="fr-FR" sz="2300" b="1" u="sng" dirty="0">
              <a:solidFill>
                <a:schemeClr val="tx1"/>
              </a:solidFill>
              <a:latin typeface="Adobe Caslon Pro" pitchFamily="18" charset="0"/>
            </a:endParaRPr>
          </a:p>
          <a:p>
            <a:pPr marL="0" indent="0">
              <a:buNone/>
            </a:pP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Puts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people off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committing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crime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because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they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fear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the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consequences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.</a:t>
            </a:r>
          </a:p>
          <a:p>
            <a:endParaRPr lang="fr-FR" sz="2300" b="1" u="sng" dirty="0">
              <a:solidFill>
                <a:schemeClr val="tx1"/>
              </a:solidFill>
              <a:latin typeface="Adobe Caslon Pro" pitchFamily="18" charset="0"/>
            </a:endParaRPr>
          </a:p>
          <a:p>
            <a:pPr marL="0" indent="0">
              <a:buNone/>
            </a:pPr>
            <a:r>
              <a:rPr lang="fr-FR" sz="2300" b="1" u="sng" dirty="0">
                <a:solidFill>
                  <a:schemeClr val="tx1"/>
                </a:solidFill>
                <a:latin typeface="Adobe Caslon Pro" pitchFamily="18" charset="0"/>
              </a:rPr>
              <a:t>Reformation</a:t>
            </a:r>
          </a:p>
          <a:p>
            <a:pPr marL="0" indent="0">
              <a:buNone/>
            </a:pP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Attempting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to </a:t>
            </a:r>
            <a:r>
              <a:rPr lang="fr-FR" sz="2300" b="1" dirty="0">
                <a:latin typeface="Adobe Caslon Pro" pitchFamily="18" charset="0"/>
              </a:rPr>
              <a:t>change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the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criminal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, change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their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 future attitudes and </a:t>
            </a:r>
            <a:r>
              <a:rPr lang="fr-FR" sz="2300" b="1" dirty="0" err="1">
                <a:solidFill>
                  <a:schemeClr val="tx1"/>
                </a:solidFill>
                <a:latin typeface="Adobe Caslon Pro" pitchFamily="18" charset="0"/>
              </a:rPr>
              <a:t>behaviours</a:t>
            </a:r>
            <a:r>
              <a:rPr lang="fr-FR" sz="2300" b="1" dirty="0">
                <a:solidFill>
                  <a:schemeClr val="tx1"/>
                </a:solidFill>
                <a:latin typeface="Adobe Caslon Pro" pitchFamily="18" charset="0"/>
              </a:rPr>
              <a:t>.</a:t>
            </a:r>
          </a:p>
          <a:p>
            <a:pPr marL="0" indent="0">
              <a:buNone/>
            </a:pPr>
            <a:endParaRPr lang="en-GB" sz="2300" b="1" dirty="0">
              <a:latin typeface="Adobe Casl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7540" y="185727"/>
            <a:ext cx="8632932" cy="792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prstClr val="black"/>
                </a:solidFill>
              </a:rPr>
              <a:t>Purposes of punishment</a:t>
            </a:r>
          </a:p>
        </p:txBody>
      </p:sp>
    </p:spTree>
    <p:extLst>
      <p:ext uri="{BB962C8B-B14F-4D97-AF65-F5344CB8AC3E}">
        <p14:creationId xmlns:p14="http://schemas.microsoft.com/office/powerpoint/2010/main" val="3844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6" y="1124744"/>
            <a:ext cx="8622766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Adobe Caslon Pro" pitchFamily="18" charset="0"/>
              </a:rPr>
              <a:t>For each of the following punishments, decide which of the purposes they fulfil and write them in your book.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00" b="1" dirty="0">
              <a:latin typeface="Adobe Caslon Pro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GB" b="1" dirty="0">
                <a:latin typeface="Adobe Caslon Pro" pitchFamily="18" charset="0"/>
              </a:rPr>
              <a:t>Prison: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b="1" dirty="0">
                <a:latin typeface="Adobe Caslon Pro" pitchFamily="18" charset="0"/>
              </a:rPr>
              <a:t>Death penalty: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b="1" dirty="0">
                <a:latin typeface="Adobe Caslon Pro" pitchFamily="18" charset="0"/>
              </a:rPr>
              <a:t>Community service: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b="1" dirty="0">
                <a:latin typeface="Adobe Caslon Pro" pitchFamily="18" charset="0"/>
              </a:rPr>
              <a:t>Educational programmes: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b="1" dirty="0">
                <a:latin typeface="Adobe Caslon Pro" pitchFamily="18" charset="0"/>
              </a:rPr>
              <a:t>Corporal punishment: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b="1" dirty="0">
                <a:latin typeface="Adobe Caslon Pro" pitchFamily="18" charset="0"/>
              </a:rPr>
              <a:t>Fines: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b="1" dirty="0">
                <a:latin typeface="Adobe Caslon Pro" pitchFamily="18" charset="0"/>
              </a:rPr>
              <a:t>House arrest: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b="1" dirty="0">
                <a:latin typeface="Adobe Caslon Pro" pitchFamily="18" charset="0"/>
              </a:rPr>
              <a:t>Having to meet the victim/victim’s family: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7540" y="185727"/>
            <a:ext cx="8632932" cy="792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prstClr val="black"/>
                </a:solidFill>
              </a:rPr>
              <a:t>Purposes of punishment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2132856"/>
            <a:ext cx="259228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r>
              <a:rPr lang="fr-FR" sz="2800" b="1" dirty="0" err="1">
                <a:solidFill>
                  <a:schemeClr val="tx1"/>
                </a:solidFill>
                <a:latin typeface="Adobe Caslon Pro" pitchFamily="18" charset="0"/>
              </a:rPr>
              <a:t>Retribution</a:t>
            </a:r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r>
              <a:rPr lang="fr-FR" sz="2800" b="1" dirty="0" err="1">
                <a:solidFill>
                  <a:schemeClr val="tx1"/>
                </a:solidFill>
                <a:latin typeface="Adobe Caslon Pro" pitchFamily="18" charset="0"/>
              </a:rPr>
              <a:t>Incapacitation</a:t>
            </a:r>
            <a:r>
              <a:rPr lang="fr-FR" sz="2800" b="1" dirty="0">
                <a:solidFill>
                  <a:schemeClr val="tx1"/>
                </a:solidFill>
                <a:latin typeface="Adobe Caslon Pro" pitchFamily="18" charset="0"/>
              </a:rPr>
              <a:t> </a:t>
            </a:r>
          </a:p>
          <a:p>
            <a:pPr algn="ctr"/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r>
              <a:rPr lang="fr-FR" sz="2800" b="1" dirty="0" err="1">
                <a:solidFill>
                  <a:schemeClr val="tx1"/>
                </a:solidFill>
                <a:latin typeface="Adobe Caslon Pro" pitchFamily="18" charset="0"/>
              </a:rPr>
              <a:t>Deterrence</a:t>
            </a:r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Adobe Caslon Pro" pitchFamily="18" charset="0"/>
              </a:rPr>
              <a:t>Reformation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375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6" y="1124744"/>
            <a:ext cx="8622766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400" b="1" dirty="0">
                <a:latin typeface="Adobe Caslon Pro" pitchFamily="18" charset="0"/>
              </a:rPr>
              <a:t>1. What are the pros and cons of these purposes of punishment? 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400" b="1" dirty="0">
              <a:latin typeface="Adobe Caslon Pro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400" b="1" dirty="0">
                <a:latin typeface="Adobe Caslon Pro" pitchFamily="18" charset="0"/>
              </a:rPr>
              <a:t>2. Rank them in their order of importance.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7540" y="185727"/>
            <a:ext cx="8632932" cy="792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prstClr val="black"/>
                </a:solidFill>
              </a:rPr>
              <a:t>Purposes of punishment</a:t>
            </a:r>
          </a:p>
        </p:txBody>
      </p:sp>
      <p:sp>
        <p:nvSpPr>
          <p:cNvPr id="6" name="AutoShape 2" descr="Image result for punish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punish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19" y="3212976"/>
            <a:ext cx="4567670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6022" y="6279703"/>
            <a:ext cx="8910474" cy="461665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EXPLAIN the pros and cons of these purposes of punishment  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2132856"/>
            <a:ext cx="279011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r>
              <a:rPr lang="fr-FR" sz="2800" b="1" dirty="0" err="1">
                <a:solidFill>
                  <a:schemeClr val="tx1"/>
                </a:solidFill>
                <a:latin typeface="Adobe Caslon Pro" pitchFamily="18" charset="0"/>
              </a:rPr>
              <a:t>Retribution</a:t>
            </a:r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r>
              <a:rPr lang="fr-FR" sz="2800" b="1" dirty="0" err="1">
                <a:solidFill>
                  <a:schemeClr val="tx1"/>
                </a:solidFill>
                <a:latin typeface="Adobe Caslon Pro" pitchFamily="18" charset="0"/>
              </a:rPr>
              <a:t>Incapacitation</a:t>
            </a:r>
            <a:r>
              <a:rPr lang="fr-FR" sz="2800" b="1" dirty="0">
                <a:solidFill>
                  <a:schemeClr val="tx1"/>
                </a:solidFill>
                <a:latin typeface="Adobe Caslon Pro" pitchFamily="18" charset="0"/>
              </a:rPr>
              <a:t> </a:t>
            </a:r>
          </a:p>
          <a:p>
            <a:pPr algn="ctr"/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r>
              <a:rPr lang="fr-FR" sz="2800" b="1" dirty="0" err="1">
                <a:solidFill>
                  <a:schemeClr val="tx1"/>
                </a:solidFill>
                <a:latin typeface="Adobe Caslon Pro" pitchFamily="18" charset="0"/>
              </a:rPr>
              <a:t>Deterrence</a:t>
            </a:r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endParaRPr lang="fr-FR" sz="2800" b="1" dirty="0">
              <a:solidFill>
                <a:schemeClr val="tx1"/>
              </a:solidFill>
              <a:latin typeface="Adobe Caslon Pro" pitchFamily="18" charset="0"/>
            </a:endParaRP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Adobe Caslon Pro" pitchFamily="18" charset="0"/>
              </a:rPr>
              <a:t>Reformation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6047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6000" dirty="0"/>
              <a:t>“The state has no right to alter the character of individuals. Therefore, rehabilitation should not be the aim of punishment”</a:t>
            </a:r>
          </a:p>
        </p:txBody>
      </p:sp>
    </p:spTree>
    <p:extLst>
      <p:ext uri="{BB962C8B-B14F-4D97-AF65-F5344CB8AC3E}">
        <p14:creationId xmlns:p14="http://schemas.microsoft.com/office/powerpoint/2010/main" val="277552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000" dirty="0"/>
              <a:t>“Punishments should take into account the feelings of the innocent victims”</a:t>
            </a:r>
          </a:p>
        </p:txBody>
      </p:sp>
    </p:spTree>
    <p:extLst>
      <p:ext uri="{BB962C8B-B14F-4D97-AF65-F5344CB8AC3E}">
        <p14:creationId xmlns:p14="http://schemas.microsoft.com/office/powerpoint/2010/main" val="276473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“Crime deserves proportional punishment”</a:t>
            </a:r>
          </a:p>
        </p:txBody>
      </p:sp>
    </p:spTree>
    <p:extLst>
      <p:ext uri="{BB962C8B-B14F-4D97-AF65-F5344CB8AC3E}">
        <p14:creationId xmlns:p14="http://schemas.microsoft.com/office/powerpoint/2010/main" val="231378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000" dirty="0"/>
              <a:t>“Prison is overused, it should be reserved for only the worst, violent criminals”</a:t>
            </a:r>
          </a:p>
        </p:txBody>
      </p:sp>
    </p:spTree>
    <p:extLst>
      <p:ext uri="{BB962C8B-B14F-4D97-AF65-F5344CB8AC3E}">
        <p14:creationId xmlns:p14="http://schemas.microsoft.com/office/powerpoint/2010/main" val="11661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297</Words>
  <Application>Microsoft Office PowerPoint</Application>
  <PresentationFormat>On-screen Show (4:3)</PresentationFormat>
  <Paragraphs>59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Adobe Caslon Pro</vt:lpstr>
      <vt:lpstr>Adobe Caslon Pro Bold</vt:lpstr>
      <vt:lpstr>Arial</vt:lpstr>
      <vt:lpstr>Calibri</vt:lpstr>
      <vt:lpstr>Office Theme</vt:lpstr>
      <vt:lpstr>PowerPoint Presentation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Reeves</dc:creator>
  <cp:lastModifiedBy>Daniel Reeves</cp:lastModifiedBy>
  <cp:revision>7</cp:revision>
  <dcterms:created xsi:type="dcterms:W3CDTF">2016-09-14T07:46:41Z</dcterms:created>
  <dcterms:modified xsi:type="dcterms:W3CDTF">2020-09-18T07:37:32Z</dcterms:modified>
</cp:coreProperties>
</file>