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60" r:id="rId5"/>
    <p:sldId id="265" r:id="rId6"/>
    <p:sldId id="264" r:id="rId7"/>
    <p:sldId id="259" r:id="rId8"/>
    <p:sldId id="267" r:id="rId9"/>
    <p:sldId id="258" r:id="rId10"/>
    <p:sldId id="270" r:id="rId11"/>
    <p:sldId id="271" r:id="rId12"/>
    <p:sldId id="272" r:id="rId13"/>
    <p:sldId id="273" r:id="rId14"/>
    <p:sldId id="274" r:id="rId15"/>
    <p:sldId id="277" r:id="rId16"/>
    <p:sldId id="276" r:id="rId17"/>
    <p:sldId id="281" r:id="rId18"/>
    <p:sldId id="282" r:id="rId19"/>
    <p:sldId id="283" r:id="rId20"/>
    <p:sldId id="278" r:id="rId21"/>
    <p:sldId id="275" r:id="rId22"/>
    <p:sldId id="256" r:id="rId23"/>
    <p:sldId id="261" r:id="rId24"/>
    <p:sldId id="279" r:id="rId25"/>
    <p:sldId id="266" r:id="rId26"/>
    <p:sldId id="26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44" d="100"/>
          <a:sy n="44" d="100"/>
        </p:scale>
        <p:origin x="42" y="1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677AFF6-61FC-45ED-9663-978EF4EEB02D}" type="datetimeFigureOut">
              <a:rPr lang="en-GB" smtClean="0"/>
              <a:t>25/05/2016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694941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77AFF6-61FC-45ED-9663-978EF4EEB02D}" type="datetimeFigureOut">
              <a:rPr lang="en-GB" smtClean="0"/>
              <a:t>25/05/2016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4008108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77AFF6-61FC-45ED-9663-978EF4EEB02D}" type="datetimeFigureOut">
              <a:rPr lang="en-GB" smtClean="0"/>
              <a:t>25/05/2016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3667219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77AFF6-61FC-45ED-9663-978EF4EEB02D}" type="datetimeFigureOut">
              <a:rPr lang="en-GB" smtClean="0"/>
              <a:t>25/05/2016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2454133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77AFF6-61FC-45ED-9663-978EF4EEB02D}" type="datetimeFigureOut">
              <a:rPr lang="en-GB" smtClean="0"/>
              <a:t>25/05/2016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2726544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677AFF6-61FC-45ED-9663-978EF4EEB02D}" type="datetimeFigureOut">
              <a:rPr lang="en-GB" smtClean="0"/>
              <a:t>25/05/2016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2276008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677AFF6-61FC-45ED-9663-978EF4EEB02D}" type="datetimeFigureOut">
              <a:rPr lang="en-GB" smtClean="0"/>
              <a:t>25/05/2016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258565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677AFF6-61FC-45ED-9663-978EF4EEB02D}" type="datetimeFigureOut">
              <a:rPr lang="en-GB" smtClean="0"/>
              <a:t>25/05/2016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72151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7AFF6-61FC-45ED-9663-978EF4EEB02D}" type="datetimeFigureOut">
              <a:rPr lang="en-GB" smtClean="0"/>
              <a:t>25/05/2016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29561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7AFF6-61FC-45ED-9663-978EF4EEB02D}" type="datetimeFigureOut">
              <a:rPr lang="en-GB" smtClean="0"/>
              <a:t>25/05/2016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319808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7AFF6-61FC-45ED-9663-978EF4EEB02D}" type="datetimeFigureOut">
              <a:rPr lang="en-GB" smtClean="0"/>
              <a:t>25/05/2016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7DEC6A-29AA-41EF-B4BC-DD5C4CC9C7AD}" type="slidenum">
              <a:rPr lang="en-GB" smtClean="0"/>
              <a:t>‹#›</a:t>
            </a:fld>
            <a:endParaRPr lang="en-GB"/>
          </a:p>
        </p:txBody>
      </p:sp>
    </p:spTree>
    <p:extLst>
      <p:ext uri="{BB962C8B-B14F-4D97-AF65-F5344CB8AC3E}">
        <p14:creationId xmlns:p14="http://schemas.microsoft.com/office/powerpoint/2010/main" val="2671104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77AFF6-61FC-45ED-9663-978EF4EEB02D}" type="datetimeFigureOut">
              <a:rPr lang="en-GB" smtClean="0"/>
              <a:t>25/05/2016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7DEC6A-29AA-41EF-B4BC-DD5C4CC9C7AD}" type="slidenum">
              <a:rPr lang="en-GB" smtClean="0"/>
              <a:t>‹#›</a:t>
            </a:fld>
            <a:endParaRPr lang="en-GB"/>
          </a:p>
        </p:txBody>
      </p:sp>
    </p:spTree>
    <p:extLst>
      <p:ext uri="{BB962C8B-B14F-4D97-AF65-F5344CB8AC3E}">
        <p14:creationId xmlns:p14="http://schemas.microsoft.com/office/powerpoint/2010/main" val="3657506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607" y="591670"/>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a:t>Which view of behaviourism states that all behaviour is controlled?</a:t>
            </a:r>
          </a:p>
        </p:txBody>
      </p:sp>
      <p:sp>
        <p:nvSpPr>
          <p:cNvPr id="5" name="Rectangle 4"/>
          <p:cNvSpPr/>
          <p:nvPr/>
        </p:nvSpPr>
        <p:spPr>
          <a:xfrm>
            <a:off x="150607" y="1378771"/>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Give one internal cause of behaviour and one external cause as stated by hard determinism</a:t>
            </a:r>
          </a:p>
        </p:txBody>
      </p:sp>
      <p:sp>
        <p:nvSpPr>
          <p:cNvPr id="6" name="Rectangle 5"/>
          <p:cNvSpPr/>
          <p:nvPr/>
        </p:nvSpPr>
        <p:spPr>
          <a:xfrm>
            <a:off x="150607" y="2165872"/>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a:t>In what way is soft determinism different from hard determinism?</a:t>
            </a:r>
          </a:p>
        </p:txBody>
      </p:sp>
      <p:sp>
        <p:nvSpPr>
          <p:cNvPr id="7" name="Rectangle 6"/>
          <p:cNvSpPr/>
          <p:nvPr/>
        </p:nvSpPr>
        <p:spPr>
          <a:xfrm>
            <a:off x="150607" y="2952973"/>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a:t>Which group of psychologists adopt the hard determinism view?</a:t>
            </a:r>
          </a:p>
        </p:txBody>
      </p:sp>
      <p:sp>
        <p:nvSpPr>
          <p:cNvPr id="8" name="Rectangle 7"/>
          <p:cNvSpPr/>
          <p:nvPr/>
        </p:nvSpPr>
        <p:spPr>
          <a:xfrm>
            <a:off x="150607" y="3740074"/>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Name the three types of determinism and state one group of psychologists supporting each type</a:t>
            </a:r>
          </a:p>
        </p:txBody>
      </p:sp>
      <p:sp>
        <p:nvSpPr>
          <p:cNvPr id="9" name="Rectangle 8"/>
          <p:cNvSpPr/>
          <p:nvPr/>
        </p:nvSpPr>
        <p:spPr>
          <a:xfrm>
            <a:off x="150607" y="4527175"/>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Name three factors that biological determinism believes behaviour is determined by</a:t>
            </a:r>
          </a:p>
        </p:txBody>
      </p:sp>
      <p:sp>
        <p:nvSpPr>
          <p:cNvPr id="10" name="Rectangle 9"/>
          <p:cNvSpPr/>
          <p:nvPr/>
        </p:nvSpPr>
        <p:spPr>
          <a:xfrm>
            <a:off x="150607" y="5314276"/>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According to Freud, behaviour is determined by unconscious forces associated with what?</a:t>
            </a:r>
          </a:p>
        </p:txBody>
      </p:sp>
      <p:sp>
        <p:nvSpPr>
          <p:cNvPr id="11" name="Rectangle 10"/>
          <p:cNvSpPr/>
          <p:nvPr/>
        </p:nvSpPr>
        <p:spPr>
          <a:xfrm>
            <a:off x="150607" y="6101377"/>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Name the two factors in the external environment that, according to environmental determinism, affect behaviour</a:t>
            </a:r>
          </a:p>
        </p:txBody>
      </p:sp>
      <p:sp>
        <p:nvSpPr>
          <p:cNvPr id="12" name="Rectangle 11"/>
          <p:cNvSpPr/>
          <p:nvPr/>
        </p:nvSpPr>
        <p:spPr>
          <a:xfrm>
            <a:off x="6144409" y="591670"/>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a:t>According to free will, Ps had the choice to obey </a:t>
            </a:r>
            <a:r>
              <a:rPr lang="en-GB" sz="1400" dirty="0" smtClean="0"/>
              <a:t>in Milgram’s study due </a:t>
            </a:r>
            <a:r>
              <a:rPr lang="en-GB" sz="1400" dirty="0"/>
              <a:t>to them having what?</a:t>
            </a:r>
          </a:p>
        </p:txBody>
      </p:sp>
      <p:sp>
        <p:nvSpPr>
          <p:cNvPr id="13" name="Rectangle 12"/>
          <p:cNvSpPr/>
          <p:nvPr/>
        </p:nvSpPr>
        <p:spPr>
          <a:xfrm>
            <a:off x="6144409" y="1378771"/>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Environmental determinism would state that phobias are determined by external influences, through what process?</a:t>
            </a:r>
          </a:p>
        </p:txBody>
      </p:sp>
      <p:sp>
        <p:nvSpPr>
          <p:cNvPr id="14" name="Rectangle 13"/>
          <p:cNvSpPr/>
          <p:nvPr/>
        </p:nvSpPr>
        <p:spPr>
          <a:xfrm>
            <a:off x="6144409" y="2165872"/>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a:t>Name the type of determinism that Dabbs supports</a:t>
            </a:r>
          </a:p>
        </p:txBody>
      </p:sp>
      <p:sp>
        <p:nvSpPr>
          <p:cNvPr id="15" name="Rectangle 14"/>
          <p:cNvSpPr/>
          <p:nvPr/>
        </p:nvSpPr>
        <p:spPr>
          <a:xfrm>
            <a:off x="6144409" y="2952973"/>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a:t>What type of determinism is shown by the token economy system?</a:t>
            </a:r>
          </a:p>
        </p:txBody>
      </p:sp>
      <p:sp>
        <p:nvSpPr>
          <p:cNvPr id="16" name="Rectangle 15"/>
          <p:cNvSpPr/>
          <p:nvPr/>
        </p:nvSpPr>
        <p:spPr>
          <a:xfrm>
            <a:off x="6144409" y="3740074"/>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dirty="0" smtClean="0"/>
              <a:t>What is the </a:t>
            </a:r>
            <a:r>
              <a:rPr lang="en-GB" sz="1200" dirty="0"/>
              <a:t>i</a:t>
            </a:r>
            <a:r>
              <a:rPr lang="en-GB" sz="1200" dirty="0" smtClean="0"/>
              <a:t>dea </a:t>
            </a:r>
            <a:r>
              <a:rPr lang="en-GB" sz="1200" dirty="0"/>
              <a:t>that human beings have freedom and choice in how they behave, and they have full control over their thoughts and </a:t>
            </a:r>
            <a:r>
              <a:rPr lang="en-GB" sz="1200" dirty="0" smtClean="0"/>
              <a:t>behaviour?</a:t>
            </a:r>
            <a:endParaRPr lang="en-GB" sz="1200" dirty="0"/>
          </a:p>
        </p:txBody>
      </p:sp>
      <p:sp>
        <p:nvSpPr>
          <p:cNvPr id="17" name="Rectangle 16"/>
          <p:cNvSpPr/>
          <p:nvPr/>
        </p:nvSpPr>
        <p:spPr>
          <a:xfrm>
            <a:off x="6144409" y="4527175"/>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600"/>
              <a:t>Who has questioned the concept of Free will, believing it to be an illusion?</a:t>
            </a:r>
          </a:p>
        </p:txBody>
      </p:sp>
      <p:sp>
        <p:nvSpPr>
          <p:cNvPr id="18" name="Rectangle 17"/>
          <p:cNvSpPr/>
          <p:nvPr/>
        </p:nvSpPr>
        <p:spPr>
          <a:xfrm>
            <a:off x="6144409" y="5314276"/>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State one strength and one limitation of </a:t>
            </a:r>
            <a:r>
              <a:rPr lang="en-GB" dirty="0" smtClean="0"/>
              <a:t>determinism</a:t>
            </a:r>
            <a:endParaRPr lang="en-GB" dirty="0"/>
          </a:p>
        </p:txBody>
      </p:sp>
      <p:sp>
        <p:nvSpPr>
          <p:cNvPr id="19" name="Rectangle 18"/>
          <p:cNvSpPr/>
          <p:nvPr/>
        </p:nvSpPr>
        <p:spPr>
          <a:xfrm>
            <a:off x="6144409" y="6101377"/>
            <a:ext cx="3539266" cy="63470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State one strength and one limitation of free will</a:t>
            </a:r>
            <a:endParaRPr lang="en-GB" dirty="0"/>
          </a:p>
        </p:txBody>
      </p:sp>
      <p:sp>
        <p:nvSpPr>
          <p:cNvPr id="20" name="Rectangle 19"/>
          <p:cNvSpPr/>
          <p:nvPr/>
        </p:nvSpPr>
        <p:spPr>
          <a:xfrm>
            <a:off x="3831515" y="591670"/>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1" name="Rectangle 20"/>
          <p:cNvSpPr/>
          <p:nvPr/>
        </p:nvSpPr>
        <p:spPr>
          <a:xfrm>
            <a:off x="3831515" y="1378771"/>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3831515" y="2165872"/>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3" name="Rectangle 22"/>
          <p:cNvSpPr/>
          <p:nvPr/>
        </p:nvSpPr>
        <p:spPr>
          <a:xfrm>
            <a:off x="3831515" y="2952973"/>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4" name="Rectangle 23"/>
          <p:cNvSpPr/>
          <p:nvPr/>
        </p:nvSpPr>
        <p:spPr>
          <a:xfrm>
            <a:off x="3831515" y="3740074"/>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5" name="Rectangle 24"/>
          <p:cNvSpPr/>
          <p:nvPr/>
        </p:nvSpPr>
        <p:spPr>
          <a:xfrm>
            <a:off x="3831515" y="4527175"/>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6" name="Rectangle 25"/>
          <p:cNvSpPr/>
          <p:nvPr/>
        </p:nvSpPr>
        <p:spPr>
          <a:xfrm>
            <a:off x="3831515" y="5314276"/>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7" name="Rectangle 26"/>
          <p:cNvSpPr/>
          <p:nvPr/>
        </p:nvSpPr>
        <p:spPr>
          <a:xfrm>
            <a:off x="3831515" y="6101377"/>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8" name="Rectangle 27"/>
          <p:cNvSpPr/>
          <p:nvPr/>
        </p:nvSpPr>
        <p:spPr>
          <a:xfrm>
            <a:off x="9836075" y="591670"/>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9" name="Rectangle 28"/>
          <p:cNvSpPr/>
          <p:nvPr/>
        </p:nvSpPr>
        <p:spPr>
          <a:xfrm>
            <a:off x="9836075" y="1378771"/>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0" name="Rectangle 29"/>
          <p:cNvSpPr/>
          <p:nvPr/>
        </p:nvSpPr>
        <p:spPr>
          <a:xfrm>
            <a:off x="9836075" y="2165872"/>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1" name="Rectangle 30"/>
          <p:cNvSpPr/>
          <p:nvPr/>
        </p:nvSpPr>
        <p:spPr>
          <a:xfrm>
            <a:off x="9836075" y="2952973"/>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2" name="Rectangle 31"/>
          <p:cNvSpPr/>
          <p:nvPr/>
        </p:nvSpPr>
        <p:spPr>
          <a:xfrm>
            <a:off x="9836075" y="3740074"/>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3" name="Rectangle 32"/>
          <p:cNvSpPr/>
          <p:nvPr/>
        </p:nvSpPr>
        <p:spPr>
          <a:xfrm>
            <a:off x="9836075" y="4527175"/>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4" name="Rectangle 33"/>
          <p:cNvSpPr/>
          <p:nvPr/>
        </p:nvSpPr>
        <p:spPr>
          <a:xfrm>
            <a:off x="9836075" y="5314276"/>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5" name="Rectangle 34"/>
          <p:cNvSpPr/>
          <p:nvPr/>
        </p:nvSpPr>
        <p:spPr>
          <a:xfrm>
            <a:off x="9836075" y="6101377"/>
            <a:ext cx="2160494" cy="6347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6" name="Rectangle 35"/>
          <p:cNvSpPr/>
          <p:nvPr/>
        </p:nvSpPr>
        <p:spPr>
          <a:xfrm>
            <a:off x="1" y="0"/>
            <a:ext cx="12191999"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Free will-determinism quiz</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87607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1127" y="984719"/>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Looks at everything that may impact on behaviour so provides a more complete understanding of human behaviour, appreciating that humans are complex. Some believe this to be more realistic.</a:t>
            </a:r>
          </a:p>
        </p:txBody>
      </p:sp>
      <p:sp>
        <p:nvSpPr>
          <p:cNvPr id="20" name="Rounded Rectangle 19"/>
          <p:cNvSpPr/>
          <p:nvPr/>
        </p:nvSpPr>
        <p:spPr>
          <a:xfrm>
            <a:off x="4644007" y="984719"/>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Supports deterministic views and claims that behaviour is predictable. </a:t>
            </a:r>
          </a:p>
        </p:txBody>
      </p:sp>
      <p:sp>
        <p:nvSpPr>
          <p:cNvPr id="21" name="Rounded Rectangle 20"/>
          <p:cNvSpPr/>
          <p:nvPr/>
        </p:nvSpPr>
        <p:spPr>
          <a:xfrm>
            <a:off x="171127" y="1713183"/>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It can ignore the context of behaviour and so lacks validity. For instance, we can see brain physiology in a scanner but we can’t feel emotions. </a:t>
            </a:r>
          </a:p>
        </p:txBody>
      </p:sp>
      <p:sp>
        <p:nvSpPr>
          <p:cNvPr id="22" name="Rounded Rectangle 21"/>
          <p:cNvSpPr/>
          <p:nvPr/>
        </p:nvSpPr>
        <p:spPr>
          <a:xfrm>
            <a:off x="4644007" y="1713183"/>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Behaviour is explained using several explanations including environmental, biological and psychological.</a:t>
            </a:r>
          </a:p>
        </p:txBody>
      </p:sp>
      <p:sp>
        <p:nvSpPr>
          <p:cNvPr id="23" name="Rounded Rectangle 22"/>
          <p:cNvSpPr/>
          <p:nvPr/>
        </p:nvSpPr>
        <p:spPr>
          <a:xfrm>
            <a:off x="171127" y="2460941"/>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Behaviour and mental processes are explained within the framework of basic sciences (e.g. physiology, chemistry).</a:t>
            </a:r>
          </a:p>
        </p:txBody>
      </p:sp>
      <p:sp>
        <p:nvSpPr>
          <p:cNvPr id="24" name="Rounded Rectangle 23"/>
          <p:cNvSpPr/>
          <p:nvPr/>
        </p:nvSpPr>
        <p:spPr>
          <a:xfrm>
            <a:off x="4644007" y="2460941"/>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Behaviour is variable and determined by many factors so holistic explanations may be more helpful than reductionist ones.</a:t>
            </a:r>
          </a:p>
        </p:txBody>
      </p:sp>
      <p:sp>
        <p:nvSpPr>
          <p:cNvPr id="25" name="Rounded Rectangle 24"/>
          <p:cNvSpPr/>
          <p:nvPr/>
        </p:nvSpPr>
        <p:spPr>
          <a:xfrm>
            <a:off x="171127" y="3189405"/>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Scientific as it breaks complicated behaviours down to small parts meaning that they can be scientifically tested and theories can be falsified or verified. </a:t>
            </a:r>
          </a:p>
        </p:txBody>
      </p:sp>
      <p:sp>
        <p:nvSpPr>
          <p:cNvPr id="26" name="Rounded Rectangle 25"/>
          <p:cNvSpPr/>
          <p:nvPr/>
        </p:nvSpPr>
        <p:spPr>
          <a:xfrm>
            <a:off x="4644007" y="3189405"/>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Parsimonious </a:t>
            </a:r>
            <a:r>
              <a:rPr lang="en-GB" sz="1000"/>
              <a:t>explanations (complex phenomena should be explained by the simplest underlying principles possible) are </a:t>
            </a:r>
            <a:r>
              <a:rPr lang="en-GB" sz="1000" dirty="0"/>
              <a:t>consistent with a scientific approach to psychology</a:t>
            </a:r>
          </a:p>
        </p:txBody>
      </p:sp>
      <p:sp>
        <p:nvSpPr>
          <p:cNvPr id="27" name="Rounded Rectangle 26"/>
          <p:cNvSpPr/>
          <p:nvPr/>
        </p:nvSpPr>
        <p:spPr>
          <a:xfrm>
            <a:off x="171127" y="3888610"/>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Explains phenomena by considering everything with a view that </a:t>
            </a:r>
            <a:r>
              <a:rPr lang="en-GB" sz="1000" i="1" dirty="0"/>
              <a:t>the whole is greater than the sum of the parts</a:t>
            </a:r>
            <a:r>
              <a:rPr lang="en-GB" sz="1000" dirty="0"/>
              <a:t>. </a:t>
            </a:r>
          </a:p>
        </p:txBody>
      </p:sp>
      <p:sp>
        <p:nvSpPr>
          <p:cNvPr id="28" name="Rounded Rectangle 27"/>
          <p:cNvSpPr/>
          <p:nvPr/>
        </p:nvSpPr>
        <p:spPr>
          <a:xfrm>
            <a:off x="4644007" y="3888610"/>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Most explored via the qualitative methods of the humanistic approach. </a:t>
            </a:r>
          </a:p>
        </p:txBody>
      </p:sp>
      <p:sp>
        <p:nvSpPr>
          <p:cNvPr id="29" name="Rounded Rectangle 28"/>
          <p:cNvSpPr/>
          <p:nvPr/>
        </p:nvSpPr>
        <p:spPr>
          <a:xfrm>
            <a:off x="171127" y="4617074"/>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It is non-scientific and often more hypothetical; lacking the predictive power of more scientific explanations and neglecting the importance of biological influences.</a:t>
            </a:r>
          </a:p>
        </p:txBody>
      </p:sp>
      <p:sp>
        <p:nvSpPr>
          <p:cNvPr id="30" name="Rounded Rectangle 29"/>
          <p:cNvSpPr/>
          <p:nvPr/>
        </p:nvSpPr>
        <p:spPr>
          <a:xfrm>
            <a:off x="4644007" y="4617074"/>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It is built on the scientific assumption of parsimony (complex phenomena should be explained by the simplest underlying principles possible). </a:t>
            </a:r>
          </a:p>
        </p:txBody>
      </p:sp>
      <p:sp>
        <p:nvSpPr>
          <p:cNvPr id="31" name="Rounded Rectangle 30"/>
          <p:cNvSpPr/>
          <p:nvPr/>
        </p:nvSpPr>
        <p:spPr>
          <a:xfrm>
            <a:off x="171127" y="5364832"/>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There is a practical difficulty in investigating the integration of the levels of explanations e.g. the interaction of environmental, psychological and biological explanations of depression.</a:t>
            </a:r>
          </a:p>
        </p:txBody>
      </p:sp>
      <p:sp>
        <p:nvSpPr>
          <p:cNvPr id="32" name="Rounded Rectangle 31"/>
          <p:cNvSpPr/>
          <p:nvPr/>
        </p:nvSpPr>
        <p:spPr>
          <a:xfrm>
            <a:off x="4644007" y="5364832"/>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It links psychology to respected scientific disciplines such as biology and neuroscience </a:t>
            </a:r>
          </a:p>
        </p:txBody>
      </p:sp>
      <p:sp>
        <p:nvSpPr>
          <p:cNvPr id="33" name="Rounded Rectangle 32"/>
          <p:cNvSpPr/>
          <p:nvPr/>
        </p:nvSpPr>
        <p:spPr>
          <a:xfrm>
            <a:off x="171127" y="6087679"/>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lvl="0" algn="ctr"/>
            <a:r>
              <a:rPr lang="en-GB" sz="1000" dirty="0"/>
              <a:t>Explanations are based upon breaking down phenomena into component parts (units and processes). </a:t>
            </a:r>
          </a:p>
        </p:txBody>
      </p:sp>
      <p:sp>
        <p:nvSpPr>
          <p:cNvPr id="34" name="Rounded Rectangle 33"/>
          <p:cNvSpPr/>
          <p:nvPr/>
        </p:nvSpPr>
        <p:spPr>
          <a:xfrm>
            <a:off x="4644007" y="6093296"/>
            <a:ext cx="4320480" cy="576064"/>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a:t>Gestalt psychologists argue that when studying any aspect of human functioning, we need to look at the whole person. They applied this to the study of perception.</a:t>
            </a:r>
          </a:p>
        </p:txBody>
      </p:sp>
      <p:sp>
        <p:nvSpPr>
          <p:cNvPr id="35" name="Rectangle 34"/>
          <p:cNvSpPr/>
          <p:nvPr/>
        </p:nvSpPr>
        <p:spPr>
          <a:xfrm>
            <a:off x="0" y="0"/>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Holism and Reductionism Connect 4</a:t>
            </a:r>
          </a:p>
        </p:txBody>
      </p:sp>
      <p:sp>
        <p:nvSpPr>
          <p:cNvPr id="36" name="TextBox 35"/>
          <p:cNvSpPr txBox="1"/>
          <p:nvPr/>
        </p:nvSpPr>
        <p:spPr>
          <a:xfrm>
            <a:off x="0" y="620689"/>
            <a:ext cx="9144000" cy="276999"/>
          </a:xfrm>
          <a:prstGeom prst="rect">
            <a:avLst/>
          </a:prstGeom>
          <a:noFill/>
        </p:spPr>
        <p:txBody>
          <a:bodyPr wrap="square" rtlCol="0">
            <a:spAutoFit/>
          </a:bodyPr>
          <a:lstStyle/>
          <a:p>
            <a:pPr algn="ctr"/>
            <a:r>
              <a:rPr lang="en-GB" sz="1200" dirty="0"/>
              <a:t>Task: Read the statements below and identify 4 assumptions and 4 evaluation points for each side of the debate.</a:t>
            </a:r>
          </a:p>
        </p:txBody>
      </p:sp>
      <p:sp>
        <p:nvSpPr>
          <p:cNvPr id="2" name="Rectangle 1"/>
          <p:cNvSpPr/>
          <p:nvPr/>
        </p:nvSpPr>
        <p:spPr>
          <a:xfrm>
            <a:off x="9336506" y="2215325"/>
            <a:ext cx="529389"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7" name="Rectangle 36"/>
          <p:cNvSpPr/>
          <p:nvPr/>
        </p:nvSpPr>
        <p:spPr>
          <a:xfrm>
            <a:off x="9336506" y="3015908"/>
            <a:ext cx="529389"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8" name="Rectangle 37"/>
          <p:cNvSpPr/>
          <p:nvPr/>
        </p:nvSpPr>
        <p:spPr>
          <a:xfrm>
            <a:off x="9336506" y="3816491"/>
            <a:ext cx="529389"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9" name="Rectangle 38"/>
          <p:cNvSpPr/>
          <p:nvPr/>
        </p:nvSpPr>
        <p:spPr>
          <a:xfrm>
            <a:off x="9336506" y="4617074"/>
            <a:ext cx="529389"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0" name="Rectangle 39"/>
          <p:cNvSpPr/>
          <p:nvPr/>
        </p:nvSpPr>
        <p:spPr>
          <a:xfrm>
            <a:off x="10069471" y="2215325"/>
            <a:ext cx="1841793" cy="4572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dirty="0" smtClean="0"/>
              <a:t>Holism assumption</a:t>
            </a:r>
            <a:endParaRPr lang="en-GB" sz="1600" dirty="0"/>
          </a:p>
        </p:txBody>
      </p:sp>
      <p:sp>
        <p:nvSpPr>
          <p:cNvPr id="41" name="Rectangle 40"/>
          <p:cNvSpPr/>
          <p:nvPr/>
        </p:nvSpPr>
        <p:spPr>
          <a:xfrm>
            <a:off x="10069471" y="3015908"/>
            <a:ext cx="1841793" cy="4572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dirty="0" smtClean="0"/>
              <a:t>Holism evaluation</a:t>
            </a:r>
            <a:endParaRPr lang="en-GB" sz="1600" dirty="0"/>
          </a:p>
        </p:txBody>
      </p:sp>
      <p:sp>
        <p:nvSpPr>
          <p:cNvPr id="42" name="Rectangle 41"/>
          <p:cNvSpPr/>
          <p:nvPr/>
        </p:nvSpPr>
        <p:spPr>
          <a:xfrm>
            <a:off x="10069471" y="3816491"/>
            <a:ext cx="1841793" cy="4572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dirty="0" smtClean="0"/>
              <a:t>Reductionism assumption</a:t>
            </a:r>
            <a:endParaRPr lang="en-GB" sz="1600" dirty="0"/>
          </a:p>
        </p:txBody>
      </p:sp>
      <p:sp>
        <p:nvSpPr>
          <p:cNvPr id="43" name="Rectangle 42"/>
          <p:cNvSpPr/>
          <p:nvPr/>
        </p:nvSpPr>
        <p:spPr>
          <a:xfrm>
            <a:off x="10069471" y="4617074"/>
            <a:ext cx="1841793" cy="4572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dirty="0" smtClean="0"/>
              <a:t>Reductionism evaluation</a:t>
            </a:r>
            <a:endParaRPr lang="en-GB" sz="1600" dirty="0"/>
          </a:p>
        </p:txBody>
      </p:sp>
    </p:spTree>
    <p:extLst>
      <p:ext uri="{BB962C8B-B14F-4D97-AF65-F5344CB8AC3E}">
        <p14:creationId xmlns:p14="http://schemas.microsoft.com/office/powerpoint/2010/main" val="15616604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0631" y="1419726"/>
            <a:ext cx="3717758" cy="155207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Define the term </a:t>
            </a:r>
            <a:r>
              <a:rPr lang="en-GB" dirty="0" smtClean="0"/>
              <a:t>reductionism</a:t>
            </a:r>
          </a:p>
          <a:p>
            <a:pPr algn="ctr"/>
            <a:endParaRPr lang="en-GB" dirty="0"/>
          </a:p>
          <a:p>
            <a:pPr algn="ctr"/>
            <a:endParaRPr lang="en-GB" dirty="0" smtClean="0"/>
          </a:p>
          <a:p>
            <a:pPr algn="ctr"/>
            <a:endParaRPr lang="en-GB" dirty="0" smtClean="0"/>
          </a:p>
        </p:txBody>
      </p:sp>
      <p:sp>
        <p:nvSpPr>
          <p:cNvPr id="5" name="Rectangle 4"/>
          <p:cNvSpPr/>
          <p:nvPr/>
        </p:nvSpPr>
        <p:spPr>
          <a:xfrm>
            <a:off x="240631" y="3160294"/>
            <a:ext cx="3717758" cy="155207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Upon which scientific assumption is reductionism based</a:t>
            </a:r>
            <a:r>
              <a:rPr lang="en-GB" dirty="0" smtClean="0"/>
              <a:t>?</a:t>
            </a:r>
          </a:p>
          <a:p>
            <a:pPr algn="ctr"/>
            <a:endParaRPr lang="en-GB" dirty="0"/>
          </a:p>
          <a:p>
            <a:pPr algn="ctr"/>
            <a:endParaRPr lang="en-GB" dirty="0" smtClean="0"/>
          </a:p>
          <a:p>
            <a:pPr algn="ctr"/>
            <a:endParaRPr lang="en-GB" dirty="0"/>
          </a:p>
        </p:txBody>
      </p:sp>
      <p:sp>
        <p:nvSpPr>
          <p:cNvPr id="6" name="Rectangle 5"/>
          <p:cNvSpPr/>
          <p:nvPr/>
        </p:nvSpPr>
        <p:spPr>
          <a:xfrm>
            <a:off x="240631" y="4918910"/>
            <a:ext cx="3717758" cy="1552074"/>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t>Holistic behaviour is explained using several explanations. Give at least two examples of these</a:t>
            </a:r>
            <a:r>
              <a:rPr lang="en-GB" sz="1400" dirty="0" smtClean="0"/>
              <a:t>.</a:t>
            </a:r>
          </a:p>
          <a:p>
            <a:pPr algn="ctr"/>
            <a:endParaRPr lang="en-GB" sz="1400" dirty="0"/>
          </a:p>
          <a:p>
            <a:pPr algn="ctr"/>
            <a:endParaRPr lang="en-GB" sz="1400" dirty="0" smtClean="0"/>
          </a:p>
          <a:p>
            <a:pPr algn="ctr"/>
            <a:endParaRPr lang="en-GB" sz="1400" dirty="0"/>
          </a:p>
        </p:txBody>
      </p:sp>
      <p:sp>
        <p:nvSpPr>
          <p:cNvPr id="7" name="Rectangle 6"/>
          <p:cNvSpPr/>
          <p:nvPr/>
        </p:nvSpPr>
        <p:spPr>
          <a:xfrm>
            <a:off x="4231105" y="1419726"/>
            <a:ext cx="3717758" cy="155207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Define the term </a:t>
            </a:r>
            <a:r>
              <a:rPr lang="en-GB" dirty="0" smtClean="0"/>
              <a:t>holism</a:t>
            </a:r>
          </a:p>
          <a:p>
            <a:pPr algn="ctr"/>
            <a:endParaRPr lang="en-GB" dirty="0"/>
          </a:p>
          <a:p>
            <a:pPr algn="ctr"/>
            <a:endParaRPr lang="en-GB" dirty="0" smtClean="0"/>
          </a:p>
          <a:p>
            <a:pPr algn="ctr"/>
            <a:endParaRPr lang="en-GB" dirty="0"/>
          </a:p>
        </p:txBody>
      </p:sp>
      <p:sp>
        <p:nvSpPr>
          <p:cNvPr id="8" name="Rectangle 7"/>
          <p:cNvSpPr/>
          <p:nvPr/>
        </p:nvSpPr>
        <p:spPr>
          <a:xfrm>
            <a:off x="4231105" y="3160294"/>
            <a:ext cx="3717758" cy="155207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a:t>Define the term </a:t>
            </a:r>
            <a:r>
              <a:rPr lang="en-GB" dirty="0" smtClean="0"/>
              <a:t>parsimony</a:t>
            </a:r>
          </a:p>
          <a:p>
            <a:pPr algn="ctr"/>
            <a:endParaRPr lang="en-GB" dirty="0"/>
          </a:p>
          <a:p>
            <a:pPr algn="ctr"/>
            <a:endParaRPr lang="en-GB" dirty="0" smtClean="0"/>
          </a:p>
          <a:p>
            <a:pPr algn="ctr"/>
            <a:endParaRPr lang="en-GB" dirty="0"/>
          </a:p>
        </p:txBody>
      </p:sp>
      <p:sp>
        <p:nvSpPr>
          <p:cNvPr id="9" name="Rectangle 8"/>
          <p:cNvSpPr/>
          <p:nvPr/>
        </p:nvSpPr>
        <p:spPr>
          <a:xfrm>
            <a:off x="4231105" y="4918910"/>
            <a:ext cx="3717758" cy="1552074"/>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t>True or false? Humanistic psychologists generally investigate holism using qualitative methods</a:t>
            </a:r>
            <a:r>
              <a:rPr lang="en-GB" sz="1400" dirty="0" smtClean="0"/>
              <a:t>.</a:t>
            </a:r>
          </a:p>
          <a:p>
            <a:pPr algn="ctr"/>
            <a:endParaRPr lang="en-GB" sz="1400" dirty="0"/>
          </a:p>
          <a:p>
            <a:pPr algn="ctr"/>
            <a:endParaRPr lang="en-GB" sz="1400" dirty="0" smtClean="0"/>
          </a:p>
          <a:p>
            <a:pPr algn="ctr"/>
            <a:endParaRPr lang="en-GB" sz="1400" dirty="0"/>
          </a:p>
          <a:p>
            <a:pPr algn="ctr"/>
            <a:endParaRPr lang="en-GB" sz="1400" dirty="0"/>
          </a:p>
        </p:txBody>
      </p:sp>
      <p:sp>
        <p:nvSpPr>
          <p:cNvPr id="10" name="Rectangle 9"/>
          <p:cNvSpPr/>
          <p:nvPr/>
        </p:nvSpPr>
        <p:spPr>
          <a:xfrm>
            <a:off x="8221579" y="1419726"/>
            <a:ext cx="3717758" cy="155207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a:t>Which other psychological view does reductionism support as it claims that behaviour is predictable as it is determined by one factor</a:t>
            </a:r>
            <a:r>
              <a:rPr lang="en-GB" sz="1400" dirty="0" smtClean="0"/>
              <a:t>?</a:t>
            </a:r>
          </a:p>
          <a:p>
            <a:pPr algn="ctr"/>
            <a:endParaRPr lang="en-GB" sz="1400" dirty="0"/>
          </a:p>
          <a:p>
            <a:pPr algn="ctr"/>
            <a:endParaRPr lang="en-GB" sz="1400" dirty="0" smtClean="0"/>
          </a:p>
          <a:p>
            <a:pPr algn="ctr"/>
            <a:endParaRPr lang="en-GB" sz="1400" dirty="0"/>
          </a:p>
        </p:txBody>
      </p:sp>
      <p:sp>
        <p:nvSpPr>
          <p:cNvPr id="11" name="Rectangle 10"/>
          <p:cNvSpPr/>
          <p:nvPr/>
        </p:nvSpPr>
        <p:spPr>
          <a:xfrm>
            <a:off x="8221579" y="3160294"/>
            <a:ext cx="3717758" cy="15520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t>Name the group of psychologists who coined the phrase “the whole is greater than the sum of the parts</a:t>
            </a:r>
            <a:r>
              <a:rPr lang="en-GB" sz="1400" dirty="0" smtClean="0"/>
              <a:t>”</a:t>
            </a:r>
          </a:p>
          <a:p>
            <a:pPr algn="ctr"/>
            <a:endParaRPr lang="en-GB" sz="1400" dirty="0"/>
          </a:p>
          <a:p>
            <a:pPr algn="ctr"/>
            <a:endParaRPr lang="en-GB" sz="1400" dirty="0" smtClean="0"/>
          </a:p>
          <a:p>
            <a:pPr algn="ctr"/>
            <a:endParaRPr lang="en-GB" sz="1400" dirty="0"/>
          </a:p>
        </p:txBody>
      </p:sp>
      <p:sp>
        <p:nvSpPr>
          <p:cNvPr id="12" name="Rectangle 11"/>
          <p:cNvSpPr/>
          <p:nvPr/>
        </p:nvSpPr>
        <p:spPr>
          <a:xfrm>
            <a:off x="8221579" y="4918910"/>
            <a:ext cx="3717758" cy="1552074"/>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t>True or false? Gestalt psychologists applied holism to the study of perception which explains why we are tricked by many visual illusions</a:t>
            </a:r>
            <a:r>
              <a:rPr lang="en-GB" sz="1400" dirty="0" smtClean="0"/>
              <a:t>.</a:t>
            </a:r>
          </a:p>
          <a:p>
            <a:pPr algn="ctr"/>
            <a:endParaRPr lang="en-GB" sz="1400" dirty="0"/>
          </a:p>
          <a:p>
            <a:pPr algn="ctr"/>
            <a:endParaRPr lang="en-GB" sz="1400" dirty="0" smtClean="0"/>
          </a:p>
          <a:p>
            <a:pPr algn="ctr"/>
            <a:endParaRPr lang="en-GB" sz="1400" dirty="0"/>
          </a:p>
        </p:txBody>
      </p:sp>
      <p:sp>
        <p:nvSpPr>
          <p:cNvPr id="13" name="Rectangle 12"/>
          <p:cNvSpPr/>
          <p:nvPr/>
        </p:nvSpPr>
        <p:spPr>
          <a:xfrm>
            <a:off x="0" y="254626"/>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Holism and Reductionism </a:t>
            </a: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Quiz Questions</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642653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0631" y="1419726"/>
            <a:ext cx="3717758" cy="155207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Distinguish between holism and </a:t>
            </a:r>
            <a:r>
              <a:rPr lang="en-GB" dirty="0" smtClean="0"/>
              <a:t>reductionism</a:t>
            </a:r>
          </a:p>
          <a:p>
            <a:pPr algn="ctr"/>
            <a:endParaRPr lang="en-GB" dirty="0"/>
          </a:p>
          <a:p>
            <a:pPr algn="ctr"/>
            <a:endParaRPr lang="en-GB" dirty="0" smtClean="0"/>
          </a:p>
          <a:p>
            <a:pPr algn="ctr"/>
            <a:endParaRPr lang="en-GB" dirty="0"/>
          </a:p>
        </p:txBody>
      </p:sp>
      <p:sp>
        <p:nvSpPr>
          <p:cNvPr id="5" name="Rectangle 4"/>
          <p:cNvSpPr/>
          <p:nvPr/>
        </p:nvSpPr>
        <p:spPr>
          <a:xfrm>
            <a:off x="240631" y="3160294"/>
            <a:ext cx="3717758" cy="155207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Which important influences are neglected by holism</a:t>
            </a:r>
            <a:r>
              <a:rPr lang="en-GB" dirty="0" smtClean="0"/>
              <a:t>?</a:t>
            </a:r>
          </a:p>
          <a:p>
            <a:pPr algn="ctr"/>
            <a:endParaRPr lang="en-GB" dirty="0"/>
          </a:p>
          <a:p>
            <a:pPr algn="ctr"/>
            <a:endParaRPr lang="en-GB" dirty="0" smtClean="0"/>
          </a:p>
          <a:p>
            <a:pPr algn="ctr"/>
            <a:endParaRPr lang="en-GB" dirty="0"/>
          </a:p>
        </p:txBody>
      </p:sp>
      <p:sp>
        <p:nvSpPr>
          <p:cNvPr id="6" name="Rectangle 5"/>
          <p:cNvSpPr/>
          <p:nvPr/>
        </p:nvSpPr>
        <p:spPr>
          <a:xfrm>
            <a:off x="240631" y="4918910"/>
            <a:ext cx="3717758" cy="1552074"/>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Give an example of how reductionist explanations lack </a:t>
            </a:r>
            <a:r>
              <a:rPr lang="en-GB" dirty="0" smtClean="0"/>
              <a:t>validity</a:t>
            </a:r>
          </a:p>
          <a:p>
            <a:pPr algn="ctr"/>
            <a:endParaRPr lang="en-GB" dirty="0"/>
          </a:p>
          <a:p>
            <a:pPr algn="ctr"/>
            <a:endParaRPr lang="en-GB" dirty="0" smtClean="0"/>
          </a:p>
          <a:p>
            <a:pPr algn="ctr"/>
            <a:endParaRPr lang="en-GB" dirty="0"/>
          </a:p>
        </p:txBody>
      </p:sp>
      <p:sp>
        <p:nvSpPr>
          <p:cNvPr id="7" name="Rectangle 6"/>
          <p:cNvSpPr/>
          <p:nvPr/>
        </p:nvSpPr>
        <p:spPr>
          <a:xfrm>
            <a:off x="4231105" y="1419726"/>
            <a:ext cx="3717758" cy="155207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Give a strength of </a:t>
            </a:r>
            <a:r>
              <a:rPr lang="en-GB" dirty="0" smtClean="0"/>
              <a:t>holism</a:t>
            </a:r>
          </a:p>
          <a:p>
            <a:pPr algn="ctr"/>
            <a:endParaRPr lang="en-GB" dirty="0"/>
          </a:p>
          <a:p>
            <a:pPr algn="ctr"/>
            <a:endParaRPr lang="en-GB" dirty="0" smtClean="0"/>
          </a:p>
          <a:p>
            <a:pPr algn="ctr"/>
            <a:endParaRPr lang="en-GB" dirty="0"/>
          </a:p>
          <a:p>
            <a:pPr algn="ctr"/>
            <a:endParaRPr lang="en-GB" dirty="0"/>
          </a:p>
        </p:txBody>
      </p:sp>
      <p:sp>
        <p:nvSpPr>
          <p:cNvPr id="8" name="Rectangle 7"/>
          <p:cNvSpPr/>
          <p:nvPr/>
        </p:nvSpPr>
        <p:spPr>
          <a:xfrm>
            <a:off x="4231105" y="3160294"/>
            <a:ext cx="3717758" cy="155207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a:t>Give a strength of reductionist </a:t>
            </a:r>
            <a:r>
              <a:rPr lang="en-GB" dirty="0" smtClean="0"/>
              <a:t>explanations</a:t>
            </a:r>
          </a:p>
          <a:p>
            <a:pPr algn="ctr"/>
            <a:endParaRPr lang="en-GB" dirty="0"/>
          </a:p>
          <a:p>
            <a:pPr algn="ctr"/>
            <a:endParaRPr lang="en-GB" dirty="0" smtClean="0"/>
          </a:p>
          <a:p>
            <a:pPr algn="ctr"/>
            <a:endParaRPr lang="en-GB" dirty="0"/>
          </a:p>
        </p:txBody>
      </p:sp>
      <p:sp>
        <p:nvSpPr>
          <p:cNvPr id="9" name="Rectangle 8"/>
          <p:cNvSpPr/>
          <p:nvPr/>
        </p:nvSpPr>
        <p:spPr>
          <a:xfrm>
            <a:off x="4231105" y="4918910"/>
            <a:ext cx="3717758" cy="1552074"/>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dirty="0"/>
              <a:t>Name two topic areas that would support holistic explanations of </a:t>
            </a:r>
            <a:r>
              <a:rPr lang="en-GB" sz="1600" dirty="0" smtClean="0"/>
              <a:t>behaviour</a:t>
            </a:r>
          </a:p>
          <a:p>
            <a:pPr algn="ctr"/>
            <a:endParaRPr lang="en-GB" sz="1600" dirty="0" smtClean="0"/>
          </a:p>
          <a:p>
            <a:pPr algn="ctr"/>
            <a:endParaRPr lang="en-GB" sz="1600" dirty="0"/>
          </a:p>
          <a:p>
            <a:pPr algn="ctr"/>
            <a:endParaRPr lang="en-GB" sz="1600" dirty="0"/>
          </a:p>
        </p:txBody>
      </p:sp>
      <p:sp>
        <p:nvSpPr>
          <p:cNvPr id="10" name="Rectangle 9"/>
          <p:cNvSpPr/>
          <p:nvPr/>
        </p:nvSpPr>
        <p:spPr>
          <a:xfrm>
            <a:off x="8221579" y="1419726"/>
            <a:ext cx="3717758" cy="155207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Explain why holistic theories are said to be </a:t>
            </a:r>
            <a:r>
              <a:rPr lang="en-GB" dirty="0" smtClean="0"/>
              <a:t>non-scientific</a:t>
            </a:r>
          </a:p>
          <a:p>
            <a:pPr algn="ctr"/>
            <a:endParaRPr lang="en-GB" dirty="0"/>
          </a:p>
          <a:p>
            <a:pPr algn="ctr"/>
            <a:endParaRPr lang="en-GB" dirty="0" smtClean="0"/>
          </a:p>
          <a:p>
            <a:pPr algn="ctr"/>
            <a:endParaRPr lang="en-GB" dirty="0"/>
          </a:p>
        </p:txBody>
      </p:sp>
      <p:sp>
        <p:nvSpPr>
          <p:cNvPr id="11" name="Rectangle 10"/>
          <p:cNvSpPr/>
          <p:nvPr/>
        </p:nvSpPr>
        <p:spPr>
          <a:xfrm>
            <a:off x="8221579" y="3160294"/>
            <a:ext cx="3717758" cy="15520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t>Reductionism links psychology to respected scientific disciplines. Give two such examples</a:t>
            </a:r>
            <a:r>
              <a:rPr lang="en-GB" sz="1400" dirty="0" smtClean="0"/>
              <a:t>.</a:t>
            </a:r>
          </a:p>
          <a:p>
            <a:pPr algn="ctr"/>
            <a:endParaRPr lang="en-GB" sz="1400" dirty="0" smtClean="0"/>
          </a:p>
          <a:p>
            <a:pPr algn="ctr"/>
            <a:endParaRPr lang="en-GB" sz="1400" dirty="0"/>
          </a:p>
          <a:p>
            <a:pPr algn="ctr"/>
            <a:endParaRPr lang="en-GB" sz="1400" dirty="0"/>
          </a:p>
        </p:txBody>
      </p:sp>
      <p:sp>
        <p:nvSpPr>
          <p:cNvPr id="12" name="Rectangle 11"/>
          <p:cNvSpPr/>
          <p:nvPr/>
        </p:nvSpPr>
        <p:spPr>
          <a:xfrm>
            <a:off x="8221579" y="4918910"/>
            <a:ext cx="3717758" cy="1552074"/>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t>Name two topic areas that would support reductionist explanations of </a:t>
            </a:r>
            <a:r>
              <a:rPr lang="en-GB" sz="1400" dirty="0" smtClean="0"/>
              <a:t>behaviour</a:t>
            </a:r>
          </a:p>
          <a:p>
            <a:pPr algn="ctr"/>
            <a:endParaRPr lang="en-GB" sz="1400" dirty="0"/>
          </a:p>
          <a:p>
            <a:pPr algn="ctr"/>
            <a:endParaRPr lang="en-GB" sz="1400" dirty="0" smtClean="0"/>
          </a:p>
          <a:p>
            <a:pPr algn="ctr"/>
            <a:endParaRPr lang="en-GB" sz="1400" dirty="0"/>
          </a:p>
          <a:p>
            <a:pPr algn="ctr"/>
            <a:endParaRPr lang="en-GB" sz="1400" dirty="0"/>
          </a:p>
        </p:txBody>
      </p:sp>
      <p:sp>
        <p:nvSpPr>
          <p:cNvPr id="13" name="Rectangle 12"/>
          <p:cNvSpPr/>
          <p:nvPr/>
        </p:nvSpPr>
        <p:spPr>
          <a:xfrm>
            <a:off x="0" y="254626"/>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Holism and Reductionism </a:t>
            </a: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Quiz Questions 2</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48040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0631" y="1419726"/>
            <a:ext cx="3717758" cy="155207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t>Describe two ways that the biological approach would explain criminal behaviour in a reductionist </a:t>
            </a:r>
            <a:r>
              <a:rPr lang="en-GB" sz="1200" dirty="0" smtClean="0"/>
              <a:t>way</a:t>
            </a:r>
          </a:p>
          <a:p>
            <a:pPr algn="ctr"/>
            <a:endParaRPr lang="en-GB" sz="1200" dirty="0"/>
          </a:p>
          <a:p>
            <a:pPr algn="ctr"/>
            <a:endParaRPr lang="en-GB" sz="1200" dirty="0" smtClean="0"/>
          </a:p>
          <a:p>
            <a:pPr algn="ctr"/>
            <a:endParaRPr lang="en-GB" sz="1200" dirty="0"/>
          </a:p>
          <a:p>
            <a:pPr algn="ctr"/>
            <a:endParaRPr lang="en-GB" sz="1200" dirty="0"/>
          </a:p>
        </p:txBody>
      </p:sp>
      <p:sp>
        <p:nvSpPr>
          <p:cNvPr id="5" name="Rectangle 4"/>
          <p:cNvSpPr/>
          <p:nvPr/>
        </p:nvSpPr>
        <p:spPr>
          <a:xfrm>
            <a:off x="240631" y="3160294"/>
            <a:ext cx="3717758" cy="155207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Evaluate reductionist explanations of </a:t>
            </a:r>
            <a:r>
              <a:rPr lang="en-GB" dirty="0" smtClean="0"/>
              <a:t>crime</a:t>
            </a:r>
          </a:p>
          <a:p>
            <a:pPr algn="ctr"/>
            <a:endParaRPr lang="en-GB" dirty="0"/>
          </a:p>
          <a:p>
            <a:pPr algn="ctr"/>
            <a:endParaRPr lang="en-GB" dirty="0" smtClean="0"/>
          </a:p>
          <a:p>
            <a:pPr algn="ctr"/>
            <a:endParaRPr lang="en-GB" dirty="0"/>
          </a:p>
        </p:txBody>
      </p:sp>
      <p:sp>
        <p:nvSpPr>
          <p:cNvPr id="6" name="Rectangle 5"/>
          <p:cNvSpPr/>
          <p:nvPr/>
        </p:nvSpPr>
        <p:spPr>
          <a:xfrm>
            <a:off x="240631" y="4918910"/>
            <a:ext cx="3717758" cy="1552074"/>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t>Which </a:t>
            </a:r>
            <a:r>
              <a:rPr lang="en-GB" sz="1400" dirty="0" smtClean="0"/>
              <a:t>holistic face </a:t>
            </a:r>
            <a:r>
              <a:rPr lang="en-GB" sz="1400" dirty="0"/>
              <a:t>recognition theory is believed to be the most valid explanation for how we recognise faces</a:t>
            </a:r>
            <a:r>
              <a:rPr lang="en-GB" sz="1400" dirty="0" smtClean="0"/>
              <a:t>?</a:t>
            </a:r>
          </a:p>
          <a:p>
            <a:pPr algn="ctr"/>
            <a:endParaRPr lang="en-GB" sz="1400" dirty="0"/>
          </a:p>
          <a:p>
            <a:pPr algn="ctr"/>
            <a:endParaRPr lang="en-GB" sz="1400" dirty="0" smtClean="0"/>
          </a:p>
          <a:p>
            <a:pPr algn="ctr"/>
            <a:endParaRPr lang="en-GB" sz="1400" dirty="0"/>
          </a:p>
        </p:txBody>
      </p:sp>
      <p:sp>
        <p:nvSpPr>
          <p:cNvPr id="7" name="Rectangle 6"/>
          <p:cNvSpPr/>
          <p:nvPr/>
        </p:nvSpPr>
        <p:spPr>
          <a:xfrm>
            <a:off x="4231105" y="1419726"/>
            <a:ext cx="3717758" cy="155207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a:t>Apart from biological psychologists, which other approach adopts a reductionist approach towards explaining criminal behaviour</a:t>
            </a:r>
            <a:r>
              <a:rPr lang="en-GB" sz="1400" dirty="0" smtClean="0"/>
              <a:t>?</a:t>
            </a:r>
          </a:p>
          <a:p>
            <a:pPr algn="ctr"/>
            <a:endParaRPr lang="en-GB" sz="1400" dirty="0"/>
          </a:p>
          <a:p>
            <a:pPr algn="ctr"/>
            <a:endParaRPr lang="en-GB" sz="1400" dirty="0" smtClean="0"/>
          </a:p>
          <a:p>
            <a:pPr algn="ctr"/>
            <a:endParaRPr lang="en-GB" sz="1400" dirty="0"/>
          </a:p>
        </p:txBody>
      </p:sp>
      <p:sp>
        <p:nvSpPr>
          <p:cNvPr id="8" name="Rectangle 7"/>
          <p:cNvSpPr/>
          <p:nvPr/>
        </p:nvSpPr>
        <p:spPr>
          <a:xfrm>
            <a:off x="4231105" y="3160294"/>
            <a:ext cx="3717758" cy="155207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400" dirty="0"/>
              <a:t>Name the chromosomal patterns for males and females which provide a reductionist explanation of </a:t>
            </a:r>
            <a:r>
              <a:rPr lang="en-GB" sz="1400" dirty="0" smtClean="0"/>
              <a:t>gender</a:t>
            </a:r>
          </a:p>
          <a:p>
            <a:pPr algn="ctr"/>
            <a:endParaRPr lang="en-GB" sz="1400" dirty="0"/>
          </a:p>
          <a:p>
            <a:pPr algn="ctr"/>
            <a:endParaRPr lang="en-GB" sz="1400" dirty="0" smtClean="0"/>
          </a:p>
          <a:p>
            <a:pPr algn="ctr"/>
            <a:endParaRPr lang="en-GB" sz="1400" dirty="0"/>
          </a:p>
        </p:txBody>
      </p:sp>
      <p:sp>
        <p:nvSpPr>
          <p:cNvPr id="9" name="Rectangle 8"/>
          <p:cNvSpPr/>
          <p:nvPr/>
        </p:nvSpPr>
        <p:spPr>
          <a:xfrm>
            <a:off x="4231105" y="4918910"/>
            <a:ext cx="3717758" cy="1552074"/>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Name two studies which would support holistic form </a:t>
            </a:r>
            <a:r>
              <a:rPr lang="en-GB" dirty="0" smtClean="0"/>
              <a:t>theory</a:t>
            </a:r>
          </a:p>
          <a:p>
            <a:pPr algn="ctr"/>
            <a:endParaRPr lang="en-GB" dirty="0"/>
          </a:p>
          <a:p>
            <a:pPr algn="ctr"/>
            <a:endParaRPr lang="en-GB" dirty="0" smtClean="0"/>
          </a:p>
          <a:p>
            <a:pPr algn="ctr"/>
            <a:endParaRPr lang="en-GB" dirty="0"/>
          </a:p>
        </p:txBody>
      </p:sp>
      <p:sp>
        <p:nvSpPr>
          <p:cNvPr id="10" name="Rectangle 9"/>
          <p:cNvSpPr/>
          <p:nvPr/>
        </p:nvSpPr>
        <p:spPr>
          <a:xfrm>
            <a:off x="8221579" y="1419726"/>
            <a:ext cx="3717758" cy="155207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a:t>In what way can the psychodynamic approach say to be reductionist in their explanation of crime</a:t>
            </a:r>
            <a:r>
              <a:rPr lang="en-GB" sz="1400" dirty="0" smtClean="0"/>
              <a:t>?</a:t>
            </a:r>
          </a:p>
          <a:p>
            <a:pPr algn="ctr"/>
            <a:endParaRPr lang="en-GB" sz="1400" dirty="0"/>
          </a:p>
          <a:p>
            <a:pPr algn="ctr"/>
            <a:endParaRPr lang="en-GB" sz="1400" dirty="0" smtClean="0"/>
          </a:p>
          <a:p>
            <a:pPr algn="ctr"/>
            <a:endParaRPr lang="en-GB" sz="1400" dirty="0"/>
          </a:p>
        </p:txBody>
      </p:sp>
      <p:sp>
        <p:nvSpPr>
          <p:cNvPr id="11" name="Rectangle 10"/>
          <p:cNvSpPr/>
          <p:nvPr/>
        </p:nvSpPr>
        <p:spPr>
          <a:xfrm>
            <a:off x="8221579" y="3160294"/>
            <a:ext cx="3717758" cy="15520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t>Name one piece of empirical evidence supporting reductionist explanations of </a:t>
            </a:r>
            <a:r>
              <a:rPr lang="en-GB" sz="1400" dirty="0" smtClean="0"/>
              <a:t>gender</a:t>
            </a:r>
          </a:p>
          <a:p>
            <a:pPr algn="ctr"/>
            <a:endParaRPr lang="en-GB" sz="1400" dirty="0"/>
          </a:p>
          <a:p>
            <a:pPr algn="ctr"/>
            <a:endParaRPr lang="en-GB" sz="1400" dirty="0" smtClean="0"/>
          </a:p>
          <a:p>
            <a:pPr algn="ctr"/>
            <a:endParaRPr lang="en-GB" sz="1400" dirty="0"/>
          </a:p>
          <a:p>
            <a:pPr algn="ctr"/>
            <a:endParaRPr lang="en-GB" sz="1400" dirty="0"/>
          </a:p>
        </p:txBody>
      </p:sp>
      <p:sp>
        <p:nvSpPr>
          <p:cNvPr id="12" name="Rectangle 11"/>
          <p:cNvSpPr/>
          <p:nvPr/>
        </p:nvSpPr>
        <p:spPr>
          <a:xfrm>
            <a:off x="8221579" y="4918910"/>
            <a:ext cx="3717758" cy="1552074"/>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t>Name the psychological approach which is most commonly associated with holistic explanations of human </a:t>
            </a:r>
            <a:r>
              <a:rPr lang="en-GB" sz="1400" dirty="0" smtClean="0"/>
              <a:t>behaviour</a:t>
            </a:r>
          </a:p>
          <a:p>
            <a:pPr algn="ctr"/>
            <a:endParaRPr lang="en-GB" sz="1400" dirty="0"/>
          </a:p>
          <a:p>
            <a:pPr algn="ctr"/>
            <a:endParaRPr lang="en-GB" sz="1400" dirty="0" smtClean="0"/>
          </a:p>
          <a:p>
            <a:pPr algn="ctr"/>
            <a:endParaRPr lang="en-GB" sz="1400" dirty="0"/>
          </a:p>
        </p:txBody>
      </p:sp>
      <p:sp>
        <p:nvSpPr>
          <p:cNvPr id="13" name="Rectangle 12"/>
          <p:cNvSpPr/>
          <p:nvPr/>
        </p:nvSpPr>
        <p:spPr>
          <a:xfrm>
            <a:off x="0" y="254626"/>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Holism and Reductionism </a:t>
            </a: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Quiz Questions 3</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503405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0631" y="1419726"/>
            <a:ext cx="3717758" cy="155207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What is meant by environmental reductionism</a:t>
            </a:r>
            <a:r>
              <a:rPr lang="en-GB" dirty="0" smtClean="0"/>
              <a:t>?</a:t>
            </a:r>
          </a:p>
          <a:p>
            <a:pPr algn="ctr"/>
            <a:endParaRPr lang="en-GB" dirty="0"/>
          </a:p>
          <a:p>
            <a:pPr algn="ctr"/>
            <a:endParaRPr lang="en-GB" dirty="0" smtClean="0"/>
          </a:p>
          <a:p>
            <a:pPr algn="ctr"/>
            <a:endParaRPr lang="en-GB" dirty="0"/>
          </a:p>
        </p:txBody>
      </p:sp>
      <p:sp>
        <p:nvSpPr>
          <p:cNvPr id="5" name="Rectangle 4"/>
          <p:cNvSpPr/>
          <p:nvPr/>
        </p:nvSpPr>
        <p:spPr>
          <a:xfrm>
            <a:off x="240631" y="3160294"/>
            <a:ext cx="3717758" cy="155207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a:t>In what way can the cognitive approach also be considered to adopt a holistic approach</a:t>
            </a:r>
            <a:r>
              <a:rPr lang="en-GB" sz="1400" dirty="0" smtClean="0"/>
              <a:t>?</a:t>
            </a:r>
          </a:p>
          <a:p>
            <a:pPr algn="ctr"/>
            <a:endParaRPr lang="en-GB" sz="1400" dirty="0"/>
          </a:p>
          <a:p>
            <a:pPr algn="ctr"/>
            <a:endParaRPr lang="en-GB" sz="1400" dirty="0" smtClean="0"/>
          </a:p>
          <a:p>
            <a:pPr algn="ctr"/>
            <a:endParaRPr lang="en-GB" sz="1400" dirty="0"/>
          </a:p>
        </p:txBody>
      </p:sp>
      <p:sp>
        <p:nvSpPr>
          <p:cNvPr id="6" name="Rectangle 5"/>
          <p:cNvSpPr/>
          <p:nvPr/>
        </p:nvSpPr>
        <p:spPr>
          <a:xfrm>
            <a:off x="240631" y="4918910"/>
            <a:ext cx="3717758" cy="1552074"/>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t>What is the name of the approach that considers a middle ground between reductionism and holism</a:t>
            </a:r>
            <a:r>
              <a:rPr lang="en-GB" sz="1400" dirty="0" smtClean="0"/>
              <a:t>?</a:t>
            </a:r>
          </a:p>
          <a:p>
            <a:pPr algn="ctr"/>
            <a:endParaRPr lang="en-GB" sz="1400" dirty="0"/>
          </a:p>
          <a:p>
            <a:pPr algn="ctr"/>
            <a:endParaRPr lang="en-GB" sz="1400" dirty="0" smtClean="0"/>
          </a:p>
          <a:p>
            <a:pPr algn="ctr"/>
            <a:endParaRPr lang="en-GB" sz="1400" dirty="0"/>
          </a:p>
        </p:txBody>
      </p:sp>
      <p:sp>
        <p:nvSpPr>
          <p:cNvPr id="7" name="Rectangle 6"/>
          <p:cNvSpPr/>
          <p:nvPr/>
        </p:nvSpPr>
        <p:spPr>
          <a:xfrm>
            <a:off x="4231105" y="1419726"/>
            <a:ext cx="3717758" cy="155207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dirty="0"/>
              <a:t>Which principle of reductionism is associated with the cognitive approach</a:t>
            </a:r>
            <a:r>
              <a:rPr lang="en-GB" sz="1600" dirty="0" smtClean="0"/>
              <a:t>?</a:t>
            </a:r>
          </a:p>
          <a:p>
            <a:pPr algn="ctr"/>
            <a:endParaRPr lang="en-GB" sz="1600" dirty="0"/>
          </a:p>
          <a:p>
            <a:pPr algn="ctr"/>
            <a:endParaRPr lang="en-GB" sz="1600" dirty="0" smtClean="0"/>
          </a:p>
          <a:p>
            <a:pPr algn="ctr"/>
            <a:endParaRPr lang="en-GB" sz="1600" dirty="0"/>
          </a:p>
        </p:txBody>
      </p:sp>
      <p:sp>
        <p:nvSpPr>
          <p:cNvPr id="8" name="Rectangle 7"/>
          <p:cNvSpPr/>
          <p:nvPr/>
        </p:nvSpPr>
        <p:spPr>
          <a:xfrm>
            <a:off x="4231105" y="3160294"/>
            <a:ext cx="3717758" cy="155207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a:t>Why do humanists reject reductionism</a:t>
            </a:r>
            <a:r>
              <a:rPr lang="en-GB" dirty="0" smtClean="0"/>
              <a:t>?</a:t>
            </a:r>
          </a:p>
          <a:p>
            <a:pPr algn="ctr"/>
            <a:endParaRPr lang="en-GB" dirty="0"/>
          </a:p>
          <a:p>
            <a:pPr algn="ctr"/>
            <a:endParaRPr lang="en-GB" dirty="0" smtClean="0"/>
          </a:p>
          <a:p>
            <a:pPr algn="ctr"/>
            <a:endParaRPr lang="en-GB" dirty="0"/>
          </a:p>
        </p:txBody>
      </p:sp>
      <p:sp>
        <p:nvSpPr>
          <p:cNvPr id="9" name="Rectangle 8"/>
          <p:cNvSpPr/>
          <p:nvPr/>
        </p:nvSpPr>
        <p:spPr>
          <a:xfrm>
            <a:off x="4231105" y="4918910"/>
            <a:ext cx="3717758" cy="1552074"/>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t>Name two approaches that are both reductionist and holistic in their </a:t>
            </a:r>
            <a:r>
              <a:rPr lang="en-GB" sz="1400" dirty="0" smtClean="0"/>
              <a:t>approaches</a:t>
            </a:r>
          </a:p>
          <a:p>
            <a:pPr algn="ctr"/>
            <a:endParaRPr lang="en-GB" sz="1400" dirty="0"/>
          </a:p>
          <a:p>
            <a:pPr algn="ctr"/>
            <a:endParaRPr lang="en-GB" sz="1400" dirty="0" smtClean="0"/>
          </a:p>
          <a:p>
            <a:pPr algn="ctr"/>
            <a:endParaRPr lang="en-GB" sz="1400" dirty="0"/>
          </a:p>
        </p:txBody>
      </p:sp>
      <p:sp>
        <p:nvSpPr>
          <p:cNvPr id="10" name="Rectangle 9"/>
          <p:cNvSpPr/>
          <p:nvPr/>
        </p:nvSpPr>
        <p:spPr>
          <a:xfrm>
            <a:off x="8221579" y="1419726"/>
            <a:ext cx="3717758" cy="155207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dirty="0"/>
              <a:t>Provide a real world application of machine reductionism as used by the cognitive approach (hint: it’s an example of an information processing system</a:t>
            </a:r>
            <a:r>
              <a:rPr lang="en-GB" sz="1200" dirty="0" smtClean="0"/>
              <a:t>)</a:t>
            </a:r>
          </a:p>
          <a:p>
            <a:pPr algn="ctr"/>
            <a:endParaRPr lang="en-GB" sz="1200" dirty="0"/>
          </a:p>
          <a:p>
            <a:pPr algn="ctr"/>
            <a:endParaRPr lang="en-GB" sz="1200" dirty="0" smtClean="0"/>
          </a:p>
          <a:p>
            <a:pPr algn="ctr"/>
            <a:endParaRPr lang="en-GB" sz="1200" dirty="0"/>
          </a:p>
          <a:p>
            <a:pPr algn="ctr"/>
            <a:endParaRPr lang="en-GB" sz="1200" dirty="0"/>
          </a:p>
        </p:txBody>
      </p:sp>
      <p:sp>
        <p:nvSpPr>
          <p:cNvPr id="11" name="Rectangle 10"/>
          <p:cNvSpPr/>
          <p:nvPr/>
        </p:nvSpPr>
        <p:spPr>
          <a:xfrm>
            <a:off x="8221579" y="3160294"/>
            <a:ext cx="3717758" cy="15520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t>What do humanists take as their starting point which is considered as a functioning whole</a:t>
            </a:r>
            <a:r>
              <a:rPr lang="en-GB" sz="1400" dirty="0" smtClean="0"/>
              <a:t>?</a:t>
            </a:r>
          </a:p>
          <a:p>
            <a:pPr algn="ctr"/>
            <a:endParaRPr lang="en-GB" sz="1400" dirty="0"/>
          </a:p>
          <a:p>
            <a:pPr algn="ctr"/>
            <a:endParaRPr lang="en-GB" sz="1400" dirty="0" smtClean="0"/>
          </a:p>
          <a:p>
            <a:pPr algn="ctr"/>
            <a:endParaRPr lang="en-GB" sz="1400" dirty="0"/>
          </a:p>
          <a:p>
            <a:pPr algn="ctr"/>
            <a:endParaRPr lang="en-GB" sz="1400" dirty="0"/>
          </a:p>
        </p:txBody>
      </p:sp>
      <p:sp>
        <p:nvSpPr>
          <p:cNvPr id="12" name="Rectangle 11"/>
          <p:cNvSpPr/>
          <p:nvPr/>
        </p:nvSpPr>
        <p:spPr>
          <a:xfrm>
            <a:off x="8221579" y="4918910"/>
            <a:ext cx="3717758" cy="1552074"/>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How does an interactionist approach differ from reductionism</a:t>
            </a:r>
            <a:r>
              <a:rPr lang="en-GB" dirty="0" smtClean="0"/>
              <a:t>?</a:t>
            </a:r>
          </a:p>
          <a:p>
            <a:pPr algn="ctr"/>
            <a:endParaRPr lang="en-GB" dirty="0"/>
          </a:p>
          <a:p>
            <a:pPr algn="ctr"/>
            <a:endParaRPr lang="en-GB" dirty="0" smtClean="0"/>
          </a:p>
          <a:p>
            <a:pPr algn="ctr"/>
            <a:endParaRPr lang="en-GB" dirty="0"/>
          </a:p>
        </p:txBody>
      </p:sp>
      <p:sp>
        <p:nvSpPr>
          <p:cNvPr id="13" name="Rectangle 12"/>
          <p:cNvSpPr/>
          <p:nvPr/>
        </p:nvSpPr>
        <p:spPr>
          <a:xfrm>
            <a:off x="0" y="254626"/>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Holism and Reductionism </a:t>
            </a: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Quiz Questions 4</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516753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568" y="830179"/>
            <a:ext cx="11778916" cy="5346784"/>
          </a:xfrm>
        </p:spPr>
        <p:txBody>
          <a:bodyPr>
            <a:noAutofit/>
          </a:bodyPr>
          <a:lstStyle/>
          <a:p>
            <a:pPr marL="0" indent="0">
              <a:buNone/>
            </a:pPr>
            <a:r>
              <a:rPr lang="en-GB" sz="1000" dirty="0"/>
              <a:t>Reductionism is based on formulating explanations of phenomena by breaking them down into more fundamental units and processes. Supports deterministic views and claims that behaviour is predictable as it is determined by one factor. It is built on the scientific assumption of parsimony; that complex phenomena should be explained by the simplest underlying principles possible. Strong supporters of reductionism believe that behaviour and mental processes should be explained within the framework of basic sciences (e.g. physiology, chemistry) , for example early </a:t>
            </a:r>
            <a:r>
              <a:rPr lang="en-GB" sz="1000" dirty="0" err="1"/>
              <a:t>structuralist</a:t>
            </a:r>
            <a:r>
              <a:rPr lang="en-GB" sz="1000" dirty="0"/>
              <a:t> psychologists </a:t>
            </a:r>
            <a:r>
              <a:rPr lang="en-GB" sz="1000" dirty="0" err="1"/>
              <a:t>Titchener</a:t>
            </a:r>
            <a:r>
              <a:rPr lang="en-GB" sz="1000" dirty="0"/>
              <a:t> and Wundt believed that all conscious experience could be reduced to elementary components or </a:t>
            </a:r>
            <a:r>
              <a:rPr lang="en-GB" sz="1000" dirty="0" smtClean="0"/>
              <a:t>sensations. Whereas </a:t>
            </a:r>
            <a:r>
              <a:rPr lang="en-GB" sz="1000" dirty="0"/>
              <a:t>the other side of the debate, Holism, is based on formulating explanations of phenomena by considering everything with a view that </a:t>
            </a:r>
            <a:r>
              <a:rPr lang="en-GB" sz="1000" i="1" dirty="0"/>
              <a:t>the whole is greater than the individual parts</a:t>
            </a:r>
            <a:r>
              <a:rPr lang="en-GB" sz="1000" dirty="0"/>
              <a:t>. This is most explored via the qualitative methods of the humanistic approach reflect a holistic position. Gestalt psychologists also argue that when studying any aspect of human functioning, we need to look at the whole person. They applied this to the study of perception which explains why we are tricked by many visual illusions – we perceive them as a whole, rather than individual parts</a:t>
            </a:r>
            <a:r>
              <a:rPr lang="en-GB" sz="1000" dirty="0" smtClean="0"/>
              <a:t>.</a:t>
            </a:r>
          </a:p>
          <a:p>
            <a:pPr marL="0" indent="0">
              <a:buNone/>
            </a:pPr>
            <a:r>
              <a:rPr lang="en-GB" sz="1000" dirty="0"/>
              <a:t>Holism looks at everything that may impact on behaviour and provides more complete understanding of human behaviour, appreciating that humans are complex. However, it is non- scientific and often more hypothetical; lacking the predictive power of more scientific explanations and neglecting importance of biological </a:t>
            </a:r>
            <a:r>
              <a:rPr lang="en-GB" sz="1000" dirty="0" smtClean="0"/>
              <a:t>influences. Reductionism </a:t>
            </a:r>
            <a:r>
              <a:rPr lang="en-GB" sz="1000" dirty="0"/>
              <a:t>on the other hand is scientific as it breaks complicated behaviours down to small parts meaning that they can be scientifically tested and explanations based on scientific evidence will emerge. However reductionism can ignore the context of behaviour and so lacks validity - For instance, we can see how the brain responds to particular musical sounds by viewing it in a scanner, but how </a:t>
            </a:r>
            <a:r>
              <a:rPr lang="en-GB" sz="1000" dirty="0" smtClean="0"/>
              <a:t>you </a:t>
            </a:r>
            <a:r>
              <a:rPr lang="en-GB" sz="1000" dirty="0"/>
              <a:t>feel when you hear certain pieces of music is not something a scanner can ever reveal</a:t>
            </a:r>
            <a:r>
              <a:rPr lang="en-GB" sz="1000" dirty="0" smtClean="0"/>
              <a:t>.</a:t>
            </a:r>
          </a:p>
          <a:p>
            <a:pPr marL="0" indent="0">
              <a:buNone/>
            </a:pPr>
            <a:r>
              <a:rPr lang="en-GB" sz="1000" dirty="0"/>
              <a:t>The idea of reductionism is clear in the topic of forensic Psychology, for example biological explanations reduce offending behaviour down to the level of genetics and suggest that some people have a genetic predisposition to become a criminal such as Lombroso’s theory of the Atavistic form – criminals are an evolutionary throwback. Similarly Psychodynamic theorists also reduce explanations of offending down to a simple concept – an inadequate super-ego. This idea states that crime occurs because the ID has not been brought under sufficient </a:t>
            </a:r>
            <a:r>
              <a:rPr lang="en-GB" sz="1000" dirty="0" smtClean="0"/>
              <a:t>control. However </a:t>
            </a:r>
            <a:r>
              <a:rPr lang="en-GB" sz="1000" dirty="0"/>
              <a:t>n</a:t>
            </a:r>
            <a:r>
              <a:rPr lang="en-GB" sz="1000" dirty="0" smtClean="0"/>
              <a:t>either </a:t>
            </a:r>
            <a:r>
              <a:rPr lang="en-GB" sz="1000" dirty="0"/>
              <a:t>explanation alone is sufficient and by reducing explanations down to a single explanation, we miss out important information – we need to combine different explanations to gain a more full understanding of offending behaviour that includes wider factors such as the role of social norms as well as biological factors. </a:t>
            </a:r>
            <a:endParaRPr lang="en-GB" sz="1000" dirty="0" smtClean="0"/>
          </a:p>
          <a:p>
            <a:pPr marL="0" indent="0">
              <a:buNone/>
            </a:pPr>
            <a:r>
              <a:rPr lang="en-GB" sz="1000" dirty="0" smtClean="0"/>
              <a:t>A </a:t>
            </a:r>
            <a:r>
              <a:rPr lang="en-GB" sz="1000" dirty="0"/>
              <a:t>reductionist biological view is also taken with regards to the majority of mental health issues and as a result the main treatment option is the use of antipsychotic drugs. The use of technology such as PET scans has allowed neurologists to study schizophrenics in a highly reductionist way – be examining their neural connections and levels of neurotransmitters. This has led to very convincing evidence for the dopamine </a:t>
            </a:r>
            <a:r>
              <a:rPr lang="en-GB" sz="1000" dirty="0" smtClean="0"/>
              <a:t>hypothesis, </a:t>
            </a:r>
            <a:r>
              <a:rPr lang="en-GB" sz="1000" dirty="0"/>
              <a:t>that receptors have become over sensitive to dopamine. </a:t>
            </a:r>
            <a:r>
              <a:rPr lang="en-GB" sz="1000" dirty="0" smtClean="0"/>
              <a:t>However</a:t>
            </a:r>
            <a:r>
              <a:rPr lang="en-GB" sz="1000" dirty="0"/>
              <a:t>, again an eclectic approach to therapy is often used where a combination of medication, cognitive behaviour therapy and family therapy resulted in a 0% relapse rate in a yearlong study undertaken by </a:t>
            </a:r>
            <a:r>
              <a:rPr lang="en-GB" sz="1000" dirty="0" err="1" smtClean="0"/>
              <a:t>Hogart</a:t>
            </a:r>
            <a:r>
              <a:rPr lang="en-GB" sz="1000" dirty="0" smtClean="0"/>
              <a:t> </a:t>
            </a:r>
            <a:r>
              <a:rPr lang="en-GB" sz="1000" dirty="0"/>
              <a:t>et al</a:t>
            </a:r>
            <a:r>
              <a:rPr lang="en-GB" sz="1000" dirty="0" smtClean="0"/>
              <a:t>. </a:t>
            </a:r>
            <a:r>
              <a:rPr lang="en-GB" sz="1000" dirty="0"/>
              <a:t>This shows that taking into account all the factors leads to more success, as medication alone resulted in a 40% relapse figure</a:t>
            </a:r>
            <a:r>
              <a:rPr lang="en-GB" sz="1000" dirty="0" smtClean="0"/>
              <a:t>.</a:t>
            </a:r>
          </a:p>
          <a:p>
            <a:pPr marL="0" indent="0">
              <a:buNone/>
            </a:pPr>
            <a:r>
              <a:rPr lang="en-GB" sz="1000" dirty="0"/>
              <a:t>The biological approach is one of the most reductionist in Psychology, offering explanations of behaviour in terms of physiological mechanisms. Explanations for the cause of mental illnesses are often reductionist. Genetics and neurochemical imbalances are frequently highlighted, as being the main cause of these disorders. In the case of schizophrenia for example excess production of the neurotransmitter dopamine is seen as a possible cause. This view clearly has implications for treatment. </a:t>
            </a:r>
            <a:r>
              <a:rPr lang="en-GB" sz="1000" dirty="0" smtClean="0"/>
              <a:t>Similarly </a:t>
            </a:r>
            <a:r>
              <a:rPr lang="en-GB" sz="1000" dirty="0"/>
              <a:t>through the principles of classical conditioning and the assumption that all behaviour is a result of learning the behaviourist approach is a reductionist one. Behaviourism assumes that all behaviour can be reduced to simple building blocks of S-R (stimulus- response) and that complex behaviour is a series of S-R chains. This is called environmental reductionism because it explains behaviour in terms of simple environmental factors and Behaviourists such as Skinner explain all behaviour as being a result of past </a:t>
            </a:r>
            <a:r>
              <a:rPr lang="en-GB" sz="1000" dirty="0" smtClean="0"/>
              <a:t>learning. In </a:t>
            </a:r>
            <a:r>
              <a:rPr lang="en-GB" sz="1000" dirty="0"/>
              <a:t>contrast to these approaches Humanism emerged as a reaction against those dehumanizing psychological perspectives that attempted to reduce behaviour to a set of simple elements. Humanistic psychologists feel that holism is the only valid approach to the complete understanding of mind and behaviour. Key figures such as Carl Rodgers, view the self as an “organized, consistent set of perceptions and beliefs about oneself” directing our behaviour in all the consciously chosen aspects of our lives, fundamentally motivated towards achieving self-actualization. A holistic point of view is thus in humanist terms the very basis of all knowledge of the human psyche</a:t>
            </a:r>
            <a:r>
              <a:rPr lang="en-GB" sz="1000" dirty="0" smtClean="0"/>
              <a:t>.</a:t>
            </a:r>
          </a:p>
          <a:p>
            <a:pPr marL="0" indent="0">
              <a:buNone/>
            </a:pPr>
            <a:r>
              <a:rPr lang="en-GB" sz="1000" dirty="0"/>
              <a:t>Psychologists must consider which would be the most appropriate level of explanation depending on the type of behaviour they are studying. Or they may take an interactionist view; focusing on how different levels of analysis interact with one another.  It differs from reductionism since an interactionism approach would not try to understand behaviour from explanations at one level, but as an interaction between different levels.</a:t>
            </a:r>
          </a:p>
        </p:txBody>
      </p:sp>
      <p:sp>
        <p:nvSpPr>
          <p:cNvPr id="4" name="Rectangle 3"/>
          <p:cNvSpPr/>
          <p:nvPr/>
        </p:nvSpPr>
        <p:spPr>
          <a:xfrm>
            <a:off x="0" y="254626"/>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Holism and Reductionism </a:t>
            </a: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Peer Assess Essay</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782053" y="5666874"/>
            <a:ext cx="962526" cy="92643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___</a:t>
            </a:r>
          </a:p>
          <a:p>
            <a:pPr algn="ctr"/>
            <a:r>
              <a:rPr lang="en-GB" dirty="0" smtClean="0"/>
              <a:t>12</a:t>
            </a:r>
            <a:endParaRPr lang="en-GB" dirty="0"/>
          </a:p>
        </p:txBody>
      </p:sp>
      <p:sp>
        <p:nvSpPr>
          <p:cNvPr id="6" name="Rectangle 5"/>
          <p:cNvSpPr/>
          <p:nvPr/>
        </p:nvSpPr>
        <p:spPr>
          <a:xfrm>
            <a:off x="1937084" y="5666874"/>
            <a:ext cx="4559969" cy="92643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smtClean="0"/>
              <a:t>STRENGTHS</a:t>
            </a:r>
          </a:p>
          <a:p>
            <a:pPr algn="ctr"/>
            <a:endParaRPr lang="en-GB" sz="1200" dirty="0" smtClean="0"/>
          </a:p>
          <a:p>
            <a:pPr algn="ctr"/>
            <a:endParaRPr lang="en-GB" sz="1200" dirty="0"/>
          </a:p>
          <a:p>
            <a:pPr algn="ctr"/>
            <a:endParaRPr lang="en-GB" sz="1200" dirty="0"/>
          </a:p>
        </p:txBody>
      </p:sp>
      <p:sp>
        <p:nvSpPr>
          <p:cNvPr id="7" name="Rectangle 6"/>
          <p:cNvSpPr/>
          <p:nvPr/>
        </p:nvSpPr>
        <p:spPr>
          <a:xfrm>
            <a:off x="6713621" y="5666874"/>
            <a:ext cx="4559969" cy="9264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TARGETS</a:t>
            </a:r>
          </a:p>
          <a:p>
            <a:pPr algn="ctr"/>
            <a:endParaRPr lang="en-GB" sz="1200" dirty="0" smtClean="0"/>
          </a:p>
          <a:p>
            <a:pPr algn="ctr"/>
            <a:endParaRPr lang="en-GB" sz="1200" dirty="0"/>
          </a:p>
          <a:p>
            <a:pPr algn="ctr"/>
            <a:endParaRPr lang="en-GB" sz="1200" dirty="0"/>
          </a:p>
        </p:txBody>
      </p:sp>
    </p:spTree>
    <p:extLst>
      <p:ext uri="{BB962C8B-B14F-4D97-AF65-F5344CB8AC3E}">
        <p14:creationId xmlns:p14="http://schemas.microsoft.com/office/powerpoint/2010/main" val="1332774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86990" y="1612231"/>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NURTURE</a:t>
            </a:r>
            <a:endParaRPr lang="en-GB" sz="1100" dirty="0"/>
          </a:p>
        </p:txBody>
      </p:sp>
      <p:sp>
        <p:nvSpPr>
          <p:cNvPr id="5" name="Rectangle 4"/>
          <p:cNvSpPr/>
          <p:nvPr/>
        </p:nvSpPr>
        <p:spPr>
          <a:xfrm>
            <a:off x="4186990" y="2141620"/>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EMPIRICAL</a:t>
            </a:r>
            <a:endParaRPr lang="en-GB" sz="1100" dirty="0"/>
          </a:p>
        </p:txBody>
      </p:sp>
      <p:sp>
        <p:nvSpPr>
          <p:cNvPr id="6" name="Rectangle 5"/>
          <p:cNvSpPr/>
          <p:nvPr/>
        </p:nvSpPr>
        <p:spPr>
          <a:xfrm>
            <a:off x="4186990" y="2671009"/>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THEORY</a:t>
            </a:r>
            <a:endParaRPr lang="en-GB" sz="1100" dirty="0"/>
          </a:p>
        </p:txBody>
      </p:sp>
      <p:sp>
        <p:nvSpPr>
          <p:cNvPr id="7" name="Rectangle 6"/>
          <p:cNvSpPr/>
          <p:nvPr/>
        </p:nvSpPr>
        <p:spPr>
          <a:xfrm>
            <a:off x="4186990" y="3200398"/>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GENERALISATION</a:t>
            </a:r>
            <a:endParaRPr lang="en-GB" sz="1100" dirty="0"/>
          </a:p>
        </p:txBody>
      </p:sp>
      <p:sp>
        <p:nvSpPr>
          <p:cNvPr id="8" name="Rectangle 7"/>
          <p:cNvSpPr/>
          <p:nvPr/>
        </p:nvSpPr>
        <p:spPr>
          <a:xfrm>
            <a:off x="4186990" y="3729787"/>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HYPOTHESIS</a:t>
            </a:r>
            <a:endParaRPr lang="en-GB" sz="1100" dirty="0"/>
          </a:p>
        </p:txBody>
      </p:sp>
      <p:sp>
        <p:nvSpPr>
          <p:cNvPr id="9" name="Rectangle 8"/>
          <p:cNvSpPr/>
          <p:nvPr/>
        </p:nvSpPr>
        <p:spPr>
          <a:xfrm>
            <a:off x="4186990" y="4259176"/>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PEER REVIEW</a:t>
            </a:r>
            <a:endParaRPr lang="en-GB" sz="1100" dirty="0"/>
          </a:p>
        </p:txBody>
      </p:sp>
      <p:sp>
        <p:nvSpPr>
          <p:cNvPr id="10" name="Rectangle 9"/>
          <p:cNvSpPr/>
          <p:nvPr/>
        </p:nvSpPr>
        <p:spPr>
          <a:xfrm>
            <a:off x="4186990" y="4788565"/>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HYPOTHESIS TESTING</a:t>
            </a:r>
            <a:endParaRPr lang="en-GB" sz="1100" dirty="0"/>
          </a:p>
        </p:txBody>
      </p:sp>
      <p:sp>
        <p:nvSpPr>
          <p:cNvPr id="11" name="Rectangle 10"/>
          <p:cNvSpPr/>
          <p:nvPr/>
        </p:nvSpPr>
        <p:spPr>
          <a:xfrm>
            <a:off x="4186990" y="5317954"/>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FREE WILL</a:t>
            </a:r>
            <a:endParaRPr lang="en-GB" sz="1100" dirty="0"/>
          </a:p>
        </p:txBody>
      </p:sp>
      <p:sp>
        <p:nvSpPr>
          <p:cNvPr id="12" name="Rectangle 11"/>
          <p:cNvSpPr/>
          <p:nvPr/>
        </p:nvSpPr>
        <p:spPr>
          <a:xfrm>
            <a:off x="4186990" y="5847343"/>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IDIOGRAPHIC</a:t>
            </a:r>
            <a:endParaRPr lang="en-GB" sz="1100" dirty="0"/>
          </a:p>
        </p:txBody>
      </p:sp>
      <p:sp>
        <p:nvSpPr>
          <p:cNvPr id="16" name="Rectangle 15"/>
          <p:cNvSpPr/>
          <p:nvPr/>
        </p:nvSpPr>
        <p:spPr>
          <a:xfrm>
            <a:off x="6168190" y="1612231"/>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HOLISM</a:t>
            </a:r>
            <a:endParaRPr lang="en-GB" sz="1100" dirty="0"/>
          </a:p>
        </p:txBody>
      </p:sp>
      <p:sp>
        <p:nvSpPr>
          <p:cNvPr id="17" name="Rectangle 16"/>
          <p:cNvSpPr/>
          <p:nvPr/>
        </p:nvSpPr>
        <p:spPr>
          <a:xfrm>
            <a:off x="6168190" y="2141620"/>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DETERMINISM</a:t>
            </a:r>
            <a:endParaRPr lang="en-GB" sz="1100" dirty="0"/>
          </a:p>
        </p:txBody>
      </p:sp>
      <p:sp>
        <p:nvSpPr>
          <p:cNvPr id="18" name="Rectangle 17"/>
          <p:cNvSpPr/>
          <p:nvPr/>
        </p:nvSpPr>
        <p:spPr>
          <a:xfrm>
            <a:off x="6168190" y="2671009"/>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REDUCTIONISM</a:t>
            </a:r>
            <a:endParaRPr lang="en-GB" sz="1100" dirty="0"/>
          </a:p>
        </p:txBody>
      </p:sp>
      <p:sp>
        <p:nvSpPr>
          <p:cNvPr id="19" name="Rectangle 18"/>
          <p:cNvSpPr/>
          <p:nvPr/>
        </p:nvSpPr>
        <p:spPr>
          <a:xfrm>
            <a:off x="6168190" y="3200398"/>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PARADIGM</a:t>
            </a:r>
            <a:endParaRPr lang="en-GB" sz="1100" dirty="0"/>
          </a:p>
        </p:txBody>
      </p:sp>
      <p:sp>
        <p:nvSpPr>
          <p:cNvPr id="20" name="Rectangle 19"/>
          <p:cNvSpPr/>
          <p:nvPr/>
        </p:nvSpPr>
        <p:spPr>
          <a:xfrm>
            <a:off x="6168190" y="3729787"/>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REPLICATION</a:t>
            </a:r>
            <a:endParaRPr lang="en-GB" sz="1100" dirty="0"/>
          </a:p>
        </p:txBody>
      </p:sp>
      <p:sp>
        <p:nvSpPr>
          <p:cNvPr id="21" name="Rectangle 20"/>
          <p:cNvSpPr/>
          <p:nvPr/>
        </p:nvSpPr>
        <p:spPr>
          <a:xfrm>
            <a:off x="6168190" y="4259176"/>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NOMOTHETIC</a:t>
            </a:r>
            <a:endParaRPr lang="en-GB" sz="1100" dirty="0"/>
          </a:p>
        </p:txBody>
      </p:sp>
      <p:sp>
        <p:nvSpPr>
          <p:cNvPr id="22" name="Rectangle 21"/>
          <p:cNvSpPr/>
          <p:nvPr/>
        </p:nvSpPr>
        <p:spPr>
          <a:xfrm>
            <a:off x="6168190" y="4788565"/>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SUBJECTIVE EXPERIENCE</a:t>
            </a:r>
            <a:endParaRPr lang="en-GB" sz="1100" dirty="0"/>
          </a:p>
        </p:txBody>
      </p:sp>
      <p:sp>
        <p:nvSpPr>
          <p:cNvPr id="23" name="Rectangle 22"/>
          <p:cNvSpPr/>
          <p:nvPr/>
        </p:nvSpPr>
        <p:spPr>
          <a:xfrm>
            <a:off x="6168190" y="5317954"/>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NATURE</a:t>
            </a:r>
            <a:endParaRPr lang="en-GB" sz="1100" dirty="0"/>
          </a:p>
        </p:txBody>
      </p:sp>
      <p:sp>
        <p:nvSpPr>
          <p:cNvPr id="24" name="Rectangle 23"/>
          <p:cNvSpPr/>
          <p:nvPr/>
        </p:nvSpPr>
        <p:spPr>
          <a:xfrm>
            <a:off x="6168190" y="5847343"/>
            <a:ext cx="1780673" cy="433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OVERT BEHAVIOUR</a:t>
            </a:r>
            <a:endParaRPr lang="en-GB" sz="1100" dirty="0"/>
          </a:p>
        </p:txBody>
      </p:sp>
      <p:sp>
        <p:nvSpPr>
          <p:cNvPr id="25" name="Rectangle 24"/>
          <p:cNvSpPr/>
          <p:nvPr/>
        </p:nvSpPr>
        <p:spPr>
          <a:xfrm>
            <a:off x="312822" y="1612231"/>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A “meta theory” that unites scientists in their assumptions about how their field should be understood</a:t>
            </a:r>
          </a:p>
        </p:txBody>
      </p:sp>
      <p:sp>
        <p:nvSpPr>
          <p:cNvPr id="26" name="Rectangle 25"/>
          <p:cNvSpPr/>
          <p:nvPr/>
        </p:nvSpPr>
        <p:spPr>
          <a:xfrm>
            <a:off x="312822" y="2141620"/>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process of checking predictions derived from theories against empirical observations</a:t>
            </a:r>
          </a:p>
        </p:txBody>
      </p:sp>
      <p:sp>
        <p:nvSpPr>
          <p:cNvPr id="27" name="Rectangle 26"/>
          <p:cNvSpPr/>
          <p:nvPr/>
        </p:nvSpPr>
        <p:spPr>
          <a:xfrm>
            <a:off x="312822" y="2671009"/>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position that variations between people are caused by variations in their developmental environments</a:t>
            </a:r>
          </a:p>
        </p:txBody>
      </p:sp>
      <p:sp>
        <p:nvSpPr>
          <p:cNvPr id="28" name="Rectangle 27"/>
          <p:cNvSpPr/>
          <p:nvPr/>
        </p:nvSpPr>
        <p:spPr>
          <a:xfrm>
            <a:off x="312822" y="3200398"/>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position that variations between people are caused by hereditary influences</a:t>
            </a:r>
          </a:p>
        </p:txBody>
      </p:sp>
      <p:sp>
        <p:nvSpPr>
          <p:cNvPr id="29" name="Rectangle 28"/>
          <p:cNvSpPr/>
          <p:nvPr/>
        </p:nvSpPr>
        <p:spPr>
          <a:xfrm>
            <a:off x="312822" y="3729787"/>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view that phenomena are best understood by considering them in their entirety</a:t>
            </a:r>
          </a:p>
        </p:txBody>
      </p:sp>
      <p:sp>
        <p:nvSpPr>
          <p:cNvPr id="30" name="Rectangle 29"/>
          <p:cNvSpPr/>
          <p:nvPr/>
        </p:nvSpPr>
        <p:spPr>
          <a:xfrm>
            <a:off x="312822" y="4259176"/>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A term that describes knowledge gathered through observation</a:t>
            </a:r>
          </a:p>
        </p:txBody>
      </p:sp>
      <p:sp>
        <p:nvSpPr>
          <p:cNvPr id="31" name="Rectangle 30"/>
          <p:cNvSpPr/>
          <p:nvPr/>
        </p:nvSpPr>
        <p:spPr>
          <a:xfrm>
            <a:off x="312822" y="4788565"/>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A predictive statement about the relationship between variables</a:t>
            </a:r>
          </a:p>
        </p:txBody>
      </p:sp>
      <p:sp>
        <p:nvSpPr>
          <p:cNvPr id="32" name="Rectangle 31"/>
          <p:cNvSpPr/>
          <p:nvPr/>
        </p:nvSpPr>
        <p:spPr>
          <a:xfrm>
            <a:off x="312822" y="5317954"/>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process by which scientific findings are scrutinised by the research community so that errors can be corrected</a:t>
            </a:r>
          </a:p>
        </p:txBody>
      </p:sp>
      <p:sp>
        <p:nvSpPr>
          <p:cNvPr id="33" name="Rectangle 32"/>
          <p:cNvSpPr/>
          <p:nvPr/>
        </p:nvSpPr>
        <p:spPr>
          <a:xfrm>
            <a:off x="312822" y="5847343"/>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process of repeating studies to establish whether findings are reliable</a:t>
            </a:r>
          </a:p>
        </p:txBody>
      </p:sp>
      <p:sp>
        <p:nvSpPr>
          <p:cNvPr id="34" name="Rectangle 33"/>
          <p:cNvSpPr/>
          <p:nvPr/>
        </p:nvSpPr>
        <p:spPr>
          <a:xfrm>
            <a:off x="8149390" y="1612231"/>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belief that behaviour is chosen by the actor</a:t>
            </a:r>
          </a:p>
        </p:txBody>
      </p:sp>
      <p:sp>
        <p:nvSpPr>
          <p:cNvPr id="35" name="Rectangle 34"/>
          <p:cNvSpPr/>
          <p:nvPr/>
        </p:nvSpPr>
        <p:spPr>
          <a:xfrm>
            <a:off x="8149390" y="2141620"/>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process of extrapolating from a sample to the population from which it was drawn</a:t>
            </a:r>
          </a:p>
        </p:txBody>
      </p:sp>
      <p:sp>
        <p:nvSpPr>
          <p:cNvPr id="36" name="Rectangle 35"/>
          <p:cNvSpPr/>
          <p:nvPr/>
        </p:nvSpPr>
        <p:spPr>
          <a:xfrm>
            <a:off x="8149390" y="2671009"/>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A class of approaches to psychology that stress the study of individual uniqueness</a:t>
            </a:r>
          </a:p>
        </p:txBody>
      </p:sp>
      <p:sp>
        <p:nvSpPr>
          <p:cNvPr id="37" name="Rectangle 36"/>
          <p:cNvSpPr/>
          <p:nvPr/>
        </p:nvSpPr>
        <p:spPr>
          <a:xfrm>
            <a:off x="8149390" y="3200398"/>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A complex set of inter-related statements that explain some phenomenon or process</a:t>
            </a:r>
          </a:p>
        </p:txBody>
      </p:sp>
      <p:sp>
        <p:nvSpPr>
          <p:cNvPr id="38" name="Rectangle 37"/>
          <p:cNvSpPr/>
          <p:nvPr/>
        </p:nvSpPr>
        <p:spPr>
          <a:xfrm>
            <a:off x="8149390" y="3729787"/>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view that phenomena are best understood by breaking them down into their component parts</a:t>
            </a:r>
          </a:p>
        </p:txBody>
      </p:sp>
      <p:sp>
        <p:nvSpPr>
          <p:cNvPr id="39" name="Rectangle 38"/>
          <p:cNvSpPr/>
          <p:nvPr/>
        </p:nvSpPr>
        <p:spPr>
          <a:xfrm>
            <a:off x="8149390" y="4259176"/>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set of psychological phenomena knowable only to the person that has them</a:t>
            </a:r>
          </a:p>
        </p:txBody>
      </p:sp>
      <p:sp>
        <p:nvSpPr>
          <p:cNvPr id="40" name="Rectangle 39"/>
          <p:cNvSpPr/>
          <p:nvPr/>
        </p:nvSpPr>
        <p:spPr>
          <a:xfrm>
            <a:off x="8149390" y="4788565"/>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publicly accessible aspects of psychological processes</a:t>
            </a:r>
          </a:p>
        </p:txBody>
      </p:sp>
      <p:sp>
        <p:nvSpPr>
          <p:cNvPr id="41" name="Rectangle 40"/>
          <p:cNvSpPr/>
          <p:nvPr/>
        </p:nvSpPr>
        <p:spPr>
          <a:xfrm>
            <a:off x="8149390" y="5317954"/>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The belief that free will is an illusion and all behaviour has knowable causes</a:t>
            </a:r>
          </a:p>
        </p:txBody>
      </p:sp>
      <p:sp>
        <p:nvSpPr>
          <p:cNvPr id="42" name="Rectangle 41"/>
          <p:cNvSpPr/>
          <p:nvPr/>
        </p:nvSpPr>
        <p:spPr>
          <a:xfrm>
            <a:off x="8149390" y="5847343"/>
            <a:ext cx="3673642" cy="4331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a:t>A class of theories that formulate laws that govern behaviour.</a:t>
            </a:r>
          </a:p>
        </p:txBody>
      </p:sp>
      <p:sp>
        <p:nvSpPr>
          <p:cNvPr id="43" name="Rectangle 42"/>
          <p:cNvSpPr/>
          <p:nvPr/>
        </p:nvSpPr>
        <p:spPr>
          <a:xfrm>
            <a:off x="0" y="502276"/>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Psychology as a science keyword match up</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919290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181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400"/>
              <a:t>What is a paradigm?</a:t>
            </a:r>
            <a:endParaRPr lang="en-GB" sz="1400" dirty="0">
              <a:solidFill>
                <a:schemeClr val="tx1"/>
              </a:solidFill>
            </a:endParaRPr>
          </a:p>
        </p:txBody>
      </p:sp>
      <p:sp>
        <p:nvSpPr>
          <p:cNvPr id="6" name="Rectangle 5"/>
          <p:cNvSpPr/>
          <p:nvPr/>
        </p:nvSpPr>
        <p:spPr>
          <a:xfrm>
            <a:off x="324332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a:t>Which of the following perspectives has been most concerned with overt behaviour and empiricism?</a:t>
            </a:r>
            <a:endParaRPr lang="en-GB" sz="1400" dirty="0"/>
          </a:p>
        </p:txBody>
      </p:sp>
      <p:sp>
        <p:nvSpPr>
          <p:cNvPr id="7" name="Rectangle 6"/>
          <p:cNvSpPr/>
          <p:nvPr/>
        </p:nvSpPr>
        <p:spPr>
          <a:xfrm>
            <a:off x="625483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100"/>
              <a:t>Which method in psychology involves the psychologist first making observations, then identifying regularity within the observations from which hypotheses are drawn eventually leading to a theory?</a:t>
            </a:r>
            <a:endParaRPr lang="en-GB" sz="1100" dirty="0">
              <a:solidFill>
                <a:schemeClr val="tx1"/>
              </a:solidFill>
            </a:endParaRPr>
          </a:p>
        </p:txBody>
      </p:sp>
      <p:sp>
        <p:nvSpPr>
          <p:cNvPr id="8" name="Rectangle 7"/>
          <p:cNvSpPr/>
          <p:nvPr/>
        </p:nvSpPr>
        <p:spPr>
          <a:xfrm>
            <a:off x="926634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t>Which of the following is NOT a correct statement? </a:t>
            </a:r>
          </a:p>
        </p:txBody>
      </p:sp>
      <p:sp>
        <p:nvSpPr>
          <p:cNvPr id="9" name="Rectangle 8"/>
          <p:cNvSpPr/>
          <p:nvPr/>
        </p:nvSpPr>
        <p:spPr>
          <a:xfrm>
            <a:off x="231819" y="16205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sz="1400" dirty="0"/>
              <a:t>A set of theoretical assumptions upon which scientists agree</a:t>
            </a:r>
          </a:p>
          <a:p>
            <a:pPr marL="342900" indent="-342900">
              <a:buFont typeface="+mj-lt"/>
              <a:buAutoNum type="alphaLcParenR"/>
            </a:pPr>
            <a:r>
              <a:rPr lang="en-GB" sz="1400" dirty="0"/>
              <a:t>A method of empiricist observation</a:t>
            </a:r>
          </a:p>
          <a:p>
            <a:pPr marL="342900" indent="-342900">
              <a:buFont typeface="+mj-lt"/>
              <a:buAutoNum type="alphaLcParenR"/>
            </a:pPr>
            <a:r>
              <a:rPr lang="en-GB" sz="1400" dirty="0"/>
              <a:t>An idiographic approach</a:t>
            </a:r>
          </a:p>
          <a:p>
            <a:pPr marL="342900" indent="-342900">
              <a:buFont typeface="+mj-lt"/>
              <a:buAutoNum type="alphaLcParenR"/>
            </a:pPr>
            <a:r>
              <a:rPr lang="en-GB" sz="1400" dirty="0"/>
              <a:t>A form of common sense knowledge applied to psychology</a:t>
            </a:r>
          </a:p>
        </p:txBody>
      </p:sp>
      <p:sp>
        <p:nvSpPr>
          <p:cNvPr id="10" name="Rectangle 9"/>
          <p:cNvSpPr/>
          <p:nvPr/>
        </p:nvSpPr>
        <p:spPr>
          <a:xfrm>
            <a:off x="324332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a:t>Humanism</a:t>
            </a:r>
          </a:p>
          <a:p>
            <a:pPr marL="342900" indent="-342900">
              <a:buFont typeface="+mj-lt"/>
              <a:buAutoNum type="alphaLcParenR"/>
            </a:pPr>
            <a:r>
              <a:rPr lang="en-GB"/>
              <a:t>Behaviourism</a:t>
            </a:r>
          </a:p>
          <a:p>
            <a:pPr marL="342900" indent="-342900">
              <a:buFont typeface="+mj-lt"/>
              <a:buAutoNum type="alphaLcParenR"/>
            </a:pPr>
            <a:r>
              <a:rPr lang="en-GB"/>
              <a:t>Psychodynamic approach</a:t>
            </a:r>
          </a:p>
          <a:p>
            <a:pPr marL="342900" indent="-342900">
              <a:buFont typeface="+mj-lt"/>
              <a:buAutoNum type="alphaLcParenR"/>
            </a:pPr>
            <a:r>
              <a:rPr lang="en-GB"/>
              <a:t>Cognitive approach</a:t>
            </a:r>
            <a:endParaRPr lang="en-GB" dirty="0"/>
          </a:p>
        </p:txBody>
      </p:sp>
      <p:sp>
        <p:nvSpPr>
          <p:cNvPr id="11" name="Rectangle 10"/>
          <p:cNvSpPr/>
          <p:nvPr/>
        </p:nvSpPr>
        <p:spPr>
          <a:xfrm>
            <a:off x="6254839" y="16205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a:t>Deductive method</a:t>
            </a:r>
          </a:p>
          <a:p>
            <a:pPr marL="342900" indent="-342900">
              <a:buFont typeface="+mj-lt"/>
              <a:buAutoNum type="alphaLcParenR"/>
            </a:pPr>
            <a:r>
              <a:rPr lang="en-GB"/>
              <a:t>Inductive method</a:t>
            </a:r>
          </a:p>
          <a:p>
            <a:pPr marL="342900" indent="-342900">
              <a:buFont typeface="+mj-lt"/>
              <a:buAutoNum type="alphaLcParenR"/>
            </a:pPr>
            <a:r>
              <a:rPr lang="en-GB"/>
              <a:t>Idiographic approach</a:t>
            </a:r>
          </a:p>
          <a:p>
            <a:pPr marL="342900" indent="-342900">
              <a:buFont typeface="+mj-lt"/>
              <a:buAutoNum type="alphaLcParenR"/>
            </a:pPr>
            <a:r>
              <a:rPr lang="en-GB"/>
              <a:t>Nomothetic approach</a:t>
            </a:r>
            <a:endParaRPr lang="en-GB" dirty="0"/>
          </a:p>
        </p:txBody>
      </p:sp>
      <p:sp>
        <p:nvSpPr>
          <p:cNvPr id="12" name="Rectangle 11"/>
          <p:cNvSpPr/>
          <p:nvPr/>
        </p:nvSpPr>
        <p:spPr>
          <a:xfrm>
            <a:off x="926634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sz="1200"/>
              <a:t>Hypotheses can be tested using scientific procedures and methods</a:t>
            </a:r>
          </a:p>
          <a:p>
            <a:pPr marL="342900" indent="-342900">
              <a:buFont typeface="+mj-lt"/>
              <a:buAutoNum type="alphaLcParenR"/>
            </a:pPr>
            <a:r>
              <a:rPr lang="en-GB" sz="1200"/>
              <a:t>A hypothesis is a conjecture or premise that is tentatively proposed</a:t>
            </a:r>
          </a:p>
          <a:p>
            <a:pPr marL="342900" indent="-342900">
              <a:buFont typeface="+mj-lt"/>
              <a:buAutoNum type="alphaLcParenR"/>
            </a:pPr>
            <a:r>
              <a:rPr lang="en-GB" sz="1200"/>
              <a:t>A hypothesis requires empirical testing to determine if it is true or false</a:t>
            </a:r>
          </a:p>
          <a:p>
            <a:pPr marL="342900" indent="-342900">
              <a:buFont typeface="+mj-lt"/>
              <a:buAutoNum type="alphaLcParenR"/>
            </a:pPr>
            <a:r>
              <a:rPr lang="en-GB" sz="1200"/>
              <a:t>A hypothesis should be unfalsifiable</a:t>
            </a:r>
            <a:endParaRPr lang="en-GB" sz="1200" dirty="0"/>
          </a:p>
        </p:txBody>
      </p:sp>
      <p:sp>
        <p:nvSpPr>
          <p:cNvPr id="13" name="Rectangle 12"/>
          <p:cNvSpPr/>
          <p:nvPr/>
        </p:nvSpPr>
        <p:spPr>
          <a:xfrm>
            <a:off x="231819" y="3899951"/>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The self-fulfilling prophecy is an example of experimenter bias in which a statement/theory becomes true simply because it has been made. Which of the following would most help to overcome this?</a:t>
            </a:r>
            <a:endParaRPr lang="en-GB" sz="1050" dirty="0">
              <a:solidFill>
                <a:schemeClr val="tx1"/>
              </a:solidFill>
            </a:endParaRPr>
          </a:p>
        </p:txBody>
      </p:sp>
      <p:sp>
        <p:nvSpPr>
          <p:cNvPr id="14" name="Rectangle 13"/>
          <p:cNvSpPr/>
          <p:nvPr/>
        </p:nvSpPr>
        <p:spPr>
          <a:xfrm>
            <a:off x="324332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a:t>What name is given to our second-by-second awareness of the world through our various senses?</a:t>
            </a:r>
            <a:endParaRPr lang="en-GB" sz="1400" dirty="0"/>
          </a:p>
        </p:txBody>
      </p:sp>
      <p:sp>
        <p:nvSpPr>
          <p:cNvPr id="15" name="Rectangle 14"/>
          <p:cNvSpPr/>
          <p:nvPr/>
        </p:nvSpPr>
        <p:spPr>
          <a:xfrm>
            <a:off x="6254839" y="3899951"/>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400"/>
              <a:t>What is meant by the term pre-science to which psychology is thought to belong?</a:t>
            </a:r>
            <a:endParaRPr lang="en-GB" sz="1400" dirty="0">
              <a:solidFill>
                <a:schemeClr val="tx1"/>
              </a:solidFill>
            </a:endParaRPr>
          </a:p>
        </p:txBody>
      </p:sp>
      <p:sp>
        <p:nvSpPr>
          <p:cNvPr id="16" name="Rectangle 15"/>
          <p:cNvSpPr/>
          <p:nvPr/>
        </p:nvSpPr>
        <p:spPr>
          <a:xfrm>
            <a:off x="926634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a:t>Which of the following makes replication in psychology much harder than other sciences such as physics?</a:t>
            </a:r>
            <a:endParaRPr lang="en-GB" sz="1400" dirty="0"/>
          </a:p>
        </p:txBody>
      </p:sp>
      <p:sp>
        <p:nvSpPr>
          <p:cNvPr id="17" name="Rectangle 16"/>
          <p:cNvSpPr/>
          <p:nvPr/>
        </p:nvSpPr>
        <p:spPr>
          <a:xfrm>
            <a:off x="231819" y="47608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sz="1600"/>
              <a:t>Discussing the hypothesis in advance</a:t>
            </a:r>
          </a:p>
          <a:p>
            <a:pPr marL="342900" indent="-342900">
              <a:buFont typeface="+mj-lt"/>
              <a:buAutoNum type="alphaLcParenR"/>
            </a:pPr>
            <a:r>
              <a:rPr lang="en-GB" sz="1600"/>
              <a:t>Using Ps less prone to social desirability</a:t>
            </a:r>
          </a:p>
          <a:p>
            <a:pPr marL="342900" indent="-342900">
              <a:buFont typeface="+mj-lt"/>
              <a:buAutoNum type="alphaLcParenR"/>
            </a:pPr>
            <a:r>
              <a:rPr lang="en-GB" sz="1600"/>
              <a:t>Using a double-blind technique</a:t>
            </a:r>
          </a:p>
          <a:p>
            <a:pPr marL="342900" indent="-342900">
              <a:buFont typeface="+mj-lt"/>
              <a:buAutoNum type="alphaLcParenR"/>
            </a:pPr>
            <a:r>
              <a:rPr lang="en-GB" sz="1600"/>
              <a:t>Using a single blind technique</a:t>
            </a:r>
            <a:endParaRPr lang="en-GB" sz="1600" dirty="0"/>
          </a:p>
        </p:txBody>
      </p:sp>
      <p:sp>
        <p:nvSpPr>
          <p:cNvPr id="18" name="Rectangle 17"/>
          <p:cNvSpPr/>
          <p:nvPr/>
        </p:nvSpPr>
        <p:spPr>
          <a:xfrm>
            <a:off x="324332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a:t>Deductive method</a:t>
            </a:r>
          </a:p>
          <a:p>
            <a:pPr marL="342900" indent="-342900">
              <a:buFont typeface="+mj-lt"/>
              <a:buAutoNum type="alphaLcParenR"/>
            </a:pPr>
            <a:r>
              <a:rPr lang="en-GB"/>
              <a:t>Stream of consciousness</a:t>
            </a:r>
          </a:p>
          <a:p>
            <a:pPr marL="342900" indent="-342900">
              <a:buFont typeface="+mj-lt"/>
              <a:buAutoNum type="alphaLcParenR"/>
            </a:pPr>
            <a:r>
              <a:rPr lang="en-GB"/>
              <a:t>Inductive method</a:t>
            </a:r>
          </a:p>
          <a:p>
            <a:pPr marL="342900" indent="-342900">
              <a:buFont typeface="+mj-lt"/>
              <a:buAutoNum type="alphaLcParenR"/>
            </a:pPr>
            <a:r>
              <a:rPr lang="en-GB"/>
              <a:t>Subjectivity</a:t>
            </a:r>
            <a:endParaRPr lang="en-GB" dirty="0"/>
          </a:p>
        </p:txBody>
      </p:sp>
      <p:sp>
        <p:nvSpPr>
          <p:cNvPr id="19" name="Rectangle 18"/>
          <p:cNvSpPr/>
          <p:nvPr/>
        </p:nvSpPr>
        <p:spPr>
          <a:xfrm>
            <a:off x="6254839" y="47608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sz="1200"/>
              <a:t>One theoretical approach with a distinctive set of research methods</a:t>
            </a:r>
          </a:p>
          <a:p>
            <a:pPr marL="342900" indent="-342900">
              <a:buFont typeface="+mj-lt"/>
              <a:buAutoNum type="alphaLcParenR"/>
            </a:pPr>
            <a:r>
              <a:rPr lang="en-GB" sz="1200"/>
              <a:t>Numerous theoretical approaches each with its own distinctive set of research methods</a:t>
            </a:r>
          </a:p>
          <a:p>
            <a:pPr marL="342900" indent="-342900">
              <a:buFont typeface="+mj-lt"/>
              <a:buAutoNum type="alphaLcParenR"/>
            </a:pPr>
            <a:r>
              <a:rPr lang="en-GB" sz="1200"/>
              <a:t>Numerous theoretical approaches with one distinctive set of research methods</a:t>
            </a:r>
          </a:p>
          <a:p>
            <a:pPr marL="342900" indent="-342900">
              <a:buFont typeface="+mj-lt"/>
              <a:buAutoNum type="alphaLcParenR"/>
            </a:pPr>
            <a:r>
              <a:rPr lang="en-GB" sz="1200"/>
              <a:t>None of the above</a:t>
            </a:r>
            <a:endParaRPr lang="en-GB" sz="1200" dirty="0"/>
          </a:p>
        </p:txBody>
      </p:sp>
      <p:sp>
        <p:nvSpPr>
          <p:cNvPr id="20" name="Rectangle 19"/>
          <p:cNvSpPr/>
          <p:nvPr/>
        </p:nvSpPr>
        <p:spPr>
          <a:xfrm>
            <a:off x="926634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a:t>Quasi experiments</a:t>
            </a:r>
          </a:p>
          <a:p>
            <a:pPr marL="342900" indent="-342900">
              <a:buFont typeface="+mj-lt"/>
              <a:buAutoNum type="alphaLcParenR"/>
            </a:pPr>
            <a:r>
              <a:rPr lang="en-GB"/>
              <a:t>Sampling techniques</a:t>
            </a:r>
          </a:p>
          <a:p>
            <a:pPr marL="342900" indent="-342900">
              <a:buFont typeface="+mj-lt"/>
              <a:buAutoNum type="alphaLcParenR"/>
            </a:pPr>
            <a:r>
              <a:rPr lang="en-GB"/>
              <a:t>Cultural factors</a:t>
            </a:r>
          </a:p>
          <a:p>
            <a:pPr marL="342900" indent="-342900">
              <a:buFont typeface="+mj-lt"/>
              <a:buAutoNum type="alphaLcParenR"/>
            </a:pPr>
            <a:r>
              <a:rPr lang="en-GB"/>
              <a:t>Ethical issues</a:t>
            </a:r>
            <a:endParaRPr lang="en-GB" dirty="0"/>
          </a:p>
        </p:txBody>
      </p:sp>
      <p:sp>
        <p:nvSpPr>
          <p:cNvPr id="21" name="Rectangle 20"/>
          <p:cNvSpPr/>
          <p:nvPr/>
        </p:nvSpPr>
        <p:spPr>
          <a:xfrm>
            <a:off x="2278811" y="94025"/>
            <a:ext cx="765324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Psychology as a science multiple choice quiz</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157254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181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200"/>
              <a:t>What term is being described in the definition “a set of propositions which provides principles of analysis or explanation of a subject matter?</a:t>
            </a:r>
            <a:endParaRPr lang="en-GB" sz="1200" dirty="0">
              <a:solidFill>
                <a:schemeClr val="tx1"/>
              </a:solidFill>
            </a:endParaRPr>
          </a:p>
        </p:txBody>
      </p:sp>
      <p:sp>
        <p:nvSpPr>
          <p:cNvPr id="6" name="Rectangle 5"/>
          <p:cNvSpPr/>
          <p:nvPr/>
        </p:nvSpPr>
        <p:spPr>
          <a:xfrm>
            <a:off x="324332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a:t>For a psychological experiment to be deemed replicable, it should consist of which areas?</a:t>
            </a:r>
            <a:endParaRPr lang="en-GB" sz="1400" dirty="0"/>
          </a:p>
        </p:txBody>
      </p:sp>
      <p:sp>
        <p:nvSpPr>
          <p:cNvPr id="7" name="Rectangle 6"/>
          <p:cNvSpPr/>
          <p:nvPr/>
        </p:nvSpPr>
        <p:spPr>
          <a:xfrm>
            <a:off x="625483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200"/>
              <a:t>One of the ways in which psychological experiments differ from those of sciences such as physics is that they use human participants. What problems does this create?</a:t>
            </a:r>
            <a:endParaRPr lang="en-GB" sz="1200" dirty="0">
              <a:solidFill>
                <a:schemeClr val="tx1"/>
              </a:solidFill>
            </a:endParaRPr>
          </a:p>
        </p:txBody>
      </p:sp>
      <p:sp>
        <p:nvSpPr>
          <p:cNvPr id="8" name="Rectangle 7"/>
          <p:cNvSpPr/>
          <p:nvPr/>
        </p:nvSpPr>
        <p:spPr>
          <a:xfrm>
            <a:off x="926634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a:t>Which psychologist proposed that science should consist of paradigm?</a:t>
            </a:r>
            <a:endParaRPr lang="en-GB" sz="1400" dirty="0"/>
          </a:p>
        </p:txBody>
      </p:sp>
      <p:sp>
        <p:nvSpPr>
          <p:cNvPr id="9" name="Rectangle 8"/>
          <p:cNvSpPr/>
          <p:nvPr/>
        </p:nvSpPr>
        <p:spPr>
          <a:xfrm>
            <a:off x="231819" y="16205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dirty="0"/>
              <a:t>Hypothesis</a:t>
            </a:r>
          </a:p>
          <a:p>
            <a:pPr marL="342900" indent="-342900">
              <a:buFont typeface="+mj-lt"/>
              <a:buAutoNum type="alphaLcParenR"/>
            </a:pPr>
            <a:r>
              <a:rPr lang="en-GB" dirty="0"/>
              <a:t>Stream of consciousness</a:t>
            </a:r>
          </a:p>
          <a:p>
            <a:pPr marL="342900" indent="-342900">
              <a:buFont typeface="+mj-lt"/>
              <a:buAutoNum type="alphaLcParenR"/>
            </a:pPr>
            <a:r>
              <a:rPr lang="en-GB" dirty="0"/>
              <a:t>Paradigm</a:t>
            </a:r>
          </a:p>
          <a:p>
            <a:pPr marL="342900" indent="-342900">
              <a:buFont typeface="+mj-lt"/>
              <a:buAutoNum type="alphaLcParenR"/>
            </a:pPr>
            <a:r>
              <a:rPr lang="en-GB" dirty="0"/>
              <a:t>Theory</a:t>
            </a:r>
          </a:p>
        </p:txBody>
      </p:sp>
      <p:sp>
        <p:nvSpPr>
          <p:cNvPr id="10" name="Rectangle 9"/>
          <p:cNvSpPr/>
          <p:nvPr/>
        </p:nvSpPr>
        <p:spPr>
          <a:xfrm>
            <a:off x="324332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sz="1600"/>
              <a:t>Procedure, materials, sampling method</a:t>
            </a:r>
          </a:p>
          <a:p>
            <a:pPr marL="342900" indent="-342900">
              <a:buFont typeface="+mj-lt"/>
              <a:buAutoNum type="alphaLcParenR"/>
            </a:pPr>
            <a:r>
              <a:rPr lang="en-GB" sz="1600"/>
              <a:t>Participants, procedure, sampling method</a:t>
            </a:r>
          </a:p>
          <a:p>
            <a:pPr marL="342900" indent="-342900">
              <a:buFont typeface="+mj-lt"/>
              <a:buAutoNum type="alphaLcParenR"/>
            </a:pPr>
            <a:r>
              <a:rPr lang="en-GB" sz="1600"/>
              <a:t>Participants, procedure, materials</a:t>
            </a:r>
          </a:p>
          <a:p>
            <a:pPr marL="342900" indent="-342900">
              <a:buFont typeface="+mj-lt"/>
              <a:buAutoNum type="alphaLcParenR"/>
            </a:pPr>
            <a:r>
              <a:rPr lang="en-GB" sz="1600"/>
              <a:t>Participants, materials, sampling method</a:t>
            </a:r>
            <a:endParaRPr lang="en-GB" sz="1600" dirty="0"/>
          </a:p>
        </p:txBody>
      </p:sp>
      <p:sp>
        <p:nvSpPr>
          <p:cNvPr id="11" name="Rectangle 10"/>
          <p:cNvSpPr/>
          <p:nvPr/>
        </p:nvSpPr>
        <p:spPr>
          <a:xfrm>
            <a:off x="6254839" y="16205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a:t>Cultural issues </a:t>
            </a:r>
          </a:p>
          <a:p>
            <a:pPr marL="342900" indent="-342900">
              <a:buFont typeface="+mj-lt"/>
              <a:buAutoNum type="alphaLcParenR"/>
            </a:pPr>
            <a:r>
              <a:rPr lang="en-GB"/>
              <a:t>Demand characteristics</a:t>
            </a:r>
          </a:p>
          <a:p>
            <a:pPr marL="342900" indent="-342900">
              <a:buFont typeface="+mj-lt"/>
              <a:buAutoNum type="alphaLcParenR"/>
            </a:pPr>
            <a:r>
              <a:rPr lang="en-GB"/>
              <a:t>Ethical issues</a:t>
            </a:r>
          </a:p>
          <a:p>
            <a:pPr marL="342900" indent="-342900">
              <a:buFont typeface="+mj-lt"/>
              <a:buAutoNum type="alphaLcParenR"/>
            </a:pPr>
            <a:r>
              <a:rPr lang="en-GB"/>
              <a:t>All of the above</a:t>
            </a:r>
            <a:endParaRPr lang="en-GB" dirty="0"/>
          </a:p>
        </p:txBody>
      </p:sp>
      <p:sp>
        <p:nvSpPr>
          <p:cNvPr id="12" name="Rectangle 11"/>
          <p:cNvSpPr/>
          <p:nvPr/>
        </p:nvSpPr>
        <p:spPr>
          <a:xfrm>
            <a:off x="926634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a:t>Kuhn</a:t>
            </a:r>
          </a:p>
          <a:p>
            <a:pPr marL="342900" indent="-342900">
              <a:buFont typeface="+mj-lt"/>
              <a:buAutoNum type="alphaLcParenR"/>
            </a:pPr>
            <a:r>
              <a:rPr lang="en-GB"/>
              <a:t>Plomin</a:t>
            </a:r>
          </a:p>
          <a:p>
            <a:pPr marL="342900" indent="-342900">
              <a:buFont typeface="+mj-lt"/>
              <a:buAutoNum type="alphaLcParenR"/>
            </a:pPr>
            <a:r>
              <a:rPr lang="en-GB"/>
              <a:t>Popper</a:t>
            </a:r>
          </a:p>
          <a:p>
            <a:pPr marL="342900" indent="-342900">
              <a:buFont typeface="+mj-lt"/>
              <a:buAutoNum type="alphaLcParenR"/>
            </a:pPr>
            <a:r>
              <a:rPr lang="en-GB"/>
              <a:t>Feyerabend</a:t>
            </a:r>
            <a:endParaRPr lang="en-GB" dirty="0"/>
          </a:p>
        </p:txBody>
      </p:sp>
      <p:sp>
        <p:nvSpPr>
          <p:cNvPr id="13" name="Rectangle 12"/>
          <p:cNvSpPr/>
          <p:nvPr/>
        </p:nvSpPr>
        <p:spPr>
          <a:xfrm>
            <a:off x="231819" y="3899951"/>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400"/>
              <a:t>Which of the following would humanists be most interested in?</a:t>
            </a:r>
            <a:endParaRPr lang="en-GB" sz="1400" dirty="0">
              <a:solidFill>
                <a:schemeClr val="tx1"/>
              </a:solidFill>
            </a:endParaRPr>
          </a:p>
        </p:txBody>
      </p:sp>
      <p:sp>
        <p:nvSpPr>
          <p:cNvPr id="14" name="Rectangle 13"/>
          <p:cNvSpPr/>
          <p:nvPr/>
        </p:nvSpPr>
        <p:spPr>
          <a:xfrm>
            <a:off x="324332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a:t>Which of the following did Popper argue was important for a theory to be classed as scientific?</a:t>
            </a:r>
            <a:endParaRPr lang="en-GB" sz="1400" dirty="0"/>
          </a:p>
        </p:txBody>
      </p:sp>
      <p:sp>
        <p:nvSpPr>
          <p:cNvPr id="15" name="Rectangle 14"/>
          <p:cNvSpPr/>
          <p:nvPr/>
        </p:nvSpPr>
        <p:spPr>
          <a:xfrm>
            <a:off x="6254839" y="3899951"/>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400"/>
              <a:t>Which of the following approaches most contradicts Popper’s views of falsification?</a:t>
            </a:r>
            <a:endParaRPr lang="en-GB" sz="1400" dirty="0">
              <a:solidFill>
                <a:schemeClr val="tx1"/>
              </a:solidFill>
            </a:endParaRPr>
          </a:p>
        </p:txBody>
      </p:sp>
      <p:sp>
        <p:nvSpPr>
          <p:cNvPr id="16" name="Rectangle 15"/>
          <p:cNvSpPr/>
          <p:nvPr/>
        </p:nvSpPr>
        <p:spPr>
          <a:xfrm>
            <a:off x="926634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a:t>Which of the following is NOT a characteristic of the experimental method?</a:t>
            </a:r>
            <a:endParaRPr lang="en-GB" sz="1400" dirty="0"/>
          </a:p>
        </p:txBody>
      </p:sp>
      <p:sp>
        <p:nvSpPr>
          <p:cNvPr id="17" name="Rectangle 16"/>
          <p:cNvSpPr/>
          <p:nvPr/>
        </p:nvSpPr>
        <p:spPr>
          <a:xfrm>
            <a:off x="231819" y="47608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a:t>Objectivity</a:t>
            </a:r>
          </a:p>
          <a:p>
            <a:pPr marL="342900" indent="-342900">
              <a:buFont typeface="+mj-lt"/>
              <a:buAutoNum type="alphaLcParenR"/>
            </a:pPr>
            <a:r>
              <a:rPr lang="en-GB"/>
              <a:t>Overt behaviour</a:t>
            </a:r>
          </a:p>
          <a:p>
            <a:pPr marL="342900" indent="-342900">
              <a:buFont typeface="+mj-lt"/>
              <a:buAutoNum type="alphaLcParenR"/>
            </a:pPr>
            <a:r>
              <a:rPr lang="en-GB"/>
              <a:t>Private experience</a:t>
            </a:r>
          </a:p>
          <a:p>
            <a:pPr marL="342900" indent="-342900">
              <a:buFont typeface="+mj-lt"/>
              <a:buAutoNum type="alphaLcParenR"/>
            </a:pPr>
            <a:r>
              <a:rPr lang="en-GB"/>
              <a:t>Experiment replicability</a:t>
            </a:r>
            <a:endParaRPr lang="en-GB" dirty="0"/>
          </a:p>
        </p:txBody>
      </p:sp>
      <p:sp>
        <p:nvSpPr>
          <p:cNvPr id="18" name="Rectangle 17"/>
          <p:cNvSpPr/>
          <p:nvPr/>
        </p:nvSpPr>
        <p:spPr>
          <a:xfrm>
            <a:off x="324332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a:t>It must be proved true</a:t>
            </a:r>
          </a:p>
          <a:p>
            <a:pPr marL="342900" indent="-342900">
              <a:buFont typeface="+mj-lt"/>
              <a:buAutoNum type="alphaLcParenR"/>
            </a:pPr>
            <a:r>
              <a:rPr lang="en-GB"/>
              <a:t>It must be proved false</a:t>
            </a:r>
          </a:p>
          <a:p>
            <a:pPr marL="342900" indent="-342900">
              <a:buFont typeface="+mj-lt"/>
              <a:buAutoNum type="alphaLcParenR"/>
            </a:pPr>
            <a:r>
              <a:rPr lang="en-GB"/>
              <a:t>It must be capable of falsification</a:t>
            </a:r>
          </a:p>
          <a:p>
            <a:pPr marL="342900" indent="-342900">
              <a:buFont typeface="+mj-lt"/>
              <a:buAutoNum type="alphaLcParenR"/>
            </a:pPr>
            <a:r>
              <a:rPr lang="en-GB"/>
              <a:t>It must be capable of generalisation</a:t>
            </a:r>
            <a:endParaRPr lang="en-GB" dirty="0"/>
          </a:p>
        </p:txBody>
      </p:sp>
      <p:sp>
        <p:nvSpPr>
          <p:cNvPr id="19" name="Rectangle 18"/>
          <p:cNvSpPr/>
          <p:nvPr/>
        </p:nvSpPr>
        <p:spPr>
          <a:xfrm>
            <a:off x="6254839" y="47608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a:t>Nomothetic approach</a:t>
            </a:r>
          </a:p>
          <a:p>
            <a:pPr marL="342900" indent="-342900">
              <a:buFont typeface="+mj-lt"/>
              <a:buAutoNum type="alphaLcParenR"/>
            </a:pPr>
            <a:r>
              <a:rPr lang="en-GB"/>
              <a:t>Psychodynamic approach</a:t>
            </a:r>
          </a:p>
          <a:p>
            <a:pPr marL="342900" indent="-342900">
              <a:buFont typeface="+mj-lt"/>
              <a:buAutoNum type="alphaLcParenR"/>
            </a:pPr>
            <a:r>
              <a:rPr lang="en-GB"/>
              <a:t>Humanist approach</a:t>
            </a:r>
          </a:p>
          <a:p>
            <a:pPr marL="342900" indent="-342900">
              <a:buFont typeface="+mj-lt"/>
              <a:buAutoNum type="alphaLcParenR"/>
            </a:pPr>
            <a:r>
              <a:rPr lang="en-GB"/>
              <a:t>Behaviourist approach</a:t>
            </a:r>
            <a:endParaRPr lang="en-GB" dirty="0"/>
          </a:p>
        </p:txBody>
      </p:sp>
      <p:sp>
        <p:nvSpPr>
          <p:cNvPr id="20" name="Rectangle 19"/>
          <p:cNvSpPr/>
          <p:nvPr/>
        </p:nvSpPr>
        <p:spPr>
          <a:xfrm>
            <a:off x="926634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a:t>Control over variables</a:t>
            </a:r>
          </a:p>
          <a:p>
            <a:pPr marL="342900" indent="-342900">
              <a:buFont typeface="+mj-lt"/>
              <a:buAutoNum type="alphaLcParenR"/>
            </a:pPr>
            <a:r>
              <a:rPr lang="en-GB"/>
              <a:t>Careful objective measurement</a:t>
            </a:r>
          </a:p>
          <a:p>
            <a:pPr marL="342900" indent="-342900">
              <a:buFont typeface="+mj-lt"/>
              <a:buAutoNum type="alphaLcParenR"/>
            </a:pPr>
            <a:r>
              <a:rPr lang="en-GB"/>
              <a:t>Establishing cause and effect</a:t>
            </a:r>
          </a:p>
          <a:p>
            <a:pPr marL="342900" indent="-342900">
              <a:buFont typeface="+mj-lt"/>
              <a:buAutoNum type="alphaLcParenR"/>
            </a:pPr>
            <a:r>
              <a:rPr lang="en-GB"/>
              <a:t>Yielding qualitative data</a:t>
            </a:r>
            <a:endParaRPr lang="en-GB" dirty="0"/>
          </a:p>
        </p:txBody>
      </p:sp>
      <p:sp>
        <p:nvSpPr>
          <p:cNvPr id="21" name="Rectangle 20"/>
          <p:cNvSpPr/>
          <p:nvPr/>
        </p:nvSpPr>
        <p:spPr>
          <a:xfrm>
            <a:off x="2278811" y="94025"/>
            <a:ext cx="765324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Psychology as a science multiple choice quiz</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52962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181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200"/>
              <a:t>If psychology were to develop a set of shared general assumptions and agreement about the methods of empirical enquiry, what would it become?</a:t>
            </a:r>
            <a:endParaRPr lang="en-GB" sz="1200" dirty="0">
              <a:solidFill>
                <a:schemeClr val="tx1"/>
              </a:solidFill>
            </a:endParaRPr>
          </a:p>
        </p:txBody>
      </p:sp>
      <p:sp>
        <p:nvSpPr>
          <p:cNvPr id="6" name="Rectangle 5"/>
          <p:cNvSpPr/>
          <p:nvPr/>
        </p:nvSpPr>
        <p:spPr>
          <a:xfrm>
            <a:off x="324332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a:t>Which of the following is not a consideration for other sciences such as chemistry or physics?</a:t>
            </a:r>
            <a:endParaRPr lang="en-GB" sz="1400" dirty="0"/>
          </a:p>
        </p:txBody>
      </p:sp>
      <p:sp>
        <p:nvSpPr>
          <p:cNvPr id="7" name="Rectangle 6"/>
          <p:cNvSpPr/>
          <p:nvPr/>
        </p:nvSpPr>
        <p:spPr>
          <a:xfrm>
            <a:off x="625483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200"/>
              <a:t>Psychologists such as Wundt have tried to investigate private experience in a scientific way. What was the name given to this method?</a:t>
            </a:r>
            <a:endParaRPr lang="en-GB" sz="1200" dirty="0">
              <a:solidFill>
                <a:schemeClr val="tx1"/>
              </a:solidFill>
            </a:endParaRPr>
          </a:p>
        </p:txBody>
      </p:sp>
      <p:sp>
        <p:nvSpPr>
          <p:cNvPr id="8" name="Rectangle 7"/>
          <p:cNvSpPr/>
          <p:nvPr/>
        </p:nvSpPr>
        <p:spPr>
          <a:xfrm>
            <a:off x="926634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200"/>
              <a:t>According to Plomin, there have been examples of shared views on psychological assumptions over time. Which three areas did he refer to with this argument?</a:t>
            </a:r>
            <a:endParaRPr lang="en-GB" sz="1200" dirty="0"/>
          </a:p>
        </p:txBody>
      </p:sp>
      <p:sp>
        <p:nvSpPr>
          <p:cNvPr id="9" name="Rectangle 8"/>
          <p:cNvSpPr/>
          <p:nvPr/>
        </p:nvSpPr>
        <p:spPr>
          <a:xfrm>
            <a:off x="231819" y="16205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dirty="0"/>
              <a:t>A pre-science</a:t>
            </a:r>
          </a:p>
          <a:p>
            <a:pPr marL="342900" indent="-342900">
              <a:buFont typeface="+mj-lt"/>
              <a:buAutoNum type="alphaLcParenR"/>
            </a:pPr>
            <a:r>
              <a:rPr lang="en-GB" dirty="0"/>
              <a:t>A natural science</a:t>
            </a:r>
          </a:p>
          <a:p>
            <a:pPr marL="342900" indent="-342900">
              <a:buFont typeface="+mj-lt"/>
              <a:buAutoNum type="alphaLcParenR"/>
            </a:pPr>
            <a:r>
              <a:rPr lang="en-GB" dirty="0"/>
              <a:t>A mature science</a:t>
            </a:r>
          </a:p>
          <a:p>
            <a:pPr marL="342900" indent="-342900">
              <a:buFont typeface="+mj-lt"/>
              <a:buAutoNum type="alphaLcParenR"/>
            </a:pPr>
            <a:r>
              <a:rPr lang="en-GB" dirty="0"/>
              <a:t>A revolution</a:t>
            </a:r>
          </a:p>
        </p:txBody>
      </p:sp>
      <p:sp>
        <p:nvSpPr>
          <p:cNvPr id="10" name="Rectangle 9"/>
          <p:cNvSpPr/>
          <p:nvPr/>
        </p:nvSpPr>
        <p:spPr>
          <a:xfrm>
            <a:off x="324332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a:t>Generalisation</a:t>
            </a:r>
          </a:p>
          <a:p>
            <a:pPr marL="342900" indent="-342900">
              <a:buFont typeface="+mj-lt"/>
              <a:buAutoNum type="alphaLcParenR"/>
            </a:pPr>
            <a:r>
              <a:rPr lang="en-GB"/>
              <a:t>Replicability</a:t>
            </a:r>
          </a:p>
          <a:p>
            <a:pPr marL="342900" indent="-342900">
              <a:buFont typeface="+mj-lt"/>
              <a:buAutoNum type="alphaLcParenR"/>
            </a:pPr>
            <a:r>
              <a:rPr lang="en-GB"/>
              <a:t>Objectivity</a:t>
            </a:r>
          </a:p>
          <a:p>
            <a:pPr marL="342900" indent="-342900">
              <a:buFont typeface="+mj-lt"/>
              <a:buAutoNum type="alphaLcParenR"/>
            </a:pPr>
            <a:r>
              <a:rPr lang="en-GB"/>
              <a:t>Hypothesis testing</a:t>
            </a:r>
            <a:endParaRPr lang="en-GB" dirty="0"/>
          </a:p>
        </p:txBody>
      </p:sp>
      <p:sp>
        <p:nvSpPr>
          <p:cNvPr id="11" name="Rectangle 10"/>
          <p:cNvSpPr/>
          <p:nvPr/>
        </p:nvSpPr>
        <p:spPr>
          <a:xfrm>
            <a:off x="6254839" y="16205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mj-lt"/>
              <a:buAutoNum type="alphaLcParenR"/>
            </a:pPr>
            <a:r>
              <a:rPr lang="en-GB"/>
              <a:t>Empiricism</a:t>
            </a:r>
          </a:p>
          <a:p>
            <a:pPr marL="342900" indent="-342900">
              <a:buFont typeface="+mj-lt"/>
              <a:buAutoNum type="alphaLcParenR"/>
            </a:pPr>
            <a:r>
              <a:rPr lang="en-GB"/>
              <a:t>Introspection</a:t>
            </a:r>
          </a:p>
          <a:p>
            <a:pPr marL="342900" indent="-342900">
              <a:buFont typeface="+mj-lt"/>
              <a:buAutoNum type="alphaLcParenR"/>
            </a:pPr>
            <a:r>
              <a:rPr lang="en-GB"/>
              <a:t>Phenomenology</a:t>
            </a:r>
          </a:p>
          <a:p>
            <a:pPr marL="342900" indent="-342900">
              <a:buFont typeface="+mj-lt"/>
              <a:buAutoNum type="alphaLcParenR"/>
            </a:pPr>
            <a:r>
              <a:rPr lang="en-GB"/>
              <a:t>Constructivism</a:t>
            </a:r>
            <a:endParaRPr lang="en-GB" dirty="0"/>
          </a:p>
        </p:txBody>
      </p:sp>
      <p:sp>
        <p:nvSpPr>
          <p:cNvPr id="12" name="Rectangle 11"/>
          <p:cNvSpPr/>
          <p:nvPr/>
        </p:nvSpPr>
        <p:spPr>
          <a:xfrm>
            <a:off x="926634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indent="-342900">
              <a:buFont typeface="+mj-lt"/>
              <a:buAutoNum type="alphaLcParenR"/>
            </a:pPr>
            <a:r>
              <a:rPr lang="en-GB" sz="1400"/>
              <a:t>Structuralism, behaviourism, humanism</a:t>
            </a:r>
          </a:p>
          <a:p>
            <a:pPr marL="342900" indent="-342900">
              <a:buFont typeface="+mj-lt"/>
              <a:buAutoNum type="alphaLcParenR"/>
            </a:pPr>
            <a:r>
              <a:rPr lang="en-GB" sz="1400"/>
              <a:t>Behaviourism, cognitive approach, humanism</a:t>
            </a:r>
          </a:p>
          <a:p>
            <a:pPr marL="342900" indent="-342900">
              <a:buFont typeface="+mj-lt"/>
              <a:buAutoNum type="alphaLcParenR"/>
            </a:pPr>
            <a:r>
              <a:rPr lang="en-GB" sz="1400"/>
              <a:t>Structuralism, cognitive approach, humanism</a:t>
            </a:r>
          </a:p>
          <a:p>
            <a:pPr marL="342900" indent="-342900">
              <a:buFont typeface="+mj-lt"/>
              <a:buAutoNum type="alphaLcParenR"/>
            </a:pPr>
            <a:r>
              <a:rPr lang="en-GB" sz="1400"/>
              <a:t>Structuralism, behaviourism, cognitive approach</a:t>
            </a:r>
            <a:endParaRPr lang="en-GB" sz="1400" dirty="0"/>
          </a:p>
        </p:txBody>
      </p:sp>
      <p:sp>
        <p:nvSpPr>
          <p:cNvPr id="13" name="Rectangle 12"/>
          <p:cNvSpPr/>
          <p:nvPr/>
        </p:nvSpPr>
        <p:spPr>
          <a:xfrm>
            <a:off x="231819" y="3899951"/>
            <a:ext cx="2704563" cy="86288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sz="1400" dirty="0">
              <a:solidFill>
                <a:schemeClr val="tx1"/>
              </a:solidFill>
            </a:endParaRPr>
          </a:p>
        </p:txBody>
      </p:sp>
      <p:sp>
        <p:nvSpPr>
          <p:cNvPr id="14" name="Rectangle 13"/>
          <p:cNvSpPr/>
          <p:nvPr/>
        </p:nvSpPr>
        <p:spPr>
          <a:xfrm>
            <a:off x="3243329" y="3899951"/>
            <a:ext cx="2704563" cy="86288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400" dirty="0"/>
          </a:p>
        </p:txBody>
      </p:sp>
      <p:sp>
        <p:nvSpPr>
          <p:cNvPr id="15" name="Rectangle 14"/>
          <p:cNvSpPr/>
          <p:nvPr/>
        </p:nvSpPr>
        <p:spPr>
          <a:xfrm>
            <a:off x="6254839" y="3899951"/>
            <a:ext cx="2704563" cy="86288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sz="1400" dirty="0">
              <a:solidFill>
                <a:schemeClr val="tx1"/>
              </a:solidFill>
            </a:endParaRPr>
          </a:p>
        </p:txBody>
      </p:sp>
      <p:sp>
        <p:nvSpPr>
          <p:cNvPr id="16" name="Rectangle 15"/>
          <p:cNvSpPr/>
          <p:nvPr/>
        </p:nvSpPr>
        <p:spPr>
          <a:xfrm>
            <a:off x="9266349" y="3899951"/>
            <a:ext cx="2704563" cy="86288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400" dirty="0"/>
          </a:p>
        </p:txBody>
      </p:sp>
      <p:sp>
        <p:nvSpPr>
          <p:cNvPr id="17" name="Rectangle 16"/>
          <p:cNvSpPr/>
          <p:nvPr/>
        </p:nvSpPr>
        <p:spPr>
          <a:xfrm>
            <a:off x="231819" y="47608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lvl="0" indent="-342900">
              <a:buFont typeface="+mj-lt"/>
              <a:buAutoNum type="alphaLcParenR"/>
            </a:pPr>
            <a:endParaRPr lang="en-GB" dirty="0"/>
          </a:p>
        </p:txBody>
      </p:sp>
      <p:sp>
        <p:nvSpPr>
          <p:cNvPr id="18" name="Rectangle 17"/>
          <p:cNvSpPr/>
          <p:nvPr/>
        </p:nvSpPr>
        <p:spPr>
          <a:xfrm>
            <a:off x="324332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endParaRPr lang="en-GB" dirty="0"/>
          </a:p>
        </p:txBody>
      </p:sp>
      <p:sp>
        <p:nvSpPr>
          <p:cNvPr id="19" name="Rectangle 18"/>
          <p:cNvSpPr/>
          <p:nvPr/>
        </p:nvSpPr>
        <p:spPr>
          <a:xfrm>
            <a:off x="6254839" y="4760891"/>
            <a:ext cx="2704563" cy="197261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lvl="0" indent="-342900">
              <a:buFont typeface="+mj-lt"/>
              <a:buAutoNum type="alphaLcParenR"/>
            </a:pPr>
            <a:endParaRPr lang="en-GB" dirty="0"/>
          </a:p>
        </p:txBody>
      </p:sp>
      <p:sp>
        <p:nvSpPr>
          <p:cNvPr id="20" name="Rectangle 19"/>
          <p:cNvSpPr/>
          <p:nvPr/>
        </p:nvSpPr>
        <p:spPr>
          <a:xfrm>
            <a:off x="926634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endParaRPr lang="en-GB" dirty="0"/>
          </a:p>
        </p:txBody>
      </p:sp>
      <p:sp>
        <p:nvSpPr>
          <p:cNvPr id="21" name="Rectangle 20"/>
          <p:cNvSpPr/>
          <p:nvPr/>
        </p:nvSpPr>
        <p:spPr>
          <a:xfrm>
            <a:off x="1234554" y="94025"/>
            <a:ext cx="9741770"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Psychology as a science multiple choice quiz (plus Stella)</a:t>
            </a:r>
            <a:endParaRPr lang="en-US" sz="3200" b="1" dirty="0">
              <a:ln w="11430"/>
              <a:solidFill>
                <a:srgbClr val="FF3399"/>
              </a:solidFill>
              <a:effectLst>
                <a:outerShdw blurRad="50800" dist="39000" dir="5460000" algn="tl">
                  <a:srgbClr val="000000">
                    <a:alpha val="38000"/>
                  </a:srgbClr>
                </a:outerShdw>
              </a:effectLst>
            </a:endParaRPr>
          </a:p>
        </p:txBody>
      </p:sp>
      <p:sp>
        <p:nvSpPr>
          <p:cNvPr id="2" name="5-Point Star 1"/>
          <p:cNvSpPr/>
          <p:nvPr/>
        </p:nvSpPr>
        <p:spPr>
          <a:xfrm>
            <a:off x="115909" y="3746578"/>
            <a:ext cx="409245" cy="4163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22" name="5-Point Star 21"/>
          <p:cNvSpPr/>
          <p:nvPr/>
        </p:nvSpPr>
        <p:spPr>
          <a:xfrm>
            <a:off x="9119766" y="3746578"/>
            <a:ext cx="409245" cy="4163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23" name="5-Point Star 22"/>
          <p:cNvSpPr/>
          <p:nvPr/>
        </p:nvSpPr>
        <p:spPr>
          <a:xfrm>
            <a:off x="6165139" y="3746578"/>
            <a:ext cx="409245" cy="4163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24" name="5-Point Star 23"/>
          <p:cNvSpPr/>
          <p:nvPr/>
        </p:nvSpPr>
        <p:spPr>
          <a:xfrm>
            <a:off x="3063929" y="3746578"/>
            <a:ext cx="409245" cy="4163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37611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9398" y="1000461"/>
            <a:ext cx="8799755"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Genetics and their role in gender development</a:t>
            </a:r>
            <a:endParaRPr lang="en-GB" dirty="0"/>
          </a:p>
        </p:txBody>
      </p:sp>
      <p:sp>
        <p:nvSpPr>
          <p:cNvPr id="5" name="Rectangle 4"/>
          <p:cNvSpPr/>
          <p:nvPr/>
        </p:nvSpPr>
        <p:spPr>
          <a:xfrm>
            <a:off x="9735671" y="10004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 name="Rectangle 5"/>
          <p:cNvSpPr/>
          <p:nvPr/>
        </p:nvSpPr>
        <p:spPr>
          <a:xfrm>
            <a:off x="10662622" y="10004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7" name="Rectangle 6"/>
          <p:cNvSpPr/>
          <p:nvPr/>
        </p:nvSpPr>
        <p:spPr>
          <a:xfrm>
            <a:off x="559398" y="1723016"/>
            <a:ext cx="8799755"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The use of operant conditioning to explain phobia acquisition</a:t>
            </a:r>
            <a:endParaRPr lang="en-GB" dirty="0"/>
          </a:p>
        </p:txBody>
      </p:sp>
      <p:sp>
        <p:nvSpPr>
          <p:cNvPr id="8" name="Rectangle 7"/>
          <p:cNvSpPr/>
          <p:nvPr/>
        </p:nvSpPr>
        <p:spPr>
          <a:xfrm>
            <a:off x="9735671" y="1723016"/>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9" name="Rectangle 8"/>
          <p:cNvSpPr/>
          <p:nvPr/>
        </p:nvSpPr>
        <p:spPr>
          <a:xfrm>
            <a:off x="10662622" y="1723016"/>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0" name="Rectangle 9"/>
          <p:cNvSpPr/>
          <p:nvPr/>
        </p:nvSpPr>
        <p:spPr>
          <a:xfrm>
            <a:off x="559398" y="2445571"/>
            <a:ext cx="8799755"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Living according to moral obligation</a:t>
            </a:r>
            <a:endParaRPr lang="en-GB" dirty="0"/>
          </a:p>
        </p:txBody>
      </p:sp>
      <p:sp>
        <p:nvSpPr>
          <p:cNvPr id="11" name="Rectangle 10"/>
          <p:cNvSpPr/>
          <p:nvPr/>
        </p:nvSpPr>
        <p:spPr>
          <a:xfrm>
            <a:off x="9735671" y="244557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2" name="Rectangle 11"/>
          <p:cNvSpPr/>
          <p:nvPr/>
        </p:nvSpPr>
        <p:spPr>
          <a:xfrm>
            <a:off x="10662622" y="244557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3" name="Rectangle 12"/>
          <p:cNvSpPr/>
          <p:nvPr/>
        </p:nvSpPr>
        <p:spPr>
          <a:xfrm>
            <a:off x="559398" y="3174401"/>
            <a:ext cx="8799755"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Biological explanations for OCD including brain structures such as the OFC</a:t>
            </a:r>
            <a:endParaRPr lang="en-GB" dirty="0"/>
          </a:p>
        </p:txBody>
      </p:sp>
      <p:sp>
        <p:nvSpPr>
          <p:cNvPr id="14" name="Rectangle 13"/>
          <p:cNvSpPr/>
          <p:nvPr/>
        </p:nvSpPr>
        <p:spPr>
          <a:xfrm>
            <a:off x="9735671" y="317440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5" name="Rectangle 14"/>
          <p:cNvSpPr/>
          <p:nvPr/>
        </p:nvSpPr>
        <p:spPr>
          <a:xfrm>
            <a:off x="10662622" y="317440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6" name="Rectangle 15"/>
          <p:cNvSpPr/>
          <p:nvPr/>
        </p:nvSpPr>
        <p:spPr>
          <a:xfrm>
            <a:off x="559398" y="3903231"/>
            <a:ext cx="8799755"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A criminal choosing to act in a deviant way</a:t>
            </a:r>
            <a:endParaRPr lang="en-GB" dirty="0"/>
          </a:p>
        </p:txBody>
      </p:sp>
      <p:sp>
        <p:nvSpPr>
          <p:cNvPr id="17" name="Rectangle 16"/>
          <p:cNvSpPr/>
          <p:nvPr/>
        </p:nvSpPr>
        <p:spPr>
          <a:xfrm>
            <a:off x="9735671" y="390323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8" name="Rectangle 17"/>
          <p:cNvSpPr/>
          <p:nvPr/>
        </p:nvSpPr>
        <p:spPr>
          <a:xfrm>
            <a:off x="10662622" y="390323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9" name="Rectangle 18"/>
          <p:cNvSpPr/>
          <p:nvPr/>
        </p:nvSpPr>
        <p:spPr>
          <a:xfrm>
            <a:off x="559398" y="4632061"/>
            <a:ext cx="8799755"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Unconscious conflicts resulting in depression</a:t>
            </a:r>
            <a:endParaRPr lang="en-GB" dirty="0"/>
          </a:p>
        </p:txBody>
      </p:sp>
      <p:sp>
        <p:nvSpPr>
          <p:cNvPr id="20" name="Rectangle 19"/>
          <p:cNvSpPr/>
          <p:nvPr/>
        </p:nvSpPr>
        <p:spPr>
          <a:xfrm>
            <a:off x="9735671" y="46320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1" name="Rectangle 20"/>
          <p:cNvSpPr/>
          <p:nvPr/>
        </p:nvSpPr>
        <p:spPr>
          <a:xfrm>
            <a:off x="10662622" y="46320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2" name="Rectangle 21"/>
          <p:cNvSpPr/>
          <p:nvPr/>
        </p:nvSpPr>
        <p:spPr>
          <a:xfrm>
            <a:off x="559398" y="5360891"/>
            <a:ext cx="8799755"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The decision to obey or not obey within Milgram’s obedience study</a:t>
            </a:r>
            <a:endParaRPr lang="en-GB" dirty="0"/>
          </a:p>
        </p:txBody>
      </p:sp>
      <p:sp>
        <p:nvSpPr>
          <p:cNvPr id="23" name="Rectangle 22"/>
          <p:cNvSpPr/>
          <p:nvPr/>
        </p:nvSpPr>
        <p:spPr>
          <a:xfrm>
            <a:off x="9735671" y="536089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4" name="Rectangle 23"/>
          <p:cNvSpPr/>
          <p:nvPr/>
        </p:nvSpPr>
        <p:spPr>
          <a:xfrm>
            <a:off x="10662622" y="536089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5" name="Rectangle 24"/>
          <p:cNvSpPr/>
          <p:nvPr/>
        </p:nvSpPr>
        <p:spPr>
          <a:xfrm>
            <a:off x="559398" y="6089721"/>
            <a:ext cx="8799755"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Maternal deprivation resulting in affectionless psychopathy</a:t>
            </a:r>
            <a:endParaRPr lang="en-GB" dirty="0"/>
          </a:p>
        </p:txBody>
      </p:sp>
      <p:sp>
        <p:nvSpPr>
          <p:cNvPr id="26" name="Rectangle 25"/>
          <p:cNvSpPr/>
          <p:nvPr/>
        </p:nvSpPr>
        <p:spPr>
          <a:xfrm>
            <a:off x="9735671" y="608972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7" name="Rectangle 26"/>
          <p:cNvSpPr/>
          <p:nvPr/>
        </p:nvSpPr>
        <p:spPr>
          <a:xfrm>
            <a:off x="10662622" y="608972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8" name="Rectangle 27"/>
          <p:cNvSpPr/>
          <p:nvPr/>
        </p:nvSpPr>
        <p:spPr>
          <a:xfrm>
            <a:off x="1" y="144658"/>
            <a:ext cx="12191999"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Free will or determinism?</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9" name="Rectangle 28"/>
          <p:cNvSpPr/>
          <p:nvPr/>
        </p:nvSpPr>
        <p:spPr>
          <a:xfrm>
            <a:off x="9488245" y="451821"/>
            <a:ext cx="1021976" cy="54864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200" dirty="0" smtClean="0"/>
              <a:t>Free will</a:t>
            </a:r>
            <a:endParaRPr lang="en-GB" sz="1200" dirty="0"/>
          </a:p>
        </p:txBody>
      </p:sp>
      <p:sp>
        <p:nvSpPr>
          <p:cNvPr id="30" name="Rectangle 29"/>
          <p:cNvSpPr/>
          <p:nvPr/>
        </p:nvSpPr>
        <p:spPr>
          <a:xfrm>
            <a:off x="10426850" y="451821"/>
            <a:ext cx="1021976" cy="54864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200" dirty="0" smtClean="0"/>
              <a:t>Determinism</a:t>
            </a:r>
            <a:endParaRPr lang="en-GB" sz="1200" dirty="0"/>
          </a:p>
        </p:txBody>
      </p:sp>
    </p:spTree>
    <p:extLst>
      <p:ext uri="{BB962C8B-B14F-4D97-AF65-F5344CB8AC3E}">
        <p14:creationId xmlns:p14="http://schemas.microsoft.com/office/powerpoint/2010/main" val="2147957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1999"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Are psychological approaches scientific?</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601531" y="1640541"/>
            <a:ext cx="1936376" cy="5701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PARADIGM</a:t>
            </a:r>
            <a:endParaRPr lang="en-GB" dirty="0"/>
          </a:p>
        </p:txBody>
      </p:sp>
      <p:sp>
        <p:nvSpPr>
          <p:cNvPr id="6" name="Rectangle 5"/>
          <p:cNvSpPr/>
          <p:nvPr/>
        </p:nvSpPr>
        <p:spPr>
          <a:xfrm>
            <a:off x="601531" y="2715735"/>
            <a:ext cx="1936376" cy="57015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smtClean="0"/>
              <a:t>THEORY AND HYPOTHESIS TESTING</a:t>
            </a:r>
            <a:endParaRPr lang="en-GB" sz="1400" dirty="0"/>
          </a:p>
        </p:txBody>
      </p:sp>
      <p:sp>
        <p:nvSpPr>
          <p:cNvPr id="7" name="Rectangle 6"/>
          <p:cNvSpPr/>
          <p:nvPr/>
        </p:nvSpPr>
        <p:spPr>
          <a:xfrm>
            <a:off x="601531" y="3753276"/>
            <a:ext cx="1936376" cy="57015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400" dirty="0" smtClean="0"/>
              <a:t>EMPIRICAL METHODS AND REPLICATION</a:t>
            </a:r>
            <a:endParaRPr lang="en-GB" sz="1400" dirty="0"/>
          </a:p>
        </p:txBody>
      </p:sp>
      <p:sp>
        <p:nvSpPr>
          <p:cNvPr id="8" name="Rectangle 7"/>
          <p:cNvSpPr/>
          <p:nvPr/>
        </p:nvSpPr>
        <p:spPr>
          <a:xfrm>
            <a:off x="601531" y="4841917"/>
            <a:ext cx="1936376" cy="57015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smtClean="0"/>
              <a:t>GENERALISATION</a:t>
            </a:r>
            <a:endParaRPr lang="en-GB" dirty="0"/>
          </a:p>
        </p:txBody>
      </p:sp>
      <p:sp>
        <p:nvSpPr>
          <p:cNvPr id="9" name="Rectangle 8"/>
          <p:cNvSpPr/>
          <p:nvPr/>
        </p:nvSpPr>
        <p:spPr>
          <a:xfrm>
            <a:off x="601531" y="5930558"/>
            <a:ext cx="1936376" cy="57015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smtClean="0"/>
              <a:t>OVERT BEHAVIOUR</a:t>
            </a:r>
            <a:endParaRPr lang="en-GB" dirty="0"/>
          </a:p>
        </p:txBody>
      </p:sp>
      <p:sp>
        <p:nvSpPr>
          <p:cNvPr id="10" name="Rectangle 9"/>
          <p:cNvSpPr/>
          <p:nvPr/>
        </p:nvSpPr>
        <p:spPr>
          <a:xfrm>
            <a:off x="2831053" y="707886"/>
            <a:ext cx="4387327" cy="570155"/>
          </a:xfrm>
          <a:prstGeom prst="rect">
            <a:avLst/>
          </a:prstGeom>
          <a:solidFill>
            <a:srgbClr val="FF6600"/>
          </a:solidFill>
          <a:ln>
            <a:solidFill>
              <a:srgbClr val="FF66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BIOLOGICAL</a:t>
            </a:r>
            <a:endParaRPr lang="en-GB" dirty="0"/>
          </a:p>
        </p:txBody>
      </p:sp>
      <p:sp>
        <p:nvSpPr>
          <p:cNvPr id="11" name="Rectangle 10"/>
          <p:cNvSpPr/>
          <p:nvPr/>
        </p:nvSpPr>
        <p:spPr>
          <a:xfrm>
            <a:off x="2831053" y="1355463"/>
            <a:ext cx="4387327" cy="101121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7511526" y="707886"/>
            <a:ext cx="4387327" cy="57015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HUMANISM</a:t>
            </a:r>
            <a:endParaRPr lang="en-GB" dirty="0"/>
          </a:p>
        </p:txBody>
      </p:sp>
      <p:sp>
        <p:nvSpPr>
          <p:cNvPr id="13" name="Rectangle 12"/>
          <p:cNvSpPr/>
          <p:nvPr/>
        </p:nvSpPr>
        <p:spPr>
          <a:xfrm>
            <a:off x="7511526" y="1355463"/>
            <a:ext cx="4387327" cy="101121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2831053" y="2444104"/>
            <a:ext cx="4387327" cy="101121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5" name="Rectangle 14"/>
          <p:cNvSpPr/>
          <p:nvPr/>
        </p:nvSpPr>
        <p:spPr>
          <a:xfrm>
            <a:off x="7511526" y="2444104"/>
            <a:ext cx="4387327" cy="101121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6" name="Rectangle 15"/>
          <p:cNvSpPr/>
          <p:nvPr/>
        </p:nvSpPr>
        <p:spPr>
          <a:xfrm>
            <a:off x="2831053" y="3532745"/>
            <a:ext cx="4387327" cy="101121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7511526" y="3532745"/>
            <a:ext cx="4387327" cy="101121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8" name="Rectangle 17"/>
          <p:cNvSpPr/>
          <p:nvPr/>
        </p:nvSpPr>
        <p:spPr>
          <a:xfrm>
            <a:off x="2831053" y="4621386"/>
            <a:ext cx="4387327" cy="101121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9" name="Rectangle 18"/>
          <p:cNvSpPr/>
          <p:nvPr/>
        </p:nvSpPr>
        <p:spPr>
          <a:xfrm>
            <a:off x="7511526" y="4621386"/>
            <a:ext cx="4387327" cy="101121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0" name="Rectangle 19"/>
          <p:cNvSpPr/>
          <p:nvPr/>
        </p:nvSpPr>
        <p:spPr>
          <a:xfrm>
            <a:off x="2831053" y="5710027"/>
            <a:ext cx="4387327" cy="101121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1" name="Rectangle 20"/>
          <p:cNvSpPr/>
          <p:nvPr/>
        </p:nvSpPr>
        <p:spPr>
          <a:xfrm>
            <a:off x="7511526" y="5710027"/>
            <a:ext cx="4387327" cy="101121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1026" name="Picture 2" descr="http://thumb7.shutterstock.com/photos/thumb_large/474871/474871,1331509798,11.jpg"/>
          <p:cNvPicPr>
            <a:picLocks noChangeAspect="1" noChangeArrowheads="1"/>
          </p:cNvPicPr>
          <p:nvPr/>
        </p:nvPicPr>
        <p:blipFill rotWithShape="1">
          <a:blip r:embed="rId2">
            <a:extLst>
              <a:ext uri="{28A0092B-C50C-407E-A947-70E740481C1C}">
                <a14:useLocalDpi xmlns:a14="http://schemas.microsoft.com/office/drawing/2010/main" val="0"/>
              </a:ext>
            </a:extLst>
          </a:blip>
          <a:srcRect r="21186"/>
          <a:stretch/>
        </p:blipFill>
        <p:spPr bwMode="auto">
          <a:xfrm>
            <a:off x="316042" y="87456"/>
            <a:ext cx="1253677"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8873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946" y="51118"/>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dirty="0" smtClean="0"/>
              <a:t>The scientific approach tends to view people in a mechanistic way adopting a deterministic view of human behaviour and thought, looking for cause and effect in every aspect of human life. Not all behaviours are predictable or reducible to laws and regularities of behaviour.</a:t>
            </a:r>
            <a:endParaRPr lang="en-GB" sz="1200" dirty="0"/>
          </a:p>
        </p:txBody>
      </p:sp>
      <p:sp>
        <p:nvSpPr>
          <p:cNvPr id="5" name="Rectangle 4"/>
          <p:cNvSpPr/>
          <p:nvPr/>
        </p:nvSpPr>
        <p:spPr>
          <a:xfrm>
            <a:off x="687946" y="1768433"/>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The scientific approach produces theories about human thought and behaviour which allow for testable hypotheses to be derived.</a:t>
            </a:r>
            <a:endParaRPr lang="en-GB" dirty="0"/>
          </a:p>
        </p:txBody>
      </p:sp>
      <p:sp>
        <p:nvSpPr>
          <p:cNvPr id="6" name="Rectangle 5"/>
          <p:cNvSpPr/>
          <p:nvPr/>
        </p:nvSpPr>
        <p:spPr>
          <a:xfrm>
            <a:off x="687946" y="5203063"/>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Scientific methods are replicable so that results </a:t>
            </a:r>
            <a:r>
              <a:rPr lang="en-GB" dirty="0"/>
              <a:t>s</a:t>
            </a:r>
            <a:r>
              <a:rPr lang="en-GB" dirty="0" smtClean="0"/>
              <a:t>hould be repeatable if the same procedures are used</a:t>
            </a:r>
            <a:endParaRPr lang="en-GB" dirty="0"/>
          </a:p>
        </p:txBody>
      </p:sp>
      <p:sp>
        <p:nvSpPr>
          <p:cNvPr id="7" name="Rectangle 6"/>
          <p:cNvSpPr/>
          <p:nvPr/>
        </p:nvSpPr>
        <p:spPr>
          <a:xfrm>
            <a:off x="694951" y="3485748"/>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Many of the empirical methods of enquiry used by the scientific approach use the laboratory experimental method which is artificial with low ecological validity.</a:t>
            </a:r>
            <a:endParaRPr lang="en-GB" dirty="0"/>
          </a:p>
        </p:txBody>
      </p:sp>
      <p:sp>
        <p:nvSpPr>
          <p:cNvPr id="8" name="Rectangle 7"/>
          <p:cNvSpPr/>
          <p:nvPr/>
        </p:nvSpPr>
        <p:spPr>
          <a:xfrm>
            <a:off x="8941944" y="3485748"/>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The scientific approach is objective with research providing accurate measurement</a:t>
            </a:r>
            <a:endParaRPr lang="en-GB" dirty="0"/>
          </a:p>
        </p:txBody>
      </p:sp>
      <p:sp>
        <p:nvSpPr>
          <p:cNvPr id="9" name="Rectangle 8"/>
          <p:cNvSpPr/>
          <p:nvPr/>
        </p:nvSpPr>
        <p:spPr>
          <a:xfrm>
            <a:off x="4816161" y="1768433"/>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Experimenter bias and demand characteristics may be evident in psychological experiments which use human participants. This problem would not be present in experiments for other sciences such as physics.</a:t>
            </a:r>
            <a:endParaRPr lang="en-GB" sz="1400" dirty="0"/>
          </a:p>
        </p:txBody>
      </p:sp>
      <p:sp>
        <p:nvSpPr>
          <p:cNvPr id="10" name="Rectangle 9"/>
          <p:cNvSpPr/>
          <p:nvPr/>
        </p:nvSpPr>
        <p:spPr>
          <a:xfrm>
            <a:off x="4814550" y="5203063"/>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Ethical constraints prevent some areas of scientific interest from being studied. Whilst ethics are important and implemented for very good reasons (and should continue to be), it does mean that some research cannot be undertaken.</a:t>
            </a:r>
            <a:endParaRPr lang="en-GB" sz="1400" dirty="0"/>
          </a:p>
        </p:txBody>
      </p:sp>
      <p:sp>
        <p:nvSpPr>
          <p:cNvPr id="11" name="Rectangle 10"/>
          <p:cNvSpPr/>
          <p:nvPr/>
        </p:nvSpPr>
        <p:spPr>
          <a:xfrm>
            <a:off x="4814550" y="3485748"/>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Scientific psychology has real world applications to a range of psychological areas e.g. atypical and criminological psychology. Objective findings allow the effectiveness of therapies, for example, to be properly assessed.</a:t>
            </a:r>
            <a:endParaRPr lang="en-GB" sz="1400" dirty="0"/>
          </a:p>
        </p:txBody>
      </p:sp>
      <p:sp>
        <p:nvSpPr>
          <p:cNvPr id="12" name="Rectangle 11"/>
          <p:cNvSpPr/>
          <p:nvPr/>
        </p:nvSpPr>
        <p:spPr>
          <a:xfrm>
            <a:off x="8934149" y="5203063"/>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The results of scientific enquiry are reliable and often generalizable to large groups or populations of people</a:t>
            </a:r>
            <a:endParaRPr lang="en-GB" dirty="0"/>
          </a:p>
        </p:txBody>
      </p:sp>
      <p:sp>
        <p:nvSpPr>
          <p:cNvPr id="13" name="Rectangle 12"/>
          <p:cNvSpPr/>
          <p:nvPr/>
        </p:nvSpPr>
        <p:spPr>
          <a:xfrm>
            <a:off x="8941944" y="1768433"/>
            <a:ext cx="2884868" cy="15969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600" dirty="0" smtClean="0"/>
              <a:t>The scientific approach adopts a reductionist view, assuming that complex human behaviour and thought can be educed to simple, basic component parts.</a:t>
            </a:r>
            <a:endParaRPr lang="en-GB" sz="1600" dirty="0"/>
          </a:p>
        </p:txBody>
      </p:sp>
      <p:sp>
        <p:nvSpPr>
          <p:cNvPr id="18" name="Rectangle 17"/>
          <p:cNvSpPr/>
          <p:nvPr/>
        </p:nvSpPr>
        <p:spPr>
          <a:xfrm>
            <a:off x="3579818" y="254626"/>
            <a:ext cx="8612181"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Evaluating the scientific approach to psychology</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9" name="Picture 18"/>
          <p:cNvPicPr>
            <a:picLocks noChangeAspect="1"/>
          </p:cNvPicPr>
          <p:nvPr/>
        </p:nvPicPr>
        <p:blipFill rotWithShape="1">
          <a:blip r:embed="rId2">
            <a:extLst>
              <a:ext uri="{28A0092B-C50C-407E-A947-70E740481C1C}">
                <a14:useLocalDpi xmlns:a14="http://schemas.microsoft.com/office/drawing/2010/main" val="0"/>
              </a:ext>
            </a:extLst>
          </a:blip>
          <a:srcRect l="7546" r="7837"/>
          <a:stretch/>
        </p:blipFill>
        <p:spPr>
          <a:xfrm>
            <a:off x="4380173" y="849608"/>
            <a:ext cx="1443111" cy="891251"/>
          </a:xfrm>
          <a:prstGeom prst="rect">
            <a:avLst/>
          </a:prstGeom>
        </p:spPr>
      </p:pic>
      <p:pic>
        <p:nvPicPr>
          <p:cNvPr id="20" name="Picture 19"/>
          <p:cNvPicPr>
            <a:picLocks noChangeAspect="1"/>
          </p:cNvPicPr>
          <p:nvPr/>
        </p:nvPicPr>
        <p:blipFill rotWithShape="1">
          <a:blip r:embed="rId2">
            <a:extLst>
              <a:ext uri="{28A0092B-C50C-407E-A947-70E740481C1C}">
                <a14:useLocalDpi xmlns:a14="http://schemas.microsoft.com/office/drawing/2010/main" val="0"/>
              </a:ext>
            </a:extLst>
          </a:blip>
          <a:srcRect l="7546" r="7837"/>
          <a:stretch/>
        </p:blipFill>
        <p:spPr>
          <a:xfrm>
            <a:off x="10375906" y="849607"/>
            <a:ext cx="1443111" cy="891251"/>
          </a:xfrm>
          <a:prstGeom prst="rect">
            <a:avLst/>
          </a:prstGeom>
        </p:spPr>
      </p:pic>
    </p:spTree>
    <p:extLst>
      <p:ext uri="{BB962C8B-B14F-4D97-AF65-F5344CB8AC3E}">
        <p14:creationId xmlns:p14="http://schemas.microsoft.com/office/powerpoint/2010/main" val="1633006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84103935"/>
              </p:ext>
            </p:extLst>
          </p:nvPr>
        </p:nvGraphicFramePr>
        <p:xfrm>
          <a:off x="546962" y="822406"/>
          <a:ext cx="7247210" cy="4820548"/>
        </p:xfrm>
        <a:graphic>
          <a:graphicData uri="http://schemas.openxmlformats.org/drawingml/2006/table">
            <a:tbl>
              <a:tblPr firstRow="1" firstCol="1" bandRow="1">
                <a:tableStyleId>{8A107856-5554-42FB-B03E-39F5DBC370BA}</a:tableStyleId>
              </a:tblPr>
              <a:tblGrid>
                <a:gridCol w="1811411"/>
                <a:gridCol w="1811411"/>
                <a:gridCol w="1812194"/>
                <a:gridCol w="1812194"/>
              </a:tblGrid>
              <a:tr h="823226">
                <a:tc>
                  <a:txBody>
                    <a:bodyPr/>
                    <a:lstStyle/>
                    <a:p>
                      <a:pPr>
                        <a:lnSpc>
                          <a:spcPct val="115000"/>
                        </a:lnSpc>
                        <a:spcAft>
                          <a:spcPts val="0"/>
                        </a:spcAft>
                      </a:pPr>
                      <a:r>
                        <a:rPr lang="en-GB" sz="1050" dirty="0">
                          <a:effectLst/>
                        </a:rPr>
                        <a:t>A Another name for nature in the nature-nurture debate</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B The belief that a single observed effect is determined by multiple causes at once, any of which, alone, may account for the effect</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C The view that is most commonly accepted by the humanist approach</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dirty="0">
                          <a:effectLst/>
                        </a:rPr>
                        <a:t>D The acknowledgement that psychological behaviours are the result of both nature and nurture</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r>
              <a:tr h="705622">
                <a:tc>
                  <a:txBody>
                    <a:bodyPr/>
                    <a:lstStyle/>
                    <a:p>
                      <a:pPr>
                        <a:lnSpc>
                          <a:spcPct val="115000"/>
                        </a:lnSpc>
                        <a:spcAft>
                          <a:spcPts val="0"/>
                        </a:spcAft>
                      </a:pPr>
                      <a:r>
                        <a:rPr lang="en-GB" sz="1050">
                          <a:effectLst/>
                        </a:rPr>
                        <a:t>E A type of determinism adopted by radical behaviourists</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F The approach which is most representative of the empiricist view</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G An example of a behaviour which is ultimately the result of genetics but which can be explained through the environment</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dirty="0">
                          <a:effectLst/>
                        </a:rPr>
                        <a:t>H The ideas of determinism are compatible with this method</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r>
              <a:tr h="588019">
                <a:tc>
                  <a:txBody>
                    <a:bodyPr/>
                    <a:lstStyle/>
                    <a:p>
                      <a:pPr>
                        <a:lnSpc>
                          <a:spcPct val="115000"/>
                        </a:lnSpc>
                        <a:spcAft>
                          <a:spcPts val="0"/>
                        </a:spcAft>
                      </a:pPr>
                      <a:r>
                        <a:rPr lang="en-GB" sz="1050">
                          <a:effectLst/>
                        </a:rPr>
                        <a:t>I An environment which is dissimilar for two MZ twins</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J The type of determinism associated with the psychoanalytic approach</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K The extent to which two MZ twins are similar for a particular trait</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L The term used to describe the way in which individuals are born “a blank slate”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r>
              <a:tr h="470415">
                <a:tc>
                  <a:txBody>
                    <a:bodyPr/>
                    <a:lstStyle/>
                    <a:p>
                      <a:pPr>
                        <a:lnSpc>
                          <a:spcPct val="115000"/>
                        </a:lnSpc>
                        <a:spcAft>
                          <a:spcPts val="0"/>
                        </a:spcAft>
                      </a:pPr>
                      <a:r>
                        <a:rPr lang="en-GB" sz="1050">
                          <a:effectLst/>
                        </a:rPr>
                        <a:t>M A research method for investigating the nature-nurture debate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N A psychologist that challenged Freud’ overly deterministic view</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O Another name for nurture in the nature-nurture debate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P A view that breaks down behaviour into smaller component parts</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r>
              <a:tr h="1058433">
                <a:tc>
                  <a:txBody>
                    <a:bodyPr/>
                    <a:lstStyle/>
                    <a:p>
                      <a:pPr>
                        <a:lnSpc>
                          <a:spcPct val="115000"/>
                        </a:lnSpc>
                        <a:spcAft>
                          <a:spcPts val="0"/>
                        </a:spcAft>
                      </a:pPr>
                      <a:r>
                        <a:rPr lang="en-GB" sz="1050">
                          <a:effectLst/>
                        </a:rPr>
                        <a:t>Q A statistical estimate of the proportion of the total variance in some trait within a group that is attributable to genetic differences among individuals within the group</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dirty="0">
                          <a:effectLst/>
                        </a:rPr>
                        <a:t>R The nature-nurture debate investigates the ____ that both nature and nurture have in explaining psychological behaviours</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S The idea that people will actively construct their experiences, consistent with their genetic tendencies</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dirty="0">
                          <a:effectLst/>
                        </a:rPr>
                        <a:t>T A type of determinism which acknowledges an element of free will</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r>
              <a:tr h="705622">
                <a:tc>
                  <a:txBody>
                    <a:bodyPr/>
                    <a:lstStyle/>
                    <a:p>
                      <a:pPr>
                        <a:lnSpc>
                          <a:spcPct val="115000"/>
                        </a:lnSpc>
                        <a:spcAft>
                          <a:spcPts val="0"/>
                        </a:spcAft>
                      </a:pPr>
                      <a:r>
                        <a:rPr lang="en-GB" sz="1050">
                          <a:effectLst/>
                        </a:rPr>
                        <a:t>U The school of psychology that stated that “the whole is greater than the sum of the parts”</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V An approach or method that is concerned with developing general laws of behaviour that apply to all people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a:effectLst/>
                        </a:rPr>
                        <a:t>W The biological approach states that behaviour is this type of determinism</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c>
                  <a:txBody>
                    <a:bodyPr/>
                    <a:lstStyle/>
                    <a:p>
                      <a:pPr>
                        <a:lnSpc>
                          <a:spcPct val="115000"/>
                        </a:lnSpc>
                        <a:spcAft>
                          <a:spcPts val="0"/>
                        </a:spcAft>
                      </a:pPr>
                      <a:r>
                        <a:rPr lang="en-GB" sz="1050" dirty="0">
                          <a:effectLst/>
                        </a:rPr>
                        <a:t>X The approach which is most representative of the nativist view</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1835" marR="41835"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110160500"/>
              </p:ext>
            </p:extLst>
          </p:nvPr>
        </p:nvGraphicFramePr>
        <p:xfrm>
          <a:off x="7990115" y="1615904"/>
          <a:ext cx="3888948" cy="3277362"/>
        </p:xfrm>
        <a:graphic>
          <a:graphicData uri="http://schemas.openxmlformats.org/drawingml/2006/table">
            <a:tbl>
              <a:tblPr firstRow="1" firstCol="1" bandRow="1">
                <a:tableStyleId>{C4B1156A-380E-4F78-BDF5-A606A8083BF9}</a:tableStyleId>
              </a:tblPr>
              <a:tblGrid>
                <a:gridCol w="972027"/>
                <a:gridCol w="972027"/>
                <a:gridCol w="972447"/>
                <a:gridCol w="972447"/>
              </a:tblGrid>
              <a:tr h="0">
                <a:tc>
                  <a:txBody>
                    <a:bodyPr/>
                    <a:lstStyle/>
                    <a:p>
                      <a:pPr>
                        <a:lnSpc>
                          <a:spcPct val="115000"/>
                        </a:lnSpc>
                        <a:spcAft>
                          <a:spcPts val="0"/>
                        </a:spcAft>
                      </a:pPr>
                      <a:r>
                        <a:rPr lang="en-GB" sz="1100" dirty="0">
                          <a:effectLst/>
                        </a:rPr>
                        <a:t>1 Concordance rate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2 Tabula rasa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dirty="0">
                          <a:effectLst/>
                        </a:rPr>
                        <a:t>3 Behaviourism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4 Gestalt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100">
                          <a:effectLst/>
                        </a:rPr>
                        <a:t>5 Hard determinism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6 Heritability estimate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7 Erikson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8 Constructivism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100">
                          <a:effectLst/>
                        </a:rPr>
                        <a:t>9 Internal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10 Phenylketonuria (PKU)</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dirty="0">
                          <a:effectLst/>
                        </a:rPr>
                        <a:t>11 Nomothetic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12 Biological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100">
                          <a:effectLst/>
                        </a:rPr>
                        <a:t>13 Interactionist approach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14 Scientific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15 Nativist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16 Soft determinism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100">
                          <a:effectLst/>
                        </a:rPr>
                        <a:t>17 Psychic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18 Twin study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19 Overdeterminism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20 Unshared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100">
                          <a:effectLst/>
                        </a:rPr>
                        <a:t>21 Reductionist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22 Empiricist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23 Free will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dirty="0">
                          <a:effectLst/>
                        </a:rPr>
                        <a:t>24 Relative contributions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224924822"/>
              </p:ext>
            </p:extLst>
          </p:nvPr>
        </p:nvGraphicFramePr>
        <p:xfrm>
          <a:off x="578291" y="5864668"/>
          <a:ext cx="11243594" cy="578358"/>
        </p:xfrm>
        <a:graphic>
          <a:graphicData uri="http://schemas.openxmlformats.org/drawingml/2006/table">
            <a:tbl>
              <a:tblPr firstRow="1" firstCol="1" bandRow="1">
                <a:tableStyleId>{69CF1AB2-1976-4502-BF36-3FF5EA218861}</a:tableStyleId>
              </a:tblPr>
              <a:tblGrid>
                <a:gridCol w="1124116"/>
                <a:gridCol w="1124116"/>
                <a:gridCol w="1124116"/>
                <a:gridCol w="1124116"/>
                <a:gridCol w="1124116"/>
                <a:gridCol w="1124116"/>
                <a:gridCol w="1124116"/>
                <a:gridCol w="1124116"/>
                <a:gridCol w="1125333"/>
                <a:gridCol w="1125333"/>
              </a:tblGrid>
              <a:tr h="0">
                <a:tc>
                  <a:txBody>
                    <a:bodyPr/>
                    <a:lstStyle/>
                    <a:p>
                      <a:pPr>
                        <a:lnSpc>
                          <a:spcPct val="115000"/>
                        </a:lnSpc>
                        <a:spcAft>
                          <a:spcPts val="0"/>
                        </a:spcAft>
                      </a:pPr>
                      <a:r>
                        <a:rPr lang="en-GB" sz="1100">
                          <a:effectLst/>
                        </a:rPr>
                        <a:t>A =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B=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C=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D=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E=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F=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G=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H=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I=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J=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100">
                          <a:effectLst/>
                        </a:rPr>
                        <a:t>K=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L=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M=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O=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P=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Q=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100">
                          <a:effectLst/>
                        </a:rPr>
                        <a:t>U=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V=</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W=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X=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7" name="Rectangle 6"/>
          <p:cNvSpPr/>
          <p:nvPr/>
        </p:nvSpPr>
        <p:spPr>
          <a:xfrm>
            <a:off x="1" y="129921"/>
            <a:ext cx="12191999"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Psychological Debates Mix and Match Quiz</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834125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07871" y="51852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050" dirty="0" smtClean="0"/>
              <a:t>Milgram’s participants </a:t>
            </a:r>
            <a:r>
              <a:rPr lang="en-GB" sz="1050" dirty="0"/>
              <a:t>claimed </a:t>
            </a:r>
            <a:r>
              <a:rPr lang="en-GB" sz="1050" dirty="0" smtClean="0"/>
              <a:t>that </a:t>
            </a:r>
            <a:r>
              <a:rPr lang="en-GB" sz="1050" dirty="0"/>
              <a:t>they had no </a:t>
            </a:r>
            <a:r>
              <a:rPr lang="en-GB" sz="1050" dirty="0" smtClean="0"/>
              <a:t>choice </a:t>
            </a:r>
            <a:r>
              <a:rPr lang="en-GB" sz="1050" dirty="0"/>
              <a:t>but to obey, </a:t>
            </a:r>
            <a:r>
              <a:rPr lang="en-GB" sz="1050" dirty="0" smtClean="0"/>
              <a:t>arguing that </a:t>
            </a:r>
            <a:r>
              <a:rPr lang="en-GB" sz="1050" dirty="0"/>
              <a:t>they were in the </a:t>
            </a:r>
            <a:r>
              <a:rPr lang="en-GB" sz="1050" dirty="0" err="1" smtClean="0"/>
              <a:t>agentic</a:t>
            </a:r>
            <a:r>
              <a:rPr lang="en-GB" sz="1050" dirty="0" smtClean="0"/>
              <a:t> state i.e. </a:t>
            </a:r>
            <a:r>
              <a:rPr lang="en-GB" sz="1050" dirty="0"/>
              <a:t>agents to the </a:t>
            </a:r>
            <a:r>
              <a:rPr lang="en-GB" sz="1050" dirty="0" smtClean="0"/>
              <a:t>experimenter. As such, they </a:t>
            </a:r>
            <a:r>
              <a:rPr lang="en-GB" sz="1050" dirty="0"/>
              <a:t>felt </a:t>
            </a:r>
            <a:r>
              <a:rPr lang="en-GB" sz="1050" dirty="0" smtClean="0"/>
              <a:t>that they </a:t>
            </a:r>
            <a:r>
              <a:rPr lang="en-GB" sz="1050" dirty="0"/>
              <a:t>lacked a sense of personal responsibility and were under </a:t>
            </a:r>
            <a:r>
              <a:rPr lang="en-GB" sz="1050" dirty="0" smtClean="0"/>
              <a:t>the control </a:t>
            </a:r>
            <a:r>
              <a:rPr lang="en-GB" sz="1050" dirty="0"/>
              <a:t>of the authority </a:t>
            </a:r>
            <a:r>
              <a:rPr lang="en-GB" sz="1050" dirty="0" smtClean="0"/>
              <a:t>figure, thus explaining why they went on to provide progressively high voltages to a life-threatening level.</a:t>
            </a:r>
            <a:endParaRPr lang="en-GB" sz="1050" dirty="0"/>
          </a:p>
        </p:txBody>
      </p:sp>
      <p:sp>
        <p:nvSpPr>
          <p:cNvPr id="5" name="Rectangle 4"/>
          <p:cNvSpPr/>
          <p:nvPr/>
        </p:nvSpPr>
        <p:spPr>
          <a:xfrm>
            <a:off x="263071" y="37247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000" dirty="0" smtClean="0"/>
              <a:t>Reciprocal determinism can be applied to the topic of friendships given that shy children may avoid interacting with others which in turn means that other children within the environment fail to invite him/her to play with them. The way the child thinks about this situation will influence and be influenced by other children. This incorporates mediational processes, thought and judgement within an environmental framework.</a:t>
            </a:r>
            <a:endParaRPr lang="en-GB" sz="1000" dirty="0"/>
          </a:p>
        </p:txBody>
      </p:sp>
      <p:sp>
        <p:nvSpPr>
          <p:cNvPr id="6" name="Rectangle 5"/>
          <p:cNvSpPr/>
          <p:nvPr/>
        </p:nvSpPr>
        <p:spPr>
          <a:xfrm>
            <a:off x="3107871" y="37247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This can be related to the topic of crime. Whilst a criminal’s legal defence may be based upon their offence being the result of their </a:t>
            </a:r>
            <a:r>
              <a:rPr lang="en-GB" sz="1100" dirty="0"/>
              <a:t>upbringing, </a:t>
            </a:r>
            <a:r>
              <a:rPr lang="en-GB" sz="1100" dirty="0" smtClean="0"/>
              <a:t>recent </a:t>
            </a:r>
            <a:r>
              <a:rPr lang="en-GB" sz="1100" dirty="0"/>
              <a:t>relationship </a:t>
            </a:r>
            <a:r>
              <a:rPr lang="en-GB" sz="1100" dirty="0" smtClean="0"/>
              <a:t>stresses or an underlying </a:t>
            </a:r>
            <a:r>
              <a:rPr lang="en-GB" sz="1100" dirty="0"/>
              <a:t>psychiatric </a:t>
            </a:r>
            <a:r>
              <a:rPr lang="en-GB" sz="1100" dirty="0" smtClean="0"/>
              <a:t>problem, many would argue that the decision to commit a crime is ultimately the choice of the criminal.</a:t>
            </a:r>
            <a:endParaRPr lang="en-GB" sz="1100" dirty="0"/>
          </a:p>
        </p:txBody>
      </p:sp>
      <p:sp>
        <p:nvSpPr>
          <p:cNvPr id="7" name="Rectangle 6"/>
          <p:cNvSpPr/>
          <p:nvPr/>
        </p:nvSpPr>
        <p:spPr>
          <a:xfrm>
            <a:off x="3107871" y="8037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err="1" smtClean="0"/>
              <a:t>Raine’s</a:t>
            </a:r>
            <a:r>
              <a:rPr lang="en-GB" sz="1100" dirty="0" smtClean="0"/>
              <a:t> research into crime has a very biological nature. PET scans of criminals revealed differences in specific brain structures such as the amygdala, thus suggesting that crime is ultimately innate.</a:t>
            </a:r>
            <a:endParaRPr lang="en-GB" sz="1100" dirty="0"/>
          </a:p>
        </p:txBody>
      </p:sp>
      <p:sp>
        <p:nvSpPr>
          <p:cNvPr id="8" name="Rectangle 7"/>
          <p:cNvSpPr/>
          <p:nvPr/>
        </p:nvSpPr>
        <p:spPr>
          <a:xfrm>
            <a:off x="5952671" y="22642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PKU illustrates how genetics and the environment can be complementary. Whilst the disorder is genetic in nature (recessive genes inherited from the parents), it can be controlled within the environment through a dairy-free diet, thus preventing the learning difficulties associated with this genetic pattern.</a:t>
            </a:r>
            <a:endParaRPr lang="en-GB" sz="1100" dirty="0"/>
          </a:p>
        </p:txBody>
      </p:sp>
      <p:sp>
        <p:nvSpPr>
          <p:cNvPr id="9" name="Rectangle 8"/>
          <p:cNvSpPr/>
          <p:nvPr/>
        </p:nvSpPr>
        <p:spPr>
          <a:xfrm>
            <a:off x="263071" y="22642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Gender studies such as those of Perry and </a:t>
            </a:r>
            <a:r>
              <a:rPr lang="en-GB" sz="1100" dirty="0" err="1" smtClean="0"/>
              <a:t>Bussey</a:t>
            </a:r>
            <a:r>
              <a:rPr lang="en-GB" sz="1100" dirty="0" smtClean="0"/>
              <a:t> have shown how gender roles are acquired within the environment. This study showed that imitation of same-sex models occurs. Smith and Lloyd also demonstrated the way in which parents reinforce males and females differently and the effects of this upon gender development.</a:t>
            </a:r>
            <a:endParaRPr lang="en-GB" sz="1100" dirty="0"/>
          </a:p>
        </p:txBody>
      </p:sp>
      <p:sp>
        <p:nvSpPr>
          <p:cNvPr id="10" name="Rectangle 9"/>
          <p:cNvSpPr/>
          <p:nvPr/>
        </p:nvSpPr>
        <p:spPr>
          <a:xfrm>
            <a:off x="5952671" y="51852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Biological explanations reduce offending behaviour to the level of genetics and suggest that some people have a genetic predisposition to become a criminal. Osborne &amp; West, for example, found high concordance rates (40%) between criminal fathers and sons.</a:t>
            </a:r>
            <a:endParaRPr lang="en-GB" sz="1100" dirty="0"/>
          </a:p>
        </p:txBody>
      </p:sp>
      <p:sp>
        <p:nvSpPr>
          <p:cNvPr id="11" name="Rectangle 10"/>
          <p:cNvSpPr/>
          <p:nvPr/>
        </p:nvSpPr>
        <p:spPr>
          <a:xfrm>
            <a:off x="5952671" y="37247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Anxiety disorder treatments have been shown to be most effective when utilised in an eclectic way e.g. drugs such as Prozac which combat differences in neurotransmitter levels and cognitive behavioural therapy which considers internal thought and external environmental influences.</a:t>
            </a:r>
            <a:endParaRPr lang="en-GB" sz="1100" dirty="0"/>
          </a:p>
        </p:txBody>
      </p:sp>
      <p:sp>
        <p:nvSpPr>
          <p:cNvPr id="12" name="Rectangle 11"/>
          <p:cNvSpPr/>
          <p:nvPr/>
        </p:nvSpPr>
        <p:spPr>
          <a:xfrm>
            <a:off x="5952671" y="8037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Face recognition studies such as those of Tanaka and Farah show that a more top-down approach should be adopted to face recognition theories. Young and Hay’s findings supported Bruce and Young’s theory which supports this side of the debate.</a:t>
            </a:r>
            <a:endParaRPr lang="en-GB" sz="1100" dirty="0"/>
          </a:p>
        </p:txBody>
      </p:sp>
      <p:sp>
        <p:nvSpPr>
          <p:cNvPr id="22" name="Rectangle 21"/>
          <p:cNvSpPr/>
          <p:nvPr/>
        </p:nvSpPr>
        <p:spPr>
          <a:xfrm>
            <a:off x="263071" y="51852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050" dirty="0" smtClean="0"/>
              <a:t>Ainsworth proposed three attachment types that all children are said to fall into. Replication of her study has indeed confirmed that the attachment types themselves are universal. For example, </a:t>
            </a:r>
            <a:r>
              <a:rPr lang="en-GB" sz="1050" dirty="0" err="1" smtClean="0"/>
              <a:t>vanIjzendoorn</a:t>
            </a:r>
            <a:r>
              <a:rPr lang="en-GB" sz="1050" dirty="0" smtClean="0"/>
              <a:t> and </a:t>
            </a:r>
            <a:r>
              <a:rPr lang="en-GB" sz="1050" dirty="0" err="1" smtClean="0"/>
              <a:t>Kroonenberg’s</a:t>
            </a:r>
            <a:r>
              <a:rPr lang="en-GB" sz="1050" dirty="0" smtClean="0"/>
              <a:t> meta-analysis found that children could be placed into groups of secure, anxious avoidant and anxious resistant (though intra- and inter-cultural variations existed).</a:t>
            </a:r>
            <a:endParaRPr lang="en-GB" sz="1050" dirty="0"/>
          </a:p>
        </p:txBody>
      </p:sp>
      <p:sp>
        <p:nvSpPr>
          <p:cNvPr id="23" name="Rectangle 22"/>
          <p:cNvSpPr/>
          <p:nvPr/>
        </p:nvSpPr>
        <p:spPr>
          <a:xfrm>
            <a:off x="3107871" y="22642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Memory research contains elements of both general laws studied through experimental methods (e.g. Peterson and Peterson’s study of STM duration to support the MSM and case studies that examine memory processes based upon individuals who have suffered brain damage (e.g. the case study of HM).</a:t>
            </a:r>
            <a:endParaRPr lang="en-GB" sz="1100" dirty="0"/>
          </a:p>
        </p:txBody>
      </p:sp>
      <p:sp>
        <p:nvSpPr>
          <p:cNvPr id="24" name="Rectangle 23"/>
          <p:cNvSpPr/>
          <p:nvPr/>
        </p:nvSpPr>
        <p:spPr>
          <a:xfrm>
            <a:off x="263071" y="803728"/>
            <a:ext cx="2844800" cy="14605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050" dirty="0" smtClean="0"/>
              <a:t>This has been used </a:t>
            </a:r>
            <a:r>
              <a:rPr lang="en-GB" sz="1050" dirty="0"/>
              <a:t>to great effect in </a:t>
            </a:r>
            <a:r>
              <a:rPr lang="en-GB" sz="1050" dirty="0" smtClean="0"/>
              <a:t>offender profiling. Observations of the crime scene allow profilers to create </a:t>
            </a:r>
            <a:r>
              <a:rPr lang="en-GB" sz="1050" dirty="0"/>
              <a:t>an in-depth profile of </a:t>
            </a:r>
            <a:r>
              <a:rPr lang="en-GB" sz="1050" dirty="0" smtClean="0"/>
              <a:t>the offender. </a:t>
            </a:r>
            <a:r>
              <a:rPr lang="en-GB" sz="1050" dirty="0"/>
              <a:t>Parallels can often be drawn between the individual’s personal life and the nature of the crime, and therefore these patterns can be used by police organisations in order to give a fuller idea of where it may be possible to locate the criminal.</a:t>
            </a:r>
          </a:p>
        </p:txBody>
      </p:sp>
      <p:sp>
        <p:nvSpPr>
          <p:cNvPr id="2" name="Rectangle 1"/>
          <p:cNvSpPr/>
          <p:nvPr/>
        </p:nvSpPr>
        <p:spPr>
          <a:xfrm>
            <a:off x="9144000" y="821419"/>
            <a:ext cx="653143"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5" name="Rectangle 14"/>
          <p:cNvSpPr/>
          <p:nvPr/>
        </p:nvSpPr>
        <p:spPr>
          <a:xfrm>
            <a:off x="9144000" y="2319567"/>
            <a:ext cx="653143"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6" name="Rectangle 15"/>
          <p:cNvSpPr/>
          <p:nvPr/>
        </p:nvSpPr>
        <p:spPr>
          <a:xfrm>
            <a:off x="9144000" y="3843115"/>
            <a:ext cx="653143"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7" name="Rectangle 16"/>
          <p:cNvSpPr/>
          <p:nvPr/>
        </p:nvSpPr>
        <p:spPr>
          <a:xfrm>
            <a:off x="9144000" y="5325834"/>
            <a:ext cx="653143"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8" name="Rectangle 17"/>
          <p:cNvSpPr/>
          <p:nvPr/>
        </p:nvSpPr>
        <p:spPr>
          <a:xfrm>
            <a:off x="9882413" y="821419"/>
            <a:ext cx="2091873" cy="6096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smtClean="0"/>
              <a:t>Determinism-free will debate</a:t>
            </a:r>
            <a:endParaRPr lang="en-GB" sz="1600" dirty="0"/>
          </a:p>
        </p:txBody>
      </p:sp>
      <p:sp>
        <p:nvSpPr>
          <p:cNvPr id="19" name="Rectangle 18"/>
          <p:cNvSpPr/>
          <p:nvPr/>
        </p:nvSpPr>
        <p:spPr>
          <a:xfrm>
            <a:off x="9882413" y="2319567"/>
            <a:ext cx="2091873" cy="6096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smtClean="0"/>
              <a:t>Nature-nurture debate</a:t>
            </a:r>
            <a:endParaRPr lang="en-GB" sz="1600" dirty="0"/>
          </a:p>
        </p:txBody>
      </p:sp>
      <p:sp>
        <p:nvSpPr>
          <p:cNvPr id="20" name="Rectangle 19"/>
          <p:cNvSpPr/>
          <p:nvPr/>
        </p:nvSpPr>
        <p:spPr>
          <a:xfrm>
            <a:off x="9882413" y="3843115"/>
            <a:ext cx="2091873" cy="6096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smtClean="0"/>
              <a:t>Holism-reductionism debate</a:t>
            </a:r>
            <a:endParaRPr lang="en-GB" sz="1600" dirty="0"/>
          </a:p>
        </p:txBody>
      </p:sp>
      <p:sp>
        <p:nvSpPr>
          <p:cNvPr id="21" name="Rectangle 20"/>
          <p:cNvSpPr/>
          <p:nvPr/>
        </p:nvSpPr>
        <p:spPr>
          <a:xfrm>
            <a:off x="9882413" y="5325834"/>
            <a:ext cx="2091873" cy="6096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smtClean="0"/>
              <a:t>Idiographic-nomothetic debate</a:t>
            </a:r>
            <a:endParaRPr lang="en-GB" sz="1600" dirty="0"/>
          </a:p>
        </p:txBody>
      </p:sp>
      <p:sp>
        <p:nvSpPr>
          <p:cNvPr id="25" name="Rectangle 24"/>
          <p:cNvSpPr/>
          <p:nvPr/>
        </p:nvSpPr>
        <p:spPr>
          <a:xfrm>
            <a:off x="9143999" y="1567544"/>
            <a:ext cx="2830287" cy="609600"/>
          </a:xfrm>
          <a:prstGeom prst="rec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6" name="Rectangle 25"/>
          <p:cNvSpPr/>
          <p:nvPr/>
        </p:nvSpPr>
        <p:spPr>
          <a:xfrm>
            <a:off x="9143998" y="3069321"/>
            <a:ext cx="2830287" cy="609600"/>
          </a:xfrm>
          <a:prstGeom prst="rec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7" name="Rectangle 26"/>
          <p:cNvSpPr/>
          <p:nvPr/>
        </p:nvSpPr>
        <p:spPr>
          <a:xfrm>
            <a:off x="9143998" y="6075588"/>
            <a:ext cx="2830287" cy="609600"/>
          </a:xfrm>
          <a:prstGeom prst="rec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8" name="Rectangle 27"/>
          <p:cNvSpPr/>
          <p:nvPr/>
        </p:nvSpPr>
        <p:spPr>
          <a:xfrm>
            <a:off x="9143997" y="4589240"/>
            <a:ext cx="2830287" cy="609600"/>
          </a:xfrm>
          <a:prstGeom prst="rec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9" name="Rectangle 28"/>
          <p:cNvSpPr/>
          <p:nvPr/>
        </p:nvSpPr>
        <p:spPr>
          <a:xfrm>
            <a:off x="263070" y="129921"/>
            <a:ext cx="5689601"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Debates synoptic links</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Rectangle 2"/>
          <p:cNvSpPr/>
          <p:nvPr/>
        </p:nvSpPr>
        <p:spPr>
          <a:xfrm>
            <a:off x="5952671" y="129921"/>
            <a:ext cx="6021613" cy="523220"/>
          </a:xfrm>
          <a:prstGeom prst="rec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Find three statements to match each debate, one for each end of the debate and the middle point. Include the name given to the middle position within the debate in the boxes provided</a:t>
            </a:r>
            <a:endParaRPr lang="en-GB" sz="1100" dirty="0"/>
          </a:p>
        </p:txBody>
      </p:sp>
    </p:spTree>
    <p:extLst>
      <p:ext uri="{BB962C8B-B14F-4D97-AF65-F5344CB8AC3E}">
        <p14:creationId xmlns:p14="http://schemas.microsoft.com/office/powerpoint/2010/main" val="38599097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73121" y="6147202"/>
            <a:ext cx="6914258" cy="605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The psychologist(s) complete their research and write an article</a:t>
            </a:r>
            <a:endParaRPr lang="en-GB" sz="1200" dirty="0"/>
          </a:p>
        </p:txBody>
      </p:sp>
      <p:sp>
        <p:nvSpPr>
          <p:cNvPr id="5" name="Rounded Rectangle 4"/>
          <p:cNvSpPr/>
          <p:nvPr/>
        </p:nvSpPr>
        <p:spPr>
          <a:xfrm>
            <a:off x="873121" y="5387349"/>
            <a:ext cx="6914258" cy="605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The psychology researcher(s) submit their article or report on their research to the editor of the journal in which they would like their research to be published.</a:t>
            </a:r>
            <a:endParaRPr lang="en-GB" sz="1200" dirty="0"/>
          </a:p>
        </p:txBody>
      </p:sp>
      <p:sp>
        <p:nvSpPr>
          <p:cNvPr id="6" name="Rounded Rectangle 5"/>
          <p:cNvSpPr/>
          <p:nvPr/>
        </p:nvSpPr>
        <p:spPr>
          <a:xfrm>
            <a:off x="890337" y="3107790"/>
            <a:ext cx="6914258" cy="605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The editor of the journal sends the article for review to 2 or 3 psychologists who have published their own research in a similar area to that of the article submitted for publication.</a:t>
            </a:r>
            <a:endParaRPr lang="en-GB" sz="1200" dirty="0"/>
          </a:p>
        </p:txBody>
      </p:sp>
      <p:sp>
        <p:nvSpPr>
          <p:cNvPr id="7" name="Rounded Rectangle 6"/>
          <p:cNvSpPr/>
          <p:nvPr/>
        </p:nvSpPr>
        <p:spPr>
          <a:xfrm>
            <a:off x="875292" y="1588084"/>
            <a:ext cx="6914258" cy="605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Each psychologist reviewing the article writes an independent report on it with recommendations for improvement.</a:t>
            </a:r>
            <a:endParaRPr lang="en-GB" sz="1200" dirty="0"/>
          </a:p>
        </p:txBody>
      </p:sp>
      <p:sp>
        <p:nvSpPr>
          <p:cNvPr id="8" name="Rounded Rectangle 7"/>
          <p:cNvSpPr/>
          <p:nvPr/>
        </p:nvSpPr>
        <p:spPr>
          <a:xfrm>
            <a:off x="890338" y="828231"/>
            <a:ext cx="6914258" cy="605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The report will consider the adequacy of literature review, justification for the research hypotheses to be tested, adequacy of methods and statistical analysis and whether or not the conclusions are justified by the findings. The theoretical and applied importance of the research will also be evaluated.</a:t>
            </a:r>
          </a:p>
        </p:txBody>
      </p:sp>
      <p:sp>
        <p:nvSpPr>
          <p:cNvPr id="9" name="Rounded Rectangle 8"/>
          <p:cNvSpPr/>
          <p:nvPr/>
        </p:nvSpPr>
        <p:spPr>
          <a:xfrm>
            <a:off x="873122" y="4627496"/>
            <a:ext cx="6914258" cy="605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smtClean="0"/>
              <a:t>At the end of the report, the reviewers will state their opinion as to whether or not it should be accepted for publication.</a:t>
            </a:r>
            <a:endParaRPr lang="en-GB" sz="1200" dirty="0"/>
          </a:p>
        </p:txBody>
      </p:sp>
      <p:sp>
        <p:nvSpPr>
          <p:cNvPr id="10" name="Rounded Rectangle 9"/>
          <p:cNvSpPr/>
          <p:nvPr/>
        </p:nvSpPr>
        <p:spPr>
          <a:xfrm>
            <a:off x="875291" y="3867643"/>
            <a:ext cx="6914258" cy="605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If the article is recommended for publication by the reviewers then it is accepted, usually with a requirement that certain amendments are made as suggested by the reviewers. If it is not recommended then it is rejected by the editor.</a:t>
            </a:r>
            <a:endParaRPr lang="en-GB" sz="1200" dirty="0"/>
          </a:p>
        </p:txBody>
      </p:sp>
      <p:sp>
        <p:nvSpPr>
          <p:cNvPr id="11" name="Rounded Rectangle 10"/>
          <p:cNvSpPr/>
          <p:nvPr/>
        </p:nvSpPr>
        <p:spPr>
          <a:xfrm>
            <a:off x="890337" y="2347937"/>
            <a:ext cx="6914258" cy="605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The psychologist(s) make the necessary amendments and re-submits it to the publisher.</a:t>
            </a:r>
            <a:endParaRPr lang="en-GB" sz="1200" dirty="0"/>
          </a:p>
        </p:txBody>
      </p:sp>
      <p:sp>
        <p:nvSpPr>
          <p:cNvPr id="12" name="Rounded Rectangle 11"/>
          <p:cNvSpPr/>
          <p:nvPr/>
        </p:nvSpPr>
        <p:spPr>
          <a:xfrm>
            <a:off x="875291" y="68378"/>
            <a:ext cx="6914258" cy="605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The article is published in the journal e.g. the British Journal of Psychology</a:t>
            </a:r>
            <a:endParaRPr lang="en-GB" sz="1200" dirty="0"/>
          </a:p>
        </p:txBody>
      </p:sp>
      <p:sp>
        <p:nvSpPr>
          <p:cNvPr id="13" name="Down Arrow 12"/>
          <p:cNvSpPr/>
          <p:nvPr/>
        </p:nvSpPr>
        <p:spPr>
          <a:xfrm>
            <a:off x="7959144" y="154546"/>
            <a:ext cx="888642" cy="6563931"/>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vert="vert270" rtlCol="0" anchor="ctr"/>
          <a:lstStyle/>
          <a:p>
            <a:pPr algn="ctr"/>
            <a:r>
              <a:rPr lang="en-GB" sz="1400" dirty="0" smtClean="0"/>
              <a:t>Generally takes between 1-2 years for the peer review process to be completed (depending upon the journal)</a:t>
            </a:r>
            <a:endParaRPr lang="en-GB" sz="1400" dirty="0"/>
          </a:p>
        </p:txBody>
      </p:sp>
      <p:sp>
        <p:nvSpPr>
          <p:cNvPr id="14" name="Rounded Rectangle 13"/>
          <p:cNvSpPr/>
          <p:nvPr/>
        </p:nvSpPr>
        <p:spPr>
          <a:xfrm>
            <a:off x="9002333" y="2642451"/>
            <a:ext cx="3090929" cy="40760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Strengths of peer review</a:t>
            </a:r>
          </a:p>
          <a:p>
            <a:pPr algn="ctr"/>
            <a:endParaRPr lang="en-GB" sz="1400" dirty="0"/>
          </a:p>
          <a:p>
            <a:pPr algn="ctr"/>
            <a:r>
              <a:rPr lang="en-GB" sz="1400" dirty="0" smtClean="0"/>
              <a:t>Objective way for research findings to be published in journals.</a:t>
            </a:r>
          </a:p>
          <a:p>
            <a:pPr algn="ctr"/>
            <a:endParaRPr lang="en-GB" sz="1400" dirty="0"/>
          </a:p>
          <a:p>
            <a:pPr algn="ctr"/>
            <a:r>
              <a:rPr lang="en-GB" sz="1400" dirty="0" smtClean="0"/>
              <a:t>Allows research to be communicated to anyone who is interested in research once published.</a:t>
            </a:r>
          </a:p>
          <a:p>
            <a:pPr algn="ctr"/>
            <a:endParaRPr lang="en-GB" sz="1400" dirty="0"/>
          </a:p>
          <a:p>
            <a:pPr algn="ctr"/>
            <a:r>
              <a:rPr lang="en-GB" sz="1400" dirty="0" smtClean="0"/>
              <a:t>Allows the accumulation of research evidence about a particular topic</a:t>
            </a:r>
          </a:p>
          <a:p>
            <a:pPr algn="ctr"/>
            <a:endParaRPr lang="en-GB" sz="1400" dirty="0"/>
          </a:p>
          <a:p>
            <a:pPr algn="ctr"/>
            <a:r>
              <a:rPr lang="en-GB" sz="1400" dirty="0" smtClean="0"/>
              <a:t>Helps to generalise findings from a number of different research reports from samples to the population as a whole.</a:t>
            </a:r>
            <a:endParaRPr lang="en-GB" sz="1400" dirty="0"/>
          </a:p>
        </p:txBody>
      </p:sp>
      <p:pic>
        <p:nvPicPr>
          <p:cNvPr id="15" name="Picture 14"/>
          <p:cNvPicPr>
            <a:picLocks noChangeAspect="1"/>
          </p:cNvPicPr>
          <p:nvPr/>
        </p:nvPicPr>
        <p:blipFill>
          <a:blip r:embed="rId2"/>
          <a:stretch>
            <a:fillRect/>
          </a:stretch>
        </p:blipFill>
        <p:spPr>
          <a:xfrm>
            <a:off x="9238109" y="899375"/>
            <a:ext cx="2619375" cy="1743075"/>
          </a:xfrm>
          <a:prstGeom prst="rect">
            <a:avLst/>
          </a:prstGeom>
        </p:spPr>
      </p:pic>
      <p:sp>
        <p:nvSpPr>
          <p:cNvPr id="16" name="Rectangle 15"/>
          <p:cNvSpPr/>
          <p:nvPr/>
        </p:nvSpPr>
        <p:spPr>
          <a:xfrm>
            <a:off x="8762863" y="68378"/>
            <a:ext cx="3330399"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Peer Review</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Oval 1"/>
          <p:cNvSpPr/>
          <p:nvPr/>
        </p:nvSpPr>
        <p:spPr>
          <a:xfrm>
            <a:off x="433137" y="68378"/>
            <a:ext cx="613610" cy="605307"/>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7" name="Oval 16"/>
          <p:cNvSpPr/>
          <p:nvPr/>
        </p:nvSpPr>
        <p:spPr>
          <a:xfrm>
            <a:off x="428983" y="1571803"/>
            <a:ext cx="613610" cy="605307"/>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8" name="Oval 17"/>
          <p:cNvSpPr/>
          <p:nvPr/>
        </p:nvSpPr>
        <p:spPr>
          <a:xfrm>
            <a:off x="437570" y="2339796"/>
            <a:ext cx="613610" cy="605307"/>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9" name="Oval 18"/>
          <p:cNvSpPr/>
          <p:nvPr/>
        </p:nvSpPr>
        <p:spPr>
          <a:xfrm>
            <a:off x="428983" y="3107789"/>
            <a:ext cx="613610" cy="605307"/>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0" name="Oval 19"/>
          <p:cNvSpPr/>
          <p:nvPr/>
        </p:nvSpPr>
        <p:spPr>
          <a:xfrm>
            <a:off x="431132" y="3867642"/>
            <a:ext cx="613610" cy="605307"/>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1" name="Oval 20"/>
          <p:cNvSpPr/>
          <p:nvPr/>
        </p:nvSpPr>
        <p:spPr>
          <a:xfrm>
            <a:off x="433137" y="4627495"/>
            <a:ext cx="613610" cy="605307"/>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2" name="Oval 21"/>
          <p:cNvSpPr/>
          <p:nvPr/>
        </p:nvSpPr>
        <p:spPr>
          <a:xfrm>
            <a:off x="433137" y="5387348"/>
            <a:ext cx="613610" cy="605307"/>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3" name="Oval 22"/>
          <p:cNvSpPr/>
          <p:nvPr/>
        </p:nvSpPr>
        <p:spPr>
          <a:xfrm>
            <a:off x="433137" y="6147201"/>
            <a:ext cx="613610" cy="605307"/>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4" name="Oval 23"/>
          <p:cNvSpPr/>
          <p:nvPr/>
        </p:nvSpPr>
        <p:spPr>
          <a:xfrm>
            <a:off x="437570" y="820169"/>
            <a:ext cx="613610" cy="605307"/>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949844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630756"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21" name="Rectangle 20"/>
          <p:cNvSpPr/>
          <p:nvPr/>
        </p:nvSpPr>
        <p:spPr>
          <a:xfrm>
            <a:off x="3131499"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22" name="Rectangle 21"/>
          <p:cNvSpPr/>
          <p:nvPr/>
        </p:nvSpPr>
        <p:spPr>
          <a:xfrm>
            <a:off x="3632242"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23" name="Rectangle 22"/>
          <p:cNvSpPr/>
          <p:nvPr/>
        </p:nvSpPr>
        <p:spPr>
          <a:xfrm>
            <a:off x="4132985"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T</a:t>
            </a:r>
            <a:endParaRPr lang="en-GB" dirty="0">
              <a:solidFill>
                <a:schemeClr val="accent2"/>
              </a:solidFill>
            </a:endParaRPr>
          </a:p>
        </p:txBody>
      </p:sp>
      <p:sp>
        <p:nvSpPr>
          <p:cNvPr id="24" name="Rectangle 23"/>
          <p:cNvSpPr/>
          <p:nvPr/>
        </p:nvSpPr>
        <p:spPr>
          <a:xfrm>
            <a:off x="5134471"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C</a:t>
            </a:r>
            <a:endParaRPr lang="en-GB" dirty="0">
              <a:solidFill>
                <a:schemeClr val="accent2"/>
              </a:solidFill>
            </a:endParaRPr>
          </a:p>
        </p:txBody>
      </p:sp>
      <p:sp>
        <p:nvSpPr>
          <p:cNvPr id="25" name="Rectangle 24"/>
          <p:cNvSpPr/>
          <p:nvPr/>
        </p:nvSpPr>
        <p:spPr>
          <a:xfrm>
            <a:off x="127041"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P</a:t>
            </a:r>
            <a:endParaRPr lang="en-GB" dirty="0">
              <a:solidFill>
                <a:schemeClr val="accent2"/>
              </a:solidFill>
            </a:endParaRPr>
          </a:p>
        </p:txBody>
      </p:sp>
      <p:sp>
        <p:nvSpPr>
          <p:cNvPr id="26" name="Rectangle 25"/>
          <p:cNvSpPr/>
          <p:nvPr/>
        </p:nvSpPr>
        <p:spPr>
          <a:xfrm>
            <a:off x="627784"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H</a:t>
            </a:r>
            <a:endParaRPr lang="en-GB" dirty="0">
              <a:solidFill>
                <a:schemeClr val="accent2"/>
              </a:solidFill>
            </a:endParaRPr>
          </a:p>
        </p:txBody>
      </p:sp>
      <p:sp>
        <p:nvSpPr>
          <p:cNvPr id="27" name="Rectangle 26"/>
          <p:cNvSpPr/>
          <p:nvPr/>
        </p:nvSpPr>
        <p:spPr>
          <a:xfrm>
            <a:off x="1128527"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28" name="Rectangle 27"/>
          <p:cNvSpPr/>
          <p:nvPr/>
        </p:nvSpPr>
        <p:spPr>
          <a:xfrm>
            <a:off x="1629270"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29" name="Rectangle 28"/>
          <p:cNvSpPr/>
          <p:nvPr/>
        </p:nvSpPr>
        <p:spPr>
          <a:xfrm>
            <a:off x="2130013"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Y</a:t>
            </a:r>
            <a:endParaRPr lang="en-GB" dirty="0">
              <a:solidFill>
                <a:schemeClr val="accent2"/>
              </a:solidFill>
            </a:endParaRPr>
          </a:p>
        </p:txBody>
      </p:sp>
      <p:sp>
        <p:nvSpPr>
          <p:cNvPr id="30" name="Rectangle 29"/>
          <p:cNvSpPr/>
          <p:nvPr/>
        </p:nvSpPr>
        <p:spPr>
          <a:xfrm>
            <a:off x="2630756"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L</a:t>
            </a:r>
            <a:endParaRPr lang="en-GB" dirty="0">
              <a:solidFill>
                <a:schemeClr val="accent2"/>
              </a:solidFill>
            </a:endParaRPr>
          </a:p>
        </p:txBody>
      </p:sp>
      <p:sp>
        <p:nvSpPr>
          <p:cNvPr id="31" name="Rectangle 30"/>
          <p:cNvSpPr/>
          <p:nvPr/>
        </p:nvSpPr>
        <p:spPr>
          <a:xfrm>
            <a:off x="3131499"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solidFill>
                  <a:schemeClr val="accent2"/>
                </a:solidFill>
              </a:rPr>
              <a:t>A</a:t>
            </a:r>
          </a:p>
        </p:txBody>
      </p:sp>
      <p:sp>
        <p:nvSpPr>
          <p:cNvPr id="32" name="Rectangle 31"/>
          <p:cNvSpPr/>
          <p:nvPr/>
        </p:nvSpPr>
        <p:spPr>
          <a:xfrm>
            <a:off x="3632242"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L</a:t>
            </a:r>
            <a:endParaRPr lang="en-GB" dirty="0">
              <a:solidFill>
                <a:schemeClr val="accent2"/>
              </a:solidFill>
            </a:endParaRPr>
          </a:p>
        </p:txBody>
      </p:sp>
      <p:sp>
        <p:nvSpPr>
          <p:cNvPr id="33" name="Rectangle 32"/>
          <p:cNvSpPr/>
          <p:nvPr/>
        </p:nvSpPr>
        <p:spPr>
          <a:xfrm>
            <a:off x="4132985"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A</a:t>
            </a:r>
            <a:endParaRPr lang="en-GB" dirty="0">
              <a:solidFill>
                <a:schemeClr val="accent2"/>
              </a:solidFill>
            </a:endParaRPr>
          </a:p>
        </p:txBody>
      </p:sp>
      <p:sp>
        <p:nvSpPr>
          <p:cNvPr id="34" name="Rectangle 33"/>
          <p:cNvSpPr/>
          <p:nvPr/>
        </p:nvSpPr>
        <p:spPr>
          <a:xfrm>
            <a:off x="5134471"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35" name="Rectangle 34"/>
          <p:cNvSpPr/>
          <p:nvPr/>
        </p:nvSpPr>
        <p:spPr>
          <a:xfrm>
            <a:off x="5635214"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36" name="Rectangle 35"/>
          <p:cNvSpPr/>
          <p:nvPr/>
        </p:nvSpPr>
        <p:spPr>
          <a:xfrm>
            <a:off x="6135957"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37" name="Rectangle 36"/>
          <p:cNvSpPr/>
          <p:nvPr/>
        </p:nvSpPr>
        <p:spPr>
          <a:xfrm>
            <a:off x="5134471"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U</a:t>
            </a:r>
            <a:endParaRPr lang="en-GB" dirty="0">
              <a:solidFill>
                <a:schemeClr val="accent2"/>
              </a:solidFill>
            </a:endParaRPr>
          </a:p>
        </p:txBody>
      </p:sp>
      <p:sp>
        <p:nvSpPr>
          <p:cNvPr id="38" name="Rectangle 37"/>
          <p:cNvSpPr/>
          <p:nvPr/>
        </p:nvSpPr>
        <p:spPr>
          <a:xfrm>
            <a:off x="5635214"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39" name="Rectangle 38"/>
          <p:cNvSpPr/>
          <p:nvPr/>
        </p:nvSpPr>
        <p:spPr>
          <a:xfrm>
            <a:off x="6135957"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41" name="Rectangle 40"/>
          <p:cNvSpPr/>
          <p:nvPr/>
        </p:nvSpPr>
        <p:spPr>
          <a:xfrm>
            <a:off x="3632242"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42" name="Rectangle 41"/>
          <p:cNvSpPr/>
          <p:nvPr/>
        </p:nvSpPr>
        <p:spPr>
          <a:xfrm>
            <a:off x="4132985"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A</a:t>
            </a:r>
            <a:endParaRPr lang="en-GB" dirty="0">
              <a:solidFill>
                <a:schemeClr val="accent2"/>
              </a:solidFill>
            </a:endParaRPr>
          </a:p>
        </p:txBody>
      </p:sp>
      <p:sp>
        <p:nvSpPr>
          <p:cNvPr id="43" name="Rectangle 42"/>
          <p:cNvSpPr/>
          <p:nvPr/>
        </p:nvSpPr>
        <p:spPr>
          <a:xfrm>
            <a:off x="5134471"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A</a:t>
            </a:r>
            <a:endParaRPr lang="en-GB" dirty="0">
              <a:solidFill>
                <a:schemeClr val="accent2"/>
              </a:solidFill>
            </a:endParaRPr>
          </a:p>
        </p:txBody>
      </p:sp>
      <p:sp>
        <p:nvSpPr>
          <p:cNvPr id="44" name="Rectangle 43"/>
          <p:cNvSpPr/>
          <p:nvPr/>
        </p:nvSpPr>
        <p:spPr>
          <a:xfrm>
            <a:off x="5635214"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45" name="Rectangle 44"/>
          <p:cNvSpPr/>
          <p:nvPr/>
        </p:nvSpPr>
        <p:spPr>
          <a:xfrm>
            <a:off x="6135957"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46" name="Rectangle 45"/>
          <p:cNvSpPr/>
          <p:nvPr/>
        </p:nvSpPr>
        <p:spPr>
          <a:xfrm>
            <a:off x="6636700"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47" name="Rectangle 46"/>
          <p:cNvSpPr/>
          <p:nvPr/>
        </p:nvSpPr>
        <p:spPr>
          <a:xfrm>
            <a:off x="7137443"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48" name="Rectangle 47"/>
          <p:cNvSpPr/>
          <p:nvPr/>
        </p:nvSpPr>
        <p:spPr>
          <a:xfrm>
            <a:off x="7638186"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G</a:t>
            </a:r>
            <a:endParaRPr lang="en-GB" dirty="0">
              <a:solidFill>
                <a:schemeClr val="accent2"/>
              </a:solidFill>
            </a:endParaRPr>
          </a:p>
        </p:txBody>
      </p:sp>
      <p:sp>
        <p:nvSpPr>
          <p:cNvPr id="49" name="Rectangle 48"/>
          <p:cNvSpPr/>
          <p:nvPr/>
        </p:nvSpPr>
        <p:spPr>
          <a:xfrm>
            <a:off x="4132984"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L</a:t>
            </a:r>
            <a:endParaRPr lang="en-GB" dirty="0">
              <a:solidFill>
                <a:schemeClr val="accent2"/>
              </a:solidFill>
            </a:endParaRPr>
          </a:p>
        </p:txBody>
      </p:sp>
      <p:sp>
        <p:nvSpPr>
          <p:cNvPr id="50" name="Rectangle 49"/>
          <p:cNvSpPr/>
          <p:nvPr/>
        </p:nvSpPr>
        <p:spPr>
          <a:xfrm>
            <a:off x="5134471" y="238153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A</a:t>
            </a:r>
            <a:endParaRPr lang="en-GB" dirty="0">
              <a:solidFill>
                <a:schemeClr val="accent2"/>
              </a:solidFill>
            </a:endParaRPr>
          </a:p>
        </p:txBody>
      </p:sp>
      <p:sp>
        <p:nvSpPr>
          <p:cNvPr id="51" name="Rectangle 50"/>
          <p:cNvSpPr/>
          <p:nvPr/>
        </p:nvSpPr>
        <p:spPr>
          <a:xfrm>
            <a:off x="5635214" y="238153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52" name="Rectangle 51"/>
          <p:cNvSpPr/>
          <p:nvPr/>
        </p:nvSpPr>
        <p:spPr>
          <a:xfrm>
            <a:off x="6135957" y="238153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54" name="Rectangle 53"/>
          <p:cNvSpPr/>
          <p:nvPr/>
        </p:nvSpPr>
        <p:spPr>
          <a:xfrm>
            <a:off x="3632242"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B</a:t>
            </a:r>
            <a:endParaRPr lang="en-GB" dirty="0">
              <a:solidFill>
                <a:schemeClr val="accent2"/>
              </a:solidFill>
            </a:endParaRPr>
          </a:p>
        </p:txBody>
      </p:sp>
      <p:sp>
        <p:nvSpPr>
          <p:cNvPr id="55" name="Rectangle 54"/>
          <p:cNvSpPr/>
          <p:nvPr/>
        </p:nvSpPr>
        <p:spPr>
          <a:xfrm>
            <a:off x="4132985"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56" name="Rectangle 55"/>
          <p:cNvSpPr/>
          <p:nvPr/>
        </p:nvSpPr>
        <p:spPr>
          <a:xfrm>
            <a:off x="5134471"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57" name="Rectangle 56"/>
          <p:cNvSpPr/>
          <p:nvPr/>
        </p:nvSpPr>
        <p:spPr>
          <a:xfrm>
            <a:off x="5635214"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58" name="Rectangle 57"/>
          <p:cNvSpPr/>
          <p:nvPr/>
        </p:nvSpPr>
        <p:spPr>
          <a:xfrm>
            <a:off x="6135957"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D</a:t>
            </a:r>
            <a:endParaRPr lang="en-GB" dirty="0">
              <a:solidFill>
                <a:schemeClr val="accent2"/>
              </a:solidFill>
            </a:endParaRPr>
          </a:p>
        </p:txBody>
      </p:sp>
      <p:sp>
        <p:nvSpPr>
          <p:cNvPr id="59" name="Rectangle 58"/>
          <p:cNvSpPr/>
          <p:nvPr/>
        </p:nvSpPr>
        <p:spPr>
          <a:xfrm>
            <a:off x="6636700"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A</a:t>
            </a:r>
            <a:endParaRPr lang="en-GB" dirty="0">
              <a:solidFill>
                <a:schemeClr val="accent2"/>
              </a:solidFill>
            </a:endParaRPr>
          </a:p>
        </p:txBody>
      </p:sp>
      <p:sp>
        <p:nvSpPr>
          <p:cNvPr id="60" name="Rectangle 59"/>
          <p:cNvSpPr/>
          <p:nvPr/>
        </p:nvSpPr>
        <p:spPr>
          <a:xfrm>
            <a:off x="7137443"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M</a:t>
            </a:r>
            <a:endParaRPr lang="en-GB" dirty="0">
              <a:solidFill>
                <a:schemeClr val="accent2"/>
              </a:solidFill>
            </a:endParaRPr>
          </a:p>
        </p:txBody>
      </p:sp>
      <p:sp>
        <p:nvSpPr>
          <p:cNvPr id="61" name="Rectangle 60"/>
          <p:cNvSpPr/>
          <p:nvPr/>
        </p:nvSpPr>
        <p:spPr>
          <a:xfrm>
            <a:off x="7638186"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A</a:t>
            </a:r>
            <a:endParaRPr lang="en-GB" dirty="0">
              <a:solidFill>
                <a:schemeClr val="accent2"/>
              </a:solidFill>
            </a:endParaRPr>
          </a:p>
        </p:txBody>
      </p:sp>
      <p:sp>
        <p:nvSpPr>
          <p:cNvPr id="62" name="Rectangle 61"/>
          <p:cNvSpPr/>
          <p:nvPr/>
        </p:nvSpPr>
        <p:spPr>
          <a:xfrm>
            <a:off x="8138929"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G</a:t>
            </a:r>
            <a:endParaRPr lang="en-GB" dirty="0">
              <a:solidFill>
                <a:schemeClr val="accent2"/>
              </a:solidFill>
            </a:endParaRPr>
          </a:p>
        </p:txBody>
      </p:sp>
      <p:sp>
        <p:nvSpPr>
          <p:cNvPr id="63" name="Rectangle 62"/>
          <p:cNvSpPr/>
          <p:nvPr/>
        </p:nvSpPr>
        <p:spPr>
          <a:xfrm>
            <a:off x="8639672"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64" name="Rectangle 63"/>
          <p:cNvSpPr/>
          <p:nvPr/>
        </p:nvSpPr>
        <p:spPr>
          <a:xfrm>
            <a:off x="5134471"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O</a:t>
            </a:r>
            <a:endParaRPr lang="en-GB" dirty="0">
              <a:solidFill>
                <a:schemeClr val="accent2"/>
              </a:solidFill>
            </a:endParaRPr>
          </a:p>
        </p:txBody>
      </p:sp>
      <p:sp>
        <p:nvSpPr>
          <p:cNvPr id="65" name="Rectangle 64"/>
          <p:cNvSpPr/>
          <p:nvPr/>
        </p:nvSpPr>
        <p:spPr>
          <a:xfrm>
            <a:off x="5635214"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66" name="Rectangle 65"/>
          <p:cNvSpPr/>
          <p:nvPr/>
        </p:nvSpPr>
        <p:spPr>
          <a:xfrm>
            <a:off x="6135957"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T</a:t>
            </a:r>
            <a:endParaRPr lang="en-GB" dirty="0">
              <a:solidFill>
                <a:schemeClr val="accent2"/>
              </a:solidFill>
            </a:endParaRPr>
          </a:p>
        </p:txBody>
      </p:sp>
      <p:sp>
        <p:nvSpPr>
          <p:cNvPr id="67" name="Rectangle 66"/>
          <p:cNvSpPr/>
          <p:nvPr/>
        </p:nvSpPr>
        <p:spPr>
          <a:xfrm>
            <a:off x="6636700"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68" name="Rectangle 67"/>
          <p:cNvSpPr/>
          <p:nvPr/>
        </p:nvSpPr>
        <p:spPr>
          <a:xfrm>
            <a:off x="7137443"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O</a:t>
            </a:r>
            <a:endParaRPr lang="en-GB" dirty="0">
              <a:solidFill>
                <a:schemeClr val="accent2"/>
              </a:solidFill>
            </a:endParaRPr>
          </a:p>
        </p:txBody>
      </p:sp>
      <p:sp>
        <p:nvSpPr>
          <p:cNvPr id="69" name="Rectangle 68"/>
          <p:cNvSpPr/>
          <p:nvPr/>
        </p:nvSpPr>
        <p:spPr>
          <a:xfrm>
            <a:off x="7638186"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L</a:t>
            </a:r>
            <a:endParaRPr lang="en-GB" dirty="0">
              <a:solidFill>
                <a:schemeClr val="accent2"/>
              </a:solidFill>
            </a:endParaRPr>
          </a:p>
        </p:txBody>
      </p:sp>
      <p:sp>
        <p:nvSpPr>
          <p:cNvPr id="70" name="Rectangle 69"/>
          <p:cNvSpPr/>
          <p:nvPr/>
        </p:nvSpPr>
        <p:spPr>
          <a:xfrm>
            <a:off x="8138929"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L</a:t>
            </a:r>
            <a:endParaRPr lang="en-GB" dirty="0">
              <a:solidFill>
                <a:schemeClr val="accent2"/>
              </a:solidFill>
            </a:endParaRPr>
          </a:p>
        </p:txBody>
      </p:sp>
      <p:sp>
        <p:nvSpPr>
          <p:cNvPr id="71" name="Rectangle 70"/>
          <p:cNvSpPr/>
          <p:nvPr/>
        </p:nvSpPr>
        <p:spPr>
          <a:xfrm>
            <a:off x="8639672"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72" name="Rectangle 71"/>
          <p:cNvSpPr/>
          <p:nvPr/>
        </p:nvSpPr>
        <p:spPr>
          <a:xfrm>
            <a:off x="9140415"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D</a:t>
            </a:r>
            <a:endParaRPr lang="en-GB" dirty="0">
              <a:solidFill>
                <a:schemeClr val="accent2"/>
              </a:solidFill>
            </a:endParaRPr>
          </a:p>
        </p:txBody>
      </p:sp>
      <p:sp>
        <p:nvSpPr>
          <p:cNvPr id="73" name="Rectangle 72"/>
          <p:cNvSpPr/>
          <p:nvPr/>
        </p:nvSpPr>
        <p:spPr>
          <a:xfrm>
            <a:off x="3131499"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74" name="Rectangle 73"/>
          <p:cNvSpPr/>
          <p:nvPr/>
        </p:nvSpPr>
        <p:spPr>
          <a:xfrm>
            <a:off x="3632242"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U</a:t>
            </a:r>
            <a:endParaRPr lang="en-GB" dirty="0">
              <a:solidFill>
                <a:schemeClr val="accent2"/>
              </a:solidFill>
            </a:endParaRPr>
          </a:p>
        </p:txBody>
      </p:sp>
      <p:sp>
        <p:nvSpPr>
          <p:cNvPr id="75" name="Rectangle 74"/>
          <p:cNvSpPr/>
          <p:nvPr/>
        </p:nvSpPr>
        <p:spPr>
          <a:xfrm>
            <a:off x="4132985"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76" name="Rectangle 75"/>
          <p:cNvSpPr/>
          <p:nvPr/>
        </p:nvSpPr>
        <p:spPr>
          <a:xfrm>
            <a:off x="5134471"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U</a:t>
            </a:r>
            <a:endParaRPr lang="en-GB" dirty="0">
              <a:solidFill>
                <a:schemeClr val="accent2"/>
              </a:solidFill>
            </a:endParaRPr>
          </a:p>
        </p:txBody>
      </p:sp>
      <p:sp>
        <p:nvSpPr>
          <p:cNvPr id="77" name="Rectangle 76"/>
          <p:cNvSpPr/>
          <p:nvPr/>
        </p:nvSpPr>
        <p:spPr>
          <a:xfrm>
            <a:off x="5635214"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78" name="Rectangle 77"/>
          <p:cNvSpPr/>
          <p:nvPr/>
        </p:nvSpPr>
        <p:spPr>
          <a:xfrm>
            <a:off x="6135957"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79" name="Rectangle 78"/>
          <p:cNvSpPr/>
          <p:nvPr/>
        </p:nvSpPr>
        <p:spPr>
          <a:xfrm>
            <a:off x="2130013"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H</a:t>
            </a:r>
            <a:endParaRPr lang="en-GB" dirty="0">
              <a:solidFill>
                <a:schemeClr val="accent2"/>
              </a:solidFill>
            </a:endParaRPr>
          </a:p>
        </p:txBody>
      </p:sp>
      <p:sp>
        <p:nvSpPr>
          <p:cNvPr id="80" name="Rectangle 79"/>
          <p:cNvSpPr/>
          <p:nvPr/>
        </p:nvSpPr>
        <p:spPr>
          <a:xfrm>
            <a:off x="2630756"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81" name="Rectangle 80"/>
          <p:cNvSpPr/>
          <p:nvPr/>
        </p:nvSpPr>
        <p:spPr>
          <a:xfrm>
            <a:off x="3131499"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82" name="Rectangle 81"/>
          <p:cNvSpPr/>
          <p:nvPr/>
        </p:nvSpPr>
        <p:spPr>
          <a:xfrm>
            <a:off x="3632242"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83" name="Rectangle 82"/>
          <p:cNvSpPr/>
          <p:nvPr/>
        </p:nvSpPr>
        <p:spPr>
          <a:xfrm>
            <a:off x="4132985"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D</a:t>
            </a:r>
            <a:endParaRPr lang="en-GB" dirty="0">
              <a:solidFill>
                <a:schemeClr val="accent2"/>
              </a:solidFill>
            </a:endParaRPr>
          </a:p>
        </p:txBody>
      </p:sp>
      <p:sp>
        <p:nvSpPr>
          <p:cNvPr id="84" name="Rectangle 83"/>
          <p:cNvSpPr/>
          <p:nvPr/>
        </p:nvSpPr>
        <p:spPr>
          <a:xfrm>
            <a:off x="5134471"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T</a:t>
            </a:r>
            <a:endParaRPr lang="en-GB" dirty="0">
              <a:solidFill>
                <a:schemeClr val="accent2"/>
              </a:solidFill>
            </a:endParaRPr>
          </a:p>
        </p:txBody>
      </p:sp>
      <p:sp>
        <p:nvSpPr>
          <p:cNvPr id="85" name="Rectangle 84"/>
          <p:cNvSpPr/>
          <p:nvPr/>
        </p:nvSpPr>
        <p:spPr>
          <a:xfrm>
            <a:off x="5635214"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Y</a:t>
            </a:r>
            <a:endParaRPr lang="en-GB" dirty="0">
              <a:solidFill>
                <a:schemeClr val="accent2"/>
              </a:solidFill>
            </a:endParaRPr>
          </a:p>
        </p:txBody>
      </p:sp>
      <p:sp>
        <p:nvSpPr>
          <p:cNvPr id="86" name="Rectangle 85"/>
          <p:cNvSpPr/>
          <p:nvPr/>
        </p:nvSpPr>
        <p:spPr>
          <a:xfrm>
            <a:off x="2130012"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87" name="Rectangle 86"/>
          <p:cNvSpPr/>
          <p:nvPr/>
        </p:nvSpPr>
        <p:spPr>
          <a:xfrm>
            <a:off x="2630755"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88" name="Rectangle 87"/>
          <p:cNvSpPr/>
          <p:nvPr/>
        </p:nvSpPr>
        <p:spPr>
          <a:xfrm>
            <a:off x="3131498"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V</a:t>
            </a:r>
            <a:endParaRPr lang="en-GB" dirty="0">
              <a:solidFill>
                <a:schemeClr val="accent2"/>
              </a:solidFill>
            </a:endParaRPr>
          </a:p>
        </p:txBody>
      </p:sp>
      <p:sp>
        <p:nvSpPr>
          <p:cNvPr id="89" name="Rectangle 88"/>
          <p:cNvSpPr/>
          <p:nvPr/>
        </p:nvSpPr>
        <p:spPr>
          <a:xfrm>
            <a:off x="3632241"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90" name="Rectangle 89"/>
          <p:cNvSpPr/>
          <p:nvPr/>
        </p:nvSpPr>
        <p:spPr>
          <a:xfrm>
            <a:off x="4132984"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91" name="Rectangle 90"/>
          <p:cNvSpPr/>
          <p:nvPr/>
        </p:nvSpPr>
        <p:spPr>
          <a:xfrm>
            <a:off x="5134471"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92" name="Rectangle 91"/>
          <p:cNvSpPr/>
          <p:nvPr/>
        </p:nvSpPr>
        <p:spPr>
          <a:xfrm>
            <a:off x="5635214"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M</a:t>
            </a:r>
            <a:endParaRPr lang="en-GB" dirty="0">
              <a:solidFill>
                <a:schemeClr val="accent2"/>
              </a:solidFill>
            </a:endParaRPr>
          </a:p>
        </p:txBody>
      </p:sp>
      <p:sp>
        <p:nvSpPr>
          <p:cNvPr id="93" name="Rectangle 92"/>
          <p:cNvSpPr/>
          <p:nvPr/>
        </p:nvSpPr>
        <p:spPr>
          <a:xfrm>
            <a:off x="6135957"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94" name="Rectangle 93"/>
          <p:cNvSpPr/>
          <p:nvPr/>
        </p:nvSpPr>
        <p:spPr>
          <a:xfrm>
            <a:off x="6636700"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95" name="Rectangle 94"/>
          <p:cNvSpPr/>
          <p:nvPr/>
        </p:nvSpPr>
        <p:spPr>
          <a:xfrm>
            <a:off x="7137443"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T</a:t>
            </a:r>
            <a:endParaRPr lang="en-GB" dirty="0">
              <a:solidFill>
                <a:schemeClr val="accent2"/>
              </a:solidFill>
            </a:endParaRPr>
          </a:p>
        </p:txBody>
      </p:sp>
      <p:sp>
        <p:nvSpPr>
          <p:cNvPr id="96" name="Rectangle 95"/>
          <p:cNvSpPr/>
          <p:nvPr/>
        </p:nvSpPr>
        <p:spPr>
          <a:xfrm>
            <a:off x="1629268"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T</a:t>
            </a:r>
            <a:endParaRPr lang="en-GB" dirty="0">
              <a:solidFill>
                <a:schemeClr val="accent2"/>
              </a:solidFill>
            </a:endParaRPr>
          </a:p>
        </p:txBody>
      </p:sp>
      <p:sp>
        <p:nvSpPr>
          <p:cNvPr id="97" name="Rectangle 96"/>
          <p:cNvSpPr/>
          <p:nvPr/>
        </p:nvSpPr>
        <p:spPr>
          <a:xfrm>
            <a:off x="2130011"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Y</a:t>
            </a:r>
            <a:endParaRPr lang="en-GB" dirty="0">
              <a:solidFill>
                <a:schemeClr val="accent2"/>
              </a:solidFill>
            </a:endParaRPr>
          </a:p>
        </p:txBody>
      </p:sp>
      <p:sp>
        <p:nvSpPr>
          <p:cNvPr id="98" name="Rectangle 97"/>
          <p:cNvSpPr/>
          <p:nvPr/>
        </p:nvSpPr>
        <p:spPr>
          <a:xfrm>
            <a:off x="2630754"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99" name="Rectangle 98"/>
          <p:cNvSpPr/>
          <p:nvPr/>
        </p:nvSpPr>
        <p:spPr>
          <a:xfrm>
            <a:off x="3131497"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O</a:t>
            </a:r>
            <a:endParaRPr lang="en-GB" dirty="0">
              <a:solidFill>
                <a:schemeClr val="accent2"/>
              </a:solidFill>
            </a:endParaRPr>
          </a:p>
        </p:txBody>
      </p:sp>
      <p:sp>
        <p:nvSpPr>
          <p:cNvPr id="100" name="Rectangle 99"/>
          <p:cNvSpPr/>
          <p:nvPr/>
        </p:nvSpPr>
        <p:spPr>
          <a:xfrm>
            <a:off x="3632240"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S</a:t>
            </a:r>
            <a:endParaRPr lang="en-GB" dirty="0">
              <a:solidFill>
                <a:schemeClr val="accent2"/>
              </a:solidFill>
            </a:endParaRPr>
          </a:p>
        </p:txBody>
      </p:sp>
      <p:sp>
        <p:nvSpPr>
          <p:cNvPr id="101" name="Rectangle 100"/>
          <p:cNvSpPr/>
          <p:nvPr/>
        </p:nvSpPr>
        <p:spPr>
          <a:xfrm>
            <a:off x="4132983"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102" name="Rectangle 101"/>
          <p:cNvSpPr/>
          <p:nvPr/>
        </p:nvSpPr>
        <p:spPr>
          <a:xfrm>
            <a:off x="5134471"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103" name="Rectangle 102"/>
          <p:cNvSpPr/>
          <p:nvPr/>
        </p:nvSpPr>
        <p:spPr>
          <a:xfrm>
            <a:off x="3632239" y="542953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D</a:t>
            </a:r>
            <a:endParaRPr lang="en-GB" dirty="0">
              <a:solidFill>
                <a:schemeClr val="accent2"/>
              </a:solidFill>
            </a:endParaRPr>
          </a:p>
        </p:txBody>
      </p:sp>
      <p:sp>
        <p:nvSpPr>
          <p:cNvPr id="104" name="Rectangle 103"/>
          <p:cNvSpPr/>
          <p:nvPr/>
        </p:nvSpPr>
        <p:spPr>
          <a:xfrm>
            <a:off x="4132982" y="542953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A</a:t>
            </a:r>
            <a:endParaRPr lang="en-GB" dirty="0">
              <a:solidFill>
                <a:schemeClr val="accent2"/>
              </a:solidFill>
            </a:endParaRPr>
          </a:p>
        </p:txBody>
      </p:sp>
      <p:sp>
        <p:nvSpPr>
          <p:cNvPr id="105" name="Rectangle 104"/>
          <p:cNvSpPr/>
          <p:nvPr/>
        </p:nvSpPr>
        <p:spPr>
          <a:xfrm>
            <a:off x="5134467" y="542953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106" name="Rectangle 105"/>
          <p:cNvSpPr/>
          <p:nvPr/>
        </p:nvSpPr>
        <p:spPr>
          <a:xfrm>
            <a:off x="5635210" y="542953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Y</a:t>
            </a:r>
            <a:endParaRPr lang="en-GB" dirty="0">
              <a:solidFill>
                <a:schemeClr val="accent2"/>
              </a:solidFill>
            </a:endParaRPr>
          </a:p>
        </p:txBody>
      </p:sp>
      <p:sp>
        <p:nvSpPr>
          <p:cNvPr id="107" name="Rectangle 106"/>
          <p:cNvSpPr/>
          <p:nvPr/>
        </p:nvSpPr>
        <p:spPr>
          <a:xfrm>
            <a:off x="2630749"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108" name="Rectangle 107"/>
          <p:cNvSpPr/>
          <p:nvPr/>
        </p:nvSpPr>
        <p:spPr>
          <a:xfrm>
            <a:off x="3131492"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109" name="Rectangle 108"/>
          <p:cNvSpPr/>
          <p:nvPr/>
        </p:nvSpPr>
        <p:spPr>
          <a:xfrm>
            <a:off x="3632235"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C</a:t>
            </a:r>
            <a:endParaRPr lang="en-GB" dirty="0">
              <a:solidFill>
                <a:schemeClr val="accent2"/>
              </a:solidFill>
            </a:endParaRPr>
          </a:p>
        </p:txBody>
      </p:sp>
      <p:sp>
        <p:nvSpPr>
          <p:cNvPr id="110" name="Rectangle 109"/>
          <p:cNvSpPr/>
          <p:nvPr/>
        </p:nvSpPr>
        <p:spPr>
          <a:xfrm>
            <a:off x="4132978"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111" name="Rectangle 110"/>
          <p:cNvSpPr/>
          <p:nvPr/>
        </p:nvSpPr>
        <p:spPr>
          <a:xfrm>
            <a:off x="5134460"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S</a:t>
            </a:r>
            <a:endParaRPr lang="en-GB" dirty="0">
              <a:solidFill>
                <a:schemeClr val="accent2"/>
              </a:solidFill>
            </a:endParaRPr>
          </a:p>
        </p:txBody>
      </p:sp>
      <p:sp>
        <p:nvSpPr>
          <p:cNvPr id="112" name="Rectangle 111"/>
          <p:cNvSpPr/>
          <p:nvPr/>
        </p:nvSpPr>
        <p:spPr>
          <a:xfrm>
            <a:off x="5635203"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113" name="Rectangle 112"/>
          <p:cNvSpPr/>
          <p:nvPr/>
        </p:nvSpPr>
        <p:spPr>
          <a:xfrm>
            <a:off x="6135946"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V</a:t>
            </a:r>
            <a:endParaRPr lang="en-GB" dirty="0">
              <a:solidFill>
                <a:schemeClr val="accent2"/>
              </a:solidFill>
            </a:endParaRPr>
          </a:p>
        </p:txBody>
      </p:sp>
      <p:sp>
        <p:nvSpPr>
          <p:cNvPr id="114" name="Rectangle 113"/>
          <p:cNvSpPr/>
          <p:nvPr/>
        </p:nvSpPr>
        <p:spPr>
          <a:xfrm>
            <a:off x="6636689"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115" name="Rectangle 114"/>
          <p:cNvSpPr/>
          <p:nvPr/>
        </p:nvSpPr>
        <p:spPr>
          <a:xfrm>
            <a:off x="3131481" y="630038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D</a:t>
            </a:r>
            <a:endParaRPr lang="en-GB" dirty="0">
              <a:solidFill>
                <a:schemeClr val="accent2"/>
              </a:solidFill>
            </a:endParaRPr>
          </a:p>
        </p:txBody>
      </p:sp>
      <p:sp>
        <p:nvSpPr>
          <p:cNvPr id="116" name="Rectangle 115"/>
          <p:cNvSpPr/>
          <p:nvPr/>
        </p:nvSpPr>
        <p:spPr>
          <a:xfrm>
            <a:off x="3632224" y="630038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117" name="Rectangle 116"/>
          <p:cNvSpPr/>
          <p:nvPr/>
        </p:nvSpPr>
        <p:spPr>
          <a:xfrm>
            <a:off x="4132967" y="630038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118" name="Rectangle 117"/>
          <p:cNvSpPr/>
          <p:nvPr/>
        </p:nvSpPr>
        <p:spPr>
          <a:xfrm>
            <a:off x="4633728" y="639824"/>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119" name="Rectangle 118"/>
          <p:cNvSpPr/>
          <p:nvPr/>
        </p:nvSpPr>
        <p:spPr>
          <a:xfrm>
            <a:off x="4633728" y="1075252"/>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120" name="Rectangle 119"/>
          <p:cNvSpPr/>
          <p:nvPr/>
        </p:nvSpPr>
        <p:spPr>
          <a:xfrm>
            <a:off x="4633728" y="1510680"/>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T</a:t>
            </a:r>
            <a:endParaRPr lang="en-GB" dirty="0">
              <a:solidFill>
                <a:schemeClr val="accent2"/>
              </a:solidFill>
            </a:endParaRPr>
          </a:p>
        </p:txBody>
      </p:sp>
      <p:sp>
        <p:nvSpPr>
          <p:cNvPr id="121" name="Rectangle 120"/>
          <p:cNvSpPr/>
          <p:nvPr/>
        </p:nvSpPr>
        <p:spPr>
          <a:xfrm>
            <a:off x="4633728" y="1946108"/>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E</a:t>
            </a:r>
            <a:endParaRPr lang="en-GB" dirty="0">
              <a:solidFill>
                <a:schemeClr val="accent2"/>
              </a:solidFill>
            </a:endParaRPr>
          </a:p>
        </p:txBody>
      </p:sp>
      <p:sp>
        <p:nvSpPr>
          <p:cNvPr id="122" name="Rectangle 121"/>
          <p:cNvSpPr/>
          <p:nvPr/>
        </p:nvSpPr>
        <p:spPr>
          <a:xfrm>
            <a:off x="4633728" y="2381536"/>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R</a:t>
            </a:r>
            <a:endParaRPr lang="en-GB" dirty="0">
              <a:solidFill>
                <a:schemeClr val="accent2"/>
              </a:solidFill>
            </a:endParaRPr>
          </a:p>
        </p:txBody>
      </p:sp>
      <p:sp>
        <p:nvSpPr>
          <p:cNvPr id="123" name="Rectangle 122"/>
          <p:cNvSpPr/>
          <p:nvPr/>
        </p:nvSpPr>
        <p:spPr>
          <a:xfrm>
            <a:off x="4633728" y="2816964"/>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A</a:t>
            </a:r>
            <a:endParaRPr lang="en-GB" dirty="0">
              <a:solidFill>
                <a:schemeClr val="accent2"/>
              </a:solidFill>
            </a:endParaRPr>
          </a:p>
        </p:txBody>
      </p:sp>
      <p:sp>
        <p:nvSpPr>
          <p:cNvPr id="124" name="Rectangle 123"/>
          <p:cNvSpPr/>
          <p:nvPr/>
        </p:nvSpPr>
        <p:spPr>
          <a:xfrm>
            <a:off x="4633728" y="3252392"/>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C</a:t>
            </a:r>
            <a:endParaRPr lang="en-GB" dirty="0">
              <a:solidFill>
                <a:schemeClr val="accent2"/>
              </a:solidFill>
            </a:endParaRPr>
          </a:p>
        </p:txBody>
      </p:sp>
      <p:sp>
        <p:nvSpPr>
          <p:cNvPr id="125" name="Rectangle 124"/>
          <p:cNvSpPr/>
          <p:nvPr/>
        </p:nvSpPr>
        <p:spPr>
          <a:xfrm>
            <a:off x="4633728" y="3687820"/>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T</a:t>
            </a:r>
            <a:endParaRPr lang="en-GB" dirty="0">
              <a:solidFill>
                <a:schemeClr val="accent2"/>
              </a:solidFill>
            </a:endParaRPr>
          </a:p>
        </p:txBody>
      </p:sp>
      <p:sp>
        <p:nvSpPr>
          <p:cNvPr id="126" name="Rectangle 125"/>
          <p:cNvSpPr/>
          <p:nvPr/>
        </p:nvSpPr>
        <p:spPr>
          <a:xfrm>
            <a:off x="4633728" y="4123248"/>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127" name="Rectangle 126"/>
          <p:cNvSpPr/>
          <p:nvPr/>
        </p:nvSpPr>
        <p:spPr>
          <a:xfrm>
            <a:off x="4633728" y="4558676"/>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O</a:t>
            </a:r>
            <a:endParaRPr lang="en-GB" dirty="0">
              <a:solidFill>
                <a:schemeClr val="accent2"/>
              </a:solidFill>
            </a:endParaRPr>
          </a:p>
        </p:txBody>
      </p:sp>
      <p:sp>
        <p:nvSpPr>
          <p:cNvPr id="128" name="Rectangle 127"/>
          <p:cNvSpPr/>
          <p:nvPr/>
        </p:nvSpPr>
        <p:spPr>
          <a:xfrm>
            <a:off x="4633728" y="4994104"/>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N</a:t>
            </a:r>
            <a:endParaRPr lang="en-GB" dirty="0">
              <a:solidFill>
                <a:schemeClr val="accent2"/>
              </a:solidFill>
            </a:endParaRPr>
          </a:p>
        </p:txBody>
      </p:sp>
      <p:sp>
        <p:nvSpPr>
          <p:cNvPr id="129" name="Rectangle 128"/>
          <p:cNvSpPr/>
          <p:nvPr/>
        </p:nvSpPr>
        <p:spPr>
          <a:xfrm>
            <a:off x="4633728" y="5429532"/>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I</a:t>
            </a:r>
            <a:endParaRPr lang="en-GB" dirty="0">
              <a:solidFill>
                <a:schemeClr val="accent2"/>
              </a:solidFill>
            </a:endParaRPr>
          </a:p>
        </p:txBody>
      </p:sp>
      <p:sp>
        <p:nvSpPr>
          <p:cNvPr id="130" name="Rectangle 129"/>
          <p:cNvSpPr/>
          <p:nvPr/>
        </p:nvSpPr>
        <p:spPr>
          <a:xfrm>
            <a:off x="4633728" y="5864960"/>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S</a:t>
            </a:r>
            <a:endParaRPr lang="en-GB" dirty="0">
              <a:solidFill>
                <a:schemeClr val="accent2"/>
              </a:solidFill>
            </a:endParaRPr>
          </a:p>
        </p:txBody>
      </p:sp>
      <p:sp>
        <p:nvSpPr>
          <p:cNvPr id="131" name="Rectangle 130"/>
          <p:cNvSpPr/>
          <p:nvPr/>
        </p:nvSpPr>
        <p:spPr>
          <a:xfrm>
            <a:off x="4633728" y="6300388"/>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solidFill>
                  <a:schemeClr val="accent2"/>
                </a:solidFill>
              </a:rPr>
              <a:t>T</a:t>
            </a:r>
            <a:endParaRPr lang="en-GB" dirty="0">
              <a:solidFill>
                <a:schemeClr val="accent2"/>
              </a:solidFill>
            </a:endParaRPr>
          </a:p>
        </p:txBody>
      </p:sp>
      <p:sp>
        <p:nvSpPr>
          <p:cNvPr id="132" name="Rectangle 131"/>
          <p:cNvSpPr/>
          <p:nvPr/>
        </p:nvSpPr>
        <p:spPr>
          <a:xfrm>
            <a:off x="9724913" y="329516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sufferers need to make sure that their diet is ____</a:t>
            </a:r>
            <a:endParaRPr lang="en-GB" sz="1100" dirty="0"/>
          </a:p>
        </p:txBody>
      </p:sp>
      <p:sp>
        <p:nvSpPr>
          <p:cNvPr id="133" name="Rectangle 132"/>
          <p:cNvSpPr/>
          <p:nvPr/>
        </p:nvSpPr>
        <p:spPr>
          <a:xfrm>
            <a:off x="5772247" y="682598"/>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is this type of disorder</a:t>
            </a:r>
            <a:endParaRPr lang="en-GB" sz="1100" dirty="0"/>
          </a:p>
        </p:txBody>
      </p:sp>
      <p:sp>
        <p:nvSpPr>
          <p:cNvPr id="134" name="Rectangle 133"/>
          <p:cNvSpPr/>
          <p:nvPr/>
        </p:nvSpPr>
        <p:spPr>
          <a:xfrm>
            <a:off x="6705216" y="111802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sufferers are unable to break this down</a:t>
            </a:r>
            <a:endParaRPr lang="en-GB" sz="1100" dirty="0"/>
          </a:p>
        </p:txBody>
      </p:sp>
      <p:sp>
        <p:nvSpPr>
          <p:cNvPr id="135" name="Rectangle 134"/>
          <p:cNvSpPr/>
          <p:nvPr/>
        </p:nvSpPr>
        <p:spPr>
          <a:xfrm>
            <a:off x="6726988" y="155332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view of the debate that assumes a biological basis for behaviour</a:t>
            </a:r>
            <a:endParaRPr lang="en-GB" sz="1100" dirty="0"/>
          </a:p>
        </p:txBody>
      </p:sp>
      <p:sp>
        <p:nvSpPr>
          <p:cNvPr id="136" name="Rectangle 135"/>
          <p:cNvSpPr/>
          <p:nvPr/>
        </p:nvSpPr>
        <p:spPr>
          <a:xfrm>
            <a:off x="8207445" y="198862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type of difficulties that a PKU sufferer will have unless controlled</a:t>
            </a:r>
            <a:endParaRPr lang="en-GB" sz="1100" dirty="0"/>
          </a:p>
        </p:txBody>
      </p:sp>
      <p:sp>
        <p:nvSpPr>
          <p:cNvPr id="137" name="Rectangle 136"/>
          <p:cNvSpPr/>
          <p:nvPr/>
        </p:nvSpPr>
        <p:spPr>
          <a:xfrm>
            <a:off x="6687416" y="2424054"/>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statistical frequency for the disorder</a:t>
            </a:r>
            <a:endParaRPr lang="en-GB" sz="1100" dirty="0"/>
          </a:p>
        </p:txBody>
      </p:sp>
      <p:sp>
        <p:nvSpPr>
          <p:cNvPr id="138" name="Rectangle 137"/>
          <p:cNvSpPr/>
          <p:nvPr/>
        </p:nvSpPr>
        <p:spPr>
          <a:xfrm>
            <a:off x="9227245" y="2859738"/>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sufferers will experience this if left uncontrolled</a:t>
            </a:r>
            <a:endParaRPr lang="en-GB" sz="1100" dirty="0"/>
          </a:p>
        </p:txBody>
      </p:sp>
      <p:sp>
        <p:nvSpPr>
          <p:cNvPr id="139" name="Rectangle 138"/>
          <p:cNvSpPr/>
          <p:nvPr/>
        </p:nvSpPr>
        <p:spPr>
          <a:xfrm>
            <a:off x="6705216" y="3730594"/>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view of the debate that assumes an environmental basis for behaviour</a:t>
            </a:r>
            <a:endParaRPr lang="en-GB" sz="1100" dirty="0"/>
          </a:p>
        </p:txBody>
      </p:sp>
      <p:sp>
        <p:nvSpPr>
          <p:cNvPr id="140" name="Rectangle 139"/>
          <p:cNvSpPr/>
          <p:nvPr/>
        </p:nvSpPr>
        <p:spPr>
          <a:xfrm>
            <a:off x="6197943" y="4166022"/>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passing of traits from parents to their offspring</a:t>
            </a:r>
            <a:endParaRPr lang="en-GB" sz="1100" dirty="0"/>
          </a:p>
        </p:txBody>
      </p:sp>
      <p:sp>
        <p:nvSpPr>
          <p:cNvPr id="141" name="Rectangle 140"/>
          <p:cNvSpPr/>
          <p:nvPr/>
        </p:nvSpPr>
        <p:spPr>
          <a:xfrm>
            <a:off x="7706702" y="4601450"/>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major contributing factor from a nurture viewpoint</a:t>
            </a:r>
            <a:endParaRPr lang="en-GB" sz="1100" dirty="0"/>
          </a:p>
        </p:txBody>
      </p:sp>
      <p:sp>
        <p:nvSpPr>
          <p:cNvPr id="142" name="Rectangle 141"/>
          <p:cNvSpPr/>
          <p:nvPr/>
        </p:nvSpPr>
        <p:spPr>
          <a:xfrm>
            <a:off x="5703719" y="5036878"/>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sufferers cannot convert phenylalanine into this</a:t>
            </a:r>
            <a:endParaRPr lang="en-GB" sz="1100" dirty="0"/>
          </a:p>
        </p:txBody>
      </p:sp>
      <p:sp>
        <p:nvSpPr>
          <p:cNvPr id="143" name="Rectangle 142"/>
          <p:cNvSpPr/>
          <p:nvPr/>
        </p:nvSpPr>
        <p:spPr>
          <a:xfrm>
            <a:off x="6197943" y="547166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type of foods that PKU sufferers must avoid</a:t>
            </a:r>
            <a:endParaRPr lang="en-GB" sz="1100" dirty="0"/>
          </a:p>
        </p:txBody>
      </p:sp>
      <p:sp>
        <p:nvSpPr>
          <p:cNvPr id="144" name="Rectangle 143"/>
          <p:cNvSpPr/>
          <p:nvPr/>
        </p:nvSpPr>
        <p:spPr>
          <a:xfrm>
            <a:off x="7205959" y="5906454"/>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type of genes that cause PKU</a:t>
            </a:r>
            <a:endParaRPr lang="en-GB" sz="1100" dirty="0"/>
          </a:p>
        </p:txBody>
      </p:sp>
      <p:sp>
        <p:nvSpPr>
          <p:cNvPr id="145" name="Rectangle 144"/>
          <p:cNvSpPr/>
          <p:nvPr/>
        </p:nvSpPr>
        <p:spPr>
          <a:xfrm>
            <a:off x="5202976" y="6343162"/>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This factor must be controlled by PKU sufferers to avoid negative outcomes</a:t>
            </a:r>
            <a:endParaRPr lang="en-GB" sz="1100" dirty="0"/>
          </a:p>
        </p:txBody>
      </p:sp>
      <p:sp>
        <p:nvSpPr>
          <p:cNvPr id="146" name="Rectangle 145"/>
          <p:cNvSpPr/>
          <p:nvPr/>
        </p:nvSpPr>
        <p:spPr>
          <a:xfrm>
            <a:off x="1" y="-32232"/>
            <a:ext cx="12191999"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PKU Puzzle (Answers)</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47" name="Rectangle 146"/>
          <p:cNvSpPr/>
          <p:nvPr/>
        </p:nvSpPr>
        <p:spPr>
          <a:xfrm>
            <a:off x="2130011"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solidFill>
                  <a:schemeClr val="accent2"/>
                </a:solidFill>
              </a:rPr>
              <a:t>G</a:t>
            </a:r>
            <a:endParaRPr lang="en-GB" dirty="0">
              <a:solidFill>
                <a:schemeClr val="accent2"/>
              </a:solidFill>
            </a:endParaRPr>
          </a:p>
        </p:txBody>
      </p:sp>
    </p:spTree>
    <p:extLst>
      <p:ext uri="{BB962C8B-B14F-4D97-AF65-F5344CB8AC3E}">
        <p14:creationId xmlns:p14="http://schemas.microsoft.com/office/powerpoint/2010/main" val="2943742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3029" y="74022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Which specific view within nature states that certain human characteristics are innate?</a:t>
            </a:r>
            <a:endParaRPr lang="en-GB" sz="1400" dirty="0"/>
          </a:p>
        </p:txBody>
      </p:sp>
      <p:sp>
        <p:nvSpPr>
          <p:cNvPr id="6" name="Rectangle 5"/>
          <p:cNvSpPr/>
          <p:nvPr/>
        </p:nvSpPr>
        <p:spPr>
          <a:xfrm>
            <a:off x="6139543" y="74022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a:t>Which psychologist investigated the link between genetics and crime using a twin study?</a:t>
            </a:r>
            <a:endParaRPr lang="en-GB" sz="1200" dirty="0"/>
          </a:p>
        </p:txBody>
      </p:sp>
      <p:sp>
        <p:nvSpPr>
          <p:cNvPr id="7" name="Rectangle 6"/>
          <p:cNvSpPr/>
          <p:nvPr/>
        </p:nvSpPr>
        <p:spPr>
          <a:xfrm>
            <a:off x="3962400" y="74022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Nativism</a:t>
            </a:r>
            <a:endParaRPr lang="en-GB" dirty="0"/>
          </a:p>
        </p:txBody>
      </p:sp>
      <p:sp>
        <p:nvSpPr>
          <p:cNvPr id="8" name="Rectangle 7"/>
          <p:cNvSpPr/>
          <p:nvPr/>
        </p:nvSpPr>
        <p:spPr>
          <a:xfrm>
            <a:off x="9818914" y="74022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Grove</a:t>
            </a:r>
            <a:endParaRPr lang="en-GB" dirty="0"/>
          </a:p>
        </p:txBody>
      </p:sp>
      <p:sp>
        <p:nvSpPr>
          <p:cNvPr id="9" name="Rectangle 8"/>
          <p:cNvSpPr/>
          <p:nvPr/>
        </p:nvSpPr>
        <p:spPr>
          <a:xfrm>
            <a:off x="283029" y="132805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What term states </a:t>
            </a:r>
            <a:r>
              <a:rPr lang="en-GB" sz="1400" dirty="0"/>
              <a:t>that all knowledge comes from </a:t>
            </a:r>
            <a:r>
              <a:rPr lang="en-GB" sz="1400" dirty="0" smtClean="0"/>
              <a:t>experience?</a:t>
            </a:r>
            <a:endParaRPr lang="en-GB" sz="1400" dirty="0"/>
          </a:p>
        </p:txBody>
      </p:sp>
      <p:sp>
        <p:nvSpPr>
          <p:cNvPr id="10" name="Rectangle 9"/>
          <p:cNvSpPr/>
          <p:nvPr/>
        </p:nvSpPr>
        <p:spPr>
          <a:xfrm>
            <a:off x="6139543" y="132805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What term refers to the unique experiences that even identical twins have?</a:t>
            </a:r>
            <a:endParaRPr lang="en-GB" sz="1400" dirty="0"/>
          </a:p>
        </p:txBody>
      </p:sp>
      <p:sp>
        <p:nvSpPr>
          <p:cNvPr id="11" name="Rectangle 10"/>
          <p:cNvSpPr/>
          <p:nvPr/>
        </p:nvSpPr>
        <p:spPr>
          <a:xfrm>
            <a:off x="3962400" y="132805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Empiricism </a:t>
            </a:r>
            <a:endParaRPr lang="en-GB" dirty="0"/>
          </a:p>
        </p:txBody>
      </p:sp>
      <p:sp>
        <p:nvSpPr>
          <p:cNvPr id="12" name="Rectangle 11"/>
          <p:cNvSpPr/>
          <p:nvPr/>
        </p:nvSpPr>
        <p:spPr>
          <a:xfrm>
            <a:off x="9818914" y="132805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Unshared</a:t>
            </a:r>
            <a:endParaRPr lang="en-GB" dirty="0"/>
          </a:p>
        </p:txBody>
      </p:sp>
      <p:sp>
        <p:nvSpPr>
          <p:cNvPr id="13" name="Rectangle 12"/>
          <p:cNvSpPr/>
          <p:nvPr/>
        </p:nvSpPr>
        <p:spPr>
          <a:xfrm>
            <a:off x="283029" y="191588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a:t>What term is used to describe the view adopted by behaviourists that we are born a blank slate upon which experiences shape us?</a:t>
            </a:r>
            <a:endParaRPr lang="en-GB" sz="1100" dirty="0"/>
          </a:p>
        </p:txBody>
      </p:sp>
      <p:sp>
        <p:nvSpPr>
          <p:cNvPr id="14" name="Rectangle 13"/>
          <p:cNvSpPr/>
          <p:nvPr/>
        </p:nvSpPr>
        <p:spPr>
          <a:xfrm>
            <a:off x="6139543" y="191588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a:t>What percentage of children who had mothers with a criminal record did Crowe find have a criminal record themselves by age 18?</a:t>
            </a:r>
            <a:endParaRPr lang="en-GB" sz="1100" dirty="0"/>
          </a:p>
        </p:txBody>
      </p:sp>
      <p:sp>
        <p:nvSpPr>
          <p:cNvPr id="15" name="Rectangle 14"/>
          <p:cNvSpPr/>
          <p:nvPr/>
        </p:nvSpPr>
        <p:spPr>
          <a:xfrm>
            <a:off x="3962400" y="191588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Tabula rasa</a:t>
            </a:r>
            <a:endParaRPr lang="en-GB" dirty="0"/>
          </a:p>
        </p:txBody>
      </p:sp>
      <p:sp>
        <p:nvSpPr>
          <p:cNvPr id="16" name="Rectangle 15"/>
          <p:cNvSpPr/>
          <p:nvPr/>
        </p:nvSpPr>
        <p:spPr>
          <a:xfrm>
            <a:off x="9818914" y="191588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50%</a:t>
            </a:r>
            <a:endParaRPr lang="en-GB" dirty="0"/>
          </a:p>
        </p:txBody>
      </p:sp>
      <p:sp>
        <p:nvSpPr>
          <p:cNvPr id="17" name="Rectangle 16"/>
          <p:cNvSpPr/>
          <p:nvPr/>
        </p:nvSpPr>
        <p:spPr>
          <a:xfrm>
            <a:off x="283029" y="250371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dirty="0"/>
              <a:t>What psychological term represents the extent to which a characteristic is genetic in </a:t>
            </a:r>
            <a:r>
              <a:rPr lang="en-GB" sz="1200" dirty="0" smtClean="0"/>
              <a:t>origin?</a:t>
            </a:r>
            <a:endParaRPr lang="en-GB" sz="1200" dirty="0"/>
          </a:p>
        </p:txBody>
      </p:sp>
      <p:sp>
        <p:nvSpPr>
          <p:cNvPr id="18" name="Rectangle 17"/>
          <p:cNvSpPr/>
          <p:nvPr/>
        </p:nvSpPr>
        <p:spPr>
          <a:xfrm>
            <a:off x="6139543" y="250371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Name one study supporting cross-cultural factors in gender</a:t>
            </a:r>
            <a:endParaRPr lang="en-GB" sz="1400" dirty="0"/>
          </a:p>
        </p:txBody>
      </p:sp>
      <p:sp>
        <p:nvSpPr>
          <p:cNvPr id="19" name="Rectangle 18"/>
          <p:cNvSpPr/>
          <p:nvPr/>
        </p:nvSpPr>
        <p:spPr>
          <a:xfrm>
            <a:off x="3962400" y="250371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Heritability coefficient</a:t>
            </a:r>
            <a:endParaRPr lang="en-GB" dirty="0"/>
          </a:p>
        </p:txBody>
      </p:sp>
      <p:sp>
        <p:nvSpPr>
          <p:cNvPr id="20" name="Rectangle 19"/>
          <p:cNvSpPr/>
          <p:nvPr/>
        </p:nvSpPr>
        <p:spPr>
          <a:xfrm>
            <a:off x="9818914" y="250371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Mead</a:t>
            </a:r>
            <a:endParaRPr lang="en-GB" dirty="0"/>
          </a:p>
        </p:txBody>
      </p:sp>
      <p:sp>
        <p:nvSpPr>
          <p:cNvPr id="21" name="Rectangle 20"/>
          <p:cNvSpPr/>
          <p:nvPr/>
        </p:nvSpPr>
        <p:spPr>
          <a:xfrm>
            <a:off x="283029" y="309154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Between what values is the heritability coefficient measured?</a:t>
            </a:r>
            <a:endParaRPr lang="en-GB" sz="1400" dirty="0"/>
          </a:p>
        </p:txBody>
      </p:sp>
      <p:sp>
        <p:nvSpPr>
          <p:cNvPr id="22" name="Rectangle 21"/>
          <p:cNvSpPr/>
          <p:nvPr/>
        </p:nvSpPr>
        <p:spPr>
          <a:xfrm>
            <a:off x="6139543" y="309154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a:t>Name one case study that would suggest that nature is actually the over-riding factor in determining gender</a:t>
            </a:r>
            <a:endParaRPr lang="en-GB" sz="1100" dirty="0"/>
          </a:p>
        </p:txBody>
      </p:sp>
      <p:sp>
        <p:nvSpPr>
          <p:cNvPr id="23" name="Rectangle 22"/>
          <p:cNvSpPr/>
          <p:nvPr/>
        </p:nvSpPr>
        <p:spPr>
          <a:xfrm>
            <a:off x="3962400" y="309154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0-1</a:t>
            </a:r>
            <a:endParaRPr lang="en-GB" dirty="0"/>
          </a:p>
        </p:txBody>
      </p:sp>
      <p:sp>
        <p:nvSpPr>
          <p:cNvPr id="24" name="Rectangle 23"/>
          <p:cNvSpPr/>
          <p:nvPr/>
        </p:nvSpPr>
        <p:spPr>
          <a:xfrm>
            <a:off x="9818914" y="309154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Money and </a:t>
            </a:r>
            <a:r>
              <a:rPr lang="en-GB" dirty="0" err="1" smtClean="0"/>
              <a:t>Erhardt</a:t>
            </a:r>
            <a:endParaRPr lang="en-GB" dirty="0"/>
          </a:p>
        </p:txBody>
      </p:sp>
      <p:sp>
        <p:nvSpPr>
          <p:cNvPr id="25" name="Rectangle 24"/>
          <p:cNvSpPr/>
          <p:nvPr/>
        </p:nvSpPr>
        <p:spPr>
          <a:xfrm>
            <a:off x="283029" y="367937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What would the heritability coefficient be if a factor was equally determined by genetics and the environment?</a:t>
            </a:r>
            <a:endParaRPr lang="en-GB" sz="1100" dirty="0"/>
          </a:p>
        </p:txBody>
      </p:sp>
      <p:sp>
        <p:nvSpPr>
          <p:cNvPr id="26" name="Rectangle 25"/>
          <p:cNvSpPr/>
          <p:nvPr/>
        </p:nvSpPr>
        <p:spPr>
          <a:xfrm>
            <a:off x="6139543" y="367937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State one criticism of adoption studies for establishing heritability coefficients</a:t>
            </a:r>
            <a:endParaRPr lang="en-GB" sz="1400" dirty="0"/>
          </a:p>
        </p:txBody>
      </p:sp>
      <p:sp>
        <p:nvSpPr>
          <p:cNvPr id="27" name="Rectangle 26"/>
          <p:cNvSpPr/>
          <p:nvPr/>
        </p:nvSpPr>
        <p:spPr>
          <a:xfrm>
            <a:off x="3962400" y="367937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0.5</a:t>
            </a:r>
            <a:endParaRPr lang="en-GB" dirty="0"/>
          </a:p>
        </p:txBody>
      </p:sp>
      <p:sp>
        <p:nvSpPr>
          <p:cNvPr id="28" name="Rectangle 27"/>
          <p:cNvSpPr/>
          <p:nvPr/>
        </p:nvSpPr>
        <p:spPr>
          <a:xfrm>
            <a:off x="9818914" y="367937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Adopted into similar environments or months later</a:t>
            </a:r>
            <a:endParaRPr lang="en-GB" sz="1100" dirty="0"/>
          </a:p>
        </p:txBody>
      </p:sp>
      <p:sp>
        <p:nvSpPr>
          <p:cNvPr id="29" name="Rectangle 28"/>
          <p:cNvSpPr/>
          <p:nvPr/>
        </p:nvSpPr>
        <p:spPr>
          <a:xfrm>
            <a:off x="283029" y="426720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What term refers to the degree of similarity between two things?</a:t>
            </a:r>
            <a:endParaRPr lang="en-GB" sz="1400" dirty="0"/>
          </a:p>
        </p:txBody>
      </p:sp>
      <p:sp>
        <p:nvSpPr>
          <p:cNvPr id="30" name="Rectangle 29"/>
          <p:cNvSpPr/>
          <p:nvPr/>
        </p:nvSpPr>
        <p:spPr>
          <a:xfrm>
            <a:off x="6139543" y="426720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In which geographical region did Mead conduct her work?</a:t>
            </a:r>
            <a:endParaRPr lang="en-GB" sz="1400" dirty="0"/>
          </a:p>
        </p:txBody>
      </p:sp>
      <p:sp>
        <p:nvSpPr>
          <p:cNvPr id="31" name="Rectangle 30"/>
          <p:cNvSpPr/>
          <p:nvPr/>
        </p:nvSpPr>
        <p:spPr>
          <a:xfrm>
            <a:off x="3962400" y="426720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Concordance rate</a:t>
            </a:r>
            <a:endParaRPr lang="en-GB" dirty="0"/>
          </a:p>
        </p:txBody>
      </p:sp>
      <p:sp>
        <p:nvSpPr>
          <p:cNvPr id="32" name="Rectangle 31"/>
          <p:cNvSpPr/>
          <p:nvPr/>
        </p:nvSpPr>
        <p:spPr>
          <a:xfrm>
            <a:off x="9818914" y="426720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New Guinea</a:t>
            </a:r>
            <a:endParaRPr lang="en-GB" dirty="0"/>
          </a:p>
        </p:txBody>
      </p:sp>
      <p:sp>
        <p:nvSpPr>
          <p:cNvPr id="33" name="Rectangle 32"/>
          <p:cNvSpPr/>
          <p:nvPr/>
        </p:nvSpPr>
        <p:spPr>
          <a:xfrm>
            <a:off x="283029" y="485503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Name two research methods that could be used to assess the heritability coefficient</a:t>
            </a:r>
            <a:endParaRPr lang="en-GB" sz="1400" dirty="0"/>
          </a:p>
        </p:txBody>
      </p:sp>
      <p:sp>
        <p:nvSpPr>
          <p:cNvPr id="34" name="Rectangle 33"/>
          <p:cNvSpPr/>
          <p:nvPr/>
        </p:nvSpPr>
        <p:spPr>
          <a:xfrm>
            <a:off x="6139543" y="485503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a:t>What is the psychological term for the way in which both nature and nurture are assumed to contribute towards behaviour?</a:t>
            </a:r>
            <a:endParaRPr lang="en-GB" sz="1100" dirty="0"/>
          </a:p>
        </p:txBody>
      </p:sp>
      <p:sp>
        <p:nvSpPr>
          <p:cNvPr id="35" name="Rectangle 34"/>
          <p:cNvSpPr/>
          <p:nvPr/>
        </p:nvSpPr>
        <p:spPr>
          <a:xfrm>
            <a:off x="3962400" y="485503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Twin studies and adoption studies</a:t>
            </a:r>
            <a:endParaRPr lang="en-GB" dirty="0"/>
          </a:p>
        </p:txBody>
      </p:sp>
      <p:sp>
        <p:nvSpPr>
          <p:cNvPr id="36" name="Rectangle 35"/>
          <p:cNvSpPr/>
          <p:nvPr/>
        </p:nvSpPr>
        <p:spPr>
          <a:xfrm>
            <a:off x="9818914" y="485503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a:t>Interactionist</a:t>
            </a:r>
            <a:endParaRPr lang="en-GB" dirty="0"/>
          </a:p>
        </p:txBody>
      </p:sp>
      <p:sp>
        <p:nvSpPr>
          <p:cNvPr id="37" name="Rectangle 36"/>
          <p:cNvSpPr/>
          <p:nvPr/>
        </p:nvSpPr>
        <p:spPr>
          <a:xfrm>
            <a:off x="283029" y="544286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a:t>What would the concordance rate be like for there to be a high environmental contribution?</a:t>
            </a:r>
            <a:endParaRPr lang="en-GB" sz="1200" dirty="0"/>
          </a:p>
        </p:txBody>
      </p:sp>
      <p:sp>
        <p:nvSpPr>
          <p:cNvPr id="38" name="Rectangle 37"/>
          <p:cNvSpPr/>
          <p:nvPr/>
        </p:nvSpPr>
        <p:spPr>
          <a:xfrm>
            <a:off x="6139543" y="544286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Name one example that would support the interactionist approach</a:t>
            </a:r>
            <a:endParaRPr lang="en-GB" sz="1400" dirty="0"/>
          </a:p>
        </p:txBody>
      </p:sp>
      <p:sp>
        <p:nvSpPr>
          <p:cNvPr id="39" name="Rectangle 38"/>
          <p:cNvSpPr/>
          <p:nvPr/>
        </p:nvSpPr>
        <p:spPr>
          <a:xfrm>
            <a:off x="3962400" y="544286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Low</a:t>
            </a:r>
            <a:endParaRPr lang="en-GB" dirty="0"/>
          </a:p>
        </p:txBody>
      </p:sp>
      <p:sp>
        <p:nvSpPr>
          <p:cNvPr id="40" name="Rectangle 39"/>
          <p:cNvSpPr/>
          <p:nvPr/>
        </p:nvSpPr>
        <p:spPr>
          <a:xfrm>
            <a:off x="9818914" y="544286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PKU</a:t>
            </a:r>
            <a:endParaRPr lang="en-GB" dirty="0"/>
          </a:p>
        </p:txBody>
      </p:sp>
      <p:sp>
        <p:nvSpPr>
          <p:cNvPr id="41" name="Rectangle 40"/>
          <p:cNvSpPr/>
          <p:nvPr/>
        </p:nvSpPr>
        <p:spPr>
          <a:xfrm>
            <a:off x="283029" y="603069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What does the fact that concordance rates aren’t a perfect 1 tell us?</a:t>
            </a:r>
            <a:endParaRPr lang="en-GB" sz="1400" dirty="0"/>
          </a:p>
        </p:txBody>
      </p:sp>
      <p:sp>
        <p:nvSpPr>
          <p:cNvPr id="42" name="Rectangle 41"/>
          <p:cNvSpPr/>
          <p:nvPr/>
        </p:nvSpPr>
        <p:spPr>
          <a:xfrm>
            <a:off x="6139543" y="603069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a:t>In what type of product is phenylalanine </a:t>
            </a:r>
            <a:r>
              <a:rPr lang="en-GB" sz="1400" dirty="0" smtClean="0"/>
              <a:t>found?</a:t>
            </a:r>
            <a:endParaRPr lang="en-GB" sz="1400" dirty="0"/>
          </a:p>
        </p:txBody>
      </p:sp>
      <p:sp>
        <p:nvSpPr>
          <p:cNvPr id="43" name="Rectangle 42"/>
          <p:cNvSpPr/>
          <p:nvPr/>
        </p:nvSpPr>
        <p:spPr>
          <a:xfrm>
            <a:off x="3962400" y="603069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dirty="0" smtClean="0"/>
              <a:t>Environmental influences important</a:t>
            </a:r>
            <a:endParaRPr lang="en-GB" sz="1600" dirty="0"/>
          </a:p>
        </p:txBody>
      </p:sp>
      <p:sp>
        <p:nvSpPr>
          <p:cNvPr id="44" name="Rectangle 43"/>
          <p:cNvSpPr/>
          <p:nvPr/>
        </p:nvSpPr>
        <p:spPr>
          <a:xfrm>
            <a:off x="9818914" y="603069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Dairy</a:t>
            </a:r>
            <a:endParaRPr lang="en-GB" dirty="0"/>
          </a:p>
        </p:txBody>
      </p:sp>
      <p:sp>
        <p:nvSpPr>
          <p:cNvPr id="46" name="Rectangle 45"/>
          <p:cNvSpPr/>
          <p:nvPr/>
        </p:nvSpPr>
        <p:spPr>
          <a:xfrm>
            <a:off x="1" y="129921"/>
            <a:ext cx="12191999"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nature-nurture quiz</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631438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8339" y="1925619"/>
            <a:ext cx="4679577" cy="46903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6445623" y="1925619"/>
            <a:ext cx="4679577" cy="469033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6" name="Rectangle 5"/>
          <p:cNvSpPr/>
          <p:nvPr/>
        </p:nvSpPr>
        <p:spPr>
          <a:xfrm>
            <a:off x="1077559" y="2153323"/>
            <a:ext cx="4193690" cy="42259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SUPPORTING ARGUMENTS</a:t>
            </a: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a:p>
        </p:txBody>
      </p:sp>
      <p:sp>
        <p:nvSpPr>
          <p:cNvPr id="7" name="Rectangle 6"/>
          <p:cNvSpPr/>
          <p:nvPr/>
        </p:nvSpPr>
        <p:spPr>
          <a:xfrm>
            <a:off x="6688566" y="2153323"/>
            <a:ext cx="4193690" cy="422596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DISPUTING ARGUMENTS</a:t>
            </a: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a:p>
        </p:txBody>
      </p:sp>
      <p:sp>
        <p:nvSpPr>
          <p:cNvPr id="8" name="Rectangle 7"/>
          <p:cNvSpPr/>
          <p:nvPr/>
        </p:nvSpPr>
        <p:spPr>
          <a:xfrm>
            <a:off x="0" y="0"/>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“Free will is just an illusion” (Skinner)</a:t>
            </a:r>
            <a:endParaRPr lang="en-GB"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6" name="Picture 2" descr="http://portal.nifty.com/2015/01/22/c/img/pc/01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14850" y="681057"/>
            <a:ext cx="1694740" cy="1130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30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42695" y="1331459"/>
            <a:ext cx="1534160" cy="566057"/>
          </a:xfrm>
          <a:prstGeom prst="round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ounded Rectangle 4"/>
          <p:cNvSpPr/>
          <p:nvPr/>
        </p:nvSpPr>
        <p:spPr>
          <a:xfrm>
            <a:off x="1242695" y="2459627"/>
            <a:ext cx="1534160" cy="3983355"/>
          </a:xfrm>
          <a:prstGeom prst="roundRect">
            <a:avLst/>
          </a:prstGeom>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dirty="0">
                <a:solidFill>
                  <a:srgbClr val="000000"/>
                </a:solidFill>
                <a:effectLst/>
                <a:ea typeface="Calibri" panose="020F0502020204030204" pitchFamily="34" charset="0"/>
                <a:cs typeface="Times New Roman" panose="02020603050405020304" pitchFamily="18" charset="0"/>
              </a:rPr>
              <a:t>Stressed the biological nature of human beings</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solidFill>
                  <a:srgbClr val="000000"/>
                </a:solidFill>
                <a:effectLst/>
                <a:ea typeface="Calibri" panose="020F0502020204030204" pitchFamily="34" charset="0"/>
                <a:cs typeface="Times New Roman" panose="02020603050405020304" pitchFamily="18" charset="0"/>
              </a:rPr>
              <a:t>Focus is on instinctual drives of sex and aggression imposed by society</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solidFill>
                  <a:srgbClr val="000000"/>
                </a:solidFill>
                <a:effectLst/>
                <a:ea typeface="Calibri" panose="020F0502020204030204" pitchFamily="34" charset="0"/>
                <a:cs typeface="Times New Roman" panose="02020603050405020304" pitchFamily="18" charset="0"/>
              </a:rPr>
              <a:t>Fixation may occur during the psychosexual stages to have an impact on personality</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solidFill>
                  <a:srgbClr val="000000"/>
                </a:solidFill>
                <a:effectLst/>
                <a:ea typeface="Calibri" panose="020F0502020204030204" pitchFamily="34" charset="0"/>
                <a:cs typeface="Times New Roman" panose="02020603050405020304" pitchFamily="18" charset="0"/>
              </a:rPr>
              <a:t>Nurture is always secondary to nature</a:t>
            </a:r>
            <a:endParaRPr lang="en-GB" sz="1100" dirty="0">
              <a:effectLst/>
              <a:ea typeface="Calibri" panose="020F0502020204030204" pitchFamily="34" charset="0"/>
              <a:cs typeface="Times New Roman" panose="02020603050405020304" pitchFamily="18" charset="0"/>
            </a:endParaRPr>
          </a:p>
        </p:txBody>
      </p:sp>
      <p:sp>
        <p:nvSpPr>
          <p:cNvPr id="6" name="Rounded Rectangle 5"/>
          <p:cNvSpPr/>
          <p:nvPr/>
        </p:nvSpPr>
        <p:spPr>
          <a:xfrm>
            <a:off x="2867660" y="2460897"/>
            <a:ext cx="1534160" cy="3983355"/>
          </a:xfrm>
          <a:prstGeom prst="roundRect">
            <a:avLst/>
          </a:prstGeom>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Proposed an environmental determinism view</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Nurture is of paramount importance</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Behaviour is directly shaped and controlled through conditioning (associative learning and reinforcement and punishment)</a:t>
            </a:r>
            <a:endParaRPr lang="en-GB" sz="1100">
              <a:effectLst/>
              <a:ea typeface="Calibri" panose="020F0502020204030204" pitchFamily="34" charset="0"/>
              <a:cs typeface="Times New Roman" panose="02020603050405020304" pitchFamily="18" charset="0"/>
            </a:endParaRPr>
          </a:p>
        </p:txBody>
      </p:sp>
      <p:sp>
        <p:nvSpPr>
          <p:cNvPr id="7" name="Rounded Rectangle 6"/>
          <p:cNvSpPr/>
          <p:nvPr/>
        </p:nvSpPr>
        <p:spPr>
          <a:xfrm>
            <a:off x="4495165" y="2460262"/>
            <a:ext cx="1534160" cy="3983355"/>
          </a:xfrm>
          <a:prstGeom prst="roundRect">
            <a:avLst/>
          </a:prstGeom>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000">
                <a:solidFill>
                  <a:srgbClr val="000000"/>
                </a:solidFill>
                <a:effectLst/>
                <a:ea typeface="Calibri" panose="020F0502020204030204" pitchFamily="34" charset="0"/>
                <a:cs typeface="Times New Roman" panose="02020603050405020304" pitchFamily="18" charset="0"/>
              </a:rPr>
              <a:t>Stress the role of the environment on a person’s behaviour</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000">
                <a:solidFill>
                  <a:srgbClr val="000000"/>
                </a:solidFill>
                <a:effectLst/>
                <a:ea typeface="Calibri" panose="020F0502020204030204" pitchFamily="34" charset="0"/>
                <a:cs typeface="Times New Roman" panose="02020603050405020304" pitchFamily="18" charset="0"/>
              </a:rPr>
              <a:t>Little attention is paid to biological factors as behaviour is modifiable by the environment</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000">
                <a:solidFill>
                  <a:srgbClr val="000000"/>
                </a:solidFill>
                <a:effectLst/>
                <a:ea typeface="Calibri" panose="020F0502020204030204" pitchFamily="34" charset="0"/>
                <a:cs typeface="Times New Roman" panose="02020603050405020304" pitchFamily="18" charset="0"/>
              </a:rPr>
              <a:t>However, environmental factors aren’t the only influencing factor as cognitive processes also exist</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000">
                <a:solidFill>
                  <a:srgbClr val="000000"/>
                </a:solidFill>
                <a:effectLst/>
                <a:ea typeface="Calibri" panose="020F0502020204030204" pitchFamily="34" charset="0"/>
                <a:cs typeface="Times New Roman" panose="02020603050405020304" pitchFamily="18" charset="0"/>
              </a:rPr>
              <a:t>Consider the interaction between the individual and the environment (which is reciprocal)</a:t>
            </a:r>
            <a:endParaRPr lang="en-GB" sz="1100">
              <a:effectLst/>
              <a:ea typeface="Calibri" panose="020F0502020204030204" pitchFamily="34" charset="0"/>
              <a:cs typeface="Times New Roman" panose="02020603050405020304" pitchFamily="18" charset="0"/>
            </a:endParaRPr>
          </a:p>
        </p:txBody>
      </p:sp>
      <p:sp>
        <p:nvSpPr>
          <p:cNvPr id="8" name="Rounded Rectangle 7"/>
          <p:cNvSpPr/>
          <p:nvPr/>
        </p:nvSpPr>
        <p:spPr>
          <a:xfrm>
            <a:off x="6132195" y="2461532"/>
            <a:ext cx="1534160" cy="3983355"/>
          </a:xfrm>
          <a:prstGeom prst="roundRect">
            <a:avLst/>
          </a:prstGeom>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Interactionist in their approach</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Focus is on innate information processing abilities that are constantly refined by experience</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Innate schemas develop and expand through continuous interaction with the external world</a:t>
            </a:r>
            <a:endParaRPr lang="en-GB" sz="1100">
              <a:effectLst/>
              <a:ea typeface="Calibri" panose="020F0502020204030204" pitchFamily="34" charset="0"/>
              <a:cs typeface="Times New Roman" panose="02020603050405020304" pitchFamily="18" charset="0"/>
            </a:endParaRPr>
          </a:p>
        </p:txBody>
      </p:sp>
      <p:sp>
        <p:nvSpPr>
          <p:cNvPr id="9" name="Rounded Rectangle 8"/>
          <p:cNvSpPr/>
          <p:nvPr/>
        </p:nvSpPr>
        <p:spPr>
          <a:xfrm>
            <a:off x="7778115" y="2460262"/>
            <a:ext cx="1534160" cy="3983355"/>
          </a:xfrm>
          <a:prstGeom prst="roundRect">
            <a:avLst/>
          </a:prstGeom>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000">
                <a:solidFill>
                  <a:srgbClr val="000000"/>
                </a:solidFill>
                <a:effectLst/>
                <a:ea typeface="Calibri" panose="020F0502020204030204" pitchFamily="34" charset="0"/>
                <a:cs typeface="Times New Roman" panose="02020603050405020304" pitchFamily="18" charset="0"/>
              </a:rPr>
              <a:t>The need to self-actualise is innate</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000">
                <a:solidFill>
                  <a:srgbClr val="000000"/>
                </a:solidFill>
                <a:effectLst/>
                <a:ea typeface="Calibri" panose="020F0502020204030204" pitchFamily="34" charset="0"/>
                <a:cs typeface="Times New Roman" panose="02020603050405020304" pitchFamily="18" charset="0"/>
              </a:rPr>
              <a:t>However, humans are significantly influenced by environmental variables.</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000">
                <a:solidFill>
                  <a:srgbClr val="000000"/>
                </a:solidFill>
                <a:effectLst/>
                <a:ea typeface="Calibri" panose="020F0502020204030204" pitchFamily="34" charset="0"/>
                <a:cs typeface="Times New Roman" panose="02020603050405020304" pitchFamily="18" charset="0"/>
              </a:rPr>
              <a:t>If a person is given unconditional positive regard, then progress towards fulfilment will occur</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000">
                <a:solidFill>
                  <a:srgbClr val="000000"/>
                </a:solidFill>
                <a:effectLst/>
                <a:ea typeface="Calibri" panose="020F0502020204030204" pitchFamily="34" charset="0"/>
                <a:cs typeface="Times New Roman" panose="02020603050405020304" pitchFamily="18" charset="0"/>
              </a:rPr>
              <a:t>Both nature and nurture have roles in determining behaviour and setting the boundaries within which one is free to develop</a:t>
            </a:r>
            <a:endParaRPr lang="en-GB" sz="1100">
              <a:effectLst/>
              <a:ea typeface="Calibri" panose="020F0502020204030204" pitchFamily="34" charset="0"/>
              <a:cs typeface="Times New Roman" panose="02020603050405020304" pitchFamily="18" charset="0"/>
            </a:endParaRPr>
          </a:p>
        </p:txBody>
      </p:sp>
      <p:sp>
        <p:nvSpPr>
          <p:cNvPr id="10" name="Rounded Rectangle 9"/>
          <p:cNvSpPr/>
          <p:nvPr/>
        </p:nvSpPr>
        <p:spPr>
          <a:xfrm>
            <a:off x="9415145" y="2461532"/>
            <a:ext cx="1534160" cy="3983355"/>
          </a:xfrm>
          <a:prstGeom prst="roundRect">
            <a:avLst/>
          </a:prstGeom>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The focus is on heredity</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However, the interaction with the environment is also acknowledged</a:t>
            </a:r>
            <a:endParaRPr lang="en-GB" sz="110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There is continuing interaction between nature and nurture</a:t>
            </a:r>
            <a:endParaRPr lang="en-GB" sz="1100">
              <a:effectLst/>
              <a:ea typeface="Calibri" panose="020F0502020204030204" pitchFamily="34" charset="0"/>
              <a:cs typeface="Times New Roman" panose="02020603050405020304" pitchFamily="18" charset="0"/>
            </a:endParaRPr>
          </a:p>
        </p:txBody>
      </p:sp>
      <p:sp>
        <p:nvSpPr>
          <p:cNvPr id="11" name="Rounded Rectangle 10"/>
          <p:cNvSpPr/>
          <p:nvPr/>
        </p:nvSpPr>
        <p:spPr>
          <a:xfrm>
            <a:off x="2867660" y="1331459"/>
            <a:ext cx="1534160" cy="56605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ounded Rectangle 11"/>
          <p:cNvSpPr/>
          <p:nvPr/>
        </p:nvSpPr>
        <p:spPr>
          <a:xfrm>
            <a:off x="4495165" y="1331459"/>
            <a:ext cx="1534160" cy="566057"/>
          </a:xfrm>
          <a:prstGeom prst="roundRect">
            <a:avLst/>
          </a:prstGeom>
          <a:ln>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3" name="Rounded Rectangle 12"/>
          <p:cNvSpPr/>
          <p:nvPr/>
        </p:nvSpPr>
        <p:spPr>
          <a:xfrm>
            <a:off x="6122670" y="1331459"/>
            <a:ext cx="1534160" cy="56605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4" name="Rounded Rectangle 13"/>
          <p:cNvSpPr/>
          <p:nvPr/>
        </p:nvSpPr>
        <p:spPr>
          <a:xfrm>
            <a:off x="7778115" y="1331459"/>
            <a:ext cx="1534160" cy="56605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5" name="Rounded Rectangle 14"/>
          <p:cNvSpPr/>
          <p:nvPr/>
        </p:nvSpPr>
        <p:spPr>
          <a:xfrm>
            <a:off x="9433560" y="1331459"/>
            <a:ext cx="1534160" cy="56605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cxnSp>
        <p:nvCxnSpPr>
          <p:cNvPr id="16" name="Straight Connector 15"/>
          <p:cNvCxnSpPr/>
          <p:nvPr/>
        </p:nvCxnSpPr>
        <p:spPr>
          <a:xfrm>
            <a:off x="1888490" y="2069737"/>
            <a:ext cx="86588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1301115" y="2181497"/>
            <a:ext cx="1533525" cy="27813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NATURE</a:t>
            </a:r>
            <a:endParaRPr lang="en-GB" sz="1100">
              <a:effectLst/>
              <a:ea typeface="Calibri" panose="020F0502020204030204" pitchFamily="34" charset="0"/>
              <a:cs typeface="Times New Roman" panose="02020603050405020304" pitchFamily="18" charset="0"/>
            </a:endParaRPr>
          </a:p>
        </p:txBody>
      </p:sp>
      <p:sp>
        <p:nvSpPr>
          <p:cNvPr id="18" name="Rounded Rectangle 17"/>
          <p:cNvSpPr/>
          <p:nvPr/>
        </p:nvSpPr>
        <p:spPr>
          <a:xfrm>
            <a:off x="9434195" y="2181497"/>
            <a:ext cx="1533525" cy="27813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solidFill>
                  <a:srgbClr val="000000"/>
                </a:solidFill>
                <a:effectLst/>
                <a:ea typeface="Calibri" panose="020F0502020204030204" pitchFamily="34" charset="0"/>
                <a:cs typeface="Times New Roman" panose="02020603050405020304" pitchFamily="18" charset="0"/>
              </a:rPr>
              <a:t>NURTURE</a:t>
            </a:r>
            <a:endParaRPr lang="en-GB" sz="1100">
              <a:effectLst/>
              <a:ea typeface="Calibri" panose="020F0502020204030204" pitchFamily="34" charset="0"/>
              <a:cs typeface="Times New Roman" panose="02020603050405020304" pitchFamily="18" charset="0"/>
            </a:endParaRPr>
          </a:p>
        </p:txBody>
      </p:sp>
      <p:cxnSp>
        <p:nvCxnSpPr>
          <p:cNvPr id="19" name="Straight Connector 18"/>
          <p:cNvCxnSpPr/>
          <p:nvPr/>
        </p:nvCxnSpPr>
        <p:spPr>
          <a:xfrm flipV="1">
            <a:off x="1888490" y="1975122"/>
            <a:ext cx="0" cy="2063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10547350" y="1975122"/>
            <a:ext cx="0" cy="2063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0" y="227063"/>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Nature-Nurture Debate Spectrum</a:t>
            </a:r>
            <a:endParaRPr lang="en-GB"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967928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74971" y="100046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Instincts </a:t>
            </a:r>
            <a:endParaRPr lang="en-GB" dirty="0"/>
          </a:p>
        </p:txBody>
      </p:sp>
      <p:sp>
        <p:nvSpPr>
          <p:cNvPr id="5" name="Rectangle 4"/>
          <p:cNvSpPr/>
          <p:nvPr/>
        </p:nvSpPr>
        <p:spPr>
          <a:xfrm>
            <a:off x="9595817" y="10004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 name="Rectangle 5"/>
          <p:cNvSpPr/>
          <p:nvPr/>
        </p:nvSpPr>
        <p:spPr>
          <a:xfrm>
            <a:off x="10522768" y="10004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7" name="Rectangle 6"/>
          <p:cNvSpPr/>
          <p:nvPr/>
        </p:nvSpPr>
        <p:spPr>
          <a:xfrm>
            <a:off x="6574971" y="1723016"/>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Animal studies</a:t>
            </a:r>
            <a:endParaRPr lang="en-GB" dirty="0"/>
          </a:p>
        </p:txBody>
      </p:sp>
      <p:sp>
        <p:nvSpPr>
          <p:cNvPr id="8" name="Rectangle 7"/>
          <p:cNvSpPr/>
          <p:nvPr/>
        </p:nvSpPr>
        <p:spPr>
          <a:xfrm>
            <a:off x="9595817" y="1723016"/>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9" name="Rectangle 8"/>
          <p:cNvSpPr/>
          <p:nvPr/>
        </p:nvSpPr>
        <p:spPr>
          <a:xfrm>
            <a:off x="10522768" y="1723016"/>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0" name="Rectangle 9"/>
          <p:cNvSpPr/>
          <p:nvPr/>
        </p:nvSpPr>
        <p:spPr>
          <a:xfrm>
            <a:off x="6574971" y="244557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Innate factors</a:t>
            </a:r>
            <a:endParaRPr lang="en-GB" dirty="0"/>
          </a:p>
        </p:txBody>
      </p:sp>
      <p:sp>
        <p:nvSpPr>
          <p:cNvPr id="11" name="Rectangle 10"/>
          <p:cNvSpPr/>
          <p:nvPr/>
        </p:nvSpPr>
        <p:spPr>
          <a:xfrm>
            <a:off x="9595817" y="244557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2" name="Rectangle 11"/>
          <p:cNvSpPr/>
          <p:nvPr/>
        </p:nvSpPr>
        <p:spPr>
          <a:xfrm>
            <a:off x="10522768" y="244557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3" name="Rectangle 12"/>
          <p:cNvSpPr/>
          <p:nvPr/>
        </p:nvSpPr>
        <p:spPr>
          <a:xfrm>
            <a:off x="6574971" y="317440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Adoption studies</a:t>
            </a:r>
            <a:endParaRPr lang="en-GB" dirty="0"/>
          </a:p>
        </p:txBody>
      </p:sp>
      <p:sp>
        <p:nvSpPr>
          <p:cNvPr id="14" name="Rectangle 13"/>
          <p:cNvSpPr/>
          <p:nvPr/>
        </p:nvSpPr>
        <p:spPr>
          <a:xfrm>
            <a:off x="9595817" y="317440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5" name="Rectangle 14"/>
          <p:cNvSpPr/>
          <p:nvPr/>
        </p:nvSpPr>
        <p:spPr>
          <a:xfrm>
            <a:off x="10522768" y="317440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6" name="Rectangle 15"/>
          <p:cNvSpPr/>
          <p:nvPr/>
        </p:nvSpPr>
        <p:spPr>
          <a:xfrm>
            <a:off x="6574971" y="390323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Evolutionary theory</a:t>
            </a:r>
            <a:endParaRPr lang="en-GB" dirty="0"/>
          </a:p>
        </p:txBody>
      </p:sp>
      <p:sp>
        <p:nvSpPr>
          <p:cNvPr id="17" name="Rectangle 16"/>
          <p:cNvSpPr/>
          <p:nvPr/>
        </p:nvSpPr>
        <p:spPr>
          <a:xfrm>
            <a:off x="9595817" y="390323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8" name="Rectangle 17"/>
          <p:cNvSpPr/>
          <p:nvPr/>
        </p:nvSpPr>
        <p:spPr>
          <a:xfrm>
            <a:off x="10522768" y="390323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9" name="Rectangle 18"/>
          <p:cNvSpPr/>
          <p:nvPr/>
        </p:nvSpPr>
        <p:spPr>
          <a:xfrm>
            <a:off x="6574971" y="463206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Predisposition</a:t>
            </a:r>
            <a:endParaRPr lang="en-GB" dirty="0"/>
          </a:p>
        </p:txBody>
      </p:sp>
      <p:sp>
        <p:nvSpPr>
          <p:cNvPr id="20" name="Rectangle 19"/>
          <p:cNvSpPr/>
          <p:nvPr/>
        </p:nvSpPr>
        <p:spPr>
          <a:xfrm>
            <a:off x="9595817" y="46320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1" name="Rectangle 20"/>
          <p:cNvSpPr/>
          <p:nvPr/>
        </p:nvSpPr>
        <p:spPr>
          <a:xfrm>
            <a:off x="10522768" y="46320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2" name="Rectangle 21"/>
          <p:cNvSpPr/>
          <p:nvPr/>
        </p:nvSpPr>
        <p:spPr>
          <a:xfrm>
            <a:off x="6574971" y="536089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Heredity</a:t>
            </a:r>
            <a:endParaRPr lang="en-GB" dirty="0"/>
          </a:p>
        </p:txBody>
      </p:sp>
      <p:sp>
        <p:nvSpPr>
          <p:cNvPr id="23" name="Rectangle 22"/>
          <p:cNvSpPr/>
          <p:nvPr/>
        </p:nvSpPr>
        <p:spPr>
          <a:xfrm>
            <a:off x="9595817" y="536089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4" name="Rectangle 23"/>
          <p:cNvSpPr/>
          <p:nvPr/>
        </p:nvSpPr>
        <p:spPr>
          <a:xfrm>
            <a:off x="10522768" y="536089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5" name="Rectangle 24"/>
          <p:cNvSpPr/>
          <p:nvPr/>
        </p:nvSpPr>
        <p:spPr>
          <a:xfrm>
            <a:off x="6574971" y="608972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Environment</a:t>
            </a:r>
            <a:endParaRPr lang="en-GB" dirty="0"/>
          </a:p>
        </p:txBody>
      </p:sp>
      <p:sp>
        <p:nvSpPr>
          <p:cNvPr id="26" name="Rectangle 25"/>
          <p:cNvSpPr/>
          <p:nvPr/>
        </p:nvSpPr>
        <p:spPr>
          <a:xfrm>
            <a:off x="9595817" y="608972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7" name="Rectangle 26"/>
          <p:cNvSpPr/>
          <p:nvPr/>
        </p:nvSpPr>
        <p:spPr>
          <a:xfrm>
            <a:off x="10522768" y="608972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8" name="Rectangle 27"/>
          <p:cNvSpPr/>
          <p:nvPr/>
        </p:nvSpPr>
        <p:spPr>
          <a:xfrm>
            <a:off x="1" y="-32232"/>
            <a:ext cx="12191999"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Nature or nurture?</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9" name="Rectangle 28"/>
          <p:cNvSpPr/>
          <p:nvPr/>
        </p:nvSpPr>
        <p:spPr>
          <a:xfrm>
            <a:off x="9348391" y="451821"/>
            <a:ext cx="1021976" cy="54864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dirty="0" smtClean="0"/>
              <a:t>Nature</a:t>
            </a:r>
            <a:endParaRPr lang="en-GB" sz="1100" dirty="0"/>
          </a:p>
        </p:txBody>
      </p:sp>
      <p:sp>
        <p:nvSpPr>
          <p:cNvPr id="30" name="Rectangle 29"/>
          <p:cNvSpPr/>
          <p:nvPr/>
        </p:nvSpPr>
        <p:spPr>
          <a:xfrm>
            <a:off x="10286996" y="451821"/>
            <a:ext cx="1021976" cy="54864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dirty="0" smtClean="0"/>
              <a:t>Nurture</a:t>
            </a:r>
            <a:endParaRPr lang="en-GB" sz="1100" dirty="0"/>
          </a:p>
        </p:txBody>
      </p:sp>
      <p:sp>
        <p:nvSpPr>
          <p:cNvPr id="31" name="Rectangle 30"/>
          <p:cNvSpPr/>
          <p:nvPr/>
        </p:nvSpPr>
        <p:spPr>
          <a:xfrm>
            <a:off x="11449718" y="10004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2" name="Rectangle 31"/>
          <p:cNvSpPr/>
          <p:nvPr/>
        </p:nvSpPr>
        <p:spPr>
          <a:xfrm>
            <a:off x="11449718" y="1723016"/>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3" name="Rectangle 32"/>
          <p:cNvSpPr/>
          <p:nvPr/>
        </p:nvSpPr>
        <p:spPr>
          <a:xfrm>
            <a:off x="11449718" y="244557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4" name="Rectangle 33"/>
          <p:cNvSpPr/>
          <p:nvPr/>
        </p:nvSpPr>
        <p:spPr>
          <a:xfrm>
            <a:off x="11449718" y="317440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5" name="Rectangle 34"/>
          <p:cNvSpPr/>
          <p:nvPr/>
        </p:nvSpPr>
        <p:spPr>
          <a:xfrm>
            <a:off x="11449718" y="390323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6" name="Rectangle 35"/>
          <p:cNvSpPr/>
          <p:nvPr/>
        </p:nvSpPr>
        <p:spPr>
          <a:xfrm>
            <a:off x="11449718" y="46320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7" name="Rectangle 36"/>
          <p:cNvSpPr/>
          <p:nvPr/>
        </p:nvSpPr>
        <p:spPr>
          <a:xfrm>
            <a:off x="11449718" y="536089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8" name="Rectangle 37"/>
          <p:cNvSpPr/>
          <p:nvPr/>
        </p:nvSpPr>
        <p:spPr>
          <a:xfrm>
            <a:off x="11449718" y="608972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9" name="Rectangle 38"/>
          <p:cNvSpPr/>
          <p:nvPr/>
        </p:nvSpPr>
        <p:spPr>
          <a:xfrm>
            <a:off x="11213946" y="451821"/>
            <a:ext cx="1021976" cy="54864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dirty="0" smtClean="0"/>
              <a:t>Interactionism</a:t>
            </a:r>
            <a:endParaRPr lang="en-GB" sz="1100" dirty="0"/>
          </a:p>
        </p:txBody>
      </p:sp>
      <p:sp>
        <p:nvSpPr>
          <p:cNvPr id="40" name="Rectangle 39"/>
          <p:cNvSpPr/>
          <p:nvPr/>
        </p:nvSpPr>
        <p:spPr>
          <a:xfrm>
            <a:off x="387662" y="100046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Genes</a:t>
            </a:r>
            <a:endParaRPr lang="en-GB" dirty="0"/>
          </a:p>
        </p:txBody>
      </p:sp>
      <p:sp>
        <p:nvSpPr>
          <p:cNvPr id="41" name="Rectangle 40"/>
          <p:cNvSpPr/>
          <p:nvPr/>
        </p:nvSpPr>
        <p:spPr>
          <a:xfrm>
            <a:off x="3408508" y="10004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2" name="Rectangle 41"/>
          <p:cNvSpPr/>
          <p:nvPr/>
        </p:nvSpPr>
        <p:spPr>
          <a:xfrm>
            <a:off x="4335459" y="10004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3" name="Rectangle 42"/>
          <p:cNvSpPr/>
          <p:nvPr/>
        </p:nvSpPr>
        <p:spPr>
          <a:xfrm>
            <a:off x="387662" y="1723016"/>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Experience</a:t>
            </a:r>
            <a:endParaRPr lang="en-GB" dirty="0"/>
          </a:p>
        </p:txBody>
      </p:sp>
      <p:sp>
        <p:nvSpPr>
          <p:cNvPr id="44" name="Rectangle 43"/>
          <p:cNvSpPr/>
          <p:nvPr/>
        </p:nvSpPr>
        <p:spPr>
          <a:xfrm>
            <a:off x="3408508" y="1723016"/>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5" name="Rectangle 44"/>
          <p:cNvSpPr/>
          <p:nvPr/>
        </p:nvSpPr>
        <p:spPr>
          <a:xfrm>
            <a:off x="4335459" y="1723016"/>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6" name="Rectangle 45"/>
          <p:cNvSpPr/>
          <p:nvPr/>
        </p:nvSpPr>
        <p:spPr>
          <a:xfrm>
            <a:off x="387662" y="244557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Disposition</a:t>
            </a:r>
            <a:endParaRPr lang="en-GB" dirty="0"/>
          </a:p>
        </p:txBody>
      </p:sp>
      <p:sp>
        <p:nvSpPr>
          <p:cNvPr id="47" name="Rectangle 46"/>
          <p:cNvSpPr/>
          <p:nvPr/>
        </p:nvSpPr>
        <p:spPr>
          <a:xfrm>
            <a:off x="3408508" y="244557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8" name="Rectangle 47"/>
          <p:cNvSpPr/>
          <p:nvPr/>
        </p:nvSpPr>
        <p:spPr>
          <a:xfrm>
            <a:off x="4335459" y="244557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9" name="Rectangle 48"/>
          <p:cNvSpPr/>
          <p:nvPr/>
        </p:nvSpPr>
        <p:spPr>
          <a:xfrm>
            <a:off x="387662" y="317440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Twin studies</a:t>
            </a:r>
            <a:endParaRPr lang="en-GB" dirty="0"/>
          </a:p>
        </p:txBody>
      </p:sp>
      <p:sp>
        <p:nvSpPr>
          <p:cNvPr id="50" name="Rectangle 49"/>
          <p:cNvSpPr/>
          <p:nvPr/>
        </p:nvSpPr>
        <p:spPr>
          <a:xfrm>
            <a:off x="3408508" y="317440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51" name="Rectangle 50"/>
          <p:cNvSpPr/>
          <p:nvPr/>
        </p:nvSpPr>
        <p:spPr>
          <a:xfrm>
            <a:off x="4335459" y="317440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52" name="Rectangle 51"/>
          <p:cNvSpPr/>
          <p:nvPr/>
        </p:nvSpPr>
        <p:spPr>
          <a:xfrm>
            <a:off x="387662" y="390323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Development </a:t>
            </a:r>
            <a:endParaRPr lang="en-GB" dirty="0"/>
          </a:p>
        </p:txBody>
      </p:sp>
      <p:sp>
        <p:nvSpPr>
          <p:cNvPr id="53" name="Rectangle 52"/>
          <p:cNvSpPr/>
          <p:nvPr/>
        </p:nvSpPr>
        <p:spPr>
          <a:xfrm>
            <a:off x="3408508" y="390323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54" name="Rectangle 53"/>
          <p:cNvSpPr/>
          <p:nvPr/>
        </p:nvSpPr>
        <p:spPr>
          <a:xfrm>
            <a:off x="4335459" y="390323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55" name="Rectangle 54"/>
          <p:cNvSpPr/>
          <p:nvPr/>
        </p:nvSpPr>
        <p:spPr>
          <a:xfrm>
            <a:off x="387662" y="463206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Gender</a:t>
            </a:r>
            <a:endParaRPr lang="en-GB" dirty="0"/>
          </a:p>
        </p:txBody>
      </p:sp>
      <p:sp>
        <p:nvSpPr>
          <p:cNvPr id="56" name="Rectangle 55"/>
          <p:cNvSpPr/>
          <p:nvPr/>
        </p:nvSpPr>
        <p:spPr>
          <a:xfrm>
            <a:off x="3408508" y="46320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57" name="Rectangle 56"/>
          <p:cNvSpPr/>
          <p:nvPr/>
        </p:nvSpPr>
        <p:spPr>
          <a:xfrm>
            <a:off x="4335459" y="46320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58" name="Rectangle 57"/>
          <p:cNvSpPr/>
          <p:nvPr/>
        </p:nvSpPr>
        <p:spPr>
          <a:xfrm>
            <a:off x="387662" y="536089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Cross-cultural studies</a:t>
            </a:r>
            <a:endParaRPr lang="en-GB" dirty="0"/>
          </a:p>
        </p:txBody>
      </p:sp>
      <p:sp>
        <p:nvSpPr>
          <p:cNvPr id="59" name="Rectangle 58"/>
          <p:cNvSpPr/>
          <p:nvPr/>
        </p:nvSpPr>
        <p:spPr>
          <a:xfrm>
            <a:off x="3408508" y="536089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0" name="Rectangle 59"/>
          <p:cNvSpPr/>
          <p:nvPr/>
        </p:nvSpPr>
        <p:spPr>
          <a:xfrm>
            <a:off x="4335459" y="536089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1" name="Rectangle 60"/>
          <p:cNvSpPr/>
          <p:nvPr/>
        </p:nvSpPr>
        <p:spPr>
          <a:xfrm>
            <a:off x="387662" y="6089721"/>
            <a:ext cx="2784182" cy="5486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Society</a:t>
            </a:r>
            <a:endParaRPr lang="en-GB" dirty="0"/>
          </a:p>
        </p:txBody>
      </p:sp>
      <p:sp>
        <p:nvSpPr>
          <p:cNvPr id="62" name="Rectangle 61"/>
          <p:cNvSpPr/>
          <p:nvPr/>
        </p:nvSpPr>
        <p:spPr>
          <a:xfrm>
            <a:off x="3408508" y="608972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3" name="Rectangle 62"/>
          <p:cNvSpPr/>
          <p:nvPr/>
        </p:nvSpPr>
        <p:spPr>
          <a:xfrm>
            <a:off x="4335459" y="608972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4" name="Rectangle 63"/>
          <p:cNvSpPr/>
          <p:nvPr/>
        </p:nvSpPr>
        <p:spPr>
          <a:xfrm>
            <a:off x="3161082" y="451821"/>
            <a:ext cx="1021976" cy="54864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dirty="0" smtClean="0"/>
              <a:t>Nature</a:t>
            </a:r>
            <a:endParaRPr lang="en-GB" sz="1100" dirty="0"/>
          </a:p>
        </p:txBody>
      </p:sp>
      <p:sp>
        <p:nvSpPr>
          <p:cNvPr id="65" name="Rectangle 64"/>
          <p:cNvSpPr/>
          <p:nvPr/>
        </p:nvSpPr>
        <p:spPr>
          <a:xfrm>
            <a:off x="4099687" y="451821"/>
            <a:ext cx="1021976" cy="54864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dirty="0" smtClean="0"/>
              <a:t>Nurture</a:t>
            </a:r>
            <a:endParaRPr lang="en-GB" sz="1100" dirty="0"/>
          </a:p>
        </p:txBody>
      </p:sp>
      <p:sp>
        <p:nvSpPr>
          <p:cNvPr id="66" name="Rectangle 65"/>
          <p:cNvSpPr/>
          <p:nvPr/>
        </p:nvSpPr>
        <p:spPr>
          <a:xfrm>
            <a:off x="5262409" y="10004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7" name="Rectangle 66"/>
          <p:cNvSpPr/>
          <p:nvPr/>
        </p:nvSpPr>
        <p:spPr>
          <a:xfrm>
            <a:off x="5262409" y="1723016"/>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8" name="Rectangle 67"/>
          <p:cNvSpPr/>
          <p:nvPr/>
        </p:nvSpPr>
        <p:spPr>
          <a:xfrm>
            <a:off x="5262409" y="244557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9" name="Rectangle 68"/>
          <p:cNvSpPr/>
          <p:nvPr/>
        </p:nvSpPr>
        <p:spPr>
          <a:xfrm>
            <a:off x="5262409" y="317440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70" name="Rectangle 69"/>
          <p:cNvSpPr/>
          <p:nvPr/>
        </p:nvSpPr>
        <p:spPr>
          <a:xfrm>
            <a:off x="5262409" y="390323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71" name="Rectangle 70"/>
          <p:cNvSpPr/>
          <p:nvPr/>
        </p:nvSpPr>
        <p:spPr>
          <a:xfrm>
            <a:off x="5262409" y="463206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72" name="Rectangle 71"/>
          <p:cNvSpPr/>
          <p:nvPr/>
        </p:nvSpPr>
        <p:spPr>
          <a:xfrm>
            <a:off x="5262409" y="536089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73" name="Rectangle 72"/>
          <p:cNvSpPr/>
          <p:nvPr/>
        </p:nvSpPr>
        <p:spPr>
          <a:xfrm>
            <a:off x="5262409" y="6089721"/>
            <a:ext cx="550433" cy="54864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74" name="Rectangle 73"/>
          <p:cNvSpPr/>
          <p:nvPr/>
        </p:nvSpPr>
        <p:spPr>
          <a:xfrm>
            <a:off x="5026637" y="451821"/>
            <a:ext cx="1021976" cy="54864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dirty="0" smtClean="0"/>
              <a:t>Interactionism</a:t>
            </a:r>
            <a:endParaRPr lang="en-GB" sz="1100" dirty="0"/>
          </a:p>
        </p:txBody>
      </p:sp>
    </p:spTree>
    <p:extLst>
      <p:ext uri="{BB962C8B-B14F-4D97-AF65-F5344CB8AC3E}">
        <p14:creationId xmlns:p14="http://schemas.microsoft.com/office/powerpoint/2010/main" val="628591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630756"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1" name="Rectangle 20"/>
          <p:cNvSpPr/>
          <p:nvPr/>
        </p:nvSpPr>
        <p:spPr>
          <a:xfrm>
            <a:off x="3131499"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2" name="Rectangle 21"/>
          <p:cNvSpPr/>
          <p:nvPr/>
        </p:nvSpPr>
        <p:spPr>
          <a:xfrm>
            <a:off x="3632242"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3" name="Rectangle 22"/>
          <p:cNvSpPr/>
          <p:nvPr/>
        </p:nvSpPr>
        <p:spPr>
          <a:xfrm>
            <a:off x="4132985"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4" name="Rectangle 23"/>
          <p:cNvSpPr/>
          <p:nvPr/>
        </p:nvSpPr>
        <p:spPr>
          <a:xfrm>
            <a:off x="5134471"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5" name="Rectangle 24"/>
          <p:cNvSpPr/>
          <p:nvPr/>
        </p:nvSpPr>
        <p:spPr>
          <a:xfrm>
            <a:off x="127041"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6" name="Rectangle 25"/>
          <p:cNvSpPr/>
          <p:nvPr/>
        </p:nvSpPr>
        <p:spPr>
          <a:xfrm>
            <a:off x="627784"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7" name="Rectangle 26"/>
          <p:cNvSpPr/>
          <p:nvPr/>
        </p:nvSpPr>
        <p:spPr>
          <a:xfrm>
            <a:off x="1128527"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8" name="Rectangle 27"/>
          <p:cNvSpPr/>
          <p:nvPr/>
        </p:nvSpPr>
        <p:spPr>
          <a:xfrm>
            <a:off x="1629270"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9" name="Rectangle 28"/>
          <p:cNvSpPr/>
          <p:nvPr/>
        </p:nvSpPr>
        <p:spPr>
          <a:xfrm>
            <a:off x="2130013"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0" name="Rectangle 29"/>
          <p:cNvSpPr/>
          <p:nvPr/>
        </p:nvSpPr>
        <p:spPr>
          <a:xfrm>
            <a:off x="2630756"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1" name="Rectangle 30"/>
          <p:cNvSpPr/>
          <p:nvPr/>
        </p:nvSpPr>
        <p:spPr>
          <a:xfrm>
            <a:off x="3131499"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2" name="Rectangle 31"/>
          <p:cNvSpPr/>
          <p:nvPr/>
        </p:nvSpPr>
        <p:spPr>
          <a:xfrm>
            <a:off x="3632242"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3" name="Rectangle 32"/>
          <p:cNvSpPr/>
          <p:nvPr/>
        </p:nvSpPr>
        <p:spPr>
          <a:xfrm>
            <a:off x="4132985"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4" name="Rectangle 33"/>
          <p:cNvSpPr/>
          <p:nvPr/>
        </p:nvSpPr>
        <p:spPr>
          <a:xfrm>
            <a:off x="5134471"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5" name="Rectangle 34"/>
          <p:cNvSpPr/>
          <p:nvPr/>
        </p:nvSpPr>
        <p:spPr>
          <a:xfrm>
            <a:off x="5635214"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6" name="Rectangle 35"/>
          <p:cNvSpPr/>
          <p:nvPr/>
        </p:nvSpPr>
        <p:spPr>
          <a:xfrm>
            <a:off x="6135957" y="107525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7" name="Rectangle 36"/>
          <p:cNvSpPr/>
          <p:nvPr/>
        </p:nvSpPr>
        <p:spPr>
          <a:xfrm>
            <a:off x="5134471"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8" name="Rectangle 37"/>
          <p:cNvSpPr/>
          <p:nvPr/>
        </p:nvSpPr>
        <p:spPr>
          <a:xfrm>
            <a:off x="5635214"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9" name="Rectangle 38"/>
          <p:cNvSpPr/>
          <p:nvPr/>
        </p:nvSpPr>
        <p:spPr>
          <a:xfrm>
            <a:off x="6135957"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41" name="Rectangle 40"/>
          <p:cNvSpPr/>
          <p:nvPr/>
        </p:nvSpPr>
        <p:spPr>
          <a:xfrm>
            <a:off x="3632242"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42" name="Rectangle 41"/>
          <p:cNvSpPr/>
          <p:nvPr/>
        </p:nvSpPr>
        <p:spPr>
          <a:xfrm>
            <a:off x="4132985" y="151068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43" name="Rectangle 42"/>
          <p:cNvSpPr/>
          <p:nvPr/>
        </p:nvSpPr>
        <p:spPr>
          <a:xfrm>
            <a:off x="5134471"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44" name="Rectangle 43"/>
          <p:cNvSpPr/>
          <p:nvPr/>
        </p:nvSpPr>
        <p:spPr>
          <a:xfrm>
            <a:off x="5635214"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45" name="Rectangle 44"/>
          <p:cNvSpPr/>
          <p:nvPr/>
        </p:nvSpPr>
        <p:spPr>
          <a:xfrm>
            <a:off x="6135957"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46" name="Rectangle 45"/>
          <p:cNvSpPr/>
          <p:nvPr/>
        </p:nvSpPr>
        <p:spPr>
          <a:xfrm>
            <a:off x="6636700"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47" name="Rectangle 46"/>
          <p:cNvSpPr/>
          <p:nvPr/>
        </p:nvSpPr>
        <p:spPr>
          <a:xfrm>
            <a:off x="7137443"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48" name="Rectangle 47"/>
          <p:cNvSpPr/>
          <p:nvPr/>
        </p:nvSpPr>
        <p:spPr>
          <a:xfrm>
            <a:off x="7638186"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49" name="Rectangle 48"/>
          <p:cNvSpPr/>
          <p:nvPr/>
        </p:nvSpPr>
        <p:spPr>
          <a:xfrm>
            <a:off x="4132984" y="194610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50" name="Rectangle 49"/>
          <p:cNvSpPr/>
          <p:nvPr/>
        </p:nvSpPr>
        <p:spPr>
          <a:xfrm>
            <a:off x="5134471" y="238153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51" name="Rectangle 50"/>
          <p:cNvSpPr/>
          <p:nvPr/>
        </p:nvSpPr>
        <p:spPr>
          <a:xfrm>
            <a:off x="5635214" y="238153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52" name="Rectangle 51"/>
          <p:cNvSpPr/>
          <p:nvPr/>
        </p:nvSpPr>
        <p:spPr>
          <a:xfrm>
            <a:off x="6135957" y="238153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54" name="Rectangle 53"/>
          <p:cNvSpPr/>
          <p:nvPr/>
        </p:nvSpPr>
        <p:spPr>
          <a:xfrm>
            <a:off x="3632242"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55" name="Rectangle 54"/>
          <p:cNvSpPr/>
          <p:nvPr/>
        </p:nvSpPr>
        <p:spPr>
          <a:xfrm>
            <a:off x="4132985"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56" name="Rectangle 55"/>
          <p:cNvSpPr/>
          <p:nvPr/>
        </p:nvSpPr>
        <p:spPr>
          <a:xfrm>
            <a:off x="5134471"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57" name="Rectangle 56"/>
          <p:cNvSpPr/>
          <p:nvPr/>
        </p:nvSpPr>
        <p:spPr>
          <a:xfrm>
            <a:off x="5635214"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58" name="Rectangle 57"/>
          <p:cNvSpPr/>
          <p:nvPr/>
        </p:nvSpPr>
        <p:spPr>
          <a:xfrm>
            <a:off x="6135957"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59" name="Rectangle 58"/>
          <p:cNvSpPr/>
          <p:nvPr/>
        </p:nvSpPr>
        <p:spPr>
          <a:xfrm>
            <a:off x="6636700"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0" name="Rectangle 59"/>
          <p:cNvSpPr/>
          <p:nvPr/>
        </p:nvSpPr>
        <p:spPr>
          <a:xfrm>
            <a:off x="7137443"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1" name="Rectangle 60"/>
          <p:cNvSpPr/>
          <p:nvPr/>
        </p:nvSpPr>
        <p:spPr>
          <a:xfrm>
            <a:off x="7638186"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2" name="Rectangle 61"/>
          <p:cNvSpPr/>
          <p:nvPr/>
        </p:nvSpPr>
        <p:spPr>
          <a:xfrm>
            <a:off x="8138929"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3" name="Rectangle 62"/>
          <p:cNvSpPr/>
          <p:nvPr/>
        </p:nvSpPr>
        <p:spPr>
          <a:xfrm>
            <a:off x="8639672" y="281696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4" name="Rectangle 63"/>
          <p:cNvSpPr/>
          <p:nvPr/>
        </p:nvSpPr>
        <p:spPr>
          <a:xfrm>
            <a:off x="5134471"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5" name="Rectangle 64"/>
          <p:cNvSpPr/>
          <p:nvPr/>
        </p:nvSpPr>
        <p:spPr>
          <a:xfrm>
            <a:off x="5635214"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6" name="Rectangle 65"/>
          <p:cNvSpPr/>
          <p:nvPr/>
        </p:nvSpPr>
        <p:spPr>
          <a:xfrm>
            <a:off x="6135957"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7" name="Rectangle 66"/>
          <p:cNvSpPr/>
          <p:nvPr/>
        </p:nvSpPr>
        <p:spPr>
          <a:xfrm>
            <a:off x="6636700"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8" name="Rectangle 67"/>
          <p:cNvSpPr/>
          <p:nvPr/>
        </p:nvSpPr>
        <p:spPr>
          <a:xfrm>
            <a:off x="7137443"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9" name="Rectangle 68"/>
          <p:cNvSpPr/>
          <p:nvPr/>
        </p:nvSpPr>
        <p:spPr>
          <a:xfrm>
            <a:off x="7638186"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0" name="Rectangle 69"/>
          <p:cNvSpPr/>
          <p:nvPr/>
        </p:nvSpPr>
        <p:spPr>
          <a:xfrm>
            <a:off x="8138929"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1" name="Rectangle 70"/>
          <p:cNvSpPr/>
          <p:nvPr/>
        </p:nvSpPr>
        <p:spPr>
          <a:xfrm>
            <a:off x="8639672"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2" name="Rectangle 71"/>
          <p:cNvSpPr/>
          <p:nvPr/>
        </p:nvSpPr>
        <p:spPr>
          <a:xfrm>
            <a:off x="9140415" y="325239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3" name="Rectangle 72"/>
          <p:cNvSpPr/>
          <p:nvPr/>
        </p:nvSpPr>
        <p:spPr>
          <a:xfrm>
            <a:off x="3131499"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4" name="Rectangle 73"/>
          <p:cNvSpPr/>
          <p:nvPr/>
        </p:nvSpPr>
        <p:spPr>
          <a:xfrm>
            <a:off x="3632242"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5" name="Rectangle 74"/>
          <p:cNvSpPr/>
          <p:nvPr/>
        </p:nvSpPr>
        <p:spPr>
          <a:xfrm>
            <a:off x="4132985"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6" name="Rectangle 75"/>
          <p:cNvSpPr/>
          <p:nvPr/>
        </p:nvSpPr>
        <p:spPr>
          <a:xfrm>
            <a:off x="5134471"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7" name="Rectangle 76"/>
          <p:cNvSpPr/>
          <p:nvPr/>
        </p:nvSpPr>
        <p:spPr>
          <a:xfrm>
            <a:off x="5635214"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8" name="Rectangle 77"/>
          <p:cNvSpPr/>
          <p:nvPr/>
        </p:nvSpPr>
        <p:spPr>
          <a:xfrm>
            <a:off x="6135957" y="368782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79" name="Rectangle 78"/>
          <p:cNvSpPr/>
          <p:nvPr/>
        </p:nvSpPr>
        <p:spPr>
          <a:xfrm>
            <a:off x="2130013"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0" name="Rectangle 79"/>
          <p:cNvSpPr/>
          <p:nvPr/>
        </p:nvSpPr>
        <p:spPr>
          <a:xfrm>
            <a:off x="2630756"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1" name="Rectangle 80"/>
          <p:cNvSpPr/>
          <p:nvPr/>
        </p:nvSpPr>
        <p:spPr>
          <a:xfrm>
            <a:off x="3131499"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2" name="Rectangle 81"/>
          <p:cNvSpPr/>
          <p:nvPr/>
        </p:nvSpPr>
        <p:spPr>
          <a:xfrm>
            <a:off x="3632242"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3" name="Rectangle 82"/>
          <p:cNvSpPr/>
          <p:nvPr/>
        </p:nvSpPr>
        <p:spPr>
          <a:xfrm>
            <a:off x="4132985"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4" name="Rectangle 83"/>
          <p:cNvSpPr/>
          <p:nvPr/>
        </p:nvSpPr>
        <p:spPr>
          <a:xfrm>
            <a:off x="5134471"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5" name="Rectangle 84"/>
          <p:cNvSpPr/>
          <p:nvPr/>
        </p:nvSpPr>
        <p:spPr>
          <a:xfrm>
            <a:off x="5635214" y="412324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6" name="Rectangle 85"/>
          <p:cNvSpPr/>
          <p:nvPr/>
        </p:nvSpPr>
        <p:spPr>
          <a:xfrm>
            <a:off x="2130012"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7" name="Rectangle 86"/>
          <p:cNvSpPr/>
          <p:nvPr/>
        </p:nvSpPr>
        <p:spPr>
          <a:xfrm>
            <a:off x="2630755"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8" name="Rectangle 87"/>
          <p:cNvSpPr/>
          <p:nvPr/>
        </p:nvSpPr>
        <p:spPr>
          <a:xfrm>
            <a:off x="3131498"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89" name="Rectangle 88"/>
          <p:cNvSpPr/>
          <p:nvPr/>
        </p:nvSpPr>
        <p:spPr>
          <a:xfrm>
            <a:off x="3632241"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0" name="Rectangle 89"/>
          <p:cNvSpPr/>
          <p:nvPr/>
        </p:nvSpPr>
        <p:spPr>
          <a:xfrm>
            <a:off x="4132984"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1" name="Rectangle 90"/>
          <p:cNvSpPr/>
          <p:nvPr/>
        </p:nvSpPr>
        <p:spPr>
          <a:xfrm>
            <a:off x="5134471"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2" name="Rectangle 91"/>
          <p:cNvSpPr/>
          <p:nvPr/>
        </p:nvSpPr>
        <p:spPr>
          <a:xfrm>
            <a:off x="5635214"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3" name="Rectangle 92"/>
          <p:cNvSpPr/>
          <p:nvPr/>
        </p:nvSpPr>
        <p:spPr>
          <a:xfrm>
            <a:off x="6135957"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4" name="Rectangle 93"/>
          <p:cNvSpPr/>
          <p:nvPr/>
        </p:nvSpPr>
        <p:spPr>
          <a:xfrm>
            <a:off x="6636700"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5" name="Rectangle 94"/>
          <p:cNvSpPr/>
          <p:nvPr/>
        </p:nvSpPr>
        <p:spPr>
          <a:xfrm>
            <a:off x="7137443" y="4558676"/>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6" name="Rectangle 95"/>
          <p:cNvSpPr/>
          <p:nvPr/>
        </p:nvSpPr>
        <p:spPr>
          <a:xfrm>
            <a:off x="1629268"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7" name="Rectangle 96"/>
          <p:cNvSpPr/>
          <p:nvPr/>
        </p:nvSpPr>
        <p:spPr>
          <a:xfrm>
            <a:off x="2130011"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8" name="Rectangle 97"/>
          <p:cNvSpPr/>
          <p:nvPr/>
        </p:nvSpPr>
        <p:spPr>
          <a:xfrm>
            <a:off x="2630754"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99" name="Rectangle 98"/>
          <p:cNvSpPr/>
          <p:nvPr/>
        </p:nvSpPr>
        <p:spPr>
          <a:xfrm>
            <a:off x="3131497"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0" name="Rectangle 99"/>
          <p:cNvSpPr/>
          <p:nvPr/>
        </p:nvSpPr>
        <p:spPr>
          <a:xfrm>
            <a:off x="3632240"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1" name="Rectangle 100"/>
          <p:cNvSpPr/>
          <p:nvPr/>
        </p:nvSpPr>
        <p:spPr>
          <a:xfrm>
            <a:off x="4132983"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2" name="Rectangle 101"/>
          <p:cNvSpPr/>
          <p:nvPr/>
        </p:nvSpPr>
        <p:spPr>
          <a:xfrm>
            <a:off x="5134471" y="499410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3" name="Rectangle 102"/>
          <p:cNvSpPr/>
          <p:nvPr/>
        </p:nvSpPr>
        <p:spPr>
          <a:xfrm>
            <a:off x="3632239" y="542953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4" name="Rectangle 103"/>
          <p:cNvSpPr/>
          <p:nvPr/>
        </p:nvSpPr>
        <p:spPr>
          <a:xfrm>
            <a:off x="4132982" y="542953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5" name="Rectangle 104"/>
          <p:cNvSpPr/>
          <p:nvPr/>
        </p:nvSpPr>
        <p:spPr>
          <a:xfrm>
            <a:off x="5134467" y="542953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6" name="Rectangle 105"/>
          <p:cNvSpPr/>
          <p:nvPr/>
        </p:nvSpPr>
        <p:spPr>
          <a:xfrm>
            <a:off x="5635210" y="5429532"/>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7" name="Rectangle 106"/>
          <p:cNvSpPr/>
          <p:nvPr/>
        </p:nvSpPr>
        <p:spPr>
          <a:xfrm>
            <a:off x="2630749"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8" name="Rectangle 107"/>
          <p:cNvSpPr/>
          <p:nvPr/>
        </p:nvSpPr>
        <p:spPr>
          <a:xfrm>
            <a:off x="3131492"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9" name="Rectangle 108"/>
          <p:cNvSpPr/>
          <p:nvPr/>
        </p:nvSpPr>
        <p:spPr>
          <a:xfrm>
            <a:off x="3632235"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10" name="Rectangle 109"/>
          <p:cNvSpPr/>
          <p:nvPr/>
        </p:nvSpPr>
        <p:spPr>
          <a:xfrm>
            <a:off x="4132978"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11" name="Rectangle 110"/>
          <p:cNvSpPr/>
          <p:nvPr/>
        </p:nvSpPr>
        <p:spPr>
          <a:xfrm>
            <a:off x="5134460"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12" name="Rectangle 111"/>
          <p:cNvSpPr/>
          <p:nvPr/>
        </p:nvSpPr>
        <p:spPr>
          <a:xfrm>
            <a:off x="5635203"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13" name="Rectangle 112"/>
          <p:cNvSpPr/>
          <p:nvPr/>
        </p:nvSpPr>
        <p:spPr>
          <a:xfrm>
            <a:off x="6135946"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14" name="Rectangle 113"/>
          <p:cNvSpPr/>
          <p:nvPr/>
        </p:nvSpPr>
        <p:spPr>
          <a:xfrm>
            <a:off x="6636689" y="5864960"/>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15" name="Rectangle 114"/>
          <p:cNvSpPr/>
          <p:nvPr/>
        </p:nvSpPr>
        <p:spPr>
          <a:xfrm>
            <a:off x="3131481" y="630038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16" name="Rectangle 115"/>
          <p:cNvSpPr/>
          <p:nvPr/>
        </p:nvSpPr>
        <p:spPr>
          <a:xfrm>
            <a:off x="3632224" y="630038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17" name="Rectangle 116"/>
          <p:cNvSpPr/>
          <p:nvPr/>
        </p:nvSpPr>
        <p:spPr>
          <a:xfrm>
            <a:off x="4132967" y="6300388"/>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18" name="Rectangle 117"/>
          <p:cNvSpPr/>
          <p:nvPr/>
        </p:nvSpPr>
        <p:spPr>
          <a:xfrm>
            <a:off x="4633728" y="639824"/>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9" name="Rectangle 118"/>
          <p:cNvSpPr/>
          <p:nvPr/>
        </p:nvSpPr>
        <p:spPr>
          <a:xfrm>
            <a:off x="4633728" y="1075252"/>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0" name="Rectangle 119"/>
          <p:cNvSpPr/>
          <p:nvPr/>
        </p:nvSpPr>
        <p:spPr>
          <a:xfrm>
            <a:off x="4633728" y="1510680"/>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1" name="Rectangle 120"/>
          <p:cNvSpPr/>
          <p:nvPr/>
        </p:nvSpPr>
        <p:spPr>
          <a:xfrm>
            <a:off x="4633728" y="1946108"/>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2" name="Rectangle 121"/>
          <p:cNvSpPr/>
          <p:nvPr/>
        </p:nvSpPr>
        <p:spPr>
          <a:xfrm>
            <a:off x="4633728" y="2381536"/>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3" name="Rectangle 122"/>
          <p:cNvSpPr/>
          <p:nvPr/>
        </p:nvSpPr>
        <p:spPr>
          <a:xfrm>
            <a:off x="4633728" y="2816964"/>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4" name="Rectangle 123"/>
          <p:cNvSpPr/>
          <p:nvPr/>
        </p:nvSpPr>
        <p:spPr>
          <a:xfrm>
            <a:off x="4633728" y="3252392"/>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5" name="Rectangle 124"/>
          <p:cNvSpPr/>
          <p:nvPr/>
        </p:nvSpPr>
        <p:spPr>
          <a:xfrm>
            <a:off x="4633728" y="3687820"/>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6" name="Rectangle 125"/>
          <p:cNvSpPr/>
          <p:nvPr/>
        </p:nvSpPr>
        <p:spPr>
          <a:xfrm>
            <a:off x="4633728" y="4123248"/>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7" name="Rectangle 126"/>
          <p:cNvSpPr/>
          <p:nvPr/>
        </p:nvSpPr>
        <p:spPr>
          <a:xfrm>
            <a:off x="4633728" y="4558676"/>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8" name="Rectangle 127"/>
          <p:cNvSpPr/>
          <p:nvPr/>
        </p:nvSpPr>
        <p:spPr>
          <a:xfrm>
            <a:off x="4633728" y="4994104"/>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9" name="Rectangle 128"/>
          <p:cNvSpPr/>
          <p:nvPr/>
        </p:nvSpPr>
        <p:spPr>
          <a:xfrm>
            <a:off x="4633728" y="5429532"/>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0" name="Rectangle 129"/>
          <p:cNvSpPr/>
          <p:nvPr/>
        </p:nvSpPr>
        <p:spPr>
          <a:xfrm>
            <a:off x="4633728" y="5864960"/>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1" name="Rectangle 130"/>
          <p:cNvSpPr/>
          <p:nvPr/>
        </p:nvSpPr>
        <p:spPr>
          <a:xfrm>
            <a:off x="4633728" y="6300388"/>
            <a:ext cx="500743" cy="435428"/>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2" name="Rectangle 131"/>
          <p:cNvSpPr/>
          <p:nvPr/>
        </p:nvSpPr>
        <p:spPr>
          <a:xfrm>
            <a:off x="9724913" y="329516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sufferers need to make sure that their diet is ____</a:t>
            </a:r>
            <a:endParaRPr lang="en-GB" sz="1100" dirty="0"/>
          </a:p>
        </p:txBody>
      </p:sp>
      <p:sp>
        <p:nvSpPr>
          <p:cNvPr id="133" name="Rectangle 132"/>
          <p:cNvSpPr/>
          <p:nvPr/>
        </p:nvSpPr>
        <p:spPr>
          <a:xfrm>
            <a:off x="5772247" y="682598"/>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is this type of disorder</a:t>
            </a:r>
            <a:endParaRPr lang="en-GB" sz="1100" dirty="0"/>
          </a:p>
        </p:txBody>
      </p:sp>
      <p:sp>
        <p:nvSpPr>
          <p:cNvPr id="134" name="Rectangle 133"/>
          <p:cNvSpPr/>
          <p:nvPr/>
        </p:nvSpPr>
        <p:spPr>
          <a:xfrm>
            <a:off x="6705216" y="111802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sufferers are unable to break this down</a:t>
            </a:r>
            <a:endParaRPr lang="en-GB" sz="1100" dirty="0"/>
          </a:p>
        </p:txBody>
      </p:sp>
      <p:sp>
        <p:nvSpPr>
          <p:cNvPr id="135" name="Rectangle 134"/>
          <p:cNvSpPr/>
          <p:nvPr/>
        </p:nvSpPr>
        <p:spPr>
          <a:xfrm>
            <a:off x="6726988" y="155332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view of the debate that assumes a biological basis for behaviour</a:t>
            </a:r>
            <a:endParaRPr lang="en-GB" sz="1100" dirty="0"/>
          </a:p>
        </p:txBody>
      </p:sp>
      <p:sp>
        <p:nvSpPr>
          <p:cNvPr id="136" name="Rectangle 135"/>
          <p:cNvSpPr/>
          <p:nvPr/>
        </p:nvSpPr>
        <p:spPr>
          <a:xfrm>
            <a:off x="8207445" y="198862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type of difficulties that a PKU sufferer will have unless controlled</a:t>
            </a:r>
            <a:endParaRPr lang="en-GB" sz="1100" dirty="0"/>
          </a:p>
        </p:txBody>
      </p:sp>
      <p:sp>
        <p:nvSpPr>
          <p:cNvPr id="137" name="Rectangle 136"/>
          <p:cNvSpPr/>
          <p:nvPr/>
        </p:nvSpPr>
        <p:spPr>
          <a:xfrm>
            <a:off x="6687416" y="2424054"/>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statistical frequency for the disorder</a:t>
            </a:r>
            <a:endParaRPr lang="en-GB" sz="1100" dirty="0"/>
          </a:p>
        </p:txBody>
      </p:sp>
      <p:sp>
        <p:nvSpPr>
          <p:cNvPr id="138" name="Rectangle 137"/>
          <p:cNvSpPr/>
          <p:nvPr/>
        </p:nvSpPr>
        <p:spPr>
          <a:xfrm>
            <a:off x="9227245" y="2859738"/>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sufferers will experience this if left uncontrolled</a:t>
            </a:r>
            <a:endParaRPr lang="en-GB" sz="1100" dirty="0"/>
          </a:p>
        </p:txBody>
      </p:sp>
      <p:sp>
        <p:nvSpPr>
          <p:cNvPr id="139" name="Rectangle 138"/>
          <p:cNvSpPr/>
          <p:nvPr/>
        </p:nvSpPr>
        <p:spPr>
          <a:xfrm>
            <a:off x="6705216" y="3730594"/>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view of the debate that assumes an environmental basis for behaviour</a:t>
            </a:r>
            <a:endParaRPr lang="en-GB" sz="1100" dirty="0"/>
          </a:p>
        </p:txBody>
      </p:sp>
      <p:sp>
        <p:nvSpPr>
          <p:cNvPr id="140" name="Rectangle 139"/>
          <p:cNvSpPr/>
          <p:nvPr/>
        </p:nvSpPr>
        <p:spPr>
          <a:xfrm>
            <a:off x="6197943" y="4166022"/>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passing of traits from parents to their offspring</a:t>
            </a:r>
            <a:endParaRPr lang="en-GB" sz="1100" dirty="0"/>
          </a:p>
        </p:txBody>
      </p:sp>
      <p:sp>
        <p:nvSpPr>
          <p:cNvPr id="141" name="Rectangle 140"/>
          <p:cNvSpPr/>
          <p:nvPr/>
        </p:nvSpPr>
        <p:spPr>
          <a:xfrm>
            <a:off x="7706702" y="4601450"/>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major contributing factor from a nurture viewpoint</a:t>
            </a:r>
            <a:endParaRPr lang="en-GB" sz="1100" dirty="0"/>
          </a:p>
        </p:txBody>
      </p:sp>
      <p:sp>
        <p:nvSpPr>
          <p:cNvPr id="142" name="Rectangle 141"/>
          <p:cNvSpPr/>
          <p:nvPr/>
        </p:nvSpPr>
        <p:spPr>
          <a:xfrm>
            <a:off x="5703719" y="5036878"/>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PKU sufferers cannot convert phenylalanine into this</a:t>
            </a:r>
            <a:endParaRPr lang="en-GB" sz="1100" dirty="0"/>
          </a:p>
        </p:txBody>
      </p:sp>
      <p:sp>
        <p:nvSpPr>
          <p:cNvPr id="143" name="Rectangle 142"/>
          <p:cNvSpPr/>
          <p:nvPr/>
        </p:nvSpPr>
        <p:spPr>
          <a:xfrm>
            <a:off x="6197943" y="5471666"/>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type of foods that PKU sufferers must avoid</a:t>
            </a:r>
            <a:endParaRPr lang="en-GB" sz="1100" dirty="0"/>
          </a:p>
        </p:txBody>
      </p:sp>
      <p:sp>
        <p:nvSpPr>
          <p:cNvPr id="144" name="Rectangle 143"/>
          <p:cNvSpPr/>
          <p:nvPr/>
        </p:nvSpPr>
        <p:spPr>
          <a:xfrm>
            <a:off x="7205959" y="5906454"/>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The type of genes that cause PKU</a:t>
            </a:r>
            <a:endParaRPr lang="en-GB" sz="1100" dirty="0"/>
          </a:p>
        </p:txBody>
      </p:sp>
      <p:sp>
        <p:nvSpPr>
          <p:cNvPr id="145" name="Rectangle 144"/>
          <p:cNvSpPr/>
          <p:nvPr/>
        </p:nvSpPr>
        <p:spPr>
          <a:xfrm>
            <a:off x="5202976" y="6343162"/>
            <a:ext cx="2366682" cy="3498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This factor must be controlled by PKU sufferers to avoid negative outcomes</a:t>
            </a:r>
            <a:endParaRPr lang="en-GB" sz="1100" dirty="0"/>
          </a:p>
        </p:txBody>
      </p:sp>
      <p:sp>
        <p:nvSpPr>
          <p:cNvPr id="146" name="Rectangle 145"/>
          <p:cNvSpPr/>
          <p:nvPr/>
        </p:nvSpPr>
        <p:spPr>
          <a:xfrm>
            <a:off x="1" y="-32232"/>
            <a:ext cx="12191999"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PKU Puzzle</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47" name="Rectangle 146"/>
          <p:cNvSpPr/>
          <p:nvPr/>
        </p:nvSpPr>
        <p:spPr>
          <a:xfrm>
            <a:off x="2130006" y="639824"/>
            <a:ext cx="500743" cy="4354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547921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656677" y="1183341"/>
            <a:ext cx="5645971" cy="5475642"/>
          </a:xfrm>
          <a:prstGeom prst="ellipse">
            <a:avLst/>
          </a:prstGeom>
          <a:solidFill>
            <a:srgbClr val="A9DB66">
              <a:alpha val="3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4487732" y="1183341"/>
            <a:ext cx="5645971" cy="5475642"/>
          </a:xfrm>
          <a:prstGeom prst="ellipse">
            <a:avLst/>
          </a:prstGeom>
          <a:solidFill>
            <a:srgbClr val="E32D91">
              <a:alpha val="34902"/>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6" name="Rectangle 5"/>
          <p:cNvSpPr/>
          <p:nvPr/>
        </p:nvSpPr>
        <p:spPr>
          <a:xfrm>
            <a:off x="2207109" y="2736924"/>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7" name="Rectangle 6"/>
          <p:cNvSpPr/>
          <p:nvPr/>
        </p:nvSpPr>
        <p:spPr>
          <a:xfrm>
            <a:off x="2935043" y="1628887"/>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8" name="Rectangle 7"/>
          <p:cNvSpPr/>
          <p:nvPr/>
        </p:nvSpPr>
        <p:spPr>
          <a:xfrm>
            <a:off x="2207109" y="3921162"/>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9" name="Rectangle 8"/>
          <p:cNvSpPr/>
          <p:nvPr/>
        </p:nvSpPr>
        <p:spPr>
          <a:xfrm>
            <a:off x="2762922" y="5029199"/>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0" name="Rectangle 9"/>
          <p:cNvSpPr/>
          <p:nvPr/>
        </p:nvSpPr>
        <p:spPr>
          <a:xfrm>
            <a:off x="4948517" y="2388197"/>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1" name="Rectangle 10"/>
          <p:cNvSpPr/>
          <p:nvPr/>
        </p:nvSpPr>
        <p:spPr>
          <a:xfrm>
            <a:off x="4948517" y="3431689"/>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2" name="Rectangle 11"/>
          <p:cNvSpPr/>
          <p:nvPr/>
        </p:nvSpPr>
        <p:spPr>
          <a:xfrm>
            <a:off x="4948517" y="4475181"/>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3" name="Rectangle 12"/>
          <p:cNvSpPr/>
          <p:nvPr/>
        </p:nvSpPr>
        <p:spPr>
          <a:xfrm>
            <a:off x="7743713" y="2769198"/>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4" name="Rectangle 13"/>
          <p:cNvSpPr/>
          <p:nvPr/>
        </p:nvSpPr>
        <p:spPr>
          <a:xfrm>
            <a:off x="6997846" y="1628887"/>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5" name="Rectangle 14"/>
          <p:cNvSpPr/>
          <p:nvPr/>
        </p:nvSpPr>
        <p:spPr>
          <a:xfrm>
            <a:off x="7743713" y="3953436"/>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6" name="Rectangle 15"/>
          <p:cNvSpPr/>
          <p:nvPr/>
        </p:nvSpPr>
        <p:spPr>
          <a:xfrm>
            <a:off x="7184311" y="5029199"/>
            <a:ext cx="1839558" cy="9789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7" name="Rectangle 16"/>
          <p:cNvSpPr/>
          <p:nvPr/>
        </p:nvSpPr>
        <p:spPr>
          <a:xfrm>
            <a:off x="0" y="9290"/>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Nature-Nurture Debate Venn Diagram</a:t>
            </a:r>
            <a:endParaRPr lang="en-GB"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Rectangle 17"/>
          <p:cNvSpPr/>
          <p:nvPr/>
        </p:nvSpPr>
        <p:spPr>
          <a:xfrm>
            <a:off x="3437515" y="688807"/>
            <a:ext cx="2084293"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Nature</a:t>
            </a:r>
            <a:endParaRPr lang="en-GB"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Rectangle 18"/>
          <p:cNvSpPr/>
          <p:nvPr/>
        </p:nvSpPr>
        <p:spPr>
          <a:xfrm>
            <a:off x="4632288" y="1138546"/>
            <a:ext cx="2472016"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Interactionism</a:t>
            </a:r>
            <a:endParaRPr lang="en-GB"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0" name="Rectangle 19"/>
          <p:cNvSpPr/>
          <p:nvPr/>
        </p:nvSpPr>
        <p:spPr>
          <a:xfrm>
            <a:off x="6346000" y="690311"/>
            <a:ext cx="2084293"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Nurture</a:t>
            </a:r>
            <a:endParaRPr lang="en-GB"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728521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3029" y="74022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Which specific view within nature states that certain human characteristics are innate?</a:t>
            </a:r>
            <a:endParaRPr lang="en-GB" sz="1400" dirty="0"/>
          </a:p>
        </p:txBody>
      </p:sp>
      <p:sp>
        <p:nvSpPr>
          <p:cNvPr id="6" name="Rectangle 5"/>
          <p:cNvSpPr/>
          <p:nvPr/>
        </p:nvSpPr>
        <p:spPr>
          <a:xfrm>
            <a:off x="6139543" y="74022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a:t>Which psychologist investigated the link between genetics and crime using a twin study?</a:t>
            </a:r>
            <a:endParaRPr lang="en-GB" sz="1200" dirty="0"/>
          </a:p>
        </p:txBody>
      </p:sp>
      <p:sp>
        <p:nvSpPr>
          <p:cNvPr id="7" name="Rectangle 6"/>
          <p:cNvSpPr/>
          <p:nvPr/>
        </p:nvSpPr>
        <p:spPr>
          <a:xfrm>
            <a:off x="3962400" y="74022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8" name="Rectangle 7"/>
          <p:cNvSpPr/>
          <p:nvPr/>
        </p:nvSpPr>
        <p:spPr>
          <a:xfrm>
            <a:off x="9818914" y="74022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9" name="Rectangle 8"/>
          <p:cNvSpPr/>
          <p:nvPr/>
        </p:nvSpPr>
        <p:spPr>
          <a:xfrm>
            <a:off x="283029" y="132805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What term states </a:t>
            </a:r>
            <a:r>
              <a:rPr lang="en-GB" sz="1400" dirty="0"/>
              <a:t>that all knowledge comes from </a:t>
            </a:r>
            <a:r>
              <a:rPr lang="en-GB" sz="1400" dirty="0" smtClean="0"/>
              <a:t>experience?</a:t>
            </a:r>
            <a:endParaRPr lang="en-GB" sz="1400" dirty="0"/>
          </a:p>
        </p:txBody>
      </p:sp>
      <p:sp>
        <p:nvSpPr>
          <p:cNvPr id="10" name="Rectangle 9"/>
          <p:cNvSpPr/>
          <p:nvPr/>
        </p:nvSpPr>
        <p:spPr>
          <a:xfrm>
            <a:off x="6139543" y="132805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What term refers to the unique experiences that even identical twins have?</a:t>
            </a:r>
            <a:endParaRPr lang="en-GB" sz="1400" dirty="0"/>
          </a:p>
        </p:txBody>
      </p:sp>
      <p:sp>
        <p:nvSpPr>
          <p:cNvPr id="11" name="Rectangle 10"/>
          <p:cNvSpPr/>
          <p:nvPr/>
        </p:nvSpPr>
        <p:spPr>
          <a:xfrm>
            <a:off x="3962400" y="132805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12" name="Rectangle 11"/>
          <p:cNvSpPr/>
          <p:nvPr/>
        </p:nvSpPr>
        <p:spPr>
          <a:xfrm>
            <a:off x="9818914" y="132805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13" name="Rectangle 12"/>
          <p:cNvSpPr/>
          <p:nvPr/>
        </p:nvSpPr>
        <p:spPr>
          <a:xfrm>
            <a:off x="283029" y="191588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a:t>What term is used to describe the view adopted by behaviourists that we are born a blank slate upon which experiences shape us?</a:t>
            </a:r>
            <a:endParaRPr lang="en-GB" sz="1100" dirty="0"/>
          </a:p>
        </p:txBody>
      </p:sp>
      <p:sp>
        <p:nvSpPr>
          <p:cNvPr id="14" name="Rectangle 13"/>
          <p:cNvSpPr/>
          <p:nvPr/>
        </p:nvSpPr>
        <p:spPr>
          <a:xfrm>
            <a:off x="6139543" y="191588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a:t>What percentage of children who had mothers with a criminal record did Crowe find have a criminal record themselves by age 18?</a:t>
            </a:r>
            <a:endParaRPr lang="en-GB" sz="1100" dirty="0"/>
          </a:p>
        </p:txBody>
      </p:sp>
      <p:sp>
        <p:nvSpPr>
          <p:cNvPr id="15" name="Rectangle 14"/>
          <p:cNvSpPr/>
          <p:nvPr/>
        </p:nvSpPr>
        <p:spPr>
          <a:xfrm>
            <a:off x="3962400" y="191588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16" name="Rectangle 15"/>
          <p:cNvSpPr/>
          <p:nvPr/>
        </p:nvSpPr>
        <p:spPr>
          <a:xfrm>
            <a:off x="9818914" y="191588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17" name="Rectangle 16"/>
          <p:cNvSpPr/>
          <p:nvPr/>
        </p:nvSpPr>
        <p:spPr>
          <a:xfrm>
            <a:off x="283029" y="250371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dirty="0"/>
              <a:t>What psychological term represents the extent to which a characteristic is genetic in </a:t>
            </a:r>
            <a:r>
              <a:rPr lang="en-GB" sz="1200" dirty="0" smtClean="0"/>
              <a:t>origin?</a:t>
            </a:r>
            <a:endParaRPr lang="en-GB" sz="1200" dirty="0"/>
          </a:p>
        </p:txBody>
      </p:sp>
      <p:sp>
        <p:nvSpPr>
          <p:cNvPr id="18" name="Rectangle 17"/>
          <p:cNvSpPr/>
          <p:nvPr/>
        </p:nvSpPr>
        <p:spPr>
          <a:xfrm>
            <a:off x="6139543" y="250371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Name one study supporting cross-cultural factors in gender</a:t>
            </a:r>
            <a:endParaRPr lang="en-GB" sz="1400" dirty="0"/>
          </a:p>
        </p:txBody>
      </p:sp>
      <p:sp>
        <p:nvSpPr>
          <p:cNvPr id="19" name="Rectangle 18"/>
          <p:cNvSpPr/>
          <p:nvPr/>
        </p:nvSpPr>
        <p:spPr>
          <a:xfrm>
            <a:off x="3962400" y="250371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20" name="Rectangle 19"/>
          <p:cNvSpPr/>
          <p:nvPr/>
        </p:nvSpPr>
        <p:spPr>
          <a:xfrm>
            <a:off x="9818914" y="250371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21" name="Rectangle 20"/>
          <p:cNvSpPr/>
          <p:nvPr/>
        </p:nvSpPr>
        <p:spPr>
          <a:xfrm>
            <a:off x="283029" y="309154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Between what values is the heritability coefficient measured?</a:t>
            </a:r>
            <a:endParaRPr lang="en-GB" sz="1400" dirty="0"/>
          </a:p>
        </p:txBody>
      </p:sp>
      <p:sp>
        <p:nvSpPr>
          <p:cNvPr id="22" name="Rectangle 21"/>
          <p:cNvSpPr/>
          <p:nvPr/>
        </p:nvSpPr>
        <p:spPr>
          <a:xfrm>
            <a:off x="6139543" y="309154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a:t>Name one case study that would suggest that nature is actually the over-riding factor in determining gender</a:t>
            </a:r>
            <a:endParaRPr lang="en-GB" sz="1100" dirty="0"/>
          </a:p>
        </p:txBody>
      </p:sp>
      <p:sp>
        <p:nvSpPr>
          <p:cNvPr id="23" name="Rectangle 22"/>
          <p:cNvSpPr/>
          <p:nvPr/>
        </p:nvSpPr>
        <p:spPr>
          <a:xfrm>
            <a:off x="3962400" y="309154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24" name="Rectangle 23"/>
          <p:cNvSpPr/>
          <p:nvPr/>
        </p:nvSpPr>
        <p:spPr>
          <a:xfrm>
            <a:off x="9818914" y="309154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25" name="Rectangle 24"/>
          <p:cNvSpPr/>
          <p:nvPr/>
        </p:nvSpPr>
        <p:spPr>
          <a:xfrm>
            <a:off x="283029" y="367937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What would the heritability coefficient be if a factor was equally determined by genetics and the environment?</a:t>
            </a:r>
            <a:endParaRPr lang="en-GB" sz="1100" dirty="0"/>
          </a:p>
        </p:txBody>
      </p:sp>
      <p:sp>
        <p:nvSpPr>
          <p:cNvPr id="26" name="Rectangle 25"/>
          <p:cNvSpPr/>
          <p:nvPr/>
        </p:nvSpPr>
        <p:spPr>
          <a:xfrm>
            <a:off x="6139543" y="367937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State one criticism of adoption studies for establishing heritability coefficients</a:t>
            </a:r>
            <a:endParaRPr lang="en-GB" sz="1400" dirty="0"/>
          </a:p>
        </p:txBody>
      </p:sp>
      <p:sp>
        <p:nvSpPr>
          <p:cNvPr id="27" name="Rectangle 26"/>
          <p:cNvSpPr/>
          <p:nvPr/>
        </p:nvSpPr>
        <p:spPr>
          <a:xfrm>
            <a:off x="3962400" y="367937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28" name="Rectangle 27"/>
          <p:cNvSpPr/>
          <p:nvPr/>
        </p:nvSpPr>
        <p:spPr>
          <a:xfrm>
            <a:off x="9818914" y="367937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sz="1100" dirty="0"/>
          </a:p>
        </p:txBody>
      </p:sp>
      <p:sp>
        <p:nvSpPr>
          <p:cNvPr id="29" name="Rectangle 28"/>
          <p:cNvSpPr/>
          <p:nvPr/>
        </p:nvSpPr>
        <p:spPr>
          <a:xfrm>
            <a:off x="283029" y="426720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What term refers to the degree of similarity between two things?</a:t>
            </a:r>
            <a:endParaRPr lang="en-GB" sz="1400" dirty="0"/>
          </a:p>
        </p:txBody>
      </p:sp>
      <p:sp>
        <p:nvSpPr>
          <p:cNvPr id="30" name="Rectangle 29"/>
          <p:cNvSpPr/>
          <p:nvPr/>
        </p:nvSpPr>
        <p:spPr>
          <a:xfrm>
            <a:off x="6139543" y="426720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In which geographical region did Mead conduct her work?</a:t>
            </a:r>
            <a:endParaRPr lang="en-GB" sz="1400" dirty="0"/>
          </a:p>
        </p:txBody>
      </p:sp>
      <p:sp>
        <p:nvSpPr>
          <p:cNvPr id="31" name="Rectangle 30"/>
          <p:cNvSpPr/>
          <p:nvPr/>
        </p:nvSpPr>
        <p:spPr>
          <a:xfrm>
            <a:off x="3962400" y="426720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32" name="Rectangle 31"/>
          <p:cNvSpPr/>
          <p:nvPr/>
        </p:nvSpPr>
        <p:spPr>
          <a:xfrm>
            <a:off x="9818914" y="426720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33" name="Rectangle 32"/>
          <p:cNvSpPr/>
          <p:nvPr/>
        </p:nvSpPr>
        <p:spPr>
          <a:xfrm>
            <a:off x="283029" y="485503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Name two research methods that could be used to assess the heritability coefficient</a:t>
            </a:r>
            <a:endParaRPr lang="en-GB" sz="1400" dirty="0"/>
          </a:p>
        </p:txBody>
      </p:sp>
      <p:sp>
        <p:nvSpPr>
          <p:cNvPr id="34" name="Rectangle 33"/>
          <p:cNvSpPr/>
          <p:nvPr/>
        </p:nvSpPr>
        <p:spPr>
          <a:xfrm>
            <a:off x="6139543" y="485503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a:t>What is the psychological term for the way in which both nature and nurture are assumed to contribute towards behaviour?</a:t>
            </a:r>
            <a:endParaRPr lang="en-GB" sz="1100" dirty="0"/>
          </a:p>
        </p:txBody>
      </p:sp>
      <p:sp>
        <p:nvSpPr>
          <p:cNvPr id="35" name="Rectangle 34"/>
          <p:cNvSpPr/>
          <p:nvPr/>
        </p:nvSpPr>
        <p:spPr>
          <a:xfrm>
            <a:off x="3962400" y="485503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36" name="Rectangle 35"/>
          <p:cNvSpPr/>
          <p:nvPr/>
        </p:nvSpPr>
        <p:spPr>
          <a:xfrm>
            <a:off x="9818914" y="485503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37" name="Rectangle 36"/>
          <p:cNvSpPr/>
          <p:nvPr/>
        </p:nvSpPr>
        <p:spPr>
          <a:xfrm>
            <a:off x="283029" y="544286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a:t>What would the concordance rate be like for there to be a high environmental contribution?</a:t>
            </a:r>
            <a:endParaRPr lang="en-GB" sz="1200" dirty="0"/>
          </a:p>
        </p:txBody>
      </p:sp>
      <p:sp>
        <p:nvSpPr>
          <p:cNvPr id="38" name="Rectangle 37"/>
          <p:cNvSpPr/>
          <p:nvPr/>
        </p:nvSpPr>
        <p:spPr>
          <a:xfrm>
            <a:off x="6139543" y="544286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a:t>Name one example that would support the interactionist approach</a:t>
            </a:r>
            <a:endParaRPr lang="en-GB" sz="1400" dirty="0"/>
          </a:p>
        </p:txBody>
      </p:sp>
      <p:sp>
        <p:nvSpPr>
          <p:cNvPr id="39" name="Rectangle 38"/>
          <p:cNvSpPr/>
          <p:nvPr/>
        </p:nvSpPr>
        <p:spPr>
          <a:xfrm>
            <a:off x="3962400" y="544286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40" name="Rectangle 39"/>
          <p:cNvSpPr/>
          <p:nvPr/>
        </p:nvSpPr>
        <p:spPr>
          <a:xfrm>
            <a:off x="9818914" y="544286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41" name="Rectangle 40"/>
          <p:cNvSpPr/>
          <p:nvPr/>
        </p:nvSpPr>
        <p:spPr>
          <a:xfrm>
            <a:off x="283029" y="603069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What does the fact that concordance rates aren’t a perfect 1 tell us?</a:t>
            </a:r>
            <a:endParaRPr lang="en-GB" sz="1400" dirty="0"/>
          </a:p>
        </p:txBody>
      </p:sp>
      <p:sp>
        <p:nvSpPr>
          <p:cNvPr id="42" name="Rectangle 41"/>
          <p:cNvSpPr/>
          <p:nvPr/>
        </p:nvSpPr>
        <p:spPr>
          <a:xfrm>
            <a:off x="6139543" y="6030699"/>
            <a:ext cx="3505200" cy="5007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a:t>In what type of product is phenylalanine </a:t>
            </a:r>
            <a:r>
              <a:rPr lang="en-GB" sz="1400" dirty="0" smtClean="0"/>
              <a:t>found?</a:t>
            </a:r>
            <a:endParaRPr lang="en-GB" sz="1400" dirty="0"/>
          </a:p>
        </p:txBody>
      </p:sp>
      <p:sp>
        <p:nvSpPr>
          <p:cNvPr id="43" name="Rectangle 42"/>
          <p:cNvSpPr/>
          <p:nvPr/>
        </p:nvSpPr>
        <p:spPr>
          <a:xfrm>
            <a:off x="3962400" y="603069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sz="1600" dirty="0"/>
          </a:p>
        </p:txBody>
      </p:sp>
      <p:sp>
        <p:nvSpPr>
          <p:cNvPr id="44" name="Rectangle 43"/>
          <p:cNvSpPr/>
          <p:nvPr/>
        </p:nvSpPr>
        <p:spPr>
          <a:xfrm>
            <a:off x="9818914" y="6030699"/>
            <a:ext cx="2002971" cy="500742"/>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46" name="Rectangle 45"/>
          <p:cNvSpPr/>
          <p:nvPr/>
        </p:nvSpPr>
        <p:spPr>
          <a:xfrm>
            <a:off x="1" y="129921"/>
            <a:ext cx="12191999"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nature-nurture quiz</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81111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3029" y="74022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a:t>Which approach is based upon the uniqueness of an individual?</a:t>
            </a:r>
          </a:p>
        </p:txBody>
      </p:sp>
      <p:sp>
        <p:nvSpPr>
          <p:cNvPr id="5" name="Rectangle 4"/>
          <p:cNvSpPr/>
          <p:nvPr/>
        </p:nvSpPr>
        <p:spPr>
          <a:xfrm>
            <a:off x="6139543" y="74022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a:t>Name the type of interview most commonly used by the idiographic approach.</a:t>
            </a:r>
          </a:p>
        </p:txBody>
      </p:sp>
      <p:sp>
        <p:nvSpPr>
          <p:cNvPr id="6" name="Rectangle 5"/>
          <p:cNvSpPr/>
          <p:nvPr/>
        </p:nvSpPr>
        <p:spPr>
          <a:xfrm>
            <a:off x="3962400" y="74022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7" name="Rectangle 6"/>
          <p:cNvSpPr/>
          <p:nvPr/>
        </p:nvSpPr>
        <p:spPr>
          <a:xfrm>
            <a:off x="9818914" y="74022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8" name="Rectangle 7"/>
          <p:cNvSpPr/>
          <p:nvPr/>
        </p:nvSpPr>
        <p:spPr>
          <a:xfrm>
            <a:off x="283029" y="132805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a:t>Which approach is based upon establishing laws and generalisations about people?</a:t>
            </a:r>
          </a:p>
        </p:txBody>
      </p:sp>
      <p:sp>
        <p:nvSpPr>
          <p:cNvPr id="9" name="Rectangle 8"/>
          <p:cNvSpPr/>
          <p:nvPr/>
        </p:nvSpPr>
        <p:spPr>
          <a:xfrm>
            <a:off x="6139543" y="132805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a:t>Name a problem with idiographic methods of research such as the case study. </a:t>
            </a:r>
          </a:p>
        </p:txBody>
      </p:sp>
      <p:sp>
        <p:nvSpPr>
          <p:cNvPr id="10" name="Rectangle 9"/>
          <p:cNvSpPr/>
          <p:nvPr/>
        </p:nvSpPr>
        <p:spPr>
          <a:xfrm>
            <a:off x="3962400" y="132805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9818914" y="132805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 name="Rectangle 11"/>
          <p:cNvSpPr/>
          <p:nvPr/>
        </p:nvSpPr>
        <p:spPr>
          <a:xfrm>
            <a:off x="283029" y="191588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200"/>
              <a:t>What term is used by humanist psychologists to refer to the focus upon individual experience? </a:t>
            </a:r>
          </a:p>
        </p:txBody>
      </p:sp>
      <p:sp>
        <p:nvSpPr>
          <p:cNvPr id="13" name="Rectangle 12"/>
          <p:cNvSpPr/>
          <p:nvPr/>
        </p:nvSpPr>
        <p:spPr>
          <a:xfrm>
            <a:off x="6139543" y="191588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a:t>Which particular influences does the idiographic approach ignore?</a:t>
            </a:r>
          </a:p>
        </p:txBody>
      </p:sp>
      <p:sp>
        <p:nvSpPr>
          <p:cNvPr id="14" name="Rectangle 13"/>
          <p:cNvSpPr/>
          <p:nvPr/>
        </p:nvSpPr>
        <p:spPr>
          <a:xfrm>
            <a:off x="3962400" y="191588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9818914" y="191588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6" name="Rectangle 15"/>
          <p:cNvSpPr/>
          <p:nvPr/>
        </p:nvSpPr>
        <p:spPr>
          <a:xfrm>
            <a:off x="283029" y="250371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a:t>Which broad research method is used by the idiographic approach?</a:t>
            </a:r>
          </a:p>
        </p:txBody>
      </p:sp>
      <p:sp>
        <p:nvSpPr>
          <p:cNvPr id="17" name="Rectangle 16"/>
          <p:cNvSpPr/>
          <p:nvPr/>
        </p:nvSpPr>
        <p:spPr>
          <a:xfrm>
            <a:off x="6139543" y="250371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a:t>How many laws does the nomothetic approach use?</a:t>
            </a:r>
          </a:p>
        </p:txBody>
      </p:sp>
      <p:sp>
        <p:nvSpPr>
          <p:cNvPr id="18" name="Rectangle 17"/>
          <p:cNvSpPr/>
          <p:nvPr/>
        </p:nvSpPr>
        <p:spPr>
          <a:xfrm>
            <a:off x="3962400" y="250371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9818914" y="250371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0" name="Rectangle 19"/>
          <p:cNvSpPr/>
          <p:nvPr/>
        </p:nvSpPr>
        <p:spPr>
          <a:xfrm>
            <a:off x="283029" y="309154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a:t>Give a specific example of a research method used by the idiographic approach.</a:t>
            </a:r>
          </a:p>
        </p:txBody>
      </p:sp>
      <p:sp>
        <p:nvSpPr>
          <p:cNvPr id="21" name="Rectangle 20"/>
          <p:cNvSpPr/>
          <p:nvPr/>
        </p:nvSpPr>
        <p:spPr>
          <a:xfrm>
            <a:off x="6139543" y="309154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600"/>
              <a:t>Which approach is typically associated with the nomothetic approach?</a:t>
            </a:r>
          </a:p>
        </p:txBody>
      </p:sp>
      <p:sp>
        <p:nvSpPr>
          <p:cNvPr id="22" name="Rectangle 21"/>
          <p:cNvSpPr/>
          <p:nvPr/>
        </p:nvSpPr>
        <p:spPr>
          <a:xfrm>
            <a:off x="3962400" y="309154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9818914" y="309154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4" name="Rectangle 23"/>
          <p:cNvSpPr/>
          <p:nvPr/>
        </p:nvSpPr>
        <p:spPr>
          <a:xfrm>
            <a:off x="283029" y="367937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600" dirty="0" smtClean="0"/>
              <a:t>True or false, the nomothetic approach uses quantitative methods?</a:t>
            </a:r>
            <a:endParaRPr lang="en-GB" sz="1600" dirty="0"/>
          </a:p>
        </p:txBody>
      </p:sp>
      <p:sp>
        <p:nvSpPr>
          <p:cNvPr id="25" name="Rectangle 24"/>
          <p:cNvSpPr/>
          <p:nvPr/>
        </p:nvSpPr>
        <p:spPr>
          <a:xfrm>
            <a:off x="6139543" y="367937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600"/>
              <a:t>Which approach is typically associated with the idiographic approach?</a:t>
            </a:r>
          </a:p>
        </p:txBody>
      </p:sp>
      <p:sp>
        <p:nvSpPr>
          <p:cNvPr id="26" name="Rectangle 25"/>
          <p:cNvSpPr/>
          <p:nvPr/>
        </p:nvSpPr>
        <p:spPr>
          <a:xfrm>
            <a:off x="3962400" y="367937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7" name="Rectangle 26"/>
          <p:cNvSpPr/>
          <p:nvPr/>
        </p:nvSpPr>
        <p:spPr>
          <a:xfrm>
            <a:off x="9818914" y="367937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8" name="Rectangle 27"/>
          <p:cNvSpPr/>
          <p:nvPr/>
        </p:nvSpPr>
        <p:spPr>
          <a:xfrm>
            <a:off x="283029" y="426720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a:t>Give a specific example of a research method used by the nomothetic approach.</a:t>
            </a:r>
          </a:p>
        </p:txBody>
      </p:sp>
      <p:sp>
        <p:nvSpPr>
          <p:cNvPr id="29" name="Rectangle 28"/>
          <p:cNvSpPr/>
          <p:nvPr/>
        </p:nvSpPr>
        <p:spPr>
          <a:xfrm>
            <a:off x="6139543" y="426720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600"/>
              <a:t>What does the nomothetic approach use statistical analysis for? </a:t>
            </a:r>
          </a:p>
        </p:txBody>
      </p:sp>
      <p:sp>
        <p:nvSpPr>
          <p:cNvPr id="30" name="Rectangle 29"/>
          <p:cNvSpPr/>
          <p:nvPr/>
        </p:nvSpPr>
        <p:spPr>
          <a:xfrm>
            <a:off x="3962400" y="426720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31" name="Rectangle 30"/>
          <p:cNvSpPr/>
          <p:nvPr/>
        </p:nvSpPr>
        <p:spPr>
          <a:xfrm>
            <a:off x="9818914" y="426720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32" name="Rectangle 31"/>
          <p:cNvSpPr/>
          <p:nvPr/>
        </p:nvSpPr>
        <p:spPr>
          <a:xfrm>
            <a:off x="283029" y="485503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t>What is a </a:t>
            </a:r>
            <a:r>
              <a:rPr lang="en-GB" dirty="0"/>
              <a:t>strength of the nomothetic </a:t>
            </a:r>
            <a:r>
              <a:rPr lang="en-GB" dirty="0" smtClean="0"/>
              <a:t>approach</a:t>
            </a:r>
            <a:r>
              <a:rPr lang="en-GB" dirty="0"/>
              <a:t>?</a:t>
            </a:r>
          </a:p>
        </p:txBody>
      </p:sp>
      <p:sp>
        <p:nvSpPr>
          <p:cNvPr id="33" name="Rectangle 32"/>
          <p:cNvSpPr/>
          <p:nvPr/>
        </p:nvSpPr>
        <p:spPr>
          <a:xfrm>
            <a:off x="6139543" y="485503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200"/>
              <a:t>A strength of the nomothetic approach is that controlled variables enables repetition of studies. What is the psychological term for this?</a:t>
            </a:r>
          </a:p>
        </p:txBody>
      </p:sp>
      <p:sp>
        <p:nvSpPr>
          <p:cNvPr id="34" name="Rectangle 33"/>
          <p:cNvSpPr/>
          <p:nvPr/>
        </p:nvSpPr>
        <p:spPr>
          <a:xfrm>
            <a:off x="3962400" y="485503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35" name="Rectangle 34"/>
          <p:cNvSpPr/>
          <p:nvPr/>
        </p:nvSpPr>
        <p:spPr>
          <a:xfrm>
            <a:off x="9818914" y="485503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36" name="Rectangle 35"/>
          <p:cNvSpPr/>
          <p:nvPr/>
        </p:nvSpPr>
        <p:spPr>
          <a:xfrm>
            <a:off x="283029" y="544286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200"/>
              <a:t>Give one reason why the idiographic approach states that general laws cannot be established.</a:t>
            </a:r>
          </a:p>
        </p:txBody>
      </p:sp>
      <p:sp>
        <p:nvSpPr>
          <p:cNvPr id="37" name="Rectangle 36"/>
          <p:cNvSpPr/>
          <p:nvPr/>
        </p:nvSpPr>
        <p:spPr>
          <a:xfrm>
            <a:off x="6139543" y="544286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200"/>
              <a:t>Humanists have criticised the nomothetic approach by losing sight of the whole person. What is the psychological term for the view of a whole person? </a:t>
            </a:r>
          </a:p>
        </p:txBody>
      </p:sp>
      <p:sp>
        <p:nvSpPr>
          <p:cNvPr id="38" name="Rectangle 37"/>
          <p:cNvSpPr/>
          <p:nvPr/>
        </p:nvSpPr>
        <p:spPr>
          <a:xfrm>
            <a:off x="3962400" y="544286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39" name="Rectangle 38"/>
          <p:cNvSpPr/>
          <p:nvPr/>
        </p:nvSpPr>
        <p:spPr>
          <a:xfrm>
            <a:off x="9818914" y="544286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40" name="Rectangle 39"/>
          <p:cNvSpPr/>
          <p:nvPr/>
        </p:nvSpPr>
        <p:spPr>
          <a:xfrm>
            <a:off x="283029" y="603069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a:t>According to the idiographic approach, all individuals are…</a:t>
            </a:r>
          </a:p>
        </p:txBody>
      </p:sp>
      <p:sp>
        <p:nvSpPr>
          <p:cNvPr id="41" name="Rectangle 40"/>
          <p:cNvSpPr/>
          <p:nvPr/>
        </p:nvSpPr>
        <p:spPr>
          <a:xfrm>
            <a:off x="6139543" y="6030699"/>
            <a:ext cx="3505200" cy="500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200"/>
              <a:t>A term used for the way in which both nomothetic and idiographic approaches can work together. </a:t>
            </a:r>
          </a:p>
        </p:txBody>
      </p:sp>
      <p:sp>
        <p:nvSpPr>
          <p:cNvPr id="42" name="Rectangle 41"/>
          <p:cNvSpPr/>
          <p:nvPr/>
        </p:nvSpPr>
        <p:spPr>
          <a:xfrm>
            <a:off x="3962400" y="603069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43" name="Rectangle 42"/>
          <p:cNvSpPr/>
          <p:nvPr/>
        </p:nvSpPr>
        <p:spPr>
          <a:xfrm>
            <a:off x="9818914" y="6030699"/>
            <a:ext cx="2002971" cy="500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45" name="Rectangle 44"/>
          <p:cNvSpPr/>
          <p:nvPr/>
        </p:nvSpPr>
        <p:spPr>
          <a:xfrm>
            <a:off x="1" y="129921"/>
            <a:ext cx="12191999"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idiographic-nomothetic quiz</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030625148"/>
      </p:ext>
    </p:extLst>
  </p:cSld>
  <p:clrMapOvr>
    <a:masterClrMapping/>
  </p:clrMapOvr>
</p:sld>
</file>

<file path=ppt/theme/theme1.xml><?xml version="1.0" encoding="utf-8"?>
<a:theme xmlns:a="http://schemas.openxmlformats.org/drawingml/2006/main" name="Office Theme">
  <a:themeElements>
    <a:clrScheme name="Metro style">
      <a:dk1>
        <a:sysClr val="windowText" lastClr="000000"/>
      </a:dk1>
      <a:lt1>
        <a:sysClr val="window" lastClr="FFFFFF"/>
      </a:lt1>
      <a:dk2>
        <a:srgbClr val="454551"/>
      </a:dk2>
      <a:lt2>
        <a:srgbClr val="D8D9DC"/>
      </a:lt2>
      <a:accent1>
        <a:srgbClr val="A9DB66"/>
      </a:accent1>
      <a:accent2>
        <a:srgbClr val="E32D91"/>
      </a:accent2>
      <a:accent3>
        <a:srgbClr val="FFCC00"/>
      </a:accent3>
      <a:accent4>
        <a:srgbClr val="00B0F0"/>
      </a:accent4>
      <a:accent5>
        <a:srgbClr val="33CCCC"/>
      </a:accent5>
      <a:accent6>
        <a:srgbClr val="9999FF"/>
      </a:accent6>
      <a:hlink>
        <a:srgbClr val="8971E1"/>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5402</Words>
  <Application>Microsoft Office PowerPoint</Application>
  <PresentationFormat>Widescreen</PresentationFormat>
  <Paragraphs>724</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Hayward</dc:creator>
  <cp:lastModifiedBy>Elizabeth Hayward</cp:lastModifiedBy>
  <cp:revision>26</cp:revision>
  <dcterms:created xsi:type="dcterms:W3CDTF">2016-05-23T16:31:31Z</dcterms:created>
  <dcterms:modified xsi:type="dcterms:W3CDTF">2016-05-25T17:54:48Z</dcterms:modified>
</cp:coreProperties>
</file>