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87" r:id="rId4"/>
    <p:sldId id="273" r:id="rId5"/>
    <p:sldId id="270" r:id="rId6"/>
    <p:sldId id="271" r:id="rId7"/>
    <p:sldId id="274" r:id="rId8"/>
    <p:sldId id="288" r:id="rId9"/>
    <p:sldId id="275" r:id="rId10"/>
    <p:sldId id="289" r:id="rId11"/>
    <p:sldId id="294" r:id="rId12"/>
    <p:sldId id="281" r:id="rId13"/>
    <p:sldId id="290" r:id="rId14"/>
    <p:sldId id="283" r:id="rId15"/>
    <p:sldId id="276" r:id="rId16"/>
    <p:sldId id="277" r:id="rId17"/>
    <p:sldId id="291" r:id="rId18"/>
    <p:sldId id="278" r:id="rId19"/>
    <p:sldId id="279" r:id="rId20"/>
    <p:sldId id="280" r:id="rId21"/>
    <p:sldId id="282" r:id="rId22"/>
    <p:sldId id="292" r:id="rId23"/>
    <p:sldId id="284" r:id="rId24"/>
    <p:sldId id="286" r:id="rId25"/>
    <p:sldId id="285" r:id="rId26"/>
    <p:sldId id="296" r:id="rId27"/>
    <p:sldId id="298" r:id="rId28"/>
    <p:sldId id="293" r:id="rId29"/>
    <p:sldId id="297" r:id="rId30"/>
    <p:sldId id="300" r:id="rId31"/>
    <p:sldId id="299" r:id="rId32"/>
    <p:sldId id="29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15BF8F-5054-4409-92A5-C9DB31793F7B}" type="datetimeFigureOut">
              <a:rPr lang="en-GB" smtClean="0"/>
              <a:t>06/05/2016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4141373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15BF8F-5054-4409-92A5-C9DB31793F7B}" type="datetimeFigureOut">
              <a:rPr lang="en-GB" smtClean="0"/>
              <a:t>06/05/2016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3699286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15BF8F-5054-4409-92A5-C9DB31793F7B}" type="datetimeFigureOut">
              <a:rPr lang="en-GB" smtClean="0"/>
              <a:t>06/05/2016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250794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15BF8F-5054-4409-92A5-C9DB31793F7B}" type="datetimeFigureOut">
              <a:rPr lang="en-GB" smtClean="0"/>
              <a:t>06/05/2016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282934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15BF8F-5054-4409-92A5-C9DB31793F7B}" type="datetimeFigureOut">
              <a:rPr lang="en-GB" smtClean="0"/>
              <a:t>06/05/2016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2603780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15BF8F-5054-4409-92A5-C9DB31793F7B}" type="datetimeFigureOut">
              <a:rPr lang="en-GB" smtClean="0"/>
              <a:t>06/05/2016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3627511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15BF8F-5054-4409-92A5-C9DB31793F7B}" type="datetimeFigureOut">
              <a:rPr lang="en-GB" smtClean="0"/>
              <a:t>06/05/2016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2720662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15BF8F-5054-4409-92A5-C9DB31793F7B}" type="datetimeFigureOut">
              <a:rPr lang="en-GB" smtClean="0"/>
              <a:t>06/05/2016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269013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5BF8F-5054-4409-92A5-C9DB31793F7B}" type="datetimeFigureOut">
              <a:rPr lang="en-GB" smtClean="0"/>
              <a:t>06/05/2016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227965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5BF8F-5054-4409-92A5-C9DB31793F7B}" type="datetimeFigureOut">
              <a:rPr lang="en-GB" smtClean="0"/>
              <a:t>06/05/2016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2409210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5BF8F-5054-4409-92A5-C9DB31793F7B}" type="datetimeFigureOut">
              <a:rPr lang="en-GB" smtClean="0"/>
              <a:t>06/05/2016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62ACE2-DE69-459D-BF0E-35985981665B}" type="slidenum">
              <a:rPr lang="en-GB" smtClean="0"/>
              <a:t>‹#›</a:t>
            </a:fld>
            <a:endParaRPr lang="en-GB"/>
          </a:p>
        </p:txBody>
      </p:sp>
    </p:spTree>
    <p:extLst>
      <p:ext uri="{BB962C8B-B14F-4D97-AF65-F5344CB8AC3E}">
        <p14:creationId xmlns:p14="http://schemas.microsoft.com/office/powerpoint/2010/main" val="332223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5BF8F-5054-4409-92A5-C9DB31793F7B}" type="datetimeFigureOut">
              <a:rPr lang="en-GB" smtClean="0"/>
              <a:t>06/05/2016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62ACE2-DE69-459D-BF0E-35985981665B}" type="slidenum">
              <a:rPr lang="en-GB" smtClean="0"/>
              <a:t>‹#›</a:t>
            </a:fld>
            <a:endParaRPr lang="en-GB"/>
          </a:p>
        </p:txBody>
      </p:sp>
    </p:spTree>
    <p:extLst>
      <p:ext uri="{BB962C8B-B14F-4D97-AF65-F5344CB8AC3E}">
        <p14:creationId xmlns:p14="http://schemas.microsoft.com/office/powerpoint/2010/main" val="3613981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gif"/><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gif"/><Relationship Id="rId1" Type="http://schemas.openxmlformats.org/officeDocument/2006/relationships/slideLayout" Target="../slideLayouts/slideLayout2.xml"/><Relationship Id="rId4" Type="http://schemas.microsoft.com/office/2007/relationships/hdphoto" Target="../media/hdphoto1.wdp"/></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rot="16200000">
            <a:off x="5866313" y="2342926"/>
            <a:ext cx="2909047" cy="23666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4" name="Rectangle 3"/>
          <p:cNvSpPr/>
          <p:nvPr/>
        </p:nvSpPr>
        <p:spPr>
          <a:xfrm>
            <a:off x="458097" y="601083"/>
            <a:ext cx="2909047" cy="5853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861062" y="1025561"/>
            <a:ext cx="2031402" cy="49960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600" dirty="0"/>
          </a:p>
        </p:txBody>
      </p:sp>
      <p:sp>
        <p:nvSpPr>
          <p:cNvPr id="10" name="Rectangle 9"/>
          <p:cNvSpPr/>
          <p:nvPr/>
        </p:nvSpPr>
        <p:spPr>
          <a:xfrm>
            <a:off x="8743278" y="601083"/>
            <a:ext cx="2909047" cy="585350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4" name="Rectangle 13"/>
          <p:cNvSpPr/>
          <p:nvPr/>
        </p:nvSpPr>
        <p:spPr>
          <a:xfrm>
            <a:off x="9146242" y="1025561"/>
            <a:ext cx="2031402" cy="49960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100" dirty="0"/>
          </a:p>
        </p:txBody>
      </p:sp>
      <p:sp>
        <p:nvSpPr>
          <p:cNvPr id="16" name="Rectangle 15"/>
          <p:cNvSpPr/>
          <p:nvPr/>
        </p:nvSpPr>
        <p:spPr>
          <a:xfrm rot="16200000">
            <a:off x="3335063" y="2342926"/>
            <a:ext cx="2909047" cy="23666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8" name="Rectangle 17"/>
          <p:cNvSpPr/>
          <p:nvPr/>
        </p:nvSpPr>
        <p:spPr>
          <a:xfrm>
            <a:off x="6311729" y="3128007"/>
            <a:ext cx="2031402" cy="71896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200" dirty="0"/>
          </a:p>
        </p:txBody>
      </p:sp>
      <p:sp>
        <p:nvSpPr>
          <p:cNvPr id="20" name="Rectangle 19"/>
          <p:cNvSpPr/>
          <p:nvPr/>
        </p:nvSpPr>
        <p:spPr>
          <a:xfrm>
            <a:off x="6311729" y="2228512"/>
            <a:ext cx="2031402" cy="71896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200" dirty="0"/>
          </a:p>
        </p:txBody>
      </p:sp>
      <p:sp>
        <p:nvSpPr>
          <p:cNvPr id="21" name="Rectangle 20"/>
          <p:cNvSpPr/>
          <p:nvPr/>
        </p:nvSpPr>
        <p:spPr>
          <a:xfrm>
            <a:off x="3783300" y="2267287"/>
            <a:ext cx="2031402" cy="248669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400" dirty="0"/>
          </a:p>
        </p:txBody>
      </p:sp>
      <p:sp>
        <p:nvSpPr>
          <p:cNvPr id="22" name="Rectangle 21"/>
          <p:cNvSpPr/>
          <p:nvPr/>
        </p:nvSpPr>
        <p:spPr>
          <a:xfrm>
            <a:off x="6311729" y="4035012"/>
            <a:ext cx="2031402" cy="71896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800" dirty="0"/>
          </a:p>
        </p:txBody>
      </p:sp>
      <p:pic>
        <p:nvPicPr>
          <p:cNvPr id="1026" name="Picture 2" descr="http://images.clipartpanda.com/child-mother-child12102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13444" y="697226"/>
            <a:ext cx="685052" cy="68505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http://images.clipartpanda.com/child-mother-child12102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811926" y="697226"/>
            <a:ext cx="685052" cy="685052"/>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p:cNvSpPr/>
          <p:nvPr/>
        </p:nvSpPr>
        <p:spPr>
          <a:xfrm>
            <a:off x="3367144" y="139850"/>
            <a:ext cx="5376133" cy="107721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Attachments and Caregiver-</a:t>
            </a: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Infant Interactions</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8" name="Rectangle 27"/>
          <p:cNvSpPr/>
          <p:nvPr/>
        </p:nvSpPr>
        <p:spPr>
          <a:xfrm>
            <a:off x="422239" y="185025"/>
            <a:ext cx="290904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Reciprocity</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9" name="Rectangle 28"/>
          <p:cNvSpPr/>
          <p:nvPr/>
        </p:nvSpPr>
        <p:spPr>
          <a:xfrm>
            <a:off x="8707420" y="184947"/>
            <a:ext cx="290904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Interactional synchrony</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0" name="Rectangle 29"/>
          <p:cNvSpPr/>
          <p:nvPr/>
        </p:nvSpPr>
        <p:spPr>
          <a:xfrm>
            <a:off x="3615659" y="1443423"/>
            <a:ext cx="2366684"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Attachment definition</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1" name="Rectangle 30"/>
          <p:cNvSpPr/>
          <p:nvPr/>
        </p:nvSpPr>
        <p:spPr>
          <a:xfrm>
            <a:off x="6137494" y="1442242"/>
            <a:ext cx="2366684"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Attachment characteristics</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2" name="Rectangle 31"/>
          <p:cNvSpPr/>
          <p:nvPr/>
        </p:nvSpPr>
        <p:spPr>
          <a:xfrm rot="16200000">
            <a:off x="5481473" y="3726716"/>
            <a:ext cx="1147477" cy="489793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33" name="Rectangle 32"/>
          <p:cNvSpPr/>
          <p:nvPr/>
        </p:nvSpPr>
        <p:spPr>
          <a:xfrm>
            <a:off x="3770107" y="5816036"/>
            <a:ext cx="4573023" cy="71896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defRPr/>
            </a:pPr>
            <a:endParaRPr lang="en-GB" sz="800" dirty="0"/>
          </a:p>
        </p:txBody>
      </p:sp>
      <p:sp>
        <p:nvSpPr>
          <p:cNvPr id="36" name="Rectangle 35"/>
          <p:cNvSpPr/>
          <p:nvPr/>
        </p:nvSpPr>
        <p:spPr>
          <a:xfrm>
            <a:off x="3606243" y="5198229"/>
            <a:ext cx="4897935"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Caregiver-infant interactions</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 name="Bent-Up Arrow 39"/>
          <p:cNvSpPr/>
          <p:nvPr/>
        </p:nvSpPr>
        <p:spPr>
          <a:xfrm>
            <a:off x="8504178" y="6454588"/>
            <a:ext cx="1823163" cy="294834"/>
          </a:xfrm>
          <a:prstGeom prst="ben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43" name="Bent-Up Arrow 42"/>
          <p:cNvSpPr/>
          <p:nvPr/>
        </p:nvSpPr>
        <p:spPr>
          <a:xfrm flipH="1">
            <a:off x="1785768" y="6454588"/>
            <a:ext cx="1810099" cy="294834"/>
          </a:xfrm>
          <a:prstGeom prst="ben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72546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2434949" y="-4737"/>
            <a:ext cx="7427034"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smtClean="0">
                <a:ln w="11430"/>
                <a:solidFill>
                  <a:srgbClr val="FF3399"/>
                </a:solidFill>
                <a:effectLst>
                  <a:outerShdw blurRad="50800" dist="39000" dir="5460000" algn="tl">
                    <a:srgbClr val="000000">
                      <a:alpha val="38000"/>
                    </a:srgbClr>
                  </a:outerShdw>
                </a:effectLst>
              </a:rPr>
              <a:t>learning theories of attachment</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929080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757706"/>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000" dirty="0">
                <a:solidFill>
                  <a:schemeClr val="tx1"/>
                </a:solidFill>
              </a:rPr>
              <a:t>Which of the following best describes reciprocity?</a:t>
            </a:r>
            <a:endParaRPr lang="en-GB" sz="2000" dirty="0">
              <a:solidFill>
                <a:schemeClr val="tx1"/>
              </a:solidFill>
            </a:endParaRPr>
          </a:p>
        </p:txBody>
      </p:sp>
      <p:sp>
        <p:nvSpPr>
          <p:cNvPr id="5" name="Rectangle 4"/>
          <p:cNvSpPr/>
          <p:nvPr/>
        </p:nvSpPr>
        <p:spPr>
          <a:xfrm>
            <a:off x="324332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a:t>Which of the following activities is more common in fathers than mothers?</a:t>
            </a:r>
            <a:endParaRPr lang="en-GB" dirty="0"/>
          </a:p>
        </p:txBody>
      </p:sp>
      <p:sp>
        <p:nvSpPr>
          <p:cNvPr id="6" name="Rectangle 5"/>
          <p:cNvSpPr/>
          <p:nvPr/>
        </p:nvSpPr>
        <p:spPr>
          <a:xfrm>
            <a:off x="6254839" y="757706"/>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a:solidFill>
                  <a:schemeClr val="tx1"/>
                </a:solidFill>
              </a:rPr>
              <a:t>Which of the following best describes Schaffer’s Ps?</a:t>
            </a:r>
            <a:endParaRPr lang="en-GB" dirty="0">
              <a:solidFill>
                <a:schemeClr val="tx1"/>
              </a:solidFill>
            </a:endParaRPr>
          </a:p>
        </p:txBody>
      </p:sp>
      <p:sp>
        <p:nvSpPr>
          <p:cNvPr id="7" name="Rectangle 6"/>
          <p:cNvSpPr/>
          <p:nvPr/>
        </p:nvSpPr>
        <p:spPr>
          <a:xfrm>
            <a:off x="926634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What did Schaffer and Emerson assess in infants?</a:t>
            </a:r>
            <a:endParaRPr lang="en-GB" dirty="0"/>
          </a:p>
        </p:txBody>
      </p:sp>
      <p:sp>
        <p:nvSpPr>
          <p:cNvPr id="8" name="Rectangle 7"/>
          <p:cNvSpPr/>
          <p:nvPr/>
        </p:nvSpPr>
        <p:spPr>
          <a:xfrm>
            <a:off x="231819" y="16205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a:t>A walk</a:t>
            </a:r>
          </a:p>
          <a:p>
            <a:pPr marL="342900" lvl="0" indent="-342900">
              <a:buFont typeface="+mj-lt"/>
              <a:buAutoNum type="alphaLcParenR"/>
            </a:pPr>
            <a:r>
              <a:rPr lang="en-GB"/>
              <a:t>A chat</a:t>
            </a:r>
          </a:p>
          <a:p>
            <a:pPr marL="342900" lvl="0" indent="-342900">
              <a:buFont typeface="+mj-lt"/>
              <a:buAutoNum type="alphaLcParenR"/>
            </a:pPr>
            <a:r>
              <a:rPr lang="en-GB"/>
              <a:t>A dance</a:t>
            </a:r>
          </a:p>
          <a:p>
            <a:pPr marL="342900" indent="-342900">
              <a:buFont typeface="+mj-lt"/>
              <a:buAutoNum type="alphaLcParenR"/>
            </a:pPr>
            <a:r>
              <a:rPr lang="en-GB"/>
              <a:t>A fight</a:t>
            </a:r>
            <a:endParaRPr lang="en-GB" dirty="0"/>
          </a:p>
        </p:txBody>
      </p:sp>
      <p:sp>
        <p:nvSpPr>
          <p:cNvPr id="9" name="Rectangle 8"/>
          <p:cNvSpPr/>
          <p:nvPr/>
        </p:nvSpPr>
        <p:spPr>
          <a:xfrm>
            <a:off x="324332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a:t>Smiling</a:t>
            </a:r>
          </a:p>
          <a:p>
            <a:pPr marL="342900" lvl="0" indent="-342900">
              <a:buFont typeface="+mj-lt"/>
              <a:buAutoNum type="alphaLcParenR"/>
            </a:pPr>
            <a:r>
              <a:rPr lang="en-GB"/>
              <a:t>Holding</a:t>
            </a:r>
          </a:p>
          <a:p>
            <a:pPr marL="342900" lvl="0" indent="-342900">
              <a:buFont typeface="+mj-lt"/>
              <a:buAutoNum type="alphaLcParenR"/>
            </a:pPr>
            <a:r>
              <a:rPr lang="en-GB"/>
              <a:t>Imitating</a:t>
            </a:r>
          </a:p>
          <a:p>
            <a:pPr marL="342900" indent="-342900">
              <a:buFont typeface="+mj-lt"/>
              <a:buAutoNum type="alphaLcParenR"/>
            </a:pPr>
            <a:r>
              <a:rPr lang="en-GB"/>
              <a:t>Playing</a:t>
            </a:r>
            <a:endParaRPr lang="en-GB" dirty="0"/>
          </a:p>
        </p:txBody>
      </p:sp>
      <p:sp>
        <p:nvSpPr>
          <p:cNvPr id="10" name="Rectangle 9"/>
          <p:cNvSpPr/>
          <p:nvPr/>
        </p:nvSpPr>
        <p:spPr>
          <a:xfrm>
            <a:off x="6254839" y="16205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400"/>
              <a:t>60 18 month old girls from Glasgow</a:t>
            </a:r>
          </a:p>
          <a:p>
            <a:pPr marL="342900" lvl="0" indent="-342900">
              <a:buFont typeface="+mj-lt"/>
              <a:buAutoNum type="alphaLcParenR"/>
            </a:pPr>
            <a:r>
              <a:rPr lang="en-GB" sz="1400"/>
              <a:t>60 middle-class children and fathers from Edinburgh</a:t>
            </a:r>
          </a:p>
          <a:p>
            <a:pPr marL="342900" lvl="0" indent="-342900">
              <a:buFont typeface="+mj-lt"/>
              <a:buAutoNum type="alphaLcParenR"/>
            </a:pPr>
            <a:r>
              <a:rPr lang="en-GB" sz="1400"/>
              <a:t>30 working-class boys and their families from Glasgow</a:t>
            </a:r>
          </a:p>
          <a:p>
            <a:pPr marL="342900" lvl="0" indent="-342900">
              <a:buFont typeface="+mj-lt"/>
              <a:buAutoNum type="alphaLcParenR"/>
            </a:pPr>
            <a:r>
              <a:rPr lang="en-GB" sz="1400"/>
              <a:t>60 working-class children and their families from Glasgow</a:t>
            </a:r>
          </a:p>
        </p:txBody>
      </p:sp>
      <p:sp>
        <p:nvSpPr>
          <p:cNvPr id="11" name="Rectangle 10"/>
          <p:cNvSpPr/>
          <p:nvPr/>
        </p:nvSpPr>
        <p:spPr>
          <a:xfrm>
            <a:off x="926634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a:t>Stranger anxiety</a:t>
            </a:r>
          </a:p>
          <a:p>
            <a:pPr marL="342900" lvl="0" indent="-342900">
              <a:buFont typeface="+mj-lt"/>
              <a:buAutoNum type="alphaLcParenR"/>
            </a:pPr>
            <a:r>
              <a:rPr lang="en-GB"/>
              <a:t>Separation anxiety</a:t>
            </a:r>
          </a:p>
          <a:p>
            <a:pPr marL="342900" lvl="0" indent="-342900">
              <a:buFont typeface="+mj-lt"/>
              <a:buAutoNum type="alphaLcParenR"/>
            </a:pPr>
            <a:r>
              <a:rPr lang="en-GB"/>
              <a:t>Separation and stranger anxiety</a:t>
            </a:r>
          </a:p>
          <a:p>
            <a:pPr marL="342900" indent="-342900">
              <a:buFont typeface="+mj-lt"/>
              <a:buAutoNum type="alphaLcParenR"/>
            </a:pPr>
            <a:r>
              <a:rPr lang="en-GB"/>
              <a:t>Interactional synchrony</a:t>
            </a:r>
            <a:endParaRPr lang="en-GB" dirty="0"/>
          </a:p>
        </p:txBody>
      </p:sp>
      <p:sp>
        <p:nvSpPr>
          <p:cNvPr id="12" name="Rectangle 11"/>
          <p:cNvSpPr/>
          <p:nvPr/>
        </p:nvSpPr>
        <p:spPr>
          <a:xfrm>
            <a:off x="231819" y="3899951"/>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a:solidFill>
                  <a:schemeClr val="tx1"/>
                </a:solidFill>
              </a:rPr>
              <a:t>What is the phenomenon in which early contact influences mate preference?</a:t>
            </a:r>
            <a:endParaRPr lang="en-GB" sz="1600" dirty="0">
              <a:solidFill>
                <a:schemeClr val="tx1"/>
              </a:solidFill>
            </a:endParaRPr>
          </a:p>
        </p:txBody>
      </p:sp>
      <p:sp>
        <p:nvSpPr>
          <p:cNvPr id="13" name="Rectangle 12"/>
          <p:cNvSpPr/>
          <p:nvPr/>
        </p:nvSpPr>
        <p:spPr>
          <a:xfrm>
            <a:off x="324332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a:t>In which condition were Harlow’s monkeys most damaged from early experience?</a:t>
            </a:r>
            <a:endParaRPr lang="en-GB" sz="1400" dirty="0"/>
          </a:p>
        </p:txBody>
      </p:sp>
      <p:sp>
        <p:nvSpPr>
          <p:cNvPr id="14" name="Rectangle 13"/>
          <p:cNvSpPr/>
          <p:nvPr/>
        </p:nvSpPr>
        <p:spPr>
          <a:xfrm>
            <a:off x="6254839" y="3899951"/>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a:solidFill>
                  <a:schemeClr val="tx1"/>
                </a:solidFill>
              </a:rPr>
              <a:t>According to classical conditioning, which best describes the attachment figure?</a:t>
            </a:r>
            <a:endParaRPr lang="en-GB" sz="1400" dirty="0">
              <a:solidFill>
                <a:schemeClr val="tx1"/>
              </a:solidFill>
            </a:endParaRPr>
          </a:p>
        </p:txBody>
      </p:sp>
      <p:sp>
        <p:nvSpPr>
          <p:cNvPr id="15" name="Rectangle 14"/>
          <p:cNvSpPr/>
          <p:nvPr/>
        </p:nvSpPr>
        <p:spPr>
          <a:xfrm>
            <a:off x="926634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dirty="0"/>
              <a:t>A parent learning to comfort a crying baby to stop it crying is an example of:</a:t>
            </a:r>
            <a:endParaRPr lang="en-GB" sz="1600" dirty="0"/>
          </a:p>
        </p:txBody>
      </p:sp>
      <p:sp>
        <p:nvSpPr>
          <p:cNvPr id="16" name="Rectangle 15"/>
          <p:cNvSpPr/>
          <p:nvPr/>
        </p:nvSpPr>
        <p:spPr>
          <a:xfrm>
            <a:off x="231819" y="47608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a:t>Imprinting</a:t>
            </a:r>
          </a:p>
          <a:p>
            <a:pPr marL="342900" lvl="0" indent="-342900">
              <a:buFont typeface="+mj-lt"/>
              <a:buAutoNum type="alphaLcParenR"/>
            </a:pPr>
            <a:r>
              <a:rPr lang="en-GB"/>
              <a:t>Contact comfort</a:t>
            </a:r>
          </a:p>
          <a:p>
            <a:pPr marL="342900" lvl="0" indent="-342900">
              <a:buFont typeface="+mj-lt"/>
              <a:buAutoNum type="alphaLcParenR"/>
            </a:pPr>
            <a:r>
              <a:rPr lang="en-GB"/>
              <a:t>Deprivation</a:t>
            </a:r>
          </a:p>
          <a:p>
            <a:pPr marL="342900" indent="-342900">
              <a:buFont typeface="+mj-lt"/>
              <a:buAutoNum type="alphaLcParenR"/>
            </a:pPr>
            <a:r>
              <a:rPr lang="en-GB"/>
              <a:t>Sexual imprinting</a:t>
            </a:r>
            <a:endParaRPr lang="en-GB" dirty="0"/>
          </a:p>
        </p:txBody>
      </p:sp>
      <p:sp>
        <p:nvSpPr>
          <p:cNvPr id="17" name="Rectangle 16"/>
          <p:cNvSpPr/>
          <p:nvPr/>
        </p:nvSpPr>
        <p:spPr>
          <a:xfrm>
            <a:off x="324332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sz="1600"/>
              <a:t>Biological mother from birth</a:t>
            </a:r>
          </a:p>
          <a:p>
            <a:pPr marL="342900" lvl="0" indent="-342900">
              <a:buFont typeface="+mj-lt"/>
              <a:buAutoNum type="alphaLcParenR"/>
            </a:pPr>
            <a:r>
              <a:rPr lang="en-GB" sz="1600"/>
              <a:t>Wire mother from birth</a:t>
            </a:r>
          </a:p>
          <a:p>
            <a:pPr marL="342900" lvl="0" indent="-342900">
              <a:buFont typeface="+mj-lt"/>
              <a:buAutoNum type="alphaLcParenR"/>
            </a:pPr>
            <a:r>
              <a:rPr lang="en-GB" sz="1600"/>
              <a:t>Cloth mother from birth</a:t>
            </a:r>
          </a:p>
          <a:p>
            <a:pPr marL="342900" indent="-342900">
              <a:buFont typeface="+mj-lt"/>
              <a:buAutoNum type="alphaLcParenR"/>
            </a:pPr>
            <a:r>
              <a:rPr lang="en-GB" sz="1600"/>
              <a:t>Biological mother from 2 months</a:t>
            </a:r>
            <a:endParaRPr lang="en-GB" sz="1600" dirty="0"/>
          </a:p>
        </p:txBody>
      </p:sp>
      <p:sp>
        <p:nvSpPr>
          <p:cNvPr id="18" name="Rectangle 17"/>
          <p:cNvSpPr/>
          <p:nvPr/>
        </p:nvSpPr>
        <p:spPr>
          <a:xfrm>
            <a:off x="6254839" y="47608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a:t>UCS</a:t>
            </a:r>
          </a:p>
          <a:p>
            <a:pPr marL="342900" lvl="0" indent="-342900">
              <a:buFont typeface="+mj-lt"/>
              <a:buAutoNum type="alphaLcParenR"/>
            </a:pPr>
            <a:r>
              <a:rPr lang="en-GB"/>
              <a:t>UCR</a:t>
            </a:r>
          </a:p>
          <a:p>
            <a:pPr marL="342900" lvl="0" indent="-342900">
              <a:buFont typeface="+mj-lt"/>
              <a:buAutoNum type="alphaLcParenR"/>
            </a:pPr>
            <a:r>
              <a:rPr lang="en-GB"/>
              <a:t>CS</a:t>
            </a:r>
          </a:p>
          <a:p>
            <a:pPr marL="342900" lvl="0" indent="-342900">
              <a:buFont typeface="+mj-lt"/>
              <a:buAutoNum type="alphaLcParenR"/>
            </a:pPr>
            <a:r>
              <a:rPr lang="en-GB"/>
              <a:t>CR</a:t>
            </a:r>
          </a:p>
        </p:txBody>
      </p:sp>
      <p:sp>
        <p:nvSpPr>
          <p:cNvPr id="19" name="Rectangle 18"/>
          <p:cNvSpPr/>
          <p:nvPr/>
        </p:nvSpPr>
        <p:spPr>
          <a:xfrm>
            <a:off x="926634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a:t>Negative reinforcement</a:t>
            </a:r>
          </a:p>
          <a:p>
            <a:pPr marL="342900" lvl="0" indent="-342900">
              <a:buFont typeface="+mj-lt"/>
              <a:buAutoNum type="alphaLcParenR"/>
            </a:pPr>
            <a:r>
              <a:rPr lang="en-GB"/>
              <a:t>Positive reinforcement</a:t>
            </a:r>
          </a:p>
          <a:p>
            <a:pPr marL="342900" lvl="0" indent="-342900">
              <a:buFont typeface="+mj-lt"/>
              <a:buAutoNum type="alphaLcParenR"/>
            </a:pPr>
            <a:r>
              <a:rPr lang="en-GB"/>
              <a:t>Punishment</a:t>
            </a:r>
          </a:p>
          <a:p>
            <a:pPr marL="342900" indent="-342900">
              <a:buFont typeface="+mj-lt"/>
              <a:buAutoNum type="alphaLcParenR"/>
            </a:pPr>
            <a:r>
              <a:rPr lang="en-GB"/>
              <a:t>Primary drive</a:t>
            </a:r>
            <a:endParaRPr lang="en-GB" dirty="0"/>
          </a:p>
        </p:txBody>
      </p:sp>
      <p:sp>
        <p:nvSpPr>
          <p:cNvPr id="20" name="Rectangle 19"/>
          <p:cNvSpPr/>
          <p:nvPr/>
        </p:nvSpPr>
        <p:spPr>
          <a:xfrm>
            <a:off x="4189434" y="-4737"/>
            <a:ext cx="3918060"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Multiple choice </a:t>
            </a:r>
            <a:r>
              <a:rPr lang="en-US" sz="3200" b="1" dirty="0" smtClean="0">
                <a:ln w="11430"/>
                <a:solidFill>
                  <a:srgbClr val="FF3399"/>
                </a:solidFill>
                <a:effectLst>
                  <a:outerShdw blurRad="50800" dist="39000" dir="5460000" algn="tl">
                    <a:srgbClr val="000000">
                      <a:alpha val="38000"/>
                    </a:srgbClr>
                  </a:outerShdw>
                </a:effectLst>
              </a:rPr>
              <a:t>quiz 1</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948742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080655"/>
            <a:ext cx="10515600" cy="4603172"/>
          </a:xfrm>
        </p:spPr>
        <p:txBody>
          <a:bodyPr>
            <a:normAutofit fontScale="70000" lnSpcReduction="20000"/>
          </a:bodyPr>
          <a:lstStyle/>
          <a:p>
            <a:r>
              <a:rPr lang="en-GB" dirty="0"/>
              <a:t>According to…………………………, children have a biological need to attach to their main caregiver. This attachment to one person is called…………………… The quality of this bond is important in healthy……………………………………… development.  Attachment is………………………… a 2-way process - babies are programmed to engage in behaviours which encourage caregivers to stay close.  These behaviours such as………………………. and smiling are called ……………………………….…………… and encourage caregivers to ensure the infant’s survival.</a:t>
            </a:r>
          </a:p>
          <a:p>
            <a:r>
              <a:rPr lang="en-GB" dirty="0"/>
              <a:t>The child also becomes increasingly attached to the main caregiver, by the age of…………………………………… or so a child begins to show both …………………………… anxiety and ………………………………………………… anxiety. This emotional relationship provides the infant with a set of expectations about relationships which stays with a child throughout life- this is called the ……………………………………………………………… and is a pattern for relationships the child may have in the future. If the child is …………………………… and happy, they are more likely to have close and loving relationships when they are older. If they have a poor or unsatisfactory relationship as a child they are more likely to have difficult …………………………………… in the future.  There is a period, according to Bowlby, for this attachment to develop in the first…………… years of life. This is known as the ……………………………………… period. If this attachment is weak or broken or never formed there can be severe consequences for the child’s social, emotional and cognitive ………………………………………...</a:t>
            </a:r>
          </a:p>
        </p:txBody>
      </p:sp>
      <p:sp>
        <p:nvSpPr>
          <p:cNvPr id="5" name="Rectangle 4"/>
          <p:cNvSpPr/>
          <p:nvPr/>
        </p:nvSpPr>
        <p:spPr>
          <a:xfrm>
            <a:off x="0" y="-1688"/>
            <a:ext cx="12191999"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Bowlby’s </a:t>
            </a:r>
            <a:r>
              <a:rPr lang="en-US" sz="4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Monotropic</a:t>
            </a: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Theory Missing Blanks</a:t>
            </a:r>
            <a:endParaRPr lang="en-U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tangle 5"/>
          <p:cNvSpPr/>
          <p:nvPr/>
        </p:nvSpPr>
        <p:spPr>
          <a:xfrm>
            <a:off x="1236518" y="5480772"/>
            <a:ext cx="10006446" cy="10343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b="1" dirty="0"/>
              <a:t>Word Bank</a:t>
            </a:r>
            <a:endParaRPr lang="en-GB" dirty="0"/>
          </a:p>
          <a:p>
            <a:pPr algn="ctr"/>
            <a:r>
              <a:rPr lang="en-GB" b="1" dirty="0"/>
              <a:t> </a:t>
            </a:r>
            <a:r>
              <a:rPr lang="en-GB" dirty="0" smtClean="0"/>
              <a:t>Separation * </a:t>
            </a:r>
            <a:r>
              <a:rPr lang="en-GB" dirty="0"/>
              <a:t>Bowlby </a:t>
            </a:r>
            <a:r>
              <a:rPr lang="en-GB" dirty="0" smtClean="0"/>
              <a:t>* </a:t>
            </a:r>
            <a:r>
              <a:rPr lang="en-GB" dirty="0"/>
              <a:t>2 </a:t>
            </a:r>
            <a:r>
              <a:rPr lang="en-GB" dirty="0" smtClean="0"/>
              <a:t> * Secure * </a:t>
            </a:r>
            <a:r>
              <a:rPr lang="en-GB" dirty="0"/>
              <a:t>Internal working </a:t>
            </a:r>
            <a:r>
              <a:rPr lang="en-GB" dirty="0" smtClean="0"/>
              <a:t>model * </a:t>
            </a:r>
            <a:r>
              <a:rPr lang="en-GB" dirty="0"/>
              <a:t>7 Months </a:t>
            </a:r>
            <a:r>
              <a:rPr lang="en-GB" dirty="0" smtClean="0"/>
              <a:t>* </a:t>
            </a:r>
            <a:r>
              <a:rPr lang="en-GB" dirty="0"/>
              <a:t>Development </a:t>
            </a:r>
            <a:r>
              <a:rPr lang="en-GB" dirty="0" smtClean="0"/>
              <a:t>* </a:t>
            </a:r>
            <a:r>
              <a:rPr lang="en-GB" dirty="0"/>
              <a:t>Stranger </a:t>
            </a:r>
            <a:r>
              <a:rPr lang="en-GB" dirty="0" smtClean="0"/>
              <a:t>* </a:t>
            </a:r>
            <a:r>
              <a:rPr lang="en-GB" dirty="0"/>
              <a:t>Reciprocal </a:t>
            </a:r>
            <a:r>
              <a:rPr lang="en-GB" dirty="0" smtClean="0"/>
              <a:t>* </a:t>
            </a:r>
            <a:r>
              <a:rPr lang="en-GB" dirty="0" err="1"/>
              <a:t>Monotropy</a:t>
            </a:r>
            <a:r>
              <a:rPr lang="en-GB" dirty="0"/>
              <a:t> </a:t>
            </a:r>
            <a:r>
              <a:rPr lang="en-GB" dirty="0" smtClean="0"/>
              <a:t>* </a:t>
            </a:r>
            <a:r>
              <a:rPr lang="en-GB" dirty="0"/>
              <a:t>Relationships </a:t>
            </a:r>
            <a:r>
              <a:rPr lang="en-GB" dirty="0" smtClean="0"/>
              <a:t>* </a:t>
            </a:r>
            <a:r>
              <a:rPr lang="en-GB" dirty="0"/>
              <a:t>Crying </a:t>
            </a:r>
            <a:r>
              <a:rPr lang="en-GB" dirty="0" smtClean="0"/>
              <a:t>* </a:t>
            </a:r>
            <a:r>
              <a:rPr lang="en-GB" dirty="0"/>
              <a:t>Social </a:t>
            </a:r>
            <a:r>
              <a:rPr lang="en-GB" dirty="0" smtClean="0"/>
              <a:t>releasers * </a:t>
            </a:r>
            <a:r>
              <a:rPr lang="en-GB" dirty="0"/>
              <a:t>Psychological </a:t>
            </a:r>
            <a:r>
              <a:rPr lang="en-GB" dirty="0" smtClean="0"/>
              <a:t>* </a:t>
            </a:r>
            <a:r>
              <a:rPr lang="en-GB" dirty="0"/>
              <a:t>Critical</a:t>
            </a:r>
          </a:p>
        </p:txBody>
      </p:sp>
    </p:spTree>
    <p:extLst>
      <p:ext uri="{BB962C8B-B14F-4D97-AF65-F5344CB8AC3E}">
        <p14:creationId xmlns:p14="http://schemas.microsoft.com/office/powerpoint/2010/main" val="543707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1460423" y="-4737"/>
            <a:ext cx="9376093"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smtClean="0">
                <a:ln w="11430"/>
                <a:solidFill>
                  <a:srgbClr val="FF3399"/>
                </a:solidFill>
                <a:effectLst>
                  <a:outerShdw blurRad="50800" dist="39000" dir="5460000" algn="tl">
                    <a:srgbClr val="000000">
                      <a:alpha val="38000"/>
                    </a:srgbClr>
                  </a:outerShdw>
                </a:effectLst>
              </a:rPr>
              <a:t>Bowlby’s </a:t>
            </a:r>
            <a:r>
              <a:rPr lang="en-US" sz="3200" b="1" dirty="0" err="1" smtClean="0">
                <a:ln w="11430"/>
                <a:solidFill>
                  <a:srgbClr val="FF3399"/>
                </a:solidFill>
                <a:effectLst>
                  <a:outerShdw blurRad="50800" dist="39000" dir="5460000" algn="tl">
                    <a:srgbClr val="000000">
                      <a:alpha val="38000"/>
                    </a:srgbClr>
                  </a:outerShdw>
                </a:effectLst>
              </a:rPr>
              <a:t>monotropic</a:t>
            </a:r>
            <a:r>
              <a:rPr lang="en-US" sz="3200" b="1" dirty="0" smtClean="0">
                <a:ln w="11430"/>
                <a:solidFill>
                  <a:srgbClr val="FF3399"/>
                </a:solidFill>
                <a:effectLst>
                  <a:outerShdw blurRad="50800" dist="39000" dir="5460000" algn="tl">
                    <a:srgbClr val="000000">
                      <a:alpha val="38000"/>
                    </a:srgbClr>
                  </a:outerShdw>
                </a:effectLst>
              </a:rPr>
              <a:t> theory of attachment</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252618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35975644"/>
              </p:ext>
            </p:extLst>
          </p:nvPr>
        </p:nvGraphicFramePr>
        <p:xfrm>
          <a:off x="457200" y="945573"/>
          <a:ext cx="11450782" cy="5725391"/>
        </p:xfrm>
        <a:graphic>
          <a:graphicData uri="http://schemas.openxmlformats.org/drawingml/2006/table">
            <a:tbl>
              <a:tblPr firstRow="1" bandRow="1">
                <a:tableStyleId>{16D9F66E-5EB9-4882-86FB-DCBF35E3C3E4}</a:tableStyleId>
              </a:tblPr>
              <a:tblGrid>
                <a:gridCol w="5725391"/>
                <a:gridCol w="5725391"/>
              </a:tblGrid>
              <a:tr h="511765">
                <a:tc>
                  <a:txBody>
                    <a:bodyPr/>
                    <a:lstStyle/>
                    <a:p>
                      <a:pPr algn="ctr"/>
                      <a:r>
                        <a:rPr lang="en-GB" dirty="0" smtClean="0"/>
                        <a:t>Learning</a:t>
                      </a:r>
                      <a:r>
                        <a:rPr lang="en-GB" baseline="0" dirty="0" smtClean="0"/>
                        <a:t> theory</a:t>
                      </a:r>
                      <a:endParaRPr lang="en-GB" b="1" baseline="0" dirty="0" smtClean="0"/>
                    </a:p>
                  </a:txBody>
                  <a:tcPr/>
                </a:tc>
                <a:tc>
                  <a:txBody>
                    <a:bodyPr/>
                    <a:lstStyle/>
                    <a:p>
                      <a:pPr algn="ctr"/>
                      <a:r>
                        <a:rPr lang="en-GB" dirty="0" smtClean="0"/>
                        <a:t>Bowlby’s </a:t>
                      </a:r>
                      <a:r>
                        <a:rPr lang="en-GB" dirty="0" err="1" smtClean="0"/>
                        <a:t>monotropic</a:t>
                      </a:r>
                      <a:r>
                        <a:rPr lang="en-GB" dirty="0" smtClean="0"/>
                        <a:t> theory</a:t>
                      </a:r>
                      <a:endParaRPr lang="en-GB" b="1" dirty="0"/>
                    </a:p>
                  </a:txBody>
                  <a:tcPr/>
                </a:tc>
              </a:tr>
              <a:tr h="2927626">
                <a:tc>
                  <a:txBody>
                    <a:bodyPr/>
                    <a:lstStyle/>
                    <a:p>
                      <a:r>
                        <a:rPr lang="en-GB" dirty="0" smtClean="0"/>
                        <a:t>Learning</a:t>
                      </a:r>
                      <a:r>
                        <a:rPr lang="en-GB" baseline="0" dirty="0" smtClean="0"/>
                        <a:t> theory – </a:t>
                      </a:r>
                    </a:p>
                    <a:p>
                      <a:endParaRPr lang="en-GB" baseline="0" dirty="0" smtClean="0"/>
                    </a:p>
                    <a:p>
                      <a:r>
                        <a:rPr lang="en-GB" baseline="0" dirty="0" smtClean="0"/>
                        <a:t>Classical conditioning – </a:t>
                      </a:r>
                    </a:p>
                    <a:p>
                      <a:endParaRPr lang="en-GB" baseline="0" dirty="0" smtClean="0"/>
                    </a:p>
                    <a:p>
                      <a:r>
                        <a:rPr lang="en-GB" baseline="0" dirty="0" smtClean="0"/>
                        <a:t>Operant conditioning – </a:t>
                      </a:r>
                    </a:p>
                    <a:p>
                      <a:endParaRPr lang="en-GB" baseline="0" dirty="0" smtClean="0"/>
                    </a:p>
                    <a:p>
                      <a:r>
                        <a:rPr lang="en-GB" baseline="0" dirty="0" smtClean="0"/>
                        <a:t>Social learning – </a:t>
                      </a:r>
                    </a:p>
                    <a:p>
                      <a:endParaRPr lang="en-GB" baseline="0" dirty="0" smtClean="0"/>
                    </a:p>
                    <a:p>
                      <a:endParaRPr lang="en-GB" dirty="0"/>
                    </a:p>
                  </a:txBody>
                  <a:tcPr/>
                </a:tc>
                <a:tc>
                  <a:txBody>
                    <a:bodyPr/>
                    <a:lstStyle/>
                    <a:p>
                      <a:r>
                        <a:rPr lang="en-GB" dirty="0" smtClean="0"/>
                        <a:t>Critical period</a:t>
                      </a:r>
                      <a:r>
                        <a:rPr lang="en-GB" baseline="0" dirty="0" smtClean="0"/>
                        <a:t> – </a:t>
                      </a:r>
                    </a:p>
                    <a:p>
                      <a:endParaRPr lang="en-GB" baseline="0" dirty="0" smtClean="0"/>
                    </a:p>
                    <a:p>
                      <a:r>
                        <a:rPr lang="en-GB" baseline="0" dirty="0" smtClean="0"/>
                        <a:t>Primary attachment figure – </a:t>
                      </a:r>
                    </a:p>
                    <a:p>
                      <a:endParaRPr lang="en-GB" baseline="0" dirty="0" smtClean="0"/>
                    </a:p>
                    <a:p>
                      <a:r>
                        <a:rPr lang="en-GB" baseline="0" dirty="0" smtClean="0"/>
                        <a:t>Social releasers – </a:t>
                      </a:r>
                    </a:p>
                    <a:p>
                      <a:endParaRPr lang="en-GB" baseline="0" dirty="0" smtClean="0"/>
                    </a:p>
                    <a:p>
                      <a:r>
                        <a:rPr lang="en-GB" baseline="0" dirty="0" err="1" smtClean="0"/>
                        <a:t>Monotropy</a:t>
                      </a:r>
                      <a:r>
                        <a:rPr lang="en-GB" baseline="0" dirty="0" smtClean="0"/>
                        <a:t> – </a:t>
                      </a:r>
                    </a:p>
                    <a:p>
                      <a:endParaRPr lang="en-GB" baseline="0" dirty="0" smtClean="0"/>
                    </a:p>
                    <a:p>
                      <a:r>
                        <a:rPr lang="en-GB" baseline="0" dirty="0" smtClean="0"/>
                        <a:t>Internal working model - </a:t>
                      </a:r>
                    </a:p>
                  </a:txBody>
                  <a:tcPr/>
                </a:tc>
              </a:tr>
              <a:tr h="2286000">
                <a:tc>
                  <a:txBody>
                    <a:bodyPr/>
                    <a:lstStyle/>
                    <a:p>
                      <a:r>
                        <a:rPr lang="en-GB" dirty="0" smtClean="0"/>
                        <a:t>Evaluation</a:t>
                      </a:r>
                    </a:p>
                    <a:p>
                      <a:endParaRPr lang="en-GB" dirty="0" smtClean="0"/>
                    </a:p>
                    <a:p>
                      <a:endParaRPr lang="en-GB" dirty="0" smtClean="0"/>
                    </a:p>
                    <a:p>
                      <a:endParaRPr lang="en-GB" dirty="0" smtClean="0"/>
                    </a:p>
                    <a:p>
                      <a:endParaRPr lang="en-GB" dirty="0"/>
                    </a:p>
                  </a:txBody>
                  <a:tcPr/>
                </a:tc>
                <a:tc>
                  <a:txBody>
                    <a:bodyPr/>
                    <a:lstStyle/>
                    <a:p>
                      <a:r>
                        <a:rPr lang="en-GB" dirty="0" smtClean="0"/>
                        <a:t>Evaluation</a:t>
                      </a:r>
                      <a:endParaRPr lang="en-GB" dirty="0"/>
                    </a:p>
                  </a:txBody>
                  <a:tcPr/>
                </a:tc>
              </a:tr>
            </a:tbl>
          </a:graphicData>
        </a:graphic>
      </p:graphicFrame>
      <p:sp>
        <p:nvSpPr>
          <p:cNvPr id="5" name="Rectangle 4"/>
          <p:cNvSpPr/>
          <p:nvPr/>
        </p:nvSpPr>
        <p:spPr>
          <a:xfrm>
            <a:off x="0" y="-1688"/>
            <a:ext cx="12191999"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Comparing theories of attachment</a:t>
            </a:r>
            <a:endParaRPr lang="en-U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8687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42106" y="1518805"/>
            <a:ext cx="5039591" cy="6061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smtClean="0"/>
              <a:t>Mother returns and picks baby up, stranger leaves</a:t>
            </a:r>
            <a:endParaRPr lang="en-GB" sz="1400" dirty="0"/>
          </a:p>
        </p:txBody>
      </p:sp>
      <p:sp>
        <p:nvSpPr>
          <p:cNvPr id="5" name="Rounded Rectangle 4"/>
          <p:cNvSpPr/>
          <p:nvPr/>
        </p:nvSpPr>
        <p:spPr>
          <a:xfrm>
            <a:off x="942108" y="786248"/>
            <a:ext cx="5039591" cy="6061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smtClean="0"/>
              <a:t>Mother leaves and stranger tries to engage with baby</a:t>
            </a:r>
            <a:endParaRPr lang="en-GB" sz="1400" dirty="0"/>
          </a:p>
        </p:txBody>
      </p:sp>
      <p:sp>
        <p:nvSpPr>
          <p:cNvPr id="6" name="Rounded Rectangle 5"/>
          <p:cNvSpPr/>
          <p:nvPr/>
        </p:nvSpPr>
        <p:spPr>
          <a:xfrm>
            <a:off x="942105" y="2997774"/>
            <a:ext cx="5039591" cy="6061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smtClean="0"/>
              <a:t>Stranger enters, talks to mother, then approaches baby</a:t>
            </a:r>
            <a:endParaRPr lang="en-GB" sz="1400" dirty="0"/>
          </a:p>
        </p:txBody>
      </p:sp>
      <p:sp>
        <p:nvSpPr>
          <p:cNvPr id="7" name="Rounded Rectangle 6"/>
          <p:cNvSpPr/>
          <p:nvPr/>
        </p:nvSpPr>
        <p:spPr>
          <a:xfrm>
            <a:off x="942105" y="2265221"/>
            <a:ext cx="5039591" cy="6061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smtClean="0"/>
              <a:t>Mother and baby introduced to room</a:t>
            </a:r>
            <a:endParaRPr lang="en-GB" sz="1400" dirty="0"/>
          </a:p>
        </p:txBody>
      </p:sp>
      <p:sp>
        <p:nvSpPr>
          <p:cNvPr id="8" name="Rounded Rectangle 7"/>
          <p:cNvSpPr/>
          <p:nvPr/>
        </p:nvSpPr>
        <p:spPr>
          <a:xfrm>
            <a:off x="942104" y="4476743"/>
            <a:ext cx="5039591" cy="6061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smtClean="0"/>
              <a:t>Stranger returns and tries to engage with baby</a:t>
            </a:r>
            <a:endParaRPr lang="en-GB" sz="1400" dirty="0"/>
          </a:p>
        </p:txBody>
      </p:sp>
      <p:sp>
        <p:nvSpPr>
          <p:cNvPr id="9" name="Rounded Rectangle 8"/>
          <p:cNvSpPr/>
          <p:nvPr/>
        </p:nvSpPr>
        <p:spPr>
          <a:xfrm>
            <a:off x="942104" y="3744190"/>
            <a:ext cx="5039591" cy="6061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smtClean="0"/>
              <a:t>Mother returns, stranger leaves</a:t>
            </a:r>
            <a:endParaRPr lang="en-GB" sz="1400" dirty="0"/>
          </a:p>
        </p:txBody>
      </p:sp>
      <p:sp>
        <p:nvSpPr>
          <p:cNvPr id="11" name="Rounded Rectangle 10"/>
          <p:cNvSpPr/>
          <p:nvPr/>
        </p:nvSpPr>
        <p:spPr>
          <a:xfrm>
            <a:off x="942104" y="5278580"/>
            <a:ext cx="5039591" cy="6061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smtClean="0"/>
              <a:t>Mother passive, baby explores</a:t>
            </a:r>
            <a:endParaRPr lang="en-GB" sz="1400" dirty="0"/>
          </a:p>
        </p:txBody>
      </p:sp>
      <p:sp>
        <p:nvSpPr>
          <p:cNvPr id="12" name="Oval 11"/>
          <p:cNvSpPr/>
          <p:nvPr/>
        </p:nvSpPr>
        <p:spPr>
          <a:xfrm>
            <a:off x="578421" y="683208"/>
            <a:ext cx="727364" cy="72042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graphicFrame>
        <p:nvGraphicFramePr>
          <p:cNvPr id="20" name="Table 19"/>
          <p:cNvGraphicFramePr>
            <a:graphicFrameLocks noGrp="1"/>
          </p:cNvGraphicFramePr>
          <p:nvPr>
            <p:extLst>
              <p:ext uri="{D42A27DB-BD31-4B8C-83A1-F6EECF244321}">
                <p14:modId xmlns:p14="http://schemas.microsoft.com/office/powerpoint/2010/main" val="1537878167"/>
              </p:ext>
            </p:extLst>
          </p:nvPr>
        </p:nvGraphicFramePr>
        <p:xfrm>
          <a:off x="6620342" y="539316"/>
          <a:ext cx="5287639" cy="4351339"/>
        </p:xfrm>
        <a:graphic>
          <a:graphicData uri="http://schemas.openxmlformats.org/drawingml/2006/table">
            <a:tbl>
              <a:tblPr firstRow="1" firstCol="1" lastRow="1" lastCol="1" bandRow="1" bandCol="1">
                <a:tableStyleId>{5940675A-B579-460E-94D1-54222C63F5DA}</a:tableStyleId>
              </a:tblPr>
              <a:tblGrid>
                <a:gridCol w="1296968"/>
                <a:gridCol w="1303619"/>
                <a:gridCol w="1390084"/>
                <a:gridCol w="1296968"/>
              </a:tblGrid>
              <a:tr h="639903">
                <a:tc>
                  <a:txBody>
                    <a:bodyPr/>
                    <a:lstStyle/>
                    <a:p>
                      <a:pPr>
                        <a:spcAft>
                          <a:spcPts val="0"/>
                        </a:spcAft>
                      </a:pPr>
                      <a:r>
                        <a:rPr lang="en-GB" sz="800" dirty="0">
                          <a:effectLst/>
                        </a:rPr>
                        <a:t>A The technique used by Ainsworth</a:t>
                      </a:r>
                      <a:endParaRPr lang="en-GB" sz="900" dirty="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dirty="0">
                          <a:effectLst/>
                        </a:rPr>
                        <a:t>B Some would question the ethics of the study based upon this ethical requirement</a:t>
                      </a:r>
                      <a:endParaRPr lang="en-GB" sz="900" dirty="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C The term used to describe a child’s stress when in the presence of the experimenter</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D The number of episodes that took place during the investigation</a:t>
                      </a:r>
                      <a:endParaRPr lang="en-GB" sz="900">
                        <a:effectLst/>
                        <a:latin typeface="Times New Roman" panose="02020603050405020304" pitchFamily="18" charset="0"/>
                        <a:ea typeface="Times New Roman" panose="02020603050405020304" pitchFamily="18" charset="0"/>
                      </a:endParaRPr>
                    </a:p>
                  </a:txBody>
                  <a:tcPr marL="52356" marR="52356" marT="0" marB="0"/>
                </a:tc>
              </a:tr>
              <a:tr h="767883">
                <a:tc>
                  <a:txBody>
                    <a:bodyPr/>
                    <a:lstStyle/>
                    <a:p>
                      <a:pPr>
                        <a:spcAft>
                          <a:spcPts val="0"/>
                        </a:spcAft>
                      </a:pPr>
                      <a:r>
                        <a:rPr lang="en-GB" sz="800">
                          <a:effectLst/>
                        </a:rPr>
                        <a:t>E A child showing little signs of distress during separation would be this attachment type</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F Children were most often found to be this attachment type</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G A term used by Ainsworth to refer to the way a child forms an attachment to those who can understand and act upon its needs</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H A child who is both happy and uncomfortable during the reunion stage would be this attachment type</a:t>
                      </a:r>
                      <a:endParaRPr lang="en-GB" sz="900">
                        <a:effectLst/>
                        <a:latin typeface="Times New Roman" panose="02020603050405020304" pitchFamily="18" charset="0"/>
                        <a:ea typeface="Times New Roman" panose="02020603050405020304" pitchFamily="18" charset="0"/>
                      </a:endParaRPr>
                    </a:p>
                  </a:txBody>
                  <a:tcPr marL="52356" marR="52356" marT="0" marB="0"/>
                </a:tc>
              </a:tr>
              <a:tr h="639903">
                <a:tc>
                  <a:txBody>
                    <a:bodyPr/>
                    <a:lstStyle/>
                    <a:p>
                      <a:pPr>
                        <a:spcAft>
                          <a:spcPts val="0"/>
                        </a:spcAft>
                      </a:pPr>
                      <a:r>
                        <a:rPr lang="en-GB" sz="800">
                          <a:effectLst/>
                        </a:rPr>
                        <a:t>I The length of time that each episode took</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J A criticism of Ainsworth’s work is that it fails to measure this</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K The technique built upon the ideas of this psychologist</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L The term used to describe a child’s reaction at being left alone in the testing situation</a:t>
                      </a:r>
                      <a:endParaRPr lang="en-GB" sz="900">
                        <a:effectLst/>
                        <a:latin typeface="Times New Roman" panose="02020603050405020304" pitchFamily="18" charset="0"/>
                        <a:ea typeface="Times New Roman" panose="02020603050405020304" pitchFamily="18" charset="0"/>
                      </a:endParaRPr>
                    </a:p>
                  </a:txBody>
                  <a:tcPr marL="52356" marR="52356" marT="0" marB="0"/>
                </a:tc>
              </a:tr>
              <a:tr h="895864">
                <a:tc>
                  <a:txBody>
                    <a:bodyPr/>
                    <a:lstStyle/>
                    <a:p>
                      <a:pPr>
                        <a:spcAft>
                          <a:spcPts val="0"/>
                        </a:spcAft>
                      </a:pPr>
                      <a:r>
                        <a:rPr lang="en-GB" sz="800">
                          <a:effectLst/>
                        </a:rPr>
                        <a:t>M Other factors besides attachments with the mother may affect the strange situation. Kagan, for example, said this was important</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N The aim of Ainsworth’s work</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O A type of interview that offers support to Ainsworth’s attachment types</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dirty="0">
                          <a:effectLst/>
                        </a:rPr>
                        <a:t>P The research method adopted by Ainsworth</a:t>
                      </a:r>
                      <a:endParaRPr lang="en-GB" sz="900" dirty="0">
                        <a:effectLst/>
                        <a:latin typeface="Times New Roman" panose="02020603050405020304" pitchFamily="18" charset="0"/>
                        <a:ea typeface="Times New Roman" panose="02020603050405020304" pitchFamily="18" charset="0"/>
                      </a:endParaRPr>
                    </a:p>
                  </a:txBody>
                  <a:tcPr marL="52356" marR="52356" marT="0" marB="0"/>
                </a:tc>
              </a:tr>
              <a:tr h="895864">
                <a:tc>
                  <a:txBody>
                    <a:bodyPr/>
                    <a:lstStyle/>
                    <a:p>
                      <a:pPr>
                        <a:spcAft>
                          <a:spcPts val="0"/>
                        </a:spcAft>
                      </a:pPr>
                      <a:r>
                        <a:rPr lang="en-GB" sz="800">
                          <a:effectLst/>
                        </a:rPr>
                        <a:t>Q The technique used by van Ijzendoorn that involves a review and statistical analysis of a large number of studies (and Ps)</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R The type of reliability that Ainsworth failed to show despite others finding the technique reliable</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S The psychologists that showed support for Ainsworth by collecting data from various cultures</a:t>
                      </a:r>
                      <a:endParaRPr lang="en-GB" sz="90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a:effectLst/>
                        </a:rPr>
                        <a:t>T Some argue that the strange situation has focused too much on middle class western cultures. This psychologist studied attachments in Japan</a:t>
                      </a:r>
                      <a:endParaRPr lang="en-GB" sz="900">
                        <a:effectLst/>
                        <a:latin typeface="Times New Roman" panose="02020603050405020304" pitchFamily="18" charset="0"/>
                        <a:ea typeface="Times New Roman" panose="02020603050405020304" pitchFamily="18" charset="0"/>
                      </a:endParaRPr>
                    </a:p>
                  </a:txBody>
                  <a:tcPr marL="52356" marR="52356" marT="0" marB="0"/>
                </a:tc>
              </a:tr>
              <a:tr h="511922">
                <a:tc>
                  <a:txBody>
                    <a:bodyPr/>
                    <a:lstStyle/>
                    <a:p>
                      <a:pPr>
                        <a:spcAft>
                          <a:spcPts val="0"/>
                        </a:spcAft>
                      </a:pPr>
                      <a:r>
                        <a:rPr lang="en-GB" sz="800" dirty="0">
                          <a:effectLst/>
                        </a:rPr>
                        <a:t>U The number of attachment types that Ainsworth concluded existed</a:t>
                      </a:r>
                      <a:endParaRPr lang="en-GB" sz="900" dirty="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dirty="0">
                          <a:effectLst/>
                        </a:rPr>
                        <a:t>V The location of Ainsworth’s study</a:t>
                      </a:r>
                      <a:endParaRPr lang="en-GB" sz="900" dirty="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dirty="0">
                          <a:effectLst/>
                        </a:rPr>
                        <a:t>W The fourth attachment type that was later introduced by Main et al. (1985)</a:t>
                      </a:r>
                      <a:endParaRPr lang="en-GB" sz="900" dirty="0">
                        <a:effectLst/>
                        <a:latin typeface="Times New Roman" panose="02020603050405020304" pitchFamily="18" charset="0"/>
                        <a:ea typeface="Times New Roman" panose="02020603050405020304" pitchFamily="18" charset="0"/>
                      </a:endParaRPr>
                    </a:p>
                  </a:txBody>
                  <a:tcPr marL="52356" marR="52356" marT="0" marB="0"/>
                </a:tc>
                <a:tc>
                  <a:txBody>
                    <a:bodyPr/>
                    <a:lstStyle/>
                    <a:p>
                      <a:pPr>
                        <a:spcAft>
                          <a:spcPts val="0"/>
                        </a:spcAft>
                      </a:pPr>
                      <a:r>
                        <a:rPr lang="en-GB" sz="800" dirty="0">
                          <a:effectLst/>
                        </a:rPr>
                        <a:t>X The approximate percentage of children classified as being securely attached</a:t>
                      </a:r>
                      <a:endParaRPr lang="en-GB" sz="900" dirty="0">
                        <a:effectLst/>
                        <a:latin typeface="Times New Roman" panose="02020603050405020304" pitchFamily="18" charset="0"/>
                        <a:ea typeface="Times New Roman" panose="02020603050405020304" pitchFamily="18" charset="0"/>
                      </a:endParaRPr>
                    </a:p>
                  </a:txBody>
                  <a:tcPr marL="52356" marR="52356" marT="0" marB="0"/>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353787654"/>
              </p:ext>
            </p:extLst>
          </p:nvPr>
        </p:nvGraphicFramePr>
        <p:xfrm>
          <a:off x="6660572" y="5049982"/>
          <a:ext cx="5238751" cy="1097280"/>
        </p:xfrm>
        <a:graphic>
          <a:graphicData uri="http://schemas.openxmlformats.org/drawingml/2006/table">
            <a:tbl>
              <a:tblPr firstRow="1" firstCol="1" lastRow="1" lastCol="1" bandRow="1" bandCol="1">
                <a:tableStyleId>{5940675A-B579-460E-94D1-54222C63F5DA}</a:tableStyleId>
              </a:tblPr>
              <a:tblGrid>
                <a:gridCol w="1284977"/>
                <a:gridCol w="1291566"/>
                <a:gridCol w="1377231"/>
                <a:gridCol w="1284977"/>
              </a:tblGrid>
              <a:tr h="0">
                <a:tc>
                  <a:txBody>
                    <a:bodyPr/>
                    <a:lstStyle/>
                    <a:p>
                      <a:pPr>
                        <a:spcAft>
                          <a:spcPts val="0"/>
                        </a:spcAft>
                      </a:pPr>
                      <a:r>
                        <a:rPr lang="en-GB" sz="800" dirty="0">
                          <a:effectLst/>
                        </a:rPr>
                        <a:t>1 Laboratory</a:t>
                      </a:r>
                      <a:endParaRPr lang="en-GB"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2 65</a:t>
                      </a:r>
                      <a:endParaRPr lang="en-GB"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3 Child’s temperament</a:t>
                      </a:r>
                      <a:endParaRPr lang="en-GB"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4 Measure attachments</a:t>
                      </a:r>
                      <a:endParaRPr lang="en-GB" sz="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spcAft>
                          <a:spcPts val="0"/>
                        </a:spcAft>
                      </a:pPr>
                      <a:r>
                        <a:rPr lang="en-GB" sz="800">
                          <a:effectLst/>
                        </a:rPr>
                        <a:t>5 Bowlby</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6 Adult attachment</a:t>
                      </a:r>
                      <a:endParaRPr lang="en-GB"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7 Meta-analysis</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8 Disorganised</a:t>
                      </a:r>
                      <a:endParaRPr lang="en-GB" sz="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spcAft>
                          <a:spcPts val="0"/>
                        </a:spcAft>
                      </a:pPr>
                      <a:r>
                        <a:rPr lang="en-GB" sz="800">
                          <a:effectLst/>
                        </a:rPr>
                        <a:t>9 Van Ijzendoorn and Kroonenberg</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10 Secure</a:t>
                      </a:r>
                      <a:endParaRPr lang="en-GB"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11 Test-retest</a:t>
                      </a:r>
                      <a:endParaRPr lang="en-GB"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12 Stranger anxiety</a:t>
                      </a:r>
                      <a:endParaRPr lang="en-GB" sz="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spcAft>
                          <a:spcPts val="0"/>
                        </a:spcAft>
                      </a:pPr>
                      <a:r>
                        <a:rPr lang="en-GB" sz="800">
                          <a:effectLst/>
                        </a:rPr>
                        <a:t>13 Anxious resistant</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14 USA</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15 Strange situation</a:t>
                      </a:r>
                      <a:endParaRPr lang="en-GB"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16 Sensitive responsiveness</a:t>
                      </a:r>
                      <a:endParaRPr lang="en-GB" sz="8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spcAft>
                          <a:spcPts val="0"/>
                        </a:spcAft>
                      </a:pPr>
                      <a:r>
                        <a:rPr lang="en-GB" sz="800">
                          <a:effectLst/>
                        </a:rPr>
                        <a:t>17 3 minutes</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18 Separation anxiety</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19 Protection of Participants</a:t>
                      </a:r>
                      <a:endParaRPr lang="en-GB" sz="8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20 A variety of attachment types (focuses only on mother)</a:t>
                      </a:r>
                      <a:endParaRPr lang="en-GB" sz="800" dirty="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spcAft>
                          <a:spcPts val="0"/>
                        </a:spcAft>
                      </a:pPr>
                      <a:r>
                        <a:rPr lang="en-GB" sz="800">
                          <a:effectLst/>
                        </a:rPr>
                        <a:t>21 Anxious avoidant</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22 8</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a:effectLst/>
                        </a:rPr>
                        <a:t>23 Takahashi</a:t>
                      </a:r>
                      <a:endParaRPr lang="en-GB" sz="8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800" dirty="0">
                          <a:effectLst/>
                        </a:rPr>
                        <a:t>24 3</a:t>
                      </a:r>
                      <a:endParaRPr lang="en-GB" sz="8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3854911219"/>
              </p:ext>
            </p:extLst>
          </p:nvPr>
        </p:nvGraphicFramePr>
        <p:xfrm>
          <a:off x="6639790" y="6407733"/>
          <a:ext cx="5249142" cy="304800"/>
        </p:xfrm>
        <a:graphic>
          <a:graphicData uri="http://schemas.openxmlformats.org/drawingml/2006/table">
            <a:tbl>
              <a:tblPr firstRow="1" firstCol="1" lastRow="1" lastCol="1" bandRow="1" bandCol="1">
                <a:tableStyleId>{5940675A-B579-460E-94D1-54222C63F5DA}</a:tableStyleId>
              </a:tblPr>
              <a:tblGrid>
                <a:gridCol w="460451"/>
                <a:gridCol w="460451"/>
                <a:gridCol w="460451"/>
                <a:gridCol w="368361"/>
                <a:gridCol w="460451"/>
                <a:gridCol w="375523"/>
                <a:gridCol w="453289"/>
                <a:gridCol w="460451"/>
                <a:gridCol w="368361"/>
                <a:gridCol w="460451"/>
                <a:gridCol w="460451"/>
                <a:gridCol w="460451"/>
              </a:tblGrid>
              <a:tr h="0">
                <a:tc>
                  <a:txBody>
                    <a:bodyPr/>
                    <a:lstStyle/>
                    <a:p>
                      <a:pPr>
                        <a:spcAft>
                          <a:spcPts val="0"/>
                        </a:spcAft>
                      </a:pPr>
                      <a:r>
                        <a:rPr lang="en-GB" sz="1000">
                          <a:effectLst/>
                        </a:rPr>
                        <a:t>A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B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C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D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E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F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G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H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I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J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K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L = </a:t>
                      </a:r>
                      <a:endParaRPr lang="en-GB" sz="12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spcAft>
                          <a:spcPts val="0"/>
                        </a:spcAft>
                      </a:pPr>
                      <a:r>
                        <a:rPr lang="en-GB" sz="1000">
                          <a:effectLst/>
                        </a:rPr>
                        <a:t>M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N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O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P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Q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R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S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T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U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V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a:effectLst/>
                        </a:rPr>
                        <a:t>W =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GB" sz="1000" dirty="0">
                          <a:effectLst/>
                        </a:rPr>
                        <a:t>X = </a:t>
                      </a:r>
                      <a:endParaRPr lang="en-GB" sz="12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
        <p:nvSpPr>
          <p:cNvPr id="24" name="Rounded Rectangle 23"/>
          <p:cNvSpPr/>
          <p:nvPr/>
        </p:nvSpPr>
        <p:spPr>
          <a:xfrm>
            <a:off x="942103" y="6005941"/>
            <a:ext cx="5039591" cy="60613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dirty="0" smtClean="0"/>
              <a:t>Mother leaves baby alone</a:t>
            </a:r>
            <a:endParaRPr lang="en-GB" sz="1400" dirty="0"/>
          </a:p>
        </p:txBody>
      </p:sp>
      <p:sp>
        <p:nvSpPr>
          <p:cNvPr id="25" name="Oval 24"/>
          <p:cNvSpPr/>
          <p:nvPr/>
        </p:nvSpPr>
        <p:spPr>
          <a:xfrm>
            <a:off x="578421" y="1461659"/>
            <a:ext cx="727364" cy="72042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6" name="Oval 25"/>
          <p:cNvSpPr/>
          <p:nvPr/>
        </p:nvSpPr>
        <p:spPr>
          <a:xfrm>
            <a:off x="578421" y="2207207"/>
            <a:ext cx="727364" cy="72042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7" name="Oval 26"/>
          <p:cNvSpPr/>
          <p:nvPr/>
        </p:nvSpPr>
        <p:spPr>
          <a:xfrm>
            <a:off x="578421" y="2934572"/>
            <a:ext cx="727364" cy="72042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8" name="Oval 27"/>
          <p:cNvSpPr/>
          <p:nvPr/>
        </p:nvSpPr>
        <p:spPr>
          <a:xfrm>
            <a:off x="578421" y="3680975"/>
            <a:ext cx="727364" cy="72042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9" name="Oval 28"/>
          <p:cNvSpPr/>
          <p:nvPr/>
        </p:nvSpPr>
        <p:spPr>
          <a:xfrm>
            <a:off x="578421" y="4419597"/>
            <a:ext cx="727364" cy="72042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0" name="Oval 29"/>
          <p:cNvSpPr/>
          <p:nvPr/>
        </p:nvSpPr>
        <p:spPr>
          <a:xfrm>
            <a:off x="578421" y="5217973"/>
            <a:ext cx="727364" cy="72042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1" name="Oval 30"/>
          <p:cNvSpPr/>
          <p:nvPr/>
        </p:nvSpPr>
        <p:spPr>
          <a:xfrm>
            <a:off x="578421" y="5948795"/>
            <a:ext cx="727364" cy="720427"/>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32" name="Rectangle 31"/>
          <p:cNvSpPr/>
          <p:nvPr/>
        </p:nvSpPr>
        <p:spPr>
          <a:xfrm>
            <a:off x="1" y="-1688"/>
            <a:ext cx="6629400"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Ainsworth’s Strange Situation</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65499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88989" y="843839"/>
            <a:ext cx="2899064" cy="12573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7" name="Rectangle 6"/>
          <p:cNvSpPr/>
          <p:nvPr/>
        </p:nvSpPr>
        <p:spPr>
          <a:xfrm>
            <a:off x="2688989" y="2315884"/>
            <a:ext cx="2899064" cy="17803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8" name="Rectangle 7"/>
          <p:cNvSpPr/>
          <p:nvPr/>
        </p:nvSpPr>
        <p:spPr>
          <a:xfrm>
            <a:off x="2688989" y="4310939"/>
            <a:ext cx="2899064" cy="148936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5802798" y="843839"/>
            <a:ext cx="2899064" cy="12573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0" name="Rectangle 9"/>
          <p:cNvSpPr/>
          <p:nvPr/>
        </p:nvSpPr>
        <p:spPr>
          <a:xfrm>
            <a:off x="5802798" y="2315884"/>
            <a:ext cx="2899064" cy="178031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1" name="Rectangle 10"/>
          <p:cNvSpPr/>
          <p:nvPr/>
        </p:nvSpPr>
        <p:spPr>
          <a:xfrm>
            <a:off x="5802798" y="4310939"/>
            <a:ext cx="2899064" cy="148936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2" name="Rectangle 11"/>
          <p:cNvSpPr/>
          <p:nvPr/>
        </p:nvSpPr>
        <p:spPr>
          <a:xfrm>
            <a:off x="8916607" y="843839"/>
            <a:ext cx="2899064" cy="12573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3" name="Rectangle 12"/>
          <p:cNvSpPr/>
          <p:nvPr/>
        </p:nvSpPr>
        <p:spPr>
          <a:xfrm>
            <a:off x="8916607" y="2315884"/>
            <a:ext cx="2899064" cy="178031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4" name="Rectangle 13"/>
          <p:cNvSpPr/>
          <p:nvPr/>
        </p:nvSpPr>
        <p:spPr>
          <a:xfrm>
            <a:off x="8916607" y="4310939"/>
            <a:ext cx="2899064" cy="148936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5" name="Rectangle 14"/>
          <p:cNvSpPr/>
          <p:nvPr/>
        </p:nvSpPr>
        <p:spPr>
          <a:xfrm>
            <a:off x="223283" y="843839"/>
            <a:ext cx="2250961" cy="1257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NAME OF ATTACHMENT TYPE</a:t>
            </a:r>
            <a:endParaRPr lang="en-GB" dirty="0"/>
          </a:p>
        </p:txBody>
      </p:sp>
      <p:sp>
        <p:nvSpPr>
          <p:cNvPr id="16" name="Rectangle 15"/>
          <p:cNvSpPr/>
          <p:nvPr/>
        </p:nvSpPr>
        <p:spPr>
          <a:xfrm>
            <a:off x="223283" y="2315884"/>
            <a:ext cx="2250961" cy="17803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CHARACTERISTICS</a:t>
            </a:r>
            <a:endParaRPr lang="en-GB" dirty="0"/>
          </a:p>
        </p:txBody>
      </p:sp>
      <p:sp>
        <p:nvSpPr>
          <p:cNvPr id="17" name="Rectangle 16"/>
          <p:cNvSpPr/>
          <p:nvPr/>
        </p:nvSpPr>
        <p:spPr>
          <a:xfrm>
            <a:off x="223283" y="4310939"/>
            <a:ext cx="2250961" cy="14893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PERCENTAGES OBTAINED IN AINSWORTH’S STUDY</a:t>
            </a:r>
            <a:endParaRPr lang="en-GB" dirty="0"/>
          </a:p>
        </p:txBody>
      </p:sp>
      <p:sp>
        <p:nvSpPr>
          <p:cNvPr id="18" name="Rectangle 17"/>
          <p:cNvSpPr/>
          <p:nvPr/>
        </p:nvSpPr>
        <p:spPr>
          <a:xfrm>
            <a:off x="223283" y="6015048"/>
            <a:ext cx="11592388" cy="69409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200" dirty="0" smtClean="0"/>
              <a:t>A fourth type was later identified. What was this and what were its characteristics?</a:t>
            </a:r>
          </a:p>
          <a:p>
            <a:endParaRPr lang="en-GB" sz="1200" dirty="0"/>
          </a:p>
          <a:p>
            <a:endParaRPr lang="en-GB" sz="1200" dirty="0" smtClean="0"/>
          </a:p>
          <a:p>
            <a:endParaRPr lang="en-GB" sz="1200" dirty="0"/>
          </a:p>
        </p:txBody>
      </p:sp>
      <p:sp>
        <p:nvSpPr>
          <p:cNvPr id="19" name="Rectangle 18"/>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Ainsworth’s Attachment Types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754347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2618686" y="-4737"/>
            <a:ext cx="7059561"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smtClean="0">
                <a:ln w="11430"/>
                <a:solidFill>
                  <a:srgbClr val="FF3399"/>
                </a:solidFill>
                <a:effectLst>
                  <a:outerShdw blurRad="50800" dist="39000" dir="5460000" algn="tl">
                    <a:srgbClr val="000000">
                      <a:alpha val="38000"/>
                    </a:srgbClr>
                  </a:outerShdw>
                </a:effectLst>
              </a:rPr>
              <a:t>Ainsworth’s Strange Situation</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272878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966854" y="2223654"/>
            <a:ext cx="2306782" cy="2286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VAN IJZENDOORN: CULTURAL VARIATIONS IN ATTACHMENTS</a:t>
            </a:r>
            <a:endParaRPr lang="en-GB" dirty="0"/>
          </a:p>
        </p:txBody>
      </p:sp>
    </p:spTree>
    <p:extLst>
      <p:ext uri="{BB962C8B-B14F-4D97-AF65-F5344CB8AC3E}">
        <p14:creationId xmlns:p14="http://schemas.microsoft.com/office/powerpoint/2010/main" val="1226541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3215679"/>
              </p:ext>
            </p:extLst>
          </p:nvPr>
        </p:nvGraphicFramePr>
        <p:xfrm>
          <a:off x="332509" y="561110"/>
          <a:ext cx="11544300" cy="6182589"/>
        </p:xfrm>
        <a:graphic>
          <a:graphicData uri="http://schemas.openxmlformats.org/drawingml/2006/table">
            <a:tbl>
              <a:tblPr firstRow="1" firstCol="1" bandRow="1">
                <a:tableStyleId>{5940675A-B579-460E-94D1-54222C63F5DA}</a:tableStyleId>
              </a:tblPr>
              <a:tblGrid>
                <a:gridCol w="3848100"/>
                <a:gridCol w="3848100"/>
                <a:gridCol w="3848100"/>
              </a:tblGrid>
              <a:tr h="563055">
                <a:tc>
                  <a:txBody>
                    <a:bodyPr/>
                    <a:lstStyle/>
                    <a:p>
                      <a:pPr algn="ctr">
                        <a:lnSpc>
                          <a:spcPct val="115000"/>
                        </a:lnSpc>
                        <a:spcAft>
                          <a:spcPts val="0"/>
                        </a:spcAft>
                      </a:pPr>
                      <a:r>
                        <a:rPr lang="en-GB" sz="1000" dirty="0" smtClean="0">
                          <a:effectLst/>
                        </a:rPr>
                        <a:t>Name the psychologist who developed the Strange Situation</a:t>
                      </a:r>
                    </a:p>
                    <a:p>
                      <a:pPr algn="ctr">
                        <a:lnSpc>
                          <a:spcPct val="115000"/>
                        </a:lnSpc>
                        <a:spcAft>
                          <a:spcPts val="0"/>
                        </a:spcAft>
                      </a:pPr>
                      <a:r>
                        <a:rPr lang="en-GB" sz="1000" dirty="0" smtClean="0">
                          <a:effectLst/>
                        </a:rPr>
                        <a:t> </a:t>
                      </a:r>
                    </a:p>
                    <a:p>
                      <a:pPr algn="ctr">
                        <a:lnSpc>
                          <a:spcPct val="115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289" marR="19289" marT="0" marB="0"/>
                </a:tc>
                <a:tc>
                  <a:txBody>
                    <a:bodyPr/>
                    <a:lstStyle/>
                    <a:p>
                      <a:pPr algn="ctr">
                        <a:lnSpc>
                          <a:spcPct val="115000"/>
                        </a:lnSpc>
                        <a:spcAft>
                          <a:spcPts val="0"/>
                        </a:spcAft>
                      </a:pPr>
                      <a:r>
                        <a:rPr lang="en-GB" sz="1000" dirty="0">
                          <a:effectLst/>
                        </a:rPr>
                        <a:t>Give an example of a country with an individualistic society</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What is meant by the term intra-cultural variation?</a:t>
                      </a:r>
                    </a:p>
                    <a:p>
                      <a:pPr algn="ctr">
                        <a:lnSpc>
                          <a:spcPct val="115000"/>
                        </a:lnSpc>
                        <a:spcAft>
                          <a:spcPts val="0"/>
                        </a:spcAft>
                      </a:pPr>
                      <a:r>
                        <a:rPr lang="en-GB" sz="1000" dirty="0">
                          <a:effectLst/>
                        </a:rPr>
                        <a:t> </a:t>
                      </a:r>
                    </a:p>
                  </a:txBody>
                  <a:tcPr marL="19289" marR="19289" marT="0" marB="0"/>
                </a:tc>
              </a:tr>
              <a:tr h="563055">
                <a:tc>
                  <a:txBody>
                    <a:bodyPr/>
                    <a:lstStyle/>
                    <a:p>
                      <a:pPr algn="ctr">
                        <a:lnSpc>
                          <a:spcPct val="115000"/>
                        </a:lnSpc>
                        <a:spcAft>
                          <a:spcPts val="0"/>
                        </a:spcAft>
                      </a:pPr>
                      <a:r>
                        <a:rPr lang="en-GB" sz="1000" dirty="0" smtClean="0">
                          <a:effectLst/>
                        </a:rPr>
                        <a:t>Give an example of a country with a collectivist culture</a:t>
                      </a:r>
                    </a:p>
                    <a:p>
                      <a:pPr algn="ctr">
                        <a:lnSpc>
                          <a:spcPct val="115000"/>
                        </a:lnSpc>
                        <a:spcAft>
                          <a:spcPts val="0"/>
                        </a:spcAft>
                      </a:pPr>
                      <a:r>
                        <a:rPr lang="en-GB" sz="1000" dirty="0" smtClean="0">
                          <a:effectLst/>
                        </a:rPr>
                        <a:t> </a:t>
                      </a:r>
                    </a:p>
                    <a:p>
                      <a:pPr algn="ctr">
                        <a:lnSpc>
                          <a:spcPct val="115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289" marR="19289" marT="0" marB="0"/>
                </a:tc>
                <a:tc>
                  <a:txBody>
                    <a:bodyPr/>
                    <a:lstStyle/>
                    <a:p>
                      <a:pPr algn="ctr">
                        <a:lnSpc>
                          <a:spcPct val="115000"/>
                        </a:lnSpc>
                        <a:spcAft>
                          <a:spcPts val="0"/>
                        </a:spcAft>
                      </a:pPr>
                      <a:r>
                        <a:rPr lang="en-GB" sz="1000" dirty="0">
                          <a:effectLst/>
                        </a:rPr>
                        <a:t>Name the other factor that some psychologists believe determines a child’s attachment type besides the sensitivity of the mother</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What criticism is given to Ainsworth’s work for failing to be able to generalise the results to other cultures?</a:t>
                      </a:r>
                    </a:p>
                    <a:p>
                      <a:pPr algn="ctr">
                        <a:lnSpc>
                          <a:spcPct val="115000"/>
                        </a:lnSpc>
                        <a:spcAft>
                          <a:spcPts val="0"/>
                        </a:spcAft>
                      </a:pPr>
                      <a:r>
                        <a:rPr lang="en-GB" sz="1000" dirty="0">
                          <a:effectLst/>
                        </a:rPr>
                        <a:t> </a:t>
                      </a:r>
                    </a:p>
                  </a:txBody>
                  <a:tcPr marL="19289" marR="19289" marT="0" marB="0"/>
                </a:tc>
              </a:tr>
              <a:tr h="563055">
                <a:tc>
                  <a:txBody>
                    <a:bodyPr/>
                    <a:lstStyle/>
                    <a:p>
                      <a:pPr algn="ctr">
                        <a:lnSpc>
                          <a:spcPct val="115000"/>
                        </a:lnSpc>
                        <a:spcAft>
                          <a:spcPts val="0"/>
                        </a:spcAft>
                      </a:pPr>
                      <a:r>
                        <a:rPr lang="en-GB" sz="1000" dirty="0">
                          <a:effectLst/>
                        </a:rPr>
                        <a:t>In which country did van </a:t>
                      </a:r>
                      <a:r>
                        <a:rPr lang="en-GB" sz="1000" dirty="0" err="1">
                          <a:effectLst/>
                        </a:rPr>
                        <a:t>Ijzendoorn</a:t>
                      </a:r>
                      <a:r>
                        <a:rPr lang="en-GB" sz="1000" dirty="0">
                          <a:effectLst/>
                        </a:rPr>
                        <a:t> and </a:t>
                      </a:r>
                      <a:r>
                        <a:rPr lang="en-GB" sz="1000" dirty="0" err="1">
                          <a:effectLst/>
                        </a:rPr>
                        <a:t>Kroonenberg</a:t>
                      </a:r>
                      <a:r>
                        <a:rPr lang="en-GB" sz="1000" dirty="0">
                          <a:effectLst/>
                        </a:rPr>
                        <a:t> find the highest percentage of anxious avoidant children?</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What explanation has been offered for why Japanese children found the Strange Situation procedure to be so stressful?</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Which behaviour used by Ainsworth to denote secure attachment has been suggested by other psychologists to be classified as insecure?</a:t>
                      </a:r>
                    </a:p>
                    <a:p>
                      <a:pPr algn="ctr">
                        <a:lnSpc>
                          <a:spcPct val="115000"/>
                        </a:lnSpc>
                        <a:spcAft>
                          <a:spcPts val="0"/>
                        </a:spcAft>
                      </a:pPr>
                      <a:r>
                        <a:rPr lang="en-GB" sz="1000" dirty="0">
                          <a:effectLst/>
                        </a:rPr>
                        <a:t> </a:t>
                      </a:r>
                    </a:p>
                  </a:txBody>
                  <a:tcPr marL="19289" marR="19289" marT="0" marB="0"/>
                </a:tc>
              </a:tr>
              <a:tr h="563055">
                <a:tc>
                  <a:txBody>
                    <a:bodyPr/>
                    <a:lstStyle/>
                    <a:p>
                      <a:pPr algn="ctr">
                        <a:lnSpc>
                          <a:spcPct val="115000"/>
                        </a:lnSpc>
                        <a:spcAft>
                          <a:spcPts val="0"/>
                        </a:spcAft>
                      </a:pPr>
                      <a:r>
                        <a:rPr lang="en-GB" sz="1000" dirty="0">
                          <a:effectLst/>
                        </a:rPr>
                        <a:t>Describe the sample used within Ainsworth’s study.</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smtClean="0">
                          <a:effectLst/>
                        </a:rPr>
                        <a:t>Which theory of Ainsworth has been criticised by van </a:t>
                      </a:r>
                      <a:r>
                        <a:rPr lang="en-GB" sz="1000" dirty="0" err="1" smtClean="0">
                          <a:effectLst/>
                        </a:rPr>
                        <a:t>Ijzendoorn</a:t>
                      </a:r>
                      <a:r>
                        <a:rPr lang="en-GB" sz="1000" dirty="0" smtClean="0">
                          <a:effectLst/>
                        </a:rPr>
                        <a:t> for failing to have a direct link on attachment type as originally proposed?</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What research method was used by Van </a:t>
                      </a:r>
                      <a:r>
                        <a:rPr lang="en-GB" sz="1000" dirty="0" err="1">
                          <a:effectLst/>
                        </a:rPr>
                        <a:t>Ijzendoorn</a:t>
                      </a:r>
                      <a:r>
                        <a:rPr lang="en-GB" sz="1000" dirty="0">
                          <a:effectLst/>
                        </a:rPr>
                        <a:t> and </a:t>
                      </a:r>
                      <a:r>
                        <a:rPr lang="en-GB" sz="1000" dirty="0" err="1">
                          <a:effectLst/>
                        </a:rPr>
                        <a:t>Kroonenberg</a:t>
                      </a:r>
                      <a:r>
                        <a:rPr lang="en-GB" sz="1000" dirty="0">
                          <a:effectLst/>
                        </a:rPr>
                        <a:t>?</a:t>
                      </a:r>
                    </a:p>
                    <a:p>
                      <a:pPr algn="ctr">
                        <a:lnSpc>
                          <a:spcPct val="115000"/>
                        </a:lnSpc>
                        <a:spcAft>
                          <a:spcPts val="0"/>
                        </a:spcAft>
                      </a:pPr>
                      <a:r>
                        <a:rPr lang="en-GB" sz="1000" dirty="0">
                          <a:effectLst/>
                        </a:rPr>
                        <a:t> </a:t>
                      </a:r>
                    </a:p>
                  </a:txBody>
                  <a:tcPr marL="19289" marR="19289" marT="0" marB="0"/>
                </a:tc>
              </a:tr>
              <a:tr h="563055">
                <a:tc>
                  <a:txBody>
                    <a:bodyPr/>
                    <a:lstStyle/>
                    <a:p>
                      <a:pPr algn="ctr">
                        <a:lnSpc>
                          <a:spcPct val="115000"/>
                        </a:lnSpc>
                        <a:spcAft>
                          <a:spcPts val="0"/>
                        </a:spcAft>
                      </a:pPr>
                      <a:r>
                        <a:rPr lang="en-GB" sz="1000" dirty="0">
                          <a:effectLst/>
                        </a:rPr>
                        <a:t>What is meant by the term inter-cultural variation?</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smtClean="0">
                          <a:effectLst/>
                        </a:rPr>
                        <a:t>Which is the only attachment type which would see a child not showing distress when a mother leaves during the Strange Situation?</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Ainsworth’s own study has scored low on which type of reliability, despite other studies showing more stable classifications?</a:t>
                      </a:r>
                    </a:p>
                    <a:p>
                      <a:pPr algn="ctr">
                        <a:lnSpc>
                          <a:spcPct val="115000"/>
                        </a:lnSpc>
                        <a:spcAft>
                          <a:spcPts val="0"/>
                        </a:spcAft>
                      </a:pPr>
                      <a:r>
                        <a:rPr lang="en-GB" sz="1000" dirty="0">
                          <a:effectLst/>
                        </a:rPr>
                        <a:t> </a:t>
                      </a:r>
                    </a:p>
                  </a:txBody>
                  <a:tcPr marL="19289" marR="19289" marT="0" marB="0"/>
                </a:tc>
              </a:tr>
              <a:tr h="563055">
                <a:tc>
                  <a:txBody>
                    <a:bodyPr/>
                    <a:lstStyle/>
                    <a:p>
                      <a:pPr algn="ctr">
                        <a:lnSpc>
                          <a:spcPct val="115000"/>
                        </a:lnSpc>
                        <a:spcAft>
                          <a:spcPts val="0"/>
                        </a:spcAft>
                      </a:pPr>
                      <a:r>
                        <a:rPr lang="en-GB" sz="1000" dirty="0">
                          <a:effectLst/>
                        </a:rPr>
                        <a:t>What similarity did van </a:t>
                      </a:r>
                      <a:r>
                        <a:rPr lang="en-GB" sz="1000" dirty="0" err="1">
                          <a:effectLst/>
                        </a:rPr>
                        <a:t>Ijzendoorn</a:t>
                      </a:r>
                      <a:r>
                        <a:rPr lang="en-GB" sz="1000" dirty="0">
                          <a:effectLst/>
                        </a:rPr>
                        <a:t> and </a:t>
                      </a:r>
                      <a:r>
                        <a:rPr lang="en-GB" sz="1000" dirty="0" err="1">
                          <a:effectLst/>
                        </a:rPr>
                        <a:t>Kroonenberg</a:t>
                      </a:r>
                      <a:r>
                        <a:rPr lang="en-GB" sz="1000" dirty="0">
                          <a:effectLst/>
                        </a:rPr>
                        <a:t> find to Ainsworth?</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smtClean="0">
                          <a:effectLst/>
                        </a:rPr>
                        <a:t>What was the variation in percentage values for anxious avoidant children identified by Takahashi in Japan?</a:t>
                      </a:r>
                    </a:p>
                    <a:p>
                      <a:pPr algn="ctr">
                        <a:lnSpc>
                          <a:spcPct val="115000"/>
                        </a:lnSpc>
                        <a:spcAft>
                          <a:spcPts val="0"/>
                        </a:spcAft>
                      </a:pPr>
                      <a:r>
                        <a:rPr lang="en-GB" sz="1000" dirty="0" smtClean="0">
                          <a:effectLst/>
                        </a:rPr>
                        <a:t> </a:t>
                      </a:r>
                    </a:p>
                  </a:txBody>
                  <a:tcPr marL="19289" marR="19289" marT="0" marB="0"/>
                </a:tc>
                <a:tc>
                  <a:txBody>
                    <a:bodyPr/>
                    <a:lstStyle/>
                    <a:p>
                      <a:pPr algn="ctr">
                        <a:lnSpc>
                          <a:spcPct val="115000"/>
                        </a:lnSpc>
                        <a:spcAft>
                          <a:spcPts val="0"/>
                        </a:spcAft>
                      </a:pPr>
                      <a:r>
                        <a:rPr lang="en-GB" sz="1000" dirty="0">
                          <a:effectLst/>
                        </a:rPr>
                        <a:t>Name the attachment type… the child is happy in the mother’s presence, distressed when they leave and is wary of the stranger.</a:t>
                      </a:r>
                    </a:p>
                    <a:p>
                      <a:pPr algn="ctr">
                        <a:lnSpc>
                          <a:spcPct val="115000"/>
                        </a:lnSpc>
                        <a:spcAft>
                          <a:spcPts val="0"/>
                        </a:spcAft>
                      </a:pPr>
                      <a:r>
                        <a:rPr lang="en-GB" sz="1000" dirty="0">
                          <a:effectLst/>
                        </a:rPr>
                        <a:t> </a:t>
                      </a:r>
                    </a:p>
                  </a:txBody>
                  <a:tcPr marL="19289" marR="19289" marT="0" marB="0"/>
                </a:tc>
              </a:tr>
              <a:tr h="563055">
                <a:tc>
                  <a:txBody>
                    <a:bodyPr/>
                    <a:lstStyle/>
                    <a:p>
                      <a:pPr algn="ctr">
                        <a:lnSpc>
                          <a:spcPct val="115000"/>
                        </a:lnSpc>
                        <a:spcAft>
                          <a:spcPts val="0"/>
                        </a:spcAft>
                      </a:pPr>
                      <a:r>
                        <a:rPr lang="en-GB" sz="1000" dirty="0">
                          <a:effectLst/>
                        </a:rPr>
                        <a:t>Name the attachment type… the child ignores the mother and is easily comforted by the stranger.</a:t>
                      </a:r>
                    </a:p>
                    <a:p>
                      <a:pPr algn="ctr">
                        <a:lnSpc>
                          <a:spcPct val="115000"/>
                        </a:lnSpc>
                        <a:spcAft>
                          <a:spcPts val="0"/>
                        </a:spcAft>
                      </a:pPr>
                      <a:r>
                        <a:rPr lang="en-GB" sz="1000" dirty="0">
                          <a:effectLst/>
                        </a:rPr>
                        <a:t> </a:t>
                      </a:r>
                      <a:endParaRPr lang="en-GB" sz="1000" dirty="0" smtClean="0">
                        <a:effectLst/>
                      </a:endParaRPr>
                    </a:p>
                  </a:txBody>
                  <a:tcPr marL="19289" marR="19289" marT="0" marB="0"/>
                </a:tc>
                <a:tc>
                  <a:txBody>
                    <a:bodyPr/>
                    <a:lstStyle/>
                    <a:p>
                      <a:pPr algn="ctr">
                        <a:lnSpc>
                          <a:spcPct val="115000"/>
                        </a:lnSpc>
                        <a:spcAft>
                          <a:spcPts val="0"/>
                        </a:spcAft>
                      </a:pPr>
                      <a:r>
                        <a:rPr lang="en-GB" sz="1000" dirty="0">
                          <a:effectLst/>
                        </a:rPr>
                        <a:t>How many studies did van </a:t>
                      </a:r>
                      <a:r>
                        <a:rPr lang="en-GB" sz="1000" dirty="0" err="1">
                          <a:effectLst/>
                        </a:rPr>
                        <a:t>Ijzenddorn</a:t>
                      </a:r>
                      <a:r>
                        <a:rPr lang="en-GB" sz="1000" dirty="0">
                          <a:effectLst/>
                        </a:rPr>
                        <a:t> and </a:t>
                      </a:r>
                      <a:r>
                        <a:rPr lang="en-GB" sz="1000" dirty="0" err="1">
                          <a:effectLst/>
                        </a:rPr>
                        <a:t>Kroonenberg</a:t>
                      </a:r>
                      <a:r>
                        <a:rPr lang="en-GB" sz="1000" dirty="0">
                          <a:effectLst/>
                        </a:rPr>
                        <a:t> study and from how many countries were these taken?</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Name the researcher who completed the Strange Situation technique in Japan and found intra-cultural variation.</a:t>
                      </a:r>
                    </a:p>
                    <a:p>
                      <a:pPr algn="ctr">
                        <a:lnSpc>
                          <a:spcPct val="115000"/>
                        </a:lnSpc>
                        <a:spcAft>
                          <a:spcPts val="0"/>
                        </a:spcAft>
                      </a:pPr>
                      <a:r>
                        <a:rPr lang="en-GB" sz="1000" dirty="0">
                          <a:effectLst/>
                        </a:rPr>
                        <a:t> </a:t>
                      </a:r>
                    </a:p>
                  </a:txBody>
                  <a:tcPr marL="19289" marR="19289" marT="0" marB="0"/>
                </a:tc>
              </a:tr>
              <a:tr h="563055">
                <a:tc>
                  <a:txBody>
                    <a:bodyPr/>
                    <a:lstStyle/>
                    <a:p>
                      <a:pPr algn="ctr">
                        <a:lnSpc>
                          <a:spcPct val="115000"/>
                        </a:lnSpc>
                        <a:spcAft>
                          <a:spcPts val="0"/>
                        </a:spcAft>
                      </a:pPr>
                      <a:r>
                        <a:rPr lang="en-GB" sz="1000" dirty="0">
                          <a:effectLst/>
                        </a:rPr>
                        <a:t>Ainsworth’s work has been criticised for focusing solely upon the relationship the child has with who?</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Name the fourth attachment type developed by Main and </a:t>
                      </a:r>
                      <a:r>
                        <a:rPr lang="en-GB" sz="1000" dirty="0" err="1">
                          <a:effectLst/>
                        </a:rPr>
                        <a:t>Soloman</a:t>
                      </a:r>
                      <a:r>
                        <a:rPr lang="en-GB" sz="1000" dirty="0">
                          <a:effectLst/>
                        </a:rPr>
                        <a:t> for a minority of children who have often suffered abuse.</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smtClean="0">
                          <a:effectLst/>
                        </a:rPr>
                        <a:t>What name is given to countries with an Eastern culture that focus upon group and community values over those of the individual?</a:t>
                      </a:r>
                    </a:p>
                    <a:p>
                      <a:pPr algn="ctr">
                        <a:lnSpc>
                          <a:spcPct val="115000"/>
                        </a:lnSpc>
                        <a:spcAft>
                          <a:spcPts val="0"/>
                        </a:spcAft>
                      </a:pPr>
                      <a:r>
                        <a:rPr lang="en-GB" sz="1000" dirty="0" smtClean="0">
                          <a:effectLst/>
                        </a:rPr>
                        <a:t> </a:t>
                      </a:r>
                    </a:p>
                  </a:txBody>
                  <a:tcPr marL="19289" marR="19289" marT="0" marB="0"/>
                </a:tc>
              </a:tr>
              <a:tr h="563055">
                <a:tc>
                  <a:txBody>
                    <a:bodyPr/>
                    <a:lstStyle/>
                    <a:p>
                      <a:pPr algn="ctr">
                        <a:lnSpc>
                          <a:spcPct val="115000"/>
                        </a:lnSpc>
                        <a:spcAft>
                          <a:spcPts val="0"/>
                        </a:spcAft>
                      </a:pPr>
                      <a:r>
                        <a:rPr lang="en-GB" sz="1000" dirty="0">
                          <a:effectLst/>
                        </a:rPr>
                        <a:t>State two conclusions identified by van </a:t>
                      </a:r>
                      <a:r>
                        <a:rPr lang="en-GB" sz="1000" dirty="0" err="1">
                          <a:effectLst/>
                        </a:rPr>
                        <a:t>Ijzendoorn</a:t>
                      </a:r>
                      <a:r>
                        <a:rPr lang="en-GB" sz="1000" dirty="0">
                          <a:effectLst/>
                        </a:rPr>
                        <a:t> and </a:t>
                      </a:r>
                      <a:r>
                        <a:rPr lang="en-GB" sz="1000" dirty="0" err="1">
                          <a:effectLst/>
                        </a:rPr>
                        <a:t>Kroonenberg</a:t>
                      </a:r>
                      <a:r>
                        <a:rPr lang="en-GB" sz="1000" dirty="0">
                          <a:effectLst/>
                        </a:rPr>
                        <a:t>.</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In which country did van </a:t>
                      </a:r>
                      <a:r>
                        <a:rPr lang="en-GB" sz="1000" dirty="0" err="1">
                          <a:effectLst/>
                        </a:rPr>
                        <a:t>Ijzendoorn</a:t>
                      </a:r>
                      <a:r>
                        <a:rPr lang="en-GB" sz="1000" dirty="0">
                          <a:effectLst/>
                        </a:rPr>
                        <a:t> and </a:t>
                      </a:r>
                      <a:r>
                        <a:rPr lang="en-GB" sz="1000" dirty="0" err="1">
                          <a:effectLst/>
                        </a:rPr>
                        <a:t>Kroonenberg</a:t>
                      </a:r>
                      <a:r>
                        <a:rPr lang="en-GB" sz="1000" dirty="0">
                          <a:effectLst/>
                        </a:rPr>
                        <a:t> find the highest percentage of anxious resistant children?</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smtClean="0">
                          <a:effectLst/>
                        </a:rPr>
                        <a:t>Name the attachment type… the child is fussy, cries a lot, distressed when mother leaves but is not comforted on her return.</a:t>
                      </a:r>
                    </a:p>
                    <a:p>
                      <a:pPr algn="ctr">
                        <a:lnSpc>
                          <a:spcPct val="115000"/>
                        </a:lnSpc>
                        <a:spcAft>
                          <a:spcPts val="0"/>
                        </a:spcAft>
                      </a:pPr>
                      <a:r>
                        <a:rPr lang="en-GB" sz="1000" dirty="0">
                          <a:effectLst/>
                        </a:rPr>
                        <a:t> </a:t>
                      </a:r>
                    </a:p>
                  </a:txBody>
                  <a:tcPr marL="19289" marR="19289" marT="0" marB="0"/>
                </a:tc>
              </a:tr>
              <a:tr h="552039">
                <a:tc>
                  <a:txBody>
                    <a:bodyPr/>
                    <a:lstStyle/>
                    <a:p>
                      <a:pPr algn="ctr">
                        <a:lnSpc>
                          <a:spcPct val="115000"/>
                        </a:lnSpc>
                        <a:spcAft>
                          <a:spcPts val="0"/>
                        </a:spcAft>
                        <a:tabLst>
                          <a:tab pos="2305050" algn="l"/>
                        </a:tabLst>
                      </a:pPr>
                      <a:r>
                        <a:rPr lang="en-GB" sz="1000" dirty="0">
                          <a:effectLst/>
                        </a:rPr>
                        <a:t>Name all three attachment types as identified by Ainsworth.</a:t>
                      </a:r>
                    </a:p>
                    <a:p>
                      <a:pPr algn="ctr">
                        <a:lnSpc>
                          <a:spcPct val="115000"/>
                        </a:lnSpc>
                        <a:spcAft>
                          <a:spcPts val="0"/>
                        </a:spcAft>
                        <a:tabLst>
                          <a:tab pos="2305050" algn="l"/>
                        </a:tabLst>
                      </a:pPr>
                      <a:r>
                        <a:rPr lang="en-GB" sz="1000" dirty="0">
                          <a:effectLst/>
                        </a:rPr>
                        <a:t> </a:t>
                      </a:r>
                    </a:p>
                  </a:txBody>
                  <a:tcPr marL="19289" marR="19289" marT="0" marB="0"/>
                </a:tc>
                <a:tc>
                  <a:txBody>
                    <a:bodyPr/>
                    <a:lstStyle/>
                    <a:p>
                      <a:pPr algn="ctr">
                        <a:lnSpc>
                          <a:spcPct val="115000"/>
                        </a:lnSpc>
                        <a:spcAft>
                          <a:spcPts val="0"/>
                        </a:spcAft>
                      </a:pPr>
                      <a:r>
                        <a:rPr lang="en-GB" sz="1000" dirty="0">
                          <a:effectLst/>
                        </a:rPr>
                        <a:t>Name five countries used in van </a:t>
                      </a:r>
                      <a:r>
                        <a:rPr lang="en-GB" sz="1000" dirty="0" err="1">
                          <a:effectLst/>
                        </a:rPr>
                        <a:t>Ijzendoorn</a:t>
                      </a:r>
                      <a:r>
                        <a:rPr lang="en-GB" sz="1000" dirty="0">
                          <a:effectLst/>
                        </a:rPr>
                        <a:t> and </a:t>
                      </a:r>
                      <a:r>
                        <a:rPr lang="en-GB" sz="1000" dirty="0" err="1">
                          <a:effectLst/>
                        </a:rPr>
                        <a:t>Kroonenberg’s</a:t>
                      </a:r>
                      <a:r>
                        <a:rPr lang="en-GB" sz="1000" dirty="0">
                          <a:effectLst/>
                        </a:rPr>
                        <a:t> study.</a:t>
                      </a:r>
                    </a:p>
                    <a:p>
                      <a:pPr algn="ctr">
                        <a:lnSpc>
                          <a:spcPct val="115000"/>
                        </a:lnSpc>
                        <a:spcAft>
                          <a:spcPts val="0"/>
                        </a:spcAft>
                      </a:pPr>
                      <a:r>
                        <a:rPr lang="en-GB" sz="1000" dirty="0">
                          <a:effectLst/>
                        </a:rPr>
                        <a:t> </a:t>
                      </a:r>
                    </a:p>
                  </a:txBody>
                  <a:tcPr marL="19289" marR="19289"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000" kern="1200" dirty="0" smtClean="0">
                          <a:effectLst/>
                        </a:rPr>
                        <a:t>What name is given to countries with a Western culture that focus upon individual goals?</a:t>
                      </a:r>
                    </a:p>
                    <a:p>
                      <a:pPr algn="ctr">
                        <a:lnSpc>
                          <a:spcPct val="115000"/>
                        </a:lnSpc>
                        <a:spcAft>
                          <a:spcPts val="0"/>
                        </a:spcAft>
                      </a:pPr>
                      <a:r>
                        <a:rPr lang="en-GB" sz="1000" dirty="0">
                          <a:effectLst/>
                        </a:rPr>
                        <a:t> </a:t>
                      </a:r>
                    </a:p>
                  </a:txBody>
                  <a:tcPr marL="19289" marR="19289" marT="0" marB="0"/>
                </a:tc>
              </a:tr>
              <a:tr h="563055">
                <a:tc>
                  <a:txBody>
                    <a:bodyPr/>
                    <a:lstStyle/>
                    <a:p>
                      <a:pPr algn="ctr">
                        <a:lnSpc>
                          <a:spcPct val="115000"/>
                        </a:lnSpc>
                        <a:spcAft>
                          <a:spcPts val="0"/>
                        </a:spcAft>
                      </a:pPr>
                      <a:r>
                        <a:rPr lang="en-GB" sz="1000" dirty="0">
                          <a:effectLst/>
                        </a:rPr>
                        <a:t>What did van </a:t>
                      </a:r>
                      <a:r>
                        <a:rPr lang="en-GB" sz="1000" dirty="0" err="1">
                          <a:effectLst/>
                        </a:rPr>
                        <a:t>Ijzendoorn</a:t>
                      </a:r>
                      <a:r>
                        <a:rPr lang="en-GB" sz="1000" dirty="0">
                          <a:effectLst/>
                        </a:rPr>
                        <a:t> and </a:t>
                      </a:r>
                      <a:r>
                        <a:rPr lang="en-GB" sz="1000" dirty="0" err="1">
                          <a:effectLst/>
                        </a:rPr>
                        <a:t>Kroonenberg</a:t>
                      </a:r>
                      <a:r>
                        <a:rPr lang="en-GB" sz="1000" dirty="0">
                          <a:effectLst/>
                        </a:rPr>
                        <a:t> find was the most common attachment type?</a:t>
                      </a:r>
                    </a:p>
                    <a:p>
                      <a:pPr algn="ctr">
                        <a:lnSpc>
                          <a:spcPct val="115000"/>
                        </a:lnSpc>
                        <a:spcAft>
                          <a:spcPts val="0"/>
                        </a:spcAft>
                      </a:pPr>
                      <a:r>
                        <a:rPr lang="en-GB" sz="1000" dirty="0">
                          <a:effectLst/>
                        </a:rPr>
                        <a:t> </a:t>
                      </a:r>
                    </a:p>
                  </a:txBody>
                  <a:tcPr marL="19289" marR="19289" marT="0" marB="0"/>
                </a:tc>
                <a:tc>
                  <a:txBody>
                    <a:bodyPr/>
                    <a:lstStyle/>
                    <a:p>
                      <a:pPr algn="ctr">
                        <a:lnSpc>
                          <a:spcPct val="115000"/>
                        </a:lnSpc>
                        <a:spcAft>
                          <a:spcPts val="0"/>
                        </a:spcAft>
                      </a:pPr>
                      <a:r>
                        <a:rPr lang="en-GB" sz="1000" dirty="0">
                          <a:effectLst/>
                        </a:rPr>
                        <a:t>Ainsworth’s attachment types have been linked to later adult relationships supporting which key function of attachment?</a:t>
                      </a:r>
                    </a:p>
                    <a:p>
                      <a:pPr algn="ctr">
                        <a:lnSpc>
                          <a:spcPct val="115000"/>
                        </a:lnSpc>
                        <a:spcAft>
                          <a:spcPts val="0"/>
                        </a:spcAft>
                      </a:pPr>
                      <a:r>
                        <a:rPr lang="en-GB" sz="1000" dirty="0">
                          <a:effectLst/>
                        </a:rPr>
                        <a:t> </a:t>
                      </a:r>
                    </a:p>
                  </a:txBody>
                  <a:tcPr marL="19289" marR="192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effectLst/>
                        </a:rPr>
                        <a:t>What is meant by the term “imposed etic”?</a:t>
                      </a:r>
                    </a:p>
                    <a:p>
                      <a:pPr algn="ctr"/>
                      <a:endParaRPr lang="en-GB" sz="1000" dirty="0"/>
                    </a:p>
                  </a:txBody>
                  <a:tcPr marL="19289" marR="19289" marT="0" marB="0"/>
                </a:tc>
              </a:tr>
            </a:tbl>
          </a:graphicData>
        </a:graphic>
      </p:graphicFrame>
      <p:sp>
        <p:nvSpPr>
          <p:cNvPr id="5" name="Rectangle 4"/>
          <p:cNvSpPr/>
          <p:nvPr/>
        </p:nvSpPr>
        <p:spPr>
          <a:xfrm>
            <a:off x="1" y="0"/>
            <a:ext cx="12191999"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Ainsworth and Van </a:t>
            </a:r>
            <a:r>
              <a:rPr lang="en-US" sz="36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Ijzendoorn</a:t>
            </a:r>
            <a:r>
              <a:rPr lang="en-US"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Quiz</a:t>
            </a:r>
            <a:endParaRPr lang="en-US"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13942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509" y="852055"/>
            <a:ext cx="5340927" cy="566304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5" name="Rectangle 4"/>
          <p:cNvSpPr/>
          <p:nvPr/>
        </p:nvSpPr>
        <p:spPr>
          <a:xfrm>
            <a:off x="6407727" y="852055"/>
            <a:ext cx="5340927" cy="566304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6" name="Rectangle 5"/>
          <p:cNvSpPr/>
          <p:nvPr/>
        </p:nvSpPr>
        <p:spPr>
          <a:xfrm>
            <a:off x="746413" y="1170710"/>
            <a:ext cx="4513118" cy="59574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7" name="Rectangle 6"/>
          <p:cNvSpPr/>
          <p:nvPr/>
        </p:nvSpPr>
        <p:spPr>
          <a:xfrm>
            <a:off x="746413" y="1956955"/>
            <a:ext cx="4513118" cy="167986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8" name="Rectangle 7"/>
          <p:cNvSpPr/>
          <p:nvPr/>
        </p:nvSpPr>
        <p:spPr>
          <a:xfrm>
            <a:off x="746413" y="3827318"/>
            <a:ext cx="4513118" cy="1326573"/>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9" name="Rectangle 8"/>
          <p:cNvSpPr/>
          <p:nvPr/>
        </p:nvSpPr>
        <p:spPr>
          <a:xfrm>
            <a:off x="746413" y="5344391"/>
            <a:ext cx="4513118" cy="84859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
        <p:nvSpPr>
          <p:cNvPr id="14" name="Rectangle 13"/>
          <p:cNvSpPr/>
          <p:nvPr/>
        </p:nvSpPr>
        <p:spPr>
          <a:xfrm>
            <a:off x="332509" y="461500"/>
            <a:ext cx="534092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Tronick</a:t>
            </a: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 study of Reciprocity</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Rectangle 14"/>
          <p:cNvSpPr/>
          <p:nvPr/>
        </p:nvSpPr>
        <p:spPr>
          <a:xfrm>
            <a:off x="6407727" y="461500"/>
            <a:ext cx="5340927" cy="338554"/>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Meltzoff</a:t>
            </a:r>
            <a:r>
              <a:rPr lang="en-US" sz="1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and Moore: a study of Interactional Synchrony </a:t>
            </a:r>
            <a:endParaRPr lang="en-US" sz="1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6" name="Rectangle 15"/>
          <p:cNvSpPr/>
          <p:nvPr/>
        </p:nvSpPr>
        <p:spPr>
          <a:xfrm>
            <a:off x="0" y="56613"/>
            <a:ext cx="12192000"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Studies into Caregiver-Infant Interactions</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7" name="Rectangle 16"/>
          <p:cNvSpPr/>
          <p:nvPr/>
        </p:nvSpPr>
        <p:spPr>
          <a:xfrm>
            <a:off x="6842413" y="1170710"/>
            <a:ext cx="4513118" cy="59574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18" name="Rectangle 17"/>
          <p:cNvSpPr/>
          <p:nvPr/>
        </p:nvSpPr>
        <p:spPr>
          <a:xfrm>
            <a:off x="6842413" y="1956955"/>
            <a:ext cx="4513118" cy="167986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19" name="Rectangle 18"/>
          <p:cNvSpPr/>
          <p:nvPr/>
        </p:nvSpPr>
        <p:spPr>
          <a:xfrm>
            <a:off x="6842413" y="3827318"/>
            <a:ext cx="4513118" cy="132657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20" name="Rectangle 19"/>
          <p:cNvSpPr/>
          <p:nvPr/>
        </p:nvSpPr>
        <p:spPr>
          <a:xfrm>
            <a:off x="6842413" y="5344391"/>
            <a:ext cx="4513118" cy="84859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Tree>
    <p:extLst>
      <p:ext uri="{BB962C8B-B14F-4D97-AF65-F5344CB8AC3E}">
        <p14:creationId xmlns:p14="http://schemas.microsoft.com/office/powerpoint/2010/main" val="3279634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4"/>
            <a:ext cx="10515600" cy="4876511"/>
          </a:xfrm>
        </p:spPr>
        <p:txBody>
          <a:bodyPr>
            <a:normAutofit fontScale="55000" lnSpcReduction="20000"/>
          </a:bodyPr>
          <a:lstStyle/>
          <a:p>
            <a:pPr lvl="0"/>
            <a:r>
              <a:rPr lang="en-GB" dirty="0"/>
              <a:t>As intra-cultural differences were often found in different samples from the same researcher(s), it suggests such differences were not due to methodological differences.</a:t>
            </a:r>
          </a:p>
          <a:p>
            <a:pPr lvl="0"/>
            <a:r>
              <a:rPr lang="en-GB" dirty="0"/>
              <a:t>Cross-cultural studies such as these can suffer from an imposed etic where researchers analyse findings in a biased manner in terms of their own cultural beliefs, wrongly imposing cultural-specific beliefs onto other cultures e.g. Ainsworth assumed that separation anxiety was an indication of secure attachment but it may mean something else in other cultures.</a:t>
            </a:r>
          </a:p>
          <a:p>
            <a:pPr lvl="0"/>
            <a:r>
              <a:rPr lang="en-GB" dirty="0"/>
              <a:t>Data drawn from cultures not represented in the </a:t>
            </a:r>
            <a:r>
              <a:rPr lang="en-GB" dirty="0" smtClean="0"/>
              <a:t>meta-analysis </a:t>
            </a:r>
            <a:r>
              <a:rPr lang="en-GB" dirty="0"/>
              <a:t>e.g. African, South American samples etc. would be required before universal conclusions could be drawn.</a:t>
            </a:r>
          </a:p>
          <a:p>
            <a:pPr lvl="0"/>
            <a:r>
              <a:rPr lang="en-GB" dirty="0"/>
              <a:t>Inconsistent studies from each country e.g. only 1 study in the UK and China whilst USA had 18 studies analysed.</a:t>
            </a:r>
          </a:p>
          <a:p>
            <a:pPr lvl="0"/>
            <a:r>
              <a:rPr lang="en-GB" dirty="0"/>
              <a:t>It was a cross-cultural study, because although many cultures weren’t represented Van </a:t>
            </a:r>
            <a:r>
              <a:rPr lang="en-GB" dirty="0" err="1"/>
              <a:t>Ijzendoorn</a:t>
            </a:r>
            <a:r>
              <a:rPr lang="en-GB" dirty="0"/>
              <a:t> &amp; </a:t>
            </a:r>
            <a:r>
              <a:rPr lang="en-GB" dirty="0" err="1"/>
              <a:t>Kroonenberg</a:t>
            </a:r>
            <a:r>
              <a:rPr lang="en-GB" dirty="0"/>
              <a:t> did ensure that they obtained a mix of collectivist and individualist cultures for comparison.  This means the aim of the study was achieved.</a:t>
            </a:r>
          </a:p>
          <a:p>
            <a:pPr lvl="0"/>
            <a:r>
              <a:rPr lang="en-GB" dirty="0"/>
              <a:t>Meta-analysis – secondary data being analysed so cannot be sure that the procedure was standardised amongst the different cultures.</a:t>
            </a:r>
          </a:p>
          <a:p>
            <a:pPr lvl="0"/>
            <a:r>
              <a:rPr lang="en-GB" dirty="0"/>
              <a:t>More generalizable – 32 studies from 8 countries</a:t>
            </a:r>
          </a:p>
          <a:p>
            <a:pPr lvl="0"/>
            <a:r>
              <a:rPr lang="en-GB" dirty="0"/>
              <a:t>Sample contained 2000 children which increases internal validity</a:t>
            </a:r>
          </a:p>
          <a:p>
            <a:pPr lvl="0"/>
            <a:r>
              <a:rPr lang="en-GB" dirty="0"/>
              <a:t>Some countries were small sample sizes e.g. China (36 infants). Not always able to compare countries</a:t>
            </a:r>
          </a:p>
          <a:p>
            <a:pPr lvl="0"/>
            <a:r>
              <a:rPr lang="en-GB" dirty="0"/>
              <a:t>Some intra-cultural differences may be due to socio-economic differences e.g. some US samples were based on middle-class pairings whilst others were based on pairings from poorer socio-economic backgrounds.</a:t>
            </a:r>
          </a:p>
          <a:p>
            <a:pPr lvl="0"/>
            <a:r>
              <a:rPr lang="en-GB" dirty="0"/>
              <a:t>Standardised procedure used (strange situation) = easier to compare results without extraneous variables</a:t>
            </a:r>
          </a:p>
          <a:p>
            <a:r>
              <a:rPr lang="en-GB" dirty="0"/>
              <a:t>The strange situation is ethnocentric so may not be suitable for other cultures (e.g. in relation to ethical issues with some cultures being less familiar with separation from a parent creating greater distress).</a:t>
            </a:r>
          </a:p>
        </p:txBody>
      </p:sp>
      <p:sp>
        <p:nvSpPr>
          <p:cNvPr id="4" name="Rectangle 3"/>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a:t>
            </a: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 </a:t>
            </a:r>
            <a:r>
              <a:rPr lang="en-US"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Ijzendoorn</a:t>
            </a: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Evaluation </a:t>
            </a:r>
            <a:r>
              <a:rPr lang="en-US" sz="5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Colour</a:t>
            </a: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Sort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1028700" y="1091045"/>
            <a:ext cx="10162309" cy="54032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smtClean="0">
                <a:solidFill>
                  <a:schemeClr val="tx1"/>
                </a:solidFill>
              </a:rPr>
              <a:t>Are the following statements strengths or limitations? Use two colours to sort them.</a:t>
            </a:r>
            <a:endParaRPr lang="en-GB" dirty="0">
              <a:solidFill>
                <a:schemeClr val="tx1"/>
              </a:solidFill>
            </a:endParaRPr>
          </a:p>
        </p:txBody>
      </p:sp>
    </p:spTree>
    <p:extLst>
      <p:ext uri="{BB962C8B-B14F-4D97-AF65-F5344CB8AC3E}">
        <p14:creationId xmlns:p14="http://schemas.microsoft.com/office/powerpoint/2010/main" val="2622775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509" y="852055"/>
            <a:ext cx="5340927" cy="566304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5" name="Rectangle 4"/>
          <p:cNvSpPr/>
          <p:nvPr/>
        </p:nvSpPr>
        <p:spPr>
          <a:xfrm>
            <a:off x="6407727" y="852055"/>
            <a:ext cx="5340927" cy="5663045"/>
          </a:xfrm>
          <a:prstGeom prst="rect">
            <a:avLst/>
          </a:prstGeom>
          <a:solidFill>
            <a:srgbClr val="7030A0"/>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6" name="Rectangle 5"/>
          <p:cNvSpPr/>
          <p:nvPr/>
        </p:nvSpPr>
        <p:spPr>
          <a:xfrm>
            <a:off x="746413" y="1170710"/>
            <a:ext cx="4513118" cy="59574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7" name="Rectangle 6"/>
          <p:cNvSpPr/>
          <p:nvPr/>
        </p:nvSpPr>
        <p:spPr>
          <a:xfrm>
            <a:off x="746413" y="1956955"/>
            <a:ext cx="4513118" cy="167986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8" name="Rectangle 7"/>
          <p:cNvSpPr/>
          <p:nvPr/>
        </p:nvSpPr>
        <p:spPr>
          <a:xfrm>
            <a:off x="746413" y="3827318"/>
            <a:ext cx="4513118" cy="132657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9" name="Rectangle 8"/>
          <p:cNvSpPr/>
          <p:nvPr/>
        </p:nvSpPr>
        <p:spPr>
          <a:xfrm>
            <a:off x="746413" y="5344391"/>
            <a:ext cx="4513118" cy="8485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
        <p:nvSpPr>
          <p:cNvPr id="14" name="Rectangle 13"/>
          <p:cNvSpPr/>
          <p:nvPr/>
        </p:nvSpPr>
        <p:spPr>
          <a:xfrm>
            <a:off x="332509" y="461500"/>
            <a:ext cx="534092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Ainsworth’s Strange Situation</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 name="Rectangle 14"/>
          <p:cNvSpPr/>
          <p:nvPr/>
        </p:nvSpPr>
        <p:spPr>
          <a:xfrm>
            <a:off x="6407727" y="461500"/>
            <a:ext cx="5340927" cy="338554"/>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Van </a:t>
            </a:r>
            <a:r>
              <a:rPr lang="en-US" sz="16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Ijzendoorn</a:t>
            </a:r>
            <a:r>
              <a:rPr lang="en-US" sz="1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and </a:t>
            </a:r>
            <a:r>
              <a:rPr lang="en-US" sz="16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Kroonenberg’s</a:t>
            </a:r>
            <a:r>
              <a:rPr lang="en-US" sz="1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Cross-Cultural Study</a:t>
            </a:r>
            <a:endParaRPr lang="en-US" sz="1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6" name="Rectangle 15"/>
          <p:cNvSpPr/>
          <p:nvPr/>
        </p:nvSpPr>
        <p:spPr>
          <a:xfrm>
            <a:off x="0" y="56613"/>
            <a:ext cx="12192000"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Studies into Measuring Attachments</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7" name="Rectangle 16"/>
          <p:cNvSpPr/>
          <p:nvPr/>
        </p:nvSpPr>
        <p:spPr>
          <a:xfrm>
            <a:off x="6842413" y="1170710"/>
            <a:ext cx="4513118" cy="595745"/>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18" name="Rectangle 17"/>
          <p:cNvSpPr/>
          <p:nvPr/>
        </p:nvSpPr>
        <p:spPr>
          <a:xfrm>
            <a:off x="6842413" y="1956955"/>
            <a:ext cx="4513118" cy="1679863"/>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19" name="Rectangle 18"/>
          <p:cNvSpPr/>
          <p:nvPr/>
        </p:nvSpPr>
        <p:spPr>
          <a:xfrm>
            <a:off x="6842413" y="3827318"/>
            <a:ext cx="4513118" cy="1326573"/>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20" name="Rectangle 19"/>
          <p:cNvSpPr/>
          <p:nvPr/>
        </p:nvSpPr>
        <p:spPr>
          <a:xfrm>
            <a:off x="6842413" y="5344391"/>
            <a:ext cx="4513118" cy="848591"/>
          </a:xfrm>
          <a:prstGeom prst="rect">
            <a:avLst/>
          </a:prstGeom>
          <a:ln>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Tree>
    <p:extLst>
      <p:ext uri="{BB962C8B-B14F-4D97-AF65-F5344CB8AC3E}">
        <p14:creationId xmlns:p14="http://schemas.microsoft.com/office/powerpoint/2010/main" val="1007142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1723346" y="-4737"/>
            <a:ext cx="8850244"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smtClean="0">
                <a:ln w="11430"/>
                <a:solidFill>
                  <a:srgbClr val="FF3399"/>
                </a:solidFill>
                <a:effectLst>
                  <a:outerShdw blurRad="50800" dist="39000" dir="5460000" algn="tl">
                    <a:srgbClr val="000000">
                      <a:alpha val="38000"/>
                    </a:srgbClr>
                  </a:outerShdw>
                </a:effectLst>
              </a:rPr>
              <a:t>cross-cultural research into attachments</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195030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966854" y="2223654"/>
            <a:ext cx="2306782" cy="2286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t>BOWLBY’S THEORY OF MATERNAL DEPRIVATION</a:t>
            </a:r>
            <a:endParaRPr lang="en-GB" dirty="0"/>
          </a:p>
        </p:txBody>
      </p:sp>
    </p:spTree>
    <p:extLst>
      <p:ext uri="{BB962C8B-B14F-4D97-AF65-F5344CB8AC3E}">
        <p14:creationId xmlns:p14="http://schemas.microsoft.com/office/powerpoint/2010/main" val="3904719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1379" y="936419"/>
            <a:ext cx="5340927" cy="5663045"/>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5" name="Rectangle 14"/>
          <p:cNvSpPr/>
          <p:nvPr/>
        </p:nvSpPr>
        <p:spPr>
          <a:xfrm>
            <a:off x="361379" y="545864"/>
            <a:ext cx="5340927" cy="338554"/>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Bowlby’s 44 juvenile thieves study</a:t>
            </a:r>
            <a:endParaRPr lang="en-US" sz="1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6" name="Rectangle 15"/>
          <p:cNvSpPr/>
          <p:nvPr/>
        </p:nvSpPr>
        <p:spPr>
          <a:xfrm>
            <a:off x="0" y="56613"/>
            <a:ext cx="12192000"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Studying Bowlby’s Maternal Deprivation Hypothesis</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7" name="Rectangle 16"/>
          <p:cNvSpPr/>
          <p:nvPr/>
        </p:nvSpPr>
        <p:spPr>
          <a:xfrm>
            <a:off x="796065" y="1255074"/>
            <a:ext cx="4513118" cy="595745"/>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18" name="Rectangle 17"/>
          <p:cNvSpPr/>
          <p:nvPr/>
        </p:nvSpPr>
        <p:spPr>
          <a:xfrm>
            <a:off x="796065" y="2041319"/>
            <a:ext cx="4513118" cy="1679863"/>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19" name="Rectangle 18"/>
          <p:cNvSpPr/>
          <p:nvPr/>
        </p:nvSpPr>
        <p:spPr>
          <a:xfrm>
            <a:off x="796065" y="3911682"/>
            <a:ext cx="4513118" cy="1326573"/>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20" name="Rectangle 19"/>
          <p:cNvSpPr/>
          <p:nvPr/>
        </p:nvSpPr>
        <p:spPr>
          <a:xfrm>
            <a:off x="796065" y="5428755"/>
            <a:ext cx="4513118" cy="848591"/>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
        <p:nvSpPr>
          <p:cNvPr id="21" name="Rectangle 20"/>
          <p:cNvSpPr/>
          <p:nvPr/>
        </p:nvSpPr>
        <p:spPr>
          <a:xfrm>
            <a:off x="6063685" y="5507800"/>
            <a:ext cx="2761583"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smtClean="0"/>
              <a:t>The research has supported Bowlby’s theory as 17/44 boys displaying delinquency had experienced maternal deprivation. This proves that there are long term effects such as delinquency and affectionless psychopathy resulting from maternal deprivation which was predicted by the maternal deprivation hypothesis.</a:t>
            </a:r>
            <a:endParaRPr lang="en-GB" sz="900" dirty="0"/>
          </a:p>
        </p:txBody>
      </p:sp>
      <p:sp>
        <p:nvSpPr>
          <p:cNvPr id="24" name="Rectangle 23"/>
          <p:cNvSpPr/>
          <p:nvPr/>
        </p:nvSpPr>
        <p:spPr>
          <a:xfrm>
            <a:off x="6063686" y="4356733"/>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smtClean="0"/>
              <a:t>Rutter argued that Bowlby had confused the terms privation and deprivation. This is because the boys within the 44 juvenile thieves study had experienced a lot of movement within their childhood which led to some being unable to form attachments (i.e. privation). Given that we know that the effects of privation are more serious, perhaps this can explain the results of the 44 juvenile thieves study.</a:t>
            </a:r>
            <a:endParaRPr lang="en-GB" sz="900" dirty="0"/>
          </a:p>
        </p:txBody>
      </p:sp>
      <p:sp>
        <p:nvSpPr>
          <p:cNvPr id="25" name="Rectangle 24"/>
          <p:cNvSpPr/>
          <p:nvPr/>
        </p:nvSpPr>
        <p:spPr>
          <a:xfrm>
            <a:off x="6063685" y="3197584"/>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smtClean="0"/>
              <a:t>Bowlby was interested in gathering a range of qualitative and quantitative measures. In particular, the use of interviews with the boys themselves and their families yielded a wealth of qualitative data about events within the boys’ childhoods such as periods of maternal deprivation. This type of data is rich in detail.</a:t>
            </a:r>
            <a:endParaRPr lang="en-GB" sz="1000" dirty="0"/>
          </a:p>
        </p:txBody>
      </p:sp>
      <p:sp>
        <p:nvSpPr>
          <p:cNvPr id="27" name="Rectangle 26"/>
          <p:cNvSpPr/>
          <p:nvPr/>
        </p:nvSpPr>
        <p:spPr>
          <a:xfrm>
            <a:off x="6063685" y="2054599"/>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smtClean="0"/>
              <a:t>A </a:t>
            </a:r>
            <a:r>
              <a:rPr lang="en-GB" sz="900" dirty="0"/>
              <a:t>control group of the same size from the same clinic matched to the juvenile thieves was used </a:t>
            </a:r>
            <a:r>
              <a:rPr lang="en-GB" sz="900" dirty="0" smtClean="0"/>
              <a:t>by Bowlby so </a:t>
            </a:r>
            <a:r>
              <a:rPr lang="en-GB" sz="900" dirty="0"/>
              <a:t>that the findings of the </a:t>
            </a:r>
            <a:r>
              <a:rPr lang="en-GB" sz="900" dirty="0" smtClean="0"/>
              <a:t>juvenile </a:t>
            </a:r>
            <a:r>
              <a:rPr lang="en-GB" sz="900" dirty="0"/>
              <a:t>group could be compared to those of the control </a:t>
            </a:r>
            <a:r>
              <a:rPr lang="en-GB" sz="900" dirty="0" smtClean="0"/>
              <a:t>group. This enabled </a:t>
            </a:r>
            <a:r>
              <a:rPr lang="en-GB" sz="900" dirty="0"/>
              <a:t>Bowlby to conclude that </a:t>
            </a:r>
            <a:r>
              <a:rPr lang="en-GB" sz="900" dirty="0" smtClean="0"/>
              <a:t>affectionless psychopathy </a:t>
            </a:r>
            <a:r>
              <a:rPr lang="en-GB" sz="900" dirty="0"/>
              <a:t>could be linked to </a:t>
            </a:r>
            <a:r>
              <a:rPr lang="en-GB" sz="900" dirty="0" smtClean="0"/>
              <a:t>stealing </a:t>
            </a:r>
            <a:r>
              <a:rPr lang="en-GB" sz="900" dirty="0"/>
              <a:t>as 14 of the thieves were classified as affectionless psychopaths, against none of the control </a:t>
            </a:r>
            <a:r>
              <a:rPr lang="en-GB" sz="900" dirty="0" smtClean="0"/>
              <a:t>group.</a:t>
            </a:r>
            <a:endParaRPr lang="en-GB" sz="900" dirty="0"/>
          </a:p>
        </p:txBody>
      </p:sp>
      <p:sp>
        <p:nvSpPr>
          <p:cNvPr id="30" name="Rectangle 29"/>
          <p:cNvSpPr/>
          <p:nvPr/>
        </p:nvSpPr>
        <p:spPr>
          <a:xfrm>
            <a:off x="6063685" y="903532"/>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800" dirty="0" smtClean="0"/>
              <a:t>Some would argue that Bowlby placed too much focus upon maternal deprivation given that not all of those who displayed delinquency had experienced maternal deprivation. In fact, 27/44 of the juvenile thieves had not experienced separation meaning that there are other factors to consider. Similarly, not all of the boys experiencing maternal deprivation had affectionless psychopathy tendencies and given that Bowlby categorised the boys with this anyway, there could be experimenter bias here.</a:t>
            </a:r>
            <a:endParaRPr lang="en-GB" sz="800" dirty="0"/>
          </a:p>
        </p:txBody>
      </p:sp>
      <p:sp>
        <p:nvSpPr>
          <p:cNvPr id="31" name="Rectangle 30"/>
          <p:cNvSpPr/>
          <p:nvPr/>
        </p:nvSpPr>
        <p:spPr>
          <a:xfrm>
            <a:off x="8825268" y="906292"/>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smtClean="0"/>
              <a:t>Much of the research is correlational which means that cause and effect cannot be established. As such, it is not known whether maternal deprivation was the sole factor contributing towards delinquency as Bowlby concluded or whether extraneous variables such as education, diet</a:t>
            </a:r>
            <a:r>
              <a:rPr lang="en-GB" sz="900" dirty="0"/>
              <a:t> </a:t>
            </a:r>
            <a:r>
              <a:rPr lang="en-GB" sz="900" dirty="0" smtClean="0"/>
              <a:t>and parental income were relevant. Only with objective control of these EVs could this be correctly determined.</a:t>
            </a:r>
            <a:endParaRPr lang="en-GB" sz="900" dirty="0"/>
          </a:p>
        </p:txBody>
      </p:sp>
      <p:sp>
        <p:nvSpPr>
          <p:cNvPr id="32" name="Rectangle 31"/>
          <p:cNvSpPr/>
          <p:nvPr/>
        </p:nvSpPr>
        <p:spPr>
          <a:xfrm>
            <a:off x="8822590" y="3208228"/>
            <a:ext cx="2765600" cy="114298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smtClean="0"/>
              <a:t>The events leading towards the effects of maternal deprivation in the juvenile thieves were naturally occurring and therefore, ethical issues were not breached by Bowlby. This also meant that there was a higher degree of ecological validity unlike the experimental research into privation conducted by Harlow.</a:t>
            </a:r>
            <a:endParaRPr lang="en-GB" sz="1000" dirty="0"/>
          </a:p>
        </p:txBody>
      </p:sp>
      <p:sp>
        <p:nvSpPr>
          <p:cNvPr id="33" name="Rectangle 32"/>
          <p:cNvSpPr/>
          <p:nvPr/>
        </p:nvSpPr>
        <p:spPr>
          <a:xfrm>
            <a:off x="8822590" y="4352692"/>
            <a:ext cx="276158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smtClean="0"/>
              <a:t>The interviews that were completed were retrospective in nature with the boys and their family members questioned about events that had happened in the past. These memories may not have been accurate and so could have confounded the results as the period of separation may not have occurred within the critical period and may not have been of considerable duration.</a:t>
            </a:r>
            <a:endParaRPr lang="en-GB" sz="900" dirty="0"/>
          </a:p>
        </p:txBody>
      </p:sp>
      <p:sp>
        <p:nvSpPr>
          <p:cNvPr id="34" name="Rectangle 33"/>
          <p:cNvSpPr/>
          <p:nvPr/>
        </p:nvSpPr>
        <p:spPr>
          <a:xfrm>
            <a:off x="8825268" y="2060119"/>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smtClean="0"/>
              <a:t>The </a:t>
            </a:r>
            <a:r>
              <a:rPr lang="en-GB" sz="1000" dirty="0"/>
              <a:t>control group from the study </a:t>
            </a:r>
            <a:r>
              <a:rPr lang="en-GB" sz="1000" dirty="0" smtClean="0"/>
              <a:t>comprised </a:t>
            </a:r>
            <a:r>
              <a:rPr lang="en-GB" sz="1000" dirty="0"/>
              <a:t>other teenagers from the clinic who had their own emotional problems </a:t>
            </a:r>
            <a:r>
              <a:rPr lang="en-GB" sz="1000" dirty="0" smtClean="0"/>
              <a:t>and has therefore been criticised as it fails to provide a suitable comparison group. Even Bowlby himself agreed that an improvement would be to use a second control group of “normal” school children.</a:t>
            </a:r>
            <a:endParaRPr lang="en-GB" sz="1000" dirty="0"/>
          </a:p>
        </p:txBody>
      </p:sp>
      <p:sp>
        <p:nvSpPr>
          <p:cNvPr id="35" name="Rectangle 34"/>
          <p:cNvSpPr/>
          <p:nvPr/>
        </p:nvSpPr>
        <p:spPr>
          <a:xfrm>
            <a:off x="8818572" y="5503759"/>
            <a:ext cx="2765600" cy="11591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smtClean="0"/>
              <a:t>Bowlby </a:t>
            </a:r>
            <a:r>
              <a:rPr lang="en-GB" sz="900" dirty="0"/>
              <a:t>investigated IQ, emotional state, age and experiences with the mother, but there are other important factors in a child’s development which perhaps should have been looked into, such as the relationship with the father and school </a:t>
            </a:r>
            <a:r>
              <a:rPr lang="en-GB" sz="900" dirty="0" smtClean="0"/>
              <a:t>experiences. These were examined more comprehensively by Rutter in his Isle of Wight study.</a:t>
            </a:r>
            <a:endParaRPr lang="en-GB" sz="900" dirty="0"/>
          </a:p>
        </p:txBody>
      </p:sp>
      <p:sp>
        <p:nvSpPr>
          <p:cNvPr id="2" name="TextBox 1"/>
          <p:cNvSpPr txBox="1"/>
          <p:nvPr/>
        </p:nvSpPr>
        <p:spPr>
          <a:xfrm>
            <a:off x="6063685" y="456723"/>
            <a:ext cx="5520487" cy="369332"/>
          </a:xfrm>
          <a:prstGeom prst="rect">
            <a:avLst/>
          </a:prstGeom>
          <a:noFill/>
        </p:spPr>
        <p:txBody>
          <a:bodyPr wrap="square" rtlCol="0">
            <a:spAutoFit/>
          </a:bodyPr>
          <a:lstStyle/>
          <a:p>
            <a:r>
              <a:rPr lang="en-GB" dirty="0" smtClean="0"/>
              <a:t>Highlight the strengths and limitations of Bowlby’s study:</a:t>
            </a:r>
            <a:endParaRPr lang="en-GB" dirty="0"/>
          </a:p>
        </p:txBody>
      </p:sp>
    </p:spTree>
    <p:extLst>
      <p:ext uri="{BB962C8B-B14F-4D97-AF65-F5344CB8AC3E}">
        <p14:creationId xmlns:p14="http://schemas.microsoft.com/office/powerpoint/2010/main" val="19657849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329" y="897091"/>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800" dirty="0"/>
              <a:t>Bowlby's theory has received  criticism. For example, Schaffer and Emerson’s Scottish infant study refuted the concept of monotropy and argued that there as too great a focus upon the mother. Indeed, their own findings showed that children actually for multiple attachments, with  most having 5 by the age of 18 months</a:t>
            </a:r>
            <a:r>
              <a:rPr lang="en-GB" sz="800" dirty="0" smtClean="0"/>
              <a:t>. This might mean that the negative life outcomes predicted by Bowlby’s maternal deprivation hypothesis may not be correct. </a:t>
            </a:r>
            <a:endParaRPr lang="en-GB" sz="800" dirty="0"/>
          </a:p>
        </p:txBody>
      </p:sp>
      <p:sp>
        <p:nvSpPr>
          <p:cNvPr id="5" name="Rectangle 4"/>
          <p:cNvSpPr/>
          <p:nvPr/>
        </p:nvSpPr>
        <p:spPr>
          <a:xfrm>
            <a:off x="228329" y="2048158"/>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800" dirty="0"/>
              <a:t>Support for the maternal deprivation hypothesis comes form a variety of sources. Drawing initially on the evidence from animals studies, such as that of Harlow and Lorenz, Bowlby then looked a research into the effects of institutional care. One such study was the work of Goldfarb, who carried out a longitudinal study on 15 pairs of children aged 10-14 years who were fostered soon after birth</a:t>
            </a:r>
            <a:r>
              <a:rPr lang="en-GB" sz="800" dirty="0" smtClean="0"/>
              <a:t>. This study confirmed that intellectual deficits resulted from lack of care. </a:t>
            </a:r>
            <a:endParaRPr lang="en-GB" sz="800" dirty="0"/>
          </a:p>
        </p:txBody>
      </p:sp>
      <p:sp>
        <p:nvSpPr>
          <p:cNvPr id="6" name="Rectangle 5"/>
          <p:cNvSpPr/>
          <p:nvPr/>
        </p:nvSpPr>
        <p:spPr>
          <a:xfrm>
            <a:off x="228329" y="3199225"/>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t>Hodges and Tizard showed that children adopted as late as 7 years old could establish strong affectional relationships with adoptive parents. At the age of 16 years, the adopted children were found to have family relationships as strong as those in biological families. </a:t>
            </a:r>
            <a:r>
              <a:rPr lang="en-GB" sz="900" dirty="0" smtClean="0"/>
              <a:t>This proves that the critical period isn’t so much critical but rather, it is more of a sensitive period.</a:t>
            </a:r>
            <a:endParaRPr lang="en-GB" sz="900" dirty="0"/>
          </a:p>
        </p:txBody>
      </p:sp>
      <p:sp>
        <p:nvSpPr>
          <p:cNvPr id="7" name="Rectangle 6"/>
          <p:cNvSpPr/>
          <p:nvPr/>
        </p:nvSpPr>
        <p:spPr>
          <a:xfrm>
            <a:off x="228329" y="4350292"/>
            <a:ext cx="2762921" cy="1151067"/>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lang="en-GB" sz="1100" dirty="0"/>
              <a:t>Evidence in support of Bowlby’s theory was conducted by Bowlby with his  44 juvenile thieve s study. This supported the concept of maternal deprivation having negative life outcomes with an increase in delinquency compared to a control group.</a:t>
            </a:r>
          </a:p>
          <a:p>
            <a:pPr algn="ctr"/>
            <a:endParaRPr lang="en-GB" sz="1100" dirty="0"/>
          </a:p>
        </p:txBody>
      </p:sp>
      <p:sp>
        <p:nvSpPr>
          <p:cNvPr id="8" name="Rectangle 7"/>
          <p:cNvSpPr/>
          <p:nvPr/>
        </p:nvSpPr>
        <p:spPr>
          <a:xfrm>
            <a:off x="228329" y="5501359"/>
            <a:ext cx="2762921"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50" dirty="0"/>
              <a:t>Bowlby’s theory also had positive consequences, for example, hospitals changed their practices so that mothers were encouraged to stay with their child in hospital and the importance of continuity of care was recognised for children in institutions</a:t>
            </a:r>
          </a:p>
        </p:txBody>
      </p:sp>
      <p:sp>
        <p:nvSpPr>
          <p:cNvPr id="9" name="Rectangle 8"/>
          <p:cNvSpPr/>
          <p:nvPr/>
        </p:nvSpPr>
        <p:spPr>
          <a:xfrm>
            <a:off x="2991250" y="897091"/>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50" dirty="0"/>
              <a:t>Parke and </a:t>
            </a:r>
            <a:r>
              <a:rPr lang="en-GB" sz="950" dirty="0" err="1"/>
              <a:t>Sawin’s</a:t>
            </a:r>
            <a:r>
              <a:rPr lang="en-GB" sz="950" dirty="0"/>
              <a:t> study into deprivation showed that some fathers are just as responsive to their infants as mothers are. Since responsiveness is an important factor in the development of an attachment, this might suggest that paternal attachments can be just as secure as attachments with mothers and may outline that paternal deprivation may be a factor in some cases. </a:t>
            </a:r>
          </a:p>
        </p:txBody>
      </p:sp>
      <p:sp>
        <p:nvSpPr>
          <p:cNvPr id="10" name="Rectangle 9"/>
          <p:cNvSpPr/>
          <p:nvPr/>
        </p:nvSpPr>
        <p:spPr>
          <a:xfrm>
            <a:off x="2991248" y="3199225"/>
            <a:ext cx="2762923"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t>When the maternal deprivation hypothesis was originally proposed some mothers questioned their own childcare arrangements. Mothers who were in work felt guilty for leaving their children in alternative care and stay-at-home mothers thought that they should continue to do so for the good of their children. As such, Bowlby’s theory affected the way in which a generation was raised. </a:t>
            </a:r>
          </a:p>
        </p:txBody>
      </p:sp>
      <p:sp>
        <p:nvSpPr>
          <p:cNvPr id="11" name="Rectangle 10"/>
          <p:cNvSpPr/>
          <p:nvPr/>
        </p:nvSpPr>
        <p:spPr>
          <a:xfrm>
            <a:off x="2991250" y="2048158"/>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a:t>Rutter’s isle of Wight study found that delinquency wasn’t always the result of deprivation but could also stem from aspects such as peer groups, home life and the child’s temperament. </a:t>
            </a:r>
            <a:r>
              <a:rPr lang="en-GB" sz="900" dirty="0" smtClean="0"/>
              <a:t>This proves that a range of variables need to be considered and Bowlby’s maternal deprivation hypothesis is not the only explanation for criminality.</a:t>
            </a:r>
            <a:endParaRPr lang="en-GB" sz="900" dirty="0"/>
          </a:p>
        </p:txBody>
      </p:sp>
      <p:sp>
        <p:nvSpPr>
          <p:cNvPr id="12" name="Rectangle 11"/>
          <p:cNvSpPr/>
          <p:nvPr/>
        </p:nvSpPr>
        <p:spPr>
          <a:xfrm>
            <a:off x="2991247" y="4350292"/>
            <a:ext cx="2762922"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smtClean="0"/>
              <a:t>Rutter accused Bowlby of having confused the terms deprivation and privation. He argued that the severe long-term damage that Bowlby associated with deprivation was more likely to be the result of never having formed an attachment (privation). E.g. some of the boys in the 44 juvenile thieves study had not actually formed relationships with their mothers to have been able to experience deprivation.</a:t>
            </a:r>
            <a:endParaRPr lang="en-GB" sz="900" dirty="0"/>
          </a:p>
        </p:txBody>
      </p:sp>
      <p:sp>
        <p:nvSpPr>
          <p:cNvPr id="13" name="Rectangle 12"/>
          <p:cNvSpPr/>
          <p:nvPr/>
        </p:nvSpPr>
        <p:spPr>
          <a:xfrm>
            <a:off x="2991244" y="5501359"/>
            <a:ext cx="2762923" cy="11510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800" dirty="0" smtClean="0"/>
              <a:t>There is some evidence in support for the idea that maternal deprivation can have long-term effects. For example, Levy et al. showed that separating baby rats from their mother for as little as a day had a permanent effect on their social development although not other aspects of their development. In addition, Harlow’s work revealed that being reared without a mother led to aggression and the inability to socialise/mate with other monkeys (NB Harlow’s work focused on privation not deprivation).</a:t>
            </a:r>
            <a:endParaRPr lang="en-GB" sz="800" dirty="0"/>
          </a:p>
        </p:txBody>
      </p:sp>
      <p:sp>
        <p:nvSpPr>
          <p:cNvPr id="14" name="Rectangle 13"/>
          <p:cNvSpPr/>
          <p:nvPr/>
        </p:nvSpPr>
        <p:spPr>
          <a:xfrm>
            <a:off x="6061119" y="459833"/>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5" name="Rectangle 14"/>
          <p:cNvSpPr/>
          <p:nvPr/>
        </p:nvSpPr>
        <p:spPr>
          <a:xfrm>
            <a:off x="9072629" y="459833"/>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6" name="Rectangle 15"/>
          <p:cNvSpPr/>
          <p:nvPr/>
        </p:nvSpPr>
        <p:spPr>
          <a:xfrm>
            <a:off x="6061119" y="1475118"/>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7" name="Rectangle 16"/>
          <p:cNvSpPr/>
          <p:nvPr/>
        </p:nvSpPr>
        <p:spPr>
          <a:xfrm>
            <a:off x="9072629" y="1475118"/>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8" name="Rectangle 17"/>
          <p:cNvSpPr/>
          <p:nvPr/>
        </p:nvSpPr>
        <p:spPr>
          <a:xfrm>
            <a:off x="6061119" y="3600133"/>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9" name="Rectangle 18"/>
          <p:cNvSpPr/>
          <p:nvPr/>
        </p:nvSpPr>
        <p:spPr>
          <a:xfrm>
            <a:off x="9072629" y="3600133"/>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0" name="Rectangle 19"/>
          <p:cNvSpPr/>
          <p:nvPr/>
        </p:nvSpPr>
        <p:spPr>
          <a:xfrm>
            <a:off x="6061119" y="5789541"/>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1" name="Rectangle 20"/>
          <p:cNvSpPr/>
          <p:nvPr/>
        </p:nvSpPr>
        <p:spPr>
          <a:xfrm>
            <a:off x="9072629" y="5789541"/>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2" name="Rectangle 21"/>
          <p:cNvSpPr/>
          <p:nvPr/>
        </p:nvSpPr>
        <p:spPr>
          <a:xfrm>
            <a:off x="0" y="-2623"/>
            <a:ext cx="12192000"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Evaluating Bowlby’s Maternal Deprivation Hypothesis</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Rectangle 1"/>
          <p:cNvSpPr/>
          <p:nvPr/>
        </p:nvSpPr>
        <p:spPr>
          <a:xfrm>
            <a:off x="228329" y="397487"/>
            <a:ext cx="5525838" cy="402613"/>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Sort the statements below into strengths and limitations then PEEL two in preparation for an essay.</a:t>
            </a:r>
            <a:endParaRPr lang="en-GB" sz="1400" dirty="0"/>
          </a:p>
        </p:txBody>
      </p:sp>
    </p:spTree>
    <p:extLst>
      <p:ext uri="{BB962C8B-B14F-4D97-AF65-F5344CB8AC3E}">
        <p14:creationId xmlns:p14="http://schemas.microsoft.com/office/powerpoint/2010/main" val="2975381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757706"/>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600" dirty="0">
                <a:solidFill>
                  <a:schemeClr val="tx1"/>
                </a:solidFill>
              </a:rPr>
              <a:t>What term is used to describe an attachment that is more important than others?</a:t>
            </a:r>
            <a:endParaRPr lang="en-GB" sz="1600" dirty="0">
              <a:solidFill>
                <a:schemeClr val="tx1"/>
              </a:solidFill>
            </a:endParaRPr>
          </a:p>
        </p:txBody>
      </p:sp>
      <p:sp>
        <p:nvSpPr>
          <p:cNvPr id="5" name="Rectangle 4"/>
          <p:cNvSpPr/>
          <p:nvPr/>
        </p:nvSpPr>
        <p:spPr>
          <a:xfrm>
            <a:off x="324332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600"/>
              <a:t>According to Bowlby, the critical period in humans lasts approximately how long?</a:t>
            </a:r>
            <a:endParaRPr lang="en-GB" sz="1600" dirty="0"/>
          </a:p>
        </p:txBody>
      </p:sp>
      <p:sp>
        <p:nvSpPr>
          <p:cNvPr id="6" name="Rectangle 5"/>
          <p:cNvSpPr/>
          <p:nvPr/>
        </p:nvSpPr>
        <p:spPr>
          <a:xfrm>
            <a:off x="6254839" y="757706"/>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solidFill>
                  <a:schemeClr val="tx1"/>
                </a:solidFill>
              </a:rPr>
              <a:t>What type of study is the Strange Situation?</a:t>
            </a:r>
            <a:endParaRPr lang="en-GB" dirty="0">
              <a:solidFill>
                <a:schemeClr val="tx1"/>
              </a:solidFill>
            </a:endParaRPr>
          </a:p>
        </p:txBody>
      </p:sp>
      <p:sp>
        <p:nvSpPr>
          <p:cNvPr id="7" name="Rectangle 6"/>
          <p:cNvSpPr/>
          <p:nvPr/>
        </p:nvSpPr>
        <p:spPr>
          <a:xfrm>
            <a:off x="926634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a:t>Which is true of securely attached children?</a:t>
            </a:r>
            <a:endParaRPr lang="en-GB" dirty="0"/>
          </a:p>
        </p:txBody>
      </p:sp>
      <p:sp>
        <p:nvSpPr>
          <p:cNvPr id="8" name="Rectangle 7"/>
          <p:cNvSpPr/>
          <p:nvPr/>
        </p:nvSpPr>
        <p:spPr>
          <a:xfrm>
            <a:off x="231819" y="16205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dirty="0" err="1"/>
              <a:t>Monotropy</a:t>
            </a:r>
            <a:endParaRPr lang="en-GB" dirty="0"/>
          </a:p>
          <a:p>
            <a:pPr marL="342900" lvl="0" indent="-342900">
              <a:buFont typeface="+mj-lt"/>
              <a:buAutoNum type="alphaLcParenR"/>
            </a:pPr>
            <a:r>
              <a:rPr lang="en-GB" dirty="0"/>
              <a:t>Deprivation</a:t>
            </a:r>
          </a:p>
          <a:p>
            <a:pPr marL="342900" lvl="0" indent="-342900">
              <a:buFont typeface="+mj-lt"/>
              <a:buAutoNum type="alphaLcParenR"/>
            </a:pPr>
            <a:r>
              <a:rPr lang="en-GB" dirty="0"/>
              <a:t>Critical period</a:t>
            </a:r>
          </a:p>
          <a:p>
            <a:pPr marL="342900" indent="-342900">
              <a:buFont typeface="+mj-lt"/>
              <a:buAutoNum type="alphaLcParenR"/>
            </a:pPr>
            <a:r>
              <a:rPr lang="en-GB" dirty="0"/>
              <a:t>Internal working model</a:t>
            </a:r>
            <a:endParaRPr lang="en-GB" dirty="0"/>
          </a:p>
        </p:txBody>
      </p:sp>
      <p:sp>
        <p:nvSpPr>
          <p:cNvPr id="9" name="Rectangle 8"/>
          <p:cNvSpPr/>
          <p:nvPr/>
        </p:nvSpPr>
        <p:spPr>
          <a:xfrm>
            <a:off x="324332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a:t>1 month</a:t>
            </a:r>
          </a:p>
          <a:p>
            <a:pPr marL="342900" lvl="0" indent="-342900">
              <a:buFont typeface="+mj-lt"/>
              <a:buAutoNum type="alphaLcParenR"/>
            </a:pPr>
            <a:r>
              <a:rPr lang="en-GB"/>
              <a:t>2 months</a:t>
            </a:r>
          </a:p>
          <a:p>
            <a:pPr marL="342900" lvl="0" indent="-342900">
              <a:buFont typeface="+mj-lt"/>
              <a:buAutoNum type="alphaLcParenR"/>
            </a:pPr>
            <a:r>
              <a:rPr lang="en-GB"/>
              <a:t>2 years</a:t>
            </a:r>
          </a:p>
          <a:p>
            <a:pPr marL="342900" indent="-342900">
              <a:buFont typeface="+mj-lt"/>
              <a:buAutoNum type="alphaLcParenR"/>
            </a:pPr>
            <a:r>
              <a:rPr lang="en-GB"/>
              <a:t>16 years</a:t>
            </a:r>
            <a:endParaRPr lang="en-GB" dirty="0"/>
          </a:p>
        </p:txBody>
      </p:sp>
      <p:sp>
        <p:nvSpPr>
          <p:cNvPr id="10" name="Rectangle 9"/>
          <p:cNvSpPr/>
          <p:nvPr/>
        </p:nvSpPr>
        <p:spPr>
          <a:xfrm>
            <a:off x="6254839" y="16205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a:t>Naturalistic observation</a:t>
            </a:r>
          </a:p>
          <a:p>
            <a:pPr marL="342900" lvl="0" indent="-342900">
              <a:buFont typeface="+mj-lt"/>
              <a:buAutoNum type="alphaLcParenR"/>
            </a:pPr>
            <a:r>
              <a:rPr lang="en-GB"/>
              <a:t>Controlled observation</a:t>
            </a:r>
          </a:p>
          <a:p>
            <a:pPr marL="342900" lvl="0" indent="-342900">
              <a:buFont typeface="+mj-lt"/>
              <a:buAutoNum type="alphaLcParenR"/>
            </a:pPr>
            <a:r>
              <a:rPr lang="en-GB"/>
              <a:t>Laboratory experiment</a:t>
            </a:r>
          </a:p>
          <a:p>
            <a:pPr marL="342900" indent="-342900">
              <a:buFont typeface="+mj-lt"/>
              <a:buAutoNum type="alphaLcParenR"/>
            </a:pPr>
            <a:r>
              <a:rPr lang="en-GB"/>
              <a:t>Self-report</a:t>
            </a:r>
            <a:endParaRPr lang="en-GB" dirty="0"/>
          </a:p>
        </p:txBody>
      </p:sp>
      <p:sp>
        <p:nvSpPr>
          <p:cNvPr id="11" name="Rectangle 10"/>
          <p:cNvSpPr/>
          <p:nvPr/>
        </p:nvSpPr>
        <p:spPr>
          <a:xfrm>
            <a:off x="926634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sz="1600"/>
              <a:t>They are clingy</a:t>
            </a:r>
          </a:p>
          <a:p>
            <a:pPr marL="342900" lvl="0" indent="-342900">
              <a:buFont typeface="+mj-lt"/>
              <a:buAutoNum type="alphaLcParenR"/>
            </a:pPr>
            <a:r>
              <a:rPr lang="en-GB" sz="1600"/>
              <a:t>They get extremely anxious at separation</a:t>
            </a:r>
          </a:p>
          <a:p>
            <a:pPr marL="342900" lvl="0" indent="-342900">
              <a:buFont typeface="+mj-lt"/>
              <a:buAutoNum type="alphaLcParenR"/>
            </a:pPr>
            <a:r>
              <a:rPr lang="en-GB" sz="1600"/>
              <a:t>They are happy at reunion with the primary attachment figure</a:t>
            </a:r>
          </a:p>
          <a:p>
            <a:pPr marL="342900" indent="-342900">
              <a:buFont typeface="+mj-lt"/>
              <a:buAutoNum type="alphaLcParenR"/>
            </a:pPr>
            <a:r>
              <a:rPr lang="en-GB" sz="1600"/>
              <a:t>They show little or no anxiety</a:t>
            </a:r>
            <a:endParaRPr lang="en-GB" sz="1600" dirty="0"/>
          </a:p>
        </p:txBody>
      </p:sp>
      <p:sp>
        <p:nvSpPr>
          <p:cNvPr id="12" name="Rectangle 11"/>
          <p:cNvSpPr/>
          <p:nvPr/>
        </p:nvSpPr>
        <p:spPr>
          <a:xfrm>
            <a:off x="231819" y="3899951"/>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a:solidFill>
                  <a:schemeClr val="tx1"/>
                </a:solidFill>
              </a:rPr>
              <a:t>In van Ijzendoorn’s study, which country had the highest rate of insecure avoidant children?</a:t>
            </a:r>
            <a:endParaRPr lang="en-GB" sz="1400" dirty="0">
              <a:solidFill>
                <a:schemeClr val="tx1"/>
              </a:solidFill>
            </a:endParaRPr>
          </a:p>
        </p:txBody>
      </p:sp>
      <p:sp>
        <p:nvSpPr>
          <p:cNvPr id="13" name="Rectangle 12"/>
          <p:cNvSpPr/>
          <p:nvPr/>
        </p:nvSpPr>
        <p:spPr>
          <a:xfrm>
            <a:off x="324332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a:t>In their recent Italian study, Simonelli found an unusually high level of:</a:t>
            </a:r>
            <a:endParaRPr lang="en-GB" dirty="0"/>
          </a:p>
        </p:txBody>
      </p:sp>
      <p:sp>
        <p:nvSpPr>
          <p:cNvPr id="14" name="Rectangle 13"/>
          <p:cNvSpPr/>
          <p:nvPr/>
        </p:nvSpPr>
        <p:spPr>
          <a:xfrm>
            <a:off x="6254839" y="3899951"/>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solidFill>
                  <a:schemeClr val="tx1"/>
                </a:solidFill>
              </a:rPr>
              <a:t>Which of the following is true of the 44 juvenile thieves study?</a:t>
            </a:r>
            <a:endParaRPr lang="en-GB" dirty="0">
              <a:solidFill>
                <a:schemeClr val="tx1"/>
              </a:solidFill>
            </a:endParaRPr>
          </a:p>
        </p:txBody>
      </p:sp>
      <p:sp>
        <p:nvSpPr>
          <p:cNvPr id="15" name="Rectangle 14"/>
          <p:cNvSpPr/>
          <p:nvPr/>
        </p:nvSpPr>
        <p:spPr>
          <a:xfrm>
            <a:off x="9266349" y="3899951"/>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a:t>Which of the following is not usually a symptom of affectionless psychopathy?</a:t>
            </a:r>
            <a:endParaRPr lang="en-GB" dirty="0"/>
          </a:p>
        </p:txBody>
      </p:sp>
      <p:sp>
        <p:nvSpPr>
          <p:cNvPr id="16" name="Rectangle 15"/>
          <p:cNvSpPr/>
          <p:nvPr/>
        </p:nvSpPr>
        <p:spPr>
          <a:xfrm>
            <a:off x="231819" y="47608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a:t>Germany</a:t>
            </a:r>
          </a:p>
          <a:p>
            <a:pPr marL="342900" lvl="0" indent="-342900">
              <a:buFont typeface="+mj-lt"/>
              <a:buAutoNum type="alphaLcParenR"/>
            </a:pPr>
            <a:r>
              <a:rPr lang="en-GB"/>
              <a:t>Israel</a:t>
            </a:r>
          </a:p>
          <a:p>
            <a:pPr marL="342900" lvl="0" indent="-342900">
              <a:buFont typeface="+mj-lt"/>
              <a:buAutoNum type="alphaLcParenR"/>
            </a:pPr>
            <a:r>
              <a:rPr lang="en-GB"/>
              <a:t>Britain</a:t>
            </a:r>
          </a:p>
          <a:p>
            <a:pPr marL="342900" indent="-342900">
              <a:buFont typeface="+mj-lt"/>
              <a:buAutoNum type="alphaLcParenR"/>
            </a:pPr>
            <a:r>
              <a:rPr lang="en-GB"/>
              <a:t>Japan</a:t>
            </a:r>
            <a:endParaRPr lang="en-GB" dirty="0"/>
          </a:p>
        </p:txBody>
      </p:sp>
      <p:sp>
        <p:nvSpPr>
          <p:cNvPr id="17" name="Rectangle 16"/>
          <p:cNvSpPr/>
          <p:nvPr/>
        </p:nvSpPr>
        <p:spPr>
          <a:xfrm>
            <a:off x="324332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a:t>Insecure-resistant attachment</a:t>
            </a:r>
          </a:p>
          <a:p>
            <a:pPr marL="342900" lvl="0" indent="-342900">
              <a:buFont typeface="+mj-lt"/>
              <a:buAutoNum type="alphaLcParenR"/>
            </a:pPr>
            <a:r>
              <a:rPr lang="en-GB"/>
              <a:t>Secure attachment</a:t>
            </a:r>
          </a:p>
          <a:p>
            <a:pPr marL="342900" lvl="0" indent="-342900">
              <a:buFont typeface="+mj-lt"/>
              <a:buAutoNum type="alphaLcParenR"/>
            </a:pPr>
            <a:r>
              <a:rPr lang="en-GB"/>
              <a:t>Insecure-avoidant attachment</a:t>
            </a:r>
          </a:p>
          <a:p>
            <a:pPr marL="342900" indent="-342900">
              <a:buFont typeface="+mj-lt"/>
              <a:buAutoNum type="alphaLcParenR"/>
            </a:pPr>
            <a:r>
              <a:rPr lang="en-GB"/>
              <a:t>Disorganised attachment</a:t>
            </a:r>
            <a:endParaRPr lang="en-GB" dirty="0"/>
          </a:p>
        </p:txBody>
      </p:sp>
      <p:sp>
        <p:nvSpPr>
          <p:cNvPr id="18" name="Rectangle 17"/>
          <p:cNvSpPr/>
          <p:nvPr/>
        </p:nvSpPr>
        <p:spPr>
          <a:xfrm>
            <a:off x="6254839" y="47608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200"/>
              <a:t>No association between derivation &amp; affectionless psychopathy</a:t>
            </a:r>
          </a:p>
          <a:p>
            <a:pPr marL="342900" lvl="0" indent="-342900">
              <a:buFont typeface="+mj-lt"/>
              <a:buAutoNum type="alphaLcParenR"/>
            </a:pPr>
            <a:r>
              <a:rPr lang="en-GB" sz="1200"/>
              <a:t>Partial replications e.g. Lewis have found similar results</a:t>
            </a:r>
          </a:p>
          <a:p>
            <a:pPr marL="342900" lvl="0" indent="-342900">
              <a:buFont typeface="+mj-lt"/>
              <a:buAutoNum type="alphaLcParenR"/>
            </a:pPr>
            <a:r>
              <a:rPr lang="en-GB" sz="1200"/>
              <a:t>Results are not supported by those of Goldfarb</a:t>
            </a:r>
          </a:p>
          <a:p>
            <a:pPr marL="342900" indent="-342900">
              <a:buFont typeface="+mj-lt"/>
              <a:buAutoNum type="alphaLcParenR"/>
            </a:pPr>
            <a:r>
              <a:rPr lang="en-GB" sz="1200"/>
              <a:t>Bias as Bowlby assessed affectionless psychopathy &amp; deprivation</a:t>
            </a:r>
            <a:endParaRPr lang="en-GB" sz="1200" dirty="0"/>
          </a:p>
        </p:txBody>
      </p:sp>
      <p:sp>
        <p:nvSpPr>
          <p:cNvPr id="19" name="Rectangle 18"/>
          <p:cNvSpPr/>
          <p:nvPr/>
        </p:nvSpPr>
        <p:spPr>
          <a:xfrm>
            <a:off x="926634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a:t>Lack of empathy</a:t>
            </a:r>
          </a:p>
          <a:p>
            <a:pPr marL="342900" lvl="0" indent="-342900">
              <a:buFont typeface="+mj-lt"/>
              <a:buAutoNum type="alphaLcParenR"/>
            </a:pPr>
            <a:r>
              <a:rPr lang="en-GB"/>
              <a:t>Lack of guilt</a:t>
            </a:r>
          </a:p>
          <a:p>
            <a:pPr marL="342900" lvl="0" indent="-342900">
              <a:buFont typeface="+mj-lt"/>
              <a:buAutoNum type="alphaLcParenR"/>
            </a:pPr>
            <a:r>
              <a:rPr lang="en-GB"/>
              <a:t>Inability to form close relationships</a:t>
            </a:r>
          </a:p>
          <a:p>
            <a:pPr marL="342900" indent="-342900">
              <a:buFont typeface="+mj-lt"/>
              <a:buAutoNum type="alphaLcParenR"/>
            </a:pPr>
            <a:r>
              <a:rPr lang="en-GB"/>
              <a:t>Serial murder</a:t>
            </a:r>
            <a:endParaRPr lang="en-GB" dirty="0"/>
          </a:p>
        </p:txBody>
      </p:sp>
      <p:sp>
        <p:nvSpPr>
          <p:cNvPr id="20" name="Rectangle 19"/>
          <p:cNvSpPr/>
          <p:nvPr/>
        </p:nvSpPr>
        <p:spPr>
          <a:xfrm>
            <a:off x="4189434" y="-4737"/>
            <a:ext cx="3918060"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Multiple choice </a:t>
            </a:r>
            <a:r>
              <a:rPr lang="en-US" sz="3200" b="1" dirty="0" smtClean="0">
                <a:ln w="11430"/>
                <a:solidFill>
                  <a:srgbClr val="FF3399"/>
                </a:solidFill>
                <a:effectLst>
                  <a:outerShdw blurRad="50800" dist="39000" dir="5460000" algn="tl">
                    <a:srgbClr val="000000">
                      <a:alpha val="38000"/>
                    </a:srgbClr>
                  </a:outerShdw>
                </a:effectLst>
              </a:rPr>
              <a:t>quiz 2</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153912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966854" y="2223654"/>
            <a:ext cx="2306782" cy="2286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dirty="0" smtClean="0"/>
              <a:t>RUTTER: THE EFFECTS OF INSTITUTIONALISATION</a:t>
            </a:r>
            <a:endParaRPr lang="en-GB" sz="1100" dirty="0"/>
          </a:p>
        </p:txBody>
      </p:sp>
      <p:sp>
        <p:nvSpPr>
          <p:cNvPr id="5" name="Down Arrow 4"/>
          <p:cNvSpPr/>
          <p:nvPr/>
        </p:nvSpPr>
        <p:spPr>
          <a:xfrm rot="7895834">
            <a:off x="4707082" y="1823604"/>
            <a:ext cx="332509" cy="800099"/>
          </a:xfrm>
          <a:prstGeom prst="downArrow">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332509" y="207818"/>
            <a:ext cx="4093834" cy="4062846"/>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Down Arrow 6"/>
          <p:cNvSpPr/>
          <p:nvPr/>
        </p:nvSpPr>
        <p:spPr>
          <a:xfrm rot="2526667">
            <a:off x="4926332" y="4278874"/>
            <a:ext cx="332509" cy="8000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Down Arrow 7"/>
          <p:cNvSpPr/>
          <p:nvPr/>
        </p:nvSpPr>
        <p:spPr>
          <a:xfrm rot="14422070" flipH="1">
            <a:off x="7482879" y="2308505"/>
            <a:ext cx="332509" cy="800099"/>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9" name="Down Arrow 8"/>
          <p:cNvSpPr/>
          <p:nvPr/>
        </p:nvSpPr>
        <p:spPr>
          <a:xfrm rot="20183119" flipH="1">
            <a:off x="6575719" y="4517865"/>
            <a:ext cx="332509" cy="800099"/>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10" name="Down Arrow 9"/>
          <p:cNvSpPr/>
          <p:nvPr/>
        </p:nvSpPr>
        <p:spPr>
          <a:xfrm rot="17730671">
            <a:off x="7511729" y="3610840"/>
            <a:ext cx="332509" cy="800099"/>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1" name="Rectangle 10"/>
          <p:cNvSpPr/>
          <p:nvPr/>
        </p:nvSpPr>
        <p:spPr>
          <a:xfrm>
            <a:off x="332509" y="4509654"/>
            <a:ext cx="4229100" cy="213013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600" dirty="0" smtClean="0"/>
              <a:t>ALTERNATIVE STUDIES</a:t>
            </a:r>
          </a:p>
          <a:p>
            <a:pPr algn="ctr"/>
            <a:endParaRPr lang="en-GB" sz="1600" dirty="0"/>
          </a:p>
          <a:p>
            <a:pPr algn="ctr"/>
            <a:endParaRPr lang="en-GB" sz="1600" dirty="0" smtClean="0"/>
          </a:p>
          <a:p>
            <a:pPr algn="ctr"/>
            <a:endParaRPr lang="en-GB" sz="1600" dirty="0"/>
          </a:p>
          <a:p>
            <a:pPr algn="ctr"/>
            <a:endParaRPr lang="en-GB" sz="1600" dirty="0" smtClean="0"/>
          </a:p>
          <a:p>
            <a:pPr algn="ctr"/>
            <a:endParaRPr lang="en-GB" sz="1600" dirty="0"/>
          </a:p>
          <a:p>
            <a:pPr algn="ctr"/>
            <a:endParaRPr lang="en-GB" sz="1600" dirty="0" smtClean="0"/>
          </a:p>
          <a:p>
            <a:pPr algn="ctr"/>
            <a:endParaRPr lang="en-GB" sz="1600" dirty="0"/>
          </a:p>
        </p:txBody>
      </p:sp>
      <p:sp>
        <p:nvSpPr>
          <p:cNvPr id="12" name="Down Arrow 11"/>
          <p:cNvSpPr/>
          <p:nvPr/>
        </p:nvSpPr>
        <p:spPr>
          <a:xfrm rot="1104158" flipH="1" flipV="1">
            <a:off x="6416392" y="1415344"/>
            <a:ext cx="332509" cy="800099"/>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3" name="Rectangle 12"/>
          <p:cNvSpPr/>
          <p:nvPr/>
        </p:nvSpPr>
        <p:spPr>
          <a:xfrm>
            <a:off x="4700989" y="96176"/>
            <a:ext cx="4229100" cy="123782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200" dirty="0" smtClean="0"/>
              <a:t>PHYSICAL DEVELOPMENT</a:t>
            </a:r>
          </a:p>
          <a:p>
            <a:pPr algn="ctr"/>
            <a:endParaRPr lang="en-GB" sz="1200" dirty="0"/>
          </a:p>
          <a:p>
            <a:pPr algn="ctr"/>
            <a:endParaRPr lang="en-GB" sz="1200" dirty="0" smtClean="0"/>
          </a:p>
          <a:p>
            <a:pPr algn="ctr"/>
            <a:endParaRPr lang="en-GB" sz="1200" dirty="0" smtClean="0"/>
          </a:p>
          <a:p>
            <a:pPr algn="ctr"/>
            <a:endParaRPr lang="en-GB" sz="1200" dirty="0"/>
          </a:p>
          <a:p>
            <a:pPr algn="ctr"/>
            <a:endParaRPr lang="en-GB" sz="1200" dirty="0" smtClean="0"/>
          </a:p>
          <a:p>
            <a:pPr algn="ctr"/>
            <a:endParaRPr lang="en-GB" sz="1200" dirty="0"/>
          </a:p>
        </p:txBody>
      </p:sp>
      <p:sp>
        <p:nvSpPr>
          <p:cNvPr id="14" name="Rectangle 13"/>
          <p:cNvSpPr/>
          <p:nvPr/>
        </p:nvSpPr>
        <p:spPr>
          <a:xfrm>
            <a:off x="8116514" y="1662907"/>
            <a:ext cx="3797744" cy="169673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200" dirty="0" smtClean="0"/>
              <a:t>INTELLECTUAL DEVELOPMENT</a:t>
            </a:r>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a:p>
        </p:txBody>
      </p:sp>
      <p:sp>
        <p:nvSpPr>
          <p:cNvPr id="15" name="Rectangle 14"/>
          <p:cNvSpPr/>
          <p:nvPr/>
        </p:nvSpPr>
        <p:spPr>
          <a:xfrm>
            <a:off x="8116514" y="3688548"/>
            <a:ext cx="3797744" cy="16967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smtClean="0"/>
              <a:t>DISINHIBITED ATTACHMENT</a:t>
            </a:r>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a:p>
            <a:pPr algn="ctr"/>
            <a:endParaRPr lang="en-GB" sz="1200" dirty="0"/>
          </a:p>
        </p:txBody>
      </p:sp>
      <p:sp>
        <p:nvSpPr>
          <p:cNvPr id="16" name="Rectangle 15"/>
          <p:cNvSpPr/>
          <p:nvPr/>
        </p:nvSpPr>
        <p:spPr>
          <a:xfrm>
            <a:off x="5442620" y="5530738"/>
            <a:ext cx="4229100" cy="123782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200" dirty="0" smtClean="0"/>
              <a:t>POOR PARENTING</a:t>
            </a:r>
          </a:p>
          <a:p>
            <a:pPr algn="ctr"/>
            <a:endParaRPr lang="en-GB" sz="1200" dirty="0"/>
          </a:p>
          <a:p>
            <a:pPr algn="ctr"/>
            <a:endParaRPr lang="en-GB" sz="1200" dirty="0" smtClean="0"/>
          </a:p>
          <a:p>
            <a:pPr algn="ctr"/>
            <a:endParaRPr lang="en-GB" sz="1200" dirty="0"/>
          </a:p>
          <a:p>
            <a:pPr algn="ctr"/>
            <a:endParaRPr lang="en-GB" sz="1200" dirty="0" smtClean="0"/>
          </a:p>
          <a:p>
            <a:pPr algn="ctr"/>
            <a:endParaRPr lang="en-GB" sz="1200" dirty="0"/>
          </a:p>
        </p:txBody>
      </p:sp>
      <p:sp>
        <p:nvSpPr>
          <p:cNvPr id="17" name="Rectangle 16"/>
          <p:cNvSpPr/>
          <p:nvPr/>
        </p:nvSpPr>
        <p:spPr>
          <a:xfrm>
            <a:off x="488997" y="328791"/>
            <a:ext cx="3778683" cy="433203"/>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AIM:</a:t>
            </a:r>
          </a:p>
          <a:p>
            <a:endParaRPr lang="en-GB" sz="1100" dirty="0"/>
          </a:p>
        </p:txBody>
      </p:sp>
      <p:sp>
        <p:nvSpPr>
          <p:cNvPr id="18" name="Rectangle 17"/>
          <p:cNvSpPr/>
          <p:nvPr/>
        </p:nvSpPr>
        <p:spPr>
          <a:xfrm>
            <a:off x="488997" y="824078"/>
            <a:ext cx="3778683" cy="1679863"/>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19" name="Rectangle 18"/>
          <p:cNvSpPr/>
          <p:nvPr/>
        </p:nvSpPr>
        <p:spPr>
          <a:xfrm>
            <a:off x="488997" y="2565756"/>
            <a:ext cx="3778683" cy="945617"/>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smtClean="0"/>
          </a:p>
          <a:p>
            <a:endParaRPr lang="en-GB" sz="1100" dirty="0"/>
          </a:p>
        </p:txBody>
      </p:sp>
      <p:sp>
        <p:nvSpPr>
          <p:cNvPr id="20" name="Rectangle 19"/>
          <p:cNvSpPr/>
          <p:nvPr/>
        </p:nvSpPr>
        <p:spPr>
          <a:xfrm>
            <a:off x="481292" y="3573188"/>
            <a:ext cx="3778683" cy="624739"/>
          </a:xfrm>
          <a:prstGeom prst="rect">
            <a:avLst/>
          </a:prstGeom>
          <a:ln>
            <a:solidFill>
              <a:srgbClr val="FF6600"/>
            </a:solidFill>
          </a:ln>
        </p:spPr>
        <p:style>
          <a:lnRef idx="2">
            <a:schemeClr val="accent5"/>
          </a:lnRef>
          <a:fillRef idx="1">
            <a:schemeClr val="lt1"/>
          </a:fillRef>
          <a:effectRef idx="0">
            <a:schemeClr val="accent5"/>
          </a:effectRef>
          <a:fontRef idx="minor">
            <a:schemeClr val="dk1"/>
          </a:fontRef>
        </p:style>
        <p:txBody>
          <a:bodyPr rtlCol="0" anchor="ctr"/>
          <a:lstStyle/>
          <a:p>
            <a:r>
              <a:rPr lang="en-GB" sz="1100" dirty="0" smtClean="0"/>
              <a:t>CONCLUSION:</a:t>
            </a:r>
          </a:p>
          <a:p>
            <a:endParaRPr lang="en-GB" sz="1100" dirty="0"/>
          </a:p>
          <a:p>
            <a:endParaRPr lang="en-GB" sz="1100" dirty="0"/>
          </a:p>
          <a:p>
            <a:endParaRPr lang="en-GB" sz="1100" dirty="0"/>
          </a:p>
        </p:txBody>
      </p:sp>
    </p:spTree>
    <p:extLst>
      <p:ext uri="{BB962C8B-B14F-4D97-AF65-F5344CB8AC3E}">
        <p14:creationId xmlns:p14="http://schemas.microsoft.com/office/powerpoint/2010/main" val="3828287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2351920" y="-4737"/>
            <a:ext cx="7593105"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smtClean="0">
                <a:ln w="11430"/>
                <a:solidFill>
                  <a:srgbClr val="FF3399"/>
                </a:solidFill>
                <a:effectLst>
                  <a:outerShdw blurRad="50800" dist="39000" dir="5460000" algn="tl">
                    <a:srgbClr val="000000">
                      <a:alpha val="38000"/>
                    </a:srgbClr>
                  </a:outerShdw>
                </a:effectLst>
              </a:rPr>
              <a:t>the effects of </a:t>
            </a:r>
            <a:r>
              <a:rPr lang="en-US" sz="3200" b="1" dirty="0" err="1" smtClean="0">
                <a:ln w="11430"/>
                <a:solidFill>
                  <a:srgbClr val="FF3399"/>
                </a:solidFill>
                <a:effectLst>
                  <a:outerShdw blurRad="50800" dist="39000" dir="5460000" algn="tl">
                    <a:srgbClr val="000000">
                      <a:alpha val="38000"/>
                    </a:srgbClr>
                  </a:outerShdw>
                </a:effectLst>
              </a:rPr>
              <a:t>institutionalisation</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065327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6679"/>
            <a:ext cx="12192000" cy="6924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39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influence of early attachments on later relationships</a:t>
            </a:r>
            <a:endParaRPr lang="en-GB" sz="39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ounded Rectangle 4"/>
          <p:cNvSpPr/>
          <p:nvPr/>
        </p:nvSpPr>
        <p:spPr>
          <a:xfrm>
            <a:off x="376518" y="978946"/>
            <a:ext cx="3745453" cy="555094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The internal working model</a:t>
            </a:r>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smtClean="0"/>
          </a:p>
          <a:p>
            <a:pPr algn="ctr"/>
            <a:endParaRPr lang="en-GB" dirty="0"/>
          </a:p>
          <a:p>
            <a:pPr algn="ctr"/>
            <a:endParaRPr lang="en-GB" dirty="0"/>
          </a:p>
        </p:txBody>
      </p:sp>
      <p:sp>
        <p:nvSpPr>
          <p:cNvPr id="6" name="Rounded Rectangle 5"/>
          <p:cNvSpPr/>
          <p:nvPr/>
        </p:nvSpPr>
        <p:spPr>
          <a:xfrm>
            <a:off x="6131859" y="1140311"/>
            <a:ext cx="5615492" cy="1731981"/>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dirty="0" smtClean="0"/>
              <a:t>Relationships in later childhood</a:t>
            </a:r>
          </a:p>
          <a:p>
            <a:pPr algn="ctr"/>
            <a:endParaRPr lang="en-GB" dirty="0"/>
          </a:p>
          <a:p>
            <a:pPr algn="ctr"/>
            <a:endParaRPr lang="en-GB" dirty="0" smtClean="0"/>
          </a:p>
          <a:p>
            <a:pPr algn="ctr"/>
            <a:endParaRPr lang="en-GB" dirty="0" smtClean="0"/>
          </a:p>
          <a:p>
            <a:pPr algn="ctr"/>
            <a:endParaRPr lang="en-GB" dirty="0"/>
          </a:p>
          <a:p>
            <a:pPr algn="ctr"/>
            <a:endParaRPr lang="en-GB" dirty="0"/>
          </a:p>
        </p:txBody>
      </p:sp>
      <p:sp>
        <p:nvSpPr>
          <p:cNvPr id="7" name="Rounded Rectangle 6"/>
          <p:cNvSpPr/>
          <p:nvPr/>
        </p:nvSpPr>
        <p:spPr>
          <a:xfrm>
            <a:off x="6131859" y="4797911"/>
            <a:ext cx="5615492" cy="173198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Relationships in adulthood as a parent</a:t>
            </a:r>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8" name="Rounded Rectangle 7"/>
          <p:cNvSpPr/>
          <p:nvPr/>
        </p:nvSpPr>
        <p:spPr>
          <a:xfrm>
            <a:off x="6131859" y="2969111"/>
            <a:ext cx="5615492" cy="173198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Relationships in adulthood with romantic partners</a:t>
            </a:r>
          </a:p>
          <a:p>
            <a:pPr algn="ctr"/>
            <a:endParaRPr lang="en-GB" dirty="0"/>
          </a:p>
          <a:p>
            <a:pPr algn="ctr"/>
            <a:endParaRPr lang="en-GB" dirty="0" smtClean="0"/>
          </a:p>
          <a:p>
            <a:pPr algn="ctr"/>
            <a:endParaRPr lang="en-GB" dirty="0"/>
          </a:p>
          <a:p>
            <a:pPr algn="ctr"/>
            <a:endParaRPr lang="en-GB" dirty="0" smtClean="0"/>
          </a:p>
          <a:p>
            <a:pPr algn="ctr"/>
            <a:endParaRPr lang="en-GB" dirty="0"/>
          </a:p>
        </p:txBody>
      </p:sp>
      <p:sp>
        <p:nvSpPr>
          <p:cNvPr id="9" name="Rounded Rectangle 8"/>
          <p:cNvSpPr/>
          <p:nvPr/>
        </p:nvSpPr>
        <p:spPr>
          <a:xfrm>
            <a:off x="4294094" y="1140311"/>
            <a:ext cx="1751703" cy="1731981"/>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0" name="Rounded Rectangle 9"/>
          <p:cNvSpPr/>
          <p:nvPr/>
        </p:nvSpPr>
        <p:spPr>
          <a:xfrm>
            <a:off x="4294094" y="4797911"/>
            <a:ext cx="1751703" cy="173198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1" name="Rounded Rectangle 10"/>
          <p:cNvSpPr/>
          <p:nvPr/>
        </p:nvSpPr>
        <p:spPr>
          <a:xfrm>
            <a:off x="4294094" y="2969111"/>
            <a:ext cx="1751703" cy="173198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pic>
        <p:nvPicPr>
          <p:cNvPr id="1026" name="Picture 2" descr="http://www.drjeffcornwall.com/bully.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4808" y="1298629"/>
            <a:ext cx="1510274" cy="141534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thetopfreedatingsites.com/wp-content/uploads/2015/05/match-logo.png"/>
          <p:cNvPicPr>
            <a:picLocks noChangeAspect="1" noChangeArrowheads="1"/>
          </p:cNvPicPr>
          <p:nvPr/>
        </p:nvPicPr>
        <p:blipFill rotWithShape="1">
          <a:blip r:embed="rId3">
            <a:extLst>
              <a:ext uri="{28A0092B-C50C-407E-A947-70E740481C1C}">
                <a14:useLocalDpi xmlns:a14="http://schemas.microsoft.com/office/drawing/2010/main" val="0"/>
              </a:ext>
            </a:extLst>
          </a:blip>
          <a:srcRect l="39811" t="10452" r="37961" b="31776"/>
          <a:stretch/>
        </p:blipFill>
        <p:spPr bwMode="auto">
          <a:xfrm>
            <a:off x="4632062" y="3030610"/>
            <a:ext cx="1069491" cy="160423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images.clipartpanda.com/mother-clipart-mother_and_child_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3578" y="4877284"/>
            <a:ext cx="997081" cy="1598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58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2733492" y="-4737"/>
            <a:ext cx="6829948"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smtClean="0">
                <a:ln w="11430"/>
                <a:solidFill>
                  <a:srgbClr val="FF3399"/>
                </a:solidFill>
                <a:effectLst>
                  <a:outerShdw blurRad="50800" dist="39000" dir="5460000" algn="tl">
                    <a:srgbClr val="000000">
                      <a:alpha val="38000"/>
                    </a:srgbClr>
                  </a:outerShdw>
                </a:effectLst>
              </a:rPr>
              <a:t>caregiver-infant interactions</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789791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509" y="852055"/>
            <a:ext cx="5340927" cy="56630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6" name="Rectangle 5"/>
          <p:cNvSpPr/>
          <p:nvPr/>
        </p:nvSpPr>
        <p:spPr>
          <a:xfrm>
            <a:off x="746413" y="1170710"/>
            <a:ext cx="4513118" cy="59574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7" name="Rectangle 6"/>
          <p:cNvSpPr/>
          <p:nvPr/>
        </p:nvSpPr>
        <p:spPr>
          <a:xfrm>
            <a:off x="746413" y="1956955"/>
            <a:ext cx="4513118" cy="167986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8" name="Rectangle 7"/>
          <p:cNvSpPr/>
          <p:nvPr/>
        </p:nvSpPr>
        <p:spPr>
          <a:xfrm>
            <a:off x="746413" y="3827318"/>
            <a:ext cx="4513118" cy="132657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9" name="Rectangle 8"/>
          <p:cNvSpPr/>
          <p:nvPr/>
        </p:nvSpPr>
        <p:spPr>
          <a:xfrm>
            <a:off x="746413" y="5344391"/>
            <a:ext cx="4513118" cy="84859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
        <p:nvSpPr>
          <p:cNvPr id="14" name="Rectangle 13"/>
          <p:cNvSpPr/>
          <p:nvPr/>
        </p:nvSpPr>
        <p:spPr>
          <a:xfrm>
            <a:off x="332509" y="461500"/>
            <a:ext cx="534092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Hazan</a:t>
            </a: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and Shaver</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6" name="Rectangle 15"/>
          <p:cNvSpPr/>
          <p:nvPr/>
        </p:nvSpPr>
        <p:spPr>
          <a:xfrm>
            <a:off x="0" y="56613"/>
            <a:ext cx="12192000"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Studies into Measuring Attachments</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21" name="Table 20"/>
          <p:cNvGraphicFramePr>
            <a:graphicFrameLocks noGrp="1"/>
          </p:cNvGraphicFramePr>
          <p:nvPr>
            <p:extLst>
              <p:ext uri="{D42A27DB-BD31-4B8C-83A1-F6EECF244321}">
                <p14:modId xmlns:p14="http://schemas.microsoft.com/office/powerpoint/2010/main" val="3184960860"/>
              </p:ext>
            </p:extLst>
          </p:nvPr>
        </p:nvGraphicFramePr>
        <p:xfrm>
          <a:off x="5974772" y="937260"/>
          <a:ext cx="5757880" cy="5577840"/>
        </p:xfrm>
        <a:graphic>
          <a:graphicData uri="http://schemas.openxmlformats.org/drawingml/2006/table">
            <a:tbl>
              <a:tblPr firstRow="1" bandRow="1">
                <a:tableStyleId>{21E4AEA4-8DFA-4A89-87EB-49C32662AFE0}</a:tableStyleId>
              </a:tblPr>
              <a:tblGrid>
                <a:gridCol w="1439470"/>
                <a:gridCol w="1439470"/>
                <a:gridCol w="1439470"/>
                <a:gridCol w="1439470"/>
              </a:tblGrid>
              <a:tr h="370840">
                <a:tc>
                  <a:txBody>
                    <a:bodyPr/>
                    <a:lstStyle/>
                    <a:p>
                      <a:pPr algn="ctr"/>
                      <a:endParaRPr lang="en-GB" sz="1800" dirty="0"/>
                    </a:p>
                  </a:txBody>
                  <a:tcPr>
                    <a:noFill/>
                  </a:tcPr>
                </a:tc>
                <a:tc>
                  <a:txBody>
                    <a:bodyPr/>
                    <a:lstStyle/>
                    <a:p>
                      <a:pPr algn="ctr">
                        <a:spcAft>
                          <a:spcPts val="0"/>
                        </a:spcAft>
                      </a:pPr>
                      <a:endParaRPr lang="en-GB" sz="1800" dirty="0" smtClean="0">
                        <a:effectLst/>
                      </a:endParaRPr>
                    </a:p>
                    <a:p>
                      <a:pPr algn="ctr">
                        <a:spcAft>
                          <a:spcPts val="0"/>
                        </a:spcAft>
                      </a:pPr>
                      <a:r>
                        <a:rPr lang="en-GB" sz="1800" dirty="0" smtClean="0">
                          <a:effectLst/>
                        </a:rPr>
                        <a:t>Secure adults</a:t>
                      </a:r>
                    </a:p>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en-GB" sz="1800" dirty="0" smtClean="0">
                          <a:effectLst/>
                        </a:rPr>
                        <a:t>Anxious Resistant </a:t>
                      </a:r>
                      <a:r>
                        <a:rPr lang="en-GB" sz="1800" dirty="0">
                          <a:effectLst/>
                        </a:rPr>
                        <a:t>adults</a:t>
                      </a: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en-GB" sz="1800" dirty="0" smtClean="0">
                          <a:effectLst/>
                        </a:rPr>
                        <a:t>Anxious avoidant </a:t>
                      </a:r>
                      <a:r>
                        <a:rPr lang="en-GB" sz="1800" dirty="0">
                          <a:effectLst/>
                        </a:rPr>
                        <a:t>adults</a:t>
                      </a: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r>
              <a:tr h="1188720">
                <a:tc>
                  <a:txBody>
                    <a:bodyPr/>
                    <a:lstStyle/>
                    <a:p>
                      <a:pPr algn="ctr">
                        <a:spcAft>
                          <a:spcPts val="0"/>
                        </a:spcAft>
                      </a:pPr>
                      <a:r>
                        <a:rPr lang="en-GB" sz="1800" b="1" dirty="0">
                          <a:solidFill>
                            <a:schemeClr val="bg1"/>
                          </a:solidFill>
                          <a:effectLst/>
                        </a:rPr>
                        <a:t>Different love experiences</a:t>
                      </a:r>
                      <a:endParaRPr lang="en-GB" sz="1800" b="1" dirty="0">
                        <a:solidFill>
                          <a:schemeClr val="bg1"/>
                        </a:solidFill>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solidFill>
                      <a:schemeClr val="accent2"/>
                    </a:solidFill>
                  </a:tcP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r>
              <a:tr h="1188720">
                <a:tc>
                  <a:txBody>
                    <a:bodyPr/>
                    <a:lstStyle/>
                    <a:p>
                      <a:pPr algn="ctr">
                        <a:spcAft>
                          <a:spcPts val="0"/>
                        </a:spcAft>
                      </a:pPr>
                      <a:r>
                        <a:rPr lang="en-GB" sz="1800" b="1" dirty="0">
                          <a:solidFill>
                            <a:schemeClr val="bg1"/>
                          </a:solidFill>
                          <a:effectLst/>
                        </a:rPr>
                        <a:t>Adults’ views of relationships</a:t>
                      </a:r>
                      <a:endParaRPr lang="en-GB" sz="1800" b="1" dirty="0">
                        <a:solidFill>
                          <a:schemeClr val="bg1"/>
                        </a:solidFill>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r>
              <a:tr h="1188720">
                <a:tc>
                  <a:txBody>
                    <a:bodyPr/>
                    <a:lstStyle/>
                    <a:p>
                      <a:pPr algn="ctr">
                        <a:spcAft>
                          <a:spcPts val="0"/>
                        </a:spcAft>
                      </a:pPr>
                      <a:r>
                        <a:rPr lang="en-GB" sz="1800" b="1" dirty="0">
                          <a:solidFill>
                            <a:schemeClr val="bg1"/>
                          </a:solidFill>
                          <a:effectLst/>
                        </a:rPr>
                        <a:t>Memories of the mother–child relationship</a:t>
                      </a:r>
                      <a:endParaRPr lang="en-GB" sz="1800" b="1" dirty="0">
                        <a:solidFill>
                          <a:schemeClr val="bg1"/>
                        </a:solidFill>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solidFill>
                      <a:schemeClr val="accent2"/>
                    </a:solidFill>
                  </a:tcP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endParaRPr lang="en-GB" sz="1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r>
              <a:tr h="1188720">
                <a:tc>
                  <a:txBody>
                    <a:bodyPr/>
                    <a:lstStyle/>
                    <a:p>
                      <a:pPr algn="ctr"/>
                      <a:endParaRPr lang="en-GB" sz="1800" b="1" dirty="0" smtClean="0">
                        <a:solidFill>
                          <a:schemeClr val="bg1"/>
                        </a:solidFill>
                      </a:endParaRPr>
                    </a:p>
                    <a:p>
                      <a:pPr algn="ctr"/>
                      <a:r>
                        <a:rPr lang="en-GB" sz="1800" b="1" dirty="0" smtClean="0">
                          <a:solidFill>
                            <a:schemeClr val="bg1"/>
                          </a:solidFill>
                        </a:rPr>
                        <a:t>Behaviours displayed</a:t>
                      </a:r>
                      <a:endParaRPr lang="en-GB" sz="1800" b="1" dirty="0">
                        <a:solidFill>
                          <a:schemeClr val="bg1"/>
                        </a:solidFill>
                      </a:endParaRPr>
                    </a:p>
                  </a:txBody>
                  <a:tcPr>
                    <a:solidFill>
                      <a:schemeClr val="accent2">
                        <a:lumMod val="60000"/>
                        <a:lumOff val="40000"/>
                      </a:schemeClr>
                    </a:solidFill>
                  </a:tcPr>
                </a:tc>
                <a:tc>
                  <a:txBody>
                    <a:bodyPr/>
                    <a:lstStyle/>
                    <a:p>
                      <a:pPr algn="ctr"/>
                      <a:endParaRPr lang="en-GB" sz="1800" dirty="0"/>
                    </a:p>
                  </a:txBody>
                  <a:tcPr/>
                </a:tc>
                <a:tc>
                  <a:txBody>
                    <a:bodyPr/>
                    <a:lstStyle/>
                    <a:p>
                      <a:pPr algn="ctr"/>
                      <a:endParaRPr lang="en-GB" sz="1800" dirty="0"/>
                    </a:p>
                  </a:txBody>
                  <a:tcPr/>
                </a:tc>
                <a:tc>
                  <a:txBody>
                    <a:bodyPr/>
                    <a:lstStyle/>
                    <a:p>
                      <a:pPr algn="ctr"/>
                      <a:endParaRPr lang="en-GB" sz="1800" dirty="0"/>
                    </a:p>
                  </a:txBody>
                  <a:tcPr/>
                </a:tc>
              </a:tr>
            </a:tbl>
          </a:graphicData>
        </a:graphic>
      </p:graphicFrame>
      <p:pic>
        <p:nvPicPr>
          <p:cNvPr id="22" name="Picture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12013" y="942469"/>
            <a:ext cx="734945" cy="642142"/>
          </a:xfrm>
          <a:prstGeom prst="rect">
            <a:avLst/>
          </a:prstGeom>
        </p:spPr>
      </p:pic>
      <p:pic>
        <p:nvPicPr>
          <p:cNvPr id="23" name="Picture 22"/>
          <p:cNvPicPr>
            <a:picLocks noChangeAspect="1"/>
          </p:cNvPicPr>
          <p:nvPr/>
        </p:nvPicPr>
        <p:blipFill>
          <a:blip r:embed="rId3">
            <a:extLst>
              <a:ext uri="{BEBA8EAE-BF5A-486C-A8C5-ECC9F3942E4B}">
                <a14:imgProps xmlns:a14="http://schemas.microsoft.com/office/drawing/2010/main">
                  <a14:imgLayer r:embed="rId4">
                    <a14:imgEffect>
                      <a14:backgroundRemoval t="0" b="99485" l="7336" r="93822"/>
                    </a14:imgEffect>
                  </a14:imgLayer>
                </a14:imgProps>
              </a:ext>
            </a:extLst>
          </a:blip>
          <a:stretch>
            <a:fillRect/>
          </a:stretch>
        </p:blipFill>
        <p:spPr>
          <a:xfrm>
            <a:off x="5673435" y="912026"/>
            <a:ext cx="938578" cy="703028"/>
          </a:xfrm>
          <a:prstGeom prst="rect">
            <a:avLst/>
          </a:prstGeom>
        </p:spPr>
      </p:pic>
    </p:spTree>
    <p:extLst>
      <p:ext uri="{BB962C8B-B14F-4D97-AF65-F5344CB8AC3E}">
        <p14:creationId xmlns:p14="http://schemas.microsoft.com/office/powerpoint/2010/main" val="6946005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09340"/>
            <a:ext cx="10515600" cy="4991459"/>
          </a:xfrm>
        </p:spPr>
        <p:txBody>
          <a:bodyPr>
            <a:normAutofit fontScale="55000" lnSpcReduction="20000"/>
          </a:bodyPr>
          <a:lstStyle/>
          <a:p>
            <a:r>
              <a:rPr lang="en-GB" dirty="0"/>
              <a:t>According to Bowlby, attachment is the first relationship and provides a template (internal working model) for all later relationships. If a child experiences a warm and close relationship with their mother they will tend to expect and develop similar relationships in later life. But if the mother is cold and rejecting, the child will develop a negative self-image and low self-esteem, basically see themselves as unlovable and therefore experience unsatisfactory relationships in later life too. </a:t>
            </a:r>
            <a:r>
              <a:rPr lang="en-GB" dirty="0"/>
              <a:t/>
            </a:r>
            <a:br>
              <a:rPr lang="en-GB" dirty="0"/>
            </a:br>
            <a:r>
              <a:rPr lang="en-GB" dirty="0"/>
              <a:t/>
            </a:r>
            <a:br>
              <a:rPr lang="en-GB" dirty="0"/>
            </a:br>
            <a:r>
              <a:rPr lang="en-GB" dirty="0" err="1"/>
              <a:t>Hazan</a:t>
            </a:r>
            <a:r>
              <a:rPr lang="en-GB" dirty="0"/>
              <a:t> and Shaver (1987) tested Bowlby’s hypothesis with their ‘love quiz’. This was a quiz of nearly 100 questions published in the Rocky Mountain News. They found that in terms of attachment style 56 per cent classified themselves as secure, 25 per cent as avoidant and 19 per cent as resistant. Love experience and attitudes towards love (internal working model) were related to attachment type. For example, securely attached adults had certain beliefs such as love is enduring and were less likely to have been divorced. Whilst insecurely attached adults felt true love was rare; fell in and out of love easily, found relationships less easy and were more likely to be divorced.</a:t>
            </a:r>
            <a:r>
              <a:rPr lang="en-GB" dirty="0"/>
              <a:t/>
            </a:r>
            <a:br>
              <a:rPr lang="en-GB" dirty="0"/>
            </a:br>
            <a:r>
              <a:rPr lang="en-GB" dirty="0"/>
              <a:t/>
            </a:r>
            <a:br>
              <a:rPr lang="en-GB" dirty="0"/>
            </a:br>
            <a:r>
              <a:rPr lang="en-GB" dirty="0"/>
              <a:t>Evidence to support this idea comes from research on childhood friendships – Securely attached children find it much easier to make friends and are much more socially competent. They are less likely to report feelings of isolation and are much more popular than their peers, therefore much less likely to suffer from bullying. Harlow’s research with monkeys showed that those deprived of an attachment figure have problems attaching to their own offspring. Quinton et al found a similar pattern in humans. Problematic early relationships also affect mental health. Attachment Disorder is classified as a distinct disorder DSM V. Depression and generalized anxiety disorders are also associated with insecure attachment. Strong, mutually satisfying relationships are recognized as key to strong mental health</a:t>
            </a:r>
            <a:r>
              <a:rPr lang="en-GB" dirty="0" smtClean="0"/>
              <a:t>.</a:t>
            </a:r>
          </a:p>
          <a:p>
            <a:r>
              <a:rPr lang="en-GB" dirty="0"/>
              <a:t/>
            </a:r>
            <a:br>
              <a:rPr lang="en-GB" dirty="0"/>
            </a:br>
            <a:r>
              <a:rPr lang="en-GB" dirty="0"/>
              <a:t>However, this theory is very deterministic and ignores other factors. Not all children who do not form secure attachments go on to have problems with relationships in adulthood. And vice visa, not all securely attached children go on to have successful relationships in adulthood. Personality, circumstances and other people all influence the success or failure of relationships, not just early attachment experiences.</a:t>
            </a:r>
            <a:endParaRPr lang="en-GB" dirty="0"/>
          </a:p>
        </p:txBody>
      </p:sp>
      <p:sp>
        <p:nvSpPr>
          <p:cNvPr id="4" name="Rectangle 3"/>
          <p:cNvSpPr/>
          <p:nvPr/>
        </p:nvSpPr>
        <p:spPr>
          <a:xfrm>
            <a:off x="0" y="116679"/>
            <a:ext cx="12192000" cy="129266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39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influence of early attachments on later </a:t>
            </a:r>
            <a:r>
              <a:rPr lang="en-GB" sz="39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relationships peer assess essay</a:t>
            </a:r>
            <a:endParaRPr lang="en-GB" sz="39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838200" y="5642263"/>
            <a:ext cx="893618" cy="93518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dirty="0" smtClean="0"/>
              <a:t>___</a:t>
            </a:r>
          </a:p>
          <a:p>
            <a:pPr algn="ctr"/>
            <a:r>
              <a:rPr lang="en-GB" dirty="0" smtClean="0"/>
              <a:t>12</a:t>
            </a:r>
            <a:endParaRPr lang="en-GB" dirty="0"/>
          </a:p>
        </p:txBody>
      </p:sp>
      <p:sp>
        <p:nvSpPr>
          <p:cNvPr id="6" name="Rectangle 5"/>
          <p:cNvSpPr/>
          <p:nvPr/>
        </p:nvSpPr>
        <p:spPr>
          <a:xfrm>
            <a:off x="1930978" y="5642263"/>
            <a:ext cx="4575463" cy="93518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smtClean="0"/>
              <a:t>Good points</a:t>
            </a:r>
          </a:p>
          <a:p>
            <a:pPr algn="ctr"/>
            <a:endParaRPr lang="en-GB" dirty="0"/>
          </a:p>
          <a:p>
            <a:pPr algn="ctr"/>
            <a:endParaRPr lang="en-GB" dirty="0"/>
          </a:p>
        </p:txBody>
      </p:sp>
      <p:sp>
        <p:nvSpPr>
          <p:cNvPr id="7" name="Rectangle 6"/>
          <p:cNvSpPr/>
          <p:nvPr/>
        </p:nvSpPr>
        <p:spPr>
          <a:xfrm>
            <a:off x="6778337" y="5642263"/>
            <a:ext cx="4575463" cy="93518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dirty="0" smtClean="0"/>
              <a:t>Targets</a:t>
            </a:r>
          </a:p>
          <a:p>
            <a:pPr algn="ctr"/>
            <a:endParaRPr lang="en-GB" dirty="0"/>
          </a:p>
          <a:p>
            <a:pPr algn="ctr"/>
            <a:endParaRPr lang="en-GB" dirty="0"/>
          </a:p>
        </p:txBody>
      </p:sp>
    </p:spTree>
    <p:extLst>
      <p:ext uri="{BB962C8B-B14F-4D97-AF65-F5344CB8AC3E}">
        <p14:creationId xmlns:p14="http://schemas.microsoft.com/office/powerpoint/2010/main" val="239303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757706"/>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a:solidFill>
                  <a:schemeClr val="tx1"/>
                </a:solidFill>
              </a:rPr>
              <a:t>Rutter’s ERA study found that the effects of institutionalisation can be overcome providing:</a:t>
            </a:r>
            <a:endParaRPr lang="en-GB" sz="1400" dirty="0">
              <a:solidFill>
                <a:schemeClr val="tx1"/>
              </a:solidFill>
            </a:endParaRPr>
          </a:p>
        </p:txBody>
      </p:sp>
      <p:sp>
        <p:nvSpPr>
          <p:cNvPr id="5" name="Rectangle 4"/>
          <p:cNvSpPr/>
          <p:nvPr/>
        </p:nvSpPr>
        <p:spPr>
          <a:xfrm>
            <a:off x="324332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a:t>Which of the following is a symptom of disinhibited attachment?</a:t>
            </a:r>
            <a:endParaRPr lang="en-GB" dirty="0"/>
          </a:p>
        </p:txBody>
      </p:sp>
      <p:sp>
        <p:nvSpPr>
          <p:cNvPr id="6" name="Rectangle 5"/>
          <p:cNvSpPr/>
          <p:nvPr/>
        </p:nvSpPr>
        <p:spPr>
          <a:xfrm>
            <a:off x="6254839" y="757706"/>
            <a:ext cx="2704563" cy="862885"/>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a:solidFill>
                  <a:schemeClr val="tx1"/>
                </a:solidFill>
              </a:rPr>
              <a:t>Which of these is a true statement of the IWM?</a:t>
            </a:r>
            <a:endParaRPr lang="en-GB" dirty="0">
              <a:solidFill>
                <a:schemeClr val="tx1"/>
              </a:solidFill>
            </a:endParaRPr>
          </a:p>
        </p:txBody>
      </p:sp>
      <p:sp>
        <p:nvSpPr>
          <p:cNvPr id="7" name="Rectangle 6"/>
          <p:cNvSpPr/>
          <p:nvPr/>
        </p:nvSpPr>
        <p:spPr>
          <a:xfrm>
            <a:off x="9266349" y="757706"/>
            <a:ext cx="2704563" cy="862885"/>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a:t>Which attachment type is most likely to be associated with bullying?</a:t>
            </a:r>
            <a:endParaRPr lang="en-GB" dirty="0"/>
          </a:p>
        </p:txBody>
      </p:sp>
      <p:sp>
        <p:nvSpPr>
          <p:cNvPr id="8" name="Rectangle 7"/>
          <p:cNvSpPr/>
          <p:nvPr/>
        </p:nvSpPr>
        <p:spPr>
          <a:xfrm>
            <a:off x="231819" y="16205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600"/>
              <a:t>Children are adopted before 6 months</a:t>
            </a:r>
          </a:p>
          <a:p>
            <a:pPr marL="342900" lvl="0" indent="-342900">
              <a:buFont typeface="+mj-lt"/>
              <a:buAutoNum type="alphaLcParenR"/>
            </a:pPr>
            <a:r>
              <a:rPr lang="en-GB" sz="1600"/>
              <a:t>Children are adopted before 16 months</a:t>
            </a:r>
          </a:p>
          <a:p>
            <a:pPr marL="342900" lvl="0" indent="-342900">
              <a:buFont typeface="+mj-lt"/>
              <a:buAutoNum type="alphaLcParenR"/>
            </a:pPr>
            <a:r>
              <a:rPr lang="en-GB" sz="1600"/>
              <a:t>Children are adopted before 6 years</a:t>
            </a:r>
          </a:p>
          <a:p>
            <a:pPr marL="342900" indent="-342900">
              <a:buFont typeface="+mj-lt"/>
              <a:buAutoNum type="alphaLcParenR"/>
            </a:pPr>
            <a:r>
              <a:rPr lang="en-GB" sz="1600"/>
              <a:t>Age is not a significant factor</a:t>
            </a:r>
            <a:endParaRPr lang="en-GB" sz="1600" dirty="0"/>
          </a:p>
        </p:txBody>
      </p:sp>
      <p:sp>
        <p:nvSpPr>
          <p:cNvPr id="9" name="Rectangle 8"/>
          <p:cNvSpPr/>
          <p:nvPr/>
        </p:nvSpPr>
        <p:spPr>
          <a:xfrm>
            <a:off x="324332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228600" lvl="0" indent="-228600">
              <a:buFont typeface="+mj-lt"/>
              <a:buAutoNum type="alphaLcParenR"/>
            </a:pPr>
            <a:r>
              <a:rPr lang="en-GB" sz="1600"/>
              <a:t>Avoidant attachment behaviour</a:t>
            </a:r>
          </a:p>
          <a:p>
            <a:pPr marL="228600" lvl="0" indent="-228600">
              <a:buFont typeface="+mj-lt"/>
              <a:buAutoNum type="alphaLcParenR"/>
            </a:pPr>
            <a:r>
              <a:rPr lang="en-GB" sz="1600"/>
              <a:t>Indiscriminate attachment behaviour</a:t>
            </a:r>
          </a:p>
          <a:p>
            <a:pPr marL="228600" lvl="0" indent="-228600">
              <a:buFont typeface="+mj-lt"/>
              <a:buAutoNum type="alphaLcParenR"/>
            </a:pPr>
            <a:r>
              <a:rPr lang="en-GB" sz="1600"/>
              <a:t>Secure attachment behaviour</a:t>
            </a:r>
          </a:p>
          <a:p>
            <a:pPr marL="228600" indent="-228600">
              <a:buFont typeface="+mj-lt"/>
              <a:buAutoNum type="alphaLcParenR"/>
            </a:pPr>
            <a:r>
              <a:rPr lang="en-GB" sz="1600"/>
              <a:t>Resistant attachment behaviour</a:t>
            </a:r>
            <a:endParaRPr lang="en-GB" sz="1600" dirty="0"/>
          </a:p>
        </p:txBody>
      </p:sp>
      <p:sp>
        <p:nvSpPr>
          <p:cNvPr id="10" name="Rectangle 9"/>
          <p:cNvSpPr/>
          <p:nvPr/>
        </p:nvSpPr>
        <p:spPr>
          <a:xfrm>
            <a:off x="6254839" y="16205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r>
              <a:rPr lang="en-GB" sz="1200"/>
              <a:t>They serve as templates for future relationships</a:t>
            </a:r>
          </a:p>
          <a:p>
            <a:pPr marL="342900" lvl="0" indent="-342900">
              <a:buFont typeface="+mj-lt"/>
              <a:buAutoNum type="alphaLcParenR"/>
            </a:pPr>
            <a:r>
              <a:rPr lang="en-GB" sz="1200"/>
              <a:t>They are the result of temperament</a:t>
            </a:r>
          </a:p>
          <a:p>
            <a:pPr marL="342900" lvl="0" indent="-342900">
              <a:buFont typeface="+mj-lt"/>
              <a:buAutoNum type="alphaLcParenR"/>
            </a:pPr>
            <a:r>
              <a:rPr lang="en-GB" sz="1200"/>
              <a:t>They predict perfectly what sort of relationships people will have</a:t>
            </a:r>
          </a:p>
          <a:p>
            <a:pPr marL="342900" indent="-342900">
              <a:buFont typeface="+mj-lt"/>
              <a:buAutoNum type="alphaLcParenR"/>
            </a:pPr>
            <a:r>
              <a:rPr lang="en-GB" sz="1200"/>
              <a:t>They determine social development and are unalterable</a:t>
            </a:r>
            <a:endParaRPr lang="en-GB" sz="1200" dirty="0"/>
          </a:p>
        </p:txBody>
      </p:sp>
      <p:sp>
        <p:nvSpPr>
          <p:cNvPr id="11" name="Rectangle 10"/>
          <p:cNvSpPr/>
          <p:nvPr/>
        </p:nvSpPr>
        <p:spPr>
          <a:xfrm>
            <a:off x="9266349" y="16205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r>
              <a:rPr lang="en-GB"/>
              <a:t>Securely attached</a:t>
            </a:r>
          </a:p>
          <a:p>
            <a:pPr marL="342900" lvl="0" indent="-342900">
              <a:buFont typeface="+mj-lt"/>
              <a:buAutoNum type="alphaLcParenR"/>
            </a:pPr>
            <a:r>
              <a:rPr lang="en-GB"/>
              <a:t>Insecure-resistant</a:t>
            </a:r>
          </a:p>
          <a:p>
            <a:pPr marL="342900" lvl="0" indent="-342900">
              <a:buFont typeface="+mj-lt"/>
              <a:buAutoNum type="alphaLcParenR"/>
            </a:pPr>
            <a:r>
              <a:rPr lang="en-GB"/>
              <a:t>Insecure-avoidant</a:t>
            </a:r>
          </a:p>
          <a:p>
            <a:pPr marL="342900" indent="-342900">
              <a:buFont typeface="+mj-lt"/>
              <a:buAutoNum type="alphaLcParenR"/>
            </a:pPr>
            <a:r>
              <a:rPr lang="en-GB"/>
              <a:t>Disinhibited</a:t>
            </a:r>
            <a:endParaRPr lang="en-GB" dirty="0"/>
          </a:p>
        </p:txBody>
      </p:sp>
      <p:sp>
        <p:nvSpPr>
          <p:cNvPr id="12" name="Rectangle 11"/>
          <p:cNvSpPr/>
          <p:nvPr/>
        </p:nvSpPr>
        <p:spPr>
          <a:xfrm>
            <a:off x="231819" y="3899951"/>
            <a:ext cx="2704563" cy="86288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solidFill>
                <a:schemeClr val="tx1"/>
              </a:solidFill>
            </a:endParaRPr>
          </a:p>
        </p:txBody>
      </p:sp>
      <p:sp>
        <p:nvSpPr>
          <p:cNvPr id="13" name="Rectangle 12"/>
          <p:cNvSpPr/>
          <p:nvPr/>
        </p:nvSpPr>
        <p:spPr>
          <a:xfrm>
            <a:off x="3243329" y="3899951"/>
            <a:ext cx="2704563" cy="86288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dirty="0"/>
          </a:p>
        </p:txBody>
      </p:sp>
      <p:sp>
        <p:nvSpPr>
          <p:cNvPr id="14" name="Rectangle 13"/>
          <p:cNvSpPr/>
          <p:nvPr/>
        </p:nvSpPr>
        <p:spPr>
          <a:xfrm>
            <a:off x="6254839" y="3899951"/>
            <a:ext cx="2704563" cy="86288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400" dirty="0">
              <a:solidFill>
                <a:schemeClr val="tx1"/>
              </a:solidFill>
            </a:endParaRPr>
          </a:p>
        </p:txBody>
      </p:sp>
      <p:sp>
        <p:nvSpPr>
          <p:cNvPr id="15" name="Rectangle 14"/>
          <p:cNvSpPr/>
          <p:nvPr/>
        </p:nvSpPr>
        <p:spPr>
          <a:xfrm>
            <a:off x="9266349" y="3899951"/>
            <a:ext cx="2704563" cy="86288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dirty="0"/>
          </a:p>
        </p:txBody>
      </p:sp>
      <p:sp>
        <p:nvSpPr>
          <p:cNvPr id="16" name="Rectangle 15"/>
          <p:cNvSpPr/>
          <p:nvPr/>
        </p:nvSpPr>
        <p:spPr>
          <a:xfrm>
            <a:off x="231819" y="47608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endParaRPr lang="en-GB" sz="1600" dirty="0"/>
          </a:p>
        </p:txBody>
      </p:sp>
      <p:sp>
        <p:nvSpPr>
          <p:cNvPr id="17" name="Rectangle 16"/>
          <p:cNvSpPr/>
          <p:nvPr/>
        </p:nvSpPr>
        <p:spPr>
          <a:xfrm>
            <a:off x="324332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endParaRPr lang="en-GB" dirty="0"/>
          </a:p>
        </p:txBody>
      </p:sp>
      <p:sp>
        <p:nvSpPr>
          <p:cNvPr id="18" name="Rectangle 17"/>
          <p:cNvSpPr/>
          <p:nvPr/>
        </p:nvSpPr>
        <p:spPr>
          <a:xfrm>
            <a:off x="6254839" y="4760891"/>
            <a:ext cx="2704563" cy="197261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marL="342900" lvl="0" indent="-342900">
              <a:buFont typeface="+mj-lt"/>
              <a:buAutoNum type="alphaLcParenR"/>
            </a:pPr>
            <a:endParaRPr lang="en-GB" dirty="0"/>
          </a:p>
        </p:txBody>
      </p:sp>
      <p:sp>
        <p:nvSpPr>
          <p:cNvPr id="19" name="Rectangle 18"/>
          <p:cNvSpPr/>
          <p:nvPr/>
        </p:nvSpPr>
        <p:spPr>
          <a:xfrm>
            <a:off x="9266349" y="4760891"/>
            <a:ext cx="2704563" cy="1972615"/>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marL="342900" lvl="0" indent="-342900">
              <a:buFont typeface="+mj-lt"/>
              <a:buAutoNum type="alphaLcParenR"/>
            </a:pPr>
            <a:endParaRPr lang="en-GB" sz="1200" dirty="0"/>
          </a:p>
        </p:txBody>
      </p:sp>
      <p:sp>
        <p:nvSpPr>
          <p:cNvPr id="20" name="Rectangle 19"/>
          <p:cNvSpPr/>
          <p:nvPr/>
        </p:nvSpPr>
        <p:spPr>
          <a:xfrm>
            <a:off x="1744668" y="-4737"/>
            <a:ext cx="8807604"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Multiple choice </a:t>
            </a:r>
            <a:r>
              <a:rPr lang="en-US" sz="3200" b="1" dirty="0" smtClean="0">
                <a:ln w="11430"/>
                <a:solidFill>
                  <a:srgbClr val="FF3399"/>
                </a:solidFill>
                <a:effectLst>
                  <a:outerShdw blurRad="50800" dist="39000" dir="5460000" algn="tl">
                    <a:srgbClr val="000000">
                      <a:alpha val="38000"/>
                    </a:srgbClr>
                  </a:outerShdw>
                </a:effectLst>
              </a:rPr>
              <a:t>quiz 3 (and Stella create your own)</a:t>
            </a:r>
            <a:endParaRPr lang="en-US" sz="3200" b="1" dirty="0">
              <a:ln w="11430"/>
              <a:solidFill>
                <a:srgbClr val="FF3399"/>
              </a:solidFill>
              <a:effectLst>
                <a:outerShdw blurRad="50800" dist="39000" dir="5460000" algn="tl">
                  <a:srgbClr val="000000">
                    <a:alpha val="38000"/>
                  </a:srgbClr>
                </a:outerShdw>
              </a:effectLst>
            </a:endParaRPr>
          </a:p>
        </p:txBody>
      </p:sp>
      <p:sp>
        <p:nvSpPr>
          <p:cNvPr id="2" name="5-Point Star 1"/>
          <p:cNvSpPr/>
          <p:nvPr/>
        </p:nvSpPr>
        <p:spPr>
          <a:xfrm>
            <a:off x="18119" y="3737018"/>
            <a:ext cx="427400" cy="395602"/>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21" name="5-Point Star 20"/>
          <p:cNvSpPr/>
          <p:nvPr/>
        </p:nvSpPr>
        <p:spPr>
          <a:xfrm>
            <a:off x="9052649" y="3726485"/>
            <a:ext cx="427400" cy="395602"/>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22" name="5-Point Star 21"/>
          <p:cNvSpPr/>
          <p:nvPr/>
        </p:nvSpPr>
        <p:spPr>
          <a:xfrm>
            <a:off x="6041139" y="3726485"/>
            <a:ext cx="427400" cy="395602"/>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23" name="5-Point Star 22"/>
          <p:cNvSpPr/>
          <p:nvPr/>
        </p:nvSpPr>
        <p:spPr>
          <a:xfrm>
            <a:off x="3060279" y="3691617"/>
            <a:ext cx="427400" cy="395602"/>
          </a:xfrm>
          <a:prstGeom prst="star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1883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97521" y="4740610"/>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Asocial stage</a:t>
            </a:r>
            <a:endParaRPr lang="en-GB" dirty="0"/>
          </a:p>
        </p:txBody>
      </p:sp>
      <p:sp>
        <p:nvSpPr>
          <p:cNvPr id="5" name="Rectangle 4"/>
          <p:cNvSpPr/>
          <p:nvPr/>
        </p:nvSpPr>
        <p:spPr>
          <a:xfrm>
            <a:off x="4097640" y="2491782"/>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First few weeks</a:t>
            </a:r>
            <a:endParaRPr lang="en-GB" dirty="0"/>
          </a:p>
        </p:txBody>
      </p:sp>
      <p:sp>
        <p:nvSpPr>
          <p:cNvPr id="6" name="Rectangle 5"/>
          <p:cNvSpPr/>
          <p:nvPr/>
        </p:nvSpPr>
        <p:spPr>
          <a:xfrm>
            <a:off x="375432" y="2489211"/>
            <a:ext cx="1861073" cy="7511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smtClean="0"/>
              <a:t>The baby’s behaviour towards humans and non-human objects is quite similar</a:t>
            </a:r>
            <a:endParaRPr lang="en-GB" sz="1200" dirty="0"/>
          </a:p>
        </p:txBody>
      </p:sp>
      <p:sp>
        <p:nvSpPr>
          <p:cNvPr id="7" name="Rectangle 6"/>
          <p:cNvSpPr/>
          <p:nvPr/>
        </p:nvSpPr>
        <p:spPr>
          <a:xfrm>
            <a:off x="2236561" y="3997854"/>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50" dirty="0" smtClean="0"/>
              <a:t>Babies show some preference for familiar adults and prefer being in the presence of other humans generally</a:t>
            </a:r>
            <a:endParaRPr lang="en-GB" sz="1050" dirty="0"/>
          </a:p>
        </p:txBody>
      </p:sp>
      <p:sp>
        <p:nvSpPr>
          <p:cNvPr id="8" name="Rectangle 7"/>
          <p:cNvSpPr/>
          <p:nvPr/>
        </p:nvSpPr>
        <p:spPr>
          <a:xfrm>
            <a:off x="2236565" y="3244818"/>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Indiscriminate attachment</a:t>
            </a:r>
            <a:endParaRPr lang="en-GB" dirty="0"/>
          </a:p>
        </p:txBody>
      </p:sp>
      <p:sp>
        <p:nvSpPr>
          <p:cNvPr id="9" name="Rectangle 8"/>
          <p:cNvSpPr/>
          <p:nvPr/>
        </p:nvSpPr>
        <p:spPr>
          <a:xfrm>
            <a:off x="2236489" y="4743180"/>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From 2-7 months</a:t>
            </a:r>
            <a:endParaRPr lang="en-GB" dirty="0"/>
          </a:p>
        </p:txBody>
      </p:sp>
      <p:sp>
        <p:nvSpPr>
          <p:cNvPr id="10" name="Rectangle 9"/>
          <p:cNvSpPr/>
          <p:nvPr/>
        </p:nvSpPr>
        <p:spPr>
          <a:xfrm>
            <a:off x="375495" y="1738746"/>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smtClean="0"/>
              <a:t>Babies display more observable social behaviour and have a preference for people (especially familiar adults) over inanimate objects</a:t>
            </a:r>
            <a:endParaRPr lang="en-GB" sz="1000" dirty="0"/>
          </a:p>
        </p:txBody>
      </p:sp>
      <p:sp>
        <p:nvSpPr>
          <p:cNvPr id="11" name="Rectangle 10"/>
          <p:cNvSpPr/>
          <p:nvPr/>
        </p:nvSpPr>
        <p:spPr>
          <a:xfrm>
            <a:off x="375322" y="4001374"/>
            <a:ext cx="1861073" cy="73761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900" dirty="0" smtClean="0"/>
              <a:t>Infants accept cuddles and comfort from any adult and show no signs of separation anxiety or stranger anxiety. Their attachment is no different towards any one person.</a:t>
            </a:r>
            <a:endParaRPr lang="en-GB" sz="900" dirty="0"/>
          </a:p>
        </p:txBody>
      </p:sp>
      <p:sp>
        <p:nvSpPr>
          <p:cNvPr id="12" name="Rectangle 11"/>
          <p:cNvSpPr/>
          <p:nvPr/>
        </p:nvSpPr>
        <p:spPr>
          <a:xfrm>
            <a:off x="375264" y="4741560"/>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Specific attachment</a:t>
            </a:r>
            <a:endParaRPr lang="en-GB" dirty="0"/>
          </a:p>
        </p:txBody>
      </p:sp>
      <p:sp>
        <p:nvSpPr>
          <p:cNvPr id="13" name="Rectangle 12"/>
          <p:cNvSpPr/>
          <p:nvPr/>
        </p:nvSpPr>
        <p:spPr>
          <a:xfrm>
            <a:off x="4097520" y="3987574"/>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From 7 months</a:t>
            </a:r>
            <a:endParaRPr lang="en-GB" dirty="0"/>
          </a:p>
        </p:txBody>
      </p:sp>
      <p:sp>
        <p:nvSpPr>
          <p:cNvPr id="14" name="Rectangle 13"/>
          <p:cNvSpPr/>
          <p:nvPr/>
        </p:nvSpPr>
        <p:spPr>
          <a:xfrm>
            <a:off x="2236568" y="1738746"/>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smtClean="0"/>
              <a:t>Infants begin to display stranger anxiety and separation anxiety from one particular adult (65% cases, the biological mother)</a:t>
            </a:r>
            <a:endParaRPr lang="en-GB" sz="1000" dirty="0"/>
          </a:p>
        </p:txBody>
      </p:sp>
      <p:sp>
        <p:nvSpPr>
          <p:cNvPr id="15" name="Rectangle 14"/>
          <p:cNvSpPr/>
          <p:nvPr/>
        </p:nvSpPr>
        <p:spPr>
          <a:xfrm>
            <a:off x="375272" y="3243868"/>
            <a:ext cx="1861073" cy="7565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000" dirty="0" smtClean="0"/>
              <a:t>Children will form a specific attachment to a primary caregiver (the person who offers the most interaction and sensitive responsiveness)</a:t>
            </a:r>
            <a:endParaRPr lang="en-GB" sz="1000" dirty="0"/>
          </a:p>
        </p:txBody>
      </p:sp>
      <p:sp>
        <p:nvSpPr>
          <p:cNvPr id="16" name="Rectangle 15"/>
          <p:cNvSpPr/>
          <p:nvPr/>
        </p:nvSpPr>
        <p:spPr>
          <a:xfrm>
            <a:off x="2236567" y="2491782"/>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Multiple attachments</a:t>
            </a:r>
            <a:endParaRPr lang="en-GB" dirty="0"/>
          </a:p>
        </p:txBody>
      </p:sp>
      <p:sp>
        <p:nvSpPr>
          <p:cNvPr id="17" name="Rectangle 16"/>
          <p:cNvSpPr/>
          <p:nvPr/>
        </p:nvSpPr>
        <p:spPr>
          <a:xfrm>
            <a:off x="2236345" y="5498786"/>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100" dirty="0" smtClean="0"/>
              <a:t>Children begin to form multiple attachments with adults with whom they regularly spend time</a:t>
            </a:r>
            <a:endParaRPr lang="en-GB" sz="1100" dirty="0"/>
          </a:p>
        </p:txBody>
      </p:sp>
      <p:sp>
        <p:nvSpPr>
          <p:cNvPr id="18" name="Rectangle 17"/>
          <p:cNvSpPr/>
          <p:nvPr/>
        </p:nvSpPr>
        <p:spPr>
          <a:xfrm>
            <a:off x="4097641" y="1738746"/>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smtClean="0"/>
              <a:t>The relationships here are secondary attachments</a:t>
            </a:r>
            <a:endParaRPr lang="en-GB" sz="1400" dirty="0"/>
          </a:p>
        </p:txBody>
      </p:sp>
      <p:sp>
        <p:nvSpPr>
          <p:cNvPr id="19" name="Rectangle 18"/>
          <p:cNvSpPr/>
          <p:nvPr/>
        </p:nvSpPr>
        <p:spPr>
          <a:xfrm>
            <a:off x="4097471" y="3244818"/>
            <a:ext cx="1861073" cy="75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800" dirty="0" smtClean="0"/>
              <a:t>29% form secondary attachments within 1 month of forming a primary (specific) attachment. By the age of 1 year, the majority of infants had developed multiple attachments</a:t>
            </a:r>
            <a:endParaRPr lang="en-GB" sz="800" dirty="0"/>
          </a:p>
        </p:txBody>
      </p:sp>
      <p:sp>
        <p:nvSpPr>
          <p:cNvPr id="20" name="Rectangle 19"/>
          <p:cNvSpPr/>
          <p:nvPr/>
        </p:nvSpPr>
        <p:spPr>
          <a:xfrm>
            <a:off x="6535881" y="633846"/>
            <a:ext cx="5340927" cy="566304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1" name="Rectangle 20"/>
          <p:cNvSpPr/>
          <p:nvPr/>
        </p:nvSpPr>
        <p:spPr>
          <a:xfrm>
            <a:off x="6949785" y="952501"/>
            <a:ext cx="4513118" cy="59574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100" dirty="0" smtClean="0"/>
              <a:t>AIM:</a:t>
            </a:r>
          </a:p>
          <a:p>
            <a:endParaRPr lang="en-GB" sz="1100" dirty="0"/>
          </a:p>
          <a:p>
            <a:endParaRPr lang="en-GB" sz="1100" dirty="0"/>
          </a:p>
        </p:txBody>
      </p:sp>
      <p:sp>
        <p:nvSpPr>
          <p:cNvPr id="22" name="Rectangle 21"/>
          <p:cNvSpPr/>
          <p:nvPr/>
        </p:nvSpPr>
        <p:spPr>
          <a:xfrm>
            <a:off x="6949785" y="1738746"/>
            <a:ext cx="4513118" cy="167986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100" dirty="0" smtClean="0"/>
              <a:t>PROCEDURE:</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23" name="Rectangle 22"/>
          <p:cNvSpPr/>
          <p:nvPr/>
        </p:nvSpPr>
        <p:spPr>
          <a:xfrm>
            <a:off x="6949785" y="3609109"/>
            <a:ext cx="4513118" cy="132657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100" dirty="0" smtClean="0"/>
              <a:t>FINDINGS:</a:t>
            </a:r>
          </a:p>
          <a:p>
            <a:endParaRPr lang="en-GB" sz="1100" dirty="0"/>
          </a:p>
          <a:p>
            <a:endParaRPr lang="en-GB" sz="1100" dirty="0" smtClean="0"/>
          </a:p>
          <a:p>
            <a:endParaRPr lang="en-GB" sz="1100" dirty="0"/>
          </a:p>
          <a:p>
            <a:endParaRPr lang="en-GB" sz="1100" dirty="0" smtClean="0"/>
          </a:p>
          <a:p>
            <a:endParaRPr lang="en-GB" sz="1100" dirty="0"/>
          </a:p>
          <a:p>
            <a:endParaRPr lang="en-GB" sz="1100" dirty="0" smtClean="0"/>
          </a:p>
          <a:p>
            <a:endParaRPr lang="en-GB" sz="1100" dirty="0"/>
          </a:p>
        </p:txBody>
      </p:sp>
      <p:sp>
        <p:nvSpPr>
          <p:cNvPr id="24" name="Rectangle 23"/>
          <p:cNvSpPr/>
          <p:nvPr/>
        </p:nvSpPr>
        <p:spPr>
          <a:xfrm>
            <a:off x="6949785" y="5126182"/>
            <a:ext cx="4513118" cy="84859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100" dirty="0" smtClean="0"/>
              <a:t>CONCLUSION:</a:t>
            </a:r>
          </a:p>
          <a:p>
            <a:endParaRPr lang="en-GB" sz="1100" dirty="0"/>
          </a:p>
          <a:p>
            <a:endParaRPr lang="en-GB" sz="1100" dirty="0" smtClean="0"/>
          </a:p>
          <a:p>
            <a:endParaRPr lang="en-GB" sz="1100" dirty="0"/>
          </a:p>
          <a:p>
            <a:endParaRPr lang="en-GB" sz="1100" dirty="0"/>
          </a:p>
        </p:txBody>
      </p:sp>
      <p:sp>
        <p:nvSpPr>
          <p:cNvPr id="25" name="Rectangle 24"/>
          <p:cNvSpPr/>
          <p:nvPr/>
        </p:nvSpPr>
        <p:spPr>
          <a:xfrm>
            <a:off x="6535881" y="243291"/>
            <a:ext cx="5340927"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Schaffer</a:t>
            </a: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 study of multiple attachments</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6" name="Rectangle 25"/>
          <p:cNvSpPr/>
          <p:nvPr/>
        </p:nvSpPr>
        <p:spPr>
          <a:xfrm>
            <a:off x="479001" y="119064"/>
            <a:ext cx="5376133" cy="107721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Schaffer’s Research into Stages of Attachments</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7" name="TextBox 26"/>
          <p:cNvSpPr txBox="1"/>
          <p:nvPr/>
        </p:nvSpPr>
        <p:spPr>
          <a:xfrm>
            <a:off x="375432" y="1195647"/>
            <a:ext cx="5583189" cy="523220"/>
          </a:xfrm>
          <a:prstGeom prst="rect">
            <a:avLst/>
          </a:prstGeom>
          <a:noFill/>
        </p:spPr>
        <p:txBody>
          <a:bodyPr wrap="square" rtlCol="0">
            <a:spAutoFit/>
          </a:bodyPr>
          <a:lstStyle/>
          <a:p>
            <a:pPr algn="ctr"/>
            <a:r>
              <a:rPr lang="en-GB" sz="1400" dirty="0" smtClean="0"/>
              <a:t>Colour code the statements below to summarise the 4 stages of attachments devised by Schaffer.</a:t>
            </a:r>
            <a:endParaRPr lang="en-GB" sz="1400" dirty="0"/>
          </a:p>
        </p:txBody>
      </p:sp>
      <p:sp>
        <p:nvSpPr>
          <p:cNvPr id="28" name="Rectangle 27"/>
          <p:cNvSpPr/>
          <p:nvPr/>
        </p:nvSpPr>
        <p:spPr>
          <a:xfrm>
            <a:off x="375264" y="5663045"/>
            <a:ext cx="497572" cy="4052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9" name="Rectangle 28"/>
          <p:cNvSpPr/>
          <p:nvPr/>
        </p:nvSpPr>
        <p:spPr>
          <a:xfrm>
            <a:off x="375264" y="6235732"/>
            <a:ext cx="497572" cy="4052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0" name="Rectangle 29"/>
          <p:cNvSpPr/>
          <p:nvPr/>
        </p:nvSpPr>
        <p:spPr>
          <a:xfrm>
            <a:off x="883226" y="5663045"/>
            <a:ext cx="1153391" cy="40524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STAGE 1</a:t>
            </a:r>
            <a:endParaRPr lang="en-GB" dirty="0"/>
          </a:p>
        </p:txBody>
      </p:sp>
      <p:sp>
        <p:nvSpPr>
          <p:cNvPr id="31" name="Rectangle 30"/>
          <p:cNvSpPr/>
          <p:nvPr/>
        </p:nvSpPr>
        <p:spPr>
          <a:xfrm>
            <a:off x="883226" y="6235732"/>
            <a:ext cx="1153391" cy="40524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STAGE 2</a:t>
            </a:r>
            <a:endParaRPr lang="en-GB" dirty="0"/>
          </a:p>
        </p:txBody>
      </p:sp>
      <p:sp>
        <p:nvSpPr>
          <p:cNvPr id="32" name="Rectangle 31"/>
          <p:cNvSpPr/>
          <p:nvPr/>
        </p:nvSpPr>
        <p:spPr>
          <a:xfrm>
            <a:off x="4270203" y="5663045"/>
            <a:ext cx="497572" cy="4052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3" name="Rectangle 32"/>
          <p:cNvSpPr/>
          <p:nvPr/>
        </p:nvSpPr>
        <p:spPr>
          <a:xfrm>
            <a:off x="4270203" y="6235732"/>
            <a:ext cx="497572" cy="4052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4" name="Rectangle 33"/>
          <p:cNvSpPr/>
          <p:nvPr/>
        </p:nvSpPr>
        <p:spPr>
          <a:xfrm>
            <a:off x="4778165" y="5663045"/>
            <a:ext cx="1153391" cy="40524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STAGE 3</a:t>
            </a:r>
            <a:endParaRPr lang="en-GB" dirty="0"/>
          </a:p>
        </p:txBody>
      </p:sp>
      <p:sp>
        <p:nvSpPr>
          <p:cNvPr id="35" name="Rectangle 34"/>
          <p:cNvSpPr/>
          <p:nvPr/>
        </p:nvSpPr>
        <p:spPr>
          <a:xfrm>
            <a:off x="4778165" y="6235732"/>
            <a:ext cx="1153391" cy="405246"/>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dirty="0" smtClean="0"/>
              <a:t>STAGE 4</a:t>
            </a:r>
            <a:endParaRPr lang="en-GB" dirty="0"/>
          </a:p>
        </p:txBody>
      </p:sp>
    </p:spTree>
    <p:extLst>
      <p:ext uri="{BB962C8B-B14F-4D97-AF65-F5344CB8AC3E}">
        <p14:creationId xmlns:p14="http://schemas.microsoft.com/office/powerpoint/2010/main" val="3046447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81082" y="682580"/>
            <a:ext cx="2833352" cy="434018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300" b="1" dirty="0" smtClean="0"/>
              <a:t>Types of father involvement</a:t>
            </a:r>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smtClean="0">
              <a:effectLst/>
            </a:endParaRPr>
          </a:p>
        </p:txBody>
      </p:sp>
      <p:sp>
        <p:nvSpPr>
          <p:cNvPr id="5" name="Rectangle 4"/>
          <p:cNvSpPr/>
          <p:nvPr/>
        </p:nvSpPr>
        <p:spPr>
          <a:xfrm>
            <a:off x="139522" y="682580"/>
            <a:ext cx="2833352" cy="434018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300" b="1" dirty="0" smtClean="0">
                <a:effectLst/>
              </a:rPr>
              <a:t>Factors affecting the relationship between fathers and children</a:t>
            </a:r>
            <a:br>
              <a:rPr lang="en-GB" sz="1300" b="1" dirty="0" smtClean="0">
                <a:effectLst/>
              </a:rPr>
            </a:br>
            <a:endParaRPr lang="en-GB" sz="1300" b="1" dirty="0" smtClean="0">
              <a:effectLst/>
            </a:endParaRPr>
          </a:p>
          <a:p>
            <a:pPr algn="ctr"/>
            <a:endParaRPr lang="en-GB" sz="1300" b="1" dirty="0"/>
          </a:p>
          <a:p>
            <a:pPr algn="ctr"/>
            <a:endParaRPr lang="en-GB" sz="1300" b="1" dirty="0" smtClean="0">
              <a:effectLst/>
            </a:endParaRPr>
          </a:p>
          <a:p>
            <a:pPr algn="ctr"/>
            <a:endParaRPr lang="en-GB" sz="1300" b="1" dirty="0"/>
          </a:p>
          <a:p>
            <a:pPr algn="ctr"/>
            <a:endParaRPr lang="en-GB" sz="1300" b="1" dirty="0" smtClean="0">
              <a:effectLst/>
            </a:endParaRPr>
          </a:p>
          <a:p>
            <a:pPr algn="ctr"/>
            <a:endParaRPr lang="en-GB" sz="1300" b="1" dirty="0"/>
          </a:p>
          <a:p>
            <a:pPr algn="ctr"/>
            <a:endParaRPr lang="en-GB" sz="1300" b="1" dirty="0" smtClean="0">
              <a:effectLst/>
            </a:endParaRPr>
          </a:p>
          <a:p>
            <a:pPr algn="ctr"/>
            <a:endParaRPr lang="en-GB" sz="1300" b="1" dirty="0"/>
          </a:p>
          <a:p>
            <a:pPr algn="ctr"/>
            <a:endParaRPr lang="en-GB" sz="1300" b="1" dirty="0" smtClean="0">
              <a:effectLst/>
            </a:endParaRPr>
          </a:p>
          <a:p>
            <a:pPr algn="ctr"/>
            <a:endParaRPr lang="en-GB" sz="1300" b="1" dirty="0"/>
          </a:p>
          <a:p>
            <a:pPr algn="ctr"/>
            <a:endParaRPr lang="en-GB" sz="1300" b="1" dirty="0" smtClean="0">
              <a:effectLst/>
            </a:endParaRPr>
          </a:p>
          <a:p>
            <a:pPr algn="ctr"/>
            <a:endParaRPr lang="en-GB" sz="1300" b="1" dirty="0"/>
          </a:p>
          <a:p>
            <a:pPr algn="ctr"/>
            <a:endParaRPr lang="en-GB" sz="1300" b="1" dirty="0" smtClean="0">
              <a:effectLst/>
            </a:endParaRPr>
          </a:p>
          <a:p>
            <a:pPr algn="ctr"/>
            <a:endParaRPr lang="en-GB" sz="1300" b="1" dirty="0"/>
          </a:p>
          <a:p>
            <a:pPr algn="ctr"/>
            <a:endParaRPr lang="en-GB" sz="1300" b="1" dirty="0" smtClean="0">
              <a:effectLst/>
            </a:endParaRPr>
          </a:p>
          <a:p>
            <a:pPr algn="ctr"/>
            <a:endParaRPr lang="en-GB" sz="1300" b="1" dirty="0"/>
          </a:p>
          <a:p>
            <a:pPr algn="ctr"/>
            <a:endParaRPr lang="en-GB" sz="1300" b="1" dirty="0" smtClean="0">
              <a:effectLst/>
            </a:endParaRPr>
          </a:p>
          <a:p>
            <a:pPr algn="ctr"/>
            <a:endParaRPr lang="en-GB" sz="1300" b="1" dirty="0"/>
          </a:p>
          <a:p>
            <a:pPr algn="ctr"/>
            <a:endParaRPr lang="en-GB" sz="1300" b="1" dirty="0" smtClean="0">
              <a:effectLst/>
            </a:endParaRPr>
          </a:p>
        </p:txBody>
      </p:sp>
      <p:sp>
        <p:nvSpPr>
          <p:cNvPr id="6" name="Rectangle 5"/>
          <p:cNvSpPr/>
          <p:nvPr/>
        </p:nvSpPr>
        <p:spPr>
          <a:xfrm>
            <a:off x="6222642" y="682580"/>
            <a:ext cx="2833352" cy="434018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300" b="1" dirty="0" smtClean="0"/>
              <a:t>The role of the father</a:t>
            </a:r>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smtClean="0">
              <a:effectLst/>
            </a:endParaRPr>
          </a:p>
        </p:txBody>
      </p:sp>
      <p:sp>
        <p:nvSpPr>
          <p:cNvPr id="7" name="Rectangle 6"/>
          <p:cNvSpPr/>
          <p:nvPr/>
        </p:nvSpPr>
        <p:spPr>
          <a:xfrm>
            <a:off x="9264202" y="682580"/>
            <a:ext cx="2833352" cy="434018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300" b="1" dirty="0" smtClean="0"/>
              <a:t>Fathers as primary carers</a:t>
            </a:r>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smtClean="0">
              <a:effectLst/>
            </a:endParaRP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4456" y="5114622"/>
            <a:ext cx="1486604" cy="1663155"/>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2550" y="5114623"/>
            <a:ext cx="916656" cy="1663155"/>
          </a:xfrm>
          <a:prstGeom prst="rect">
            <a:avLst/>
          </a:prstGeom>
        </p:spPr>
      </p:pic>
      <p:pic>
        <p:nvPicPr>
          <p:cNvPr id="17" name="Picture 16"/>
          <p:cNvPicPr>
            <a:picLocks noChangeAspect="1"/>
          </p:cNvPicPr>
          <p:nvPr/>
        </p:nvPicPr>
        <p:blipFill rotWithShape="1">
          <a:blip r:embed="rId4" cstate="print">
            <a:extLst>
              <a:ext uri="{28A0092B-C50C-407E-A947-70E740481C1C}">
                <a14:useLocalDpi xmlns:a14="http://schemas.microsoft.com/office/drawing/2010/main" val="0"/>
              </a:ext>
            </a:extLst>
          </a:blip>
          <a:srcRect b="7020"/>
          <a:stretch/>
        </p:blipFill>
        <p:spPr>
          <a:xfrm>
            <a:off x="6997469" y="5114623"/>
            <a:ext cx="1283697" cy="1690022"/>
          </a:xfrm>
          <a:prstGeom prst="rect">
            <a:avLst/>
          </a:prstGeom>
        </p:spPr>
      </p:pic>
      <p:pic>
        <p:nvPicPr>
          <p:cNvPr id="18" name="Picture 17"/>
          <p:cNvPicPr>
            <a:picLocks noChangeAspect="1"/>
          </p:cNvPicPr>
          <p:nvPr/>
        </p:nvPicPr>
        <p:blipFill rotWithShape="1">
          <a:blip r:embed="rId5" cstate="print">
            <a:extLst>
              <a:ext uri="{28A0092B-C50C-407E-A947-70E740481C1C}">
                <a14:useLocalDpi xmlns:a14="http://schemas.microsoft.com/office/drawing/2010/main" val="0"/>
              </a:ext>
            </a:extLst>
          </a:blip>
          <a:srcRect r="13411" b="10235"/>
          <a:stretch/>
        </p:blipFill>
        <p:spPr>
          <a:xfrm>
            <a:off x="686573" y="5233281"/>
            <a:ext cx="1739250" cy="1425836"/>
          </a:xfrm>
          <a:prstGeom prst="rect">
            <a:avLst/>
          </a:prstGeom>
        </p:spPr>
      </p:pic>
      <p:sp>
        <p:nvSpPr>
          <p:cNvPr id="19" name="Rectangle 18"/>
          <p:cNvSpPr/>
          <p:nvPr/>
        </p:nvSpPr>
        <p:spPr>
          <a:xfrm>
            <a:off x="-13455" y="0"/>
            <a:ext cx="12205455"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 Role of the Father in Attachments</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08398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765" y="141666"/>
            <a:ext cx="3775654" cy="233107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300" b="1" dirty="0" smtClean="0">
                <a:effectLst/>
              </a:rPr>
              <a:t>Maternal and paternal differences</a:t>
            </a:r>
            <a:r>
              <a:rPr lang="en-GB" sz="1100" dirty="0" smtClean="0">
                <a:effectLst/>
              </a:rPr>
              <a:t/>
            </a:r>
            <a:br>
              <a:rPr lang="en-GB" sz="1100" dirty="0" smtClean="0">
                <a:effectLst/>
              </a:rPr>
            </a:br>
            <a:endParaRPr lang="en-GB" sz="1100" dirty="0" smtClean="0">
              <a:effectLst/>
            </a:endParaRPr>
          </a:p>
          <a:p>
            <a:pPr algn="ctr"/>
            <a:endParaRPr lang="en-GB" sz="1100" dirty="0"/>
          </a:p>
          <a:p>
            <a:pPr algn="ctr"/>
            <a:endParaRPr lang="en-GB" sz="1100" dirty="0" smtClean="0">
              <a:effectLst/>
            </a:endParaRPr>
          </a:p>
          <a:p>
            <a:pPr algn="ctr"/>
            <a:endParaRPr lang="en-GB" sz="1100" dirty="0"/>
          </a:p>
          <a:p>
            <a:pPr algn="ctr"/>
            <a:endParaRPr lang="en-GB" sz="1100" dirty="0" smtClean="0">
              <a:effectLst/>
            </a:endParaRPr>
          </a:p>
          <a:p>
            <a:pPr algn="ctr"/>
            <a:endParaRPr lang="en-GB" sz="1100" dirty="0"/>
          </a:p>
          <a:p>
            <a:pPr algn="ctr"/>
            <a:endParaRPr lang="en-GB" sz="1100" dirty="0" smtClean="0">
              <a:effectLst/>
            </a:endParaRPr>
          </a:p>
          <a:p>
            <a:pPr algn="ctr"/>
            <a:endParaRPr lang="en-GB" sz="1100" dirty="0"/>
          </a:p>
          <a:p>
            <a:pPr algn="ctr"/>
            <a:endParaRPr lang="en-GB" sz="1100" dirty="0" smtClean="0">
              <a:effectLst/>
            </a:endParaRPr>
          </a:p>
          <a:p>
            <a:pPr algn="ctr"/>
            <a:endParaRPr lang="en-GB" sz="1100" dirty="0"/>
          </a:p>
          <a:p>
            <a:pPr algn="ctr"/>
            <a:endParaRPr lang="en-GB" sz="1100" dirty="0" smtClean="0">
              <a:effectLst/>
            </a:endParaRPr>
          </a:p>
          <a:p>
            <a:pPr algn="ctr"/>
            <a:endParaRPr lang="en-GB" sz="1100" dirty="0" smtClean="0">
              <a:effectLst/>
            </a:endParaRPr>
          </a:p>
        </p:txBody>
      </p:sp>
      <p:sp>
        <p:nvSpPr>
          <p:cNvPr id="5" name="Rectangle 4"/>
          <p:cNvSpPr/>
          <p:nvPr/>
        </p:nvSpPr>
        <p:spPr>
          <a:xfrm>
            <a:off x="8296142" y="141666"/>
            <a:ext cx="3775654" cy="2331077"/>
          </a:xfrm>
          <a:prstGeom prst="rect">
            <a:avLst/>
          </a:prstGeom>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b="1" dirty="0" smtClean="0">
                <a:effectLst/>
              </a:rPr>
              <a:t>Conclusions</a:t>
            </a:r>
            <a:r>
              <a:rPr lang="en-GB" sz="1400" dirty="0" smtClean="0">
                <a:effectLst/>
              </a:rPr>
              <a:t/>
            </a:r>
            <a:br>
              <a:rPr lang="en-GB" sz="1400" dirty="0" smtClean="0">
                <a:effectLst/>
              </a:rPr>
            </a:br>
            <a:endParaRPr lang="en-GB" sz="1400" dirty="0" smtClean="0">
              <a:effectLst/>
            </a:endParaRPr>
          </a:p>
          <a:p>
            <a:pPr algn="ctr"/>
            <a:endParaRPr lang="en-GB" sz="1400" dirty="0"/>
          </a:p>
          <a:p>
            <a:pPr algn="ctr"/>
            <a:endParaRPr lang="en-GB" sz="1400" dirty="0" smtClean="0">
              <a:effectLst/>
            </a:endParaRPr>
          </a:p>
          <a:p>
            <a:pPr algn="ctr"/>
            <a:endParaRPr lang="en-GB" sz="1400" dirty="0"/>
          </a:p>
          <a:p>
            <a:pPr algn="ctr"/>
            <a:endParaRPr lang="en-GB" sz="1400" dirty="0" smtClean="0">
              <a:effectLst/>
            </a:endParaRPr>
          </a:p>
          <a:p>
            <a:pPr algn="ctr"/>
            <a:endParaRPr lang="en-GB" sz="1400" dirty="0"/>
          </a:p>
          <a:p>
            <a:pPr algn="ctr"/>
            <a:endParaRPr lang="en-GB" sz="1400" dirty="0" smtClean="0">
              <a:effectLst/>
            </a:endParaRPr>
          </a:p>
          <a:p>
            <a:pPr algn="ctr"/>
            <a:endParaRPr lang="en-GB" sz="1400" dirty="0"/>
          </a:p>
          <a:p>
            <a:pPr algn="ctr"/>
            <a:endParaRPr lang="en-GB" sz="1400" dirty="0" smtClean="0">
              <a:effectLst/>
            </a:endParaRPr>
          </a:p>
        </p:txBody>
      </p:sp>
      <p:sp>
        <p:nvSpPr>
          <p:cNvPr id="6" name="Rectangle 5"/>
          <p:cNvSpPr/>
          <p:nvPr/>
        </p:nvSpPr>
        <p:spPr>
          <a:xfrm>
            <a:off x="4204953" y="141665"/>
            <a:ext cx="3775654" cy="233107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1300" b="1" dirty="0" smtClean="0">
                <a:effectLst/>
              </a:rPr>
              <a:t>The biological argument</a:t>
            </a:r>
            <a:r>
              <a:rPr lang="en-GB" sz="1300" dirty="0" smtClean="0">
                <a:effectLst/>
              </a:rPr>
              <a:t/>
            </a:r>
            <a:br>
              <a:rPr lang="en-GB" sz="1300" dirty="0" smtClean="0">
                <a:effectLst/>
              </a:rPr>
            </a:b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a:p>
          <a:p>
            <a:pPr algn="ctr"/>
            <a:endParaRPr lang="en-GB" sz="1300" dirty="0" smtClean="0">
              <a:effectLst/>
            </a:endParaRPr>
          </a:p>
          <a:p>
            <a:pPr algn="ctr"/>
            <a:endParaRPr lang="en-GB" sz="1300" dirty="0" smtClean="0">
              <a:effectLst/>
            </a:endParaRPr>
          </a:p>
        </p:txBody>
      </p:sp>
      <p:sp>
        <p:nvSpPr>
          <p:cNvPr id="7" name="Rectangle 6"/>
          <p:cNvSpPr/>
          <p:nvPr/>
        </p:nvSpPr>
        <p:spPr>
          <a:xfrm>
            <a:off x="113765" y="3477296"/>
            <a:ext cx="11958031" cy="3245476"/>
          </a:xfrm>
          <a:prstGeom prst="rect">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b="1" dirty="0" smtClean="0">
                <a:effectLst/>
              </a:rPr>
              <a:t>Evaluation</a:t>
            </a:r>
            <a:r>
              <a:rPr lang="en-GB" sz="1100" dirty="0" smtClean="0">
                <a:effectLst/>
              </a:rPr>
              <a:t/>
            </a:r>
            <a:br>
              <a:rPr lang="en-GB" sz="1100" dirty="0" smtClean="0">
                <a:effectLst/>
              </a:rPr>
            </a:br>
            <a:endParaRPr lang="en-GB" sz="1100" dirty="0" smtClean="0">
              <a:effectLst/>
            </a:endParaRPr>
          </a:p>
          <a:p>
            <a:pPr algn="ctr"/>
            <a:endParaRPr lang="en-GB" sz="1100" dirty="0"/>
          </a:p>
          <a:p>
            <a:pPr algn="ctr"/>
            <a:endParaRPr lang="en-GB" sz="1100" dirty="0" smtClean="0"/>
          </a:p>
          <a:p>
            <a:pPr algn="ctr"/>
            <a:endParaRPr lang="en-GB" sz="1100" dirty="0"/>
          </a:p>
          <a:p>
            <a:pPr algn="ctr"/>
            <a:endParaRPr lang="en-GB" sz="1100" dirty="0" smtClean="0"/>
          </a:p>
          <a:p>
            <a:pPr algn="ctr"/>
            <a:endParaRPr lang="en-GB" sz="1100" dirty="0"/>
          </a:p>
          <a:p>
            <a:pPr algn="ctr"/>
            <a:endParaRPr lang="en-GB" sz="1100" dirty="0" smtClean="0"/>
          </a:p>
          <a:p>
            <a:pPr algn="ctr"/>
            <a:endParaRPr lang="en-GB" sz="1100" dirty="0"/>
          </a:p>
          <a:p>
            <a:pPr algn="ctr"/>
            <a:endParaRPr lang="en-GB" sz="1100" dirty="0" smtClean="0"/>
          </a:p>
          <a:p>
            <a:pPr algn="ctr"/>
            <a:endParaRPr lang="en-GB" sz="1100" dirty="0"/>
          </a:p>
          <a:p>
            <a:pPr algn="ctr"/>
            <a:endParaRPr lang="en-GB" sz="1100" dirty="0" smtClean="0"/>
          </a:p>
          <a:p>
            <a:pPr algn="ctr"/>
            <a:endParaRPr lang="en-GB" sz="1100" dirty="0"/>
          </a:p>
          <a:p>
            <a:pPr algn="ctr"/>
            <a:endParaRPr lang="en-GB" sz="1100" dirty="0" smtClean="0"/>
          </a:p>
          <a:p>
            <a:pPr algn="ctr"/>
            <a:endParaRPr lang="en-GB" sz="1100" dirty="0"/>
          </a:p>
          <a:p>
            <a:pPr algn="ctr"/>
            <a:endParaRPr lang="en-GB" sz="1100" dirty="0" smtClean="0"/>
          </a:p>
          <a:p>
            <a:pPr algn="ctr"/>
            <a:endParaRPr lang="en-GB" sz="1100" dirty="0"/>
          </a:p>
          <a:p>
            <a:pPr algn="ctr"/>
            <a:endParaRPr lang="en-GB" sz="1100" dirty="0" smtClean="0"/>
          </a:p>
          <a:p>
            <a:pPr algn="ctr"/>
            <a:endParaRPr lang="en-GB" sz="11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1791" y="2555773"/>
            <a:ext cx="1099602" cy="838492"/>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5189" y="2521471"/>
            <a:ext cx="955080" cy="934188"/>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34065" y="2315803"/>
            <a:ext cx="1171709" cy="1135735"/>
          </a:xfrm>
          <a:prstGeom prst="rect">
            <a:avLst/>
          </a:prstGeom>
        </p:spPr>
      </p:pic>
    </p:spTree>
    <p:extLst>
      <p:ext uri="{BB962C8B-B14F-4D97-AF65-F5344CB8AC3E}">
        <p14:creationId xmlns:p14="http://schemas.microsoft.com/office/powerpoint/2010/main" val="273667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995365" y="1411592"/>
            <a:ext cx="5537916" cy="5228822"/>
          </a:xfrm>
          <a:prstGeom prst="ellipse">
            <a:avLst/>
          </a:prstGeom>
          <a:solidFill>
            <a:schemeClr val="accent6">
              <a:alpha val="50196"/>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4609777" y="1411592"/>
            <a:ext cx="5537916" cy="5228822"/>
          </a:xfrm>
          <a:prstGeom prst="ellipse">
            <a:avLst/>
          </a:prstGeom>
          <a:solidFill>
            <a:schemeClr val="accent3">
              <a:alpha val="50196"/>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4893111" y="2325992"/>
            <a:ext cx="2356834" cy="75985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dirty="0"/>
          </a:p>
        </p:txBody>
      </p:sp>
      <p:sp>
        <p:nvSpPr>
          <p:cNvPr id="7" name="Rectangle 6"/>
          <p:cNvSpPr/>
          <p:nvPr/>
        </p:nvSpPr>
        <p:spPr>
          <a:xfrm>
            <a:off x="4893111" y="3214634"/>
            <a:ext cx="2356834" cy="75985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200" dirty="0"/>
          </a:p>
        </p:txBody>
      </p:sp>
      <p:sp>
        <p:nvSpPr>
          <p:cNvPr id="8" name="Rectangle 7"/>
          <p:cNvSpPr/>
          <p:nvPr/>
        </p:nvSpPr>
        <p:spPr>
          <a:xfrm>
            <a:off x="4893111" y="4991918"/>
            <a:ext cx="2356834" cy="75985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dirty="0"/>
          </a:p>
        </p:txBody>
      </p:sp>
      <p:sp>
        <p:nvSpPr>
          <p:cNvPr id="9" name="Rectangle 8"/>
          <p:cNvSpPr/>
          <p:nvPr/>
        </p:nvSpPr>
        <p:spPr>
          <a:xfrm>
            <a:off x="4899550" y="4103276"/>
            <a:ext cx="2356834" cy="75985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dirty="0"/>
          </a:p>
        </p:txBody>
      </p:sp>
      <p:sp>
        <p:nvSpPr>
          <p:cNvPr id="10" name="Rectangle 9"/>
          <p:cNvSpPr/>
          <p:nvPr/>
        </p:nvSpPr>
        <p:spPr>
          <a:xfrm>
            <a:off x="2285138" y="1740002"/>
            <a:ext cx="2356834" cy="759853"/>
          </a:xfrm>
          <a:prstGeom prst="rect">
            <a:avLst/>
          </a:prstGeom>
          <a:ln>
            <a:solidFill>
              <a:schemeClr val="accent6"/>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600" dirty="0"/>
          </a:p>
        </p:txBody>
      </p:sp>
      <p:sp>
        <p:nvSpPr>
          <p:cNvPr id="11" name="Rectangle 10"/>
          <p:cNvSpPr/>
          <p:nvPr/>
        </p:nvSpPr>
        <p:spPr>
          <a:xfrm>
            <a:off x="1995365" y="2947398"/>
            <a:ext cx="2356834" cy="759853"/>
          </a:xfrm>
          <a:prstGeom prst="rect">
            <a:avLst/>
          </a:prstGeom>
          <a:ln>
            <a:solidFill>
              <a:schemeClr val="accent6"/>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400" dirty="0"/>
          </a:p>
        </p:txBody>
      </p:sp>
      <p:sp>
        <p:nvSpPr>
          <p:cNvPr id="12" name="Rectangle 11"/>
          <p:cNvSpPr/>
          <p:nvPr/>
        </p:nvSpPr>
        <p:spPr>
          <a:xfrm>
            <a:off x="2285138" y="5453949"/>
            <a:ext cx="2356834" cy="759853"/>
          </a:xfrm>
          <a:prstGeom prst="rect">
            <a:avLst/>
          </a:prstGeom>
          <a:ln>
            <a:solidFill>
              <a:schemeClr val="accent6"/>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200" dirty="0"/>
          </a:p>
        </p:txBody>
      </p:sp>
      <p:sp>
        <p:nvSpPr>
          <p:cNvPr id="13" name="Rectangle 12"/>
          <p:cNvSpPr/>
          <p:nvPr/>
        </p:nvSpPr>
        <p:spPr>
          <a:xfrm>
            <a:off x="1995365" y="4246553"/>
            <a:ext cx="2356834" cy="759853"/>
          </a:xfrm>
          <a:prstGeom prst="rect">
            <a:avLst/>
          </a:prstGeom>
          <a:ln>
            <a:solidFill>
              <a:schemeClr val="accent6"/>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sz="1400" dirty="0"/>
          </a:p>
        </p:txBody>
      </p:sp>
      <p:sp>
        <p:nvSpPr>
          <p:cNvPr id="14" name="Rectangle 13"/>
          <p:cNvSpPr/>
          <p:nvPr/>
        </p:nvSpPr>
        <p:spPr>
          <a:xfrm>
            <a:off x="7501084" y="1740001"/>
            <a:ext cx="2356834" cy="75985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5" name="Rectangle 14"/>
          <p:cNvSpPr/>
          <p:nvPr/>
        </p:nvSpPr>
        <p:spPr>
          <a:xfrm>
            <a:off x="7823054" y="2947398"/>
            <a:ext cx="2356834" cy="75985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200" dirty="0"/>
          </a:p>
        </p:txBody>
      </p:sp>
      <p:sp>
        <p:nvSpPr>
          <p:cNvPr id="16" name="Rectangle 15"/>
          <p:cNvSpPr/>
          <p:nvPr/>
        </p:nvSpPr>
        <p:spPr>
          <a:xfrm>
            <a:off x="7533279" y="5453949"/>
            <a:ext cx="2356834" cy="75985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200" dirty="0"/>
          </a:p>
        </p:txBody>
      </p:sp>
      <p:sp>
        <p:nvSpPr>
          <p:cNvPr id="17" name="Rectangle 16"/>
          <p:cNvSpPr/>
          <p:nvPr/>
        </p:nvSpPr>
        <p:spPr>
          <a:xfrm>
            <a:off x="7823054" y="4246553"/>
            <a:ext cx="2356834" cy="75985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sz="1050" dirty="0"/>
          </a:p>
        </p:txBody>
      </p:sp>
      <p:pic>
        <p:nvPicPr>
          <p:cNvPr id="18" name="Picture 17"/>
          <p:cNvPicPr>
            <a:picLocks noChangeAspect="1"/>
          </p:cNvPicPr>
          <p:nvPr/>
        </p:nvPicPr>
        <p:blipFill rotWithShape="1">
          <a:blip r:embed="rId2" cstate="print">
            <a:extLst>
              <a:ext uri="{28A0092B-C50C-407E-A947-70E740481C1C}">
                <a14:useLocalDpi xmlns:a14="http://schemas.microsoft.com/office/drawing/2010/main" val="0"/>
              </a:ext>
            </a:extLst>
          </a:blip>
          <a:srcRect l="6603" t="3806" r="5494" b="57536"/>
          <a:stretch/>
        </p:blipFill>
        <p:spPr>
          <a:xfrm>
            <a:off x="214002" y="321972"/>
            <a:ext cx="1439216" cy="703254"/>
          </a:xfrm>
          <a:prstGeom prst="rect">
            <a:avLst/>
          </a:prstGeom>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001" y="1255688"/>
            <a:ext cx="1439217" cy="959478"/>
          </a:xfrm>
          <a:prstGeom prst="rect">
            <a:avLst/>
          </a:prstGeom>
        </p:spPr>
      </p:pic>
      <p:pic>
        <p:nvPicPr>
          <p:cNvPr id="20" name="Picture 19"/>
          <p:cNvPicPr>
            <a:picLocks noChangeAspect="1"/>
          </p:cNvPicPr>
          <p:nvPr/>
        </p:nvPicPr>
        <p:blipFill rotWithShape="1">
          <a:blip r:embed="rId2" cstate="print">
            <a:extLst>
              <a:ext uri="{28A0092B-C50C-407E-A947-70E740481C1C}">
                <a14:useLocalDpi xmlns:a14="http://schemas.microsoft.com/office/drawing/2010/main" val="0"/>
              </a:ext>
            </a:extLst>
          </a:blip>
          <a:srcRect l="6603" t="3806" r="5494" b="57536"/>
          <a:stretch/>
        </p:blipFill>
        <p:spPr>
          <a:xfrm>
            <a:off x="214002" y="2445628"/>
            <a:ext cx="1439216" cy="703254"/>
          </a:xfrm>
          <a:prstGeom prst="rect">
            <a:avLst/>
          </a:prstGeom>
        </p:spPr>
      </p:pic>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001" y="3379344"/>
            <a:ext cx="1439217" cy="959478"/>
          </a:xfrm>
          <a:prstGeom prst="rect">
            <a:avLst/>
          </a:prstGeom>
        </p:spPr>
      </p:pic>
      <p:pic>
        <p:nvPicPr>
          <p:cNvPr id="22" name="Picture 21"/>
          <p:cNvPicPr>
            <a:picLocks noChangeAspect="1"/>
          </p:cNvPicPr>
          <p:nvPr/>
        </p:nvPicPr>
        <p:blipFill rotWithShape="1">
          <a:blip r:embed="rId2" cstate="print">
            <a:extLst>
              <a:ext uri="{28A0092B-C50C-407E-A947-70E740481C1C}">
                <a14:useLocalDpi xmlns:a14="http://schemas.microsoft.com/office/drawing/2010/main" val="0"/>
              </a:ext>
            </a:extLst>
          </a:blip>
          <a:srcRect l="6603" t="3806" r="5494" b="57536"/>
          <a:stretch/>
        </p:blipFill>
        <p:spPr>
          <a:xfrm>
            <a:off x="214001" y="4564204"/>
            <a:ext cx="1439216" cy="703254"/>
          </a:xfrm>
          <a:prstGeom prst="rect">
            <a:avLst/>
          </a:prstGeom>
        </p:spPr>
      </p:pic>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000" y="5497920"/>
            <a:ext cx="1439217" cy="959478"/>
          </a:xfrm>
          <a:prstGeom prst="rect">
            <a:avLst/>
          </a:prstGeom>
        </p:spPr>
      </p:pic>
      <p:pic>
        <p:nvPicPr>
          <p:cNvPr id="24" name="Picture 23"/>
          <p:cNvPicPr>
            <a:picLocks noChangeAspect="1"/>
          </p:cNvPicPr>
          <p:nvPr/>
        </p:nvPicPr>
        <p:blipFill rotWithShape="1">
          <a:blip r:embed="rId2" cstate="print">
            <a:extLst>
              <a:ext uri="{28A0092B-C50C-407E-A947-70E740481C1C}">
                <a14:useLocalDpi xmlns:a14="http://schemas.microsoft.com/office/drawing/2010/main" val="0"/>
              </a:ext>
            </a:extLst>
          </a:blip>
          <a:srcRect l="6603" t="3806" r="5494" b="57536"/>
          <a:stretch/>
        </p:blipFill>
        <p:spPr>
          <a:xfrm>
            <a:off x="10522038" y="321972"/>
            <a:ext cx="1439216" cy="703254"/>
          </a:xfrm>
          <a:prstGeom prst="rect">
            <a:avLst/>
          </a:prstGeom>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2037" y="1255688"/>
            <a:ext cx="1439217" cy="959478"/>
          </a:xfrm>
          <a:prstGeom prst="rect">
            <a:avLst/>
          </a:prstGeom>
        </p:spPr>
      </p:pic>
      <p:pic>
        <p:nvPicPr>
          <p:cNvPr id="26" name="Picture 25"/>
          <p:cNvPicPr>
            <a:picLocks noChangeAspect="1"/>
          </p:cNvPicPr>
          <p:nvPr/>
        </p:nvPicPr>
        <p:blipFill rotWithShape="1">
          <a:blip r:embed="rId2" cstate="print">
            <a:extLst>
              <a:ext uri="{28A0092B-C50C-407E-A947-70E740481C1C}">
                <a14:useLocalDpi xmlns:a14="http://schemas.microsoft.com/office/drawing/2010/main" val="0"/>
              </a:ext>
            </a:extLst>
          </a:blip>
          <a:srcRect l="6603" t="3806" r="5494" b="57536"/>
          <a:stretch/>
        </p:blipFill>
        <p:spPr>
          <a:xfrm>
            <a:off x="10522038" y="2445628"/>
            <a:ext cx="1439216" cy="703254"/>
          </a:xfrm>
          <a:prstGeom prst="rect">
            <a:avLst/>
          </a:prstGeom>
        </p:spPr>
      </p:pic>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2037" y="3379344"/>
            <a:ext cx="1439217" cy="959478"/>
          </a:xfrm>
          <a:prstGeom prst="rect">
            <a:avLst/>
          </a:prstGeom>
        </p:spPr>
      </p:pic>
      <p:pic>
        <p:nvPicPr>
          <p:cNvPr id="28" name="Picture 27"/>
          <p:cNvPicPr>
            <a:picLocks noChangeAspect="1"/>
          </p:cNvPicPr>
          <p:nvPr/>
        </p:nvPicPr>
        <p:blipFill rotWithShape="1">
          <a:blip r:embed="rId2" cstate="print">
            <a:extLst>
              <a:ext uri="{28A0092B-C50C-407E-A947-70E740481C1C}">
                <a14:useLocalDpi xmlns:a14="http://schemas.microsoft.com/office/drawing/2010/main" val="0"/>
              </a:ext>
            </a:extLst>
          </a:blip>
          <a:srcRect l="6603" t="3806" r="5494" b="57536"/>
          <a:stretch/>
        </p:blipFill>
        <p:spPr>
          <a:xfrm>
            <a:off x="10522037" y="4564204"/>
            <a:ext cx="1439216" cy="703254"/>
          </a:xfrm>
          <a:prstGeom prst="rect">
            <a:avLst/>
          </a:prstGeom>
        </p:spPr>
      </p:pic>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2036" y="5497920"/>
            <a:ext cx="1439217" cy="959478"/>
          </a:xfrm>
          <a:prstGeom prst="rect">
            <a:avLst/>
          </a:prstGeom>
        </p:spPr>
      </p:pic>
      <p:sp>
        <p:nvSpPr>
          <p:cNvPr id="30" name="Rectangle 29"/>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Animal Studies in Attachment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1" name="Rectangle 30"/>
          <p:cNvSpPr/>
          <p:nvPr/>
        </p:nvSpPr>
        <p:spPr>
          <a:xfrm>
            <a:off x="1995365" y="857833"/>
            <a:ext cx="5537914"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Lorenz</a:t>
            </a:r>
            <a:endParaRPr lang="en-US"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2" name="Rectangle 31"/>
          <p:cNvSpPr/>
          <p:nvPr/>
        </p:nvSpPr>
        <p:spPr>
          <a:xfrm>
            <a:off x="4641974" y="857832"/>
            <a:ext cx="5537914" cy="46166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Harlow</a:t>
            </a:r>
            <a:endParaRPr lang="en-US"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723357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8" name="Rectangle 7"/>
          <p:cNvSpPr/>
          <p:nvPr/>
        </p:nvSpPr>
        <p:spPr>
          <a:xfrm>
            <a:off x="324332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9" name="Rectangle 8"/>
          <p:cNvSpPr/>
          <p:nvPr/>
        </p:nvSpPr>
        <p:spPr>
          <a:xfrm>
            <a:off x="6254839" y="605306"/>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0" name="Rectangle 9"/>
          <p:cNvSpPr/>
          <p:nvPr/>
        </p:nvSpPr>
        <p:spPr>
          <a:xfrm>
            <a:off x="9266349" y="605306"/>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23181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324332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6254839" y="1620591"/>
            <a:ext cx="2704563" cy="19726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9266349" y="1620591"/>
            <a:ext cx="2704563" cy="197261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23181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6" name="Rectangle 15"/>
          <p:cNvSpPr/>
          <p:nvPr/>
        </p:nvSpPr>
        <p:spPr>
          <a:xfrm>
            <a:off x="324332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254839" y="3745606"/>
            <a:ext cx="2704563" cy="2037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8" name="Rectangle 17"/>
          <p:cNvSpPr/>
          <p:nvPr/>
        </p:nvSpPr>
        <p:spPr>
          <a:xfrm>
            <a:off x="9266349" y="3745606"/>
            <a:ext cx="2704563" cy="203700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9" name="Rectangle 18"/>
          <p:cNvSpPr/>
          <p:nvPr/>
        </p:nvSpPr>
        <p:spPr>
          <a:xfrm>
            <a:off x="23181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0" name="Rectangle 19"/>
          <p:cNvSpPr/>
          <p:nvPr/>
        </p:nvSpPr>
        <p:spPr>
          <a:xfrm>
            <a:off x="324332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1" name="Rectangle 20"/>
          <p:cNvSpPr/>
          <p:nvPr/>
        </p:nvSpPr>
        <p:spPr>
          <a:xfrm>
            <a:off x="6254839" y="5935014"/>
            <a:ext cx="2704563" cy="8628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22" name="Rectangle 21"/>
          <p:cNvSpPr/>
          <p:nvPr/>
        </p:nvSpPr>
        <p:spPr>
          <a:xfrm>
            <a:off x="9266349" y="5935014"/>
            <a:ext cx="2704563" cy="86288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3" name="Rectangle 22"/>
          <p:cNvSpPr/>
          <p:nvPr/>
        </p:nvSpPr>
        <p:spPr>
          <a:xfrm>
            <a:off x="2283784" y="-4737"/>
            <a:ext cx="7729360"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rgbClr val="FF3399"/>
              </a:contourClr>
            </a:sp3d>
          </a:bodyPr>
          <a:lstStyle/>
          <a:p>
            <a:pPr algn="ctr"/>
            <a:r>
              <a:rPr lang="en-US" sz="3200" b="1" dirty="0" smtClean="0">
                <a:ln w="11430"/>
                <a:solidFill>
                  <a:srgbClr val="FF3399"/>
                </a:solidFill>
                <a:effectLst>
                  <a:outerShdw blurRad="50800" dist="39000" dir="5460000" algn="tl">
                    <a:srgbClr val="000000">
                      <a:alpha val="38000"/>
                    </a:srgbClr>
                  </a:outerShdw>
                </a:effectLst>
              </a:rPr>
              <a:t>Evaluating </a:t>
            </a:r>
            <a:r>
              <a:rPr lang="en-US" sz="3200" b="1" dirty="0" smtClean="0">
                <a:ln w="11430"/>
                <a:solidFill>
                  <a:srgbClr val="FF3399"/>
                </a:solidFill>
                <a:effectLst>
                  <a:outerShdw blurRad="50800" dist="39000" dir="5460000" algn="tl">
                    <a:srgbClr val="000000">
                      <a:alpha val="38000"/>
                    </a:srgbClr>
                  </a:outerShdw>
                </a:effectLst>
              </a:rPr>
              <a:t>animal research into attachments</a:t>
            </a:r>
            <a:endParaRPr lang="en-US" sz="3200" b="1" dirty="0">
              <a:ln w="11430"/>
              <a:solidFill>
                <a:srgbClr val="FF3399"/>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063362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18409"/>
            <a:ext cx="10515600" cy="4894361"/>
          </a:xfrm>
        </p:spPr>
        <p:txBody>
          <a:bodyPr>
            <a:normAutofit fontScale="62500" lnSpcReduction="20000"/>
          </a:bodyPr>
          <a:lstStyle/>
          <a:p>
            <a:pPr lvl="0"/>
            <a:r>
              <a:rPr lang="en-GB" dirty="0"/>
              <a:t>As caregivers provide food, the primary drive of hunger becomes generalised to them</a:t>
            </a:r>
          </a:p>
          <a:p>
            <a:pPr lvl="0"/>
            <a:r>
              <a:rPr lang="en-GB" dirty="0"/>
              <a:t>Attachment is therefore a secondary drive learned by an association between the caregiver and the satisfaction of a primary drive</a:t>
            </a:r>
          </a:p>
          <a:p>
            <a:pPr lvl="0"/>
            <a:r>
              <a:rPr lang="en-GB" dirty="0"/>
              <a:t>Babies cry for comfort in order to receive a response from the caregiver</a:t>
            </a:r>
          </a:p>
          <a:p>
            <a:pPr lvl="0"/>
            <a:r>
              <a:rPr lang="en-GB" dirty="0"/>
              <a:t>Food is an unconditional stimulus that provides us with pleasure (an unconditional response)</a:t>
            </a:r>
          </a:p>
          <a:p>
            <a:pPr lvl="0"/>
            <a:r>
              <a:rPr lang="en-GB" dirty="0"/>
              <a:t>Hunger is a primary drive – it’s an innate, biological motivator</a:t>
            </a:r>
          </a:p>
          <a:p>
            <a:pPr lvl="0"/>
            <a:r>
              <a:rPr lang="en-GB" dirty="0"/>
              <a:t>Over time, we learn to associate an attachment figure (NS) with food (UCS)</a:t>
            </a:r>
          </a:p>
          <a:p>
            <a:pPr lvl="0"/>
            <a:r>
              <a:rPr lang="en-GB" dirty="0"/>
              <a:t>Providing the caregiver provides the correct response, the baby receives positive reinforcement</a:t>
            </a:r>
          </a:p>
          <a:p>
            <a:pPr lvl="0"/>
            <a:r>
              <a:rPr lang="en-GB" dirty="0"/>
              <a:t>The attachment figure is now a conditioned stimulus that provides the conditioned response of pleasure (love)</a:t>
            </a:r>
          </a:p>
          <a:p>
            <a:pPr lvl="0"/>
            <a:r>
              <a:rPr lang="en-GB" dirty="0"/>
              <a:t>The baby will then direct crying for comfort towards the caregiver who responds with comforting “social suppressor” behaviour</a:t>
            </a:r>
          </a:p>
          <a:p>
            <a:pPr lvl="0"/>
            <a:r>
              <a:rPr lang="en-GB" dirty="0"/>
              <a:t>The caregiver is a neutral stimulus</a:t>
            </a:r>
          </a:p>
          <a:p>
            <a:pPr lvl="0"/>
            <a:r>
              <a:rPr lang="en-GB" dirty="0"/>
              <a:t>The reinforcement is a two-way process as the caregiver also receives negative reinforcement in that the baby stops crying once comfort is provided. This strengthens the attachment</a:t>
            </a:r>
          </a:p>
          <a:p>
            <a:pPr lvl="0"/>
            <a:r>
              <a:rPr lang="en-GB" dirty="0"/>
              <a:t>We are motivated to eat in order to reduce the hunger </a:t>
            </a:r>
            <a:r>
              <a:rPr lang="en-GB" dirty="0" smtClean="0"/>
              <a:t>drive</a:t>
            </a:r>
            <a:endParaRPr lang="en-GB" dirty="0"/>
          </a:p>
        </p:txBody>
      </p:sp>
      <p:sp>
        <p:nvSpPr>
          <p:cNvPr id="5" name="Rectangle 4"/>
          <p:cNvSpPr/>
          <p:nvPr/>
        </p:nvSpPr>
        <p:spPr>
          <a:xfrm>
            <a:off x="0" y="-1688"/>
            <a:ext cx="12191999"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Learning Theories of Attachment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tangle 5"/>
          <p:cNvSpPr/>
          <p:nvPr/>
        </p:nvSpPr>
        <p:spPr>
          <a:xfrm>
            <a:off x="706582" y="1018309"/>
            <a:ext cx="11014363" cy="581891"/>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Colour code the statements below to show if they relate to classical conditioning, operant conditioning or secondary drive theory</a:t>
            </a:r>
            <a:endParaRPr lang="en-GB" dirty="0"/>
          </a:p>
        </p:txBody>
      </p:sp>
    </p:spTree>
    <p:extLst>
      <p:ext uri="{BB962C8B-B14F-4D97-AF65-F5344CB8AC3E}">
        <p14:creationId xmlns:p14="http://schemas.microsoft.com/office/powerpoint/2010/main" val="4277337355"/>
      </p:ext>
    </p:extLst>
  </p:cSld>
  <p:clrMapOvr>
    <a:masterClrMapping/>
  </p:clrMapOvr>
</p:sld>
</file>

<file path=ppt/theme/theme1.xml><?xml version="1.0" encoding="utf-8"?>
<a:theme xmlns:a="http://schemas.openxmlformats.org/drawingml/2006/main" name="Office Theme">
  <a:themeElements>
    <a:clrScheme name="Metro style">
      <a:dk1>
        <a:sysClr val="windowText" lastClr="000000"/>
      </a:dk1>
      <a:lt1>
        <a:sysClr val="window" lastClr="FFFFFF"/>
      </a:lt1>
      <a:dk2>
        <a:srgbClr val="454551"/>
      </a:dk2>
      <a:lt2>
        <a:srgbClr val="D8D9DC"/>
      </a:lt2>
      <a:accent1>
        <a:srgbClr val="A9DB66"/>
      </a:accent1>
      <a:accent2>
        <a:srgbClr val="E32D91"/>
      </a:accent2>
      <a:accent3>
        <a:srgbClr val="FFCC00"/>
      </a:accent3>
      <a:accent4>
        <a:srgbClr val="00B0F0"/>
      </a:accent4>
      <a:accent5>
        <a:srgbClr val="33CCCC"/>
      </a:accent5>
      <a:accent6>
        <a:srgbClr val="9999FF"/>
      </a:accent6>
      <a:hlink>
        <a:srgbClr val="8971E1"/>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4315</Words>
  <Application>Microsoft Office PowerPoint</Application>
  <PresentationFormat>Widescreen</PresentationFormat>
  <Paragraphs>718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Times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Hayward</dc:creator>
  <cp:lastModifiedBy>Elizabeth Hayward</cp:lastModifiedBy>
  <cp:revision>23</cp:revision>
  <dcterms:created xsi:type="dcterms:W3CDTF">2016-05-05T22:27:48Z</dcterms:created>
  <dcterms:modified xsi:type="dcterms:W3CDTF">2016-05-06T16:11:31Z</dcterms:modified>
</cp:coreProperties>
</file>