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362" r:id="rId2"/>
    <p:sldId id="444" r:id="rId3"/>
    <p:sldId id="492" r:id="rId4"/>
    <p:sldId id="493" r:id="rId5"/>
    <p:sldId id="494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orient="horz" pos="3158">
          <p15:clr>
            <a:srgbClr val="A4A3A4"/>
          </p15:clr>
        </p15:guide>
        <p15:guide id="4" pos="2880">
          <p15:clr>
            <a:srgbClr val="A4A3A4"/>
          </p15:clr>
        </p15:guide>
        <p15:guide id="5" pos="4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10066"/>
    <a:srgbClr val="CC99FF"/>
    <a:srgbClr val="FF9900"/>
    <a:srgbClr val="FFCC00"/>
    <a:srgbClr val="000099"/>
    <a:srgbClr val="CC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 autoAdjust="0"/>
    <p:restoredTop sz="94743" autoAdjust="0"/>
  </p:normalViewPr>
  <p:slideViewPr>
    <p:cSldViewPr>
      <p:cViewPr varScale="1">
        <p:scale>
          <a:sx n="81" d="100"/>
          <a:sy n="81" d="100"/>
        </p:scale>
        <p:origin x="672" y="48"/>
      </p:cViewPr>
      <p:guideLst>
        <p:guide orient="horz" pos="2160"/>
        <p:guide orient="horz" pos="663"/>
        <p:guide orient="horz" pos="3158"/>
        <p:guide pos="2880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2604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3B8633EC-B3BA-4358-9BF0-6B231E51C4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7B5BEEE6-4548-4EA4-897B-C3AB16AB28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C5786D19-3641-45D1-9D33-0B316655CA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55FEBB3B-D4EA-4862-B11E-DE02E46B3D4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C2242F-84E2-4511-BFB1-47C5C0B557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FDFDEA0-A3A0-44FC-9C1D-97A0D3B1B0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75A19D6-0D38-4D87-8ADD-9315BE7794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D66097E-22D3-4000-9CE4-42C23B37BC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8358C4F9-DC52-4B81-8EE4-04F31D15B24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A94E0DC-2DF4-40B2-85EA-5D54B24565F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E5D17140-3B0A-42A4-A54E-7FF97268B0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155B25-7BA1-4501-AE9F-34287E2216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555265E-2E65-422D-AECB-2BF5D756D6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BBCFEA2-0317-4792-8847-406BE84E22AA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D9DBD00-C2CB-4B07-9F11-9D8343DD9B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43E3A7F-41B9-4FA7-86AE-BAA0015F13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E123278-CA53-4B3F-9767-84BBF186A9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F2657F0-544D-44C7-B351-5D6BFCCBAFB1}" type="slidenum">
              <a:rPr lang="en-GB" altLang="en-US" sz="1200" smtClean="0"/>
              <a:pPr/>
              <a:t>2</a:t>
            </a:fld>
            <a:endParaRPr lang="en-GB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E52E84F-89C2-4185-A3AF-5E7C386B15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F9E9F4D-809C-4E46-BDE9-1719267B8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25D01EAA-0C95-4AB9-B504-29A25BA3B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31D8A40D-6FDF-45BD-9E69-3B67F4A6C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0B30216F-7064-406E-8160-5187543C3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9035164-73B2-41DF-84BD-D30AA7189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FD1364EE-74DE-41E0-8182-EC6C7949B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5E7E8E99-1176-49A4-9994-F95842893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830C0519-6883-4447-BE9B-E832EA13A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967C36FE-4F62-4498-BA86-42C93E3D5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DFCCFB6A-95E4-44A9-8257-5F2E31DD5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DE902B2E-BE69-4437-A445-8B65591A88EE}" type="slidenum">
              <a:rPr lang="en-GB" altLang="en-US" sz="1200" b="1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</p:spTree>
    <p:extLst>
      <p:ext uri="{BB962C8B-B14F-4D97-AF65-F5344CB8AC3E}">
        <p14:creationId xmlns:p14="http://schemas.microsoft.com/office/powerpoint/2010/main" val="118723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42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984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336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516688" cy="549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48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8686800" cy="6126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68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62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324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70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34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06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140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879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>
            <a:extLst>
              <a:ext uri="{FF2B5EF4-FFF2-40B4-BE49-F238E27FC236}">
                <a16:creationId xmlns:a16="http://schemas.microsoft.com/office/drawing/2014/main" id="{F8D37B90-E929-4017-8E79-636BC9FD8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">
            <a:extLst>
              <a:ext uri="{FF2B5EF4-FFF2-40B4-BE49-F238E27FC236}">
                <a16:creationId xmlns:a16="http://schemas.microsoft.com/office/drawing/2014/main" id="{48B958FA-D768-426E-80D8-55C36FCB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1028" name="Picture 4" descr="swish">
            <a:extLst>
              <a:ext uri="{FF2B5EF4-FFF2-40B4-BE49-F238E27FC236}">
                <a16:creationId xmlns:a16="http://schemas.microsoft.com/office/drawing/2014/main" id="{7D8581B6-827A-44B3-B6E9-A00998A69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>
            <a:extLst>
              <a:ext uri="{FF2B5EF4-FFF2-40B4-BE49-F238E27FC236}">
                <a16:creationId xmlns:a16="http://schemas.microsoft.com/office/drawing/2014/main" id="{B3BF8027-78E8-4AFC-9DBC-B7FC307AA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A42CB38-1C8A-4F8D-8577-C0DAC1EB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>
            <a:extLst>
              <a:ext uri="{FF2B5EF4-FFF2-40B4-BE49-F238E27FC236}">
                <a16:creationId xmlns:a16="http://schemas.microsoft.com/office/drawing/2014/main" id="{E2F93DED-5E95-4392-B7F8-0EC5CE189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>
            <a:extLst>
              <a:ext uri="{FF2B5EF4-FFF2-40B4-BE49-F238E27FC236}">
                <a16:creationId xmlns:a16="http://schemas.microsoft.com/office/drawing/2014/main" id="{1511E810-DB49-4DC1-BB51-97696C022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1033" name="Picture 9" descr="underline">
            <a:extLst>
              <a:ext uri="{FF2B5EF4-FFF2-40B4-BE49-F238E27FC236}">
                <a16:creationId xmlns:a16="http://schemas.microsoft.com/office/drawing/2014/main" id="{849DAB9C-6CAD-41E6-B854-34371FE00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D1F79482-1173-463A-A9D2-8FF78A94E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1035" name="Picture 11" descr="swish">
            <a:extLst>
              <a:ext uri="{FF2B5EF4-FFF2-40B4-BE49-F238E27FC236}">
                <a16:creationId xmlns:a16="http://schemas.microsoft.com/office/drawing/2014/main" id="{4322CFBC-3803-47D1-8DD5-D7E60838E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>
            <a:extLst>
              <a:ext uri="{FF2B5EF4-FFF2-40B4-BE49-F238E27FC236}">
                <a16:creationId xmlns:a16="http://schemas.microsoft.com/office/drawing/2014/main" id="{D0A15002-4B14-4B41-8640-88DE97918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18057C9-EFD7-4B37-890E-0E8BCBDBD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5">
            <a:extLst>
              <a:ext uri="{FF2B5EF4-FFF2-40B4-BE49-F238E27FC236}">
                <a16:creationId xmlns:a16="http://schemas.microsoft.com/office/drawing/2014/main" id="{4A47EA24-6351-4D96-BA6E-1974C4A71F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345111" name="Text Box 23">
            <a:extLst>
              <a:ext uri="{FF2B5EF4-FFF2-40B4-BE49-F238E27FC236}">
                <a16:creationId xmlns:a16="http://schemas.microsoft.com/office/drawing/2014/main" id="{FC904B99-8F41-42C1-886A-DD41E2B4C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47152A05-1253-4FBC-A98A-4B9B1C2F37E4}" type="slidenum">
              <a:rPr lang="en-GB" altLang="en-US" sz="1200" b="1" smtClean="0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36</a:t>
            </a:r>
          </a:p>
        </p:txBody>
      </p:sp>
      <p:grpSp>
        <p:nvGrpSpPr>
          <p:cNvPr id="1040" name="Group 43">
            <a:extLst>
              <a:ext uri="{FF2B5EF4-FFF2-40B4-BE49-F238E27FC236}">
                <a16:creationId xmlns:a16="http://schemas.microsoft.com/office/drawing/2014/main" id="{5F6CD385-3F5E-4752-B8FD-C267FDD61AD1}"/>
              </a:ext>
            </a:extLst>
          </p:cNvPr>
          <p:cNvGrpSpPr>
            <a:grpSpLocks/>
          </p:cNvGrpSpPr>
          <p:nvPr/>
        </p:nvGrpSpPr>
        <p:grpSpPr bwMode="auto">
          <a:xfrm>
            <a:off x="238125" y="92075"/>
            <a:ext cx="360363" cy="360363"/>
            <a:chOff x="975" y="754"/>
            <a:chExt cx="227" cy="227"/>
          </a:xfrm>
        </p:grpSpPr>
        <p:sp>
          <p:nvSpPr>
            <p:cNvPr id="1041" name="Oval 44">
              <a:extLst>
                <a:ext uri="{FF2B5EF4-FFF2-40B4-BE49-F238E27FC236}">
                  <a16:creationId xmlns:a16="http://schemas.microsoft.com/office/drawing/2014/main" id="{5D59B3EF-AD63-4D35-8A45-4EA00909D79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solidFill>
              <a:srgbClr val="010066"/>
            </a:soli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Oval 45">
              <a:extLst>
                <a:ext uri="{FF2B5EF4-FFF2-40B4-BE49-F238E27FC236}">
                  <a16:creationId xmlns:a16="http://schemas.microsoft.com/office/drawing/2014/main" id="{BAAB055B-16ED-435F-A34A-0C665B13550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975" y="754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pic>
          <p:nvPicPr>
            <p:cNvPr id="1043" name="Picture 46" descr="KS3_chemistry_orange">
              <a:extLst>
                <a:ext uri="{FF2B5EF4-FFF2-40B4-BE49-F238E27FC236}">
                  <a16:creationId xmlns:a16="http://schemas.microsoft.com/office/drawing/2014/main" id="{F7B728D7-3A71-4437-BFFF-FD1CE802B55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" y="76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7" descr="8E_image1">
              <a:extLst>
                <a:ext uri="{FF2B5EF4-FFF2-40B4-BE49-F238E27FC236}">
                  <a16:creationId xmlns:a16="http://schemas.microsoft.com/office/drawing/2014/main" id="{F6520ECB-A840-47AF-AB8A-848EFC5F35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7" y="819"/>
              <a:ext cx="143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48" descr="8E_image2">
              <a:extLst>
                <a:ext uri="{FF2B5EF4-FFF2-40B4-BE49-F238E27FC236}">
                  <a16:creationId xmlns:a16="http://schemas.microsoft.com/office/drawing/2014/main" id="{B340854C-45C2-44F2-9396-2B5368B0661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5" y="781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>
            <a:extLst>
              <a:ext uri="{FF2B5EF4-FFF2-40B4-BE49-F238E27FC236}">
                <a16:creationId xmlns:a16="http://schemas.microsoft.com/office/drawing/2014/main" id="{D4513949-DA4F-48A4-AFB8-0BD0F283E7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3" name="Oval 3">
            <a:extLst>
              <a:ext uri="{FF2B5EF4-FFF2-40B4-BE49-F238E27FC236}">
                <a16:creationId xmlns:a16="http://schemas.microsoft.com/office/drawing/2014/main" id="{C1945178-9F29-4B3F-AFCC-B1A6174AA6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BD723FC2-1A9A-4C56-A070-AD2F53B3AE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5" name="Oval 5">
            <a:extLst>
              <a:ext uri="{FF2B5EF4-FFF2-40B4-BE49-F238E27FC236}">
                <a16:creationId xmlns:a16="http://schemas.microsoft.com/office/drawing/2014/main" id="{A6DC6654-C84E-4E81-AD54-4485F2F292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126" name="Picture 6" descr="flash_logo for powerpoint slides">
            <a:extLst>
              <a:ext uri="{FF2B5EF4-FFF2-40B4-BE49-F238E27FC236}">
                <a16:creationId xmlns:a16="http://schemas.microsoft.com/office/drawing/2014/main" id="{C849FCCE-34A1-451F-BD43-BB6D9B74A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208713"/>
            <a:ext cx="9525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KS3_chemistry_orange">
            <a:extLst>
              <a:ext uri="{FF2B5EF4-FFF2-40B4-BE49-F238E27FC236}">
                <a16:creationId xmlns:a16="http://schemas.microsoft.com/office/drawing/2014/main" id="{D4CA6DFE-888C-4E18-8F37-2FFD2AF07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KS3_chemistry_orange">
            <a:extLst>
              <a:ext uri="{FF2B5EF4-FFF2-40B4-BE49-F238E27FC236}">
                <a16:creationId xmlns:a16="http://schemas.microsoft.com/office/drawing/2014/main" id="{38B58C2A-DFF8-48C5-878B-26F3A5BA4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KS3_chemistry_orange">
            <a:extLst>
              <a:ext uri="{FF2B5EF4-FFF2-40B4-BE49-F238E27FC236}">
                <a16:creationId xmlns:a16="http://schemas.microsoft.com/office/drawing/2014/main" id="{FD6578F7-227C-40C8-A6A3-B91282600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0">
            <a:extLst>
              <a:ext uri="{FF2B5EF4-FFF2-40B4-BE49-F238E27FC236}">
                <a16:creationId xmlns:a16="http://schemas.microsoft.com/office/drawing/2014/main" id="{7B1244DF-EEB0-4236-985F-C751E7F0107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1" name="AutoShape 11">
            <a:extLst>
              <a:ext uri="{FF2B5EF4-FFF2-40B4-BE49-F238E27FC236}">
                <a16:creationId xmlns:a16="http://schemas.microsoft.com/office/drawing/2014/main" id="{E8E774D8-F454-4984-B593-8172CC147E4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0" y="4868863"/>
            <a:ext cx="4464050" cy="1008062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>
                <a:solidFill>
                  <a:schemeClr val="bg1"/>
                </a:solidFill>
              </a:rPr>
              <a:t>Formula</a:t>
            </a:r>
          </a:p>
        </p:txBody>
      </p:sp>
      <p:pic>
        <p:nvPicPr>
          <p:cNvPr id="5132" name="Picture 17" descr="8E_image1">
            <a:extLst>
              <a:ext uri="{FF2B5EF4-FFF2-40B4-BE49-F238E27FC236}">
                <a16:creationId xmlns:a16="http://schemas.microsoft.com/office/drawing/2014/main" id="{14D0C9DB-6530-4224-8969-0486F5C78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16163"/>
            <a:ext cx="34194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8" descr="8E_image1">
            <a:extLst>
              <a:ext uri="{FF2B5EF4-FFF2-40B4-BE49-F238E27FC236}">
                <a16:creationId xmlns:a16="http://schemas.microsoft.com/office/drawing/2014/main" id="{4A4AA84E-D6E9-402D-A5A2-3A734713A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28146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9" descr="8E_image2">
            <a:extLst>
              <a:ext uri="{FF2B5EF4-FFF2-40B4-BE49-F238E27FC236}">
                <a16:creationId xmlns:a16="http://schemas.microsoft.com/office/drawing/2014/main" id="{399C4E51-DA0C-49F3-B176-4AA71310E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20" descr="8E_image2">
            <a:extLst>
              <a:ext uri="{FF2B5EF4-FFF2-40B4-BE49-F238E27FC236}">
                <a16:creationId xmlns:a16="http://schemas.microsoft.com/office/drawing/2014/main" id="{3EEA54FE-B529-4300-BF12-CFF3CC05C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692150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2521D165-B9A2-4399-BCF6-8E39F18DDE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     Lesson objectives</a:t>
            </a:r>
          </a:p>
        </p:txBody>
      </p:sp>
      <p:sp>
        <p:nvSpPr>
          <p:cNvPr id="7171" name="Rectangle 27">
            <a:extLst>
              <a:ext uri="{FF2B5EF4-FFF2-40B4-BE49-F238E27FC236}">
                <a16:creationId xmlns:a16="http://schemas.microsoft.com/office/drawing/2014/main" id="{D05F1EA9-6E3A-4776-9C0D-58F8D6FE8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1563"/>
            <a:ext cx="8229600" cy="4900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Understand the structure of formula</a:t>
            </a:r>
          </a:p>
          <a:p>
            <a:pPr eaLnBrk="1" hangingPunct="1"/>
            <a:endParaRPr lang="en-US" altLang="en-US" sz="28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D97C25FB-F7E2-4853-9894-F719909BA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71438"/>
            <a:ext cx="7772400" cy="409575"/>
          </a:xfrm>
        </p:spPr>
        <p:txBody>
          <a:bodyPr/>
          <a:lstStyle/>
          <a:p>
            <a:r>
              <a:rPr lang="en-GB" altLang="en-US"/>
              <a:t>Chemical formula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FCF8741A-7231-46EE-A3FA-CD46F52B0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857250"/>
            <a:ext cx="85010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FF6600"/>
                </a:solidFill>
              </a:rPr>
              <a:t>Chemical formula </a:t>
            </a:r>
          </a:p>
          <a:p>
            <a:r>
              <a:rPr lang="en-GB" altLang="en-US" dirty="0">
                <a:solidFill>
                  <a:srgbClr val="010066"/>
                </a:solidFill>
              </a:rPr>
              <a:t>- shows the </a:t>
            </a:r>
            <a:r>
              <a:rPr lang="en-GB" altLang="en-US" dirty="0">
                <a:solidFill>
                  <a:srgbClr val="FF6600"/>
                </a:solidFill>
              </a:rPr>
              <a:t>type</a:t>
            </a:r>
            <a:r>
              <a:rPr lang="en-GB" altLang="en-US" dirty="0">
                <a:solidFill>
                  <a:srgbClr val="010066"/>
                </a:solidFill>
              </a:rPr>
              <a:t> and </a:t>
            </a:r>
            <a:r>
              <a:rPr lang="en-GB" altLang="en-US" dirty="0">
                <a:solidFill>
                  <a:srgbClr val="FF6600"/>
                </a:solidFill>
              </a:rPr>
              <a:t>ratio</a:t>
            </a:r>
            <a:r>
              <a:rPr lang="en-GB" altLang="en-US" dirty="0">
                <a:solidFill>
                  <a:srgbClr val="010066"/>
                </a:solidFill>
              </a:rPr>
              <a:t> of </a:t>
            </a:r>
            <a:r>
              <a:rPr lang="en-GB" altLang="en-US" dirty="0">
                <a:solidFill>
                  <a:srgbClr val="FF6600"/>
                </a:solidFill>
              </a:rPr>
              <a:t>atoms</a:t>
            </a:r>
            <a:r>
              <a:rPr lang="en-GB" altLang="en-US" dirty="0">
                <a:solidFill>
                  <a:srgbClr val="010066"/>
                </a:solidFill>
              </a:rPr>
              <a:t> in a compound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D97C25FB-F7E2-4853-9894-F719909BA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71438"/>
            <a:ext cx="7772400" cy="409575"/>
          </a:xfrm>
        </p:spPr>
        <p:txBody>
          <a:bodyPr/>
          <a:lstStyle/>
          <a:p>
            <a:r>
              <a:rPr lang="en-GB" altLang="en-US" dirty="0"/>
              <a:t>Chemical formula - example</a:t>
            </a:r>
          </a:p>
        </p:txBody>
      </p:sp>
      <p:grpSp>
        <p:nvGrpSpPr>
          <p:cNvPr id="2" name="Group 47">
            <a:extLst>
              <a:ext uri="{FF2B5EF4-FFF2-40B4-BE49-F238E27FC236}">
                <a16:creationId xmlns:a16="http://schemas.microsoft.com/office/drawing/2014/main" id="{E4C16917-9D6C-434A-AE1E-1B07F8BA5C2F}"/>
              </a:ext>
            </a:extLst>
          </p:cNvPr>
          <p:cNvGrpSpPr>
            <a:grpSpLocks/>
          </p:cNvGrpSpPr>
          <p:nvPr/>
        </p:nvGrpSpPr>
        <p:grpSpPr bwMode="auto">
          <a:xfrm>
            <a:off x="465137" y="1204912"/>
            <a:ext cx="2540000" cy="1385887"/>
            <a:chOff x="494" y="1373"/>
            <a:chExt cx="1600" cy="873"/>
          </a:xfrm>
        </p:grpSpPr>
        <p:pic>
          <p:nvPicPr>
            <p:cNvPr id="9236" name="Picture 26" descr="carbon_dioxide_RC">
              <a:extLst>
                <a:ext uri="{FF2B5EF4-FFF2-40B4-BE49-F238E27FC236}">
                  <a16:creationId xmlns:a16="http://schemas.microsoft.com/office/drawing/2014/main" id="{F55D1976-23E4-4596-A0DA-1351E1E2D1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" y="1616"/>
              <a:ext cx="1351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7" name="Text Box 38">
              <a:extLst>
                <a:ext uri="{FF2B5EF4-FFF2-40B4-BE49-F238E27FC236}">
                  <a16:creationId xmlns:a16="http://schemas.microsoft.com/office/drawing/2014/main" id="{F136BD80-92DD-49C9-A215-B2058E89A6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" y="1373"/>
              <a:ext cx="16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2400">
                  <a:solidFill>
                    <a:srgbClr val="010066"/>
                  </a:solidFill>
                </a:rPr>
                <a:t>carbon dioxide</a:t>
              </a:r>
            </a:p>
          </p:txBody>
        </p:sp>
      </p:grpSp>
      <p:sp>
        <p:nvSpPr>
          <p:cNvPr id="32" name="Text Box 27">
            <a:extLst>
              <a:ext uri="{FF2B5EF4-FFF2-40B4-BE49-F238E27FC236}">
                <a16:creationId xmlns:a16="http://schemas.microsoft.com/office/drawing/2014/main" id="{B0A61CB8-7549-4A8E-BDB9-AD68BECF8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337" y="1662112"/>
            <a:ext cx="274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10066"/>
                </a:solidFill>
              </a:rPr>
              <a:t>carbon atom    = 1</a:t>
            </a:r>
          </a:p>
        </p:txBody>
      </p:sp>
      <p:sp>
        <p:nvSpPr>
          <p:cNvPr id="33" name="Text Box 28">
            <a:extLst>
              <a:ext uri="{FF2B5EF4-FFF2-40B4-BE49-F238E27FC236}">
                <a16:creationId xmlns:a16="http://schemas.microsoft.com/office/drawing/2014/main" id="{DE8C31DC-1B80-4C08-881F-F549D0E4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925" y="1833562"/>
            <a:ext cx="1476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10066"/>
                </a:solidFill>
              </a:rPr>
              <a:t>formula =</a:t>
            </a:r>
            <a:endParaRPr lang="en-GB" altLang="en-US" sz="2400" baseline="-25000">
              <a:solidFill>
                <a:srgbClr val="FF6600"/>
              </a:solidFill>
            </a:endParaRPr>
          </a:p>
        </p:txBody>
      </p:sp>
      <p:sp>
        <p:nvSpPr>
          <p:cNvPr id="40" name="AutoShape 39">
            <a:extLst>
              <a:ext uri="{FF2B5EF4-FFF2-40B4-BE49-F238E27FC236}">
                <a16:creationId xmlns:a16="http://schemas.microsoft.com/office/drawing/2014/main" id="{4C7AB0D4-1D36-4462-A2C7-B06BA749938B}"/>
              </a:ext>
            </a:extLst>
          </p:cNvPr>
          <p:cNvSpPr>
            <a:spLocks/>
          </p:cNvSpPr>
          <p:nvPr/>
        </p:nvSpPr>
        <p:spPr bwMode="auto">
          <a:xfrm>
            <a:off x="5765800" y="1733549"/>
            <a:ext cx="215900" cy="720725"/>
          </a:xfrm>
          <a:prstGeom prst="rightBrace">
            <a:avLst>
              <a:gd name="adj1" fmla="val 27819"/>
              <a:gd name="adj2" fmla="val 50000"/>
            </a:avLst>
          </a:prstGeom>
          <a:noFill/>
          <a:ln w="381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/>
          </a:p>
        </p:txBody>
      </p:sp>
      <p:sp>
        <p:nvSpPr>
          <p:cNvPr id="42" name="Text Box 42">
            <a:extLst>
              <a:ext uri="{FF2B5EF4-FFF2-40B4-BE49-F238E27FC236}">
                <a16:creationId xmlns:a16="http://schemas.microsoft.com/office/drawing/2014/main" id="{E60FFC1C-AE0C-49A1-80DA-CD46F9A54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1087" y="1698624"/>
            <a:ext cx="12414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4400">
                <a:solidFill>
                  <a:srgbClr val="FF6600"/>
                </a:solidFill>
              </a:rPr>
              <a:t>CO</a:t>
            </a:r>
            <a:r>
              <a:rPr lang="en-GB" altLang="en-US" sz="4400" baseline="-25000">
                <a:solidFill>
                  <a:srgbClr val="FF6600"/>
                </a:solidFill>
              </a:rPr>
              <a:t>2</a:t>
            </a:r>
          </a:p>
        </p:txBody>
      </p:sp>
      <p:sp>
        <p:nvSpPr>
          <p:cNvPr id="44" name="Text Box 44">
            <a:extLst>
              <a:ext uri="{FF2B5EF4-FFF2-40B4-BE49-F238E27FC236}">
                <a16:creationId xmlns:a16="http://schemas.microsoft.com/office/drawing/2014/main" id="{7BBF2A31-4E24-4AB0-B00D-184E997C6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2" y="2035174"/>
            <a:ext cx="2707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 dirty="0">
                <a:solidFill>
                  <a:srgbClr val="010066"/>
                </a:solidFill>
              </a:rPr>
              <a:t>oxygen atoms  = 2</a:t>
            </a:r>
          </a:p>
        </p:txBody>
      </p:sp>
      <p:sp>
        <p:nvSpPr>
          <p:cNvPr id="22" name="Text Box 44">
            <a:extLst>
              <a:ext uri="{FF2B5EF4-FFF2-40B4-BE49-F238E27FC236}">
                <a16:creationId xmlns:a16="http://schemas.microsoft.com/office/drawing/2014/main" id="{BBE78C99-AA97-4644-8AD5-DDE78D8C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0274" y="2535287"/>
            <a:ext cx="27041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 dirty="0">
                <a:solidFill>
                  <a:srgbClr val="FF6600"/>
                </a:solidFill>
              </a:rPr>
              <a:t>Total atoms      = 3</a:t>
            </a:r>
          </a:p>
        </p:txBody>
      </p:sp>
    </p:spTree>
    <p:extLst>
      <p:ext uri="{BB962C8B-B14F-4D97-AF65-F5344CB8AC3E}">
        <p14:creationId xmlns:p14="http://schemas.microsoft.com/office/powerpoint/2010/main" val="76145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40" grpId="0" animBg="1"/>
      <p:bldP spid="42" grpId="0"/>
      <p:bldP spid="44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D97C25FB-F7E2-4853-9894-F719909BA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71438"/>
            <a:ext cx="7772400" cy="409575"/>
          </a:xfrm>
        </p:spPr>
        <p:txBody>
          <a:bodyPr/>
          <a:lstStyle/>
          <a:p>
            <a:r>
              <a:rPr lang="en-GB" altLang="en-US" dirty="0"/>
              <a:t>Chemical formula - task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5ADB3489-FFD3-4CEB-AA97-9122F683B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5157" y="1585689"/>
            <a:ext cx="2914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 dirty="0">
                <a:solidFill>
                  <a:srgbClr val="010066"/>
                </a:solidFill>
              </a:rPr>
              <a:t>hydrogen atoms = 2</a:t>
            </a:r>
          </a:p>
        </p:txBody>
      </p:sp>
      <p:sp>
        <p:nvSpPr>
          <p:cNvPr id="35" name="Text Box 34">
            <a:extLst>
              <a:ext uri="{FF2B5EF4-FFF2-40B4-BE49-F238E27FC236}">
                <a16:creationId xmlns:a16="http://schemas.microsoft.com/office/drawing/2014/main" id="{D6EF11AF-9AB5-479E-8130-CD5390C9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2082" y="1757139"/>
            <a:ext cx="1476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10066"/>
                </a:solidFill>
              </a:rPr>
              <a:t>formula =</a:t>
            </a:r>
            <a:endParaRPr lang="en-GB" altLang="en-US" sz="2400">
              <a:solidFill>
                <a:srgbClr val="FF6600"/>
              </a:solidFill>
            </a:endParaRPr>
          </a:p>
        </p:txBody>
      </p:sp>
      <p:grpSp>
        <p:nvGrpSpPr>
          <p:cNvPr id="3" name="Group 48">
            <a:extLst>
              <a:ext uri="{FF2B5EF4-FFF2-40B4-BE49-F238E27FC236}">
                <a16:creationId xmlns:a16="http://schemas.microsoft.com/office/drawing/2014/main" id="{741A1D7E-7552-4D14-9203-938EF4F08B3C}"/>
              </a:ext>
            </a:extLst>
          </p:cNvPr>
          <p:cNvGrpSpPr>
            <a:grpSpLocks/>
          </p:cNvGrpSpPr>
          <p:nvPr/>
        </p:nvGrpSpPr>
        <p:grpSpPr bwMode="auto">
          <a:xfrm>
            <a:off x="251520" y="1196752"/>
            <a:ext cx="1903413" cy="1397000"/>
            <a:chOff x="347" y="2489"/>
            <a:chExt cx="1199" cy="880"/>
          </a:xfrm>
        </p:grpSpPr>
        <p:sp>
          <p:nvSpPr>
            <p:cNvPr id="9232" name="Text Box 31">
              <a:extLst>
                <a:ext uri="{FF2B5EF4-FFF2-40B4-BE49-F238E27FC236}">
                  <a16:creationId xmlns:a16="http://schemas.microsoft.com/office/drawing/2014/main" id="{1E4EC064-B7A7-49D8-89E3-9AF082E33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" y="2489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2400">
                  <a:solidFill>
                    <a:srgbClr val="010066"/>
                  </a:solidFill>
                </a:rPr>
                <a:t>   water</a:t>
              </a:r>
            </a:p>
          </p:txBody>
        </p:sp>
        <p:pic>
          <p:nvPicPr>
            <p:cNvPr id="9233" name="Picture 32" descr="watermolecule_RC">
              <a:extLst>
                <a:ext uri="{FF2B5EF4-FFF2-40B4-BE49-F238E27FC236}">
                  <a16:creationId xmlns:a16="http://schemas.microsoft.com/office/drawing/2014/main" id="{DBBB6D5B-C104-4617-A07C-EB946C1EF0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" y="2726"/>
              <a:ext cx="838" cy="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" name="AutoShape 40">
            <a:extLst>
              <a:ext uri="{FF2B5EF4-FFF2-40B4-BE49-F238E27FC236}">
                <a16:creationId xmlns:a16="http://schemas.microsoft.com/office/drawing/2014/main" id="{9E98B7EC-C211-4A8A-B01B-1E608BB69B59}"/>
              </a:ext>
            </a:extLst>
          </p:cNvPr>
          <p:cNvSpPr>
            <a:spLocks/>
          </p:cNvSpPr>
          <p:nvPr/>
        </p:nvSpPr>
        <p:spPr bwMode="auto">
          <a:xfrm>
            <a:off x="5785545" y="1638077"/>
            <a:ext cx="215900" cy="720725"/>
          </a:xfrm>
          <a:prstGeom prst="rightBrace">
            <a:avLst>
              <a:gd name="adj1" fmla="val 27819"/>
              <a:gd name="adj2" fmla="val 50000"/>
            </a:avLst>
          </a:prstGeom>
          <a:noFill/>
          <a:ln w="381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/>
          </a:p>
        </p:txBody>
      </p:sp>
      <p:sp>
        <p:nvSpPr>
          <p:cNvPr id="43" name="Text Box 43">
            <a:extLst>
              <a:ext uri="{FF2B5EF4-FFF2-40B4-BE49-F238E27FC236}">
                <a16:creationId xmlns:a16="http://schemas.microsoft.com/office/drawing/2014/main" id="{C71C1690-F1D8-4929-901A-7A9DFD317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1307" y="1609502"/>
            <a:ext cx="12414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4400">
                <a:solidFill>
                  <a:srgbClr val="FF6600"/>
                </a:solidFill>
              </a:rPr>
              <a:t>H</a:t>
            </a:r>
            <a:r>
              <a:rPr lang="en-GB" altLang="en-US" sz="4400" baseline="-25000">
                <a:solidFill>
                  <a:srgbClr val="FF6600"/>
                </a:solidFill>
              </a:rPr>
              <a:t>2</a:t>
            </a:r>
            <a:r>
              <a:rPr lang="en-GB" altLang="en-US" sz="4400">
                <a:solidFill>
                  <a:srgbClr val="FF6600"/>
                </a:solidFill>
              </a:rPr>
              <a:t>O</a:t>
            </a:r>
          </a:p>
        </p:txBody>
      </p:sp>
      <p:sp>
        <p:nvSpPr>
          <p:cNvPr id="45" name="Text Box 45">
            <a:extLst>
              <a:ext uri="{FF2B5EF4-FFF2-40B4-BE49-F238E27FC236}">
                <a16:creationId xmlns:a16="http://schemas.microsoft.com/office/drawing/2014/main" id="{C10008E9-E28B-4CD9-877E-49BC26B03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632" y="1950814"/>
            <a:ext cx="2894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rgbClr val="010066"/>
                </a:solidFill>
              </a:rPr>
              <a:t>oxygen atom      = 1</a:t>
            </a:r>
          </a:p>
        </p:txBody>
      </p:sp>
      <p:sp>
        <p:nvSpPr>
          <p:cNvPr id="21" name="Text Box 44">
            <a:extLst>
              <a:ext uri="{FF2B5EF4-FFF2-40B4-BE49-F238E27FC236}">
                <a16:creationId xmlns:a16="http://schemas.microsoft.com/office/drawing/2014/main" id="{FDBD648D-2586-4310-BB2F-BDC4529F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632" y="2547069"/>
            <a:ext cx="29590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2400" dirty="0">
                <a:solidFill>
                  <a:srgbClr val="FF6600"/>
                </a:solidFill>
              </a:rPr>
              <a:t>Total atoms        =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9327A5-C218-4BED-99FA-E4F9179A4037}"/>
              </a:ext>
            </a:extLst>
          </p:cNvPr>
          <p:cNvSpPr/>
          <p:nvPr/>
        </p:nvSpPr>
        <p:spPr bwMode="auto">
          <a:xfrm>
            <a:off x="5272581" y="1682750"/>
            <a:ext cx="360040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3FA2DE-8826-424B-8609-9F780BDEB11F}"/>
              </a:ext>
            </a:extLst>
          </p:cNvPr>
          <p:cNvSpPr/>
          <p:nvPr/>
        </p:nvSpPr>
        <p:spPr bwMode="auto">
          <a:xfrm>
            <a:off x="5272581" y="1994470"/>
            <a:ext cx="360040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E0A12C3-34B2-4EA2-A6E4-816DFBC89BF4}"/>
              </a:ext>
            </a:extLst>
          </p:cNvPr>
          <p:cNvSpPr/>
          <p:nvPr/>
        </p:nvSpPr>
        <p:spPr bwMode="auto">
          <a:xfrm>
            <a:off x="7498457" y="1682750"/>
            <a:ext cx="1105991" cy="73002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4B2D242-D0A9-4F6A-BE2C-2665A8672D4B}"/>
              </a:ext>
            </a:extLst>
          </p:cNvPr>
          <p:cNvSpPr/>
          <p:nvPr/>
        </p:nvSpPr>
        <p:spPr bwMode="auto">
          <a:xfrm>
            <a:off x="5270985" y="2623939"/>
            <a:ext cx="298660" cy="2767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rgbClr val="00FFFF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5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11803</TotalTime>
  <Words>69</Words>
  <Application>Microsoft Office PowerPoint</Application>
  <PresentationFormat>On-screen Show (4:3)</PresentationFormat>
  <Paragraphs>23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1_master</vt:lpstr>
      <vt:lpstr>Chemistry</vt:lpstr>
      <vt:lpstr>      Lesson objectives</vt:lpstr>
      <vt:lpstr>Chemical formula</vt:lpstr>
      <vt:lpstr>Chemical formula - example</vt:lpstr>
      <vt:lpstr>Chemical formula - task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8E Atoms and Elements</dc:title>
  <dc:subject>KS3 Chemistry</dc:subject>
  <dc:creator>Boardworks Ltd</dc:creator>
  <cp:lastModifiedBy>Lesley Wood</cp:lastModifiedBy>
  <cp:revision>632</cp:revision>
  <cp:lastPrinted>2000-09-06T14:07:33Z</cp:lastPrinted>
  <dcterms:created xsi:type="dcterms:W3CDTF">2000-07-23T14:30:27Z</dcterms:created>
  <dcterms:modified xsi:type="dcterms:W3CDTF">2021-02-24T10:41:33Z</dcterms:modified>
</cp:coreProperties>
</file>