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56" r:id="rId5"/>
    <p:sldId id="282" r:id="rId6"/>
    <p:sldId id="295" r:id="rId7"/>
    <p:sldId id="296" r:id="rId8"/>
    <p:sldId id="299" r:id="rId9"/>
    <p:sldId id="303" r:id="rId10"/>
    <p:sldId id="285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EE1F2"/>
    <a:srgbClr val="FB7DF2"/>
    <a:srgbClr val="9CB4E0"/>
    <a:srgbClr val="F2B800"/>
    <a:srgbClr val="E6E6E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9254-93FC-4A33-A116-56EA34745464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86DD7-74E2-4866-8AC6-DD5C6A68F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91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D7DB-27FB-4FD7-88D3-9061775AC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491" y="610972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03B3-7138-4EBF-A1B6-CED10298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BE8B8-6FF8-4FA0-AE4B-93A93702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2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87BF-F1AB-41F6-B491-BA1C33E9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A051-E24F-420F-B56C-4CE3D7BE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20"/>
            </a:lvl1pPr>
            <a:lvl2pPr>
              <a:defRPr spc="120"/>
            </a:lvl2pPr>
            <a:lvl3pPr>
              <a:defRPr spc="120"/>
            </a:lvl3pPr>
            <a:lvl4pPr>
              <a:defRPr spc="120"/>
            </a:lvl4pPr>
            <a:lvl5pPr>
              <a:defRPr spc="1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6F24-C07D-4EEC-9492-57E99A36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96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D551-7EAB-470F-B726-7F3267D5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D5BE-E357-4019-A43A-CFF4ACE4F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8C00E-E227-40E6-BDDF-C3A3B6248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75ED4-BA3F-422D-9D89-6E954FAB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6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B527-2A29-410F-9BB3-9B97B52A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F26D6-F0CF-4DCA-AB95-96D545D5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C5FDA-6619-43A4-B8A5-682C437D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B2FD9-1F14-46CF-A536-711C7511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BB698-4299-49EE-AF2D-28C9E0608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16A65-62DE-4069-87B6-F4AD7080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06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1807-A6E3-469E-861C-A122BB1D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E42B8-6C72-4359-811C-AF3F91BE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BFEF9-30C1-4396-83F0-AD90192D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84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3BBBED-D8E2-4AD0-B4C4-54D3E917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23055-D69B-49AB-B07F-296D26B0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2F90-9390-4006-AF52-C884E6745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1" y="6411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9CB4E0"/>
                </a:solidFill>
              </a:defRPr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33CC8-F093-423A-BBD4-2F4013DDBBBC}"/>
              </a:ext>
            </a:extLst>
          </p:cNvPr>
          <p:cNvSpPr txBox="1"/>
          <p:nvPr userDrawn="1"/>
        </p:nvSpPr>
        <p:spPr>
          <a:xfrm>
            <a:off x="8725236" y="-591005"/>
            <a:ext cx="300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E6E6E6"/>
                </a:solidFill>
              </a:rPr>
              <a:t>Created by Nichola Wilkin Ltd.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C31BF7-B0F9-4DB2-B163-3CC361A67E04}"/>
              </a:ext>
            </a:extLst>
          </p:cNvPr>
          <p:cNvSpPr/>
          <p:nvPr userDrawn="1"/>
        </p:nvSpPr>
        <p:spPr>
          <a:xfrm>
            <a:off x="0" y="637828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b="0" dirty="0">
                <a:solidFill>
                  <a:srgbClr val="9CB4E0"/>
                </a:solidFill>
              </a:rPr>
              <a:t>© Nichola Wilkin Ltd 2019</a:t>
            </a:r>
          </a:p>
          <a:p>
            <a:r>
              <a:rPr lang="en-GB" sz="1100" b="0" dirty="0">
                <a:solidFill>
                  <a:srgbClr val="9CB4E0"/>
                </a:solidFill>
              </a:rPr>
              <a:t>www.nicholawilkin.com</a:t>
            </a:r>
          </a:p>
        </p:txBody>
      </p:sp>
    </p:spTree>
    <p:extLst>
      <p:ext uri="{BB962C8B-B14F-4D97-AF65-F5344CB8AC3E}">
        <p14:creationId xmlns:p14="http://schemas.microsoft.com/office/powerpoint/2010/main" val="22665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spc="120" baseline="0">
          <a:solidFill>
            <a:schemeClr val="tx2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3200" kern="1200" spc="120" baseline="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entury Gothic" panose="020B0502020202020204" pitchFamily="34" charset="0"/>
        <a:buChar char="▪"/>
        <a:defRPr sz="3200" kern="1200" spc="120" baseline="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B056-1C08-46D3-9B33-77BC2E1B6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57" y="694754"/>
            <a:ext cx="11416683" cy="1691395"/>
          </a:xfrm>
        </p:spPr>
        <p:txBody>
          <a:bodyPr>
            <a:normAutofit/>
          </a:bodyPr>
          <a:lstStyle/>
          <a:p>
            <a:r>
              <a:rPr lang="en-GB" dirty="0"/>
              <a:t>If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78FE-9F03-4FD7-B0DB-15F55E7E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153877"/>
            <a:ext cx="9144000" cy="713935"/>
          </a:xfrm>
        </p:spPr>
        <p:txBody>
          <a:bodyPr/>
          <a:lstStyle/>
          <a:p>
            <a:r>
              <a:rPr lang="en-GB" dirty="0"/>
              <a:t>Computer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268FB-3B8C-4ED3-9665-566A7729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76641C-2564-4141-8A92-3CD044BD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98" y="4348042"/>
            <a:ext cx="2961803" cy="23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65B5-71CB-4160-BAE4-F25D96AA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E2A0-D193-4867-A669-19D1C90E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5844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900" b="1" dirty="0"/>
              <a:t>What is this flow diagram showing you?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5627E-0105-4A6A-BAD9-25501820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4D92E4-EC74-4C1D-9341-FD7FE56805BC}"/>
              </a:ext>
            </a:extLst>
          </p:cNvPr>
          <p:cNvSpPr/>
          <p:nvPr/>
        </p:nvSpPr>
        <p:spPr>
          <a:xfrm>
            <a:off x="6831875" y="862147"/>
            <a:ext cx="1663338" cy="4441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0C42C04C-1631-4A00-B8FB-7A3145553794}"/>
              </a:ext>
            </a:extLst>
          </p:cNvPr>
          <p:cNvSpPr/>
          <p:nvPr/>
        </p:nvSpPr>
        <p:spPr>
          <a:xfrm>
            <a:off x="6492242" y="2599508"/>
            <a:ext cx="2342605" cy="1062446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 10?</a:t>
            </a:r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610FC5B7-A095-4D1C-9F83-74C4FB6B633E}"/>
              </a:ext>
            </a:extLst>
          </p:cNvPr>
          <p:cNvSpPr/>
          <p:nvPr/>
        </p:nvSpPr>
        <p:spPr>
          <a:xfrm>
            <a:off x="6322424" y="1626324"/>
            <a:ext cx="2682240" cy="653144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 </a:t>
            </a: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949B95A6-DD4E-48DE-80F3-81AE6DA0EFC6}"/>
              </a:ext>
            </a:extLst>
          </p:cNvPr>
          <p:cNvSpPr/>
          <p:nvPr/>
        </p:nvSpPr>
        <p:spPr>
          <a:xfrm>
            <a:off x="4071257" y="3953679"/>
            <a:ext cx="3021874" cy="775064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“Thank you”</a:t>
            </a:r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00F112FF-1729-4F41-B619-18661F3D7BA7}"/>
              </a:ext>
            </a:extLst>
          </p:cNvPr>
          <p:cNvSpPr/>
          <p:nvPr/>
        </p:nvSpPr>
        <p:spPr>
          <a:xfrm>
            <a:off x="8233957" y="3953679"/>
            <a:ext cx="3021874" cy="775064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“Too low”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D2F466-F228-4AA0-A76C-0F12E6130DB3}"/>
              </a:ext>
            </a:extLst>
          </p:cNvPr>
          <p:cNvSpPr/>
          <p:nvPr/>
        </p:nvSpPr>
        <p:spPr>
          <a:xfrm>
            <a:off x="6831875" y="5549534"/>
            <a:ext cx="1663338" cy="4441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AC11D8-0A63-4B27-930A-00157281AFE3}"/>
              </a:ext>
            </a:extLst>
          </p:cNvPr>
          <p:cNvCxnSpPr>
            <a:stCxn id="6" idx="2"/>
            <a:endCxn id="8" idx="1"/>
          </p:cNvCxnSpPr>
          <p:nvPr/>
        </p:nvCxnSpPr>
        <p:spPr>
          <a:xfrm>
            <a:off x="7663544" y="1306284"/>
            <a:ext cx="0" cy="32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378BD0-B11B-404A-A767-07739D85C255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7663544" y="2279468"/>
            <a:ext cx="1" cy="32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4108FAD-6B32-47E9-9C06-39B231803A7F}"/>
              </a:ext>
            </a:extLst>
          </p:cNvPr>
          <p:cNvCxnSpPr>
            <a:stCxn id="7" idx="1"/>
            <a:endCxn id="9" idx="1"/>
          </p:cNvCxnSpPr>
          <p:nvPr/>
        </p:nvCxnSpPr>
        <p:spPr>
          <a:xfrm rot="10800000" flipV="1">
            <a:off x="5582194" y="3130731"/>
            <a:ext cx="910048" cy="82294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E020472-2817-470C-9B2A-1E441A792B4E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8834847" y="3130731"/>
            <a:ext cx="910047" cy="82294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1F8495D-1E40-4689-80BA-CA0CA5501FA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rot="5400000">
            <a:off x="8293824" y="4098463"/>
            <a:ext cx="820791" cy="2081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6C0AF64-6088-41A0-9140-93E8A8485E4E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rot="16200000" flipH="1">
            <a:off x="6212474" y="4098463"/>
            <a:ext cx="820791" cy="2081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B57525-7131-4F81-8780-2D1230985BB4}"/>
              </a:ext>
            </a:extLst>
          </p:cNvPr>
          <p:cNvSpPr txBox="1"/>
          <p:nvPr/>
        </p:nvSpPr>
        <p:spPr>
          <a:xfrm>
            <a:off x="5891353" y="2743200"/>
            <a:ext cx="58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4F0F60-9151-4D02-B5E6-B586C2CBD02F}"/>
              </a:ext>
            </a:extLst>
          </p:cNvPr>
          <p:cNvSpPr txBox="1"/>
          <p:nvPr/>
        </p:nvSpPr>
        <p:spPr>
          <a:xfrm>
            <a:off x="8750184" y="2743199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62246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3CD24-5A92-4CE6-B71F-8E0C4117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3902B-9610-4E43-A7E1-549DA984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87" y="763080"/>
            <a:ext cx="8199619" cy="48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E26B64-9720-4F94-8975-AF7F8066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these statements true or false?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F100C-61E0-499F-A93D-4FCA8425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1274" cy="4667250"/>
          </a:xfrm>
        </p:spPr>
        <p:txBody>
          <a:bodyPr>
            <a:normAutofit lnSpcReduction="10000"/>
          </a:bodyPr>
          <a:lstStyle/>
          <a:p>
            <a:pPr marL="2262188" indent="-514350">
              <a:buFont typeface="+mj-lt"/>
              <a:buAutoNum type="arabicPeriod"/>
            </a:pPr>
            <a:r>
              <a:rPr lang="en-GB" dirty="0"/>
              <a:t>20&gt;=21</a:t>
            </a:r>
          </a:p>
          <a:p>
            <a:pPr marL="2262188" indent="-514350">
              <a:buFont typeface="+mj-lt"/>
              <a:buAutoNum type="arabicPeriod"/>
            </a:pPr>
            <a:r>
              <a:rPr lang="en-GB" dirty="0"/>
              <a:t>53!=82</a:t>
            </a:r>
          </a:p>
          <a:p>
            <a:pPr marL="2262188" indent="-514350">
              <a:buFont typeface="+mj-lt"/>
              <a:buAutoNum type="arabicPeriod"/>
            </a:pPr>
            <a:r>
              <a:rPr lang="en-GB" dirty="0"/>
              <a:t>14&lt;14</a:t>
            </a:r>
          </a:p>
          <a:p>
            <a:pPr marL="2262188" indent="-514350">
              <a:buFont typeface="+mj-lt"/>
              <a:buAutoNum type="arabicPeriod"/>
            </a:pPr>
            <a:r>
              <a:rPr lang="en-GB" dirty="0"/>
              <a:t>(2*5)==(8+2)</a:t>
            </a:r>
          </a:p>
          <a:p>
            <a:pPr marL="2262188" indent="-514350">
              <a:buFont typeface="+mj-lt"/>
              <a:buAutoNum type="arabicPeriod"/>
            </a:pPr>
            <a:r>
              <a:rPr lang="en-GB" dirty="0"/>
              <a:t>3&lt;=(4+2)</a:t>
            </a:r>
          </a:p>
          <a:p>
            <a:pPr marL="2262188" indent="-514350">
              <a:buFont typeface="+mj-lt"/>
              <a:buAutoNum type="arabicPeriod"/>
            </a:pPr>
            <a:r>
              <a:rPr lang="en-GB" dirty="0"/>
              <a:t>5//2&gt;1</a:t>
            </a:r>
          </a:p>
          <a:p>
            <a:pPr marL="2262188" indent="-514350">
              <a:buFont typeface="+mj-lt"/>
              <a:buAutoNum type="arabicPeriod"/>
            </a:pPr>
            <a:r>
              <a:rPr lang="en-GB" dirty="0"/>
              <a:t>21%5!=1</a:t>
            </a:r>
          </a:p>
          <a:p>
            <a:pPr marL="2262188" indent="-514350">
              <a:buFont typeface="+mj-lt"/>
              <a:buAutoNum type="arabicPeriod"/>
            </a:pPr>
            <a:r>
              <a:rPr lang="en-GB" dirty="0"/>
              <a:t>46//5==8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4A4F2-FCAA-453C-8036-C970B543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B8BD1-D2B3-4DB9-962B-A795FDD0284F}"/>
              </a:ext>
            </a:extLst>
          </p:cNvPr>
          <p:cNvSpPr txBox="1"/>
          <p:nvPr/>
        </p:nvSpPr>
        <p:spPr>
          <a:xfrm>
            <a:off x="4775253" y="1814944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120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6066E-6796-4CAB-9C3A-97CA6791DB9F}"/>
              </a:ext>
            </a:extLst>
          </p:cNvPr>
          <p:cNvSpPr txBox="1"/>
          <p:nvPr/>
        </p:nvSpPr>
        <p:spPr>
          <a:xfrm>
            <a:off x="4775253" y="2367629"/>
            <a:ext cx="113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120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026AB-C165-4B68-82FD-1170EFB71D53}"/>
              </a:ext>
            </a:extLst>
          </p:cNvPr>
          <p:cNvSpPr txBox="1"/>
          <p:nvPr/>
        </p:nvSpPr>
        <p:spPr>
          <a:xfrm>
            <a:off x="4775253" y="2920314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120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8BA38-F1E8-4547-B2A8-D6CE32EF85A8}"/>
              </a:ext>
            </a:extLst>
          </p:cNvPr>
          <p:cNvSpPr txBox="1"/>
          <p:nvPr/>
        </p:nvSpPr>
        <p:spPr>
          <a:xfrm>
            <a:off x="5807553" y="3482197"/>
            <a:ext cx="113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spc="120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56404-40A2-4B2D-9987-D22EEE6FA37C}"/>
              </a:ext>
            </a:extLst>
          </p:cNvPr>
          <p:cNvSpPr txBox="1"/>
          <p:nvPr/>
        </p:nvSpPr>
        <p:spPr>
          <a:xfrm>
            <a:off x="5122910" y="4066972"/>
            <a:ext cx="113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120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2C11C-1568-4883-9344-F3C41951A646}"/>
              </a:ext>
            </a:extLst>
          </p:cNvPr>
          <p:cNvSpPr txBox="1"/>
          <p:nvPr/>
        </p:nvSpPr>
        <p:spPr>
          <a:xfrm>
            <a:off x="4775253" y="4616848"/>
            <a:ext cx="113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120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0531D-44EB-4A54-AE05-03BE067FF127}"/>
              </a:ext>
            </a:extLst>
          </p:cNvPr>
          <p:cNvSpPr txBox="1"/>
          <p:nvPr/>
        </p:nvSpPr>
        <p:spPr>
          <a:xfrm>
            <a:off x="5122910" y="5725027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120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E309B-BBCE-4214-9EC5-FE1FA5FAEA6C}"/>
              </a:ext>
            </a:extLst>
          </p:cNvPr>
          <p:cNvSpPr txBox="1"/>
          <p:nvPr/>
        </p:nvSpPr>
        <p:spPr>
          <a:xfrm>
            <a:off x="5122910" y="5172342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120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</a:p>
        </p:txBody>
      </p:sp>
      <p:pic>
        <p:nvPicPr>
          <p:cNvPr id="14" name="Picture 1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65ADA993-91B2-4957-AD1C-09CF0805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736" y="1690688"/>
            <a:ext cx="2175170" cy="46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1A51-EB9D-4C4A-BB0A-9ADA68F3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flow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6ABE-C395-457B-BE90-852EE1AD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30910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This flow diagrams has another symbol, the decision diamond.</a:t>
            </a:r>
          </a:p>
          <a:p>
            <a:r>
              <a:rPr lang="en-GB" dirty="0"/>
              <a:t>What does it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1D9F3-3E9C-4903-961F-A3A51879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F3AFF3-B042-425E-AB4A-1275E937E117}"/>
              </a:ext>
            </a:extLst>
          </p:cNvPr>
          <p:cNvSpPr/>
          <p:nvPr/>
        </p:nvSpPr>
        <p:spPr>
          <a:xfrm>
            <a:off x="6737941" y="1683508"/>
            <a:ext cx="1663338" cy="4441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3B485B79-82BE-46A5-AD7C-4F1A4828B445}"/>
              </a:ext>
            </a:extLst>
          </p:cNvPr>
          <p:cNvSpPr/>
          <p:nvPr/>
        </p:nvSpPr>
        <p:spPr>
          <a:xfrm>
            <a:off x="6398308" y="3456136"/>
            <a:ext cx="2342605" cy="106244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</a:t>
            </a: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 10?</a:t>
            </a:r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78536988-F4CC-4415-B434-9BDDBFD9DA56}"/>
              </a:ext>
            </a:extLst>
          </p:cNvPr>
          <p:cNvSpPr/>
          <p:nvPr/>
        </p:nvSpPr>
        <p:spPr>
          <a:xfrm>
            <a:off x="5664340" y="2496336"/>
            <a:ext cx="3810540" cy="591109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 </a:t>
            </a:r>
            <a:r>
              <a:rPr lang="en-GB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804B2A7C-24E8-47CC-ADC3-40263BE77CB4}"/>
              </a:ext>
            </a:extLst>
          </p:cNvPr>
          <p:cNvSpPr/>
          <p:nvPr/>
        </p:nvSpPr>
        <p:spPr>
          <a:xfrm>
            <a:off x="3677265" y="4729961"/>
            <a:ext cx="3810540" cy="591109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“Over 10”</a:t>
            </a:r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0DB191D0-AC82-4B18-BF36-F7C02969360B}"/>
              </a:ext>
            </a:extLst>
          </p:cNvPr>
          <p:cNvSpPr/>
          <p:nvPr/>
        </p:nvSpPr>
        <p:spPr>
          <a:xfrm>
            <a:off x="7651415" y="4729961"/>
            <a:ext cx="3810540" cy="591109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</a:t>
            </a:r>
            <a:b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“Not over 10”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63E8FF-1322-43DE-981D-E6DC67AB8302}"/>
              </a:ext>
            </a:extLst>
          </p:cNvPr>
          <p:cNvSpPr/>
          <p:nvPr/>
        </p:nvSpPr>
        <p:spPr>
          <a:xfrm>
            <a:off x="6737941" y="6096341"/>
            <a:ext cx="1663338" cy="4441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273FA6-A5C4-4B69-940A-95E315F83D3F}"/>
              </a:ext>
            </a:extLst>
          </p:cNvPr>
          <p:cNvCxnSpPr>
            <a:stCxn id="5" idx="2"/>
            <a:endCxn id="9" idx="1"/>
          </p:cNvCxnSpPr>
          <p:nvPr/>
        </p:nvCxnSpPr>
        <p:spPr>
          <a:xfrm>
            <a:off x="7569610" y="2127645"/>
            <a:ext cx="0" cy="368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FBD7EB-644D-457F-A895-D8B9EA477D0E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>
            <a:off x="7569610" y="3087445"/>
            <a:ext cx="1" cy="368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82C261E-7AE6-4A2F-8B32-F3A4CCD17F6E}"/>
              </a:ext>
            </a:extLst>
          </p:cNvPr>
          <p:cNvCxnSpPr>
            <a:stCxn id="8" idx="1"/>
            <a:endCxn id="6" idx="1"/>
          </p:cNvCxnSpPr>
          <p:nvPr/>
        </p:nvCxnSpPr>
        <p:spPr>
          <a:xfrm rot="10800000" flipV="1">
            <a:off x="5582536" y="3987359"/>
            <a:ext cx="815773" cy="74260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167BA21-B378-4622-82FC-89E18366FA31}"/>
              </a:ext>
            </a:extLst>
          </p:cNvPr>
          <p:cNvCxnSpPr>
            <a:cxnSpLocks/>
            <a:stCxn id="6" idx="4"/>
            <a:endCxn id="11" idx="0"/>
          </p:cNvCxnSpPr>
          <p:nvPr/>
        </p:nvCxnSpPr>
        <p:spPr>
          <a:xfrm rot="16200000" flipH="1">
            <a:off x="6188437" y="4715167"/>
            <a:ext cx="775271" cy="19870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A968F43-0762-4D0A-BAF5-B4DA70DCAA86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8740913" y="3987359"/>
            <a:ext cx="815772" cy="74260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9FB1FD9-B095-4B1C-94D0-6329646ACB5E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rot="5400000">
            <a:off x="8175513" y="4715168"/>
            <a:ext cx="775271" cy="19870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C9D4989-8C99-4719-A60B-BC7612360615}"/>
              </a:ext>
            </a:extLst>
          </p:cNvPr>
          <p:cNvSpPr txBox="1"/>
          <p:nvPr/>
        </p:nvSpPr>
        <p:spPr>
          <a:xfrm>
            <a:off x="5990422" y="3618026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8B7151-C8CD-404D-A7EE-6608CE991B5D}"/>
              </a:ext>
            </a:extLst>
          </p:cNvPr>
          <p:cNvSpPr txBox="1"/>
          <p:nvPr/>
        </p:nvSpPr>
        <p:spPr>
          <a:xfrm>
            <a:off x="8727563" y="363986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9753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F505-9F8C-48AB-AF13-98A67E22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diamond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30730-392C-4DD9-91E1-397081B0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5302"/>
            <a:ext cx="10515600" cy="2735863"/>
          </a:xfrm>
        </p:spPr>
        <p:txBody>
          <a:bodyPr>
            <a:normAutofit/>
          </a:bodyPr>
          <a:lstStyle/>
          <a:p>
            <a:r>
              <a:rPr lang="en-GB" dirty="0"/>
              <a:t>A decision diamond has one input and two possible outputs.</a:t>
            </a:r>
          </a:p>
          <a:p>
            <a:r>
              <a:rPr lang="en-GB" dirty="0"/>
              <a:t>It allows the program to take a different route, depending on if it meets the criteria (in this case if </a:t>
            </a:r>
            <a:r>
              <a:rPr lang="en-GB" dirty="0" err="1"/>
              <a:t>num</a:t>
            </a:r>
            <a:r>
              <a:rPr lang="en-GB" dirty="0"/>
              <a:t> is greater than 10).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F6C6E-F33F-4DD5-B0F6-A8E6E7E2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17B0A12-5E6A-4436-AA0A-D22E81024BC0}"/>
              </a:ext>
            </a:extLst>
          </p:cNvPr>
          <p:cNvSpPr/>
          <p:nvPr/>
        </p:nvSpPr>
        <p:spPr>
          <a:xfrm>
            <a:off x="4929001" y="1658004"/>
            <a:ext cx="2342605" cy="106244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 10?</a:t>
            </a:r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104590F7-523D-49CF-A3D7-0461EC563A3F}"/>
              </a:ext>
            </a:extLst>
          </p:cNvPr>
          <p:cNvSpPr/>
          <p:nvPr/>
        </p:nvSpPr>
        <p:spPr>
          <a:xfrm>
            <a:off x="1241162" y="2663217"/>
            <a:ext cx="3842116" cy="842094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“Over 10”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692A237-BD72-47A2-98FB-38A0A1828430}"/>
              </a:ext>
            </a:extLst>
          </p:cNvPr>
          <p:cNvCxnSpPr>
            <a:cxnSpLocks/>
            <a:stCxn id="5" idx="1"/>
            <a:endCxn id="6" idx="1"/>
          </p:cNvCxnSpPr>
          <p:nvPr/>
        </p:nvCxnSpPr>
        <p:spPr>
          <a:xfrm rot="10800000" flipV="1">
            <a:off x="3162221" y="2189227"/>
            <a:ext cx="1766781" cy="47399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8E075D5-6229-42D0-A461-922870E86EEE}"/>
              </a:ext>
            </a:extLst>
          </p:cNvPr>
          <p:cNvCxnSpPr>
            <a:cxnSpLocks/>
            <a:stCxn id="5" idx="3"/>
            <a:endCxn id="17" idx="0"/>
          </p:cNvCxnSpPr>
          <p:nvPr/>
        </p:nvCxnSpPr>
        <p:spPr>
          <a:xfrm>
            <a:off x="7271606" y="2189227"/>
            <a:ext cx="1471174" cy="52247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0521A0-09F2-4AE7-AB72-75A90AF3BE05}"/>
              </a:ext>
            </a:extLst>
          </p:cNvPr>
          <p:cNvSpPr txBox="1"/>
          <p:nvPr/>
        </p:nvSpPr>
        <p:spPr>
          <a:xfrm>
            <a:off x="4246539" y="1743903"/>
            <a:ext cx="58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2B44A-6746-4A51-8119-906599E45201}"/>
              </a:ext>
            </a:extLst>
          </p:cNvPr>
          <p:cNvSpPr txBox="1"/>
          <p:nvPr/>
        </p:nvSpPr>
        <p:spPr>
          <a:xfrm>
            <a:off x="7366728" y="1778859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No</a:t>
            </a:r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E6FFA15C-AA15-4996-8C71-2983300E82C5}"/>
              </a:ext>
            </a:extLst>
          </p:cNvPr>
          <p:cNvSpPr/>
          <p:nvPr/>
        </p:nvSpPr>
        <p:spPr>
          <a:xfrm>
            <a:off x="6437510" y="2711706"/>
            <a:ext cx="3842116" cy="842094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 “Not over 10”</a:t>
            </a:r>
          </a:p>
        </p:txBody>
      </p:sp>
      <p:pic>
        <p:nvPicPr>
          <p:cNvPr id="26" name="Picture 25" descr="A picture containing weapon&#10;&#10;Description automatically generated">
            <a:extLst>
              <a:ext uri="{FF2B5EF4-FFF2-40B4-BE49-F238E27FC236}">
                <a16:creationId xmlns:a16="http://schemas.microsoft.com/office/drawing/2014/main" id="{BDCB097F-5DFF-42DD-8CE2-5A2FD9E559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32" y="311910"/>
            <a:ext cx="790685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/>
      <p:bldP spid="11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CDA3-4BCE-442E-B1BF-F787E97E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C06A-FD9A-4F4D-9076-B0EDE5D7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089490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Which shape is used to represent a terminator in a flow diagram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shape is used to represent a process in a flow diagram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shape is used to represent an input or an output in a flow diagram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shape is used to make a decision in a flow diagram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are lines indented in an if…else statement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131B5-FC3E-482F-A0A4-AA817032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EA04C-D430-482E-884B-6ED567A311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0E000"/>
              </a:clrFrom>
              <a:clrTo>
                <a:srgbClr val="C0E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10" y="761988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ython Template" id="{9C15F6AA-4278-4A77-92C3-D0C72FD3F1D2}" vid="{7B2950A7-A743-4F80-BED2-7002E2DA2F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EA8E350CF9F44BACC88860BF0FAE0" ma:contentTypeVersion="35" ma:contentTypeDescription="Create a new document." ma:contentTypeScope="" ma:versionID="60ce0e87a042b315567d8be5912d7c9b">
  <xsd:schema xmlns:xsd="http://www.w3.org/2001/XMLSchema" xmlns:xs="http://www.w3.org/2001/XMLSchema" xmlns:p="http://schemas.microsoft.com/office/2006/metadata/properties" xmlns:ns3="943941c1-dff4-4fcf-b171-f8a26dc07853" xmlns:ns4="086c1347-6174-4da8-b5b4-8c18aa9fce9f" targetNamespace="http://schemas.microsoft.com/office/2006/metadata/properties" ma:root="true" ma:fieldsID="e79c098d32011241f136b453e95cc3c1" ns3:_="" ns4:_="">
    <xsd:import namespace="943941c1-dff4-4fcf-b171-f8a26dc07853"/>
    <xsd:import namespace="086c1347-6174-4da8-b5b4-8c18aa9fce9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941c1-dff4-4fcf-b171-f8a26dc078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c1347-6174-4da8-b5b4-8c18aa9fc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086c1347-6174-4da8-b5b4-8c18aa9fce9f" xsi:nil="true"/>
    <TeamsChannelId xmlns="086c1347-6174-4da8-b5b4-8c18aa9fce9f" xsi:nil="true"/>
    <IsNotebookLocked xmlns="086c1347-6174-4da8-b5b4-8c18aa9fce9f" xsi:nil="true"/>
    <Owner xmlns="086c1347-6174-4da8-b5b4-8c18aa9fce9f">
      <UserInfo>
        <DisplayName/>
        <AccountId xsi:nil="true"/>
        <AccountType/>
      </UserInfo>
    </Owner>
    <NotebookType xmlns="086c1347-6174-4da8-b5b4-8c18aa9fce9f" xsi:nil="true"/>
    <Students xmlns="086c1347-6174-4da8-b5b4-8c18aa9fce9f">
      <UserInfo>
        <DisplayName/>
        <AccountId xsi:nil="true"/>
        <AccountType/>
      </UserInfo>
    </Students>
    <Math_Settings xmlns="086c1347-6174-4da8-b5b4-8c18aa9fce9f" xsi:nil="true"/>
    <Teams_Channel_Section_Location xmlns="086c1347-6174-4da8-b5b4-8c18aa9fce9f" xsi:nil="true"/>
    <AppVersion xmlns="086c1347-6174-4da8-b5b4-8c18aa9fce9f" xsi:nil="true"/>
    <FolderType xmlns="086c1347-6174-4da8-b5b4-8c18aa9fce9f" xsi:nil="true"/>
    <Distribution_Groups xmlns="086c1347-6174-4da8-b5b4-8c18aa9fce9f" xsi:nil="true"/>
    <Self_Registration_Enabled xmlns="086c1347-6174-4da8-b5b4-8c18aa9fce9f" xsi:nil="true"/>
    <Is_Collaboration_Space_Locked xmlns="086c1347-6174-4da8-b5b4-8c18aa9fce9f" xsi:nil="true"/>
    <LMS_Mappings xmlns="086c1347-6174-4da8-b5b4-8c18aa9fce9f" xsi:nil="true"/>
    <Teachers xmlns="086c1347-6174-4da8-b5b4-8c18aa9fce9f">
      <UserInfo>
        <DisplayName/>
        <AccountId xsi:nil="true"/>
        <AccountType/>
      </UserInfo>
    </Teachers>
    <Student_Groups xmlns="086c1347-6174-4da8-b5b4-8c18aa9fce9f">
      <UserInfo>
        <DisplayName/>
        <AccountId xsi:nil="true"/>
        <AccountType/>
      </UserInfo>
    </Student_Groups>
    <DefaultSectionNames xmlns="086c1347-6174-4da8-b5b4-8c18aa9fce9f" xsi:nil="true"/>
    <Invited_Students xmlns="086c1347-6174-4da8-b5b4-8c18aa9fce9f" xsi:nil="true"/>
    <CultureName xmlns="086c1347-6174-4da8-b5b4-8c18aa9fce9f" xsi:nil="true"/>
    <Templates xmlns="086c1347-6174-4da8-b5b4-8c18aa9fce9f" xsi:nil="true"/>
    <Has_Teacher_Only_SectionGroup xmlns="086c1347-6174-4da8-b5b4-8c18aa9fce9f" xsi:nil="true"/>
  </documentManagement>
</p:properties>
</file>

<file path=customXml/itemProps1.xml><?xml version="1.0" encoding="utf-8"?>
<ds:datastoreItem xmlns:ds="http://schemas.openxmlformats.org/officeDocument/2006/customXml" ds:itemID="{1CBE5179-6C22-4255-8EA9-683F9A857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941c1-dff4-4fcf-b171-f8a26dc07853"/>
    <ds:schemaRef ds:uri="086c1347-6174-4da8-b5b4-8c18aa9fc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F27566-5D66-439B-90BC-622E7846E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3D96D-6AC8-4213-8A61-2FCE6664A3E3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086c1347-6174-4da8-b5b4-8c18aa9fce9f"/>
    <ds:schemaRef ds:uri="http://purl.org/dc/dcmitype/"/>
    <ds:schemaRef ds:uri="http://purl.org/dc/elements/1.1/"/>
    <ds:schemaRef ds:uri="http://schemas.openxmlformats.org/package/2006/metadata/core-properties"/>
    <ds:schemaRef ds:uri="943941c1-dff4-4fcf-b171-f8a26dc0785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Python Template</Template>
  <TotalTime>4062</TotalTime>
  <Words>249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Narrow</vt:lpstr>
      <vt:lpstr>Century Gothic</vt:lpstr>
      <vt:lpstr>Tahoma</vt:lpstr>
      <vt:lpstr>Arial</vt:lpstr>
      <vt:lpstr>Calibri</vt:lpstr>
      <vt:lpstr>Office Theme</vt:lpstr>
      <vt:lpstr>If statements</vt:lpstr>
      <vt:lpstr>Starter</vt:lpstr>
      <vt:lpstr>PowerPoint Presentation</vt:lpstr>
      <vt:lpstr>Are these statements true or false?</vt:lpstr>
      <vt:lpstr>More flow diagrams</vt:lpstr>
      <vt:lpstr>Decision diamond</vt:lpstr>
      <vt:lpstr>Pop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Nichola Wilkin</dc:creator>
  <cp:lastModifiedBy>Karen Titman</cp:lastModifiedBy>
  <cp:revision>44</cp:revision>
  <dcterms:created xsi:type="dcterms:W3CDTF">2019-06-14T05:13:37Z</dcterms:created>
  <dcterms:modified xsi:type="dcterms:W3CDTF">2022-05-10T14:22:40Z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0x010100C4CEA8E350CF9F44BACC88860BF0FAE0</vt:lpwstr>
  </property>
</Properties>
</file>