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1" r:id="rId3"/>
    <p:sldId id="263" r:id="rId4"/>
    <p:sldId id="268" r:id="rId5"/>
    <p:sldId id="264" r:id="rId6"/>
    <p:sldId id="265" r:id="rId7"/>
    <p:sldId id="267" r:id="rId8"/>
    <p:sldId id="266" r:id="rId9"/>
    <p:sldId id="283" r:id="rId10"/>
    <p:sldId id="259" r:id="rId11"/>
    <p:sldId id="270" r:id="rId12"/>
    <p:sldId id="271" r:id="rId13"/>
    <p:sldId id="272" r:id="rId14"/>
    <p:sldId id="273" r:id="rId15"/>
    <p:sldId id="274" r:id="rId16"/>
    <p:sldId id="275" r:id="rId17"/>
    <p:sldId id="279" r:id="rId18"/>
    <p:sldId id="282" r:id="rId19"/>
    <p:sldId id="28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BA6B4-C3E4-480A-9C73-A0D034CBE91D}" v="8" dt="2020-06-16T07:58:0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varScale="1">
        <p:scale>
          <a:sx n="60" d="100"/>
          <a:sy n="60" d="100"/>
        </p:scale>
        <p:origin x="14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eeves" userId="e748b5bb-59f3-4b3f-80a3-3bf8c771a8a6" providerId="ADAL" clId="{7F4BA6B4-C3E4-480A-9C73-A0D034CBE91D}"/>
    <pc:docChg chg="custSel delSld modSld">
      <pc:chgData name="Daniel Reeves" userId="e748b5bb-59f3-4b3f-80a3-3bf8c771a8a6" providerId="ADAL" clId="{7F4BA6B4-C3E4-480A-9C73-A0D034CBE91D}" dt="2020-06-16T07:58:12.211" v="15" actId="2696"/>
      <pc:docMkLst>
        <pc:docMk/>
      </pc:docMkLst>
      <pc:sldChg chg="modSp">
        <pc:chgData name="Daniel Reeves" userId="e748b5bb-59f3-4b3f-80a3-3bf8c771a8a6" providerId="ADAL" clId="{7F4BA6B4-C3E4-480A-9C73-A0D034CBE91D}" dt="2020-06-16T07:57:55.507" v="7" actId="27636"/>
        <pc:sldMkLst>
          <pc:docMk/>
          <pc:sldMk cId="192281086" sldId="260"/>
        </pc:sldMkLst>
        <pc:spChg chg="mod">
          <ac:chgData name="Daniel Reeves" userId="e748b5bb-59f3-4b3f-80a3-3bf8c771a8a6" providerId="ADAL" clId="{7F4BA6B4-C3E4-480A-9C73-A0D034CBE91D}" dt="2020-06-16T07:57:55.507" v="7" actId="27636"/>
          <ac:spMkLst>
            <pc:docMk/>
            <pc:sldMk cId="192281086" sldId="260"/>
            <ac:spMk id="3" creationId="{00000000-0000-0000-0000-000000000000}"/>
          </ac:spMkLst>
        </pc:spChg>
      </pc:sldChg>
      <pc:sldChg chg="modSp modAnim">
        <pc:chgData name="Daniel Reeves" userId="e748b5bb-59f3-4b3f-80a3-3bf8c771a8a6" providerId="ADAL" clId="{7F4BA6B4-C3E4-480A-9C73-A0D034CBE91D}" dt="2020-06-16T07:58:01.691" v="14" actId="404"/>
        <pc:sldMkLst>
          <pc:docMk/>
          <pc:sldMk cId="2430981604" sldId="261"/>
        </pc:sldMkLst>
        <pc:spChg chg="mod">
          <ac:chgData name="Daniel Reeves" userId="e748b5bb-59f3-4b3f-80a3-3bf8c771a8a6" providerId="ADAL" clId="{7F4BA6B4-C3E4-480A-9C73-A0D034CBE91D}" dt="2020-06-16T07:58:01.691" v="14" actId="404"/>
          <ac:spMkLst>
            <pc:docMk/>
            <pc:sldMk cId="2430981604" sldId="261"/>
            <ac:spMk id="5" creationId="{00000000-0000-0000-0000-000000000000}"/>
          </ac:spMkLst>
        </pc:spChg>
      </pc:sldChg>
      <pc:sldChg chg="modSp">
        <pc:chgData name="Daniel Reeves" userId="e748b5bb-59f3-4b3f-80a3-3bf8c771a8a6" providerId="ADAL" clId="{7F4BA6B4-C3E4-480A-9C73-A0D034CBE91D}" dt="2020-06-16T07:57:55.460" v="3" actId="27636"/>
        <pc:sldMkLst>
          <pc:docMk/>
          <pc:sldMk cId="626850692" sldId="264"/>
        </pc:sldMkLst>
        <pc:spChg chg="mod">
          <ac:chgData name="Daniel Reeves" userId="e748b5bb-59f3-4b3f-80a3-3bf8c771a8a6" providerId="ADAL" clId="{7F4BA6B4-C3E4-480A-9C73-A0D034CBE91D}" dt="2020-06-16T07:57:55.460" v="3" actId="27636"/>
          <ac:spMkLst>
            <pc:docMk/>
            <pc:sldMk cId="626850692" sldId="264"/>
            <ac:spMk id="5" creationId="{00000000-0000-0000-0000-000000000000}"/>
          </ac:spMkLst>
        </pc:spChg>
      </pc:sldChg>
      <pc:sldChg chg="modSp">
        <pc:chgData name="Daniel Reeves" userId="e748b5bb-59f3-4b3f-80a3-3bf8c771a8a6" providerId="ADAL" clId="{7F4BA6B4-C3E4-480A-9C73-A0D034CBE91D}" dt="2020-06-16T07:57:55.471" v="4" actId="27636"/>
        <pc:sldMkLst>
          <pc:docMk/>
          <pc:sldMk cId="2232796315" sldId="265"/>
        </pc:sldMkLst>
        <pc:spChg chg="mod">
          <ac:chgData name="Daniel Reeves" userId="e748b5bb-59f3-4b3f-80a3-3bf8c771a8a6" providerId="ADAL" clId="{7F4BA6B4-C3E4-480A-9C73-A0D034CBE91D}" dt="2020-06-16T07:57:55.471" v="4" actId="27636"/>
          <ac:spMkLst>
            <pc:docMk/>
            <pc:sldMk cId="2232796315" sldId="265"/>
            <ac:spMk id="5" creationId="{00000000-0000-0000-0000-000000000000}"/>
          </ac:spMkLst>
        </pc:spChg>
      </pc:sldChg>
      <pc:sldChg chg="modSp">
        <pc:chgData name="Daniel Reeves" userId="e748b5bb-59f3-4b3f-80a3-3bf8c771a8a6" providerId="ADAL" clId="{7F4BA6B4-C3E4-480A-9C73-A0D034CBE91D}" dt="2020-06-16T07:57:55.489" v="6" actId="27636"/>
        <pc:sldMkLst>
          <pc:docMk/>
          <pc:sldMk cId="2130314539" sldId="266"/>
        </pc:sldMkLst>
        <pc:spChg chg="mod">
          <ac:chgData name="Daniel Reeves" userId="e748b5bb-59f3-4b3f-80a3-3bf8c771a8a6" providerId="ADAL" clId="{7F4BA6B4-C3E4-480A-9C73-A0D034CBE91D}" dt="2020-06-16T07:57:55.489" v="6" actId="27636"/>
          <ac:spMkLst>
            <pc:docMk/>
            <pc:sldMk cId="2130314539" sldId="266"/>
            <ac:spMk id="5" creationId="{00000000-0000-0000-0000-000000000000}"/>
          </ac:spMkLst>
        </pc:spChg>
      </pc:sldChg>
      <pc:sldChg chg="modSp">
        <pc:chgData name="Daniel Reeves" userId="e748b5bb-59f3-4b3f-80a3-3bf8c771a8a6" providerId="ADAL" clId="{7F4BA6B4-C3E4-480A-9C73-A0D034CBE91D}" dt="2020-06-16T07:57:55.479" v="5" actId="27636"/>
        <pc:sldMkLst>
          <pc:docMk/>
          <pc:sldMk cId="798604231" sldId="267"/>
        </pc:sldMkLst>
        <pc:spChg chg="mod">
          <ac:chgData name="Daniel Reeves" userId="e748b5bb-59f3-4b3f-80a3-3bf8c771a8a6" providerId="ADAL" clId="{7F4BA6B4-C3E4-480A-9C73-A0D034CBE91D}" dt="2020-06-16T07:57:55.479" v="5" actId="27636"/>
          <ac:spMkLst>
            <pc:docMk/>
            <pc:sldMk cId="798604231" sldId="267"/>
            <ac:spMk id="5" creationId="{00000000-0000-0000-0000-000000000000}"/>
          </ac:spMkLst>
        </pc:spChg>
      </pc:sldChg>
      <pc:sldChg chg="del">
        <pc:chgData name="Daniel Reeves" userId="e748b5bb-59f3-4b3f-80a3-3bf8c771a8a6" providerId="ADAL" clId="{7F4BA6B4-C3E4-480A-9C73-A0D034CBE91D}" dt="2020-06-16T07:58:12.211" v="15" actId="2696"/>
        <pc:sldMkLst>
          <pc:docMk/>
          <pc:sldMk cId="676809619" sldId="280"/>
        </pc:sldMkLst>
      </pc:sldChg>
      <pc:sldChg chg="del">
        <pc:chgData name="Daniel Reeves" userId="e748b5bb-59f3-4b3f-80a3-3bf8c771a8a6" providerId="ADAL" clId="{7F4BA6B4-C3E4-480A-9C73-A0D034CBE91D}" dt="2020-06-16T07:57:45.781" v="0" actId="2696"/>
        <pc:sldMkLst>
          <pc:docMk/>
          <pc:sldMk cId="3777371683"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CCF89-FB43-46D7-9F3A-9DCF8579A49F}" type="datetimeFigureOut">
              <a:rPr lang="en-GB" smtClean="0"/>
              <a:t>16/06/2020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2C2D8-F2B7-4D55-9213-378404A2BD0F}" type="slidenum">
              <a:rPr lang="en-GB" smtClean="0"/>
              <a:t>‹#›</a:t>
            </a:fld>
            <a:endParaRPr lang="en-GB"/>
          </a:p>
        </p:txBody>
      </p:sp>
    </p:spTree>
    <p:extLst>
      <p:ext uri="{BB962C8B-B14F-4D97-AF65-F5344CB8AC3E}">
        <p14:creationId xmlns:p14="http://schemas.microsoft.com/office/powerpoint/2010/main" val="303668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start to come</a:t>
            </a:r>
            <a:r>
              <a:rPr lang="en-GB" baseline="0" dirty="0"/>
              <a:t> up with their answers to this – remind them of the fact that Christianity is an Abrahamic faith, get them to use the term monotheism</a:t>
            </a:r>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1</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6D970-1A0F-4A0E-AB93-E233F8FE240F}"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 slide off for</a:t>
            </a:r>
            <a:r>
              <a:rPr lang="en-GB" baseline="0" dirty="0"/>
              <a:t> students to fill in after they have been through the explanation – this meets outcome 2</a:t>
            </a:r>
            <a:endParaRPr lang="en-GB" dirty="0"/>
          </a:p>
        </p:txBody>
      </p:sp>
      <p:sp>
        <p:nvSpPr>
          <p:cNvPr id="4" name="Slide Number Placeholder 3"/>
          <p:cNvSpPr>
            <a:spLocks noGrp="1"/>
          </p:cNvSpPr>
          <p:nvPr>
            <p:ph type="sldNum" sz="quarter" idx="10"/>
          </p:nvPr>
        </p:nvSpPr>
        <p:spPr/>
        <p:txBody>
          <a:bodyPr/>
          <a:lstStyle/>
          <a:p>
            <a:fld id="{CB002103-AF49-4774-8022-577868FD707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79767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02103-AF49-4774-8022-577868FD707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79767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6D970-1A0F-4A0E-AB93-E233F8FE240F}" type="slidenum">
              <a:rPr lang="en-GB" smtClean="0">
                <a:solidFill>
                  <a:prstClr val="black"/>
                </a:solidFill>
              </a:rPr>
              <a:pPr/>
              <a:t>18</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in A3.</a:t>
            </a:r>
          </a:p>
        </p:txBody>
      </p:sp>
      <p:sp>
        <p:nvSpPr>
          <p:cNvPr id="4" name="Slide Number Placeholder 3"/>
          <p:cNvSpPr>
            <a:spLocks noGrp="1"/>
          </p:cNvSpPr>
          <p:nvPr>
            <p:ph type="sldNum" sz="quarter" idx="10"/>
          </p:nvPr>
        </p:nvSpPr>
        <p:spPr/>
        <p:txBody>
          <a:bodyPr/>
          <a:lstStyle/>
          <a:p>
            <a:fld id="{AC31E200-3556-4091-8084-3EA658ECA29B}"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5767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reasons that can be given for saying that Christians </a:t>
            </a:r>
            <a:r>
              <a:rPr lang="en-GB" baseline="0"/>
              <a:t>believe in one </a:t>
            </a:r>
            <a:r>
              <a:rPr lang="en-GB" baseline="0" dirty="0"/>
              <a:t>God</a:t>
            </a:r>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2</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3</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4</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this, see if students can identify the problem</a:t>
            </a:r>
          </a:p>
        </p:txBody>
      </p:sp>
      <p:sp>
        <p:nvSpPr>
          <p:cNvPr id="4" name="Slide Number Placeholder 3"/>
          <p:cNvSpPr>
            <a:spLocks noGrp="1"/>
          </p:cNvSpPr>
          <p:nvPr>
            <p:ph type="sldNum" sz="quarter" idx="10"/>
          </p:nvPr>
        </p:nvSpPr>
        <p:spPr/>
        <p:txBody>
          <a:bodyPr/>
          <a:lstStyle/>
          <a:p>
            <a:fld id="{A412C2D8-F2B7-4D55-9213-378404A2BD0F}" type="slidenum">
              <a:rPr lang="en-GB" smtClean="0"/>
              <a:t>5</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6</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7</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2C2D8-F2B7-4D55-9213-378404A2BD0F}" type="slidenum">
              <a:rPr lang="en-GB" smtClean="0"/>
              <a:t>8</a:t>
            </a:fld>
            <a:endParaRPr lang="en-GB"/>
          </a:p>
        </p:txBody>
      </p:sp>
    </p:spTree>
    <p:extLst>
      <p:ext uri="{BB962C8B-B14F-4D97-AF65-F5344CB8AC3E}">
        <p14:creationId xmlns:p14="http://schemas.microsoft.com/office/powerpoint/2010/main" val="262182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6D970-1A0F-4A0E-AB93-E233F8FE240F}" type="slidenum">
              <a:rPr lang="en-GB" smtClean="0">
                <a:solidFill>
                  <a:prstClr val="black"/>
                </a:solidFill>
              </a:rPr>
              <a:pPr/>
              <a:t>9</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B536CC-8402-4980-B422-E840F2F448F4}"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347655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536CC-8402-4980-B422-E840F2F448F4}"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159400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536CC-8402-4980-B422-E840F2F448F4}"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232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536CC-8402-4980-B422-E840F2F448F4}"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140833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536CC-8402-4980-B422-E840F2F448F4}"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133441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B536CC-8402-4980-B422-E840F2F448F4}"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392544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B536CC-8402-4980-B422-E840F2F448F4}"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145271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B536CC-8402-4980-B422-E840F2F448F4}"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252529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536CC-8402-4980-B422-E840F2F448F4}"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575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536CC-8402-4980-B422-E840F2F448F4}"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28173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536CC-8402-4980-B422-E840F2F448F4}"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E32CD-BFAD-4221-BB12-9A67CC89726F}" type="slidenum">
              <a:rPr lang="en-GB" smtClean="0"/>
              <a:t>‹#›</a:t>
            </a:fld>
            <a:endParaRPr lang="en-GB"/>
          </a:p>
        </p:txBody>
      </p:sp>
    </p:spTree>
    <p:extLst>
      <p:ext uri="{BB962C8B-B14F-4D97-AF65-F5344CB8AC3E}">
        <p14:creationId xmlns:p14="http://schemas.microsoft.com/office/powerpoint/2010/main" val="272784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536CC-8402-4980-B422-E840F2F448F4}" type="datetimeFigureOut">
              <a:rPr lang="en-GB" smtClean="0"/>
              <a:t>16/06/2020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32CD-BFAD-4221-BB12-9A67CC89726F}" type="slidenum">
              <a:rPr lang="en-GB" smtClean="0"/>
              <a:t>‹#›</a:t>
            </a:fld>
            <a:endParaRPr lang="en-GB"/>
          </a:p>
        </p:txBody>
      </p:sp>
    </p:spTree>
    <p:extLst>
      <p:ext uri="{BB962C8B-B14F-4D97-AF65-F5344CB8AC3E}">
        <p14:creationId xmlns:p14="http://schemas.microsoft.com/office/powerpoint/2010/main" val="156574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116632"/>
            <a:ext cx="8229600" cy="1143000"/>
          </a:xfrm>
        </p:spPr>
        <p:txBody>
          <a:bodyPr>
            <a:normAutofit/>
          </a:bodyPr>
          <a:lstStyle/>
          <a:p>
            <a:pPr algn="l"/>
            <a:r>
              <a:rPr lang="en-GB" sz="5400" u="sng" dirty="0">
                <a:solidFill>
                  <a:schemeClr val="bg1"/>
                </a:solidFill>
                <a:effectLst>
                  <a:outerShdw blurRad="38100" dist="38100" dir="2700000" algn="tl">
                    <a:srgbClr val="000000">
                      <a:alpha val="43137"/>
                    </a:srgbClr>
                  </a:outerShdw>
                </a:effectLst>
                <a:latin typeface="Adobe Caslon Pro Bold" pitchFamily="18" charset="0"/>
              </a:rPr>
              <a:t>Today’s Big Question:</a:t>
            </a:r>
          </a:p>
        </p:txBody>
      </p:sp>
      <p:sp>
        <p:nvSpPr>
          <p:cNvPr id="3" name="Content Placeholder 2"/>
          <p:cNvSpPr>
            <a:spLocks noGrp="1"/>
          </p:cNvSpPr>
          <p:nvPr>
            <p:ph idx="1"/>
          </p:nvPr>
        </p:nvSpPr>
        <p:spPr>
          <a:xfrm>
            <a:off x="457200" y="1783357"/>
            <a:ext cx="4330824" cy="4525963"/>
          </a:xfrm>
        </p:spPr>
        <p:txBody>
          <a:bodyPr>
            <a:normAutofit fontScale="92500"/>
          </a:bodyPr>
          <a:lstStyle/>
          <a:p>
            <a:pPr marL="0" indent="0" algn="ctr">
              <a:buNone/>
            </a:pPr>
            <a:r>
              <a:rPr lang="en-GB" sz="6600" dirty="0">
                <a:solidFill>
                  <a:schemeClr val="bg1"/>
                </a:solidFill>
                <a:effectLst>
                  <a:outerShdw blurRad="38100" dist="38100" dir="2700000" algn="tl">
                    <a:srgbClr val="000000">
                      <a:alpha val="43137"/>
                    </a:srgbClr>
                  </a:outerShdw>
                </a:effectLst>
                <a:latin typeface="Adobe Caslon Pro Bold" pitchFamily="18" charset="0"/>
              </a:rPr>
              <a:t>How many Gods do Christians believe in?</a:t>
            </a:r>
          </a:p>
        </p:txBody>
      </p:sp>
    </p:spTree>
    <p:extLst>
      <p:ext uri="{BB962C8B-B14F-4D97-AF65-F5344CB8AC3E}">
        <p14:creationId xmlns:p14="http://schemas.microsoft.com/office/powerpoint/2010/main" val="19228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260648"/>
            <a:ext cx="7560964" cy="1143000"/>
          </a:xfrm>
          <a:solidFill>
            <a:schemeClr val="bg1">
              <a:alpha val="70000"/>
            </a:schemeClr>
          </a:solidFill>
          <a:ln>
            <a:solidFill>
              <a:schemeClr val="tx1"/>
            </a:solidFill>
          </a:ln>
        </p:spPr>
        <p:txBody>
          <a:bodyPr>
            <a:normAutofit/>
          </a:bodyPr>
          <a:lstStyle/>
          <a:p>
            <a:r>
              <a:rPr lang="en-GB" sz="2700" b="1" dirty="0">
                <a:latin typeface="+mn-lt"/>
              </a:rPr>
              <a:t>Today’s Title: </a:t>
            </a:r>
            <a:r>
              <a:rPr lang="en-GB" sz="2700" b="1" u="sng" dirty="0">
                <a:latin typeface="+mn-lt"/>
              </a:rPr>
              <a:t>The Holy Trinity</a:t>
            </a:r>
            <a:br>
              <a:rPr lang="en-GB" sz="2700" b="1" u="sng" dirty="0">
                <a:latin typeface="+mn-lt"/>
              </a:rPr>
            </a:br>
            <a:r>
              <a:rPr lang="en-GB" sz="3200" b="1" dirty="0">
                <a:latin typeface="+mn-lt"/>
              </a:rPr>
              <a:t>Learning Outcomes</a:t>
            </a:r>
          </a:p>
        </p:txBody>
      </p:sp>
      <p:sp>
        <p:nvSpPr>
          <p:cNvPr id="5" name="TextBox 4"/>
          <p:cNvSpPr txBox="1">
            <a:spLocks noChangeArrowheads="1"/>
          </p:cNvSpPr>
          <p:nvPr/>
        </p:nvSpPr>
        <p:spPr bwMode="auto">
          <a:xfrm>
            <a:off x="755576" y="1610797"/>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defRPr/>
            </a:pPr>
            <a:r>
              <a:rPr lang="en-GB" sz="2800" b="1" dirty="0">
                <a:solidFill>
                  <a:prstClr val="black"/>
                </a:solidFill>
              </a:rPr>
              <a:t>IDENTIFY</a:t>
            </a:r>
            <a:r>
              <a:rPr lang="en-GB" sz="2800" dirty="0">
                <a:solidFill>
                  <a:prstClr val="black"/>
                </a:solidFill>
              </a:rPr>
              <a:t> the 3 parts of the Trinity and </a:t>
            </a:r>
            <a:r>
              <a:rPr lang="en-GB" sz="2800" b="1" dirty="0">
                <a:solidFill>
                  <a:prstClr val="black"/>
                </a:solidFill>
              </a:rPr>
              <a:t>DESCRIBE </a:t>
            </a:r>
            <a:r>
              <a:rPr lang="en-GB" sz="2800" dirty="0">
                <a:solidFill>
                  <a:prstClr val="black"/>
                </a:solidFill>
              </a:rPr>
              <a:t>the problem this causes for Christianity</a:t>
            </a:r>
          </a:p>
        </p:txBody>
      </p:sp>
      <p:sp>
        <p:nvSpPr>
          <p:cNvPr id="6" name="TextBox 5"/>
          <p:cNvSpPr txBox="1">
            <a:spLocks noChangeArrowheads="1"/>
          </p:cNvSpPr>
          <p:nvPr/>
        </p:nvSpPr>
        <p:spPr bwMode="auto">
          <a:xfrm>
            <a:off x="755576" y="2708920"/>
            <a:ext cx="7560964" cy="107721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EXPLAIN </a:t>
            </a:r>
            <a:r>
              <a:rPr lang="en-GB" sz="3200" dirty="0">
                <a:solidFill>
                  <a:prstClr val="black"/>
                </a:solidFill>
              </a:rPr>
              <a:t>Christian beliefs about God and Jesus. </a:t>
            </a:r>
          </a:p>
        </p:txBody>
      </p:sp>
      <p:sp>
        <p:nvSpPr>
          <p:cNvPr id="7" name="TextBox 6"/>
          <p:cNvSpPr txBox="1">
            <a:spLocks noChangeArrowheads="1"/>
          </p:cNvSpPr>
          <p:nvPr/>
        </p:nvSpPr>
        <p:spPr bwMode="auto">
          <a:xfrm>
            <a:off x="755576" y="3933056"/>
            <a:ext cx="7560964" cy="107721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ASSESS </a:t>
            </a:r>
            <a:r>
              <a:rPr lang="en-GB" sz="3200" dirty="0">
                <a:solidFill>
                  <a:prstClr val="black"/>
                </a:solidFill>
              </a:rPr>
              <a:t>whether the idea of the Trinity makes any sense.  </a:t>
            </a:r>
          </a:p>
        </p:txBody>
      </p:sp>
      <p:pic>
        <p:nvPicPr>
          <p:cNvPr id="8" name="Picture 2" descr="C:\Users\becdrr\AppData\Local\Microsoft\Windows\Temporary Internet Files\Content.IE5\R4B3AFO6\MC9004347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41379"/>
            <a:ext cx="900228" cy="9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9181"/>
            <a:ext cx="8712968" cy="4525963"/>
          </a:xfrm>
        </p:spPr>
        <p:txBody>
          <a:bodyPr>
            <a:normAutofit/>
          </a:bodyPr>
          <a:lstStyle/>
          <a:p>
            <a:pPr marL="0" indent="0">
              <a:buNone/>
            </a:pPr>
            <a:r>
              <a:rPr lang="en-GB" sz="3600" dirty="0">
                <a:latin typeface="Adobe Caslon Pro Bold" pitchFamily="18" charset="0"/>
              </a:rPr>
              <a:t>Which of the following would you:</a:t>
            </a:r>
          </a:p>
          <a:p>
            <a:pPr marL="0" indent="0">
              <a:buNone/>
            </a:pPr>
            <a:endParaRPr lang="en-GB" sz="3600" dirty="0">
              <a:latin typeface="Adobe Caslon Pro Bold" pitchFamily="18" charset="0"/>
            </a:endParaRPr>
          </a:p>
          <a:p>
            <a:pPr marL="514350" indent="-514350">
              <a:buAutoNum type="alphaLcParenR"/>
            </a:pPr>
            <a:r>
              <a:rPr lang="en-GB" sz="3600" dirty="0">
                <a:latin typeface="Adobe Caslon Pro Bold" pitchFamily="18" charset="0"/>
              </a:rPr>
              <a:t>Put in your drink to cool it down?</a:t>
            </a:r>
          </a:p>
          <a:p>
            <a:pPr marL="514350" indent="-514350">
              <a:buAutoNum type="alphaLcParenR"/>
            </a:pPr>
            <a:r>
              <a:rPr lang="en-GB" sz="3600" dirty="0">
                <a:latin typeface="Adobe Caslon Pro Bold" pitchFamily="18" charset="0"/>
              </a:rPr>
              <a:t>Use to get the creases out of your clothes?</a:t>
            </a:r>
          </a:p>
          <a:p>
            <a:pPr marL="514350" indent="-514350">
              <a:buAutoNum type="alphaLcParenR"/>
            </a:pPr>
            <a:r>
              <a:rPr lang="en-GB" sz="3600" dirty="0">
                <a:latin typeface="Adobe Caslon Pro Bold" pitchFamily="18" charset="0"/>
              </a:rPr>
              <a:t>Use to wash your hands</a:t>
            </a:r>
          </a:p>
        </p:txBody>
      </p:sp>
      <p:pic>
        <p:nvPicPr>
          <p:cNvPr id="7172" name="Picture 4" descr="Clear water Wallpapers Pictures Photo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8" y="4005064"/>
            <a:ext cx="283802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of small ice cubes, some stacked on top of each other, melting on a black su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68" y="4005064"/>
            <a:ext cx="295689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atic.ddmcdn.com/gif/steam-dishwasher-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77072"/>
            <a:ext cx="276916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9181"/>
            <a:ext cx="8712968" cy="4525963"/>
          </a:xfrm>
        </p:spPr>
        <p:txBody>
          <a:bodyPr>
            <a:normAutofit/>
          </a:bodyPr>
          <a:lstStyle/>
          <a:p>
            <a:pPr marL="0" indent="0">
              <a:buNone/>
            </a:pPr>
            <a:r>
              <a:rPr lang="en-GB" sz="4800" dirty="0">
                <a:latin typeface="Adobe Caslon Pro Bold" pitchFamily="18" charset="0"/>
              </a:rPr>
              <a:t>What is the chemical name for each of these things?</a:t>
            </a:r>
          </a:p>
        </p:txBody>
      </p:sp>
      <p:pic>
        <p:nvPicPr>
          <p:cNvPr id="7172" name="Picture 4" descr="Clear water Wallpapers Pictures Photo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8" y="4005064"/>
            <a:ext cx="283802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of small ice cubes, some stacked on top of each other, melting on a black su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68" y="4005064"/>
            <a:ext cx="295689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atic.ddmcdn.com/gif/steam-dishwasher-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77072"/>
            <a:ext cx="2769167"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186" y="3068960"/>
            <a:ext cx="2080614" cy="1015663"/>
          </a:xfrm>
          <a:prstGeom prst="rect">
            <a:avLst/>
          </a:prstGeom>
          <a:noFill/>
        </p:spPr>
        <p:txBody>
          <a:bodyPr wrap="square" rtlCol="0">
            <a:spAutoFit/>
          </a:bodyPr>
          <a:lstStyle/>
          <a:p>
            <a:r>
              <a:rPr lang="en-GB" sz="6000" dirty="0">
                <a:latin typeface="Adobe Caslon Pro Bold" pitchFamily="18" charset="0"/>
              </a:rPr>
              <a:t>H</a:t>
            </a:r>
            <a:r>
              <a:rPr lang="en-GB" sz="6000" baseline="-25000" dirty="0">
                <a:latin typeface="Adobe Caslon Pro Bold" pitchFamily="18" charset="0"/>
              </a:rPr>
              <a:t>2</a:t>
            </a:r>
            <a:r>
              <a:rPr lang="en-GB" sz="6000" dirty="0">
                <a:latin typeface="Adobe Caslon Pro Bold" pitchFamily="18" charset="0"/>
              </a:rPr>
              <a:t>0</a:t>
            </a:r>
          </a:p>
        </p:txBody>
      </p:sp>
      <p:sp>
        <p:nvSpPr>
          <p:cNvPr id="8" name="TextBox 7"/>
          <p:cNvSpPr txBox="1"/>
          <p:nvPr/>
        </p:nvSpPr>
        <p:spPr>
          <a:xfrm>
            <a:off x="3779912" y="3068960"/>
            <a:ext cx="2080614" cy="1015663"/>
          </a:xfrm>
          <a:prstGeom prst="rect">
            <a:avLst/>
          </a:prstGeom>
          <a:noFill/>
        </p:spPr>
        <p:txBody>
          <a:bodyPr wrap="square" rtlCol="0">
            <a:spAutoFit/>
          </a:bodyPr>
          <a:lstStyle/>
          <a:p>
            <a:r>
              <a:rPr lang="en-GB" sz="6000" dirty="0">
                <a:latin typeface="Adobe Caslon Pro Bold" pitchFamily="18" charset="0"/>
              </a:rPr>
              <a:t>H</a:t>
            </a:r>
            <a:r>
              <a:rPr lang="en-GB" sz="6000" baseline="-25000" dirty="0">
                <a:latin typeface="Adobe Caslon Pro Bold" pitchFamily="18" charset="0"/>
              </a:rPr>
              <a:t>2</a:t>
            </a:r>
            <a:r>
              <a:rPr lang="en-GB" sz="6000" dirty="0">
                <a:latin typeface="Adobe Caslon Pro Bold" pitchFamily="18" charset="0"/>
              </a:rPr>
              <a:t>0</a:t>
            </a:r>
          </a:p>
        </p:txBody>
      </p:sp>
      <p:sp>
        <p:nvSpPr>
          <p:cNvPr id="9" name="TextBox 8"/>
          <p:cNvSpPr txBox="1"/>
          <p:nvPr/>
        </p:nvSpPr>
        <p:spPr>
          <a:xfrm>
            <a:off x="6732240" y="3061409"/>
            <a:ext cx="2080614" cy="1015663"/>
          </a:xfrm>
          <a:prstGeom prst="rect">
            <a:avLst/>
          </a:prstGeom>
          <a:noFill/>
        </p:spPr>
        <p:txBody>
          <a:bodyPr wrap="square" rtlCol="0">
            <a:spAutoFit/>
          </a:bodyPr>
          <a:lstStyle/>
          <a:p>
            <a:r>
              <a:rPr lang="en-GB" sz="6000" dirty="0">
                <a:latin typeface="Adobe Caslon Pro Bold" pitchFamily="18" charset="0"/>
              </a:rPr>
              <a:t>H</a:t>
            </a:r>
            <a:r>
              <a:rPr lang="en-GB" sz="6000" baseline="-25000" dirty="0">
                <a:latin typeface="Adobe Caslon Pro Bold" pitchFamily="18" charset="0"/>
              </a:rPr>
              <a:t>2</a:t>
            </a:r>
            <a:r>
              <a:rPr lang="en-GB" sz="6000" dirty="0">
                <a:latin typeface="Adobe Caslon Pro Bold" pitchFamily="18" charset="0"/>
              </a:rPr>
              <a:t>0</a:t>
            </a:r>
          </a:p>
        </p:txBody>
      </p:sp>
    </p:spTree>
    <p:extLst>
      <p:ext uri="{BB962C8B-B14F-4D97-AF65-F5344CB8AC3E}">
        <p14:creationId xmlns:p14="http://schemas.microsoft.com/office/powerpoint/2010/main" val="19972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4.bp.blogspot.com/-fhSmbEDbNfw/Tcd47ptlGzI/AAAAAAAAAFU/0wjF_EsLyTY/s1600/Trinity+Sh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3013"/>
            <a:ext cx="7344816" cy="657634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03648"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Water</a:t>
            </a:r>
          </a:p>
        </p:txBody>
      </p:sp>
      <p:sp>
        <p:nvSpPr>
          <p:cNvPr id="6" name="Oval 5"/>
          <p:cNvSpPr/>
          <p:nvPr/>
        </p:nvSpPr>
        <p:spPr>
          <a:xfrm>
            <a:off x="1403648"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95936" y="4797152"/>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Steam</a:t>
            </a:r>
          </a:p>
        </p:txBody>
      </p:sp>
      <p:sp>
        <p:nvSpPr>
          <p:cNvPr id="8" name="Oval 7"/>
          <p:cNvSpPr/>
          <p:nvPr/>
        </p:nvSpPr>
        <p:spPr>
          <a:xfrm>
            <a:off x="6660232"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Ice</a:t>
            </a:r>
          </a:p>
        </p:txBody>
      </p:sp>
      <p:sp>
        <p:nvSpPr>
          <p:cNvPr id="9" name="Oval 8"/>
          <p:cNvSpPr/>
          <p:nvPr/>
        </p:nvSpPr>
        <p:spPr>
          <a:xfrm>
            <a:off x="6660232"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023330" y="4797152"/>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31940" y="1844824"/>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Adobe Caslon Pro Bold" pitchFamily="18" charset="0"/>
              </a:rPr>
              <a:t>H</a:t>
            </a:r>
            <a:r>
              <a:rPr lang="en-GB" sz="4400" baseline="-25000" dirty="0">
                <a:solidFill>
                  <a:schemeClr val="tx1"/>
                </a:solidFill>
                <a:latin typeface="Adobe Caslon Pro Bold" pitchFamily="18" charset="0"/>
              </a:rPr>
              <a:t>2</a:t>
            </a:r>
            <a:r>
              <a:rPr lang="en-GB" sz="4400" dirty="0">
                <a:solidFill>
                  <a:schemeClr val="tx1"/>
                </a:solidFill>
                <a:latin typeface="Adobe Caslon Pro Bold" pitchFamily="18" charset="0"/>
              </a:rPr>
              <a:t>0</a:t>
            </a:r>
          </a:p>
        </p:txBody>
      </p:sp>
      <p:sp>
        <p:nvSpPr>
          <p:cNvPr id="12" name="Oval 11"/>
          <p:cNvSpPr/>
          <p:nvPr/>
        </p:nvSpPr>
        <p:spPr>
          <a:xfrm>
            <a:off x="4067944" y="1844824"/>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51520" y="4149080"/>
            <a:ext cx="3024336" cy="2554545"/>
          </a:xfrm>
          <a:prstGeom prst="rect">
            <a:avLst/>
          </a:prstGeom>
          <a:noFill/>
        </p:spPr>
        <p:txBody>
          <a:bodyPr wrap="square" rtlCol="0">
            <a:spAutoFit/>
          </a:bodyPr>
          <a:lstStyle/>
          <a:p>
            <a:r>
              <a:rPr lang="en-GB" sz="3200" dirty="0">
                <a:latin typeface="Adobe Caslon Pro Bold" pitchFamily="18" charset="0"/>
              </a:rPr>
              <a:t>How could we use this diagram to explain what we have just looked at?</a:t>
            </a:r>
          </a:p>
        </p:txBody>
      </p:sp>
    </p:spTree>
    <p:extLst>
      <p:ext uri="{BB962C8B-B14F-4D97-AF65-F5344CB8AC3E}">
        <p14:creationId xmlns:p14="http://schemas.microsoft.com/office/powerpoint/2010/main" val="34837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4.bp.blogspot.com/-fhSmbEDbNfw/Tcd47ptlGzI/AAAAAAAAAFU/0wjF_EsLyTY/s1600/Trinity+Sh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3013"/>
            <a:ext cx="7344816" cy="657634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03648"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Water</a:t>
            </a:r>
          </a:p>
        </p:txBody>
      </p:sp>
      <p:sp>
        <p:nvSpPr>
          <p:cNvPr id="7" name="Oval 6"/>
          <p:cNvSpPr/>
          <p:nvPr/>
        </p:nvSpPr>
        <p:spPr>
          <a:xfrm>
            <a:off x="3995936" y="4797152"/>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Steam</a:t>
            </a:r>
          </a:p>
        </p:txBody>
      </p:sp>
      <p:sp>
        <p:nvSpPr>
          <p:cNvPr id="8" name="Oval 7"/>
          <p:cNvSpPr/>
          <p:nvPr/>
        </p:nvSpPr>
        <p:spPr>
          <a:xfrm>
            <a:off x="6660232" y="332656"/>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dobe Caslon Pro Bold" pitchFamily="18" charset="0"/>
              </a:rPr>
              <a:t>Ice</a:t>
            </a:r>
          </a:p>
        </p:txBody>
      </p:sp>
      <p:sp>
        <p:nvSpPr>
          <p:cNvPr id="11" name="Oval 10"/>
          <p:cNvSpPr/>
          <p:nvPr/>
        </p:nvSpPr>
        <p:spPr>
          <a:xfrm>
            <a:off x="4031940" y="1844824"/>
            <a:ext cx="1656184"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Adobe Caslon Pro Bold" pitchFamily="18" charset="0"/>
              </a:rPr>
              <a:t>H</a:t>
            </a:r>
            <a:r>
              <a:rPr lang="en-GB" sz="4400" baseline="-25000" dirty="0">
                <a:solidFill>
                  <a:schemeClr val="tx1"/>
                </a:solidFill>
                <a:latin typeface="Adobe Caslon Pro Bold" pitchFamily="18" charset="0"/>
              </a:rPr>
              <a:t>2</a:t>
            </a:r>
            <a:r>
              <a:rPr lang="en-GB" sz="4400" dirty="0">
                <a:solidFill>
                  <a:schemeClr val="tx1"/>
                </a:solidFill>
                <a:latin typeface="Adobe Caslon Pro Bold" pitchFamily="18" charset="0"/>
              </a:rPr>
              <a:t>0</a:t>
            </a:r>
          </a:p>
        </p:txBody>
      </p:sp>
      <p:sp>
        <p:nvSpPr>
          <p:cNvPr id="13" name="TextBox 12"/>
          <p:cNvSpPr txBox="1"/>
          <p:nvPr/>
        </p:nvSpPr>
        <p:spPr>
          <a:xfrm>
            <a:off x="251520" y="4149080"/>
            <a:ext cx="3024336" cy="2554545"/>
          </a:xfrm>
          <a:prstGeom prst="rect">
            <a:avLst/>
          </a:prstGeom>
          <a:noFill/>
        </p:spPr>
        <p:txBody>
          <a:bodyPr wrap="square" rtlCol="0">
            <a:spAutoFit/>
          </a:bodyPr>
          <a:lstStyle/>
          <a:p>
            <a:r>
              <a:rPr lang="en-GB" sz="3200" dirty="0">
                <a:latin typeface="Adobe Caslon Pro Bold" pitchFamily="18" charset="0"/>
              </a:rPr>
              <a:t>Can you explain what this might have to do with our big question for today?</a:t>
            </a:r>
          </a:p>
        </p:txBody>
      </p:sp>
      <p:sp>
        <p:nvSpPr>
          <p:cNvPr id="2" name="Rectangle 1"/>
          <p:cNvSpPr/>
          <p:nvPr/>
        </p:nvSpPr>
        <p:spPr>
          <a:xfrm>
            <a:off x="6804247" y="4175209"/>
            <a:ext cx="2232249" cy="2062103"/>
          </a:xfrm>
          <a:prstGeom prst="rect">
            <a:avLst/>
          </a:prstGeom>
        </p:spPr>
        <p:txBody>
          <a:bodyPr wrap="square">
            <a:spAutoFit/>
          </a:bodyPr>
          <a:lstStyle/>
          <a:p>
            <a:pPr algn="ctr"/>
            <a:r>
              <a:rPr lang="en-GB" sz="3200" dirty="0">
                <a:latin typeface="Adobe Caslon Pro Bold" pitchFamily="18" charset="0"/>
              </a:rPr>
              <a:t>How many Gods do Christians believe in?</a:t>
            </a:r>
            <a:endParaRPr lang="en-GB" sz="3200" dirty="0"/>
          </a:p>
        </p:txBody>
      </p:sp>
    </p:spTree>
    <p:extLst>
      <p:ext uri="{BB962C8B-B14F-4D97-AF65-F5344CB8AC3E}">
        <p14:creationId xmlns:p14="http://schemas.microsoft.com/office/powerpoint/2010/main" val="22429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850106"/>
          </a:xfrm>
        </p:spPr>
        <p:txBody>
          <a:bodyPr>
            <a:normAutofit/>
          </a:bodyPr>
          <a:lstStyle/>
          <a:p>
            <a:r>
              <a:rPr lang="en-GB" sz="2800" b="1" dirty="0"/>
              <a:t>What do Christians believe about God and Jesus?</a:t>
            </a:r>
          </a:p>
        </p:txBody>
      </p:sp>
      <p:sp>
        <p:nvSpPr>
          <p:cNvPr id="8" name="TextBox 7"/>
          <p:cNvSpPr txBox="1">
            <a:spLocks noChangeArrowheads="1"/>
          </p:cNvSpPr>
          <p:nvPr/>
        </p:nvSpPr>
        <p:spPr bwMode="auto">
          <a:xfrm>
            <a:off x="755576" y="6156012"/>
            <a:ext cx="7560964" cy="369332"/>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b="1" dirty="0">
                <a:solidFill>
                  <a:prstClr val="black"/>
                </a:solidFill>
              </a:rPr>
              <a:t>EXPLAIN </a:t>
            </a:r>
            <a:r>
              <a:rPr lang="en-GB" dirty="0">
                <a:solidFill>
                  <a:prstClr val="black"/>
                </a:solidFill>
              </a:rPr>
              <a:t>Christian beliefs about God and Jesus.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28" y="1052736"/>
            <a:ext cx="6006156" cy="4814265"/>
          </a:xfrm>
          <a:prstGeom prst="rect">
            <a:avLst/>
          </a:prstGeom>
          <a:ln>
            <a:solidFill>
              <a:schemeClr val="tx1"/>
            </a:solidFill>
          </a:ln>
        </p:spPr>
      </p:pic>
      <p:pic>
        <p:nvPicPr>
          <p:cNvPr id="7" name="Picture 6" descr="http://4.bp.blogspot.com/-fhSmbEDbNfw/Tcd47ptlGzI/AAAAAAAAAFU/0wjF_EsLyTY/s1600/Trinity+Shie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17" y="3645024"/>
            <a:ext cx="2797059" cy="2148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8184" y="1052736"/>
            <a:ext cx="2736304" cy="4801314"/>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938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850106"/>
          </a:xfrm>
        </p:spPr>
        <p:txBody>
          <a:bodyPr>
            <a:normAutofit/>
          </a:bodyPr>
          <a:lstStyle/>
          <a:p>
            <a:r>
              <a:rPr lang="en-GB" sz="2800" b="1" dirty="0"/>
              <a:t>What do Christians believe about God and Jesus?</a:t>
            </a:r>
          </a:p>
        </p:txBody>
      </p:sp>
      <p:sp>
        <p:nvSpPr>
          <p:cNvPr id="8" name="TextBox 7"/>
          <p:cNvSpPr txBox="1">
            <a:spLocks noChangeArrowheads="1"/>
          </p:cNvSpPr>
          <p:nvPr/>
        </p:nvSpPr>
        <p:spPr bwMode="auto">
          <a:xfrm>
            <a:off x="755576" y="6156012"/>
            <a:ext cx="7560964" cy="369332"/>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b="1" dirty="0">
                <a:solidFill>
                  <a:prstClr val="black"/>
                </a:solidFill>
              </a:rPr>
              <a:t>EXPLAIN </a:t>
            </a:r>
            <a:r>
              <a:rPr lang="en-GB" dirty="0">
                <a:solidFill>
                  <a:prstClr val="black"/>
                </a:solidFill>
              </a:rPr>
              <a:t>Christian beliefs about God and Jesus.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28" y="1052736"/>
            <a:ext cx="6006156" cy="4814265"/>
          </a:xfrm>
          <a:prstGeom prst="rect">
            <a:avLst/>
          </a:prstGeom>
          <a:ln>
            <a:solidFill>
              <a:schemeClr val="tx1"/>
            </a:solidFill>
          </a:ln>
        </p:spPr>
      </p:pic>
      <p:pic>
        <p:nvPicPr>
          <p:cNvPr id="7" name="Picture 6" descr="http://4.bp.blogspot.com/-fhSmbEDbNfw/Tcd47ptlGzI/AAAAAAAAAFU/0wjF_EsLyTY/s1600/Trinity+Shie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17" y="3645024"/>
            <a:ext cx="2797059" cy="2148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8184" y="1052736"/>
            <a:ext cx="2736304" cy="4739759"/>
          </a:xfrm>
          <a:prstGeom prst="rect">
            <a:avLst/>
          </a:prstGeom>
          <a:noFill/>
          <a:ln>
            <a:solidFill>
              <a:schemeClr val="tx1"/>
            </a:solidFill>
          </a:ln>
        </p:spPr>
        <p:txBody>
          <a:bodyPr wrap="square" rtlCol="0">
            <a:spAutoFit/>
          </a:bodyPr>
          <a:lstStyle/>
          <a:p>
            <a:r>
              <a:rPr lang="en-GB" sz="2400" b="1" dirty="0">
                <a:solidFill>
                  <a:prstClr val="black"/>
                </a:solidFill>
              </a:rPr>
              <a:t>H20 can be ice, water and steam, but it is always H20. In a </a:t>
            </a:r>
            <a:r>
              <a:rPr lang="en-GB" sz="2400" b="1" i="1" dirty="0">
                <a:solidFill>
                  <a:prstClr val="black"/>
                </a:solidFill>
              </a:rPr>
              <a:t>similar</a:t>
            </a:r>
            <a:r>
              <a:rPr lang="en-GB" sz="2400" b="1" dirty="0">
                <a:solidFill>
                  <a:prstClr val="black"/>
                </a:solidFill>
              </a:rPr>
              <a:t> way, Christians </a:t>
            </a:r>
            <a:r>
              <a:rPr lang="en-GB" sz="2400" dirty="0">
                <a:solidFill>
                  <a:prstClr val="black"/>
                </a:solidFill>
              </a:rPr>
              <a:t> </a:t>
            </a:r>
            <a:r>
              <a:rPr lang="en-GB" sz="2400" b="1" dirty="0">
                <a:solidFill>
                  <a:prstClr val="black"/>
                </a:solidFill>
              </a:rPr>
              <a:t>believe that God is three separate persons within One – Father, Son and Holy Spirit. This idea is called the </a:t>
            </a:r>
            <a:r>
              <a:rPr lang="en-GB" sz="2400" b="1" u="sng" dirty="0">
                <a:solidFill>
                  <a:prstClr val="black"/>
                </a:solidFill>
              </a:rPr>
              <a:t>Trinity</a:t>
            </a:r>
            <a:r>
              <a:rPr lang="en-GB" sz="2400" b="1" dirty="0">
                <a:solidFill>
                  <a:prstClr val="black"/>
                </a:solidFill>
              </a:rPr>
              <a:t>. </a:t>
            </a:r>
          </a:p>
          <a:p>
            <a:endParaRPr lang="en-GB" sz="1400" b="1" dirty="0">
              <a:solidFill>
                <a:prstClr val="black"/>
              </a:solidFill>
            </a:endParaRPr>
          </a:p>
        </p:txBody>
      </p:sp>
    </p:spTree>
    <p:extLst>
      <p:ext uri="{BB962C8B-B14F-4D97-AF65-F5344CB8AC3E}">
        <p14:creationId xmlns:p14="http://schemas.microsoft.com/office/powerpoint/2010/main" val="418476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1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260648"/>
            <a:ext cx="7560964" cy="1143000"/>
          </a:xfrm>
          <a:solidFill>
            <a:schemeClr val="bg1">
              <a:alpha val="70000"/>
            </a:schemeClr>
          </a:solidFill>
          <a:ln>
            <a:solidFill>
              <a:schemeClr val="tx1"/>
            </a:solidFill>
          </a:ln>
        </p:spPr>
        <p:txBody>
          <a:bodyPr>
            <a:normAutofit/>
          </a:bodyPr>
          <a:lstStyle/>
          <a:p>
            <a:r>
              <a:rPr lang="en-GB" sz="2700" b="1" dirty="0">
                <a:latin typeface="+mn-lt"/>
              </a:rPr>
              <a:t>Today’s Title: </a:t>
            </a:r>
            <a:r>
              <a:rPr lang="en-GB" sz="2700" b="1" u="sng" dirty="0">
                <a:latin typeface="+mn-lt"/>
              </a:rPr>
              <a:t>The Holy Trinity</a:t>
            </a:r>
            <a:br>
              <a:rPr lang="en-GB" sz="2700" b="1" u="sng" dirty="0">
                <a:latin typeface="+mn-lt"/>
              </a:rPr>
            </a:br>
            <a:r>
              <a:rPr lang="en-GB" sz="3200" b="1" dirty="0">
                <a:latin typeface="+mn-lt"/>
              </a:rPr>
              <a:t>Learning Outcomes</a:t>
            </a:r>
          </a:p>
        </p:txBody>
      </p:sp>
      <p:sp>
        <p:nvSpPr>
          <p:cNvPr id="5" name="TextBox 4"/>
          <p:cNvSpPr txBox="1">
            <a:spLocks noChangeArrowheads="1"/>
          </p:cNvSpPr>
          <p:nvPr/>
        </p:nvSpPr>
        <p:spPr bwMode="auto">
          <a:xfrm>
            <a:off x="755576" y="1610797"/>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defRPr/>
            </a:pPr>
            <a:r>
              <a:rPr lang="en-GB" sz="2800" b="1" dirty="0">
                <a:solidFill>
                  <a:prstClr val="black"/>
                </a:solidFill>
              </a:rPr>
              <a:t>IDENTIFY</a:t>
            </a:r>
            <a:r>
              <a:rPr lang="en-GB" sz="2800" dirty="0">
                <a:solidFill>
                  <a:prstClr val="black"/>
                </a:solidFill>
              </a:rPr>
              <a:t> the 3 parts of the Trinity and </a:t>
            </a:r>
            <a:r>
              <a:rPr lang="en-GB" sz="2800" b="1" dirty="0">
                <a:solidFill>
                  <a:prstClr val="black"/>
                </a:solidFill>
              </a:rPr>
              <a:t>DESCRIBE </a:t>
            </a:r>
            <a:r>
              <a:rPr lang="en-GB" sz="2800" dirty="0">
                <a:solidFill>
                  <a:prstClr val="black"/>
                </a:solidFill>
              </a:rPr>
              <a:t>the problem this causes for Christianity</a:t>
            </a:r>
          </a:p>
        </p:txBody>
      </p:sp>
      <p:sp>
        <p:nvSpPr>
          <p:cNvPr id="6" name="TextBox 5"/>
          <p:cNvSpPr txBox="1">
            <a:spLocks noChangeArrowheads="1"/>
          </p:cNvSpPr>
          <p:nvPr/>
        </p:nvSpPr>
        <p:spPr bwMode="auto">
          <a:xfrm>
            <a:off x="755576" y="2708920"/>
            <a:ext cx="7560964" cy="107721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EXPLAIN </a:t>
            </a:r>
            <a:r>
              <a:rPr lang="en-GB" sz="3200" dirty="0">
                <a:solidFill>
                  <a:prstClr val="black"/>
                </a:solidFill>
              </a:rPr>
              <a:t>Christian beliefs about God and Jesus. </a:t>
            </a:r>
          </a:p>
        </p:txBody>
      </p:sp>
      <p:sp>
        <p:nvSpPr>
          <p:cNvPr id="7" name="TextBox 6"/>
          <p:cNvSpPr txBox="1">
            <a:spLocks noChangeArrowheads="1"/>
          </p:cNvSpPr>
          <p:nvPr/>
        </p:nvSpPr>
        <p:spPr bwMode="auto">
          <a:xfrm>
            <a:off x="755576" y="3933056"/>
            <a:ext cx="7560964" cy="107721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ASSESS </a:t>
            </a:r>
            <a:r>
              <a:rPr lang="en-GB" sz="3200" dirty="0">
                <a:solidFill>
                  <a:prstClr val="black"/>
                </a:solidFill>
              </a:rPr>
              <a:t>whether the idea of the Trinity makes any sense.  </a:t>
            </a:r>
          </a:p>
        </p:txBody>
      </p:sp>
      <p:pic>
        <p:nvPicPr>
          <p:cNvPr id="8" name="Picture 2" descr="C:\Users\becdrr\AppData\Local\Microsoft\Windows\Temporary Internet Files\Content.IE5\R4B3AFO6\MC9004347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2130"/>
            <a:ext cx="900228" cy="9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becdrr\AppData\Local\Microsoft\Windows\Temporary Internet Files\Content.IE5\R4B3AFO6\MC9004347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876" y="2780928"/>
            <a:ext cx="900228" cy="9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56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915816" y="2132856"/>
            <a:ext cx="3456384" cy="2016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black"/>
              </a:solidFill>
            </a:endParaRPr>
          </a:p>
        </p:txBody>
      </p:sp>
      <p:sp>
        <p:nvSpPr>
          <p:cNvPr id="2" name="TextBox 1"/>
          <p:cNvSpPr txBox="1"/>
          <p:nvPr/>
        </p:nvSpPr>
        <p:spPr>
          <a:xfrm>
            <a:off x="3419872" y="2636912"/>
            <a:ext cx="2520280" cy="923330"/>
          </a:xfrm>
          <a:prstGeom prst="rect">
            <a:avLst/>
          </a:prstGeom>
          <a:noFill/>
        </p:spPr>
        <p:txBody>
          <a:bodyPr wrap="square" rtlCol="0">
            <a:spAutoFit/>
          </a:bodyPr>
          <a:lstStyle/>
          <a:p>
            <a:pPr algn="ctr"/>
            <a:r>
              <a:rPr lang="en-GB" b="1" dirty="0"/>
              <a:t>Does the doctrine of the Trinity make sense?</a:t>
            </a:r>
          </a:p>
        </p:txBody>
      </p:sp>
      <p:sp>
        <p:nvSpPr>
          <p:cNvPr id="6" name="TextBox 5"/>
          <p:cNvSpPr txBox="1">
            <a:spLocks noChangeArrowheads="1"/>
          </p:cNvSpPr>
          <p:nvPr/>
        </p:nvSpPr>
        <p:spPr bwMode="auto">
          <a:xfrm>
            <a:off x="755576" y="6269250"/>
            <a:ext cx="7560964" cy="40011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2000" b="1" dirty="0">
                <a:solidFill>
                  <a:prstClr val="black"/>
                </a:solidFill>
              </a:rPr>
              <a:t>ASSESS </a:t>
            </a:r>
            <a:r>
              <a:rPr lang="en-GB" sz="2000" dirty="0">
                <a:solidFill>
                  <a:prstClr val="black"/>
                </a:solidFill>
              </a:rPr>
              <a:t>whether the idea of the Trinity makes any sense.  </a:t>
            </a:r>
          </a:p>
        </p:txBody>
      </p:sp>
    </p:spTree>
    <p:extLst>
      <p:ext uri="{BB962C8B-B14F-4D97-AF65-F5344CB8AC3E}">
        <p14:creationId xmlns:p14="http://schemas.microsoft.com/office/powerpoint/2010/main" val="260611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783357"/>
            <a:ext cx="4680520" cy="45259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200" dirty="0">
              <a:solidFill>
                <a:srgbClr val="0070C0"/>
              </a:solidFill>
              <a:latin typeface="Adobe Caslon Pro Bold" pitchFamily="18" charset="0"/>
            </a:endParaRPr>
          </a:p>
          <a:p>
            <a:r>
              <a:rPr lang="en-GB" sz="2400" dirty="0">
                <a:solidFill>
                  <a:srgbClr val="0070C0"/>
                </a:solidFill>
                <a:latin typeface="Adobe Caslon Pro Bold" pitchFamily="18" charset="0"/>
              </a:rPr>
              <a:t>1</a:t>
            </a:r>
            <a:r>
              <a:rPr lang="en-GB" sz="2400" baseline="30000" dirty="0">
                <a:solidFill>
                  <a:srgbClr val="0070C0"/>
                </a:solidFill>
                <a:latin typeface="Adobe Caslon Pro Bold" pitchFamily="18" charset="0"/>
              </a:rPr>
              <a:t>st</a:t>
            </a:r>
            <a:r>
              <a:rPr lang="en-GB" sz="2400" dirty="0">
                <a:solidFill>
                  <a:srgbClr val="0070C0"/>
                </a:solidFill>
                <a:latin typeface="Adobe Caslon Pro Bold" pitchFamily="18" charset="0"/>
              </a:rPr>
              <a:t> of the 10 Commandments says: “Thou shalt have no other Gods but me”</a:t>
            </a:r>
          </a:p>
          <a:p>
            <a:endParaRPr lang="en-GB" sz="2400" dirty="0">
              <a:solidFill>
                <a:srgbClr val="0070C0"/>
              </a:solidFill>
              <a:latin typeface="Adobe Caslon Pro Bold" pitchFamily="18" charset="0"/>
            </a:endParaRPr>
          </a:p>
          <a:p>
            <a:r>
              <a:rPr lang="en-GB" sz="2400" dirty="0">
                <a:solidFill>
                  <a:srgbClr val="0070C0"/>
                </a:solidFill>
                <a:latin typeface="Adobe Caslon Pro Bold" pitchFamily="18" charset="0"/>
              </a:rPr>
              <a:t>Christianity is an Abrahamic faith</a:t>
            </a:r>
          </a:p>
          <a:p>
            <a:endParaRPr lang="en-GB" sz="2400" dirty="0">
              <a:solidFill>
                <a:srgbClr val="0070C0"/>
              </a:solidFill>
              <a:latin typeface="Adobe Caslon Pro Bold" pitchFamily="18" charset="0"/>
            </a:endParaRPr>
          </a:p>
          <a:p>
            <a:r>
              <a:rPr lang="en-GB" sz="2400" dirty="0">
                <a:solidFill>
                  <a:srgbClr val="0070C0"/>
                </a:solidFill>
                <a:latin typeface="Adobe Caslon Pro Bold" pitchFamily="18" charset="0"/>
              </a:rPr>
              <a:t>Deuteronomy 6:4 says: “Hear, O Israel: The Lord our God, the Lord is one.”</a:t>
            </a:r>
          </a:p>
          <a:p>
            <a:endParaRPr lang="en-GB" sz="2000" dirty="0">
              <a:solidFill>
                <a:srgbClr val="0070C0"/>
              </a:solidFill>
              <a:latin typeface="Adobe Caslon Pro Bold" pitchFamily="18" charset="0"/>
            </a:endParaRPr>
          </a:p>
          <a:p>
            <a:endParaRPr lang="en-GB" sz="2000" dirty="0">
              <a:solidFill>
                <a:srgbClr val="0070C0"/>
              </a:solidFill>
              <a:latin typeface="Adobe Caslon Pro Bold" pitchFamily="18" charset="0"/>
            </a:endParaRPr>
          </a:p>
        </p:txBody>
      </p:sp>
      <p:sp>
        <p:nvSpPr>
          <p:cNvPr id="8" name="Title 1"/>
          <p:cNvSpPr>
            <a:spLocks noGrp="1"/>
          </p:cNvSpPr>
          <p:nvPr>
            <p:ph type="title"/>
          </p:nvPr>
        </p:nvSpPr>
        <p:spPr>
          <a:xfrm>
            <a:off x="251520" y="485800"/>
            <a:ext cx="8784976"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24309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53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3184" y="2071389"/>
            <a:ext cx="4330824" cy="2221707"/>
          </a:xfrm>
        </p:spPr>
        <p:txBody>
          <a:bodyPr>
            <a:noAutofit/>
          </a:bodyPr>
          <a:lstStyle/>
          <a:p>
            <a:pPr marL="0" indent="0" algn="ctr">
              <a:buNone/>
            </a:pPr>
            <a:r>
              <a:rPr lang="en-GB" sz="4000" dirty="0">
                <a:solidFill>
                  <a:schemeClr val="bg1"/>
                </a:solidFill>
                <a:effectLst>
                  <a:outerShdw blurRad="38100" dist="38100" dir="2700000" algn="tl">
                    <a:srgbClr val="000000">
                      <a:alpha val="43137"/>
                    </a:srgbClr>
                  </a:outerShdw>
                </a:effectLst>
                <a:latin typeface="Adobe Caslon Pro Bold" pitchFamily="18" charset="0"/>
              </a:rPr>
              <a:t>Genesis 1:26 says “Let us make man in our image”</a:t>
            </a:r>
          </a:p>
        </p:txBody>
      </p:sp>
      <p:sp>
        <p:nvSpPr>
          <p:cNvPr id="6" name="Title 1"/>
          <p:cNvSpPr txBox="1">
            <a:spLocks/>
          </p:cNvSpPr>
          <p:nvPr/>
        </p:nvSpPr>
        <p:spPr>
          <a:xfrm>
            <a:off x="323528" y="485800"/>
            <a:ext cx="87849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17050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3184" y="2071389"/>
            <a:ext cx="4330824" cy="2221707"/>
          </a:xfrm>
        </p:spPr>
        <p:txBody>
          <a:bodyPr>
            <a:noAutofit/>
          </a:bodyPr>
          <a:lstStyle/>
          <a:p>
            <a:pPr marL="0" indent="0" algn="ctr">
              <a:buNone/>
            </a:pPr>
            <a:r>
              <a:rPr lang="en-GB" sz="4000" dirty="0">
                <a:solidFill>
                  <a:schemeClr val="bg1"/>
                </a:solidFill>
                <a:effectLst>
                  <a:outerShdw blurRad="38100" dist="38100" dir="2700000" algn="tl">
                    <a:srgbClr val="000000">
                      <a:alpha val="43137"/>
                    </a:srgbClr>
                  </a:outerShdw>
                </a:effectLst>
                <a:latin typeface="Adobe Caslon Pro Bold" pitchFamily="18" charset="0"/>
              </a:rPr>
              <a:t>Genesis 1:26 says “Let </a:t>
            </a:r>
            <a:r>
              <a:rPr lang="en-GB" sz="4000" dirty="0">
                <a:solidFill>
                  <a:srgbClr val="FF0000"/>
                </a:solidFill>
                <a:effectLst>
                  <a:outerShdw blurRad="38100" dist="38100" dir="2700000" algn="tl">
                    <a:srgbClr val="000000">
                      <a:alpha val="43137"/>
                    </a:srgbClr>
                  </a:outerShdw>
                </a:effectLst>
                <a:latin typeface="Adobe Caslon Pro Bold" pitchFamily="18" charset="0"/>
              </a:rPr>
              <a:t>us</a:t>
            </a:r>
            <a:r>
              <a:rPr lang="en-GB" sz="4000" dirty="0">
                <a:solidFill>
                  <a:schemeClr val="bg1"/>
                </a:solidFill>
                <a:effectLst>
                  <a:outerShdw blurRad="38100" dist="38100" dir="2700000" algn="tl">
                    <a:srgbClr val="000000">
                      <a:alpha val="43137"/>
                    </a:srgbClr>
                  </a:outerShdw>
                </a:effectLst>
                <a:latin typeface="Adobe Caslon Pro Bold" pitchFamily="18" charset="0"/>
              </a:rPr>
              <a:t> make man in </a:t>
            </a:r>
            <a:r>
              <a:rPr lang="en-GB" sz="4000" dirty="0">
                <a:solidFill>
                  <a:srgbClr val="FF0000"/>
                </a:solidFill>
                <a:effectLst>
                  <a:outerShdw blurRad="38100" dist="38100" dir="2700000" algn="tl">
                    <a:srgbClr val="000000">
                      <a:alpha val="43137"/>
                    </a:srgbClr>
                  </a:outerShdw>
                </a:effectLst>
                <a:latin typeface="Adobe Caslon Pro Bold" pitchFamily="18" charset="0"/>
              </a:rPr>
              <a:t>our </a:t>
            </a:r>
            <a:r>
              <a:rPr lang="en-GB" sz="4000" dirty="0">
                <a:solidFill>
                  <a:schemeClr val="bg1"/>
                </a:solidFill>
                <a:effectLst>
                  <a:outerShdw blurRad="38100" dist="38100" dir="2700000" algn="tl">
                    <a:srgbClr val="000000">
                      <a:alpha val="43137"/>
                    </a:srgbClr>
                  </a:outerShdw>
                </a:effectLst>
                <a:latin typeface="Adobe Caslon Pro Bold" pitchFamily="18" charset="0"/>
              </a:rPr>
              <a:t>image”</a:t>
            </a:r>
          </a:p>
        </p:txBody>
      </p:sp>
      <p:sp>
        <p:nvSpPr>
          <p:cNvPr id="6" name="Title 1"/>
          <p:cNvSpPr txBox="1">
            <a:spLocks/>
          </p:cNvSpPr>
          <p:nvPr/>
        </p:nvSpPr>
        <p:spPr>
          <a:xfrm>
            <a:off x="323528" y="485800"/>
            <a:ext cx="87849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29983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412776"/>
            <a:ext cx="8496944" cy="5256584"/>
          </a:xfrm>
          <a:prstGeom prst="rect">
            <a:avLst/>
          </a:prstGeom>
          <a:solidFill>
            <a:schemeClr val="lt1">
              <a:alpha val="59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God, the Father almighty, creator of heaven and earth.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Jesus Christ, his only Son, our Lord, who was conceived by the Holy Spirit, born of the Virgin Mary, suffered under Pontius Pilate, was crucified, died, and was buried; he descended to the dead.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On the third day he rose again; he ascended into heaven, he is seated at the right hand of the Father, and he will come to judge the living and the dead.</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the Holy Spirit, the holy Church, the communion of saints, the forgiveness of sins, the resurrection of the body, and the life everlasting.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Amen.</a:t>
            </a:r>
          </a:p>
          <a:p>
            <a:endParaRPr lang="en-GB" sz="2400" dirty="0">
              <a:solidFill>
                <a:srgbClr val="0070C0"/>
              </a:solidFill>
              <a:latin typeface="Adobe Caslon Pro Bold" pitchFamily="18" charset="0"/>
            </a:endParaRPr>
          </a:p>
        </p:txBody>
      </p:sp>
      <p:sp>
        <p:nvSpPr>
          <p:cNvPr id="8" name="Title 1"/>
          <p:cNvSpPr>
            <a:spLocks noGrp="1"/>
          </p:cNvSpPr>
          <p:nvPr>
            <p:ph type="title"/>
          </p:nvPr>
        </p:nvSpPr>
        <p:spPr>
          <a:xfrm>
            <a:off x="251520" y="485800"/>
            <a:ext cx="8784976"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62685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412776"/>
            <a:ext cx="8496944" cy="5256584"/>
          </a:xfrm>
          <a:prstGeom prst="rect">
            <a:avLst/>
          </a:prstGeom>
          <a:solidFill>
            <a:schemeClr val="lt1">
              <a:alpha val="59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God, the Father almighty</a:t>
            </a:r>
            <a:r>
              <a:rPr lang="en-GB" sz="2400" dirty="0">
                <a:solidFill>
                  <a:srgbClr val="0070C0"/>
                </a:solidFill>
                <a:latin typeface="Adobe Caslon Pro Bold" pitchFamily="18" charset="0"/>
              </a:rPr>
              <a:t>, creator of heaven and earth.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Jesus Christ, his only Son, our Lord, who was conceived by the Holy Spirit, born of the Virgin Mary, suffered under Pontius Pilate, was crucified, died, and was buried; he descended to the dead.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On the third day he rose again; he ascended into heaven, he is seated at the right hand of the Father, and he will come to judge the living and the dead.</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the Holy Spirit, the holy Church, the communion of saints, the forgiveness of sins, the resurrection of the body, and the life everlasting.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Amen.</a:t>
            </a:r>
          </a:p>
          <a:p>
            <a:endParaRPr lang="en-GB" sz="2400" dirty="0">
              <a:solidFill>
                <a:srgbClr val="0070C0"/>
              </a:solidFill>
              <a:latin typeface="Adobe Caslon Pro Bold" pitchFamily="18" charset="0"/>
            </a:endParaRPr>
          </a:p>
        </p:txBody>
      </p:sp>
      <p:sp>
        <p:nvSpPr>
          <p:cNvPr id="8" name="Title 1"/>
          <p:cNvSpPr>
            <a:spLocks noGrp="1"/>
          </p:cNvSpPr>
          <p:nvPr>
            <p:ph type="title"/>
          </p:nvPr>
        </p:nvSpPr>
        <p:spPr>
          <a:xfrm>
            <a:off x="251520" y="485800"/>
            <a:ext cx="8784976"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22327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412776"/>
            <a:ext cx="8496944" cy="5256584"/>
          </a:xfrm>
          <a:prstGeom prst="rect">
            <a:avLst/>
          </a:prstGeom>
          <a:solidFill>
            <a:schemeClr val="lt1">
              <a:alpha val="59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God, the Father almighty</a:t>
            </a:r>
            <a:r>
              <a:rPr lang="en-GB" sz="2400" dirty="0">
                <a:solidFill>
                  <a:srgbClr val="0070C0"/>
                </a:solidFill>
                <a:latin typeface="Adobe Caslon Pro Bold" pitchFamily="18" charset="0"/>
              </a:rPr>
              <a:t>, creator of heaven and earth.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Jesus Christ, </a:t>
            </a:r>
            <a:r>
              <a:rPr lang="en-GB" sz="2400" dirty="0">
                <a:solidFill>
                  <a:srgbClr val="0070C0"/>
                </a:solidFill>
                <a:latin typeface="Adobe Caslon Pro Bold" pitchFamily="18" charset="0"/>
              </a:rPr>
              <a:t>his only Son, our Lord, who was conceived by the Holy Spirit, born of the Virgin Mary, suffered under Pontius Pilate, was crucified, died, and was buried; he descended to the dead.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On the third day he rose again; he ascended into heaven, he is seated at the right hand of the Father, and he will come to judge the living and the dead.</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I believe in the Holy Spirit, the holy Church, the communion of saints, the forgiveness of sins, the resurrection of the body, and the life everlasting.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Amen.</a:t>
            </a:r>
          </a:p>
          <a:p>
            <a:endParaRPr lang="en-GB" sz="2400" dirty="0">
              <a:solidFill>
                <a:srgbClr val="0070C0"/>
              </a:solidFill>
              <a:latin typeface="Adobe Caslon Pro Bold" pitchFamily="18" charset="0"/>
            </a:endParaRPr>
          </a:p>
        </p:txBody>
      </p:sp>
      <p:sp>
        <p:nvSpPr>
          <p:cNvPr id="8" name="Title 1"/>
          <p:cNvSpPr>
            <a:spLocks noGrp="1"/>
          </p:cNvSpPr>
          <p:nvPr>
            <p:ph type="title"/>
          </p:nvPr>
        </p:nvSpPr>
        <p:spPr>
          <a:xfrm>
            <a:off x="251520" y="485800"/>
            <a:ext cx="8784976"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79860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412776"/>
            <a:ext cx="8496944" cy="5256584"/>
          </a:xfrm>
          <a:prstGeom prst="rect">
            <a:avLst/>
          </a:prstGeom>
          <a:solidFill>
            <a:schemeClr val="lt1">
              <a:alpha val="59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God, the Father almighty</a:t>
            </a:r>
            <a:r>
              <a:rPr lang="en-GB" sz="2400" dirty="0">
                <a:solidFill>
                  <a:srgbClr val="0070C0"/>
                </a:solidFill>
                <a:latin typeface="Adobe Caslon Pro Bold" pitchFamily="18" charset="0"/>
              </a:rPr>
              <a:t>, creator of heaven and earth.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Jesus Christ</a:t>
            </a:r>
            <a:r>
              <a:rPr lang="en-GB" sz="2400" dirty="0">
                <a:solidFill>
                  <a:srgbClr val="0070C0"/>
                </a:solidFill>
                <a:latin typeface="Adobe Caslon Pro Bold" pitchFamily="18" charset="0"/>
              </a:rPr>
              <a:t>, his only Son, our Lord, who was conceived by the Holy Spirit, born of the Virgin Mary, suffered under Pontius Pilate, was crucified, died, and was buried; he descended to the dead.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On the third day he rose again; he ascended into heaven, he is seated at the right hand of the Father, and he will come to judge the living and the dead.</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FF0000"/>
                </a:solidFill>
                <a:latin typeface="Adobe Caslon Pro Bold" pitchFamily="18" charset="0"/>
              </a:rPr>
              <a:t>I believe in the Holy Spirit</a:t>
            </a:r>
            <a:r>
              <a:rPr lang="en-GB" sz="2400" dirty="0">
                <a:solidFill>
                  <a:srgbClr val="0070C0"/>
                </a:solidFill>
                <a:latin typeface="Adobe Caslon Pro Bold" pitchFamily="18" charset="0"/>
              </a:rPr>
              <a:t>, the holy Church, the communion of saints, the forgiveness of sins, the resurrection of the body, and the life everlasting. </a:t>
            </a:r>
          </a:p>
          <a:p>
            <a:pPr marL="0" indent="0">
              <a:buNone/>
            </a:pPr>
            <a:endParaRPr lang="en-GB" sz="2400" dirty="0">
              <a:solidFill>
                <a:srgbClr val="0070C0"/>
              </a:solidFill>
              <a:latin typeface="Adobe Caslon Pro Bold" pitchFamily="18" charset="0"/>
            </a:endParaRPr>
          </a:p>
          <a:p>
            <a:pPr marL="0" indent="0">
              <a:buNone/>
            </a:pPr>
            <a:r>
              <a:rPr lang="en-GB" sz="2400" dirty="0">
                <a:solidFill>
                  <a:srgbClr val="0070C0"/>
                </a:solidFill>
                <a:latin typeface="Adobe Caslon Pro Bold" pitchFamily="18" charset="0"/>
              </a:rPr>
              <a:t>Amen.</a:t>
            </a:r>
          </a:p>
          <a:p>
            <a:endParaRPr lang="en-GB" sz="2400" dirty="0">
              <a:solidFill>
                <a:srgbClr val="0070C0"/>
              </a:solidFill>
              <a:latin typeface="Adobe Caslon Pro Bold" pitchFamily="18" charset="0"/>
            </a:endParaRPr>
          </a:p>
        </p:txBody>
      </p:sp>
      <p:sp>
        <p:nvSpPr>
          <p:cNvPr id="8" name="Title 1"/>
          <p:cNvSpPr>
            <a:spLocks noGrp="1"/>
          </p:cNvSpPr>
          <p:nvPr>
            <p:ph type="title"/>
          </p:nvPr>
        </p:nvSpPr>
        <p:spPr>
          <a:xfrm>
            <a:off x="251520" y="485800"/>
            <a:ext cx="8784976"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Adobe Caslon Pro Bold" pitchFamily="18" charset="0"/>
              </a:rPr>
              <a:t>Today’s Big Question: How many Gods do Christians believe in?</a:t>
            </a:r>
            <a:br>
              <a:rPr lang="en-GB" sz="3600" dirty="0">
                <a:solidFill>
                  <a:schemeClr val="bg1"/>
                </a:solidFill>
                <a:effectLst>
                  <a:outerShdw blurRad="38100" dist="38100" dir="2700000" algn="tl">
                    <a:srgbClr val="000000">
                      <a:alpha val="43137"/>
                    </a:srgbClr>
                  </a:outerShdw>
                </a:effectLst>
                <a:latin typeface="Adobe Caslon Pro Bold" pitchFamily="18" charset="0"/>
              </a:rPr>
            </a:br>
            <a:endParaRPr lang="en-GB" sz="3600" u="sng" dirty="0">
              <a:solidFill>
                <a:schemeClr val="bg1"/>
              </a:solidFill>
              <a:effectLst>
                <a:outerShdw blurRad="38100" dist="38100" dir="2700000" algn="tl">
                  <a:srgbClr val="000000">
                    <a:alpha val="43137"/>
                  </a:srgbClr>
                </a:outerShdw>
              </a:effectLst>
              <a:latin typeface="Adobe Caslon Pro Bold" pitchFamily="18" charset="0"/>
            </a:endParaRPr>
          </a:p>
        </p:txBody>
      </p:sp>
    </p:spTree>
    <p:extLst>
      <p:ext uri="{BB962C8B-B14F-4D97-AF65-F5344CB8AC3E}">
        <p14:creationId xmlns:p14="http://schemas.microsoft.com/office/powerpoint/2010/main" val="213031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260648"/>
            <a:ext cx="7560964" cy="1143000"/>
          </a:xfrm>
          <a:solidFill>
            <a:schemeClr val="bg1">
              <a:alpha val="70000"/>
            </a:schemeClr>
          </a:solidFill>
          <a:ln>
            <a:solidFill>
              <a:schemeClr val="tx1"/>
            </a:solidFill>
          </a:ln>
        </p:spPr>
        <p:txBody>
          <a:bodyPr>
            <a:normAutofit/>
          </a:bodyPr>
          <a:lstStyle/>
          <a:p>
            <a:r>
              <a:rPr lang="en-GB" sz="2700" b="1" dirty="0">
                <a:latin typeface="+mn-lt"/>
              </a:rPr>
              <a:t>Today’s Title: </a:t>
            </a:r>
            <a:r>
              <a:rPr lang="en-GB" sz="2700" b="1" u="sng" dirty="0">
                <a:latin typeface="+mn-lt"/>
              </a:rPr>
              <a:t>The Holy Trinity</a:t>
            </a:r>
            <a:br>
              <a:rPr lang="en-GB" sz="2700" b="1" u="sng" dirty="0">
                <a:latin typeface="+mn-lt"/>
              </a:rPr>
            </a:br>
            <a:r>
              <a:rPr lang="en-GB" sz="3200" b="1" dirty="0">
                <a:latin typeface="+mn-lt"/>
              </a:rPr>
              <a:t>Learning Outcomes</a:t>
            </a:r>
          </a:p>
        </p:txBody>
      </p:sp>
      <p:sp>
        <p:nvSpPr>
          <p:cNvPr id="5" name="TextBox 4"/>
          <p:cNvSpPr txBox="1">
            <a:spLocks noChangeArrowheads="1"/>
          </p:cNvSpPr>
          <p:nvPr/>
        </p:nvSpPr>
        <p:spPr bwMode="auto">
          <a:xfrm>
            <a:off x="755576" y="1610797"/>
            <a:ext cx="7560964" cy="95410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defRPr/>
            </a:pPr>
            <a:r>
              <a:rPr lang="en-GB" sz="2800" b="1" dirty="0">
                <a:solidFill>
                  <a:prstClr val="black"/>
                </a:solidFill>
              </a:rPr>
              <a:t>IDENTIFY</a:t>
            </a:r>
            <a:r>
              <a:rPr lang="en-GB" sz="2800" dirty="0">
                <a:solidFill>
                  <a:prstClr val="black"/>
                </a:solidFill>
              </a:rPr>
              <a:t> the 3 parts of the Trinity and </a:t>
            </a:r>
            <a:r>
              <a:rPr lang="en-GB" sz="2800" b="1" dirty="0">
                <a:solidFill>
                  <a:prstClr val="black"/>
                </a:solidFill>
              </a:rPr>
              <a:t>DESCRIBE </a:t>
            </a:r>
            <a:r>
              <a:rPr lang="en-GB" sz="2800" dirty="0">
                <a:solidFill>
                  <a:prstClr val="black"/>
                </a:solidFill>
              </a:rPr>
              <a:t>the problem this causes for Christianity</a:t>
            </a:r>
          </a:p>
        </p:txBody>
      </p:sp>
      <p:sp>
        <p:nvSpPr>
          <p:cNvPr id="6" name="TextBox 5"/>
          <p:cNvSpPr txBox="1">
            <a:spLocks noChangeArrowheads="1"/>
          </p:cNvSpPr>
          <p:nvPr/>
        </p:nvSpPr>
        <p:spPr bwMode="auto">
          <a:xfrm>
            <a:off x="755576" y="2708920"/>
            <a:ext cx="7560964" cy="107721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EXPLAIN </a:t>
            </a:r>
            <a:r>
              <a:rPr lang="en-GB" sz="3200" dirty="0">
                <a:solidFill>
                  <a:prstClr val="black"/>
                </a:solidFill>
              </a:rPr>
              <a:t>Christian beliefs about God and Jesus. </a:t>
            </a:r>
          </a:p>
        </p:txBody>
      </p:sp>
      <p:sp>
        <p:nvSpPr>
          <p:cNvPr id="7" name="TextBox 6"/>
          <p:cNvSpPr txBox="1">
            <a:spLocks noChangeArrowheads="1"/>
          </p:cNvSpPr>
          <p:nvPr/>
        </p:nvSpPr>
        <p:spPr bwMode="auto">
          <a:xfrm>
            <a:off x="755576" y="3933056"/>
            <a:ext cx="7560964" cy="107721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3200" b="1" dirty="0">
                <a:solidFill>
                  <a:prstClr val="black"/>
                </a:solidFill>
              </a:rPr>
              <a:t>ASSESS </a:t>
            </a:r>
            <a:r>
              <a:rPr lang="en-GB" sz="3200" dirty="0">
                <a:solidFill>
                  <a:prstClr val="black"/>
                </a:solidFill>
              </a:rPr>
              <a:t>whether the idea of the Trinity makes any sense.  </a:t>
            </a:r>
          </a:p>
        </p:txBody>
      </p:sp>
      <p:sp>
        <p:nvSpPr>
          <p:cNvPr id="3" name="Rectangle 2"/>
          <p:cNvSpPr/>
          <p:nvPr/>
        </p:nvSpPr>
        <p:spPr>
          <a:xfrm>
            <a:off x="179512" y="5517232"/>
            <a:ext cx="885698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b="1" dirty="0"/>
              <a:t>In two sentences in your book, you need to show you have met outcome 1</a:t>
            </a:r>
          </a:p>
        </p:txBody>
      </p:sp>
    </p:spTree>
    <p:extLst>
      <p:ext uri="{BB962C8B-B14F-4D97-AF65-F5344CB8AC3E}">
        <p14:creationId xmlns:p14="http://schemas.microsoft.com/office/powerpoint/2010/main" val="14566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1105</Words>
  <Application>Microsoft Office PowerPoint</Application>
  <PresentationFormat>On-screen Show (4:3)</PresentationFormat>
  <Paragraphs>131</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Adobe Caslon Pro Bold</vt:lpstr>
      <vt:lpstr>Arial</vt:lpstr>
      <vt:lpstr>Calibri</vt:lpstr>
      <vt:lpstr>Office Theme</vt:lpstr>
      <vt:lpstr>Today’s Big Question:</vt:lpstr>
      <vt:lpstr>Today’s Big Question: How many Gods do Christians believe in? </vt:lpstr>
      <vt:lpstr>PowerPoint Presentation</vt:lpstr>
      <vt:lpstr>PowerPoint Presentation</vt:lpstr>
      <vt:lpstr>Today’s Big Question: How many Gods do Christians believe in? </vt:lpstr>
      <vt:lpstr>Today’s Big Question: How many Gods do Christians believe in? </vt:lpstr>
      <vt:lpstr>Today’s Big Question: How many Gods do Christians believe in? </vt:lpstr>
      <vt:lpstr>Today’s Big Question: How many Gods do Christians believe in? </vt:lpstr>
      <vt:lpstr>Today’s Title: The Holy Trinity Learning Outcomes</vt:lpstr>
      <vt:lpstr>Today’s Title: The Holy Trinity Learning Outcomes</vt:lpstr>
      <vt:lpstr>PowerPoint Presentation</vt:lpstr>
      <vt:lpstr>PowerPoint Presentation</vt:lpstr>
      <vt:lpstr>PowerPoint Presentation</vt:lpstr>
      <vt:lpstr>PowerPoint Presentation</vt:lpstr>
      <vt:lpstr>What do Christians believe about God and Jesus?</vt:lpstr>
      <vt:lpstr>What do Christians believe about God and Jesus?</vt:lpstr>
      <vt:lpstr>PowerPoint Presentation</vt:lpstr>
      <vt:lpstr>Today’s Title: The Holy Trinity Learning Outcomes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dc:title>
  <dc:creator>Daniel Reeves</dc:creator>
  <cp:lastModifiedBy>Daniel Reeves</cp:lastModifiedBy>
  <cp:revision>15</cp:revision>
  <dcterms:created xsi:type="dcterms:W3CDTF">2013-11-25T13:45:52Z</dcterms:created>
  <dcterms:modified xsi:type="dcterms:W3CDTF">2020-06-16T07:58:20Z</dcterms:modified>
</cp:coreProperties>
</file>