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98" r:id="rId2"/>
    <p:sldId id="256" r:id="rId3"/>
    <p:sldId id="257" r:id="rId4"/>
    <p:sldId id="299" r:id="rId5"/>
    <p:sldId id="258" r:id="rId6"/>
    <p:sldId id="300" r:id="rId7"/>
    <p:sldId id="259" r:id="rId8"/>
    <p:sldId id="301" r:id="rId9"/>
    <p:sldId id="260" r:id="rId10"/>
    <p:sldId id="302" r:id="rId11"/>
    <p:sldId id="261" r:id="rId12"/>
    <p:sldId id="303" r:id="rId13"/>
    <p:sldId id="304" r:id="rId14"/>
    <p:sldId id="262" r:id="rId15"/>
    <p:sldId id="307" r:id="rId16"/>
    <p:sldId id="263" r:id="rId17"/>
    <p:sldId id="308" r:id="rId18"/>
    <p:sldId id="265" r:id="rId19"/>
    <p:sldId id="309" r:id="rId20"/>
    <p:sldId id="286" r:id="rId21"/>
    <p:sldId id="305" r:id="rId22"/>
    <p:sldId id="264" r:id="rId23"/>
    <p:sldId id="306" r:id="rId24"/>
    <p:sldId id="266" r:id="rId25"/>
    <p:sldId id="267" r:id="rId26"/>
    <p:sldId id="268" r:id="rId27"/>
    <p:sldId id="269" r:id="rId28"/>
    <p:sldId id="270" r:id="rId29"/>
    <p:sldId id="271" r:id="rId30"/>
    <p:sldId id="273" r:id="rId31"/>
    <p:sldId id="274" r:id="rId32"/>
    <p:sldId id="275" r:id="rId33"/>
    <p:sldId id="292" r:id="rId34"/>
    <p:sldId id="272" r:id="rId35"/>
    <p:sldId id="276" r:id="rId36"/>
    <p:sldId id="277" r:id="rId37"/>
    <p:sldId id="278" r:id="rId38"/>
    <p:sldId id="279" r:id="rId39"/>
    <p:sldId id="280" r:id="rId40"/>
    <p:sldId id="281" r:id="rId41"/>
    <p:sldId id="282" r:id="rId42"/>
    <p:sldId id="283" r:id="rId43"/>
    <p:sldId id="284" r:id="rId44"/>
    <p:sldId id="285" r:id="rId45"/>
    <p:sldId id="297"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60"/>
    <p:restoredTop sz="94705"/>
  </p:normalViewPr>
  <p:slideViewPr>
    <p:cSldViewPr snapToGrid="0" snapToObjects="1">
      <p:cViewPr varScale="1">
        <p:scale>
          <a:sx n="103" d="100"/>
          <a:sy n="103" d="100"/>
        </p:scale>
        <p:origin x="176" y="2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57F4-7EFE-F248-843F-406A7573C834}" type="datetimeFigureOut">
              <a:rPr lang="en-US" smtClean="0"/>
              <a:t>3/1/22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22359A-3499-2F4F-8C7E-0F73C641F2A4}" type="slidenum">
              <a:rPr lang="en-US" smtClean="0"/>
              <a:t>‹#›</a:t>
            </a:fld>
            <a:endParaRPr lang="en-US"/>
          </a:p>
        </p:txBody>
      </p:sp>
    </p:spTree>
    <p:extLst>
      <p:ext uri="{BB962C8B-B14F-4D97-AF65-F5344CB8AC3E}">
        <p14:creationId xmlns:p14="http://schemas.microsoft.com/office/powerpoint/2010/main" val="1944984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A593A97-A0D1-9642-9F2C-3FA2F5D15144}" type="datetimeFigureOut">
              <a:rPr lang="en-US" smtClean="0"/>
              <a:t>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A0953-B7D2-F04D-B213-74BC2E74DF27}" type="slidenum">
              <a:rPr lang="en-US" smtClean="0"/>
              <a:t>‹#›</a:t>
            </a:fld>
            <a:endParaRPr lang="en-US"/>
          </a:p>
        </p:txBody>
      </p:sp>
    </p:spTree>
    <p:extLst>
      <p:ext uri="{BB962C8B-B14F-4D97-AF65-F5344CB8AC3E}">
        <p14:creationId xmlns:p14="http://schemas.microsoft.com/office/powerpoint/2010/main" val="1866144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A593A97-A0D1-9642-9F2C-3FA2F5D15144}" type="datetimeFigureOut">
              <a:rPr lang="en-US" smtClean="0"/>
              <a:t>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A0953-B7D2-F04D-B213-74BC2E74DF27}" type="slidenum">
              <a:rPr lang="en-US" smtClean="0"/>
              <a:t>‹#›</a:t>
            </a:fld>
            <a:endParaRPr lang="en-US"/>
          </a:p>
        </p:txBody>
      </p:sp>
    </p:spTree>
    <p:extLst>
      <p:ext uri="{BB962C8B-B14F-4D97-AF65-F5344CB8AC3E}">
        <p14:creationId xmlns:p14="http://schemas.microsoft.com/office/powerpoint/2010/main" val="57524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A593A97-A0D1-9642-9F2C-3FA2F5D15144}" type="datetimeFigureOut">
              <a:rPr lang="en-US" smtClean="0"/>
              <a:t>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A0953-B7D2-F04D-B213-74BC2E74DF27}" type="slidenum">
              <a:rPr lang="en-US" smtClean="0"/>
              <a:t>‹#›</a:t>
            </a:fld>
            <a:endParaRPr lang="en-US"/>
          </a:p>
        </p:txBody>
      </p:sp>
    </p:spTree>
    <p:extLst>
      <p:ext uri="{BB962C8B-B14F-4D97-AF65-F5344CB8AC3E}">
        <p14:creationId xmlns:p14="http://schemas.microsoft.com/office/powerpoint/2010/main" val="43215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A593A97-A0D1-9642-9F2C-3FA2F5D15144}" type="datetimeFigureOut">
              <a:rPr lang="en-US" smtClean="0"/>
              <a:t>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A0953-B7D2-F04D-B213-74BC2E74DF27}" type="slidenum">
              <a:rPr lang="en-US" smtClean="0"/>
              <a:t>‹#›</a:t>
            </a:fld>
            <a:endParaRPr lang="en-US"/>
          </a:p>
        </p:txBody>
      </p:sp>
    </p:spTree>
    <p:extLst>
      <p:ext uri="{BB962C8B-B14F-4D97-AF65-F5344CB8AC3E}">
        <p14:creationId xmlns:p14="http://schemas.microsoft.com/office/powerpoint/2010/main" val="371804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A593A97-A0D1-9642-9F2C-3FA2F5D15144}" type="datetimeFigureOut">
              <a:rPr lang="en-US" smtClean="0"/>
              <a:t>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A0953-B7D2-F04D-B213-74BC2E74DF27}" type="slidenum">
              <a:rPr lang="en-US" smtClean="0"/>
              <a:t>‹#›</a:t>
            </a:fld>
            <a:endParaRPr lang="en-US"/>
          </a:p>
        </p:txBody>
      </p:sp>
    </p:spTree>
    <p:extLst>
      <p:ext uri="{BB962C8B-B14F-4D97-AF65-F5344CB8AC3E}">
        <p14:creationId xmlns:p14="http://schemas.microsoft.com/office/powerpoint/2010/main" val="356024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A593A97-A0D1-9642-9F2C-3FA2F5D15144}" type="datetimeFigureOut">
              <a:rPr lang="en-US" smtClean="0"/>
              <a:t>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A0953-B7D2-F04D-B213-74BC2E74DF27}" type="slidenum">
              <a:rPr lang="en-US" smtClean="0"/>
              <a:t>‹#›</a:t>
            </a:fld>
            <a:endParaRPr lang="en-US"/>
          </a:p>
        </p:txBody>
      </p:sp>
    </p:spTree>
    <p:extLst>
      <p:ext uri="{BB962C8B-B14F-4D97-AF65-F5344CB8AC3E}">
        <p14:creationId xmlns:p14="http://schemas.microsoft.com/office/powerpoint/2010/main" val="3510455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A593A97-A0D1-9642-9F2C-3FA2F5D15144}" type="datetimeFigureOut">
              <a:rPr lang="en-US" smtClean="0"/>
              <a:t>3/1/22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2A0953-B7D2-F04D-B213-74BC2E74DF27}" type="slidenum">
              <a:rPr lang="en-US" smtClean="0"/>
              <a:t>‹#›</a:t>
            </a:fld>
            <a:endParaRPr lang="en-US"/>
          </a:p>
        </p:txBody>
      </p:sp>
    </p:spTree>
    <p:extLst>
      <p:ext uri="{BB962C8B-B14F-4D97-AF65-F5344CB8AC3E}">
        <p14:creationId xmlns:p14="http://schemas.microsoft.com/office/powerpoint/2010/main" val="299252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A593A97-A0D1-9642-9F2C-3FA2F5D15144}" type="datetimeFigureOut">
              <a:rPr lang="en-US" smtClean="0"/>
              <a:t>3/1/22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2A0953-B7D2-F04D-B213-74BC2E74DF27}" type="slidenum">
              <a:rPr lang="en-US" smtClean="0"/>
              <a:t>‹#›</a:t>
            </a:fld>
            <a:endParaRPr lang="en-US"/>
          </a:p>
        </p:txBody>
      </p:sp>
    </p:spTree>
    <p:extLst>
      <p:ext uri="{BB962C8B-B14F-4D97-AF65-F5344CB8AC3E}">
        <p14:creationId xmlns:p14="http://schemas.microsoft.com/office/powerpoint/2010/main" val="63982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593A97-A0D1-9642-9F2C-3FA2F5D15144}" type="datetimeFigureOut">
              <a:rPr lang="en-US" smtClean="0"/>
              <a:t>3/1/22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2A0953-B7D2-F04D-B213-74BC2E74DF27}" type="slidenum">
              <a:rPr lang="en-US" smtClean="0"/>
              <a:t>‹#›</a:t>
            </a:fld>
            <a:endParaRPr lang="en-US"/>
          </a:p>
        </p:txBody>
      </p:sp>
    </p:spTree>
    <p:extLst>
      <p:ext uri="{BB962C8B-B14F-4D97-AF65-F5344CB8AC3E}">
        <p14:creationId xmlns:p14="http://schemas.microsoft.com/office/powerpoint/2010/main" val="3070350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A593A97-A0D1-9642-9F2C-3FA2F5D15144}" type="datetimeFigureOut">
              <a:rPr lang="en-US" smtClean="0"/>
              <a:t>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A0953-B7D2-F04D-B213-74BC2E74DF27}" type="slidenum">
              <a:rPr lang="en-US" smtClean="0"/>
              <a:t>‹#›</a:t>
            </a:fld>
            <a:endParaRPr lang="en-US"/>
          </a:p>
        </p:txBody>
      </p:sp>
    </p:spTree>
    <p:extLst>
      <p:ext uri="{BB962C8B-B14F-4D97-AF65-F5344CB8AC3E}">
        <p14:creationId xmlns:p14="http://schemas.microsoft.com/office/powerpoint/2010/main" val="217272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A593A97-A0D1-9642-9F2C-3FA2F5D15144}" type="datetimeFigureOut">
              <a:rPr lang="en-US" smtClean="0"/>
              <a:t>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A0953-B7D2-F04D-B213-74BC2E74DF27}" type="slidenum">
              <a:rPr lang="en-US" smtClean="0"/>
              <a:t>‹#›</a:t>
            </a:fld>
            <a:endParaRPr lang="en-US"/>
          </a:p>
        </p:txBody>
      </p:sp>
    </p:spTree>
    <p:extLst>
      <p:ext uri="{BB962C8B-B14F-4D97-AF65-F5344CB8AC3E}">
        <p14:creationId xmlns:p14="http://schemas.microsoft.com/office/powerpoint/2010/main" val="2320620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93A97-A0D1-9642-9F2C-3FA2F5D15144}" type="datetimeFigureOut">
              <a:rPr lang="en-US" smtClean="0"/>
              <a:t>3/1/22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A0953-B7D2-F04D-B213-74BC2E74DF27}" type="slidenum">
              <a:rPr lang="en-US" smtClean="0"/>
              <a:t>‹#›</a:t>
            </a:fld>
            <a:endParaRPr lang="en-US"/>
          </a:p>
        </p:txBody>
      </p:sp>
    </p:spTree>
    <p:extLst>
      <p:ext uri="{BB962C8B-B14F-4D97-AF65-F5344CB8AC3E}">
        <p14:creationId xmlns:p14="http://schemas.microsoft.com/office/powerpoint/2010/main" val="230243492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earningapps.org/watch?v=psazs6i2322"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learningapps.org/watch?v=panvpssrj2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learningapps.org/watch?v=p3e3zcwi32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roy: Myth and Reality - Autumn at The British Museum | The Culture Concept  Circle">
            <a:extLst>
              <a:ext uri="{FF2B5EF4-FFF2-40B4-BE49-F238E27FC236}">
                <a16:creationId xmlns:a16="http://schemas.microsoft.com/office/drawing/2014/main" id="{3622DBB0-9395-4047-A894-267BA31326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05" r="17350" b="-1"/>
          <a:stretch/>
        </p:blipFill>
        <p:spPr bwMode="auto">
          <a:xfrm>
            <a:off x="20" y="10"/>
            <a:ext cx="72522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E4CCCC-F915-DB4C-91F9-1B27FB64A544}"/>
              </a:ext>
            </a:extLst>
          </p:cNvPr>
          <p:cNvSpPr>
            <a:spLocks noGrp="1"/>
          </p:cNvSpPr>
          <p:nvPr>
            <p:ph type="title"/>
          </p:nvPr>
        </p:nvSpPr>
        <p:spPr>
          <a:xfrm>
            <a:off x="5648707" y="365125"/>
            <a:ext cx="2866642" cy="1899912"/>
          </a:xfrm>
        </p:spPr>
        <p:txBody>
          <a:bodyPr>
            <a:normAutofit/>
          </a:bodyPr>
          <a:lstStyle/>
          <a:p>
            <a:r>
              <a:rPr lang="en-US" sz="3500" dirty="0"/>
              <a:t>Iliad Revision Books 1-10</a:t>
            </a:r>
          </a:p>
        </p:txBody>
      </p:sp>
      <p:sp>
        <p:nvSpPr>
          <p:cNvPr id="3" name="Content Placeholder 2">
            <a:extLst>
              <a:ext uri="{FF2B5EF4-FFF2-40B4-BE49-F238E27FC236}">
                <a16:creationId xmlns:a16="http://schemas.microsoft.com/office/drawing/2014/main" id="{C968B4C4-AC21-0B47-A142-8377D15A9667}"/>
              </a:ext>
            </a:extLst>
          </p:cNvPr>
          <p:cNvSpPr>
            <a:spLocks noGrp="1"/>
          </p:cNvSpPr>
          <p:nvPr>
            <p:ph idx="1"/>
          </p:nvPr>
        </p:nvSpPr>
        <p:spPr>
          <a:xfrm>
            <a:off x="5648707" y="2434201"/>
            <a:ext cx="2866642" cy="3742762"/>
          </a:xfrm>
        </p:spPr>
        <p:txBody>
          <a:bodyPr>
            <a:noAutofit/>
          </a:bodyPr>
          <a:lstStyle/>
          <a:p>
            <a:r>
              <a:rPr lang="en-US" sz="2000" dirty="0"/>
              <a:t>Work out the original word by looking at it with the vowels removed.</a:t>
            </a:r>
          </a:p>
          <a:p>
            <a:r>
              <a:rPr lang="en-US" sz="2000" dirty="0"/>
              <a:t>The first person to solve it unlocks questions for improving their score.</a:t>
            </a:r>
          </a:p>
          <a:p>
            <a:r>
              <a:rPr lang="en-US" sz="2000" dirty="0"/>
              <a:t>If you’re not answering, pay attention! You may be able to still compete.</a:t>
            </a:r>
          </a:p>
        </p:txBody>
      </p:sp>
    </p:spTree>
    <p:extLst>
      <p:ext uri="{BB962C8B-B14F-4D97-AF65-F5344CB8AC3E}">
        <p14:creationId xmlns:p14="http://schemas.microsoft.com/office/powerpoint/2010/main" val="2182632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4C99-44F7-8A43-AC68-92A50E9A9204}"/>
              </a:ext>
            </a:extLst>
          </p:cNvPr>
          <p:cNvSpPr>
            <a:spLocks noGrp="1"/>
          </p:cNvSpPr>
          <p:nvPr>
            <p:ph type="title"/>
          </p:nvPr>
        </p:nvSpPr>
        <p:spPr/>
        <p:txBody>
          <a:bodyPr/>
          <a:lstStyle/>
          <a:p>
            <a:r>
              <a:rPr lang="en-US" dirty="0"/>
              <a:t>Challenge: Women in the Iliad</a:t>
            </a:r>
          </a:p>
        </p:txBody>
      </p:sp>
      <p:sp>
        <p:nvSpPr>
          <p:cNvPr id="3" name="Content Placeholder 2">
            <a:extLst>
              <a:ext uri="{FF2B5EF4-FFF2-40B4-BE49-F238E27FC236}">
                <a16:creationId xmlns:a16="http://schemas.microsoft.com/office/drawing/2014/main" id="{FF0F702A-B6FE-4642-A54C-B9FC9600257B}"/>
              </a:ext>
            </a:extLst>
          </p:cNvPr>
          <p:cNvSpPr>
            <a:spLocks noGrp="1"/>
          </p:cNvSpPr>
          <p:nvPr>
            <p:ph idx="1"/>
          </p:nvPr>
        </p:nvSpPr>
        <p:spPr>
          <a:xfrm>
            <a:off x="228600" y="1180819"/>
            <a:ext cx="8686800" cy="1143001"/>
          </a:xfrm>
        </p:spPr>
        <p:txBody>
          <a:bodyPr>
            <a:noAutofit/>
          </a:bodyPr>
          <a:lstStyle/>
          <a:p>
            <a:r>
              <a:rPr lang="en-US" sz="2400" dirty="0"/>
              <a:t>You have 30 seconds to name ten female mortal characters named in the Iliad. If you are short, your opponent will get 10 seconds to name any you missed. Any they add reduces your score by one. You will get the following points:</a:t>
            </a:r>
          </a:p>
          <a:p>
            <a:pPr marL="0" indent="0">
              <a:buNone/>
            </a:pPr>
            <a:r>
              <a:rPr lang="en-US" sz="2400" dirty="0"/>
              <a:t>A) 5 correct = 5 points</a:t>
            </a:r>
          </a:p>
          <a:p>
            <a:pPr marL="0" indent="0">
              <a:buNone/>
            </a:pPr>
            <a:r>
              <a:rPr lang="en-US" sz="2400" dirty="0"/>
              <a:t>B) 7 correct = 10 points</a:t>
            </a:r>
          </a:p>
          <a:p>
            <a:pPr marL="0" indent="0">
              <a:buNone/>
            </a:pPr>
            <a:r>
              <a:rPr lang="en-US" sz="2400" dirty="0"/>
              <a:t>C) 10 correct = 15 points</a:t>
            </a:r>
          </a:p>
        </p:txBody>
      </p:sp>
      <p:sp>
        <p:nvSpPr>
          <p:cNvPr id="29" name="Rectangle 20">
            <a:extLst>
              <a:ext uri="{FF2B5EF4-FFF2-40B4-BE49-F238E27FC236}">
                <a16:creationId xmlns:a16="http://schemas.microsoft.com/office/drawing/2014/main" id="{963A9061-091A-224E-8D91-4E7E04338F7D}"/>
              </a:ext>
            </a:extLst>
          </p:cNvPr>
          <p:cNvSpPr>
            <a:spLocks noChangeArrowheads="1"/>
          </p:cNvSpPr>
          <p:nvPr/>
        </p:nvSpPr>
        <p:spPr bwMode="auto">
          <a:xfrm>
            <a:off x="1485900" y="13300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29">
            <a:extLst>
              <a:ext uri="{FF2B5EF4-FFF2-40B4-BE49-F238E27FC236}">
                <a16:creationId xmlns:a16="http://schemas.microsoft.com/office/drawing/2014/main" id="{6783089A-78EA-084D-A02E-8B044113A01C}"/>
              </a:ext>
            </a:extLst>
          </p:cNvPr>
          <p:cNvSpPr>
            <a:spLocks noChangeArrowheads="1"/>
          </p:cNvSpPr>
          <p:nvPr/>
        </p:nvSpPr>
        <p:spPr bwMode="auto">
          <a:xfrm>
            <a:off x="1485900" y="17872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37">
            <a:extLst>
              <a:ext uri="{FF2B5EF4-FFF2-40B4-BE49-F238E27FC236}">
                <a16:creationId xmlns:a16="http://schemas.microsoft.com/office/drawing/2014/main" id="{FA4C6374-027D-7E4C-B9E3-2294236C0275}"/>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8" name="Picture 2" descr="The blood was up - TLS">
            <a:extLst>
              <a:ext uri="{FF2B5EF4-FFF2-40B4-BE49-F238E27FC236}">
                <a16:creationId xmlns:a16="http://schemas.microsoft.com/office/drawing/2014/main" id="{B56D4F65-43F9-AC42-97F8-022FAD383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485" y="3108793"/>
            <a:ext cx="4358244" cy="2905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783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229600" cy="3872714"/>
          </a:xfrm>
        </p:spPr>
        <p:txBody>
          <a:bodyPr>
            <a:normAutofit/>
          </a:bodyPr>
          <a:lstStyle/>
          <a:p>
            <a:r>
              <a:rPr lang="en-US" sz="9600" i="1" dirty="0">
                <a:latin typeface="Rockwell Extra Bold"/>
              </a:rPr>
              <a:t>GMMNN</a:t>
            </a:r>
          </a:p>
        </p:txBody>
      </p:sp>
      <p:sp>
        <p:nvSpPr>
          <p:cNvPr id="3" name="TextBox 2"/>
          <p:cNvSpPr txBox="1"/>
          <p:nvPr/>
        </p:nvSpPr>
        <p:spPr>
          <a:xfrm>
            <a:off x="2719137" y="3951515"/>
            <a:ext cx="4361601" cy="1015663"/>
          </a:xfrm>
          <a:prstGeom prst="rect">
            <a:avLst/>
          </a:prstGeom>
          <a:noFill/>
        </p:spPr>
        <p:txBody>
          <a:bodyPr wrap="square" rtlCol="0">
            <a:spAutoFit/>
          </a:bodyPr>
          <a:lstStyle/>
          <a:p>
            <a:pPr algn="ctr"/>
            <a:r>
              <a:rPr lang="en-US" sz="6000" b="1" i="1" dirty="0">
                <a:solidFill>
                  <a:srgbClr val="FF0000"/>
                </a:solidFill>
              </a:rPr>
              <a:t>Agamemnon</a:t>
            </a:r>
          </a:p>
        </p:txBody>
      </p:sp>
    </p:spTree>
    <p:extLst>
      <p:ext uri="{BB962C8B-B14F-4D97-AF65-F5344CB8AC3E}">
        <p14:creationId xmlns:p14="http://schemas.microsoft.com/office/powerpoint/2010/main" val="260301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4C99-44F7-8A43-AC68-92A50E9A9204}"/>
              </a:ext>
            </a:extLst>
          </p:cNvPr>
          <p:cNvSpPr>
            <a:spLocks noGrp="1"/>
          </p:cNvSpPr>
          <p:nvPr>
            <p:ph type="title"/>
          </p:nvPr>
        </p:nvSpPr>
        <p:spPr>
          <a:xfrm>
            <a:off x="0" y="274638"/>
            <a:ext cx="8686800" cy="1143000"/>
          </a:xfrm>
        </p:spPr>
        <p:txBody>
          <a:bodyPr>
            <a:normAutofit fontScale="90000"/>
          </a:bodyPr>
          <a:lstStyle/>
          <a:p>
            <a:r>
              <a:rPr lang="en-US" dirty="0"/>
              <a:t>Challenge: Agamemnon’s Relationships</a:t>
            </a:r>
          </a:p>
        </p:txBody>
      </p:sp>
      <p:sp>
        <p:nvSpPr>
          <p:cNvPr id="3" name="Content Placeholder 2">
            <a:extLst>
              <a:ext uri="{FF2B5EF4-FFF2-40B4-BE49-F238E27FC236}">
                <a16:creationId xmlns:a16="http://schemas.microsoft.com/office/drawing/2014/main" id="{FF0F702A-B6FE-4642-A54C-B9FC9600257B}"/>
              </a:ext>
            </a:extLst>
          </p:cNvPr>
          <p:cNvSpPr>
            <a:spLocks noGrp="1"/>
          </p:cNvSpPr>
          <p:nvPr>
            <p:ph idx="1"/>
          </p:nvPr>
        </p:nvSpPr>
        <p:spPr>
          <a:xfrm>
            <a:off x="228600" y="1180819"/>
            <a:ext cx="8686800" cy="1143001"/>
          </a:xfrm>
        </p:spPr>
        <p:txBody>
          <a:bodyPr>
            <a:noAutofit/>
          </a:bodyPr>
          <a:lstStyle/>
          <a:p>
            <a:r>
              <a:rPr lang="en-US" sz="2400" dirty="0"/>
              <a:t>You have 30 seconds to match ten characters to their relationship with Agamemnon. If any are incorrect, your opponent will get 10 seconds to match any you missed. Any they add reduces your score by one. You will get the following points:</a:t>
            </a:r>
          </a:p>
          <a:p>
            <a:pPr marL="0" indent="0">
              <a:buNone/>
            </a:pPr>
            <a:r>
              <a:rPr lang="en-US" sz="2400" dirty="0"/>
              <a:t>A) 5 correct = 5 points</a:t>
            </a:r>
          </a:p>
          <a:p>
            <a:pPr marL="0" indent="0">
              <a:buNone/>
            </a:pPr>
            <a:r>
              <a:rPr lang="en-US" sz="2400" dirty="0"/>
              <a:t>B) 7 correct = 10 points</a:t>
            </a:r>
          </a:p>
          <a:p>
            <a:pPr marL="0" indent="0">
              <a:buNone/>
            </a:pPr>
            <a:r>
              <a:rPr lang="en-US" sz="2400" dirty="0"/>
              <a:t>C) 10 correct = 15 points</a:t>
            </a:r>
          </a:p>
        </p:txBody>
      </p:sp>
      <p:sp>
        <p:nvSpPr>
          <p:cNvPr id="29" name="Rectangle 20">
            <a:extLst>
              <a:ext uri="{FF2B5EF4-FFF2-40B4-BE49-F238E27FC236}">
                <a16:creationId xmlns:a16="http://schemas.microsoft.com/office/drawing/2014/main" id="{963A9061-091A-224E-8D91-4E7E04338F7D}"/>
              </a:ext>
            </a:extLst>
          </p:cNvPr>
          <p:cNvSpPr>
            <a:spLocks noChangeArrowheads="1"/>
          </p:cNvSpPr>
          <p:nvPr/>
        </p:nvSpPr>
        <p:spPr bwMode="auto">
          <a:xfrm>
            <a:off x="1485900" y="13300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29">
            <a:extLst>
              <a:ext uri="{FF2B5EF4-FFF2-40B4-BE49-F238E27FC236}">
                <a16:creationId xmlns:a16="http://schemas.microsoft.com/office/drawing/2014/main" id="{6783089A-78EA-084D-A02E-8B044113A01C}"/>
              </a:ext>
            </a:extLst>
          </p:cNvPr>
          <p:cNvSpPr>
            <a:spLocks noChangeArrowheads="1"/>
          </p:cNvSpPr>
          <p:nvPr/>
        </p:nvSpPr>
        <p:spPr bwMode="auto">
          <a:xfrm>
            <a:off x="1485900" y="17872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37">
            <a:extLst>
              <a:ext uri="{FF2B5EF4-FFF2-40B4-BE49-F238E27FC236}">
                <a16:creationId xmlns:a16="http://schemas.microsoft.com/office/drawing/2014/main" id="{FA4C6374-027D-7E4C-B9E3-2294236C0275}"/>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8" name="Picture 4" descr="Agamemnon (Troy) | Villains Wiki | Fandom">
            <a:extLst>
              <a:ext uri="{FF2B5EF4-FFF2-40B4-BE49-F238E27FC236}">
                <a16:creationId xmlns:a16="http://schemas.microsoft.com/office/drawing/2014/main" id="{EE47F377-F831-6149-87AD-05C2338ED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4519" y="2952481"/>
            <a:ext cx="3630881" cy="36308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9A5FF1E-1196-AC47-A304-5DEF39051608}"/>
              </a:ext>
            </a:extLst>
          </p:cNvPr>
          <p:cNvSpPr/>
          <p:nvPr/>
        </p:nvSpPr>
        <p:spPr>
          <a:xfrm>
            <a:off x="213756" y="4990007"/>
            <a:ext cx="4656596" cy="369332"/>
          </a:xfrm>
          <a:prstGeom prst="rect">
            <a:avLst/>
          </a:prstGeom>
        </p:spPr>
        <p:txBody>
          <a:bodyPr wrap="none">
            <a:spAutoFit/>
          </a:bodyPr>
          <a:lstStyle/>
          <a:p>
            <a:r>
              <a:rPr lang="en-US" dirty="0">
                <a:hlinkClick r:id="rId3"/>
              </a:rPr>
              <a:t>https://learningapps.org/watch?v=psazs6i2322</a:t>
            </a:r>
            <a:r>
              <a:rPr lang="en-US" dirty="0"/>
              <a:t> </a:t>
            </a:r>
          </a:p>
        </p:txBody>
      </p:sp>
    </p:spTree>
    <p:extLst>
      <p:ext uri="{BB962C8B-B14F-4D97-AF65-F5344CB8AC3E}">
        <p14:creationId xmlns:p14="http://schemas.microsoft.com/office/powerpoint/2010/main" val="334448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gamemnon laughs at you on Make a GIF">
            <a:extLst>
              <a:ext uri="{FF2B5EF4-FFF2-40B4-BE49-F238E27FC236}">
                <a16:creationId xmlns:a16="http://schemas.microsoft.com/office/drawing/2014/main" id="{D17FFF25-7473-EE4E-A927-E02934C47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138" y="319149"/>
            <a:ext cx="8182097" cy="613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50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229600" cy="3872714"/>
          </a:xfrm>
        </p:spPr>
        <p:txBody>
          <a:bodyPr>
            <a:normAutofit/>
          </a:bodyPr>
          <a:lstStyle/>
          <a:p>
            <a:r>
              <a:rPr lang="en-US" sz="9600" i="1" dirty="0">
                <a:latin typeface="Rockwell Extra Bold"/>
              </a:rPr>
              <a:t>NTNR</a:t>
            </a:r>
          </a:p>
        </p:txBody>
      </p:sp>
      <p:sp>
        <p:nvSpPr>
          <p:cNvPr id="3" name="TextBox 2"/>
          <p:cNvSpPr txBox="1"/>
          <p:nvPr/>
        </p:nvSpPr>
        <p:spPr>
          <a:xfrm>
            <a:off x="2926078" y="3964653"/>
            <a:ext cx="3649563" cy="1015663"/>
          </a:xfrm>
          <a:prstGeom prst="rect">
            <a:avLst/>
          </a:prstGeom>
          <a:noFill/>
        </p:spPr>
        <p:txBody>
          <a:bodyPr wrap="square" rtlCol="0">
            <a:spAutoFit/>
          </a:bodyPr>
          <a:lstStyle/>
          <a:p>
            <a:pPr algn="ctr"/>
            <a:r>
              <a:rPr lang="en-US" sz="6000" b="1" i="1" dirty="0">
                <a:solidFill>
                  <a:srgbClr val="FF0000"/>
                </a:solidFill>
              </a:rPr>
              <a:t>Antenor</a:t>
            </a:r>
          </a:p>
        </p:txBody>
      </p:sp>
    </p:spTree>
    <p:extLst>
      <p:ext uri="{BB962C8B-B14F-4D97-AF65-F5344CB8AC3E}">
        <p14:creationId xmlns:p14="http://schemas.microsoft.com/office/powerpoint/2010/main" val="138355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4C99-44F7-8A43-AC68-92A50E9A9204}"/>
              </a:ext>
            </a:extLst>
          </p:cNvPr>
          <p:cNvSpPr>
            <a:spLocks noGrp="1"/>
          </p:cNvSpPr>
          <p:nvPr>
            <p:ph type="title"/>
          </p:nvPr>
        </p:nvSpPr>
        <p:spPr>
          <a:xfrm>
            <a:off x="0" y="274638"/>
            <a:ext cx="8686800" cy="1143000"/>
          </a:xfrm>
        </p:spPr>
        <p:txBody>
          <a:bodyPr>
            <a:normAutofit/>
          </a:bodyPr>
          <a:lstStyle/>
          <a:p>
            <a:r>
              <a:rPr lang="en-US" dirty="0"/>
              <a:t>Challenge: Cameos</a:t>
            </a:r>
          </a:p>
        </p:txBody>
      </p:sp>
      <p:sp>
        <p:nvSpPr>
          <p:cNvPr id="3" name="Content Placeholder 2">
            <a:extLst>
              <a:ext uri="{FF2B5EF4-FFF2-40B4-BE49-F238E27FC236}">
                <a16:creationId xmlns:a16="http://schemas.microsoft.com/office/drawing/2014/main" id="{FF0F702A-B6FE-4642-A54C-B9FC9600257B}"/>
              </a:ext>
            </a:extLst>
          </p:cNvPr>
          <p:cNvSpPr>
            <a:spLocks noGrp="1"/>
          </p:cNvSpPr>
          <p:nvPr>
            <p:ph idx="1"/>
          </p:nvPr>
        </p:nvSpPr>
        <p:spPr>
          <a:xfrm>
            <a:off x="228600" y="1180819"/>
            <a:ext cx="8686800" cy="1143001"/>
          </a:xfrm>
        </p:spPr>
        <p:txBody>
          <a:bodyPr>
            <a:noAutofit/>
          </a:bodyPr>
          <a:lstStyle/>
          <a:p>
            <a:r>
              <a:rPr lang="en-US" sz="2400" dirty="0"/>
              <a:t>You have 30 seconds to place ten characters into the only book they appear in (by the end of book 10). If any are incorrect, your opponent will get 10 seconds to match any you missed. Any they add reduces your score by one. You will get the following points:</a:t>
            </a:r>
          </a:p>
          <a:p>
            <a:pPr marL="0" indent="0">
              <a:buNone/>
            </a:pPr>
            <a:r>
              <a:rPr lang="en-US" sz="2400" dirty="0"/>
              <a:t>A) 5 correct = 5 points</a:t>
            </a:r>
          </a:p>
          <a:p>
            <a:pPr marL="0" indent="0">
              <a:buNone/>
            </a:pPr>
            <a:r>
              <a:rPr lang="en-US" sz="2400" dirty="0"/>
              <a:t>B) 7 correct = 10 points</a:t>
            </a:r>
          </a:p>
          <a:p>
            <a:pPr marL="0" indent="0">
              <a:buNone/>
            </a:pPr>
            <a:r>
              <a:rPr lang="en-US" sz="2400" dirty="0"/>
              <a:t>C) 10 correct = 15 points</a:t>
            </a:r>
          </a:p>
        </p:txBody>
      </p:sp>
      <p:sp>
        <p:nvSpPr>
          <p:cNvPr id="29" name="Rectangle 20">
            <a:extLst>
              <a:ext uri="{FF2B5EF4-FFF2-40B4-BE49-F238E27FC236}">
                <a16:creationId xmlns:a16="http://schemas.microsoft.com/office/drawing/2014/main" id="{963A9061-091A-224E-8D91-4E7E04338F7D}"/>
              </a:ext>
            </a:extLst>
          </p:cNvPr>
          <p:cNvSpPr>
            <a:spLocks noChangeArrowheads="1"/>
          </p:cNvSpPr>
          <p:nvPr/>
        </p:nvSpPr>
        <p:spPr bwMode="auto">
          <a:xfrm>
            <a:off x="1485900" y="13300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29">
            <a:extLst>
              <a:ext uri="{FF2B5EF4-FFF2-40B4-BE49-F238E27FC236}">
                <a16:creationId xmlns:a16="http://schemas.microsoft.com/office/drawing/2014/main" id="{6783089A-78EA-084D-A02E-8B044113A01C}"/>
              </a:ext>
            </a:extLst>
          </p:cNvPr>
          <p:cNvSpPr>
            <a:spLocks noChangeArrowheads="1"/>
          </p:cNvSpPr>
          <p:nvPr/>
        </p:nvSpPr>
        <p:spPr bwMode="auto">
          <a:xfrm>
            <a:off x="1485900" y="17872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37">
            <a:extLst>
              <a:ext uri="{FF2B5EF4-FFF2-40B4-BE49-F238E27FC236}">
                <a16:creationId xmlns:a16="http://schemas.microsoft.com/office/drawing/2014/main" id="{FA4C6374-027D-7E4C-B9E3-2294236C0275}"/>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6AABE28E-5676-B54D-B303-03DE27031EBA}"/>
              </a:ext>
            </a:extLst>
          </p:cNvPr>
          <p:cNvSpPr/>
          <p:nvPr/>
        </p:nvSpPr>
        <p:spPr>
          <a:xfrm>
            <a:off x="400935" y="4800002"/>
            <a:ext cx="4642425" cy="369332"/>
          </a:xfrm>
          <a:prstGeom prst="rect">
            <a:avLst/>
          </a:prstGeom>
        </p:spPr>
        <p:txBody>
          <a:bodyPr wrap="none">
            <a:spAutoFit/>
          </a:bodyPr>
          <a:lstStyle/>
          <a:p>
            <a:r>
              <a:rPr lang="en-US" dirty="0">
                <a:hlinkClick r:id="rId2"/>
              </a:rPr>
              <a:t>https://learningapps.org/watch?v=panvpssrj22</a:t>
            </a:r>
            <a:r>
              <a:rPr lang="en-US" dirty="0"/>
              <a:t> </a:t>
            </a:r>
          </a:p>
        </p:txBody>
      </p:sp>
      <p:pic>
        <p:nvPicPr>
          <p:cNvPr id="9218" name="Picture 2" descr="Chryses invoking the Vengeance of Apollo against the Greeks | Works of Art  | RA Collection | Royal Academy of Arts">
            <a:extLst>
              <a:ext uri="{FF2B5EF4-FFF2-40B4-BE49-F238E27FC236}">
                <a16:creationId xmlns:a16="http://schemas.microsoft.com/office/drawing/2014/main" id="{392C94B2-05A0-4B40-BD28-86EB80286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1242" y="3196655"/>
            <a:ext cx="239633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815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229600" cy="3872714"/>
          </a:xfrm>
        </p:spPr>
        <p:txBody>
          <a:bodyPr>
            <a:normAutofit/>
          </a:bodyPr>
          <a:lstStyle/>
          <a:p>
            <a:r>
              <a:rPr lang="en-US" sz="9600" i="1" dirty="0">
                <a:latin typeface="Rockwell Extra Bold"/>
              </a:rPr>
              <a:t>MRNS</a:t>
            </a:r>
          </a:p>
        </p:txBody>
      </p:sp>
      <p:sp>
        <p:nvSpPr>
          <p:cNvPr id="3" name="TextBox 2"/>
          <p:cNvSpPr txBox="1"/>
          <p:nvPr/>
        </p:nvSpPr>
        <p:spPr>
          <a:xfrm>
            <a:off x="1836001" y="4459346"/>
            <a:ext cx="5471997" cy="1015663"/>
          </a:xfrm>
          <a:prstGeom prst="rect">
            <a:avLst/>
          </a:prstGeom>
          <a:noFill/>
        </p:spPr>
        <p:txBody>
          <a:bodyPr wrap="square" rtlCol="0">
            <a:spAutoFit/>
          </a:bodyPr>
          <a:lstStyle/>
          <a:p>
            <a:pPr algn="ctr"/>
            <a:r>
              <a:rPr lang="en-US" sz="6000" b="1" i="1" dirty="0" err="1">
                <a:solidFill>
                  <a:srgbClr val="FF0000"/>
                </a:solidFill>
              </a:rPr>
              <a:t>Meriones</a:t>
            </a:r>
            <a:endParaRPr lang="en-US" sz="6000" b="1" i="1" dirty="0">
              <a:solidFill>
                <a:srgbClr val="FF0000"/>
              </a:solidFill>
            </a:endParaRPr>
          </a:p>
        </p:txBody>
      </p:sp>
    </p:spTree>
    <p:extLst>
      <p:ext uri="{BB962C8B-B14F-4D97-AF65-F5344CB8AC3E}">
        <p14:creationId xmlns:p14="http://schemas.microsoft.com/office/powerpoint/2010/main" val="353422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4C99-44F7-8A43-AC68-92A50E9A9204}"/>
              </a:ext>
            </a:extLst>
          </p:cNvPr>
          <p:cNvSpPr>
            <a:spLocks noGrp="1"/>
          </p:cNvSpPr>
          <p:nvPr>
            <p:ph type="title"/>
          </p:nvPr>
        </p:nvSpPr>
        <p:spPr>
          <a:xfrm>
            <a:off x="0" y="274638"/>
            <a:ext cx="8686800" cy="1143000"/>
          </a:xfrm>
        </p:spPr>
        <p:txBody>
          <a:bodyPr>
            <a:normAutofit/>
          </a:bodyPr>
          <a:lstStyle/>
          <a:p>
            <a:r>
              <a:rPr lang="en-US" dirty="0"/>
              <a:t>Challenge: Pairs</a:t>
            </a:r>
          </a:p>
        </p:txBody>
      </p:sp>
      <p:sp>
        <p:nvSpPr>
          <p:cNvPr id="3" name="Content Placeholder 2">
            <a:extLst>
              <a:ext uri="{FF2B5EF4-FFF2-40B4-BE49-F238E27FC236}">
                <a16:creationId xmlns:a16="http://schemas.microsoft.com/office/drawing/2014/main" id="{FF0F702A-B6FE-4642-A54C-B9FC9600257B}"/>
              </a:ext>
            </a:extLst>
          </p:cNvPr>
          <p:cNvSpPr>
            <a:spLocks noGrp="1"/>
          </p:cNvSpPr>
          <p:nvPr>
            <p:ph idx="1"/>
          </p:nvPr>
        </p:nvSpPr>
        <p:spPr>
          <a:xfrm>
            <a:off x="228600" y="1180819"/>
            <a:ext cx="8686800" cy="1143001"/>
          </a:xfrm>
        </p:spPr>
        <p:txBody>
          <a:bodyPr>
            <a:noAutofit/>
          </a:bodyPr>
          <a:lstStyle/>
          <a:p>
            <a:r>
              <a:rPr lang="en-US" sz="2400" dirty="0"/>
              <a:t>You have 30 seconds to sort the characters into ten pairs (often found together or associated with one another). If any are incorrect, your opponent will get 10 seconds to match any you missed. Any they add reduces your score by one. You will get the following points:</a:t>
            </a:r>
          </a:p>
          <a:p>
            <a:pPr marL="0" indent="0">
              <a:buNone/>
            </a:pPr>
            <a:r>
              <a:rPr lang="en-US" sz="2400" dirty="0"/>
              <a:t>A) 5 correct = 5 points</a:t>
            </a:r>
          </a:p>
          <a:p>
            <a:pPr marL="0" indent="0">
              <a:buNone/>
            </a:pPr>
            <a:r>
              <a:rPr lang="en-US" sz="2400" dirty="0"/>
              <a:t>B) 7 correct = 10 points</a:t>
            </a:r>
          </a:p>
          <a:p>
            <a:pPr marL="0" indent="0">
              <a:buNone/>
            </a:pPr>
            <a:r>
              <a:rPr lang="en-US" sz="2400" dirty="0"/>
              <a:t>C) 10 correct = 15 points</a:t>
            </a:r>
          </a:p>
        </p:txBody>
      </p:sp>
      <p:sp>
        <p:nvSpPr>
          <p:cNvPr id="29" name="Rectangle 20">
            <a:extLst>
              <a:ext uri="{FF2B5EF4-FFF2-40B4-BE49-F238E27FC236}">
                <a16:creationId xmlns:a16="http://schemas.microsoft.com/office/drawing/2014/main" id="{963A9061-091A-224E-8D91-4E7E04338F7D}"/>
              </a:ext>
            </a:extLst>
          </p:cNvPr>
          <p:cNvSpPr>
            <a:spLocks noChangeArrowheads="1"/>
          </p:cNvSpPr>
          <p:nvPr/>
        </p:nvSpPr>
        <p:spPr bwMode="auto">
          <a:xfrm>
            <a:off x="1485900" y="13300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29">
            <a:extLst>
              <a:ext uri="{FF2B5EF4-FFF2-40B4-BE49-F238E27FC236}">
                <a16:creationId xmlns:a16="http://schemas.microsoft.com/office/drawing/2014/main" id="{6783089A-78EA-084D-A02E-8B044113A01C}"/>
              </a:ext>
            </a:extLst>
          </p:cNvPr>
          <p:cNvSpPr>
            <a:spLocks noChangeArrowheads="1"/>
          </p:cNvSpPr>
          <p:nvPr/>
        </p:nvSpPr>
        <p:spPr bwMode="auto">
          <a:xfrm>
            <a:off x="1485900" y="17872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37">
            <a:extLst>
              <a:ext uri="{FF2B5EF4-FFF2-40B4-BE49-F238E27FC236}">
                <a16:creationId xmlns:a16="http://schemas.microsoft.com/office/drawing/2014/main" id="{FA4C6374-027D-7E4C-B9E3-2294236C0275}"/>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6AABE28E-5676-B54D-B303-03DE27031EBA}"/>
              </a:ext>
            </a:extLst>
          </p:cNvPr>
          <p:cNvSpPr/>
          <p:nvPr/>
        </p:nvSpPr>
        <p:spPr>
          <a:xfrm>
            <a:off x="400935" y="4800002"/>
            <a:ext cx="4743350" cy="369332"/>
          </a:xfrm>
          <a:prstGeom prst="rect">
            <a:avLst/>
          </a:prstGeom>
        </p:spPr>
        <p:txBody>
          <a:bodyPr wrap="none">
            <a:spAutoFit/>
          </a:bodyPr>
          <a:lstStyle/>
          <a:p>
            <a:r>
              <a:rPr lang="en-US" dirty="0">
                <a:hlinkClick r:id="rId2"/>
              </a:rPr>
              <a:t>https://learningapps.org/watch?v=p3e3zcwi322</a:t>
            </a:r>
            <a:r>
              <a:rPr lang="en-US" dirty="0"/>
              <a:t> </a:t>
            </a:r>
          </a:p>
        </p:txBody>
      </p:sp>
      <p:pic>
        <p:nvPicPr>
          <p:cNvPr id="11266" name="Picture 2" descr="Apollo and Artemis | Etsy">
            <a:extLst>
              <a:ext uri="{FF2B5EF4-FFF2-40B4-BE49-F238E27FC236}">
                <a16:creationId xmlns:a16="http://schemas.microsoft.com/office/drawing/2014/main" id="{20898787-4F3B-5C4E-947F-2CB04D2C6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529" y="3047438"/>
            <a:ext cx="2919021" cy="231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221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229600" cy="3872714"/>
          </a:xfrm>
        </p:spPr>
        <p:txBody>
          <a:bodyPr>
            <a:normAutofit/>
          </a:bodyPr>
          <a:lstStyle/>
          <a:p>
            <a:r>
              <a:rPr lang="en-US" sz="9600" i="1" dirty="0">
                <a:latin typeface="Rockwell Extra Bold"/>
              </a:rPr>
              <a:t>STHNLS</a:t>
            </a:r>
          </a:p>
        </p:txBody>
      </p:sp>
      <p:sp>
        <p:nvSpPr>
          <p:cNvPr id="3" name="TextBox 2"/>
          <p:cNvSpPr txBox="1"/>
          <p:nvPr/>
        </p:nvSpPr>
        <p:spPr>
          <a:xfrm>
            <a:off x="2942155" y="3951515"/>
            <a:ext cx="3713873" cy="1015663"/>
          </a:xfrm>
          <a:prstGeom prst="rect">
            <a:avLst/>
          </a:prstGeom>
          <a:noFill/>
        </p:spPr>
        <p:txBody>
          <a:bodyPr wrap="square" rtlCol="0">
            <a:spAutoFit/>
          </a:bodyPr>
          <a:lstStyle/>
          <a:p>
            <a:pPr algn="ctr"/>
            <a:r>
              <a:rPr lang="en-US" sz="6000" b="1" i="1" dirty="0" err="1">
                <a:solidFill>
                  <a:srgbClr val="FF0000"/>
                </a:solidFill>
              </a:rPr>
              <a:t>Sthenelus</a:t>
            </a:r>
            <a:endParaRPr lang="en-US" sz="6000" b="1" i="1" dirty="0">
              <a:solidFill>
                <a:srgbClr val="FF0000"/>
              </a:solidFill>
            </a:endParaRPr>
          </a:p>
        </p:txBody>
      </p:sp>
    </p:spTree>
    <p:extLst>
      <p:ext uri="{BB962C8B-B14F-4D97-AF65-F5344CB8AC3E}">
        <p14:creationId xmlns:p14="http://schemas.microsoft.com/office/powerpoint/2010/main" val="89405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4C99-44F7-8A43-AC68-92A50E9A9204}"/>
              </a:ext>
            </a:extLst>
          </p:cNvPr>
          <p:cNvSpPr>
            <a:spLocks noGrp="1"/>
          </p:cNvSpPr>
          <p:nvPr>
            <p:ph type="title"/>
          </p:nvPr>
        </p:nvSpPr>
        <p:spPr>
          <a:xfrm>
            <a:off x="0" y="274638"/>
            <a:ext cx="8686800" cy="1143000"/>
          </a:xfrm>
        </p:spPr>
        <p:txBody>
          <a:bodyPr>
            <a:normAutofit/>
          </a:bodyPr>
          <a:lstStyle/>
          <a:p>
            <a:r>
              <a:rPr lang="en-US" dirty="0"/>
              <a:t>Challenge: Kings</a:t>
            </a:r>
          </a:p>
        </p:txBody>
      </p:sp>
      <p:sp>
        <p:nvSpPr>
          <p:cNvPr id="3" name="Content Placeholder 2">
            <a:extLst>
              <a:ext uri="{FF2B5EF4-FFF2-40B4-BE49-F238E27FC236}">
                <a16:creationId xmlns:a16="http://schemas.microsoft.com/office/drawing/2014/main" id="{FF0F702A-B6FE-4642-A54C-B9FC9600257B}"/>
              </a:ext>
            </a:extLst>
          </p:cNvPr>
          <p:cNvSpPr>
            <a:spLocks noGrp="1"/>
          </p:cNvSpPr>
          <p:nvPr>
            <p:ph idx="1"/>
          </p:nvPr>
        </p:nvSpPr>
        <p:spPr>
          <a:xfrm>
            <a:off x="228600" y="1180819"/>
            <a:ext cx="8686800" cy="1143001"/>
          </a:xfrm>
        </p:spPr>
        <p:txBody>
          <a:bodyPr>
            <a:noAutofit/>
          </a:bodyPr>
          <a:lstStyle/>
          <a:p>
            <a:r>
              <a:rPr lang="en-US" sz="2400" dirty="0"/>
              <a:t>You have 30 seconds to name as many kings in the Iliad as possible. Your opponent will also make a list. Any they have that you do not reduces your score by one. You will get the following points:</a:t>
            </a:r>
          </a:p>
          <a:p>
            <a:pPr marL="0" indent="0">
              <a:buNone/>
            </a:pPr>
            <a:r>
              <a:rPr lang="en-US" sz="2400" dirty="0"/>
              <a:t>A) 5 correct = 5 points</a:t>
            </a:r>
          </a:p>
          <a:p>
            <a:pPr marL="0" indent="0">
              <a:buNone/>
            </a:pPr>
            <a:r>
              <a:rPr lang="en-US" sz="2400" dirty="0"/>
              <a:t>B) 7 correct = 10 points</a:t>
            </a:r>
          </a:p>
          <a:p>
            <a:pPr marL="0" indent="0">
              <a:buNone/>
            </a:pPr>
            <a:r>
              <a:rPr lang="en-US" sz="2400" dirty="0"/>
              <a:t>C) 10 correct = 15 points</a:t>
            </a:r>
          </a:p>
        </p:txBody>
      </p:sp>
      <p:sp>
        <p:nvSpPr>
          <p:cNvPr id="29" name="Rectangle 20">
            <a:extLst>
              <a:ext uri="{FF2B5EF4-FFF2-40B4-BE49-F238E27FC236}">
                <a16:creationId xmlns:a16="http://schemas.microsoft.com/office/drawing/2014/main" id="{963A9061-091A-224E-8D91-4E7E04338F7D}"/>
              </a:ext>
            </a:extLst>
          </p:cNvPr>
          <p:cNvSpPr>
            <a:spLocks noChangeArrowheads="1"/>
          </p:cNvSpPr>
          <p:nvPr/>
        </p:nvSpPr>
        <p:spPr bwMode="auto">
          <a:xfrm>
            <a:off x="1485900" y="13300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29">
            <a:extLst>
              <a:ext uri="{FF2B5EF4-FFF2-40B4-BE49-F238E27FC236}">
                <a16:creationId xmlns:a16="http://schemas.microsoft.com/office/drawing/2014/main" id="{6783089A-78EA-084D-A02E-8B044113A01C}"/>
              </a:ext>
            </a:extLst>
          </p:cNvPr>
          <p:cNvSpPr>
            <a:spLocks noChangeArrowheads="1"/>
          </p:cNvSpPr>
          <p:nvPr/>
        </p:nvSpPr>
        <p:spPr bwMode="auto">
          <a:xfrm>
            <a:off x="1485900" y="17872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37">
            <a:extLst>
              <a:ext uri="{FF2B5EF4-FFF2-40B4-BE49-F238E27FC236}">
                <a16:creationId xmlns:a16="http://schemas.microsoft.com/office/drawing/2014/main" id="{FA4C6374-027D-7E4C-B9E3-2294236C0275}"/>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314" name="Picture 2" descr="Croesus, King of Lydia, Family usurped heraklidian throne, Ensured validity  of coins, Bestowed treasures on all, Warned by greek sage">
            <a:extLst>
              <a:ext uri="{FF2B5EF4-FFF2-40B4-BE49-F238E27FC236}">
                <a16:creationId xmlns:a16="http://schemas.microsoft.com/office/drawing/2014/main" id="{5C8C2B88-36DD-4542-A52F-F522E750D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370" y="2660071"/>
            <a:ext cx="2989695" cy="4082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87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4419" y="178150"/>
            <a:ext cx="7772400" cy="1470025"/>
          </a:xfrm>
        </p:spPr>
        <p:txBody>
          <a:bodyPr/>
          <a:lstStyle/>
          <a:p>
            <a:r>
              <a:rPr lang="en-US" i="1" dirty="0">
                <a:latin typeface="Rockwell Extra Bold"/>
              </a:rPr>
              <a:t>Category 1 - Character</a:t>
            </a:r>
          </a:p>
        </p:txBody>
      </p:sp>
      <p:pic>
        <p:nvPicPr>
          <p:cNvPr id="4" name="Picture 2" descr="The INCspotlight - The INCspot">
            <a:extLst>
              <a:ext uri="{FF2B5EF4-FFF2-40B4-BE49-F238E27FC236}">
                <a16:creationId xmlns:a16="http://schemas.microsoft.com/office/drawing/2014/main" id="{BB558B90-EC40-224B-AAED-F268829E0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6700"/>
            <a:ext cx="9144000" cy="378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902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229600" cy="3872714"/>
          </a:xfrm>
        </p:spPr>
        <p:txBody>
          <a:bodyPr>
            <a:normAutofit/>
          </a:bodyPr>
          <a:lstStyle/>
          <a:p>
            <a:r>
              <a:rPr lang="en-US" sz="9600" i="1" dirty="0">
                <a:latin typeface="Rockwell Extra Bold"/>
              </a:rPr>
              <a:t>MCHN</a:t>
            </a:r>
          </a:p>
        </p:txBody>
      </p:sp>
      <p:sp>
        <p:nvSpPr>
          <p:cNvPr id="3" name="TextBox 2"/>
          <p:cNvSpPr txBox="1"/>
          <p:nvPr/>
        </p:nvSpPr>
        <p:spPr>
          <a:xfrm>
            <a:off x="2450123" y="3951515"/>
            <a:ext cx="4205905" cy="1015663"/>
          </a:xfrm>
          <a:prstGeom prst="rect">
            <a:avLst/>
          </a:prstGeom>
          <a:noFill/>
        </p:spPr>
        <p:txBody>
          <a:bodyPr wrap="square" rtlCol="0">
            <a:spAutoFit/>
          </a:bodyPr>
          <a:lstStyle/>
          <a:p>
            <a:pPr algn="ctr"/>
            <a:r>
              <a:rPr lang="en-US" sz="6000" b="1" i="1" dirty="0">
                <a:solidFill>
                  <a:srgbClr val="FF0000"/>
                </a:solidFill>
              </a:rPr>
              <a:t>Machaon</a:t>
            </a:r>
          </a:p>
        </p:txBody>
      </p:sp>
    </p:spTree>
    <p:extLst>
      <p:ext uri="{BB962C8B-B14F-4D97-AF65-F5344CB8AC3E}">
        <p14:creationId xmlns:p14="http://schemas.microsoft.com/office/powerpoint/2010/main" val="159010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4C99-44F7-8A43-AC68-92A50E9A9204}"/>
              </a:ext>
            </a:extLst>
          </p:cNvPr>
          <p:cNvSpPr>
            <a:spLocks noGrp="1"/>
          </p:cNvSpPr>
          <p:nvPr>
            <p:ph type="title"/>
          </p:nvPr>
        </p:nvSpPr>
        <p:spPr/>
        <p:txBody>
          <a:bodyPr/>
          <a:lstStyle/>
          <a:p>
            <a:r>
              <a:rPr lang="en-US" dirty="0"/>
              <a:t>Questions on Injuries</a:t>
            </a:r>
          </a:p>
        </p:txBody>
      </p:sp>
      <p:sp>
        <p:nvSpPr>
          <p:cNvPr id="3" name="Content Placeholder 2">
            <a:extLst>
              <a:ext uri="{FF2B5EF4-FFF2-40B4-BE49-F238E27FC236}">
                <a16:creationId xmlns:a16="http://schemas.microsoft.com/office/drawing/2014/main" id="{FF0F702A-B6FE-4642-A54C-B9FC9600257B}"/>
              </a:ext>
            </a:extLst>
          </p:cNvPr>
          <p:cNvSpPr>
            <a:spLocks noGrp="1"/>
          </p:cNvSpPr>
          <p:nvPr>
            <p:ph idx="1"/>
          </p:nvPr>
        </p:nvSpPr>
        <p:spPr>
          <a:xfrm>
            <a:off x="228600" y="1180819"/>
            <a:ext cx="8686800" cy="1143001"/>
          </a:xfrm>
        </p:spPr>
        <p:txBody>
          <a:bodyPr>
            <a:noAutofit/>
          </a:bodyPr>
          <a:lstStyle/>
          <a:p>
            <a:r>
              <a:rPr lang="en-US" sz="2400" dirty="0"/>
              <a:t>Answer the following questions. You get five points for each correct answer but only have 10 seconds per question. If you get it wrong, your opponent gets 5 seconds to steal the points.</a:t>
            </a:r>
          </a:p>
        </p:txBody>
      </p:sp>
      <p:sp>
        <p:nvSpPr>
          <p:cNvPr id="4" name="TextBox 3">
            <a:extLst>
              <a:ext uri="{FF2B5EF4-FFF2-40B4-BE49-F238E27FC236}">
                <a16:creationId xmlns:a16="http://schemas.microsoft.com/office/drawing/2014/main" id="{B124BF0F-D73C-1043-A3B2-322CC4D3C7A5}"/>
              </a:ext>
            </a:extLst>
          </p:cNvPr>
          <p:cNvSpPr txBox="1"/>
          <p:nvPr/>
        </p:nvSpPr>
        <p:spPr>
          <a:xfrm>
            <a:off x="457200" y="2458192"/>
            <a:ext cx="8074775" cy="461665"/>
          </a:xfrm>
          <a:prstGeom prst="rect">
            <a:avLst/>
          </a:prstGeom>
          <a:noFill/>
        </p:spPr>
        <p:txBody>
          <a:bodyPr wrap="none" rtlCol="0">
            <a:spAutoFit/>
          </a:bodyPr>
          <a:lstStyle/>
          <a:p>
            <a:r>
              <a:rPr lang="en-US" sz="2400" dirty="0"/>
              <a:t>1) Which Achaean managed to successfully wound two deities?</a:t>
            </a:r>
          </a:p>
        </p:txBody>
      </p:sp>
      <p:sp>
        <p:nvSpPr>
          <p:cNvPr id="5" name="TextBox 4">
            <a:extLst>
              <a:ext uri="{FF2B5EF4-FFF2-40B4-BE49-F238E27FC236}">
                <a16:creationId xmlns:a16="http://schemas.microsoft.com/office/drawing/2014/main" id="{CF072AC4-8D76-6D48-8533-B1E38BDB60C9}"/>
              </a:ext>
            </a:extLst>
          </p:cNvPr>
          <p:cNvSpPr txBox="1"/>
          <p:nvPr/>
        </p:nvSpPr>
        <p:spPr>
          <a:xfrm>
            <a:off x="457200" y="3037082"/>
            <a:ext cx="2528897" cy="461665"/>
          </a:xfrm>
          <a:prstGeom prst="rect">
            <a:avLst/>
          </a:prstGeom>
          <a:noFill/>
        </p:spPr>
        <p:txBody>
          <a:bodyPr wrap="none" rtlCol="0">
            <a:spAutoFit/>
          </a:bodyPr>
          <a:lstStyle/>
          <a:p>
            <a:r>
              <a:rPr lang="en-US" sz="2400" dirty="0">
                <a:solidFill>
                  <a:srgbClr val="FF0000"/>
                </a:solidFill>
              </a:rPr>
              <a:t>Answer: Diomedes</a:t>
            </a:r>
          </a:p>
        </p:txBody>
      </p:sp>
      <p:sp>
        <p:nvSpPr>
          <p:cNvPr id="6" name="TextBox 5">
            <a:extLst>
              <a:ext uri="{FF2B5EF4-FFF2-40B4-BE49-F238E27FC236}">
                <a16:creationId xmlns:a16="http://schemas.microsoft.com/office/drawing/2014/main" id="{1840AA78-F386-E94D-A5D7-0D39445060B8}"/>
              </a:ext>
            </a:extLst>
          </p:cNvPr>
          <p:cNvSpPr txBox="1"/>
          <p:nvPr/>
        </p:nvSpPr>
        <p:spPr>
          <a:xfrm>
            <a:off x="457200" y="3589220"/>
            <a:ext cx="7883825" cy="461665"/>
          </a:xfrm>
          <a:prstGeom prst="rect">
            <a:avLst/>
          </a:prstGeom>
          <a:noFill/>
        </p:spPr>
        <p:txBody>
          <a:bodyPr wrap="none" rtlCol="0">
            <a:spAutoFit/>
          </a:bodyPr>
          <a:lstStyle/>
          <a:p>
            <a:r>
              <a:rPr lang="en-US" sz="2400" dirty="0"/>
              <a:t>2) Who manages to draw blood by stabbing Hector in Book 7?</a:t>
            </a:r>
          </a:p>
        </p:txBody>
      </p:sp>
      <p:sp>
        <p:nvSpPr>
          <p:cNvPr id="7" name="TextBox 6">
            <a:extLst>
              <a:ext uri="{FF2B5EF4-FFF2-40B4-BE49-F238E27FC236}">
                <a16:creationId xmlns:a16="http://schemas.microsoft.com/office/drawing/2014/main" id="{3E933C4C-2707-824B-8587-4FCB64C96621}"/>
              </a:ext>
            </a:extLst>
          </p:cNvPr>
          <p:cNvSpPr txBox="1"/>
          <p:nvPr/>
        </p:nvSpPr>
        <p:spPr>
          <a:xfrm>
            <a:off x="457200" y="4050884"/>
            <a:ext cx="1801455" cy="461665"/>
          </a:xfrm>
          <a:prstGeom prst="rect">
            <a:avLst/>
          </a:prstGeom>
          <a:noFill/>
        </p:spPr>
        <p:txBody>
          <a:bodyPr wrap="none" rtlCol="0">
            <a:spAutoFit/>
          </a:bodyPr>
          <a:lstStyle/>
          <a:p>
            <a:r>
              <a:rPr lang="en-US" sz="2400" dirty="0">
                <a:solidFill>
                  <a:srgbClr val="FF0000"/>
                </a:solidFill>
              </a:rPr>
              <a:t>Answer: Ajax</a:t>
            </a:r>
          </a:p>
        </p:txBody>
      </p:sp>
      <p:sp>
        <p:nvSpPr>
          <p:cNvPr id="8" name="TextBox 7">
            <a:extLst>
              <a:ext uri="{FF2B5EF4-FFF2-40B4-BE49-F238E27FC236}">
                <a16:creationId xmlns:a16="http://schemas.microsoft.com/office/drawing/2014/main" id="{F5F60A99-9684-544B-9833-05C465300DBB}"/>
              </a:ext>
            </a:extLst>
          </p:cNvPr>
          <p:cNvSpPr txBox="1"/>
          <p:nvPr/>
        </p:nvSpPr>
        <p:spPr>
          <a:xfrm>
            <a:off x="421573" y="4629774"/>
            <a:ext cx="8722427" cy="830997"/>
          </a:xfrm>
          <a:prstGeom prst="rect">
            <a:avLst/>
          </a:prstGeom>
          <a:noFill/>
        </p:spPr>
        <p:txBody>
          <a:bodyPr wrap="square" rtlCol="0">
            <a:spAutoFit/>
          </a:bodyPr>
          <a:lstStyle/>
          <a:p>
            <a:r>
              <a:rPr lang="en-US" sz="2400" dirty="0"/>
              <a:t>3) Who wounded Menelaus with an arrow, causing Agamemnon to panic?</a:t>
            </a:r>
          </a:p>
        </p:txBody>
      </p:sp>
      <p:sp>
        <p:nvSpPr>
          <p:cNvPr id="9" name="TextBox 8">
            <a:extLst>
              <a:ext uri="{FF2B5EF4-FFF2-40B4-BE49-F238E27FC236}">
                <a16:creationId xmlns:a16="http://schemas.microsoft.com/office/drawing/2014/main" id="{1CBEE977-C412-484F-A65E-F171DA2B46E3}"/>
              </a:ext>
            </a:extLst>
          </p:cNvPr>
          <p:cNvSpPr txBox="1"/>
          <p:nvPr/>
        </p:nvSpPr>
        <p:spPr>
          <a:xfrm>
            <a:off x="421573" y="5459168"/>
            <a:ext cx="2432525" cy="461665"/>
          </a:xfrm>
          <a:prstGeom prst="rect">
            <a:avLst/>
          </a:prstGeom>
          <a:noFill/>
        </p:spPr>
        <p:txBody>
          <a:bodyPr wrap="none" rtlCol="0">
            <a:spAutoFit/>
          </a:bodyPr>
          <a:lstStyle/>
          <a:p>
            <a:r>
              <a:rPr lang="en-US" sz="2400" dirty="0">
                <a:solidFill>
                  <a:srgbClr val="FF0000"/>
                </a:solidFill>
              </a:rPr>
              <a:t>Answer: Pandarus</a:t>
            </a:r>
          </a:p>
        </p:txBody>
      </p:sp>
    </p:spTree>
    <p:extLst>
      <p:ext uri="{BB962C8B-B14F-4D97-AF65-F5344CB8AC3E}">
        <p14:creationId xmlns:p14="http://schemas.microsoft.com/office/powerpoint/2010/main" val="167119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15" y="1094464"/>
            <a:ext cx="8413485" cy="3872714"/>
          </a:xfrm>
        </p:spPr>
        <p:txBody>
          <a:bodyPr>
            <a:normAutofit/>
          </a:bodyPr>
          <a:lstStyle/>
          <a:p>
            <a:r>
              <a:rPr lang="en-US" sz="9600" i="1" dirty="0">
                <a:latin typeface="Rockwell Extra Bold"/>
              </a:rPr>
              <a:t>LT</a:t>
            </a:r>
          </a:p>
        </p:txBody>
      </p:sp>
      <p:sp>
        <p:nvSpPr>
          <p:cNvPr id="3" name="TextBox 2"/>
          <p:cNvSpPr txBox="1"/>
          <p:nvPr/>
        </p:nvSpPr>
        <p:spPr>
          <a:xfrm>
            <a:off x="1817078" y="4459346"/>
            <a:ext cx="5788520" cy="1015663"/>
          </a:xfrm>
          <a:prstGeom prst="rect">
            <a:avLst/>
          </a:prstGeom>
          <a:noFill/>
        </p:spPr>
        <p:txBody>
          <a:bodyPr wrap="square" rtlCol="0">
            <a:spAutoFit/>
          </a:bodyPr>
          <a:lstStyle/>
          <a:p>
            <a:pPr algn="ctr"/>
            <a:r>
              <a:rPr lang="en-US" sz="6000" b="1" i="1" dirty="0" err="1">
                <a:solidFill>
                  <a:srgbClr val="FF0000"/>
                </a:solidFill>
              </a:rPr>
              <a:t>Litae</a:t>
            </a:r>
            <a:endParaRPr lang="en-US" sz="6000" b="1" i="1" dirty="0">
              <a:solidFill>
                <a:srgbClr val="FF0000"/>
              </a:solidFill>
            </a:endParaRPr>
          </a:p>
        </p:txBody>
      </p:sp>
    </p:spTree>
    <p:extLst>
      <p:ext uri="{BB962C8B-B14F-4D97-AF65-F5344CB8AC3E}">
        <p14:creationId xmlns:p14="http://schemas.microsoft.com/office/powerpoint/2010/main" val="196254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4C99-44F7-8A43-AC68-92A50E9A9204}"/>
              </a:ext>
            </a:extLst>
          </p:cNvPr>
          <p:cNvSpPr>
            <a:spLocks noGrp="1"/>
          </p:cNvSpPr>
          <p:nvPr>
            <p:ph type="title"/>
          </p:nvPr>
        </p:nvSpPr>
        <p:spPr/>
        <p:txBody>
          <a:bodyPr/>
          <a:lstStyle/>
          <a:p>
            <a:r>
              <a:rPr lang="en-US" dirty="0"/>
              <a:t>Questions on Lesser Deities</a:t>
            </a:r>
          </a:p>
        </p:txBody>
      </p:sp>
      <p:sp>
        <p:nvSpPr>
          <p:cNvPr id="3" name="Content Placeholder 2">
            <a:extLst>
              <a:ext uri="{FF2B5EF4-FFF2-40B4-BE49-F238E27FC236}">
                <a16:creationId xmlns:a16="http://schemas.microsoft.com/office/drawing/2014/main" id="{FF0F702A-B6FE-4642-A54C-B9FC9600257B}"/>
              </a:ext>
            </a:extLst>
          </p:cNvPr>
          <p:cNvSpPr>
            <a:spLocks noGrp="1"/>
          </p:cNvSpPr>
          <p:nvPr>
            <p:ph idx="1"/>
          </p:nvPr>
        </p:nvSpPr>
        <p:spPr>
          <a:xfrm>
            <a:off x="228600" y="1180819"/>
            <a:ext cx="8686800" cy="1143001"/>
          </a:xfrm>
        </p:spPr>
        <p:txBody>
          <a:bodyPr>
            <a:noAutofit/>
          </a:bodyPr>
          <a:lstStyle/>
          <a:p>
            <a:r>
              <a:rPr lang="en-US" sz="2400" dirty="0"/>
              <a:t>Answer the following questions. You get five points for each correct answer but only have 10 seconds per question. If you get it wrong, your opponent gets 5 seconds to steal the points.</a:t>
            </a:r>
          </a:p>
        </p:txBody>
      </p:sp>
      <p:sp>
        <p:nvSpPr>
          <p:cNvPr id="4" name="TextBox 3">
            <a:extLst>
              <a:ext uri="{FF2B5EF4-FFF2-40B4-BE49-F238E27FC236}">
                <a16:creationId xmlns:a16="http://schemas.microsoft.com/office/drawing/2014/main" id="{B124BF0F-D73C-1043-A3B2-322CC4D3C7A5}"/>
              </a:ext>
            </a:extLst>
          </p:cNvPr>
          <p:cNvSpPr txBox="1"/>
          <p:nvPr/>
        </p:nvSpPr>
        <p:spPr>
          <a:xfrm>
            <a:off x="457200" y="2458192"/>
            <a:ext cx="5768374" cy="461665"/>
          </a:xfrm>
          <a:prstGeom prst="rect">
            <a:avLst/>
          </a:prstGeom>
          <a:noFill/>
        </p:spPr>
        <p:txBody>
          <a:bodyPr wrap="none" rtlCol="0">
            <a:spAutoFit/>
          </a:bodyPr>
          <a:lstStyle/>
          <a:p>
            <a:r>
              <a:rPr lang="en-US" sz="2400" dirty="0"/>
              <a:t>1) Which nymph was the mother of Achilles?</a:t>
            </a:r>
          </a:p>
        </p:txBody>
      </p:sp>
      <p:sp>
        <p:nvSpPr>
          <p:cNvPr id="5" name="TextBox 4">
            <a:extLst>
              <a:ext uri="{FF2B5EF4-FFF2-40B4-BE49-F238E27FC236}">
                <a16:creationId xmlns:a16="http://schemas.microsoft.com/office/drawing/2014/main" id="{CF072AC4-8D76-6D48-8533-B1E38BDB60C9}"/>
              </a:ext>
            </a:extLst>
          </p:cNvPr>
          <p:cNvSpPr txBox="1"/>
          <p:nvPr/>
        </p:nvSpPr>
        <p:spPr>
          <a:xfrm>
            <a:off x="457200" y="3037082"/>
            <a:ext cx="2030299" cy="461665"/>
          </a:xfrm>
          <a:prstGeom prst="rect">
            <a:avLst/>
          </a:prstGeom>
          <a:noFill/>
        </p:spPr>
        <p:txBody>
          <a:bodyPr wrap="none" rtlCol="0">
            <a:spAutoFit/>
          </a:bodyPr>
          <a:lstStyle/>
          <a:p>
            <a:r>
              <a:rPr lang="en-US" sz="2400" dirty="0">
                <a:solidFill>
                  <a:srgbClr val="FF0000"/>
                </a:solidFill>
              </a:rPr>
              <a:t>Answer: Thetis</a:t>
            </a:r>
          </a:p>
        </p:txBody>
      </p:sp>
      <p:sp>
        <p:nvSpPr>
          <p:cNvPr id="6" name="TextBox 5">
            <a:extLst>
              <a:ext uri="{FF2B5EF4-FFF2-40B4-BE49-F238E27FC236}">
                <a16:creationId xmlns:a16="http://schemas.microsoft.com/office/drawing/2014/main" id="{1840AA78-F386-E94D-A5D7-0D39445060B8}"/>
              </a:ext>
            </a:extLst>
          </p:cNvPr>
          <p:cNvSpPr txBox="1"/>
          <p:nvPr/>
        </p:nvSpPr>
        <p:spPr>
          <a:xfrm>
            <a:off x="457200" y="3589220"/>
            <a:ext cx="4754891" cy="461665"/>
          </a:xfrm>
          <a:prstGeom prst="rect">
            <a:avLst/>
          </a:prstGeom>
          <a:noFill/>
        </p:spPr>
        <p:txBody>
          <a:bodyPr wrap="none" rtlCol="0">
            <a:spAutoFit/>
          </a:bodyPr>
          <a:lstStyle/>
          <a:p>
            <a:r>
              <a:rPr lang="en-US" sz="2400" dirty="0"/>
              <a:t>2) Who is the goddess of Blind Folly?</a:t>
            </a:r>
          </a:p>
        </p:txBody>
      </p:sp>
      <p:sp>
        <p:nvSpPr>
          <p:cNvPr id="7" name="TextBox 6">
            <a:extLst>
              <a:ext uri="{FF2B5EF4-FFF2-40B4-BE49-F238E27FC236}">
                <a16:creationId xmlns:a16="http://schemas.microsoft.com/office/drawing/2014/main" id="{3E933C4C-2707-824B-8587-4FCB64C96621}"/>
              </a:ext>
            </a:extLst>
          </p:cNvPr>
          <p:cNvSpPr txBox="1"/>
          <p:nvPr/>
        </p:nvSpPr>
        <p:spPr>
          <a:xfrm>
            <a:off x="457200" y="4050884"/>
            <a:ext cx="1695401" cy="461665"/>
          </a:xfrm>
          <a:prstGeom prst="rect">
            <a:avLst/>
          </a:prstGeom>
          <a:noFill/>
        </p:spPr>
        <p:txBody>
          <a:bodyPr wrap="none" rtlCol="0">
            <a:spAutoFit/>
          </a:bodyPr>
          <a:lstStyle/>
          <a:p>
            <a:r>
              <a:rPr lang="en-US" sz="2400" dirty="0">
                <a:solidFill>
                  <a:srgbClr val="FF0000"/>
                </a:solidFill>
              </a:rPr>
              <a:t>Answer: Ate</a:t>
            </a:r>
          </a:p>
        </p:txBody>
      </p:sp>
      <p:sp>
        <p:nvSpPr>
          <p:cNvPr id="8" name="TextBox 7">
            <a:extLst>
              <a:ext uri="{FF2B5EF4-FFF2-40B4-BE49-F238E27FC236}">
                <a16:creationId xmlns:a16="http://schemas.microsoft.com/office/drawing/2014/main" id="{F5F60A99-9684-544B-9833-05C465300DBB}"/>
              </a:ext>
            </a:extLst>
          </p:cNvPr>
          <p:cNvSpPr txBox="1"/>
          <p:nvPr/>
        </p:nvSpPr>
        <p:spPr>
          <a:xfrm>
            <a:off x="421573" y="4629774"/>
            <a:ext cx="8722427" cy="461665"/>
          </a:xfrm>
          <a:prstGeom prst="rect">
            <a:avLst/>
          </a:prstGeom>
          <a:noFill/>
        </p:spPr>
        <p:txBody>
          <a:bodyPr wrap="square" rtlCol="0">
            <a:spAutoFit/>
          </a:bodyPr>
          <a:lstStyle/>
          <a:p>
            <a:r>
              <a:rPr lang="en-US" sz="2400" dirty="0"/>
              <a:t>3) Can you name any of the Muses?</a:t>
            </a:r>
          </a:p>
        </p:txBody>
      </p:sp>
      <p:sp>
        <p:nvSpPr>
          <p:cNvPr id="9" name="TextBox 8">
            <a:extLst>
              <a:ext uri="{FF2B5EF4-FFF2-40B4-BE49-F238E27FC236}">
                <a16:creationId xmlns:a16="http://schemas.microsoft.com/office/drawing/2014/main" id="{1CBEE977-C412-484F-A65E-F171DA2B46E3}"/>
              </a:ext>
            </a:extLst>
          </p:cNvPr>
          <p:cNvSpPr txBox="1"/>
          <p:nvPr/>
        </p:nvSpPr>
        <p:spPr>
          <a:xfrm>
            <a:off x="421572" y="5181912"/>
            <a:ext cx="8722427" cy="1938992"/>
          </a:xfrm>
          <a:prstGeom prst="rect">
            <a:avLst/>
          </a:prstGeom>
          <a:noFill/>
        </p:spPr>
        <p:txBody>
          <a:bodyPr wrap="square" rtlCol="0">
            <a:spAutoFit/>
          </a:bodyPr>
          <a:lstStyle/>
          <a:p>
            <a:r>
              <a:rPr lang="en-US" sz="2400" dirty="0">
                <a:solidFill>
                  <a:srgbClr val="FF0000"/>
                </a:solidFill>
              </a:rPr>
              <a:t>Answer: Calliope (epic poetry); Clio (history); Euterpe (flutes and music); Thalia (comedy and pastoral poetry); Melpomene (tragedy); Terpsichore (dance); Erato (love poetry and lyric poetry); Polyhymnia (sacred poetry); Urania (astronomy)</a:t>
            </a:r>
          </a:p>
          <a:p>
            <a:endParaRPr lang="en-US" sz="2400" dirty="0">
              <a:solidFill>
                <a:srgbClr val="FF0000"/>
              </a:solidFill>
            </a:endParaRPr>
          </a:p>
        </p:txBody>
      </p:sp>
    </p:spTree>
    <p:extLst>
      <p:ext uri="{BB962C8B-B14F-4D97-AF65-F5344CB8AC3E}">
        <p14:creationId xmlns:p14="http://schemas.microsoft.com/office/powerpoint/2010/main" val="346125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4419" y="178150"/>
            <a:ext cx="7772400" cy="1470025"/>
          </a:xfrm>
        </p:spPr>
        <p:txBody>
          <a:bodyPr/>
          <a:lstStyle/>
          <a:p>
            <a:r>
              <a:rPr lang="en-US" i="1" dirty="0">
                <a:latin typeface="Rockwell Extra Bold"/>
              </a:rPr>
              <a:t>Category 2 – Key Terms</a:t>
            </a:r>
          </a:p>
        </p:txBody>
      </p:sp>
      <p:sp>
        <p:nvSpPr>
          <p:cNvPr id="5" name="Subtitle 4"/>
          <p:cNvSpPr>
            <a:spLocks noGrp="1"/>
          </p:cNvSpPr>
          <p:nvPr>
            <p:ph type="subTitle" idx="1"/>
          </p:nvPr>
        </p:nvSpPr>
        <p:spPr/>
        <p:txBody>
          <a:bodyPr/>
          <a:lstStyle/>
          <a:p>
            <a:endParaRPr lang="en-US"/>
          </a:p>
        </p:txBody>
      </p:sp>
      <p:pic>
        <p:nvPicPr>
          <p:cNvPr id="14338" name="Picture 2" descr="Nostos and Kleos in the Iliad and Odyssey, respectively | Pyrrhic Victories">
            <a:extLst>
              <a:ext uri="{FF2B5EF4-FFF2-40B4-BE49-F238E27FC236}">
                <a16:creationId xmlns:a16="http://schemas.microsoft.com/office/drawing/2014/main" id="{DA10506B-9ADE-2B45-B8A0-0343D21C9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1863467"/>
            <a:ext cx="6400799" cy="450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004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229600" cy="3872714"/>
          </a:xfrm>
        </p:spPr>
        <p:txBody>
          <a:bodyPr>
            <a:normAutofit/>
          </a:bodyPr>
          <a:lstStyle/>
          <a:p>
            <a:r>
              <a:rPr lang="en-US" sz="9600" i="1" dirty="0" err="1">
                <a:latin typeface="Rockwell Extra Bold"/>
              </a:rPr>
              <a:t>xn</a:t>
            </a:r>
            <a:endParaRPr lang="en-US" sz="9600" i="1" dirty="0">
              <a:latin typeface="Rockwell Extra Bold"/>
            </a:endParaRPr>
          </a:p>
        </p:txBody>
      </p:sp>
      <p:sp>
        <p:nvSpPr>
          <p:cNvPr id="4" name="TextBox 3"/>
          <p:cNvSpPr txBox="1"/>
          <p:nvPr/>
        </p:nvSpPr>
        <p:spPr>
          <a:xfrm>
            <a:off x="2538663" y="3951515"/>
            <a:ext cx="4117365" cy="1015663"/>
          </a:xfrm>
          <a:prstGeom prst="rect">
            <a:avLst/>
          </a:prstGeom>
          <a:noFill/>
        </p:spPr>
        <p:txBody>
          <a:bodyPr wrap="square" rtlCol="0">
            <a:spAutoFit/>
          </a:bodyPr>
          <a:lstStyle/>
          <a:p>
            <a:pPr algn="ctr"/>
            <a:r>
              <a:rPr lang="en-US" sz="6000" b="1" i="1" dirty="0">
                <a:solidFill>
                  <a:srgbClr val="FF0000"/>
                </a:solidFill>
              </a:rPr>
              <a:t>Xenia</a:t>
            </a:r>
          </a:p>
        </p:txBody>
      </p:sp>
    </p:spTree>
    <p:extLst>
      <p:ext uri="{BB962C8B-B14F-4D97-AF65-F5344CB8AC3E}">
        <p14:creationId xmlns:p14="http://schemas.microsoft.com/office/powerpoint/2010/main" val="394736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229600" cy="3872714"/>
          </a:xfrm>
        </p:spPr>
        <p:txBody>
          <a:bodyPr>
            <a:normAutofit/>
          </a:bodyPr>
          <a:lstStyle/>
          <a:p>
            <a:r>
              <a:rPr lang="en-US" sz="9600" i="1" dirty="0">
                <a:latin typeface="Rockwell Extra Bold"/>
              </a:rPr>
              <a:t>KLS</a:t>
            </a:r>
          </a:p>
        </p:txBody>
      </p:sp>
      <p:sp>
        <p:nvSpPr>
          <p:cNvPr id="3" name="TextBox 2"/>
          <p:cNvSpPr txBox="1"/>
          <p:nvPr/>
        </p:nvSpPr>
        <p:spPr>
          <a:xfrm>
            <a:off x="2286000" y="3951515"/>
            <a:ext cx="4959575" cy="1015663"/>
          </a:xfrm>
          <a:prstGeom prst="rect">
            <a:avLst/>
          </a:prstGeom>
          <a:noFill/>
        </p:spPr>
        <p:txBody>
          <a:bodyPr wrap="square" rtlCol="0">
            <a:spAutoFit/>
          </a:bodyPr>
          <a:lstStyle/>
          <a:p>
            <a:pPr algn="ctr"/>
            <a:r>
              <a:rPr lang="en-US" sz="6000" b="1" i="1" dirty="0" err="1">
                <a:solidFill>
                  <a:srgbClr val="FF0000"/>
                </a:solidFill>
              </a:rPr>
              <a:t>Kleos</a:t>
            </a:r>
            <a:endParaRPr lang="en-US" sz="6000" b="1" i="1" dirty="0">
              <a:solidFill>
                <a:srgbClr val="FF0000"/>
              </a:solidFill>
            </a:endParaRPr>
          </a:p>
        </p:txBody>
      </p:sp>
    </p:spTree>
    <p:extLst>
      <p:ext uri="{BB962C8B-B14F-4D97-AF65-F5344CB8AC3E}">
        <p14:creationId xmlns:p14="http://schemas.microsoft.com/office/powerpoint/2010/main" val="215087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15" y="1094464"/>
            <a:ext cx="8746085" cy="3872714"/>
          </a:xfrm>
        </p:spPr>
        <p:txBody>
          <a:bodyPr>
            <a:normAutofit/>
          </a:bodyPr>
          <a:lstStyle/>
          <a:p>
            <a:r>
              <a:rPr lang="en-US" sz="9600" i="1" dirty="0">
                <a:latin typeface="Rockwell Extra Bold"/>
              </a:rPr>
              <a:t>RST</a:t>
            </a:r>
          </a:p>
        </p:txBody>
      </p:sp>
      <p:sp>
        <p:nvSpPr>
          <p:cNvPr id="3" name="TextBox 2"/>
          <p:cNvSpPr txBox="1"/>
          <p:nvPr/>
        </p:nvSpPr>
        <p:spPr>
          <a:xfrm>
            <a:off x="2942155" y="3951515"/>
            <a:ext cx="3713873" cy="1015663"/>
          </a:xfrm>
          <a:prstGeom prst="rect">
            <a:avLst/>
          </a:prstGeom>
          <a:noFill/>
        </p:spPr>
        <p:txBody>
          <a:bodyPr wrap="square" rtlCol="0">
            <a:spAutoFit/>
          </a:bodyPr>
          <a:lstStyle/>
          <a:p>
            <a:pPr algn="ctr"/>
            <a:r>
              <a:rPr lang="en-US" sz="6000" b="1" i="1" dirty="0" err="1">
                <a:solidFill>
                  <a:srgbClr val="FF0000"/>
                </a:solidFill>
              </a:rPr>
              <a:t>Aristeia</a:t>
            </a:r>
            <a:endParaRPr lang="en-US" sz="6000" b="1" i="1" dirty="0">
              <a:solidFill>
                <a:srgbClr val="FF0000"/>
              </a:solidFill>
            </a:endParaRPr>
          </a:p>
        </p:txBody>
      </p:sp>
    </p:spTree>
    <p:extLst>
      <p:ext uri="{BB962C8B-B14F-4D97-AF65-F5344CB8AC3E}">
        <p14:creationId xmlns:p14="http://schemas.microsoft.com/office/powerpoint/2010/main" val="247305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229600" cy="3872714"/>
          </a:xfrm>
        </p:spPr>
        <p:txBody>
          <a:bodyPr>
            <a:normAutofit/>
          </a:bodyPr>
          <a:lstStyle/>
          <a:p>
            <a:r>
              <a:rPr lang="en-US" sz="8800" i="1" dirty="0">
                <a:latin typeface="Rockwell Extra Bold"/>
              </a:rPr>
              <a:t>PTHS</a:t>
            </a:r>
          </a:p>
        </p:txBody>
      </p:sp>
      <p:sp>
        <p:nvSpPr>
          <p:cNvPr id="3" name="TextBox 2"/>
          <p:cNvSpPr txBox="1"/>
          <p:nvPr/>
        </p:nvSpPr>
        <p:spPr>
          <a:xfrm>
            <a:off x="1422951" y="4252304"/>
            <a:ext cx="6298098" cy="1015663"/>
          </a:xfrm>
          <a:prstGeom prst="rect">
            <a:avLst/>
          </a:prstGeom>
          <a:noFill/>
        </p:spPr>
        <p:txBody>
          <a:bodyPr wrap="square" rtlCol="0">
            <a:spAutoFit/>
          </a:bodyPr>
          <a:lstStyle/>
          <a:p>
            <a:pPr algn="ctr"/>
            <a:r>
              <a:rPr lang="en-US" sz="6000" b="1" i="1" dirty="0">
                <a:solidFill>
                  <a:srgbClr val="FF0000"/>
                </a:solidFill>
              </a:rPr>
              <a:t>Pathos</a:t>
            </a:r>
          </a:p>
        </p:txBody>
      </p:sp>
    </p:spTree>
    <p:extLst>
      <p:ext uri="{BB962C8B-B14F-4D97-AF65-F5344CB8AC3E}">
        <p14:creationId xmlns:p14="http://schemas.microsoft.com/office/powerpoint/2010/main" val="94434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229600" cy="3872714"/>
          </a:xfrm>
        </p:spPr>
        <p:txBody>
          <a:bodyPr>
            <a:normAutofit/>
          </a:bodyPr>
          <a:lstStyle/>
          <a:p>
            <a:r>
              <a:rPr lang="en-US" sz="9600" i="1" dirty="0">
                <a:latin typeface="Rockwell Extra Bold"/>
              </a:rPr>
              <a:t>TM</a:t>
            </a:r>
          </a:p>
        </p:txBody>
      </p:sp>
      <p:sp>
        <p:nvSpPr>
          <p:cNvPr id="3" name="TextBox 2"/>
          <p:cNvSpPr txBox="1"/>
          <p:nvPr/>
        </p:nvSpPr>
        <p:spPr>
          <a:xfrm>
            <a:off x="2213810" y="3855263"/>
            <a:ext cx="5091923" cy="1015663"/>
          </a:xfrm>
          <a:prstGeom prst="rect">
            <a:avLst/>
          </a:prstGeom>
          <a:noFill/>
        </p:spPr>
        <p:txBody>
          <a:bodyPr wrap="square" rtlCol="0">
            <a:spAutoFit/>
          </a:bodyPr>
          <a:lstStyle/>
          <a:p>
            <a:pPr algn="ctr"/>
            <a:r>
              <a:rPr lang="en-US" sz="6000" b="1" i="1" dirty="0">
                <a:solidFill>
                  <a:srgbClr val="FF0000"/>
                </a:solidFill>
              </a:rPr>
              <a:t>Time</a:t>
            </a:r>
          </a:p>
        </p:txBody>
      </p:sp>
    </p:spTree>
    <p:extLst>
      <p:ext uri="{BB962C8B-B14F-4D97-AF65-F5344CB8AC3E}">
        <p14:creationId xmlns:p14="http://schemas.microsoft.com/office/powerpoint/2010/main" val="428791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229600" cy="3872714"/>
          </a:xfrm>
        </p:spPr>
        <p:txBody>
          <a:bodyPr>
            <a:normAutofit/>
          </a:bodyPr>
          <a:lstStyle/>
          <a:p>
            <a:r>
              <a:rPr lang="en-US" sz="9600" i="1" dirty="0">
                <a:latin typeface="Rockwell Extra Bold"/>
              </a:rPr>
              <a:t>CHLLS</a:t>
            </a:r>
          </a:p>
        </p:txBody>
      </p:sp>
      <p:sp>
        <p:nvSpPr>
          <p:cNvPr id="3" name="TextBox 2"/>
          <p:cNvSpPr txBox="1"/>
          <p:nvPr/>
        </p:nvSpPr>
        <p:spPr>
          <a:xfrm>
            <a:off x="3183316" y="3951515"/>
            <a:ext cx="3494886" cy="1015663"/>
          </a:xfrm>
          <a:prstGeom prst="rect">
            <a:avLst/>
          </a:prstGeom>
          <a:noFill/>
        </p:spPr>
        <p:txBody>
          <a:bodyPr wrap="square" rtlCol="0">
            <a:spAutoFit/>
          </a:bodyPr>
          <a:lstStyle/>
          <a:p>
            <a:pPr algn="ctr"/>
            <a:r>
              <a:rPr lang="en-US" sz="6000" b="1" i="1" dirty="0">
                <a:solidFill>
                  <a:srgbClr val="FF0000"/>
                </a:solidFill>
              </a:rPr>
              <a:t>Achilles</a:t>
            </a:r>
          </a:p>
        </p:txBody>
      </p:sp>
    </p:spTree>
    <p:extLst>
      <p:ext uri="{BB962C8B-B14F-4D97-AF65-F5344CB8AC3E}">
        <p14:creationId xmlns:p14="http://schemas.microsoft.com/office/powerpoint/2010/main" val="233224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229600" cy="3872714"/>
          </a:xfrm>
        </p:spPr>
        <p:txBody>
          <a:bodyPr>
            <a:normAutofit/>
          </a:bodyPr>
          <a:lstStyle/>
          <a:p>
            <a:r>
              <a:rPr lang="en-US" sz="9600" i="1" dirty="0">
                <a:latin typeface="Rockwell Extra Bold"/>
              </a:rPr>
              <a:t>HBRS</a:t>
            </a:r>
          </a:p>
        </p:txBody>
      </p:sp>
      <p:sp>
        <p:nvSpPr>
          <p:cNvPr id="3" name="TextBox 2"/>
          <p:cNvSpPr txBox="1"/>
          <p:nvPr/>
        </p:nvSpPr>
        <p:spPr>
          <a:xfrm>
            <a:off x="1973180" y="4459346"/>
            <a:ext cx="5741628" cy="1015663"/>
          </a:xfrm>
          <a:prstGeom prst="rect">
            <a:avLst/>
          </a:prstGeom>
          <a:noFill/>
        </p:spPr>
        <p:txBody>
          <a:bodyPr wrap="square" rtlCol="0">
            <a:spAutoFit/>
          </a:bodyPr>
          <a:lstStyle/>
          <a:p>
            <a:pPr algn="ctr"/>
            <a:r>
              <a:rPr lang="en-US" sz="6000" b="1" i="1" dirty="0">
                <a:solidFill>
                  <a:srgbClr val="FF0000"/>
                </a:solidFill>
              </a:rPr>
              <a:t>Hubris</a:t>
            </a:r>
          </a:p>
        </p:txBody>
      </p:sp>
    </p:spTree>
    <p:extLst>
      <p:ext uri="{BB962C8B-B14F-4D97-AF65-F5344CB8AC3E}">
        <p14:creationId xmlns:p14="http://schemas.microsoft.com/office/powerpoint/2010/main" val="75168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229600" cy="3872714"/>
          </a:xfrm>
        </p:spPr>
        <p:txBody>
          <a:bodyPr>
            <a:normAutofit/>
          </a:bodyPr>
          <a:lstStyle/>
          <a:p>
            <a:r>
              <a:rPr lang="en-US" sz="9600" i="1" dirty="0">
                <a:latin typeface="Rockwell Extra Bold"/>
              </a:rPr>
              <a:t>SPPLCTN</a:t>
            </a:r>
          </a:p>
        </p:txBody>
      </p:sp>
      <p:sp>
        <p:nvSpPr>
          <p:cNvPr id="3" name="TextBox 2"/>
          <p:cNvSpPr txBox="1"/>
          <p:nvPr/>
        </p:nvSpPr>
        <p:spPr>
          <a:xfrm>
            <a:off x="2514601" y="3951515"/>
            <a:ext cx="4141428" cy="1015663"/>
          </a:xfrm>
          <a:prstGeom prst="rect">
            <a:avLst/>
          </a:prstGeom>
          <a:noFill/>
        </p:spPr>
        <p:txBody>
          <a:bodyPr wrap="square" rtlCol="0">
            <a:spAutoFit/>
          </a:bodyPr>
          <a:lstStyle/>
          <a:p>
            <a:pPr algn="ctr"/>
            <a:r>
              <a:rPr lang="en-US" sz="6000" b="1" i="1" dirty="0">
                <a:solidFill>
                  <a:srgbClr val="FF0000"/>
                </a:solidFill>
              </a:rPr>
              <a:t>Supplication</a:t>
            </a:r>
          </a:p>
        </p:txBody>
      </p:sp>
    </p:spTree>
    <p:extLst>
      <p:ext uri="{BB962C8B-B14F-4D97-AF65-F5344CB8AC3E}">
        <p14:creationId xmlns:p14="http://schemas.microsoft.com/office/powerpoint/2010/main" val="282607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229600" cy="3872714"/>
          </a:xfrm>
        </p:spPr>
        <p:txBody>
          <a:bodyPr>
            <a:normAutofit/>
          </a:bodyPr>
          <a:lstStyle/>
          <a:p>
            <a:r>
              <a:rPr lang="en-US" sz="9600" i="1" dirty="0">
                <a:latin typeface="Rockwell Extra Bold"/>
              </a:rPr>
              <a:t>MTS</a:t>
            </a:r>
          </a:p>
        </p:txBody>
      </p:sp>
      <p:sp>
        <p:nvSpPr>
          <p:cNvPr id="3" name="TextBox 2"/>
          <p:cNvSpPr txBox="1"/>
          <p:nvPr/>
        </p:nvSpPr>
        <p:spPr>
          <a:xfrm>
            <a:off x="1876926" y="4459346"/>
            <a:ext cx="6196263" cy="1015663"/>
          </a:xfrm>
          <a:prstGeom prst="rect">
            <a:avLst/>
          </a:prstGeom>
          <a:noFill/>
        </p:spPr>
        <p:txBody>
          <a:bodyPr wrap="square" rtlCol="0">
            <a:spAutoFit/>
          </a:bodyPr>
          <a:lstStyle/>
          <a:p>
            <a:pPr algn="ctr"/>
            <a:r>
              <a:rPr lang="en-US" sz="6000" b="1" i="1" dirty="0">
                <a:solidFill>
                  <a:srgbClr val="FF0000"/>
                </a:solidFill>
              </a:rPr>
              <a:t>Metis</a:t>
            </a:r>
          </a:p>
        </p:txBody>
      </p:sp>
    </p:spTree>
    <p:extLst>
      <p:ext uri="{BB962C8B-B14F-4D97-AF65-F5344CB8AC3E}">
        <p14:creationId xmlns:p14="http://schemas.microsoft.com/office/powerpoint/2010/main" val="60992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229600" cy="3872714"/>
          </a:xfrm>
        </p:spPr>
        <p:txBody>
          <a:bodyPr>
            <a:normAutofit/>
          </a:bodyPr>
          <a:lstStyle/>
          <a:p>
            <a:r>
              <a:rPr lang="en-US" sz="9600" i="1" dirty="0">
                <a:latin typeface="Rockwell Extra Bold"/>
              </a:rPr>
              <a:t>TPS</a:t>
            </a:r>
          </a:p>
        </p:txBody>
      </p:sp>
      <p:sp>
        <p:nvSpPr>
          <p:cNvPr id="3" name="TextBox 2"/>
          <p:cNvSpPr txBox="1"/>
          <p:nvPr/>
        </p:nvSpPr>
        <p:spPr>
          <a:xfrm>
            <a:off x="2093495" y="3951515"/>
            <a:ext cx="5354052" cy="1015663"/>
          </a:xfrm>
          <a:prstGeom prst="rect">
            <a:avLst/>
          </a:prstGeom>
          <a:noFill/>
        </p:spPr>
        <p:txBody>
          <a:bodyPr wrap="square" rtlCol="0">
            <a:spAutoFit/>
          </a:bodyPr>
          <a:lstStyle/>
          <a:p>
            <a:pPr algn="ctr"/>
            <a:r>
              <a:rPr lang="en-US" sz="6000" b="1" i="1" dirty="0" err="1">
                <a:solidFill>
                  <a:srgbClr val="FF0000"/>
                </a:solidFill>
              </a:rPr>
              <a:t>Topos</a:t>
            </a:r>
            <a:endParaRPr lang="en-US" sz="6000" b="1" i="1" dirty="0">
              <a:solidFill>
                <a:srgbClr val="FF0000"/>
              </a:solidFill>
            </a:endParaRPr>
          </a:p>
        </p:txBody>
      </p:sp>
    </p:spTree>
    <p:extLst>
      <p:ext uri="{BB962C8B-B14F-4D97-AF65-F5344CB8AC3E}">
        <p14:creationId xmlns:p14="http://schemas.microsoft.com/office/powerpoint/2010/main" val="122794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229600" cy="3872714"/>
          </a:xfrm>
        </p:spPr>
        <p:txBody>
          <a:bodyPr>
            <a:normAutofit/>
          </a:bodyPr>
          <a:lstStyle/>
          <a:p>
            <a:r>
              <a:rPr lang="en-US" sz="9600" i="1" dirty="0">
                <a:latin typeface="Rockwell Extra Bold"/>
              </a:rPr>
              <a:t>T</a:t>
            </a:r>
          </a:p>
        </p:txBody>
      </p:sp>
      <p:sp>
        <p:nvSpPr>
          <p:cNvPr id="3" name="TextBox 2"/>
          <p:cNvSpPr txBox="1"/>
          <p:nvPr/>
        </p:nvSpPr>
        <p:spPr>
          <a:xfrm>
            <a:off x="2117559" y="4300431"/>
            <a:ext cx="5729596" cy="1015663"/>
          </a:xfrm>
          <a:prstGeom prst="rect">
            <a:avLst/>
          </a:prstGeom>
          <a:noFill/>
        </p:spPr>
        <p:txBody>
          <a:bodyPr wrap="square" rtlCol="0">
            <a:spAutoFit/>
          </a:bodyPr>
          <a:lstStyle/>
          <a:p>
            <a:pPr algn="ctr"/>
            <a:r>
              <a:rPr lang="en-US" sz="6000" b="1" i="1" dirty="0">
                <a:solidFill>
                  <a:srgbClr val="FF0000"/>
                </a:solidFill>
              </a:rPr>
              <a:t>Ate</a:t>
            </a:r>
          </a:p>
        </p:txBody>
      </p:sp>
    </p:spTree>
    <p:extLst>
      <p:ext uri="{BB962C8B-B14F-4D97-AF65-F5344CB8AC3E}">
        <p14:creationId xmlns:p14="http://schemas.microsoft.com/office/powerpoint/2010/main" val="359889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4419" y="178150"/>
            <a:ext cx="7772400" cy="1470025"/>
          </a:xfrm>
        </p:spPr>
        <p:txBody>
          <a:bodyPr>
            <a:normAutofit fontScale="90000"/>
          </a:bodyPr>
          <a:lstStyle/>
          <a:p>
            <a:r>
              <a:rPr lang="en-US" i="1" dirty="0">
                <a:latin typeface="Rockwell Extra Bold"/>
              </a:rPr>
              <a:t>Category 3 – Homer’s </a:t>
            </a:r>
            <a:r>
              <a:rPr lang="en-US" i="1" dirty="0" err="1">
                <a:latin typeface="Rockwell Extra Bold"/>
              </a:rPr>
              <a:t>Favourite</a:t>
            </a:r>
            <a:r>
              <a:rPr lang="en-US" i="1" dirty="0">
                <a:latin typeface="Rockwell Extra Bold"/>
              </a:rPr>
              <a:t> Literary Devices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48757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229600" cy="3872714"/>
          </a:xfrm>
        </p:spPr>
        <p:txBody>
          <a:bodyPr>
            <a:normAutofit/>
          </a:bodyPr>
          <a:lstStyle/>
          <a:p>
            <a:r>
              <a:rPr lang="en-US" sz="9600" i="1" dirty="0">
                <a:latin typeface="Rockwell Extra Bold"/>
              </a:rPr>
              <a:t>HMRC SML</a:t>
            </a:r>
          </a:p>
        </p:txBody>
      </p:sp>
      <p:sp>
        <p:nvSpPr>
          <p:cNvPr id="4" name="TextBox 3"/>
          <p:cNvSpPr txBox="1"/>
          <p:nvPr/>
        </p:nvSpPr>
        <p:spPr>
          <a:xfrm>
            <a:off x="1828801" y="3951515"/>
            <a:ext cx="5729596" cy="1015663"/>
          </a:xfrm>
          <a:prstGeom prst="rect">
            <a:avLst/>
          </a:prstGeom>
          <a:noFill/>
        </p:spPr>
        <p:txBody>
          <a:bodyPr wrap="square" rtlCol="0">
            <a:spAutoFit/>
          </a:bodyPr>
          <a:lstStyle/>
          <a:p>
            <a:pPr algn="ctr"/>
            <a:r>
              <a:rPr lang="en-US" sz="6000" b="1" i="1" dirty="0">
                <a:solidFill>
                  <a:srgbClr val="FF0000"/>
                </a:solidFill>
              </a:rPr>
              <a:t>Homeric Simile</a:t>
            </a:r>
          </a:p>
        </p:txBody>
      </p:sp>
    </p:spTree>
    <p:extLst>
      <p:ext uri="{BB962C8B-B14F-4D97-AF65-F5344CB8AC3E}">
        <p14:creationId xmlns:p14="http://schemas.microsoft.com/office/powerpoint/2010/main" val="3352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229600" cy="3872714"/>
          </a:xfrm>
        </p:spPr>
        <p:txBody>
          <a:bodyPr>
            <a:normAutofit/>
          </a:bodyPr>
          <a:lstStyle/>
          <a:p>
            <a:r>
              <a:rPr lang="en-US" sz="9600" i="1" dirty="0">
                <a:latin typeface="Rockwell Extra Bold"/>
              </a:rPr>
              <a:t>VVD</a:t>
            </a:r>
          </a:p>
        </p:txBody>
      </p:sp>
      <p:sp>
        <p:nvSpPr>
          <p:cNvPr id="3" name="TextBox 2"/>
          <p:cNvSpPr txBox="1"/>
          <p:nvPr/>
        </p:nvSpPr>
        <p:spPr>
          <a:xfrm>
            <a:off x="745959" y="4459346"/>
            <a:ext cx="8097252" cy="1015663"/>
          </a:xfrm>
          <a:prstGeom prst="rect">
            <a:avLst/>
          </a:prstGeom>
          <a:noFill/>
        </p:spPr>
        <p:txBody>
          <a:bodyPr wrap="square" rtlCol="0">
            <a:spAutoFit/>
          </a:bodyPr>
          <a:lstStyle/>
          <a:p>
            <a:pPr algn="ctr"/>
            <a:r>
              <a:rPr lang="en-US" sz="6000" b="1" i="1" dirty="0">
                <a:solidFill>
                  <a:srgbClr val="FF0000"/>
                </a:solidFill>
              </a:rPr>
              <a:t>Vivid</a:t>
            </a:r>
          </a:p>
        </p:txBody>
      </p:sp>
    </p:spTree>
    <p:extLst>
      <p:ext uri="{BB962C8B-B14F-4D97-AF65-F5344CB8AC3E}">
        <p14:creationId xmlns:p14="http://schemas.microsoft.com/office/powerpoint/2010/main" val="94910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15" y="1094464"/>
            <a:ext cx="8746085" cy="3872714"/>
          </a:xfrm>
        </p:spPr>
        <p:txBody>
          <a:bodyPr>
            <a:normAutofit/>
          </a:bodyPr>
          <a:lstStyle/>
          <a:p>
            <a:r>
              <a:rPr lang="en-US" sz="8000" i="1" dirty="0">
                <a:latin typeface="Rockwell Extra Bold"/>
              </a:rPr>
              <a:t>RTRDTN</a:t>
            </a:r>
          </a:p>
        </p:txBody>
      </p:sp>
      <p:sp>
        <p:nvSpPr>
          <p:cNvPr id="3" name="TextBox 2"/>
          <p:cNvSpPr txBox="1"/>
          <p:nvPr/>
        </p:nvSpPr>
        <p:spPr>
          <a:xfrm>
            <a:off x="2942155" y="3951515"/>
            <a:ext cx="4228666" cy="1015663"/>
          </a:xfrm>
          <a:prstGeom prst="rect">
            <a:avLst/>
          </a:prstGeom>
          <a:noFill/>
        </p:spPr>
        <p:txBody>
          <a:bodyPr wrap="square" rtlCol="0">
            <a:spAutoFit/>
          </a:bodyPr>
          <a:lstStyle/>
          <a:p>
            <a:pPr algn="ctr"/>
            <a:r>
              <a:rPr lang="en-US" sz="6000" b="1" i="1" dirty="0">
                <a:solidFill>
                  <a:srgbClr val="FF0000"/>
                </a:solidFill>
              </a:rPr>
              <a:t>Retardation</a:t>
            </a:r>
          </a:p>
        </p:txBody>
      </p:sp>
    </p:spTree>
    <p:extLst>
      <p:ext uri="{BB962C8B-B14F-4D97-AF65-F5344CB8AC3E}">
        <p14:creationId xmlns:p14="http://schemas.microsoft.com/office/powerpoint/2010/main" val="236959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229600" cy="3872714"/>
          </a:xfrm>
        </p:spPr>
        <p:txBody>
          <a:bodyPr>
            <a:normAutofit/>
          </a:bodyPr>
          <a:lstStyle/>
          <a:p>
            <a:r>
              <a:rPr lang="en-US" sz="9600" i="1" dirty="0">
                <a:latin typeface="Rockwell Extra Bold"/>
              </a:rPr>
              <a:t>FRML</a:t>
            </a:r>
          </a:p>
        </p:txBody>
      </p:sp>
      <p:sp>
        <p:nvSpPr>
          <p:cNvPr id="3" name="TextBox 2"/>
          <p:cNvSpPr txBox="1"/>
          <p:nvPr/>
        </p:nvSpPr>
        <p:spPr>
          <a:xfrm>
            <a:off x="2942155" y="3951515"/>
            <a:ext cx="4012098" cy="1015663"/>
          </a:xfrm>
          <a:prstGeom prst="rect">
            <a:avLst/>
          </a:prstGeom>
          <a:noFill/>
        </p:spPr>
        <p:txBody>
          <a:bodyPr wrap="square" rtlCol="0">
            <a:spAutoFit/>
          </a:bodyPr>
          <a:lstStyle/>
          <a:p>
            <a:pPr algn="ctr"/>
            <a:r>
              <a:rPr lang="en-US" sz="6000" b="1" i="1" dirty="0">
                <a:solidFill>
                  <a:srgbClr val="FF0000"/>
                </a:solidFill>
              </a:rPr>
              <a:t>Formula</a:t>
            </a:r>
          </a:p>
        </p:txBody>
      </p:sp>
    </p:spTree>
    <p:extLst>
      <p:ext uri="{BB962C8B-B14F-4D97-AF65-F5344CB8AC3E}">
        <p14:creationId xmlns:p14="http://schemas.microsoft.com/office/powerpoint/2010/main" val="8692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4C99-44F7-8A43-AC68-92A50E9A9204}"/>
              </a:ext>
            </a:extLst>
          </p:cNvPr>
          <p:cNvSpPr>
            <a:spLocks noGrp="1"/>
          </p:cNvSpPr>
          <p:nvPr>
            <p:ph type="title"/>
          </p:nvPr>
        </p:nvSpPr>
        <p:spPr/>
        <p:txBody>
          <a:bodyPr/>
          <a:lstStyle/>
          <a:p>
            <a:r>
              <a:rPr lang="en-US" dirty="0"/>
              <a:t>Questions on Achilles</a:t>
            </a:r>
          </a:p>
        </p:txBody>
      </p:sp>
      <p:sp>
        <p:nvSpPr>
          <p:cNvPr id="3" name="Content Placeholder 2">
            <a:extLst>
              <a:ext uri="{FF2B5EF4-FFF2-40B4-BE49-F238E27FC236}">
                <a16:creationId xmlns:a16="http://schemas.microsoft.com/office/drawing/2014/main" id="{FF0F702A-B6FE-4642-A54C-B9FC9600257B}"/>
              </a:ext>
            </a:extLst>
          </p:cNvPr>
          <p:cNvSpPr>
            <a:spLocks noGrp="1"/>
          </p:cNvSpPr>
          <p:nvPr>
            <p:ph idx="1"/>
          </p:nvPr>
        </p:nvSpPr>
        <p:spPr>
          <a:xfrm>
            <a:off x="228600" y="1180819"/>
            <a:ext cx="8686800" cy="1143001"/>
          </a:xfrm>
        </p:spPr>
        <p:txBody>
          <a:bodyPr>
            <a:noAutofit/>
          </a:bodyPr>
          <a:lstStyle/>
          <a:p>
            <a:r>
              <a:rPr lang="en-US" sz="2400" dirty="0"/>
              <a:t>Answer the following questions. You get five points for each correct answer but only have 10 seconds per question. If you get it wrong, your opponent gets 5 seconds to steal the points.</a:t>
            </a:r>
          </a:p>
        </p:txBody>
      </p:sp>
      <p:sp>
        <p:nvSpPr>
          <p:cNvPr id="4" name="TextBox 3">
            <a:extLst>
              <a:ext uri="{FF2B5EF4-FFF2-40B4-BE49-F238E27FC236}">
                <a16:creationId xmlns:a16="http://schemas.microsoft.com/office/drawing/2014/main" id="{B124BF0F-D73C-1043-A3B2-322CC4D3C7A5}"/>
              </a:ext>
            </a:extLst>
          </p:cNvPr>
          <p:cNvSpPr txBox="1"/>
          <p:nvPr/>
        </p:nvSpPr>
        <p:spPr>
          <a:xfrm>
            <a:off x="457200" y="2458192"/>
            <a:ext cx="3724546" cy="461665"/>
          </a:xfrm>
          <a:prstGeom prst="rect">
            <a:avLst/>
          </a:prstGeom>
          <a:noFill/>
        </p:spPr>
        <p:txBody>
          <a:bodyPr wrap="none" rtlCol="0">
            <a:spAutoFit/>
          </a:bodyPr>
          <a:lstStyle/>
          <a:p>
            <a:r>
              <a:rPr lang="en-US" sz="2400" dirty="0"/>
              <a:t>1) Who was Achilles’ father?</a:t>
            </a:r>
          </a:p>
        </p:txBody>
      </p:sp>
      <p:sp>
        <p:nvSpPr>
          <p:cNvPr id="5" name="TextBox 4">
            <a:extLst>
              <a:ext uri="{FF2B5EF4-FFF2-40B4-BE49-F238E27FC236}">
                <a16:creationId xmlns:a16="http://schemas.microsoft.com/office/drawing/2014/main" id="{CF072AC4-8D76-6D48-8533-B1E38BDB60C9}"/>
              </a:ext>
            </a:extLst>
          </p:cNvPr>
          <p:cNvSpPr txBox="1"/>
          <p:nvPr/>
        </p:nvSpPr>
        <p:spPr>
          <a:xfrm>
            <a:off x="457200" y="3037082"/>
            <a:ext cx="2085123" cy="461665"/>
          </a:xfrm>
          <a:prstGeom prst="rect">
            <a:avLst/>
          </a:prstGeom>
          <a:noFill/>
        </p:spPr>
        <p:txBody>
          <a:bodyPr wrap="none" rtlCol="0">
            <a:spAutoFit/>
          </a:bodyPr>
          <a:lstStyle/>
          <a:p>
            <a:r>
              <a:rPr lang="en-US" sz="2400" dirty="0">
                <a:solidFill>
                  <a:srgbClr val="FF0000"/>
                </a:solidFill>
              </a:rPr>
              <a:t>Answer: Peleus</a:t>
            </a:r>
          </a:p>
        </p:txBody>
      </p:sp>
      <p:sp>
        <p:nvSpPr>
          <p:cNvPr id="6" name="TextBox 5">
            <a:extLst>
              <a:ext uri="{FF2B5EF4-FFF2-40B4-BE49-F238E27FC236}">
                <a16:creationId xmlns:a16="http://schemas.microsoft.com/office/drawing/2014/main" id="{1840AA78-F386-E94D-A5D7-0D39445060B8}"/>
              </a:ext>
            </a:extLst>
          </p:cNvPr>
          <p:cNvSpPr txBox="1"/>
          <p:nvPr/>
        </p:nvSpPr>
        <p:spPr>
          <a:xfrm>
            <a:off x="457200" y="3589220"/>
            <a:ext cx="4613442" cy="461665"/>
          </a:xfrm>
          <a:prstGeom prst="rect">
            <a:avLst/>
          </a:prstGeom>
          <a:noFill/>
        </p:spPr>
        <p:txBody>
          <a:bodyPr wrap="none" rtlCol="0">
            <a:spAutoFit/>
          </a:bodyPr>
          <a:lstStyle/>
          <a:p>
            <a:r>
              <a:rPr lang="en-US" sz="2400" dirty="0"/>
              <a:t>2) Where does Achilles come from?</a:t>
            </a:r>
          </a:p>
        </p:txBody>
      </p:sp>
      <p:sp>
        <p:nvSpPr>
          <p:cNvPr id="7" name="TextBox 6">
            <a:extLst>
              <a:ext uri="{FF2B5EF4-FFF2-40B4-BE49-F238E27FC236}">
                <a16:creationId xmlns:a16="http://schemas.microsoft.com/office/drawing/2014/main" id="{3E933C4C-2707-824B-8587-4FCB64C96621}"/>
              </a:ext>
            </a:extLst>
          </p:cNvPr>
          <p:cNvSpPr txBox="1"/>
          <p:nvPr/>
        </p:nvSpPr>
        <p:spPr>
          <a:xfrm>
            <a:off x="457200" y="4050884"/>
            <a:ext cx="2072362" cy="461665"/>
          </a:xfrm>
          <a:prstGeom prst="rect">
            <a:avLst/>
          </a:prstGeom>
          <a:noFill/>
        </p:spPr>
        <p:txBody>
          <a:bodyPr wrap="none" rtlCol="0">
            <a:spAutoFit/>
          </a:bodyPr>
          <a:lstStyle/>
          <a:p>
            <a:r>
              <a:rPr lang="en-US" sz="2400" dirty="0">
                <a:solidFill>
                  <a:srgbClr val="FF0000"/>
                </a:solidFill>
              </a:rPr>
              <a:t>Answer: </a:t>
            </a:r>
            <a:r>
              <a:rPr lang="en-US" sz="2400" dirty="0" err="1">
                <a:solidFill>
                  <a:srgbClr val="FF0000"/>
                </a:solidFill>
              </a:rPr>
              <a:t>Phthia</a:t>
            </a:r>
            <a:endParaRPr lang="en-US" sz="2400" dirty="0">
              <a:solidFill>
                <a:srgbClr val="FF0000"/>
              </a:solidFill>
            </a:endParaRPr>
          </a:p>
        </p:txBody>
      </p:sp>
      <p:sp>
        <p:nvSpPr>
          <p:cNvPr id="8" name="TextBox 7">
            <a:extLst>
              <a:ext uri="{FF2B5EF4-FFF2-40B4-BE49-F238E27FC236}">
                <a16:creationId xmlns:a16="http://schemas.microsoft.com/office/drawing/2014/main" id="{F5F60A99-9684-544B-9833-05C465300DBB}"/>
              </a:ext>
            </a:extLst>
          </p:cNvPr>
          <p:cNvSpPr txBox="1"/>
          <p:nvPr/>
        </p:nvSpPr>
        <p:spPr>
          <a:xfrm>
            <a:off x="421573" y="4629774"/>
            <a:ext cx="8722427" cy="830997"/>
          </a:xfrm>
          <a:prstGeom prst="rect">
            <a:avLst/>
          </a:prstGeom>
          <a:noFill/>
        </p:spPr>
        <p:txBody>
          <a:bodyPr wrap="square" rtlCol="0">
            <a:spAutoFit/>
          </a:bodyPr>
          <a:lstStyle/>
          <a:p>
            <a:r>
              <a:rPr lang="en-US" sz="2400" dirty="0"/>
              <a:t>3) What town did Achilles capture when he killed Andromache’s father and brothers?</a:t>
            </a:r>
          </a:p>
        </p:txBody>
      </p:sp>
      <p:sp>
        <p:nvSpPr>
          <p:cNvPr id="9" name="TextBox 8">
            <a:extLst>
              <a:ext uri="{FF2B5EF4-FFF2-40B4-BE49-F238E27FC236}">
                <a16:creationId xmlns:a16="http://schemas.microsoft.com/office/drawing/2014/main" id="{1CBEE977-C412-484F-A65E-F171DA2B46E3}"/>
              </a:ext>
            </a:extLst>
          </p:cNvPr>
          <p:cNvSpPr txBox="1"/>
          <p:nvPr/>
        </p:nvSpPr>
        <p:spPr>
          <a:xfrm>
            <a:off x="421573" y="5459168"/>
            <a:ext cx="2054409" cy="461665"/>
          </a:xfrm>
          <a:prstGeom prst="rect">
            <a:avLst/>
          </a:prstGeom>
          <a:noFill/>
        </p:spPr>
        <p:txBody>
          <a:bodyPr wrap="none" rtlCol="0">
            <a:spAutoFit/>
          </a:bodyPr>
          <a:lstStyle/>
          <a:p>
            <a:r>
              <a:rPr lang="en-US" sz="2400" dirty="0">
                <a:solidFill>
                  <a:srgbClr val="FF0000"/>
                </a:solidFill>
              </a:rPr>
              <a:t>Answer: Thebe</a:t>
            </a:r>
          </a:p>
        </p:txBody>
      </p:sp>
    </p:spTree>
    <p:extLst>
      <p:ext uri="{BB962C8B-B14F-4D97-AF65-F5344CB8AC3E}">
        <p14:creationId xmlns:p14="http://schemas.microsoft.com/office/powerpoint/2010/main" val="353793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4464"/>
            <a:ext cx="8686800" cy="3872714"/>
          </a:xfrm>
        </p:spPr>
        <p:txBody>
          <a:bodyPr>
            <a:normAutofit/>
          </a:bodyPr>
          <a:lstStyle/>
          <a:p>
            <a:r>
              <a:rPr lang="en-US" sz="9600" i="1" dirty="0">
                <a:latin typeface="Rockwell Extra Bold"/>
              </a:rPr>
              <a:t>BCK STR</a:t>
            </a:r>
          </a:p>
        </p:txBody>
      </p:sp>
      <p:sp>
        <p:nvSpPr>
          <p:cNvPr id="3" name="TextBox 2"/>
          <p:cNvSpPr txBox="1"/>
          <p:nvPr/>
        </p:nvSpPr>
        <p:spPr>
          <a:xfrm>
            <a:off x="1467853" y="4597976"/>
            <a:ext cx="6390931" cy="1015663"/>
          </a:xfrm>
          <a:prstGeom prst="rect">
            <a:avLst/>
          </a:prstGeom>
          <a:noFill/>
        </p:spPr>
        <p:txBody>
          <a:bodyPr wrap="square" rtlCol="0">
            <a:spAutoFit/>
          </a:bodyPr>
          <a:lstStyle/>
          <a:p>
            <a:pPr algn="ctr"/>
            <a:r>
              <a:rPr lang="en-US" sz="6000" b="1" i="1" dirty="0">
                <a:solidFill>
                  <a:srgbClr val="FF0000"/>
                </a:solidFill>
              </a:rPr>
              <a:t>Back Story</a:t>
            </a:r>
          </a:p>
        </p:txBody>
      </p:sp>
    </p:spTree>
    <p:extLst>
      <p:ext uri="{BB962C8B-B14F-4D97-AF65-F5344CB8AC3E}">
        <p14:creationId xmlns:p14="http://schemas.microsoft.com/office/powerpoint/2010/main" val="231593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83" y="1094464"/>
            <a:ext cx="8461717" cy="3872714"/>
          </a:xfrm>
        </p:spPr>
        <p:txBody>
          <a:bodyPr>
            <a:normAutofit/>
          </a:bodyPr>
          <a:lstStyle/>
          <a:p>
            <a:r>
              <a:rPr lang="en-US" sz="9600" i="1" dirty="0">
                <a:latin typeface="Rockwell Extra Bold"/>
              </a:rPr>
              <a:t>PRSNFCTN</a:t>
            </a:r>
          </a:p>
        </p:txBody>
      </p:sp>
      <p:sp>
        <p:nvSpPr>
          <p:cNvPr id="3" name="TextBox 2"/>
          <p:cNvSpPr txBox="1"/>
          <p:nvPr/>
        </p:nvSpPr>
        <p:spPr>
          <a:xfrm>
            <a:off x="1731211" y="4550256"/>
            <a:ext cx="5681577" cy="1015663"/>
          </a:xfrm>
          <a:prstGeom prst="rect">
            <a:avLst/>
          </a:prstGeom>
          <a:noFill/>
        </p:spPr>
        <p:txBody>
          <a:bodyPr wrap="square" rtlCol="0">
            <a:spAutoFit/>
          </a:bodyPr>
          <a:lstStyle/>
          <a:p>
            <a:pPr algn="ctr"/>
            <a:r>
              <a:rPr lang="en-US" sz="6000" b="1" i="1" dirty="0">
                <a:solidFill>
                  <a:srgbClr val="FF0000"/>
                </a:solidFill>
              </a:rPr>
              <a:t>Personification</a:t>
            </a:r>
          </a:p>
        </p:txBody>
      </p:sp>
    </p:spTree>
    <p:extLst>
      <p:ext uri="{BB962C8B-B14F-4D97-AF65-F5344CB8AC3E}">
        <p14:creationId xmlns:p14="http://schemas.microsoft.com/office/powerpoint/2010/main" val="183464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229600" cy="3872714"/>
          </a:xfrm>
        </p:spPr>
        <p:txBody>
          <a:bodyPr>
            <a:normAutofit/>
          </a:bodyPr>
          <a:lstStyle/>
          <a:p>
            <a:r>
              <a:rPr lang="en-US" sz="8800" i="1" dirty="0">
                <a:latin typeface="Rockwell Extra Bold"/>
              </a:rPr>
              <a:t>PTHT</a:t>
            </a:r>
          </a:p>
        </p:txBody>
      </p:sp>
      <p:sp>
        <p:nvSpPr>
          <p:cNvPr id="3" name="TextBox 2"/>
          <p:cNvSpPr txBox="1"/>
          <p:nvPr/>
        </p:nvSpPr>
        <p:spPr>
          <a:xfrm>
            <a:off x="2942155" y="3951515"/>
            <a:ext cx="3713873" cy="1015663"/>
          </a:xfrm>
          <a:prstGeom prst="rect">
            <a:avLst/>
          </a:prstGeom>
          <a:noFill/>
        </p:spPr>
        <p:txBody>
          <a:bodyPr wrap="square" rtlCol="0">
            <a:spAutoFit/>
          </a:bodyPr>
          <a:lstStyle/>
          <a:p>
            <a:pPr algn="ctr"/>
            <a:r>
              <a:rPr lang="en-US" sz="6000" b="1" i="1" dirty="0">
                <a:solidFill>
                  <a:srgbClr val="FF0000"/>
                </a:solidFill>
              </a:rPr>
              <a:t>Epithet</a:t>
            </a:r>
          </a:p>
        </p:txBody>
      </p:sp>
    </p:spTree>
    <p:extLst>
      <p:ext uri="{BB962C8B-B14F-4D97-AF65-F5344CB8AC3E}">
        <p14:creationId xmlns:p14="http://schemas.microsoft.com/office/powerpoint/2010/main" val="239025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229600" cy="3872714"/>
          </a:xfrm>
        </p:spPr>
        <p:txBody>
          <a:bodyPr>
            <a:normAutofit/>
          </a:bodyPr>
          <a:lstStyle/>
          <a:p>
            <a:r>
              <a:rPr lang="en-US" sz="9600" i="1" dirty="0">
                <a:latin typeface="Rockwell Extra Bold"/>
              </a:rPr>
              <a:t>PSTRPH</a:t>
            </a:r>
          </a:p>
        </p:txBody>
      </p:sp>
      <p:sp>
        <p:nvSpPr>
          <p:cNvPr id="3" name="TextBox 2"/>
          <p:cNvSpPr txBox="1"/>
          <p:nvPr/>
        </p:nvSpPr>
        <p:spPr>
          <a:xfrm>
            <a:off x="2225843" y="3951515"/>
            <a:ext cx="4430186" cy="1015663"/>
          </a:xfrm>
          <a:prstGeom prst="rect">
            <a:avLst/>
          </a:prstGeom>
          <a:noFill/>
        </p:spPr>
        <p:txBody>
          <a:bodyPr wrap="square" rtlCol="0">
            <a:spAutoFit/>
          </a:bodyPr>
          <a:lstStyle/>
          <a:p>
            <a:pPr algn="ctr"/>
            <a:r>
              <a:rPr lang="en-US" sz="6000" b="1" i="1" dirty="0">
                <a:solidFill>
                  <a:srgbClr val="FF0000"/>
                </a:solidFill>
              </a:rPr>
              <a:t>Apostrophe</a:t>
            </a:r>
          </a:p>
        </p:txBody>
      </p:sp>
    </p:spTree>
    <p:extLst>
      <p:ext uri="{BB962C8B-B14F-4D97-AF65-F5344CB8AC3E}">
        <p14:creationId xmlns:p14="http://schemas.microsoft.com/office/powerpoint/2010/main" val="70229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417504" cy="3872714"/>
          </a:xfrm>
        </p:spPr>
        <p:txBody>
          <a:bodyPr>
            <a:normAutofit/>
          </a:bodyPr>
          <a:lstStyle/>
          <a:p>
            <a:r>
              <a:rPr lang="en-US" sz="6600" i="1" dirty="0">
                <a:latin typeface="Rockwell Extra Bold"/>
              </a:rPr>
              <a:t>RHTRCL QSTN</a:t>
            </a:r>
          </a:p>
        </p:txBody>
      </p:sp>
      <p:sp>
        <p:nvSpPr>
          <p:cNvPr id="3" name="TextBox 2"/>
          <p:cNvSpPr txBox="1"/>
          <p:nvPr/>
        </p:nvSpPr>
        <p:spPr>
          <a:xfrm>
            <a:off x="1345745" y="3843231"/>
            <a:ext cx="6640414" cy="1015663"/>
          </a:xfrm>
          <a:prstGeom prst="rect">
            <a:avLst/>
          </a:prstGeom>
          <a:noFill/>
        </p:spPr>
        <p:txBody>
          <a:bodyPr wrap="square" rtlCol="0">
            <a:spAutoFit/>
          </a:bodyPr>
          <a:lstStyle/>
          <a:p>
            <a:pPr algn="ctr"/>
            <a:r>
              <a:rPr lang="en-US" sz="6000" b="1" i="1" dirty="0">
                <a:solidFill>
                  <a:srgbClr val="FF0000"/>
                </a:solidFill>
              </a:rPr>
              <a:t>Rhetorical Question</a:t>
            </a:r>
          </a:p>
        </p:txBody>
      </p:sp>
    </p:spTree>
    <p:extLst>
      <p:ext uri="{BB962C8B-B14F-4D97-AF65-F5344CB8AC3E}">
        <p14:creationId xmlns:p14="http://schemas.microsoft.com/office/powerpoint/2010/main" val="296490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417504" cy="3872714"/>
          </a:xfrm>
        </p:spPr>
        <p:txBody>
          <a:bodyPr>
            <a:normAutofit/>
          </a:bodyPr>
          <a:lstStyle/>
          <a:p>
            <a:r>
              <a:rPr lang="en-US" sz="6600" i="1" dirty="0">
                <a:latin typeface="Rockwell Extra Bold"/>
              </a:rPr>
              <a:t>RNG CMPSTN</a:t>
            </a:r>
          </a:p>
        </p:txBody>
      </p:sp>
      <p:sp>
        <p:nvSpPr>
          <p:cNvPr id="3" name="TextBox 2"/>
          <p:cNvSpPr txBox="1"/>
          <p:nvPr/>
        </p:nvSpPr>
        <p:spPr>
          <a:xfrm>
            <a:off x="363248" y="3650725"/>
            <a:ext cx="8417504" cy="1015663"/>
          </a:xfrm>
          <a:prstGeom prst="rect">
            <a:avLst/>
          </a:prstGeom>
          <a:noFill/>
        </p:spPr>
        <p:txBody>
          <a:bodyPr wrap="square" rtlCol="0">
            <a:spAutoFit/>
          </a:bodyPr>
          <a:lstStyle/>
          <a:p>
            <a:pPr algn="ctr"/>
            <a:r>
              <a:rPr lang="en-US" sz="6000" b="1" i="1" dirty="0">
                <a:solidFill>
                  <a:srgbClr val="FF0000"/>
                </a:solidFill>
              </a:rPr>
              <a:t>Ring Composition </a:t>
            </a:r>
          </a:p>
        </p:txBody>
      </p:sp>
    </p:spTree>
    <p:extLst>
      <p:ext uri="{BB962C8B-B14F-4D97-AF65-F5344CB8AC3E}">
        <p14:creationId xmlns:p14="http://schemas.microsoft.com/office/powerpoint/2010/main" val="9655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229600" cy="3872714"/>
          </a:xfrm>
        </p:spPr>
        <p:txBody>
          <a:bodyPr>
            <a:normAutofit/>
          </a:bodyPr>
          <a:lstStyle/>
          <a:p>
            <a:r>
              <a:rPr lang="en-US" sz="9600" i="1" dirty="0">
                <a:latin typeface="Rockwell Extra Bold"/>
              </a:rPr>
              <a:t>DSSS</a:t>
            </a:r>
          </a:p>
        </p:txBody>
      </p:sp>
      <p:sp>
        <p:nvSpPr>
          <p:cNvPr id="3" name="TextBox 2"/>
          <p:cNvSpPr txBox="1"/>
          <p:nvPr/>
        </p:nvSpPr>
        <p:spPr>
          <a:xfrm>
            <a:off x="2895640" y="3951515"/>
            <a:ext cx="3669547" cy="1015663"/>
          </a:xfrm>
          <a:prstGeom prst="rect">
            <a:avLst/>
          </a:prstGeom>
          <a:noFill/>
        </p:spPr>
        <p:txBody>
          <a:bodyPr wrap="square" rtlCol="0">
            <a:spAutoFit/>
          </a:bodyPr>
          <a:lstStyle/>
          <a:p>
            <a:pPr algn="ctr"/>
            <a:r>
              <a:rPr lang="en-US" sz="6000" b="1" i="1" dirty="0">
                <a:solidFill>
                  <a:srgbClr val="FF0000"/>
                </a:solidFill>
              </a:rPr>
              <a:t>Odysseus</a:t>
            </a:r>
          </a:p>
        </p:txBody>
      </p:sp>
    </p:spTree>
    <p:extLst>
      <p:ext uri="{BB962C8B-B14F-4D97-AF65-F5344CB8AC3E}">
        <p14:creationId xmlns:p14="http://schemas.microsoft.com/office/powerpoint/2010/main" val="265409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4C99-44F7-8A43-AC68-92A50E9A9204}"/>
              </a:ext>
            </a:extLst>
          </p:cNvPr>
          <p:cNvSpPr>
            <a:spLocks noGrp="1"/>
          </p:cNvSpPr>
          <p:nvPr>
            <p:ph type="title"/>
          </p:nvPr>
        </p:nvSpPr>
        <p:spPr/>
        <p:txBody>
          <a:bodyPr/>
          <a:lstStyle/>
          <a:p>
            <a:r>
              <a:rPr lang="en-US" dirty="0"/>
              <a:t>Questions on Odysseus</a:t>
            </a:r>
          </a:p>
        </p:txBody>
      </p:sp>
      <p:sp>
        <p:nvSpPr>
          <p:cNvPr id="3" name="Content Placeholder 2">
            <a:extLst>
              <a:ext uri="{FF2B5EF4-FFF2-40B4-BE49-F238E27FC236}">
                <a16:creationId xmlns:a16="http://schemas.microsoft.com/office/drawing/2014/main" id="{FF0F702A-B6FE-4642-A54C-B9FC9600257B}"/>
              </a:ext>
            </a:extLst>
          </p:cNvPr>
          <p:cNvSpPr>
            <a:spLocks noGrp="1"/>
          </p:cNvSpPr>
          <p:nvPr>
            <p:ph idx="1"/>
          </p:nvPr>
        </p:nvSpPr>
        <p:spPr>
          <a:xfrm>
            <a:off x="228600" y="1180819"/>
            <a:ext cx="8686800" cy="1143001"/>
          </a:xfrm>
        </p:spPr>
        <p:txBody>
          <a:bodyPr>
            <a:noAutofit/>
          </a:bodyPr>
          <a:lstStyle/>
          <a:p>
            <a:r>
              <a:rPr lang="en-US" sz="2400" dirty="0"/>
              <a:t>Answer the following questions. You get five points for each correct answer but only have 10 seconds per question. If you get it wrong, your opponent gets 5 seconds to steal the points.</a:t>
            </a:r>
          </a:p>
        </p:txBody>
      </p:sp>
      <p:sp>
        <p:nvSpPr>
          <p:cNvPr id="4" name="TextBox 3">
            <a:extLst>
              <a:ext uri="{FF2B5EF4-FFF2-40B4-BE49-F238E27FC236}">
                <a16:creationId xmlns:a16="http://schemas.microsoft.com/office/drawing/2014/main" id="{B124BF0F-D73C-1043-A3B2-322CC4D3C7A5}"/>
              </a:ext>
            </a:extLst>
          </p:cNvPr>
          <p:cNvSpPr txBox="1"/>
          <p:nvPr/>
        </p:nvSpPr>
        <p:spPr>
          <a:xfrm>
            <a:off x="457200" y="2458192"/>
            <a:ext cx="8336321" cy="461665"/>
          </a:xfrm>
          <a:prstGeom prst="rect">
            <a:avLst/>
          </a:prstGeom>
          <a:noFill/>
        </p:spPr>
        <p:txBody>
          <a:bodyPr wrap="none" rtlCol="0">
            <a:spAutoFit/>
          </a:bodyPr>
          <a:lstStyle/>
          <a:p>
            <a:r>
              <a:rPr lang="en-US" sz="2400" dirty="0"/>
              <a:t>1) Which of Priam’s advisors had Odysseus previously impressed?</a:t>
            </a:r>
          </a:p>
        </p:txBody>
      </p:sp>
      <p:sp>
        <p:nvSpPr>
          <p:cNvPr id="5" name="TextBox 4">
            <a:extLst>
              <a:ext uri="{FF2B5EF4-FFF2-40B4-BE49-F238E27FC236}">
                <a16:creationId xmlns:a16="http://schemas.microsoft.com/office/drawing/2014/main" id="{CF072AC4-8D76-6D48-8533-B1E38BDB60C9}"/>
              </a:ext>
            </a:extLst>
          </p:cNvPr>
          <p:cNvSpPr txBox="1"/>
          <p:nvPr/>
        </p:nvSpPr>
        <p:spPr>
          <a:xfrm>
            <a:off x="457200" y="3037082"/>
            <a:ext cx="2293448" cy="461665"/>
          </a:xfrm>
          <a:prstGeom prst="rect">
            <a:avLst/>
          </a:prstGeom>
          <a:noFill/>
        </p:spPr>
        <p:txBody>
          <a:bodyPr wrap="none" rtlCol="0">
            <a:spAutoFit/>
          </a:bodyPr>
          <a:lstStyle/>
          <a:p>
            <a:r>
              <a:rPr lang="en-US" sz="2400" dirty="0">
                <a:solidFill>
                  <a:srgbClr val="FF0000"/>
                </a:solidFill>
              </a:rPr>
              <a:t>Answer: Antenor</a:t>
            </a:r>
          </a:p>
        </p:txBody>
      </p:sp>
      <p:sp>
        <p:nvSpPr>
          <p:cNvPr id="6" name="TextBox 5">
            <a:extLst>
              <a:ext uri="{FF2B5EF4-FFF2-40B4-BE49-F238E27FC236}">
                <a16:creationId xmlns:a16="http://schemas.microsoft.com/office/drawing/2014/main" id="{1840AA78-F386-E94D-A5D7-0D39445060B8}"/>
              </a:ext>
            </a:extLst>
          </p:cNvPr>
          <p:cNvSpPr txBox="1"/>
          <p:nvPr/>
        </p:nvSpPr>
        <p:spPr>
          <a:xfrm>
            <a:off x="457200" y="3589220"/>
            <a:ext cx="6034601" cy="461665"/>
          </a:xfrm>
          <a:prstGeom prst="rect">
            <a:avLst/>
          </a:prstGeom>
          <a:noFill/>
        </p:spPr>
        <p:txBody>
          <a:bodyPr wrap="none" rtlCol="0">
            <a:spAutoFit/>
          </a:bodyPr>
          <a:lstStyle/>
          <a:p>
            <a:r>
              <a:rPr lang="en-US" sz="2400" dirty="0"/>
              <a:t>2) What was Odysseus chosen to do in Book 9?</a:t>
            </a:r>
          </a:p>
        </p:txBody>
      </p:sp>
      <p:sp>
        <p:nvSpPr>
          <p:cNvPr id="7" name="TextBox 6">
            <a:extLst>
              <a:ext uri="{FF2B5EF4-FFF2-40B4-BE49-F238E27FC236}">
                <a16:creationId xmlns:a16="http://schemas.microsoft.com/office/drawing/2014/main" id="{3E933C4C-2707-824B-8587-4FCB64C96621}"/>
              </a:ext>
            </a:extLst>
          </p:cNvPr>
          <p:cNvSpPr txBox="1"/>
          <p:nvPr/>
        </p:nvSpPr>
        <p:spPr>
          <a:xfrm>
            <a:off x="457200" y="4050884"/>
            <a:ext cx="4758097" cy="461665"/>
          </a:xfrm>
          <a:prstGeom prst="rect">
            <a:avLst/>
          </a:prstGeom>
          <a:noFill/>
        </p:spPr>
        <p:txBody>
          <a:bodyPr wrap="none" rtlCol="0">
            <a:spAutoFit/>
          </a:bodyPr>
          <a:lstStyle/>
          <a:p>
            <a:r>
              <a:rPr lang="en-US" sz="2400" dirty="0">
                <a:solidFill>
                  <a:srgbClr val="FF0000"/>
                </a:solidFill>
              </a:rPr>
              <a:t>Answer: Join the embassy to Achilles</a:t>
            </a:r>
          </a:p>
        </p:txBody>
      </p:sp>
      <p:sp>
        <p:nvSpPr>
          <p:cNvPr id="8" name="TextBox 7">
            <a:extLst>
              <a:ext uri="{FF2B5EF4-FFF2-40B4-BE49-F238E27FC236}">
                <a16:creationId xmlns:a16="http://schemas.microsoft.com/office/drawing/2014/main" id="{F5F60A99-9684-544B-9833-05C465300DBB}"/>
              </a:ext>
            </a:extLst>
          </p:cNvPr>
          <p:cNvSpPr txBox="1"/>
          <p:nvPr/>
        </p:nvSpPr>
        <p:spPr>
          <a:xfrm>
            <a:off x="421573" y="4629774"/>
            <a:ext cx="8722427" cy="830997"/>
          </a:xfrm>
          <a:prstGeom prst="rect">
            <a:avLst/>
          </a:prstGeom>
          <a:noFill/>
        </p:spPr>
        <p:txBody>
          <a:bodyPr wrap="square" rtlCol="0">
            <a:spAutoFit/>
          </a:bodyPr>
          <a:lstStyle/>
          <a:p>
            <a:r>
              <a:rPr lang="en-US" sz="2400" dirty="0"/>
              <a:t>3) What was the name of the oath Odysseus had all the suitors of Helen swear, which required their participation in the Trojan War?</a:t>
            </a:r>
          </a:p>
        </p:txBody>
      </p:sp>
      <p:sp>
        <p:nvSpPr>
          <p:cNvPr id="9" name="TextBox 8">
            <a:extLst>
              <a:ext uri="{FF2B5EF4-FFF2-40B4-BE49-F238E27FC236}">
                <a16:creationId xmlns:a16="http://schemas.microsoft.com/office/drawing/2014/main" id="{1CBEE977-C412-484F-A65E-F171DA2B46E3}"/>
              </a:ext>
            </a:extLst>
          </p:cNvPr>
          <p:cNvSpPr txBox="1"/>
          <p:nvPr/>
        </p:nvSpPr>
        <p:spPr>
          <a:xfrm>
            <a:off x="421573" y="5459168"/>
            <a:ext cx="4101379" cy="461665"/>
          </a:xfrm>
          <a:prstGeom prst="rect">
            <a:avLst/>
          </a:prstGeom>
          <a:noFill/>
        </p:spPr>
        <p:txBody>
          <a:bodyPr wrap="none" rtlCol="0">
            <a:spAutoFit/>
          </a:bodyPr>
          <a:lstStyle/>
          <a:p>
            <a:r>
              <a:rPr lang="en-US" sz="2400" dirty="0">
                <a:solidFill>
                  <a:srgbClr val="FF0000"/>
                </a:solidFill>
              </a:rPr>
              <a:t>Answer: The Oath of Tyndareus</a:t>
            </a:r>
          </a:p>
        </p:txBody>
      </p:sp>
    </p:spTree>
    <p:extLst>
      <p:ext uri="{BB962C8B-B14F-4D97-AF65-F5344CB8AC3E}">
        <p14:creationId xmlns:p14="http://schemas.microsoft.com/office/powerpoint/2010/main" val="250943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15" y="1094464"/>
            <a:ext cx="8746085" cy="3872714"/>
          </a:xfrm>
        </p:spPr>
        <p:txBody>
          <a:bodyPr>
            <a:normAutofit/>
          </a:bodyPr>
          <a:lstStyle/>
          <a:p>
            <a:r>
              <a:rPr lang="en-US" sz="8000" i="1" dirty="0">
                <a:latin typeface="Rockwell Extra Bold"/>
              </a:rPr>
              <a:t>PRM</a:t>
            </a:r>
          </a:p>
        </p:txBody>
      </p:sp>
      <p:sp>
        <p:nvSpPr>
          <p:cNvPr id="3" name="TextBox 2"/>
          <p:cNvSpPr txBox="1"/>
          <p:nvPr/>
        </p:nvSpPr>
        <p:spPr>
          <a:xfrm>
            <a:off x="2087301" y="3951515"/>
            <a:ext cx="5118112" cy="1015663"/>
          </a:xfrm>
          <a:prstGeom prst="rect">
            <a:avLst/>
          </a:prstGeom>
          <a:noFill/>
        </p:spPr>
        <p:txBody>
          <a:bodyPr wrap="square" rtlCol="0">
            <a:spAutoFit/>
          </a:bodyPr>
          <a:lstStyle/>
          <a:p>
            <a:pPr algn="ctr"/>
            <a:r>
              <a:rPr lang="en-US" sz="6000" b="1" i="1" dirty="0">
                <a:solidFill>
                  <a:srgbClr val="FF0000"/>
                </a:solidFill>
              </a:rPr>
              <a:t>Priam</a:t>
            </a:r>
          </a:p>
        </p:txBody>
      </p:sp>
    </p:spTree>
    <p:extLst>
      <p:ext uri="{BB962C8B-B14F-4D97-AF65-F5344CB8AC3E}">
        <p14:creationId xmlns:p14="http://schemas.microsoft.com/office/powerpoint/2010/main" val="3061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4C99-44F7-8A43-AC68-92A50E9A9204}"/>
              </a:ext>
            </a:extLst>
          </p:cNvPr>
          <p:cNvSpPr>
            <a:spLocks noGrp="1"/>
          </p:cNvSpPr>
          <p:nvPr>
            <p:ph type="title"/>
          </p:nvPr>
        </p:nvSpPr>
        <p:spPr/>
        <p:txBody>
          <a:bodyPr/>
          <a:lstStyle/>
          <a:p>
            <a:r>
              <a:rPr lang="en-US" dirty="0"/>
              <a:t>Challenge: Priam’s Family</a:t>
            </a:r>
          </a:p>
        </p:txBody>
      </p:sp>
      <p:sp>
        <p:nvSpPr>
          <p:cNvPr id="3" name="Content Placeholder 2">
            <a:extLst>
              <a:ext uri="{FF2B5EF4-FFF2-40B4-BE49-F238E27FC236}">
                <a16:creationId xmlns:a16="http://schemas.microsoft.com/office/drawing/2014/main" id="{FF0F702A-B6FE-4642-A54C-B9FC9600257B}"/>
              </a:ext>
            </a:extLst>
          </p:cNvPr>
          <p:cNvSpPr>
            <a:spLocks noGrp="1"/>
          </p:cNvSpPr>
          <p:nvPr>
            <p:ph idx="1"/>
          </p:nvPr>
        </p:nvSpPr>
        <p:spPr>
          <a:xfrm>
            <a:off x="228600" y="1180819"/>
            <a:ext cx="8686800" cy="1143001"/>
          </a:xfrm>
        </p:spPr>
        <p:txBody>
          <a:bodyPr>
            <a:noAutofit/>
          </a:bodyPr>
          <a:lstStyle/>
          <a:p>
            <a:r>
              <a:rPr lang="en-US" sz="2400" dirty="0"/>
              <a:t>You have 30 seconds to complete the following family tree. If you get any wrong, your opponent has 10 seconds to fill in the gaps. Any they answer correctly reduces your score by one. You will get the following points:</a:t>
            </a:r>
          </a:p>
          <a:p>
            <a:pPr marL="0" indent="0">
              <a:buNone/>
            </a:pPr>
            <a:r>
              <a:rPr lang="en-US" sz="2400" dirty="0"/>
              <a:t>A) 3 correct = 5 points</a:t>
            </a:r>
          </a:p>
          <a:p>
            <a:pPr marL="0" indent="0">
              <a:buNone/>
            </a:pPr>
            <a:r>
              <a:rPr lang="en-US" sz="2400" dirty="0"/>
              <a:t>B) 5 correct = 10 points</a:t>
            </a:r>
          </a:p>
          <a:p>
            <a:pPr marL="0" indent="0">
              <a:buNone/>
            </a:pPr>
            <a:r>
              <a:rPr lang="en-US" sz="2400" dirty="0"/>
              <a:t>C) 7 correct = 15 points</a:t>
            </a:r>
          </a:p>
        </p:txBody>
      </p:sp>
      <p:cxnSp>
        <p:nvCxnSpPr>
          <p:cNvPr id="10" name="Straight Connector 9">
            <a:extLst>
              <a:ext uri="{FF2B5EF4-FFF2-40B4-BE49-F238E27FC236}">
                <a16:creationId xmlns:a16="http://schemas.microsoft.com/office/drawing/2014/main" id="{38A40402-9ADE-C146-BA34-ACC2DF7494B7}"/>
              </a:ext>
            </a:extLst>
          </p:cNvPr>
          <p:cNvCxnSpPr/>
          <p:nvPr/>
        </p:nvCxnSpPr>
        <p:spPr>
          <a:xfrm>
            <a:off x="4229100" y="4045434"/>
            <a:ext cx="6858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590AF21-24A0-3F4E-9557-F27B1BF6B740}"/>
              </a:ext>
            </a:extLst>
          </p:cNvPr>
          <p:cNvCxnSpPr/>
          <p:nvPr/>
        </p:nvCxnSpPr>
        <p:spPr>
          <a:xfrm>
            <a:off x="2514600" y="4616934"/>
            <a:ext cx="38862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AF6BD21-6C56-1445-84DB-D4F2CFBEB7D0}"/>
              </a:ext>
            </a:extLst>
          </p:cNvPr>
          <p:cNvCxnSpPr/>
          <p:nvPr/>
        </p:nvCxnSpPr>
        <p:spPr>
          <a:xfrm>
            <a:off x="4572000" y="4045434"/>
            <a:ext cx="0" cy="5715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B972EBF-AF9E-DE48-94EB-C7BD207C0A1D}"/>
              </a:ext>
            </a:extLst>
          </p:cNvPr>
          <p:cNvCxnSpPr/>
          <p:nvPr/>
        </p:nvCxnSpPr>
        <p:spPr>
          <a:xfrm>
            <a:off x="4572000" y="4616934"/>
            <a:ext cx="0" cy="3429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C33187B-54C0-8141-BB6A-0333EDE4C6D6}"/>
              </a:ext>
            </a:extLst>
          </p:cNvPr>
          <p:cNvCxnSpPr/>
          <p:nvPr/>
        </p:nvCxnSpPr>
        <p:spPr>
          <a:xfrm>
            <a:off x="3543300" y="4616934"/>
            <a:ext cx="0" cy="3429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592802E-99A1-CB44-A9A2-C206196728CE}"/>
              </a:ext>
            </a:extLst>
          </p:cNvPr>
          <p:cNvCxnSpPr/>
          <p:nvPr/>
        </p:nvCxnSpPr>
        <p:spPr>
          <a:xfrm>
            <a:off x="5486400" y="4616934"/>
            <a:ext cx="0" cy="3429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83DE6C-122E-7B46-BDA2-5E07538DD304}"/>
              </a:ext>
            </a:extLst>
          </p:cNvPr>
          <p:cNvCxnSpPr/>
          <p:nvPr/>
        </p:nvCxnSpPr>
        <p:spPr>
          <a:xfrm>
            <a:off x="6400800" y="4616934"/>
            <a:ext cx="0" cy="3429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7" name="Text Box 10">
            <a:extLst>
              <a:ext uri="{FF2B5EF4-FFF2-40B4-BE49-F238E27FC236}">
                <a16:creationId xmlns:a16="http://schemas.microsoft.com/office/drawing/2014/main" id="{F5F3456C-74DA-6643-9BB1-7A7C0FF8DD90}"/>
              </a:ext>
            </a:extLst>
          </p:cNvPr>
          <p:cNvSpPr txBox="1">
            <a:spLocks noChangeArrowheads="1"/>
          </p:cNvSpPr>
          <p:nvPr/>
        </p:nvSpPr>
        <p:spPr bwMode="auto">
          <a:xfrm>
            <a:off x="2075935" y="5016983"/>
            <a:ext cx="914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a:ln>
                  <a:noFill/>
                </a:ln>
                <a:solidFill>
                  <a:schemeClr val="tx1"/>
                </a:solidFill>
                <a:effectLst/>
                <a:latin typeface="Cambria" panose="02040503050406030204" pitchFamily="18" charset="0"/>
                <a:ea typeface="MS Mincho" panose="02020609040205080304" pitchFamily="49" charset="-128"/>
                <a:cs typeface="Arial" panose="020B0604020202020204" pitchFamily="34" charset="0"/>
              </a:rPr>
              <a:t>Paris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 name="Straight Connector 20">
            <a:extLst>
              <a:ext uri="{FF2B5EF4-FFF2-40B4-BE49-F238E27FC236}">
                <a16:creationId xmlns:a16="http://schemas.microsoft.com/office/drawing/2014/main" id="{41F92660-95B3-994F-9C64-96D806661F68}"/>
              </a:ext>
            </a:extLst>
          </p:cNvPr>
          <p:cNvCxnSpPr/>
          <p:nvPr/>
        </p:nvCxnSpPr>
        <p:spPr>
          <a:xfrm>
            <a:off x="2514600" y="4616934"/>
            <a:ext cx="0" cy="3429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22" name="Text Box 15">
            <a:extLst>
              <a:ext uri="{FF2B5EF4-FFF2-40B4-BE49-F238E27FC236}">
                <a16:creationId xmlns:a16="http://schemas.microsoft.com/office/drawing/2014/main" id="{A08D29D9-37C3-9745-9A74-50B170ED32DF}"/>
              </a:ext>
            </a:extLst>
          </p:cNvPr>
          <p:cNvSpPr txBox="1">
            <a:spLocks noChangeArrowheads="1"/>
          </p:cNvSpPr>
          <p:nvPr/>
        </p:nvSpPr>
        <p:spPr bwMode="auto">
          <a:xfrm>
            <a:off x="5600700" y="5016983"/>
            <a:ext cx="1371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Arial" panose="020B0604020202020204" pitchFamily="34" charset="0"/>
              </a:rPr>
              <a:t>Hector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3" name="Straight Connector 22">
            <a:extLst>
              <a:ext uri="{FF2B5EF4-FFF2-40B4-BE49-F238E27FC236}">
                <a16:creationId xmlns:a16="http://schemas.microsoft.com/office/drawing/2014/main" id="{8F18BA3E-030C-F84D-B7B3-5FFF1C64EE4C}"/>
              </a:ext>
            </a:extLst>
          </p:cNvPr>
          <p:cNvCxnSpPr/>
          <p:nvPr/>
        </p:nvCxnSpPr>
        <p:spPr>
          <a:xfrm>
            <a:off x="6743700" y="5188434"/>
            <a:ext cx="2286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03ED93A-04E9-404C-82A2-08FD189D935C}"/>
              </a:ext>
            </a:extLst>
          </p:cNvPr>
          <p:cNvCxnSpPr/>
          <p:nvPr/>
        </p:nvCxnSpPr>
        <p:spPr>
          <a:xfrm>
            <a:off x="1943100" y="5188434"/>
            <a:ext cx="2286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2FC7DF9-8493-0F4B-BF59-6F1F24B54433}"/>
              </a:ext>
            </a:extLst>
          </p:cNvPr>
          <p:cNvCxnSpPr/>
          <p:nvPr/>
        </p:nvCxnSpPr>
        <p:spPr>
          <a:xfrm>
            <a:off x="6858000" y="5188434"/>
            <a:ext cx="0" cy="3429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29" name="Rectangle 20">
            <a:extLst>
              <a:ext uri="{FF2B5EF4-FFF2-40B4-BE49-F238E27FC236}">
                <a16:creationId xmlns:a16="http://schemas.microsoft.com/office/drawing/2014/main" id="{963A9061-091A-224E-8D91-4E7E04338F7D}"/>
              </a:ext>
            </a:extLst>
          </p:cNvPr>
          <p:cNvSpPr>
            <a:spLocks noChangeArrowheads="1"/>
          </p:cNvSpPr>
          <p:nvPr/>
        </p:nvSpPr>
        <p:spPr bwMode="auto">
          <a:xfrm>
            <a:off x="1485900" y="13300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29">
            <a:extLst>
              <a:ext uri="{FF2B5EF4-FFF2-40B4-BE49-F238E27FC236}">
                <a16:creationId xmlns:a16="http://schemas.microsoft.com/office/drawing/2014/main" id="{6783089A-78EA-084D-A02E-8B044113A01C}"/>
              </a:ext>
            </a:extLst>
          </p:cNvPr>
          <p:cNvSpPr>
            <a:spLocks noChangeArrowheads="1"/>
          </p:cNvSpPr>
          <p:nvPr/>
        </p:nvSpPr>
        <p:spPr bwMode="auto">
          <a:xfrm>
            <a:off x="1485900" y="17872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Text Box 1">
            <a:extLst>
              <a:ext uri="{FF2B5EF4-FFF2-40B4-BE49-F238E27FC236}">
                <a16:creationId xmlns:a16="http://schemas.microsoft.com/office/drawing/2014/main" id="{7F4AB29F-1B52-3541-86B5-43B62CBECD26}"/>
              </a:ext>
            </a:extLst>
          </p:cNvPr>
          <p:cNvSpPr txBox="1">
            <a:spLocks noChangeArrowheads="1"/>
          </p:cNvSpPr>
          <p:nvPr/>
        </p:nvSpPr>
        <p:spPr bwMode="auto">
          <a:xfrm>
            <a:off x="3330146" y="3863173"/>
            <a:ext cx="914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Arial" panose="020B0604020202020204" pitchFamily="34" charset="0"/>
              </a:rPr>
              <a:t>Priam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Rectangle 34">
            <a:extLst>
              <a:ext uri="{FF2B5EF4-FFF2-40B4-BE49-F238E27FC236}">
                <a16:creationId xmlns:a16="http://schemas.microsoft.com/office/drawing/2014/main" id="{17A91864-AEF7-0E4B-9023-3792ADBF588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37">
            <a:extLst>
              <a:ext uri="{FF2B5EF4-FFF2-40B4-BE49-F238E27FC236}">
                <a16:creationId xmlns:a16="http://schemas.microsoft.com/office/drawing/2014/main" id="{FA4C6374-027D-7E4C-B9E3-2294236C0275}"/>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9" name="Text Box 1">
            <a:extLst>
              <a:ext uri="{FF2B5EF4-FFF2-40B4-BE49-F238E27FC236}">
                <a16:creationId xmlns:a16="http://schemas.microsoft.com/office/drawing/2014/main" id="{4E1201B8-8508-6E45-8A59-56B83ACC1CD7}"/>
              </a:ext>
            </a:extLst>
          </p:cNvPr>
          <p:cNvSpPr txBox="1">
            <a:spLocks noChangeArrowheads="1"/>
          </p:cNvSpPr>
          <p:nvPr/>
        </p:nvSpPr>
        <p:spPr bwMode="auto">
          <a:xfrm>
            <a:off x="4914900" y="3863173"/>
            <a:ext cx="914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Arial" panose="020B0604020202020204" pitchFamily="34" charset="0"/>
              </a:rPr>
              <a:t>Hecuba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1">
            <a:extLst>
              <a:ext uri="{FF2B5EF4-FFF2-40B4-BE49-F238E27FC236}">
                <a16:creationId xmlns:a16="http://schemas.microsoft.com/office/drawing/2014/main" id="{406286F3-5658-B54C-B778-AF6101313BE2}"/>
              </a:ext>
            </a:extLst>
          </p:cNvPr>
          <p:cNvSpPr txBox="1">
            <a:spLocks noChangeArrowheads="1"/>
          </p:cNvSpPr>
          <p:nvPr/>
        </p:nvSpPr>
        <p:spPr bwMode="auto">
          <a:xfrm>
            <a:off x="6967665" y="5016983"/>
            <a:ext cx="145963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Arial" panose="020B0604020202020204" pitchFamily="34" charset="0"/>
              </a:rPr>
              <a:t>Andromache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1">
            <a:extLst>
              <a:ext uri="{FF2B5EF4-FFF2-40B4-BE49-F238E27FC236}">
                <a16:creationId xmlns:a16="http://schemas.microsoft.com/office/drawing/2014/main" id="{1E2B6ADC-DE59-E84B-A820-C9998FAC80B0}"/>
              </a:ext>
            </a:extLst>
          </p:cNvPr>
          <p:cNvSpPr txBox="1">
            <a:spLocks noChangeArrowheads="1"/>
          </p:cNvSpPr>
          <p:nvPr/>
        </p:nvSpPr>
        <p:spPr bwMode="auto">
          <a:xfrm>
            <a:off x="6172201" y="5540459"/>
            <a:ext cx="137159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Arial" panose="020B0604020202020204" pitchFamily="34" charset="0"/>
              </a:rPr>
              <a:t>Astyanax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1">
            <a:extLst>
              <a:ext uri="{FF2B5EF4-FFF2-40B4-BE49-F238E27FC236}">
                <a16:creationId xmlns:a16="http://schemas.microsoft.com/office/drawing/2014/main" id="{0E34B7B6-26AD-2842-84F4-44B79C7472B2}"/>
              </a:ext>
            </a:extLst>
          </p:cNvPr>
          <p:cNvSpPr txBox="1">
            <a:spLocks noChangeArrowheads="1"/>
          </p:cNvSpPr>
          <p:nvPr/>
        </p:nvSpPr>
        <p:spPr bwMode="auto">
          <a:xfrm>
            <a:off x="1124465" y="5016983"/>
            <a:ext cx="914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Arial" panose="020B0604020202020204" pitchFamily="34" charset="0"/>
              </a:rPr>
              <a:t>Helen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1">
            <a:extLst>
              <a:ext uri="{FF2B5EF4-FFF2-40B4-BE49-F238E27FC236}">
                <a16:creationId xmlns:a16="http://schemas.microsoft.com/office/drawing/2014/main" id="{83EF4104-77FC-AD43-962A-0E3E83E0BB2D}"/>
              </a:ext>
            </a:extLst>
          </p:cNvPr>
          <p:cNvSpPr txBox="1">
            <a:spLocks noChangeArrowheads="1"/>
          </p:cNvSpPr>
          <p:nvPr/>
        </p:nvSpPr>
        <p:spPr bwMode="auto">
          <a:xfrm>
            <a:off x="4936531" y="5016982"/>
            <a:ext cx="118161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Arial" panose="020B0604020202020204" pitchFamily="34" charset="0"/>
              </a:rPr>
              <a:t>Helenus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1">
            <a:extLst>
              <a:ext uri="{FF2B5EF4-FFF2-40B4-BE49-F238E27FC236}">
                <a16:creationId xmlns:a16="http://schemas.microsoft.com/office/drawing/2014/main" id="{708EDFEB-0343-3448-9D8F-0B4AF7C4F238}"/>
              </a:ext>
            </a:extLst>
          </p:cNvPr>
          <p:cNvSpPr txBox="1">
            <a:spLocks noChangeArrowheads="1"/>
          </p:cNvSpPr>
          <p:nvPr/>
        </p:nvSpPr>
        <p:spPr bwMode="auto">
          <a:xfrm>
            <a:off x="3893926" y="5027796"/>
            <a:ext cx="135614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Arial" panose="020B0604020202020204" pitchFamily="34" charset="0"/>
              </a:rPr>
              <a:t>Cassandra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1">
            <a:extLst>
              <a:ext uri="{FF2B5EF4-FFF2-40B4-BE49-F238E27FC236}">
                <a16:creationId xmlns:a16="http://schemas.microsoft.com/office/drawing/2014/main" id="{FB14616F-F877-894A-88BF-4645FE1C3415}"/>
              </a:ext>
            </a:extLst>
          </p:cNvPr>
          <p:cNvSpPr txBox="1">
            <a:spLocks noChangeArrowheads="1"/>
          </p:cNvSpPr>
          <p:nvPr/>
        </p:nvSpPr>
        <p:spPr bwMode="auto">
          <a:xfrm>
            <a:off x="2857500" y="5016982"/>
            <a:ext cx="121302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err="1">
                <a:ln>
                  <a:noFill/>
                </a:ln>
                <a:solidFill>
                  <a:schemeClr val="tx1"/>
                </a:solidFill>
                <a:effectLst/>
                <a:latin typeface="Cambria" panose="02040503050406030204" pitchFamily="18" charset="0"/>
                <a:ea typeface="MS Mincho" panose="02020609040205080304" pitchFamily="49" charset="-128"/>
                <a:cs typeface="Arial" panose="020B0604020202020204" pitchFamily="34" charset="0"/>
              </a:rPr>
              <a:t>Deiphobus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Rectangle 45">
            <a:extLst>
              <a:ext uri="{FF2B5EF4-FFF2-40B4-BE49-F238E27FC236}">
                <a16:creationId xmlns:a16="http://schemas.microsoft.com/office/drawing/2014/main" id="{0C2CA188-978E-2C4D-9072-7BE5CBD3A289}"/>
              </a:ext>
            </a:extLst>
          </p:cNvPr>
          <p:cNvSpPr/>
          <p:nvPr/>
        </p:nvSpPr>
        <p:spPr>
          <a:xfrm>
            <a:off x="1113539" y="5027796"/>
            <a:ext cx="793114" cy="3553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pple Chancery" panose="03020702040506060504" pitchFamily="66" charset="-79"/>
                <a:cs typeface="Apple Chancery" panose="03020702040506060504" pitchFamily="66" charset="-79"/>
              </a:rPr>
              <a:t>?</a:t>
            </a:r>
          </a:p>
        </p:txBody>
      </p:sp>
      <p:sp>
        <p:nvSpPr>
          <p:cNvPr id="47" name="Rectangle 46">
            <a:extLst>
              <a:ext uri="{FF2B5EF4-FFF2-40B4-BE49-F238E27FC236}">
                <a16:creationId xmlns:a16="http://schemas.microsoft.com/office/drawing/2014/main" id="{18A3267A-8978-7743-9879-6AF723EBCE89}"/>
              </a:ext>
            </a:extLst>
          </p:cNvPr>
          <p:cNvSpPr/>
          <p:nvPr/>
        </p:nvSpPr>
        <p:spPr>
          <a:xfrm>
            <a:off x="4975543" y="3861491"/>
            <a:ext cx="793114" cy="3553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pple Chancery" panose="03020702040506060504" pitchFamily="66" charset="-79"/>
                <a:cs typeface="Apple Chancery" panose="03020702040506060504" pitchFamily="66" charset="-79"/>
              </a:rPr>
              <a:t>?</a:t>
            </a:r>
          </a:p>
        </p:txBody>
      </p:sp>
      <p:sp>
        <p:nvSpPr>
          <p:cNvPr id="48" name="Rectangle 47">
            <a:extLst>
              <a:ext uri="{FF2B5EF4-FFF2-40B4-BE49-F238E27FC236}">
                <a16:creationId xmlns:a16="http://schemas.microsoft.com/office/drawing/2014/main" id="{ED7BB2ED-404F-C64E-B19D-952AAAF6943E}"/>
              </a:ext>
            </a:extLst>
          </p:cNvPr>
          <p:cNvSpPr/>
          <p:nvPr/>
        </p:nvSpPr>
        <p:spPr>
          <a:xfrm>
            <a:off x="2911557" y="5066267"/>
            <a:ext cx="3007313" cy="3553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pple Chancery" panose="03020702040506060504" pitchFamily="66" charset="-79"/>
                <a:cs typeface="Apple Chancery" panose="03020702040506060504" pitchFamily="66" charset="-79"/>
              </a:rPr>
              <a:t>?</a:t>
            </a:r>
          </a:p>
        </p:txBody>
      </p:sp>
      <p:sp>
        <p:nvSpPr>
          <p:cNvPr id="49" name="Rectangle 48">
            <a:extLst>
              <a:ext uri="{FF2B5EF4-FFF2-40B4-BE49-F238E27FC236}">
                <a16:creationId xmlns:a16="http://schemas.microsoft.com/office/drawing/2014/main" id="{6D5065EA-314D-9B4A-A045-7E2E2DA7BFAF}"/>
              </a:ext>
            </a:extLst>
          </p:cNvPr>
          <p:cNvSpPr/>
          <p:nvPr/>
        </p:nvSpPr>
        <p:spPr>
          <a:xfrm>
            <a:off x="6347142" y="5582233"/>
            <a:ext cx="992771" cy="3553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pple Chancery" panose="03020702040506060504" pitchFamily="66" charset="-79"/>
                <a:cs typeface="Apple Chancery" panose="03020702040506060504" pitchFamily="66" charset="-79"/>
              </a:rPr>
              <a:t>?</a:t>
            </a:r>
          </a:p>
        </p:txBody>
      </p:sp>
      <p:sp>
        <p:nvSpPr>
          <p:cNvPr id="50" name="Rectangle 49">
            <a:extLst>
              <a:ext uri="{FF2B5EF4-FFF2-40B4-BE49-F238E27FC236}">
                <a16:creationId xmlns:a16="http://schemas.microsoft.com/office/drawing/2014/main" id="{E8C68176-4BC2-6C48-98F7-2361E1521E8A}"/>
              </a:ext>
            </a:extLst>
          </p:cNvPr>
          <p:cNvSpPr/>
          <p:nvPr/>
        </p:nvSpPr>
        <p:spPr>
          <a:xfrm>
            <a:off x="7055707" y="5046262"/>
            <a:ext cx="1272743" cy="3553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pple Chancery" panose="03020702040506060504" pitchFamily="66" charset="-79"/>
                <a:cs typeface="Apple Chancery" panose="03020702040506060504" pitchFamily="66" charset="-79"/>
              </a:rPr>
              <a:t>?</a:t>
            </a:r>
          </a:p>
        </p:txBody>
      </p:sp>
    </p:spTree>
    <p:extLst>
      <p:ext uri="{BB962C8B-B14F-4D97-AF65-F5344CB8AC3E}">
        <p14:creationId xmlns:p14="http://schemas.microsoft.com/office/powerpoint/2010/main" val="27501938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6"/>
                                        </p:tgtEl>
                                      </p:cBhvr>
                                    </p:animEffect>
                                    <p:set>
                                      <p:cBhvr>
                                        <p:cTn id="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8" restart="whenNotActive" fill="hold" evtFilter="cancelBubble" nodeType="interactiveSeq">
                <p:stCondLst>
                  <p:cond evt="onClick" delay="0">
                    <p:tgtEl>
                      <p:spTgt spid="47"/>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grpId="0" nodeType="clickEffect">
                                  <p:stCondLst>
                                    <p:cond delay="0"/>
                                  </p:stCondLst>
                                  <p:childTnLst>
                                    <p:animEffect transition="out" filter="dissolv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4" restart="whenNotActive" fill="hold" evtFilter="cancelBubble" nodeType="interactiveSeq">
                <p:stCondLst>
                  <p:cond evt="onClick" delay="0">
                    <p:tgtEl>
                      <p:spTgt spid="48"/>
                    </p:tgtEl>
                  </p:cond>
                </p:stCondLst>
                <p:endSync evt="end" delay="0">
                  <p:rtn val="all"/>
                </p:endSync>
                <p:childTnLst>
                  <p:par>
                    <p:cTn id="15" fill="hold">
                      <p:stCondLst>
                        <p:cond delay="0"/>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500"/>
                                        <p:tgtEl>
                                          <p:spTgt spid="48"/>
                                        </p:tgtEl>
                                      </p:cBhvr>
                                    </p:animEffect>
                                    <p:set>
                                      <p:cBhvr>
                                        <p:cTn id="1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0" restart="whenNotActive" fill="hold" evtFilter="cancelBubble" nodeType="interactiveSeq">
                <p:stCondLst>
                  <p:cond evt="onClick" delay="0">
                    <p:tgtEl>
                      <p:spTgt spid="49"/>
                    </p:tgtEl>
                  </p:cond>
                </p:stCondLst>
                <p:endSync evt="end" delay="0">
                  <p:rtn val="all"/>
                </p:endSync>
                <p:childTnLst>
                  <p:par>
                    <p:cTn id="21" fill="hold">
                      <p:stCondLst>
                        <p:cond delay="0"/>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500"/>
                                        <p:tgtEl>
                                          <p:spTgt spid="49"/>
                                        </p:tgtEl>
                                      </p:cBhvr>
                                    </p:animEffect>
                                    <p:set>
                                      <p:cBhvr>
                                        <p:cTn id="2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6" restart="whenNotActive" fill="hold" evtFilter="cancelBubble" nodeType="interactiveSeq">
                <p:stCondLst>
                  <p:cond evt="onClick" delay="0">
                    <p:tgtEl>
                      <p:spTgt spid="50"/>
                    </p:tgtEl>
                  </p:cond>
                </p:stCondLst>
                <p:endSync evt="end" delay="0">
                  <p:rtn val="all"/>
                </p:endSync>
                <p:childTnLst>
                  <p:par>
                    <p:cTn id="27" fill="hold">
                      <p:stCondLst>
                        <p:cond delay="0"/>
                      </p:stCondLst>
                      <p:childTnLst>
                        <p:par>
                          <p:cTn id="28" fill="hold">
                            <p:stCondLst>
                              <p:cond delay="0"/>
                            </p:stCondLst>
                            <p:childTnLst>
                              <p:par>
                                <p:cTn id="29" presetID="9" presetClass="exit" presetSubtype="0" fill="hold" grpId="0" nodeType="clickEffect">
                                  <p:stCondLst>
                                    <p:cond delay="0"/>
                                  </p:stCondLst>
                                  <p:childTnLst>
                                    <p:animEffect transition="out" filter="dissolve">
                                      <p:cBhvr>
                                        <p:cTn id="30" dur="500"/>
                                        <p:tgtEl>
                                          <p:spTgt spid="50"/>
                                        </p:tgtEl>
                                      </p:cBhvr>
                                    </p:animEffect>
                                    <p:set>
                                      <p:cBhvr>
                                        <p:cTn id="31"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46" grpId="0" animBg="1"/>
      <p:bldP spid="47" grpId="0" animBg="1"/>
      <p:bldP spid="48" grpId="0" animBg="1"/>
      <p:bldP spid="49"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64"/>
            <a:ext cx="8229600" cy="3872714"/>
          </a:xfrm>
        </p:spPr>
        <p:txBody>
          <a:bodyPr>
            <a:normAutofit/>
          </a:bodyPr>
          <a:lstStyle/>
          <a:p>
            <a:r>
              <a:rPr lang="en-US" sz="9600" i="1" dirty="0">
                <a:latin typeface="Rockwell Extra Bold"/>
              </a:rPr>
              <a:t>BRSS</a:t>
            </a:r>
          </a:p>
        </p:txBody>
      </p:sp>
      <p:sp>
        <p:nvSpPr>
          <p:cNvPr id="3" name="TextBox 2"/>
          <p:cNvSpPr txBox="1"/>
          <p:nvPr/>
        </p:nvSpPr>
        <p:spPr>
          <a:xfrm>
            <a:off x="2883877" y="3857730"/>
            <a:ext cx="3934597" cy="1015663"/>
          </a:xfrm>
          <a:prstGeom prst="rect">
            <a:avLst/>
          </a:prstGeom>
          <a:noFill/>
        </p:spPr>
        <p:txBody>
          <a:bodyPr wrap="square" rtlCol="0">
            <a:spAutoFit/>
          </a:bodyPr>
          <a:lstStyle/>
          <a:p>
            <a:pPr algn="ctr"/>
            <a:r>
              <a:rPr lang="en-US" sz="6000" b="1" i="1" dirty="0">
                <a:solidFill>
                  <a:srgbClr val="FF0000"/>
                </a:solidFill>
              </a:rPr>
              <a:t>Briseis</a:t>
            </a:r>
          </a:p>
        </p:txBody>
      </p:sp>
    </p:spTree>
    <p:extLst>
      <p:ext uri="{BB962C8B-B14F-4D97-AF65-F5344CB8AC3E}">
        <p14:creationId xmlns:p14="http://schemas.microsoft.com/office/powerpoint/2010/main" val="368689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TotalTime>
  <Words>1021</Words>
  <Application>Microsoft Macintosh PowerPoint</Application>
  <PresentationFormat>On-screen Show (4:3)</PresentationFormat>
  <Paragraphs>147</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Apple Chancery</vt:lpstr>
      <vt:lpstr>Arial</vt:lpstr>
      <vt:lpstr>Calibri</vt:lpstr>
      <vt:lpstr>Cambria</vt:lpstr>
      <vt:lpstr>Rockwell Extra Bold</vt:lpstr>
      <vt:lpstr>Office Theme</vt:lpstr>
      <vt:lpstr>Iliad Revision Books 1-10</vt:lpstr>
      <vt:lpstr>Category 1 - Character</vt:lpstr>
      <vt:lpstr>CHLLS</vt:lpstr>
      <vt:lpstr>Questions on Achilles</vt:lpstr>
      <vt:lpstr>DSSS</vt:lpstr>
      <vt:lpstr>Questions on Odysseus</vt:lpstr>
      <vt:lpstr>PRM</vt:lpstr>
      <vt:lpstr>Challenge: Priam’s Family</vt:lpstr>
      <vt:lpstr>BRSS</vt:lpstr>
      <vt:lpstr>Challenge: Women in the Iliad</vt:lpstr>
      <vt:lpstr>GMMNN</vt:lpstr>
      <vt:lpstr>Challenge: Agamemnon’s Relationships</vt:lpstr>
      <vt:lpstr>PowerPoint Presentation</vt:lpstr>
      <vt:lpstr>NTNR</vt:lpstr>
      <vt:lpstr>Challenge: Cameos</vt:lpstr>
      <vt:lpstr>MRNS</vt:lpstr>
      <vt:lpstr>Challenge: Pairs</vt:lpstr>
      <vt:lpstr>STHNLS</vt:lpstr>
      <vt:lpstr>Challenge: Kings</vt:lpstr>
      <vt:lpstr>MCHN</vt:lpstr>
      <vt:lpstr>Questions on Injuries</vt:lpstr>
      <vt:lpstr>LT</vt:lpstr>
      <vt:lpstr>Questions on Lesser Deities</vt:lpstr>
      <vt:lpstr>Category 2 – Key Terms</vt:lpstr>
      <vt:lpstr>xn</vt:lpstr>
      <vt:lpstr>KLS</vt:lpstr>
      <vt:lpstr>RST</vt:lpstr>
      <vt:lpstr>PTHS</vt:lpstr>
      <vt:lpstr>TM</vt:lpstr>
      <vt:lpstr>HBRS</vt:lpstr>
      <vt:lpstr>SPPLCTN</vt:lpstr>
      <vt:lpstr>MTS</vt:lpstr>
      <vt:lpstr>TPS</vt:lpstr>
      <vt:lpstr>T</vt:lpstr>
      <vt:lpstr>Category 3 – Homer’s Favourite Literary Devices</vt:lpstr>
      <vt:lpstr>HMRC SML</vt:lpstr>
      <vt:lpstr>VVD</vt:lpstr>
      <vt:lpstr>RTRDTN</vt:lpstr>
      <vt:lpstr>FRML</vt:lpstr>
      <vt:lpstr>BCK STR</vt:lpstr>
      <vt:lpstr>PRSNFCTN</vt:lpstr>
      <vt:lpstr>PTHT</vt:lpstr>
      <vt:lpstr>PSTRPH</vt:lpstr>
      <vt:lpstr>RHTRCL QSTN</vt:lpstr>
      <vt:lpstr>RNG CMPSTN</vt:lpstr>
    </vt:vector>
  </TitlesOfParts>
  <Company>wdurant1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1, Player 1</dc:title>
  <dc:creator>Josh Crosby</dc:creator>
  <cp:lastModifiedBy>Joshua Crosby</cp:lastModifiedBy>
  <cp:revision>22</cp:revision>
  <dcterms:created xsi:type="dcterms:W3CDTF">2016-04-27T21:28:56Z</dcterms:created>
  <dcterms:modified xsi:type="dcterms:W3CDTF">2022-03-01T23:05:49Z</dcterms:modified>
</cp:coreProperties>
</file>