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3" r:id="rId3"/>
    <p:sldId id="291" r:id="rId4"/>
    <p:sldId id="257" r:id="rId5"/>
    <p:sldId id="259" r:id="rId6"/>
    <p:sldId id="261" r:id="rId7"/>
    <p:sldId id="260" r:id="rId8"/>
    <p:sldId id="264" r:id="rId9"/>
    <p:sldId id="266" r:id="rId10"/>
    <p:sldId id="268" r:id="rId11"/>
    <p:sldId id="269" r:id="rId12"/>
    <p:sldId id="271" r:id="rId13"/>
    <p:sldId id="290" r:id="rId14"/>
    <p:sldId id="273" r:id="rId15"/>
    <p:sldId id="276" r:id="rId16"/>
    <p:sldId id="277" r:id="rId17"/>
    <p:sldId id="279" r:id="rId18"/>
    <p:sldId id="274" r:id="rId19"/>
    <p:sldId id="285" r:id="rId20"/>
    <p:sldId id="287" r:id="rId21"/>
    <p:sldId id="295" r:id="rId22"/>
    <p:sldId id="280" r:id="rId23"/>
    <p:sldId id="284" r:id="rId24"/>
    <p:sldId id="292" r:id="rId25"/>
    <p:sldId id="258" r:id="rId26"/>
    <p:sldId id="262" r:id="rId27"/>
    <p:sldId id="265" r:id="rId28"/>
    <p:sldId id="267" r:id="rId29"/>
    <p:sldId id="270" r:id="rId30"/>
    <p:sldId id="272" r:id="rId31"/>
    <p:sldId id="294" r:id="rId32"/>
    <p:sldId id="275" r:id="rId33"/>
    <p:sldId id="278" r:id="rId34"/>
    <p:sldId id="286" r:id="rId35"/>
    <p:sldId id="288" r:id="rId36"/>
    <p:sldId id="2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C8A36F5-D174-4A14-BD91-5E7B7F8B17DA}" type="datetimeFigureOut">
              <a:rPr lang="en-GB" smtClean="0"/>
              <a:t>03/05/2017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8EA90F-A034-40A0-9268-52FA899DBD07}" type="slidenum">
              <a:rPr lang="en-GB" smtClean="0"/>
              <a:t>‹#›</a:t>
            </a:fld>
            <a:endParaRPr lang="en-GB"/>
          </a:p>
        </p:txBody>
      </p:sp>
    </p:spTree>
    <p:extLst>
      <p:ext uri="{BB962C8B-B14F-4D97-AF65-F5344CB8AC3E}">
        <p14:creationId xmlns:p14="http://schemas.microsoft.com/office/powerpoint/2010/main" val="1617433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8A36F5-D174-4A14-BD91-5E7B7F8B17DA}" type="datetimeFigureOut">
              <a:rPr lang="en-GB" smtClean="0"/>
              <a:t>03/05/2017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8EA90F-A034-40A0-9268-52FA899DBD07}" type="slidenum">
              <a:rPr lang="en-GB" smtClean="0"/>
              <a:t>‹#›</a:t>
            </a:fld>
            <a:endParaRPr lang="en-GB"/>
          </a:p>
        </p:txBody>
      </p:sp>
    </p:spTree>
    <p:extLst>
      <p:ext uri="{BB962C8B-B14F-4D97-AF65-F5344CB8AC3E}">
        <p14:creationId xmlns:p14="http://schemas.microsoft.com/office/powerpoint/2010/main" val="56641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8A36F5-D174-4A14-BD91-5E7B7F8B17DA}" type="datetimeFigureOut">
              <a:rPr lang="en-GB" smtClean="0"/>
              <a:t>03/05/2017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8EA90F-A034-40A0-9268-52FA899DBD07}" type="slidenum">
              <a:rPr lang="en-GB" smtClean="0"/>
              <a:t>‹#›</a:t>
            </a:fld>
            <a:endParaRPr lang="en-GB"/>
          </a:p>
        </p:txBody>
      </p:sp>
    </p:spTree>
    <p:extLst>
      <p:ext uri="{BB962C8B-B14F-4D97-AF65-F5344CB8AC3E}">
        <p14:creationId xmlns:p14="http://schemas.microsoft.com/office/powerpoint/2010/main" val="348471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8A36F5-D174-4A14-BD91-5E7B7F8B17DA}" type="datetimeFigureOut">
              <a:rPr lang="en-GB" smtClean="0"/>
              <a:t>03/05/2017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8EA90F-A034-40A0-9268-52FA899DBD07}" type="slidenum">
              <a:rPr lang="en-GB" smtClean="0"/>
              <a:t>‹#›</a:t>
            </a:fld>
            <a:endParaRPr lang="en-GB"/>
          </a:p>
        </p:txBody>
      </p:sp>
    </p:spTree>
    <p:extLst>
      <p:ext uri="{BB962C8B-B14F-4D97-AF65-F5344CB8AC3E}">
        <p14:creationId xmlns:p14="http://schemas.microsoft.com/office/powerpoint/2010/main" val="145850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8A36F5-D174-4A14-BD91-5E7B7F8B17DA}" type="datetimeFigureOut">
              <a:rPr lang="en-GB" smtClean="0"/>
              <a:t>03/05/2017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8EA90F-A034-40A0-9268-52FA899DBD07}" type="slidenum">
              <a:rPr lang="en-GB" smtClean="0"/>
              <a:t>‹#›</a:t>
            </a:fld>
            <a:endParaRPr lang="en-GB"/>
          </a:p>
        </p:txBody>
      </p:sp>
    </p:spTree>
    <p:extLst>
      <p:ext uri="{BB962C8B-B14F-4D97-AF65-F5344CB8AC3E}">
        <p14:creationId xmlns:p14="http://schemas.microsoft.com/office/powerpoint/2010/main" val="425310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C8A36F5-D174-4A14-BD91-5E7B7F8B17DA}" type="datetimeFigureOut">
              <a:rPr lang="en-GB" smtClean="0"/>
              <a:t>03/05/2017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8EA90F-A034-40A0-9268-52FA899DBD07}" type="slidenum">
              <a:rPr lang="en-GB" smtClean="0"/>
              <a:t>‹#›</a:t>
            </a:fld>
            <a:endParaRPr lang="en-GB"/>
          </a:p>
        </p:txBody>
      </p:sp>
    </p:spTree>
    <p:extLst>
      <p:ext uri="{BB962C8B-B14F-4D97-AF65-F5344CB8AC3E}">
        <p14:creationId xmlns:p14="http://schemas.microsoft.com/office/powerpoint/2010/main" val="148946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C8A36F5-D174-4A14-BD91-5E7B7F8B17DA}" type="datetimeFigureOut">
              <a:rPr lang="en-GB" smtClean="0"/>
              <a:t>03/05/2017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8EA90F-A034-40A0-9268-52FA899DBD07}" type="slidenum">
              <a:rPr lang="en-GB" smtClean="0"/>
              <a:t>‹#›</a:t>
            </a:fld>
            <a:endParaRPr lang="en-GB"/>
          </a:p>
        </p:txBody>
      </p:sp>
    </p:spTree>
    <p:extLst>
      <p:ext uri="{BB962C8B-B14F-4D97-AF65-F5344CB8AC3E}">
        <p14:creationId xmlns:p14="http://schemas.microsoft.com/office/powerpoint/2010/main" val="196109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C8A36F5-D174-4A14-BD91-5E7B7F8B17DA}" type="datetimeFigureOut">
              <a:rPr lang="en-GB" smtClean="0"/>
              <a:t>03/05/2017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8EA90F-A034-40A0-9268-52FA899DBD07}" type="slidenum">
              <a:rPr lang="en-GB" smtClean="0"/>
              <a:t>‹#›</a:t>
            </a:fld>
            <a:endParaRPr lang="en-GB"/>
          </a:p>
        </p:txBody>
      </p:sp>
    </p:spTree>
    <p:extLst>
      <p:ext uri="{BB962C8B-B14F-4D97-AF65-F5344CB8AC3E}">
        <p14:creationId xmlns:p14="http://schemas.microsoft.com/office/powerpoint/2010/main" val="350846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A36F5-D174-4A14-BD91-5E7B7F8B17DA}" type="datetimeFigureOut">
              <a:rPr lang="en-GB" smtClean="0"/>
              <a:t>03/05/2017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8EA90F-A034-40A0-9268-52FA899DBD07}" type="slidenum">
              <a:rPr lang="en-GB" smtClean="0"/>
              <a:t>‹#›</a:t>
            </a:fld>
            <a:endParaRPr lang="en-GB"/>
          </a:p>
        </p:txBody>
      </p:sp>
    </p:spTree>
    <p:extLst>
      <p:ext uri="{BB962C8B-B14F-4D97-AF65-F5344CB8AC3E}">
        <p14:creationId xmlns:p14="http://schemas.microsoft.com/office/powerpoint/2010/main" val="14238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A36F5-D174-4A14-BD91-5E7B7F8B17DA}" type="datetimeFigureOut">
              <a:rPr lang="en-GB" smtClean="0"/>
              <a:t>03/05/2017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8EA90F-A034-40A0-9268-52FA899DBD07}" type="slidenum">
              <a:rPr lang="en-GB" smtClean="0"/>
              <a:t>‹#›</a:t>
            </a:fld>
            <a:endParaRPr lang="en-GB"/>
          </a:p>
        </p:txBody>
      </p:sp>
    </p:spTree>
    <p:extLst>
      <p:ext uri="{BB962C8B-B14F-4D97-AF65-F5344CB8AC3E}">
        <p14:creationId xmlns:p14="http://schemas.microsoft.com/office/powerpoint/2010/main" val="1006618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A36F5-D174-4A14-BD91-5E7B7F8B17DA}" type="datetimeFigureOut">
              <a:rPr lang="en-GB" smtClean="0"/>
              <a:t>03/05/2017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8EA90F-A034-40A0-9268-52FA899DBD07}" type="slidenum">
              <a:rPr lang="en-GB" smtClean="0"/>
              <a:t>‹#›</a:t>
            </a:fld>
            <a:endParaRPr lang="en-GB"/>
          </a:p>
        </p:txBody>
      </p:sp>
    </p:spTree>
    <p:extLst>
      <p:ext uri="{BB962C8B-B14F-4D97-AF65-F5344CB8AC3E}">
        <p14:creationId xmlns:p14="http://schemas.microsoft.com/office/powerpoint/2010/main" val="263926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A36F5-D174-4A14-BD91-5E7B7F8B17DA}" type="datetimeFigureOut">
              <a:rPr lang="en-GB" smtClean="0"/>
              <a:t>03/05/2017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EA90F-A034-40A0-9268-52FA899DBD07}" type="slidenum">
              <a:rPr lang="en-GB" smtClean="0"/>
              <a:t>‹#›</a:t>
            </a:fld>
            <a:endParaRPr lang="en-GB"/>
          </a:p>
        </p:txBody>
      </p:sp>
    </p:spTree>
    <p:extLst>
      <p:ext uri="{BB962C8B-B14F-4D97-AF65-F5344CB8AC3E}">
        <p14:creationId xmlns:p14="http://schemas.microsoft.com/office/powerpoint/2010/main" val="2838217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hyperlink" Target="http://www.google.co.uk/imgres?imgurl=http://www.clker.com/cliparts/c/2/7/a/1216137653542424074narrowhouse_cartoon_eye.svg.hi.png&amp;imgrefurl=http://www.zimbio.com/Clipart+For+Free/articles/2MUvxfC1A3D/cat+eye+glasses+clip+art&amp;usg=__TlPU1HCo8dUZ3vMLV_NnX1VmRjY=&amp;h=600&amp;w=600&amp;sz=94&amp;hl=en&amp;start=6&amp;zoom=1&amp;tbnid=SY6If_wIwJv8YM:&amp;tbnh=135&amp;tbnw=135&amp;ei=SMOSTqK7DcOz8QOts7TFBQ&amp;prev=/search?q=eyes+clipart&amp;hl=en&amp;safe=active&amp;sa=N&amp;biw=1024&amp;bih=571&amp;gbv=2&amp;sout=1&amp;tbm=isch&amp;itbs=1" TargetMode="External"/><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hyperlink" Target="http://www.google.co.uk/imgres?imgurl=http://www.clker.com/cliparts/c/2/7/a/1216137653542424074narrowhouse_cartoon_eye.svg.hi.png&amp;imgrefurl=http://www.zimbio.com/Clipart+For+Free/articles/2MUvxfC1A3D/cat+eye+glasses+clip+art&amp;usg=__TlPU1HCo8dUZ3vMLV_NnX1VmRjY=&amp;h=600&amp;w=600&amp;sz=94&amp;hl=en&amp;start=6&amp;zoom=1&amp;tbnid=SY6If_wIwJv8YM:&amp;tbnh=135&amp;tbnw=135&amp;ei=SMOSTqK7DcOz8QOts7TFBQ&amp;prev=/search?q=eyes+clipart&amp;hl=en&amp;safe=active&amp;sa=N&amp;biw=1024&amp;bih=571&amp;gbv=2&amp;sout=1&amp;tbm=isch&amp;itbs=1" TargetMode="External"/><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1047"/>
          <p:cNvPicPr>
            <a:picLocks noChangeAspect="1"/>
          </p:cNvPicPr>
          <p:nvPr/>
        </p:nvPicPr>
        <p:blipFill>
          <a:blip r:embed="rId2"/>
          <a:stretch>
            <a:fillRect/>
          </a:stretch>
        </p:blipFill>
        <p:spPr>
          <a:xfrm>
            <a:off x="3546041" y="1887905"/>
            <a:ext cx="4704885" cy="3920737"/>
          </a:xfrm>
          <a:prstGeom prst="rect">
            <a:avLst/>
          </a:prstGeom>
        </p:spPr>
      </p:pic>
      <p:cxnSp>
        <p:nvCxnSpPr>
          <p:cNvPr id="31" name="Straight Arrow Connector 30"/>
          <p:cNvCxnSpPr/>
          <p:nvPr/>
        </p:nvCxnSpPr>
        <p:spPr>
          <a:xfrm flipH="1">
            <a:off x="5969443" y="1597979"/>
            <a:ext cx="180606" cy="7173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5" name="Straight Arrow Connector 1024"/>
          <p:cNvCxnSpPr/>
          <p:nvPr/>
        </p:nvCxnSpPr>
        <p:spPr>
          <a:xfrm flipH="1">
            <a:off x="6979024" y="1737596"/>
            <a:ext cx="1697376" cy="8701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8" name="Straight Arrow Connector 1027"/>
          <p:cNvCxnSpPr/>
          <p:nvPr/>
        </p:nvCxnSpPr>
        <p:spPr>
          <a:xfrm flipH="1">
            <a:off x="7745506" y="3570664"/>
            <a:ext cx="1245779" cy="3264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0" name="Straight Arrow Connector 1029"/>
          <p:cNvCxnSpPr/>
          <p:nvPr/>
        </p:nvCxnSpPr>
        <p:spPr>
          <a:xfrm flipH="1" flipV="1">
            <a:off x="6370290" y="3510425"/>
            <a:ext cx="2224358" cy="12604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2" name="Straight Arrow Connector 1031"/>
          <p:cNvCxnSpPr/>
          <p:nvPr/>
        </p:nvCxnSpPr>
        <p:spPr>
          <a:xfrm flipH="1" flipV="1">
            <a:off x="7180729" y="5082263"/>
            <a:ext cx="779930" cy="5469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4" name="Straight Arrow Connector 1033"/>
          <p:cNvCxnSpPr/>
          <p:nvPr/>
        </p:nvCxnSpPr>
        <p:spPr>
          <a:xfrm flipV="1">
            <a:off x="5154482" y="5381194"/>
            <a:ext cx="1142671" cy="3180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6" name="Straight Arrow Connector 1035"/>
          <p:cNvCxnSpPr/>
          <p:nvPr/>
        </p:nvCxnSpPr>
        <p:spPr>
          <a:xfrm flipV="1">
            <a:off x="3659078" y="4313008"/>
            <a:ext cx="2053766" cy="9331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8" name="Straight Arrow Connector 1037"/>
          <p:cNvCxnSpPr/>
          <p:nvPr/>
        </p:nvCxnSpPr>
        <p:spPr>
          <a:xfrm flipV="1">
            <a:off x="2900872" y="3580577"/>
            <a:ext cx="2106781" cy="1675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40" name="Straight Arrow Connector 1039"/>
          <p:cNvCxnSpPr/>
          <p:nvPr/>
        </p:nvCxnSpPr>
        <p:spPr>
          <a:xfrm>
            <a:off x="2938350" y="2685572"/>
            <a:ext cx="1339671" cy="2145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42" name="Straight Arrow Connector 1041"/>
          <p:cNvCxnSpPr/>
          <p:nvPr/>
        </p:nvCxnSpPr>
        <p:spPr>
          <a:xfrm>
            <a:off x="3517325" y="1386906"/>
            <a:ext cx="2063749" cy="7379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2" name="Picture 54" descr="http://t2.gstatic.com/images?q=tbn:ANd9GcSkIfsFTJ-XexZqfkJFXNptwKOh5slmL01PLoLtvwtX90cRfKH5xceuJNt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4834" y="2458420"/>
            <a:ext cx="71755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36" descr="http://theclipartwizard.com/images/gymnast-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54885" y="6006278"/>
            <a:ext cx="641182" cy="7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40" descr="http://www.clker.com/cliparts/4/b/b/1/12231396322000101003Scale_of_justice_2.svg.m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74736" y="6002226"/>
            <a:ext cx="752605" cy="75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32" descr="http://www.clipartguide.com/_small/0808-0710-1817-175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1578" y="6139534"/>
            <a:ext cx="610360" cy="61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30" descr="http://files.vector-images.com/clipart/lungs_med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7618" y="6024791"/>
            <a:ext cx="804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4" descr="http://dclips.fundraw.com/zobo500dir/ear_-_body_part_nicu_buc_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837" y="5144260"/>
            <a:ext cx="582613"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6" descr="http://www.clipartguide.com/_small/0808-0711-1417-523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02925" y="3961878"/>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7" descr="http://images.all-free-download.com/images/graphiclarge/stick_man_running_clip_art_2491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296" y="244852"/>
            <a:ext cx="64928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2" descr="H:\Lightbulb.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74681" y="1840056"/>
            <a:ext cx="370888" cy="63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4" descr="http://images.clipartpanda.com/weather-thermometer-clip-art-9cRXkggc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02251" y="476008"/>
            <a:ext cx="164114" cy="632714"/>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6" descr="http://business-icon.com/highresolution/l_08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104673" y="349321"/>
            <a:ext cx="986833" cy="98683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50" descr="http://www.freeclipartnow.com/d/42161-1/abc-blocks.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20897" y="5034070"/>
            <a:ext cx="8001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0" y="-21685"/>
            <a:ext cx="121920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Functions of the Brain</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91391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3442"/>
          <a:stretch/>
        </p:blipFill>
        <p:spPr>
          <a:xfrm>
            <a:off x="4183792" y="860738"/>
            <a:ext cx="4088802" cy="3948057"/>
          </a:xfrm>
          <a:prstGeom prst="rect">
            <a:avLst/>
          </a:prstGeom>
        </p:spPr>
      </p:pic>
      <p:sp>
        <p:nvSpPr>
          <p:cNvPr id="10" name="Rectangle 9"/>
          <p:cNvSpPr/>
          <p:nvPr/>
        </p:nvSpPr>
        <p:spPr>
          <a:xfrm>
            <a:off x="480188" y="3821780"/>
            <a:ext cx="2947595" cy="17427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600" dirty="0"/>
          </a:p>
        </p:txBody>
      </p:sp>
      <p:sp>
        <p:nvSpPr>
          <p:cNvPr id="11" name="Rectangle 10"/>
          <p:cNvSpPr/>
          <p:nvPr/>
        </p:nvSpPr>
        <p:spPr>
          <a:xfrm>
            <a:off x="4398832" y="4962787"/>
            <a:ext cx="2947595" cy="174273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1600" dirty="0"/>
          </a:p>
        </p:txBody>
      </p:sp>
      <p:sp>
        <p:nvSpPr>
          <p:cNvPr id="12" name="Rectangle 11"/>
          <p:cNvSpPr/>
          <p:nvPr/>
        </p:nvSpPr>
        <p:spPr>
          <a:xfrm>
            <a:off x="8679463" y="3794962"/>
            <a:ext cx="2947595" cy="17427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13" name="Rectangle 12"/>
          <p:cNvSpPr/>
          <p:nvPr/>
        </p:nvSpPr>
        <p:spPr>
          <a:xfrm>
            <a:off x="9041177" y="846326"/>
            <a:ext cx="2947595" cy="174273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pic>
        <p:nvPicPr>
          <p:cNvPr id="16" name="Picture 2" descr="https://www.non-24pro.com/im/physiology-of-non-24.png"/>
          <p:cNvPicPr>
            <a:picLocks noChangeAspect="1" noChangeArrowheads="1"/>
          </p:cNvPicPr>
          <p:nvPr/>
        </p:nvPicPr>
        <p:blipFill rotWithShape="1">
          <a:blip r:embed="rId3">
            <a:extLst>
              <a:ext uri="{28A0092B-C50C-407E-A947-70E740481C1C}">
                <a14:useLocalDpi xmlns:a14="http://schemas.microsoft.com/office/drawing/2010/main" val="0"/>
              </a:ext>
            </a:extLst>
          </a:blip>
          <a:srcRect t="24860" r="66150" b="51666"/>
          <a:stretch/>
        </p:blipFill>
        <p:spPr bwMode="auto">
          <a:xfrm>
            <a:off x="3427783" y="2545645"/>
            <a:ext cx="1963569" cy="101065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98826" y="846326"/>
            <a:ext cx="2947595" cy="174273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24" name="Rectangle 23"/>
          <p:cNvSpPr/>
          <p:nvPr/>
        </p:nvSpPr>
        <p:spPr>
          <a:xfrm>
            <a:off x="5934480" y="3395660"/>
            <a:ext cx="1473798" cy="4261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26" name="Rectangle 25"/>
          <p:cNvSpPr/>
          <p:nvPr/>
        </p:nvSpPr>
        <p:spPr>
          <a:xfrm>
            <a:off x="6814666" y="2408646"/>
            <a:ext cx="1473798" cy="42612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27" name="Rectangle 26"/>
          <p:cNvSpPr/>
          <p:nvPr/>
        </p:nvSpPr>
        <p:spPr>
          <a:xfrm>
            <a:off x="4009616" y="1019299"/>
            <a:ext cx="1473798" cy="42612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cxnSp>
        <p:nvCxnSpPr>
          <p:cNvPr id="28" name="Straight Arrow Connector 27"/>
          <p:cNvCxnSpPr>
            <a:stCxn id="24" idx="0"/>
          </p:cNvCxnSpPr>
          <p:nvPr/>
        </p:nvCxnSpPr>
        <p:spPr>
          <a:xfrm flipH="1" flipV="1">
            <a:off x="5779858" y="2636899"/>
            <a:ext cx="891521" cy="75876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24" name="Straight Arrow Connector 1023"/>
          <p:cNvCxnSpPr>
            <a:stCxn id="26" idx="1"/>
          </p:cNvCxnSpPr>
          <p:nvPr/>
        </p:nvCxnSpPr>
        <p:spPr>
          <a:xfrm flipH="1" flipV="1">
            <a:off x="6097342" y="2408646"/>
            <a:ext cx="717324" cy="2130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27" name="Straight Arrow Connector 1026"/>
          <p:cNvCxnSpPr>
            <a:stCxn id="27" idx="2"/>
          </p:cNvCxnSpPr>
          <p:nvPr/>
        </p:nvCxnSpPr>
        <p:spPr>
          <a:xfrm>
            <a:off x="4746515" y="1445419"/>
            <a:ext cx="1095793" cy="3635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028" name="Picture 1027"/>
          <p:cNvPicPr>
            <a:picLocks noChangeAspect="1"/>
          </p:cNvPicPr>
          <p:nvPr/>
        </p:nvPicPr>
        <p:blipFill>
          <a:blip r:embed="rId4"/>
          <a:stretch>
            <a:fillRect/>
          </a:stretch>
        </p:blipFill>
        <p:spPr>
          <a:xfrm rot="4819086" flipV="1">
            <a:off x="986664" y="2917274"/>
            <a:ext cx="1291836" cy="643569"/>
          </a:xfrm>
          <a:prstGeom prst="rect">
            <a:avLst/>
          </a:prstGeom>
        </p:spPr>
      </p:pic>
      <p:pic>
        <p:nvPicPr>
          <p:cNvPr id="37" name="Picture 36"/>
          <p:cNvPicPr>
            <a:picLocks noChangeAspect="1"/>
          </p:cNvPicPr>
          <p:nvPr/>
        </p:nvPicPr>
        <p:blipFill>
          <a:blip r:embed="rId4"/>
          <a:stretch>
            <a:fillRect/>
          </a:stretch>
        </p:blipFill>
        <p:spPr>
          <a:xfrm rot="1500948" flipV="1">
            <a:off x="2734600" y="5766872"/>
            <a:ext cx="1291836" cy="643569"/>
          </a:xfrm>
          <a:prstGeom prst="rect">
            <a:avLst/>
          </a:prstGeom>
        </p:spPr>
      </p:pic>
      <p:pic>
        <p:nvPicPr>
          <p:cNvPr id="38" name="Picture 37"/>
          <p:cNvPicPr>
            <a:picLocks noChangeAspect="1"/>
          </p:cNvPicPr>
          <p:nvPr/>
        </p:nvPicPr>
        <p:blipFill>
          <a:blip r:embed="rId4"/>
          <a:stretch>
            <a:fillRect/>
          </a:stretch>
        </p:blipFill>
        <p:spPr>
          <a:xfrm rot="20498557" flipV="1">
            <a:off x="7476752" y="5724753"/>
            <a:ext cx="1291836" cy="643569"/>
          </a:xfrm>
          <a:prstGeom prst="rect">
            <a:avLst/>
          </a:prstGeom>
        </p:spPr>
      </p:pic>
      <p:pic>
        <p:nvPicPr>
          <p:cNvPr id="39" name="Picture 38"/>
          <p:cNvPicPr>
            <a:picLocks noChangeAspect="1"/>
          </p:cNvPicPr>
          <p:nvPr/>
        </p:nvPicPr>
        <p:blipFill>
          <a:blip r:embed="rId4"/>
          <a:stretch>
            <a:fillRect/>
          </a:stretch>
        </p:blipFill>
        <p:spPr>
          <a:xfrm rot="15434578" flipV="1">
            <a:off x="10358829" y="2846314"/>
            <a:ext cx="1291836" cy="643569"/>
          </a:xfrm>
          <a:prstGeom prst="rect">
            <a:avLst/>
          </a:prstGeom>
        </p:spPr>
      </p:pic>
      <p:sp>
        <p:nvSpPr>
          <p:cNvPr id="40" name="Rectangle 39"/>
          <p:cNvSpPr/>
          <p:nvPr/>
        </p:nvSpPr>
        <p:spPr>
          <a:xfrm>
            <a:off x="0" y="-20665"/>
            <a:ext cx="121920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Endogenous Pacemakers: the SCN</a:t>
            </a:r>
            <a:endParaRPr lang="en-GB"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9" name="Picture 1028"/>
          <p:cNvPicPr>
            <a:picLocks noChangeAspect="1"/>
          </p:cNvPicPr>
          <p:nvPr/>
        </p:nvPicPr>
        <p:blipFill>
          <a:blip r:embed="rId5"/>
          <a:stretch>
            <a:fillRect/>
          </a:stretch>
        </p:blipFill>
        <p:spPr>
          <a:xfrm>
            <a:off x="6732270" y="589488"/>
            <a:ext cx="1714500" cy="1714500"/>
          </a:xfrm>
          <a:prstGeom prst="rect">
            <a:avLst/>
          </a:prstGeom>
        </p:spPr>
      </p:pic>
      <p:pic>
        <p:nvPicPr>
          <p:cNvPr id="1033" name="Picture 1032"/>
          <p:cNvPicPr>
            <a:picLocks noChangeAspect="1"/>
          </p:cNvPicPr>
          <p:nvPr/>
        </p:nvPicPr>
        <p:blipFill rotWithShape="1">
          <a:blip r:embed="rId6"/>
          <a:srcRect l="24269" t="47801" r="57836" b="32737"/>
          <a:stretch/>
        </p:blipFill>
        <p:spPr>
          <a:xfrm>
            <a:off x="7182870" y="900809"/>
            <a:ext cx="849022" cy="577113"/>
          </a:xfrm>
          <a:prstGeom prst="rect">
            <a:avLst/>
          </a:prstGeom>
        </p:spPr>
      </p:pic>
    </p:spTree>
    <p:extLst>
      <p:ext uri="{BB962C8B-B14F-4D97-AF65-F5344CB8AC3E}">
        <p14:creationId xmlns:p14="http://schemas.microsoft.com/office/powerpoint/2010/main" val="2126188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665"/>
            <a:ext cx="121920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Endogenous Pacemakers and Exogenous </a:t>
            </a:r>
            <a:r>
              <a:rPr lang="en-GB"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Zeitgebers</a:t>
            </a:r>
            <a:endParaRPr lang="en-GB"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25910" y="978946"/>
            <a:ext cx="5809130" cy="550791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GLOSSARY</a:t>
            </a: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6" name="Rectangle 5"/>
          <p:cNvSpPr/>
          <p:nvPr/>
        </p:nvSpPr>
        <p:spPr>
          <a:xfrm>
            <a:off x="6122894" y="978946"/>
            <a:ext cx="5809130" cy="55079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AO1 INTRODUCTION AND AO3 CONCLUSION</a:t>
            </a: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a:p>
        </p:txBody>
      </p:sp>
    </p:spTree>
    <p:extLst>
      <p:ext uri="{BB962C8B-B14F-4D97-AF65-F5344CB8AC3E}">
        <p14:creationId xmlns:p14="http://schemas.microsoft.com/office/powerpoint/2010/main" val="334716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32059695"/>
              </p:ext>
            </p:extLst>
          </p:nvPr>
        </p:nvGraphicFramePr>
        <p:xfrm>
          <a:off x="167427" y="526000"/>
          <a:ext cx="11848560" cy="6181940"/>
        </p:xfrm>
        <a:graphic>
          <a:graphicData uri="http://schemas.openxmlformats.org/drawingml/2006/table">
            <a:tbl>
              <a:tblPr firstRow="1" firstCol="1" bandRow="1">
                <a:tableStyleId>{5940675A-B579-460E-94D1-54222C63F5DA}</a:tableStyleId>
              </a:tblPr>
              <a:tblGrid>
                <a:gridCol w="1414831"/>
                <a:gridCol w="3105652"/>
                <a:gridCol w="3849920"/>
                <a:gridCol w="3478157"/>
              </a:tblGrid>
              <a:tr h="231820">
                <a:tc>
                  <a:txBody>
                    <a:bodyPr/>
                    <a:lstStyle/>
                    <a:p>
                      <a:pPr algn="ctr">
                        <a:lnSpc>
                          <a:spcPct val="107000"/>
                        </a:lnSpc>
                        <a:spcAft>
                          <a:spcPts val="0"/>
                        </a:spcAft>
                      </a:pPr>
                      <a:r>
                        <a:rPr lang="en-GB" sz="7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c>
                  <a:txBody>
                    <a:bodyPr/>
                    <a:lstStyle/>
                    <a:p>
                      <a:pPr algn="ctr">
                        <a:lnSpc>
                          <a:spcPct val="107000"/>
                        </a:lnSpc>
                        <a:spcAft>
                          <a:spcPts val="0"/>
                        </a:spcAft>
                      </a:pPr>
                      <a:r>
                        <a:rPr lang="en-GB" sz="1000" dirty="0">
                          <a:effectLst/>
                        </a:rPr>
                        <a:t>POINT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c>
                  <a:txBody>
                    <a:bodyPr/>
                    <a:lstStyle/>
                    <a:p>
                      <a:pPr algn="ctr">
                        <a:lnSpc>
                          <a:spcPct val="107000"/>
                        </a:lnSpc>
                        <a:spcAft>
                          <a:spcPts val="0"/>
                        </a:spcAft>
                      </a:pPr>
                      <a:r>
                        <a:rPr lang="en-GB" sz="1000" dirty="0">
                          <a:effectLst/>
                        </a:rPr>
                        <a:t>EXPLAIN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c>
                  <a:txBody>
                    <a:bodyPr/>
                    <a:lstStyle/>
                    <a:p>
                      <a:pPr algn="ctr">
                        <a:lnSpc>
                          <a:spcPct val="107000"/>
                        </a:lnSpc>
                        <a:spcAft>
                          <a:spcPts val="0"/>
                        </a:spcAft>
                      </a:pPr>
                      <a:r>
                        <a:rPr lang="en-GB" sz="1000" dirty="0">
                          <a:effectLst/>
                        </a:rPr>
                        <a:t>ELABORATE/HOWEVER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r>
              <a:tr h="725636">
                <a:tc>
                  <a:txBody>
                    <a:bodyPr/>
                    <a:lstStyle/>
                    <a:p>
                      <a:pPr algn="ctr">
                        <a:lnSpc>
                          <a:spcPct val="107000"/>
                        </a:lnSpc>
                        <a:spcAft>
                          <a:spcPts val="0"/>
                        </a:spcAft>
                      </a:pPr>
                      <a:r>
                        <a:rPr lang="en-GB" sz="900" dirty="0">
                          <a:effectLst/>
                        </a:rPr>
                        <a:t>Animal studies into the role of the SCN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c>
                  <a:txBody>
                    <a:bodyPr/>
                    <a:lstStyle/>
                    <a:p>
                      <a:pPr algn="ctr">
                        <a:lnSpc>
                          <a:spcPct val="100000"/>
                        </a:lnSpc>
                        <a:spcAft>
                          <a:spcPts val="0"/>
                        </a:spcAft>
                      </a:pPr>
                      <a:r>
                        <a:rPr lang="en-GB" sz="900" dirty="0">
                          <a:effectLst/>
                        </a:rPr>
                        <a:t>Much of the research looking at endogenous pacemakers and exogenous </a:t>
                      </a:r>
                      <a:r>
                        <a:rPr lang="en-GB" sz="900" dirty="0" err="1">
                          <a:effectLst/>
                        </a:rPr>
                        <a:t>zeitgebers</a:t>
                      </a:r>
                      <a:r>
                        <a:rPr lang="en-GB" sz="900" dirty="0">
                          <a:effectLst/>
                        </a:rPr>
                        <a:t> influence on the sleep wake cycle is case study or studies using very small samples, such as </a:t>
                      </a:r>
                      <a:r>
                        <a:rPr lang="en-GB" sz="900" dirty="0" err="1">
                          <a:effectLst/>
                        </a:rPr>
                        <a:t>Siffre</a:t>
                      </a:r>
                      <a:r>
                        <a:rPr lang="en-GB" sz="900" dirty="0">
                          <a:effectLst/>
                        </a:rPr>
                        <a:t> cave study and </a:t>
                      </a:r>
                      <a:r>
                        <a:rPr lang="en-GB" sz="900" dirty="0" err="1">
                          <a:effectLst/>
                        </a:rPr>
                        <a:t>Aschcoff</a:t>
                      </a:r>
                      <a:r>
                        <a:rPr lang="en-GB" sz="900" dirty="0">
                          <a:effectLst/>
                        </a:rPr>
                        <a:t> and </a:t>
                      </a:r>
                      <a:r>
                        <a:rPr lang="en-GB" sz="900" dirty="0" err="1">
                          <a:effectLst/>
                        </a:rPr>
                        <a:t>Wevers</a:t>
                      </a:r>
                      <a:r>
                        <a:rPr lang="en-GB" sz="900" dirty="0">
                          <a:effectLst/>
                        </a:rPr>
                        <a:t> Bunker study.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c>
                  <a:txBody>
                    <a:bodyPr/>
                    <a:lstStyle/>
                    <a:p>
                      <a:pPr algn="ctr">
                        <a:lnSpc>
                          <a:spcPct val="100000"/>
                        </a:lnSpc>
                        <a:spcAft>
                          <a:spcPts val="0"/>
                        </a:spcAft>
                      </a:pPr>
                      <a:r>
                        <a:rPr lang="en-GB" sz="900">
                          <a:effectLst/>
                        </a:rPr>
                        <a:t>Burgess found that exposure to bright light following an east-west flight decreased the time needed to readjust to local time on arrival. Three groups of volunteers were exposed to either continuous bright light, intermittent bright light or dim light. They found participants in the continuous bright light group shifted their circadian rhythm back 2.1 hours, intermittent bright light 1.5 hours and dim light 0.6 hours.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c>
                  <a:txBody>
                    <a:bodyPr/>
                    <a:lstStyle/>
                    <a:p>
                      <a:pPr algn="ctr">
                        <a:lnSpc>
                          <a:spcPct val="100000"/>
                        </a:lnSpc>
                        <a:spcAft>
                          <a:spcPts val="0"/>
                        </a:spcAft>
                      </a:pPr>
                      <a:r>
                        <a:rPr lang="en-GB" sz="900">
                          <a:effectLst/>
                        </a:rPr>
                        <a:t>However, may psychologists would argue that this study is an example of an exceptional circumstance; and that for most people there is an interaction between our internal pacemaker and exogenous zeitgebers that sets our circadian rhythm. Isolating each factor and investigating each separately may tell us very little about how our circadian rhythms are set in real life and actually, we need to consider a blended system.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r>
              <a:tr h="875200">
                <a:tc>
                  <a:txBody>
                    <a:bodyPr/>
                    <a:lstStyle/>
                    <a:p>
                      <a:pPr algn="ctr">
                        <a:lnSpc>
                          <a:spcPct val="107000"/>
                        </a:lnSpc>
                        <a:spcAft>
                          <a:spcPts val="0"/>
                        </a:spcAft>
                      </a:pPr>
                      <a:r>
                        <a:rPr lang="en-GB" sz="900">
                          <a:effectLst/>
                        </a:rPr>
                        <a:t>Reductionism: </a:t>
                      </a:r>
                      <a:endParaRPr lang="en-GB" sz="1050">
                        <a:effectLst/>
                      </a:endParaRPr>
                    </a:p>
                    <a:p>
                      <a:pPr algn="ctr">
                        <a:lnSpc>
                          <a:spcPct val="107000"/>
                        </a:lnSpc>
                        <a:spcAft>
                          <a:spcPts val="0"/>
                        </a:spcAft>
                      </a:pPr>
                      <a:r>
                        <a:rPr lang="en-GB" sz="900">
                          <a:effectLst/>
                        </a:rPr>
                        <a:t>The role of peripheral oscillators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c>
                  <a:txBody>
                    <a:bodyPr/>
                    <a:lstStyle/>
                    <a:p>
                      <a:pPr algn="ctr">
                        <a:lnSpc>
                          <a:spcPct val="100000"/>
                        </a:lnSpc>
                        <a:spcAft>
                          <a:spcPts val="0"/>
                        </a:spcAft>
                      </a:pPr>
                      <a:r>
                        <a:rPr lang="en-GB" sz="900" dirty="0">
                          <a:effectLst/>
                        </a:rPr>
                        <a:t>. </a:t>
                      </a:r>
                      <a:endParaRPr lang="en-GB" sz="1050" dirty="0">
                        <a:effectLst/>
                      </a:endParaRPr>
                    </a:p>
                    <a:p>
                      <a:pPr algn="ctr">
                        <a:lnSpc>
                          <a:spcPct val="100000"/>
                        </a:lnSpc>
                        <a:spcAft>
                          <a:spcPts val="0"/>
                        </a:spcAft>
                      </a:pPr>
                      <a:r>
                        <a:rPr lang="en-GB" sz="900" dirty="0">
                          <a:effectLst/>
                        </a:rPr>
                        <a:t>Jetlag can be a severe condition causing sleep, appetite and mood disturbance. So by understanding the role exogenous </a:t>
                      </a:r>
                      <a:r>
                        <a:rPr lang="en-GB" sz="900" dirty="0" err="1">
                          <a:effectLst/>
                        </a:rPr>
                        <a:t>zeitgebers</a:t>
                      </a:r>
                      <a:r>
                        <a:rPr lang="en-GB" sz="900" dirty="0">
                          <a:effectLst/>
                        </a:rPr>
                        <a:t> have on our sleep we can decrease the impacts jetlag has on our sleep wake cycles.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c>
                  <a:txBody>
                    <a:bodyPr/>
                    <a:lstStyle/>
                    <a:p>
                      <a:pPr algn="ctr">
                        <a:lnSpc>
                          <a:spcPct val="100000"/>
                        </a:lnSpc>
                      </a:pPr>
                      <a:r>
                        <a:rPr lang="en-GB" sz="900" dirty="0">
                          <a:effectLst/>
                        </a:rPr>
                        <a:t>This is shown through a case study by Miles (1977) of a young man blind from birth with a circadian rhythm of 24.9 hours, whose sleep wake cycle could not be adjusted regardless of changes to social cues. He required medication to allow him to sleep and wake up every day at the appropriate times.</a:t>
                      </a:r>
                      <a:endParaRPr lang="en-GB" sz="1050" dirty="0">
                        <a:effectLst/>
                        <a:latin typeface="Calibri" panose="020F0502020204030204" pitchFamily="34" charset="0"/>
                        <a:ea typeface="Times New Roman" panose="02020603050405020304" pitchFamily="18" charset="0"/>
                      </a:endParaRPr>
                    </a:p>
                  </a:txBody>
                  <a:tcPr marL="35921" marR="35921" marT="0" marB="0" anchor="ctr"/>
                </a:tc>
                <a:tc>
                  <a:txBody>
                    <a:bodyPr/>
                    <a:lstStyle/>
                    <a:p>
                      <a:pPr algn="ctr">
                        <a:lnSpc>
                          <a:spcPct val="100000"/>
                        </a:lnSpc>
                        <a:spcAft>
                          <a:spcPts val="0"/>
                        </a:spcAft>
                      </a:pPr>
                      <a:r>
                        <a:rPr lang="en-GB" sz="900">
                          <a:effectLst/>
                        </a:rPr>
                        <a:t>However, there are many methodological limitations to Campbell and Murphy’s original research, and other psychologists have suggested that the participants may have had some limited light exposure to their eyes. Also, they only isolated light in this experiment, and did not control for the influence of other exogenous zeitgebers such as the time that meals were taken as well as ambient temperature on the sleep wake cycle.</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r>
              <a:tr h="1260307">
                <a:tc>
                  <a:txBody>
                    <a:bodyPr/>
                    <a:lstStyle/>
                    <a:p>
                      <a:pPr algn="ctr">
                        <a:lnSpc>
                          <a:spcPct val="107000"/>
                        </a:lnSpc>
                        <a:spcAft>
                          <a:spcPts val="0"/>
                        </a:spcAft>
                      </a:pPr>
                      <a:r>
                        <a:rPr lang="en-GB" sz="900">
                          <a:effectLst/>
                        </a:rPr>
                        <a:t>Role of exogenous zeitgebers may be overstated</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c>
                  <a:txBody>
                    <a:bodyPr/>
                    <a:lstStyle/>
                    <a:p>
                      <a:pPr algn="ctr">
                        <a:lnSpc>
                          <a:spcPct val="100000"/>
                        </a:lnSpc>
                        <a:spcAft>
                          <a:spcPts val="0"/>
                        </a:spcAft>
                      </a:pPr>
                      <a:r>
                        <a:rPr lang="en-GB" sz="900">
                          <a:effectLst/>
                        </a:rPr>
                        <a:t>The suprachiasmatic nucleus role in the sleep wake cycle can be demonstrated with animals through lesion studies and cellular implantation.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c>
                  <a:txBody>
                    <a:bodyPr/>
                    <a:lstStyle/>
                    <a:p>
                      <a:pPr algn="ctr">
                        <a:lnSpc>
                          <a:spcPct val="100000"/>
                        </a:lnSpc>
                      </a:pPr>
                      <a:r>
                        <a:rPr lang="en-GB" sz="900" dirty="0">
                          <a:effectLst/>
                        </a:rPr>
                        <a:t>Consequently, it is impossible to generalise these results to whole populations of people, as there may be some individual differences in the research sample that makes these participants respond to the changes the sleep/wake cycle in atypical ways. For example, </a:t>
                      </a:r>
                      <a:r>
                        <a:rPr lang="en-GB" sz="900" dirty="0" err="1">
                          <a:effectLst/>
                        </a:rPr>
                        <a:t>Siffre</a:t>
                      </a:r>
                      <a:r>
                        <a:rPr lang="en-GB" sz="900" dirty="0">
                          <a:effectLst/>
                        </a:rPr>
                        <a:t> noted that when he went into the cave at 60 years, his body responded very differently with his body clock following more of a 48 hour cycle. And </a:t>
                      </a:r>
                      <a:r>
                        <a:rPr lang="en-GB" sz="900" dirty="0" err="1">
                          <a:effectLst/>
                        </a:rPr>
                        <a:t>Czeisler</a:t>
                      </a:r>
                      <a:r>
                        <a:rPr lang="en-GB" sz="900" dirty="0">
                          <a:effectLst/>
                        </a:rPr>
                        <a:t> has found evidence that cycles can vary by as much as 13-65 hours.</a:t>
                      </a:r>
                      <a:endParaRPr lang="en-GB" sz="1050" dirty="0">
                        <a:effectLst/>
                        <a:latin typeface="Calibri" panose="020F0502020204030204" pitchFamily="34" charset="0"/>
                        <a:ea typeface="Times New Roman" panose="02020603050405020304" pitchFamily="18" charset="0"/>
                      </a:endParaRPr>
                    </a:p>
                  </a:txBody>
                  <a:tcPr marL="35921" marR="35921" marT="0" marB="0" anchor="ctr"/>
                </a:tc>
                <a:tc>
                  <a:txBody>
                    <a:bodyPr/>
                    <a:lstStyle/>
                    <a:p>
                      <a:pPr algn="ctr">
                        <a:lnSpc>
                          <a:spcPct val="100000"/>
                        </a:lnSpc>
                        <a:spcAft>
                          <a:spcPts val="0"/>
                        </a:spcAft>
                      </a:pPr>
                      <a:r>
                        <a:rPr lang="en-GB" sz="900" dirty="0">
                          <a:effectLst/>
                        </a:rPr>
                        <a:t> The strengths of both of these animal studies is that manipulation of the SCN (IV) was conducted under controlled conditions so the results can be replicated, and show a clear cause and effect relationship; i.e. damage/change to the SCN alters sleep wake cycle.  However, there are issues in generalising these findings to much higher order species like humans who also have many complex social cues which may alter sleep wake patterns. Moreover these studies can be considered unethical as the rodents were exposed to extreme harm; and it could be argued that the findings from this research do not justify the means of obtaining them.</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r>
              <a:tr h="1639091">
                <a:tc>
                  <a:txBody>
                    <a:bodyPr/>
                    <a:lstStyle/>
                    <a:p>
                      <a:pPr algn="ctr">
                        <a:lnSpc>
                          <a:spcPct val="107000"/>
                        </a:lnSpc>
                        <a:spcAft>
                          <a:spcPts val="0"/>
                        </a:spcAft>
                      </a:pPr>
                      <a:r>
                        <a:rPr lang="en-GB" sz="900">
                          <a:effectLst/>
                        </a:rPr>
                        <a:t>Issues with case study evidence to support the role of endogenous pacemakers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c>
                  <a:txBody>
                    <a:bodyPr/>
                    <a:lstStyle/>
                    <a:p>
                      <a:pPr algn="ctr">
                        <a:lnSpc>
                          <a:spcPct val="100000"/>
                        </a:lnSpc>
                        <a:spcAft>
                          <a:spcPts val="0"/>
                        </a:spcAft>
                      </a:pPr>
                      <a:r>
                        <a:rPr lang="en-GB" sz="900" dirty="0">
                          <a:effectLst/>
                        </a:rPr>
                        <a:t>The role of exogenous </a:t>
                      </a:r>
                      <a:r>
                        <a:rPr lang="en-GB" sz="900" dirty="0" err="1">
                          <a:effectLst/>
                        </a:rPr>
                        <a:t>zeitgebers</a:t>
                      </a:r>
                      <a:r>
                        <a:rPr lang="en-GB" sz="900" dirty="0">
                          <a:effectLst/>
                        </a:rPr>
                        <a:t> may have been exaggerated, as there is evidence that although external environmental cues may vary, some individual’s pacemakers are set to withstand their influence.</a:t>
                      </a:r>
                      <a:endParaRPr lang="en-GB" sz="1050" dirty="0">
                        <a:effectLst/>
                      </a:endParaRPr>
                    </a:p>
                    <a:p>
                      <a:pPr algn="ctr">
                        <a:lnSpc>
                          <a:spcPct val="100000"/>
                        </a:lnSpc>
                        <a:spcAft>
                          <a:spcPts val="0"/>
                        </a:spcAft>
                      </a:pPr>
                      <a:r>
                        <a:rPr lang="en-GB" sz="900" dirty="0">
                          <a:effectLst/>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c>
                  <a:txBody>
                    <a:bodyPr/>
                    <a:lstStyle/>
                    <a:p>
                      <a:pPr algn="ctr">
                        <a:lnSpc>
                          <a:spcPct val="100000"/>
                        </a:lnSpc>
                      </a:pPr>
                      <a:r>
                        <a:rPr lang="en-GB" sz="900" dirty="0">
                          <a:effectLst/>
                        </a:rPr>
                        <a:t>Research has demonstrated that there are many peripheral oscillators  found in many other organs of the body including the adrenal gland , oesophagus, lungs,  liver, pancreas and skin that not only function in combination with the SCN, they also have the ability to work independently. </a:t>
                      </a:r>
                      <a:r>
                        <a:rPr lang="en-GB" sz="900" dirty="0" err="1">
                          <a:effectLst/>
                        </a:rPr>
                        <a:t>Damiola</a:t>
                      </a:r>
                      <a:r>
                        <a:rPr lang="en-GB" sz="900" dirty="0">
                          <a:effectLst/>
                        </a:rPr>
                        <a:t> (2000) demonstrated that changing the feeding patterns in mice could alter the circadian rhythm of liver cells by up to 12 hours. Furthermore Campbell and Murphy demonstrated that light may be detected by skin receptor cells even when the same information is not received by the eyes. Fifteen patients were woken at various times of the night and light was shone onto the back of their knees.  In some cases the researchers managed to alter the sleep wake cycle of these participants by three hours. This suggests that light need not enter the eyes and stimulate the SCN in order to exert an effect on the sleep wake cycle.</a:t>
                      </a:r>
                      <a:endParaRPr lang="en-GB" sz="1050" dirty="0">
                        <a:effectLst/>
                        <a:latin typeface="Calibri" panose="020F0502020204030204" pitchFamily="34" charset="0"/>
                        <a:ea typeface="Times New Roman" panose="02020603050405020304" pitchFamily="18" charset="0"/>
                      </a:endParaRPr>
                    </a:p>
                  </a:txBody>
                  <a:tcPr marL="35921" marR="35921" marT="0" marB="0" anchor="ctr"/>
                </a:tc>
                <a:tc>
                  <a:txBody>
                    <a:bodyPr/>
                    <a:lstStyle/>
                    <a:p>
                      <a:pPr algn="ctr">
                        <a:lnSpc>
                          <a:spcPct val="100000"/>
                        </a:lnSpc>
                        <a:spcAft>
                          <a:spcPts val="0"/>
                        </a:spcAft>
                      </a:pPr>
                      <a:r>
                        <a:rPr lang="en-GB" sz="900" dirty="0">
                          <a:effectLst/>
                        </a:rPr>
                        <a:t>As a result, those in the continuous bright light group felt sleepier 2 hours earlier in the evening and woke up two hours earlier in the morning, closer to the local time conditions they would find themselves in after an east-west flight. This research demonstrates that we can entrain our circadian rhythms to fit into changing time zones to reduce the impact of jetlag. This also has implications on the economy, as individuals who must take long haul flights for business can improve their productivity and concentration upon landing at their destinations and get on with their jobs more rapidly.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r>
              <a:tr h="1140286">
                <a:tc>
                  <a:txBody>
                    <a:bodyPr/>
                    <a:lstStyle/>
                    <a:p>
                      <a:pPr algn="ctr">
                        <a:lnSpc>
                          <a:spcPct val="107000"/>
                        </a:lnSpc>
                        <a:spcAft>
                          <a:spcPts val="0"/>
                        </a:spcAft>
                      </a:pPr>
                      <a:r>
                        <a:rPr lang="en-GB" sz="900">
                          <a:effectLst/>
                        </a:rPr>
                        <a:t>Practical application: Using Light exposure to avoid jet lag</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c>
                  <a:txBody>
                    <a:bodyPr/>
                    <a:lstStyle/>
                    <a:p>
                      <a:pPr algn="ctr">
                        <a:lnSpc>
                          <a:spcPct val="100000"/>
                        </a:lnSpc>
                        <a:spcAft>
                          <a:spcPts val="0"/>
                        </a:spcAft>
                      </a:pPr>
                      <a:r>
                        <a:rPr lang="en-GB" sz="900">
                          <a:effectLst/>
                        </a:rPr>
                        <a:t>It may be too simplistic to suggest that the suprachiasmatic nucleus is the only endogenous pacemaker responsible for regulating the sleep wake cycle.</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c>
                  <a:txBody>
                    <a:bodyPr/>
                    <a:lstStyle/>
                    <a:p>
                      <a:pPr algn="ctr">
                        <a:lnSpc>
                          <a:spcPct val="100000"/>
                        </a:lnSpc>
                        <a:spcAft>
                          <a:spcPts val="0"/>
                        </a:spcAft>
                      </a:pPr>
                      <a:r>
                        <a:rPr lang="en-GB" sz="900">
                          <a:effectLst/>
                        </a:rPr>
                        <a:t>DeCoursay destroyed the SCN connections in 30 chipmunks and returned them to their natural habitat for 80 days. She noted that many of them were killed by predation not long after, as they had ventured out of their nests at the wrong time of day, suggesting their normal sleep wake cycle had been impaired. Furthermore, Ralph implanted SCN cells from mutant hamsters who had a sleep wake cycle of 20 hours into the SCN hamsters with a normal cycle. He discovered that for the hamsters who received the transplant their cycles changed to that of their mutant donors. Both these studies provide support for the importance of the SCN in regulating the sleep wake cycle.</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c>
                  <a:txBody>
                    <a:bodyPr/>
                    <a:lstStyle/>
                    <a:p>
                      <a:pPr algn="ctr">
                        <a:lnSpc>
                          <a:spcPct val="100000"/>
                        </a:lnSpc>
                        <a:spcAft>
                          <a:spcPts val="0"/>
                        </a:spcAft>
                      </a:pPr>
                      <a:r>
                        <a:rPr lang="en-GB" sz="900" dirty="0">
                          <a:effectLst/>
                        </a:rPr>
                        <a:t>This suggests that results cannot be generalised from these small samples onto everyone, as factors such as age and gender may have significant impacts on our circadian rhythms.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r>
            </a:tbl>
          </a:graphicData>
        </a:graphic>
      </p:graphicFrame>
      <p:sp>
        <p:nvSpPr>
          <p:cNvPr id="5" name="Rectangle 4"/>
          <p:cNvSpPr/>
          <p:nvPr/>
        </p:nvSpPr>
        <p:spPr>
          <a:xfrm>
            <a:off x="0" y="-20665"/>
            <a:ext cx="12192000"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Endogenous Pacemakers and Exogenous </a:t>
            </a:r>
            <a:r>
              <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Zeitgebers</a:t>
            </a:r>
            <a:r>
              <a:rPr lang="en-GB"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Evaluation Colour Sort</a:t>
            </a:r>
            <a:endParaRPr lang="en-GB"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86227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157" y="1416471"/>
            <a:ext cx="2506531" cy="54864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Which of the following is an example of the circadian rhythm?</a:t>
            </a:r>
            <a:endParaRPr lang="en-GB" sz="1200" dirty="0"/>
          </a:p>
        </p:txBody>
      </p:sp>
      <p:sp>
        <p:nvSpPr>
          <p:cNvPr id="5" name="Rectangle 4"/>
          <p:cNvSpPr/>
          <p:nvPr/>
        </p:nvSpPr>
        <p:spPr>
          <a:xfrm>
            <a:off x="508156" y="1965111"/>
            <a:ext cx="2506531" cy="1807284"/>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The menstrual cycle</a:t>
            </a:r>
          </a:p>
          <a:p>
            <a:pPr marL="342900" indent="-342900" algn="ctr">
              <a:buFont typeface="+mj-lt"/>
              <a:buAutoNum type="alphaUcPeriod"/>
            </a:pPr>
            <a:r>
              <a:rPr lang="en-GB" dirty="0" smtClean="0">
                <a:solidFill>
                  <a:schemeClr val="tx1"/>
                </a:solidFill>
              </a:rPr>
              <a:t>Seasonal affective disorder</a:t>
            </a:r>
          </a:p>
          <a:p>
            <a:pPr marL="342900" indent="-342900" algn="ctr">
              <a:buFont typeface="+mj-lt"/>
              <a:buAutoNum type="alphaUcPeriod"/>
            </a:pPr>
            <a:r>
              <a:rPr lang="en-GB" dirty="0" smtClean="0">
                <a:solidFill>
                  <a:schemeClr val="tx1"/>
                </a:solidFill>
              </a:rPr>
              <a:t>The sleep/wake cycle</a:t>
            </a:r>
          </a:p>
          <a:p>
            <a:pPr marL="342900" indent="-342900" algn="ctr">
              <a:buFont typeface="+mj-lt"/>
              <a:buAutoNum type="alphaUcPeriod"/>
            </a:pPr>
            <a:r>
              <a:rPr lang="en-GB" dirty="0" smtClean="0">
                <a:solidFill>
                  <a:schemeClr val="tx1"/>
                </a:solidFill>
              </a:rPr>
              <a:t>The stages of sleep</a:t>
            </a:r>
            <a:endParaRPr lang="en-GB" dirty="0">
              <a:solidFill>
                <a:schemeClr val="tx1"/>
              </a:solidFill>
            </a:endParaRPr>
          </a:p>
        </p:txBody>
      </p:sp>
      <p:sp>
        <p:nvSpPr>
          <p:cNvPr id="6" name="Rectangle 5"/>
          <p:cNvSpPr/>
          <p:nvPr/>
        </p:nvSpPr>
        <p:spPr>
          <a:xfrm>
            <a:off x="3382241" y="1416471"/>
            <a:ext cx="2506531" cy="54864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900" dirty="0" smtClean="0">
                <a:solidFill>
                  <a:schemeClr val="tx1"/>
                </a:solidFill>
              </a:rPr>
              <a:t>In </a:t>
            </a:r>
            <a:r>
              <a:rPr lang="en-GB" sz="900" dirty="0" err="1" smtClean="0">
                <a:solidFill>
                  <a:schemeClr val="tx1"/>
                </a:solidFill>
              </a:rPr>
              <a:t>Siffre’s</a:t>
            </a:r>
            <a:r>
              <a:rPr lang="en-GB" sz="900" dirty="0" smtClean="0">
                <a:solidFill>
                  <a:schemeClr val="tx1"/>
                </a:solidFill>
              </a:rPr>
              <a:t> cave study and </a:t>
            </a:r>
            <a:r>
              <a:rPr lang="en-GB" sz="900" dirty="0" err="1" smtClean="0">
                <a:solidFill>
                  <a:schemeClr val="tx1"/>
                </a:solidFill>
              </a:rPr>
              <a:t>Aschoff</a:t>
            </a:r>
            <a:r>
              <a:rPr lang="en-GB" sz="900" dirty="0" smtClean="0">
                <a:solidFill>
                  <a:schemeClr val="tx1"/>
                </a:solidFill>
              </a:rPr>
              <a:t> and </a:t>
            </a:r>
            <a:r>
              <a:rPr lang="en-GB" sz="900" dirty="0" err="1" smtClean="0">
                <a:solidFill>
                  <a:schemeClr val="tx1"/>
                </a:solidFill>
              </a:rPr>
              <a:t>Wever’s</a:t>
            </a:r>
            <a:r>
              <a:rPr lang="en-GB" sz="900" dirty="0" smtClean="0">
                <a:solidFill>
                  <a:schemeClr val="tx1"/>
                </a:solidFill>
              </a:rPr>
              <a:t> bunker study, the biological clock is not influenced by exogenous </a:t>
            </a:r>
            <a:r>
              <a:rPr lang="en-GB" sz="900" dirty="0" err="1" smtClean="0">
                <a:solidFill>
                  <a:schemeClr val="tx1"/>
                </a:solidFill>
              </a:rPr>
              <a:t>zeitgebers</a:t>
            </a:r>
            <a:r>
              <a:rPr lang="en-GB" sz="900" dirty="0" smtClean="0">
                <a:solidFill>
                  <a:schemeClr val="tx1"/>
                </a:solidFill>
              </a:rPr>
              <a:t> such as light. Within these studies, it is described as:</a:t>
            </a:r>
            <a:endParaRPr lang="en-GB" sz="900" dirty="0">
              <a:solidFill>
                <a:schemeClr val="tx1"/>
              </a:solidFill>
            </a:endParaRPr>
          </a:p>
        </p:txBody>
      </p:sp>
      <p:sp>
        <p:nvSpPr>
          <p:cNvPr id="7" name="Rectangle 6"/>
          <p:cNvSpPr/>
          <p:nvPr/>
        </p:nvSpPr>
        <p:spPr>
          <a:xfrm>
            <a:off x="3382240" y="1965111"/>
            <a:ext cx="2506531" cy="180728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Free-wheeling</a:t>
            </a:r>
          </a:p>
          <a:p>
            <a:pPr marL="342900" indent="-342900" algn="ctr">
              <a:buFont typeface="+mj-lt"/>
              <a:buAutoNum type="alphaUcPeriod"/>
            </a:pPr>
            <a:r>
              <a:rPr lang="en-GB" dirty="0" smtClean="0">
                <a:solidFill>
                  <a:schemeClr val="tx1"/>
                </a:solidFill>
              </a:rPr>
              <a:t>Free-trading</a:t>
            </a:r>
          </a:p>
          <a:p>
            <a:pPr marL="342900" indent="-342900" algn="ctr">
              <a:buFont typeface="+mj-lt"/>
              <a:buAutoNum type="alphaUcPeriod"/>
            </a:pPr>
            <a:r>
              <a:rPr lang="en-GB" dirty="0" smtClean="0">
                <a:solidFill>
                  <a:schemeClr val="tx1"/>
                </a:solidFill>
              </a:rPr>
              <a:t>Free-flowing</a:t>
            </a:r>
          </a:p>
          <a:p>
            <a:pPr marL="342900" indent="-342900" algn="ctr">
              <a:buFont typeface="+mj-lt"/>
              <a:buAutoNum type="alphaUcPeriod"/>
            </a:pPr>
            <a:r>
              <a:rPr lang="en-GB" dirty="0" smtClean="0">
                <a:solidFill>
                  <a:schemeClr val="tx1"/>
                </a:solidFill>
              </a:rPr>
              <a:t>Free-running</a:t>
            </a:r>
            <a:endParaRPr lang="en-GB" dirty="0">
              <a:solidFill>
                <a:schemeClr val="tx1"/>
              </a:solidFill>
            </a:endParaRPr>
          </a:p>
        </p:txBody>
      </p:sp>
      <p:sp>
        <p:nvSpPr>
          <p:cNvPr id="8" name="Rectangle 7"/>
          <p:cNvSpPr/>
          <p:nvPr/>
        </p:nvSpPr>
        <p:spPr>
          <a:xfrm>
            <a:off x="6256324" y="1416471"/>
            <a:ext cx="2506531" cy="54864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Core body temperature varies by approximately how many degrees over a 24 hour period?</a:t>
            </a:r>
            <a:endParaRPr lang="en-GB" sz="1200" dirty="0"/>
          </a:p>
        </p:txBody>
      </p:sp>
      <p:sp>
        <p:nvSpPr>
          <p:cNvPr id="9" name="Rectangle 8"/>
          <p:cNvSpPr/>
          <p:nvPr/>
        </p:nvSpPr>
        <p:spPr>
          <a:xfrm>
            <a:off x="6256323" y="1965111"/>
            <a:ext cx="2506531" cy="1807284"/>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1 degree C</a:t>
            </a:r>
          </a:p>
          <a:p>
            <a:pPr marL="342900" indent="-342900" algn="ctr">
              <a:buFont typeface="+mj-lt"/>
              <a:buAutoNum type="alphaUcPeriod"/>
            </a:pPr>
            <a:r>
              <a:rPr lang="en-GB" dirty="0" smtClean="0">
                <a:solidFill>
                  <a:schemeClr val="tx1"/>
                </a:solidFill>
              </a:rPr>
              <a:t>2 degrees C</a:t>
            </a:r>
          </a:p>
          <a:p>
            <a:pPr marL="342900" indent="-342900" algn="ctr">
              <a:buFont typeface="+mj-lt"/>
              <a:buAutoNum type="alphaUcPeriod"/>
            </a:pPr>
            <a:r>
              <a:rPr lang="en-GB" dirty="0" smtClean="0">
                <a:solidFill>
                  <a:schemeClr val="tx1"/>
                </a:solidFill>
              </a:rPr>
              <a:t>3 degrees C</a:t>
            </a:r>
          </a:p>
          <a:p>
            <a:pPr marL="342900" indent="-342900" algn="ctr">
              <a:buFont typeface="+mj-lt"/>
              <a:buAutoNum type="alphaUcPeriod"/>
            </a:pPr>
            <a:r>
              <a:rPr lang="en-GB" dirty="0" smtClean="0">
                <a:solidFill>
                  <a:schemeClr val="tx1"/>
                </a:solidFill>
              </a:rPr>
              <a:t>5 degrees C</a:t>
            </a:r>
            <a:endParaRPr lang="en-GB" dirty="0">
              <a:solidFill>
                <a:schemeClr val="tx1"/>
              </a:solidFill>
            </a:endParaRPr>
          </a:p>
        </p:txBody>
      </p:sp>
      <p:sp>
        <p:nvSpPr>
          <p:cNvPr id="10" name="Rectangle 9"/>
          <p:cNvSpPr/>
          <p:nvPr/>
        </p:nvSpPr>
        <p:spPr>
          <a:xfrm>
            <a:off x="9130408" y="1416471"/>
            <a:ext cx="2506531" cy="54864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000" dirty="0" smtClean="0">
                <a:solidFill>
                  <a:schemeClr val="tx1"/>
                </a:solidFill>
              </a:rPr>
              <a:t>Research into circadian rhythms has contributed to our understanding of </a:t>
            </a:r>
            <a:r>
              <a:rPr lang="en-GB" sz="1000" dirty="0" err="1" smtClean="0">
                <a:solidFill>
                  <a:schemeClr val="tx1"/>
                </a:solidFill>
              </a:rPr>
              <a:t>chronotherapeutics</a:t>
            </a:r>
            <a:r>
              <a:rPr lang="en-GB" sz="1000" dirty="0" smtClean="0">
                <a:solidFill>
                  <a:schemeClr val="tx1"/>
                </a:solidFill>
              </a:rPr>
              <a:t> which is the study of:</a:t>
            </a:r>
            <a:endParaRPr lang="en-GB" sz="1000" dirty="0">
              <a:solidFill>
                <a:schemeClr val="tx1"/>
              </a:solidFill>
            </a:endParaRPr>
          </a:p>
        </p:txBody>
      </p:sp>
      <p:sp>
        <p:nvSpPr>
          <p:cNvPr id="11" name="Rectangle 10"/>
          <p:cNvSpPr/>
          <p:nvPr/>
        </p:nvSpPr>
        <p:spPr>
          <a:xfrm>
            <a:off x="9130407" y="1965111"/>
            <a:ext cx="2506531" cy="180728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342900" indent="-342900" algn="ctr">
              <a:buFont typeface="+mj-lt"/>
              <a:buAutoNum type="alphaUcPeriod"/>
            </a:pPr>
            <a:r>
              <a:rPr lang="en-GB" sz="1200" dirty="0" smtClean="0">
                <a:solidFill>
                  <a:schemeClr val="tx1"/>
                </a:solidFill>
              </a:rPr>
              <a:t>The timing of drug dosing</a:t>
            </a:r>
          </a:p>
          <a:p>
            <a:pPr marL="342900" indent="-342900" algn="ctr">
              <a:buFont typeface="+mj-lt"/>
              <a:buAutoNum type="alphaUcPeriod"/>
            </a:pPr>
            <a:r>
              <a:rPr lang="en-GB" sz="1200" dirty="0">
                <a:solidFill>
                  <a:schemeClr val="tx1"/>
                </a:solidFill>
              </a:rPr>
              <a:t>H</a:t>
            </a:r>
            <a:r>
              <a:rPr lang="en-GB" sz="1200" dirty="0" smtClean="0">
                <a:solidFill>
                  <a:schemeClr val="tx1"/>
                </a:solidFill>
              </a:rPr>
              <a:t>ow circadian and </a:t>
            </a:r>
            <a:r>
              <a:rPr lang="en-GB" sz="1200" dirty="0" err="1" smtClean="0">
                <a:solidFill>
                  <a:schemeClr val="tx1"/>
                </a:solidFill>
              </a:rPr>
              <a:t>infradian</a:t>
            </a:r>
            <a:r>
              <a:rPr lang="en-GB" sz="1200" dirty="0" smtClean="0">
                <a:solidFill>
                  <a:schemeClr val="tx1"/>
                </a:solidFill>
              </a:rPr>
              <a:t> rhythms interact</a:t>
            </a:r>
          </a:p>
          <a:p>
            <a:pPr marL="342900" indent="-342900" algn="ctr">
              <a:buFont typeface="+mj-lt"/>
              <a:buAutoNum type="alphaUcPeriod"/>
            </a:pPr>
            <a:r>
              <a:rPr lang="en-GB" sz="1200" dirty="0">
                <a:solidFill>
                  <a:schemeClr val="tx1"/>
                </a:solidFill>
              </a:rPr>
              <a:t>H</a:t>
            </a:r>
            <a:r>
              <a:rPr lang="en-GB" sz="1200" dirty="0" smtClean="0">
                <a:solidFill>
                  <a:schemeClr val="tx1"/>
                </a:solidFill>
              </a:rPr>
              <a:t>ow endogenous pacemakers ar</a:t>
            </a:r>
            <a:r>
              <a:rPr lang="en-GB" sz="1200" dirty="0" smtClean="0">
                <a:solidFill>
                  <a:schemeClr val="tx1"/>
                </a:solidFill>
              </a:rPr>
              <a:t>e detected by skin receptors</a:t>
            </a:r>
          </a:p>
          <a:p>
            <a:pPr marL="342900" indent="-342900" algn="ctr">
              <a:buFont typeface="+mj-lt"/>
              <a:buAutoNum type="alphaUcPeriod"/>
            </a:pPr>
            <a:r>
              <a:rPr lang="en-GB" sz="1200" dirty="0" smtClean="0">
                <a:solidFill>
                  <a:schemeClr val="tx1"/>
                </a:solidFill>
              </a:rPr>
              <a:t>The effects of disruption of circadian rhythms (including shift work and jet lag)</a:t>
            </a:r>
            <a:endParaRPr lang="en-GB" sz="1200" dirty="0">
              <a:solidFill>
                <a:schemeClr val="tx1"/>
              </a:solidFill>
            </a:endParaRPr>
          </a:p>
        </p:txBody>
      </p:sp>
      <p:sp>
        <p:nvSpPr>
          <p:cNvPr id="12" name="Rectangle 11"/>
          <p:cNvSpPr/>
          <p:nvPr/>
        </p:nvSpPr>
        <p:spPr>
          <a:xfrm>
            <a:off x="508157" y="4150706"/>
            <a:ext cx="2506531" cy="54864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The Stern and McClintock study investigated the influence of which chemicals?</a:t>
            </a:r>
            <a:endParaRPr lang="en-GB" sz="1200" dirty="0"/>
          </a:p>
        </p:txBody>
      </p:sp>
      <p:sp>
        <p:nvSpPr>
          <p:cNvPr id="13" name="Rectangle 12"/>
          <p:cNvSpPr/>
          <p:nvPr/>
        </p:nvSpPr>
        <p:spPr>
          <a:xfrm>
            <a:off x="508156" y="4699346"/>
            <a:ext cx="2506531" cy="1807284"/>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 Hormones</a:t>
            </a:r>
          </a:p>
          <a:p>
            <a:pPr marL="342900" indent="-342900" algn="ctr">
              <a:buFont typeface="+mj-lt"/>
              <a:buAutoNum type="alphaUcPeriod"/>
            </a:pPr>
            <a:r>
              <a:rPr lang="en-GB" dirty="0" smtClean="0">
                <a:solidFill>
                  <a:schemeClr val="tx1"/>
                </a:solidFill>
              </a:rPr>
              <a:t>Pheromones</a:t>
            </a:r>
          </a:p>
          <a:p>
            <a:pPr marL="342900" indent="-342900" algn="ctr">
              <a:buFont typeface="+mj-lt"/>
              <a:buAutoNum type="alphaUcPeriod"/>
            </a:pPr>
            <a:r>
              <a:rPr lang="en-GB" dirty="0" smtClean="0">
                <a:solidFill>
                  <a:schemeClr val="tx1"/>
                </a:solidFill>
              </a:rPr>
              <a:t>Phonemes</a:t>
            </a:r>
          </a:p>
          <a:p>
            <a:pPr marL="342900" indent="-342900" algn="ctr">
              <a:buFont typeface="+mj-lt"/>
              <a:buAutoNum type="alphaUcPeriod"/>
            </a:pPr>
            <a:r>
              <a:rPr lang="en-GB" dirty="0" smtClean="0">
                <a:solidFill>
                  <a:schemeClr val="tx1"/>
                </a:solidFill>
              </a:rPr>
              <a:t>Drugs</a:t>
            </a:r>
            <a:endParaRPr lang="en-GB" dirty="0">
              <a:solidFill>
                <a:schemeClr val="tx1"/>
              </a:solidFill>
            </a:endParaRPr>
          </a:p>
        </p:txBody>
      </p:sp>
      <p:sp>
        <p:nvSpPr>
          <p:cNvPr id="14" name="Rectangle 13"/>
          <p:cNvSpPr/>
          <p:nvPr/>
        </p:nvSpPr>
        <p:spPr>
          <a:xfrm>
            <a:off x="3382241" y="4150706"/>
            <a:ext cx="2506531" cy="54864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smtClean="0">
                <a:solidFill>
                  <a:schemeClr val="tx1"/>
                </a:solidFill>
              </a:rPr>
              <a:t>Rapid eye movement (REM) occurs in which phase of the sleep cycle?</a:t>
            </a:r>
            <a:endParaRPr lang="en-GB" sz="1200" dirty="0">
              <a:solidFill>
                <a:schemeClr val="tx1"/>
              </a:solidFill>
            </a:endParaRPr>
          </a:p>
        </p:txBody>
      </p:sp>
      <p:sp>
        <p:nvSpPr>
          <p:cNvPr id="15" name="Rectangle 14"/>
          <p:cNvSpPr/>
          <p:nvPr/>
        </p:nvSpPr>
        <p:spPr>
          <a:xfrm>
            <a:off x="3382240" y="4699346"/>
            <a:ext cx="2506531" cy="180728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228600" indent="-228600" algn="ctr">
              <a:buFont typeface="+mj-lt"/>
              <a:buAutoNum type="alphaUcPeriod"/>
            </a:pPr>
            <a:r>
              <a:rPr lang="en-GB" dirty="0" smtClean="0">
                <a:solidFill>
                  <a:schemeClr val="tx1"/>
                </a:solidFill>
              </a:rPr>
              <a:t>Stages 1 and 2</a:t>
            </a:r>
          </a:p>
          <a:p>
            <a:pPr marL="228600" indent="-228600" algn="ctr">
              <a:buFont typeface="+mj-lt"/>
              <a:buAutoNum type="alphaUcPeriod"/>
            </a:pPr>
            <a:r>
              <a:rPr lang="en-GB" dirty="0" smtClean="0">
                <a:solidFill>
                  <a:schemeClr val="tx1"/>
                </a:solidFill>
              </a:rPr>
              <a:t>Stages 3 and 4</a:t>
            </a:r>
          </a:p>
          <a:p>
            <a:pPr marL="228600" indent="-228600" algn="ctr">
              <a:buFont typeface="+mj-lt"/>
              <a:buAutoNum type="alphaUcPeriod"/>
            </a:pPr>
            <a:r>
              <a:rPr lang="en-GB" dirty="0" smtClean="0">
                <a:solidFill>
                  <a:schemeClr val="tx1"/>
                </a:solidFill>
              </a:rPr>
              <a:t>Stage 5</a:t>
            </a:r>
          </a:p>
          <a:p>
            <a:pPr marL="228600" indent="-228600" algn="ctr">
              <a:buFont typeface="+mj-lt"/>
              <a:buAutoNum type="alphaUcPeriod"/>
            </a:pPr>
            <a:r>
              <a:rPr lang="en-GB" dirty="0" smtClean="0">
                <a:solidFill>
                  <a:schemeClr val="tx1"/>
                </a:solidFill>
              </a:rPr>
              <a:t>It is not part of the sleep cycle</a:t>
            </a:r>
            <a:endParaRPr lang="en-GB" dirty="0">
              <a:solidFill>
                <a:schemeClr val="tx1"/>
              </a:solidFill>
            </a:endParaRPr>
          </a:p>
        </p:txBody>
      </p:sp>
      <p:sp>
        <p:nvSpPr>
          <p:cNvPr id="16" name="Rectangle 15"/>
          <p:cNvSpPr/>
          <p:nvPr/>
        </p:nvSpPr>
        <p:spPr>
          <a:xfrm>
            <a:off x="6256324" y="4150706"/>
            <a:ext cx="2506531" cy="54864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Melatonin is secreted by the:</a:t>
            </a:r>
            <a:endParaRPr lang="en-GB" dirty="0"/>
          </a:p>
        </p:txBody>
      </p:sp>
      <p:sp>
        <p:nvSpPr>
          <p:cNvPr id="17" name="Rectangle 16"/>
          <p:cNvSpPr/>
          <p:nvPr/>
        </p:nvSpPr>
        <p:spPr>
          <a:xfrm>
            <a:off x="6256323" y="4699346"/>
            <a:ext cx="2506531" cy="1807284"/>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Adrenal gland</a:t>
            </a:r>
          </a:p>
          <a:p>
            <a:pPr marL="342900" indent="-342900" algn="ctr">
              <a:buFont typeface="+mj-lt"/>
              <a:buAutoNum type="alphaUcPeriod"/>
            </a:pPr>
            <a:r>
              <a:rPr lang="en-GB" dirty="0" smtClean="0">
                <a:solidFill>
                  <a:schemeClr val="tx1"/>
                </a:solidFill>
              </a:rPr>
              <a:t>Thyroid gland</a:t>
            </a:r>
          </a:p>
          <a:p>
            <a:pPr marL="342900" indent="-342900" algn="ctr">
              <a:buFont typeface="+mj-lt"/>
              <a:buAutoNum type="alphaUcPeriod"/>
            </a:pPr>
            <a:r>
              <a:rPr lang="en-GB" dirty="0" smtClean="0">
                <a:solidFill>
                  <a:schemeClr val="tx1"/>
                </a:solidFill>
              </a:rPr>
              <a:t>Pituitary gland</a:t>
            </a:r>
          </a:p>
          <a:p>
            <a:pPr marL="342900" indent="-342900" algn="ctr">
              <a:buFont typeface="+mj-lt"/>
              <a:buAutoNum type="alphaUcPeriod"/>
            </a:pPr>
            <a:r>
              <a:rPr lang="en-GB" dirty="0" smtClean="0">
                <a:solidFill>
                  <a:schemeClr val="tx1"/>
                </a:solidFill>
              </a:rPr>
              <a:t>Pineal gland</a:t>
            </a:r>
            <a:endParaRPr lang="en-GB" dirty="0">
              <a:solidFill>
                <a:schemeClr val="tx1"/>
              </a:solidFill>
            </a:endParaRPr>
          </a:p>
        </p:txBody>
      </p:sp>
      <p:sp>
        <p:nvSpPr>
          <p:cNvPr id="18" name="Rectangle 17"/>
          <p:cNvSpPr/>
          <p:nvPr/>
        </p:nvSpPr>
        <p:spPr>
          <a:xfrm>
            <a:off x="9130408" y="4150706"/>
            <a:ext cx="2506531" cy="54864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smtClean="0">
                <a:solidFill>
                  <a:schemeClr val="tx1"/>
                </a:solidFill>
              </a:rPr>
              <a:t>Which pattern of brainwave activity is not a feature of the sleep cycle?</a:t>
            </a:r>
            <a:endParaRPr lang="en-GB" sz="1200" dirty="0">
              <a:solidFill>
                <a:schemeClr val="tx1"/>
              </a:solidFill>
            </a:endParaRPr>
          </a:p>
        </p:txBody>
      </p:sp>
      <p:sp>
        <p:nvSpPr>
          <p:cNvPr id="19" name="Rectangle 18"/>
          <p:cNvSpPr/>
          <p:nvPr/>
        </p:nvSpPr>
        <p:spPr>
          <a:xfrm>
            <a:off x="9130407" y="4699346"/>
            <a:ext cx="2506531" cy="180728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Alpha waves</a:t>
            </a:r>
          </a:p>
          <a:p>
            <a:pPr marL="342900" indent="-342900" algn="ctr">
              <a:buFont typeface="+mj-lt"/>
              <a:buAutoNum type="alphaUcPeriod"/>
            </a:pPr>
            <a:r>
              <a:rPr lang="en-GB" dirty="0" smtClean="0">
                <a:solidFill>
                  <a:schemeClr val="tx1"/>
                </a:solidFill>
              </a:rPr>
              <a:t>Beta waves</a:t>
            </a:r>
          </a:p>
          <a:p>
            <a:pPr marL="342900" indent="-342900" algn="ctr">
              <a:buFont typeface="+mj-lt"/>
              <a:buAutoNum type="alphaUcPeriod"/>
            </a:pPr>
            <a:r>
              <a:rPr lang="en-GB" dirty="0" smtClean="0">
                <a:solidFill>
                  <a:schemeClr val="tx1"/>
                </a:solidFill>
              </a:rPr>
              <a:t>Delta waves</a:t>
            </a:r>
          </a:p>
          <a:p>
            <a:pPr marL="342900" indent="-342900" algn="ctr">
              <a:buFont typeface="+mj-lt"/>
              <a:buAutoNum type="alphaUcPeriod"/>
            </a:pPr>
            <a:r>
              <a:rPr lang="en-GB" dirty="0" smtClean="0">
                <a:solidFill>
                  <a:schemeClr val="tx1"/>
                </a:solidFill>
              </a:rPr>
              <a:t>Theta waves</a:t>
            </a:r>
            <a:endParaRPr lang="en-GB" dirty="0">
              <a:solidFill>
                <a:schemeClr val="tx1"/>
              </a:solidFill>
            </a:endParaRPr>
          </a:p>
        </p:txBody>
      </p:sp>
      <p:pic>
        <p:nvPicPr>
          <p:cNvPr id="2" name="Picture 1"/>
          <p:cNvPicPr>
            <a:picLocks noChangeAspect="1"/>
          </p:cNvPicPr>
          <p:nvPr/>
        </p:nvPicPr>
        <p:blipFill rotWithShape="1">
          <a:blip r:embed="rId2"/>
          <a:srcRect l="9715" t="3303" r="12871" b="15818"/>
          <a:stretch/>
        </p:blipFill>
        <p:spPr>
          <a:xfrm>
            <a:off x="9947986" y="54624"/>
            <a:ext cx="1688952" cy="1323407"/>
          </a:xfrm>
          <a:prstGeom prst="rect">
            <a:avLst/>
          </a:prstGeom>
        </p:spPr>
      </p:pic>
      <p:pic>
        <p:nvPicPr>
          <p:cNvPr id="21" name="Picture 20"/>
          <p:cNvPicPr>
            <a:picLocks noChangeAspect="1"/>
          </p:cNvPicPr>
          <p:nvPr/>
        </p:nvPicPr>
        <p:blipFill rotWithShape="1">
          <a:blip r:embed="rId2"/>
          <a:srcRect l="9715" t="3303" r="12871" b="15818"/>
          <a:stretch/>
        </p:blipFill>
        <p:spPr>
          <a:xfrm>
            <a:off x="508156" y="55637"/>
            <a:ext cx="1688952" cy="1323407"/>
          </a:xfrm>
          <a:prstGeom prst="rect">
            <a:avLst/>
          </a:prstGeom>
        </p:spPr>
      </p:pic>
      <p:sp>
        <p:nvSpPr>
          <p:cNvPr id="22" name="Rectangle 21"/>
          <p:cNvSpPr/>
          <p:nvPr/>
        </p:nvSpPr>
        <p:spPr>
          <a:xfrm>
            <a:off x="2197108" y="0"/>
            <a:ext cx="7750878"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Circadian  and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Infradian</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Rhythms Multiple </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Choice</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03571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b="1" dirty="0"/>
              <a:t>Paragraph 1 – Introduction</a:t>
            </a:r>
            <a:r>
              <a:rPr lang="en-US" dirty="0"/>
              <a:t>:   Keep brief, explain that a circadian rhythm is one type of biological rhythm which has a periodicity of 24 hours </a:t>
            </a:r>
            <a:r>
              <a:rPr lang="en-US" dirty="0" err="1"/>
              <a:t>eg</a:t>
            </a:r>
            <a:r>
              <a:rPr lang="en-US" dirty="0"/>
              <a:t>: The sleep/wake cycle, Core Body Temperature and hormone production</a:t>
            </a:r>
            <a:endParaRPr lang="en-GB" dirty="0"/>
          </a:p>
          <a:p>
            <a:pPr marL="0" indent="0">
              <a:buNone/>
            </a:pPr>
            <a:endParaRPr lang="en-GB" dirty="0"/>
          </a:p>
          <a:p>
            <a:r>
              <a:rPr lang="en-US" b="1" dirty="0"/>
              <a:t>Paragraph 2 – Theory:</a:t>
            </a:r>
            <a:r>
              <a:rPr lang="en-US" dirty="0"/>
              <a:t>     Explain that biological rhythms are thought to be controlled by endogenous pacemakers and exogenous </a:t>
            </a:r>
            <a:r>
              <a:rPr lang="en-US" dirty="0" err="1"/>
              <a:t>zeitgebers</a:t>
            </a:r>
            <a:r>
              <a:rPr lang="en-US" dirty="0"/>
              <a:t>.  Explain the meaning of each of these terms and describe the biological processes and the influence of external </a:t>
            </a:r>
            <a:r>
              <a:rPr lang="en-US" dirty="0" err="1"/>
              <a:t>zeitgebers</a:t>
            </a:r>
            <a:r>
              <a:rPr lang="en-US" dirty="0"/>
              <a:t> on endogenous pacemakers but keep it related to Circadian Rhythms for this essay</a:t>
            </a:r>
            <a:endParaRPr lang="en-GB" dirty="0"/>
          </a:p>
          <a:p>
            <a:endParaRPr lang="en-GB" dirty="0"/>
          </a:p>
          <a:p>
            <a:r>
              <a:rPr lang="en-US" b="1" dirty="0"/>
              <a:t>Paragraph 3 – Evidence-Research or Anecdotal:</a:t>
            </a:r>
            <a:r>
              <a:rPr lang="en-US" dirty="0"/>
              <a:t>   Discuss research evidence here that has been carried out on circadian rhythms (sleep wake cycle) </a:t>
            </a:r>
            <a:r>
              <a:rPr lang="en-US" dirty="0" err="1"/>
              <a:t>eg</a:t>
            </a:r>
            <a:r>
              <a:rPr lang="en-US" dirty="0"/>
              <a:t>:  </a:t>
            </a:r>
            <a:r>
              <a:rPr lang="en-US" dirty="0" err="1"/>
              <a:t>Siffre</a:t>
            </a:r>
            <a:r>
              <a:rPr lang="en-US" dirty="0"/>
              <a:t>, Ashcroft and Weaver, </a:t>
            </a:r>
            <a:r>
              <a:rPr lang="en-US" dirty="0" err="1"/>
              <a:t>Folkard</a:t>
            </a:r>
            <a:r>
              <a:rPr lang="en-US" dirty="0"/>
              <a:t> </a:t>
            </a:r>
            <a:r>
              <a:rPr lang="en-US" dirty="0" err="1"/>
              <a:t>etc</a:t>
            </a:r>
            <a:r>
              <a:rPr lang="en-US" dirty="0"/>
              <a:t>: Then discuss research evidence for and against core body temp and hormones.  </a:t>
            </a:r>
            <a:endParaRPr lang="en-GB" dirty="0"/>
          </a:p>
          <a:p>
            <a:pPr marL="0" indent="0">
              <a:buNone/>
            </a:pPr>
            <a:endParaRPr lang="en-GB" dirty="0"/>
          </a:p>
          <a:p>
            <a:r>
              <a:rPr lang="en-US" b="1" dirty="0"/>
              <a:t>Paragraph 4 – Criticisms/Evaluation of Evidence/and or Theories</a:t>
            </a:r>
            <a:r>
              <a:rPr lang="en-US" dirty="0"/>
              <a:t>:  Positive and negative criticisms of the findings from research or theory (if not done above) and the methodologies used for research into this area.  These can be general (relevant to the nature of research in this area or specific to each piece of research)  Remember to be synoptic and look at your toolkit to see what areas you can include to show your knowledge of approaches, issues and debates within psychology – but remember to make these relevant to the topic under discussion.</a:t>
            </a:r>
            <a:endParaRPr lang="en-GB" dirty="0"/>
          </a:p>
          <a:p>
            <a:pPr marL="0" indent="0">
              <a:buNone/>
            </a:pPr>
            <a:endParaRPr lang="en-GB" dirty="0"/>
          </a:p>
          <a:p>
            <a:r>
              <a:rPr lang="en-US" b="1" dirty="0"/>
              <a:t>Paragraph 5 – Conclusion</a:t>
            </a:r>
            <a:r>
              <a:rPr lang="en-US" dirty="0"/>
              <a:t>: A brief conclusion that sums up the strengths and/or limitations of the overall evidence, and discusses importance to our scientific knowledge, and real life application.  Do not introduce new studies or material here.</a:t>
            </a:r>
            <a:endParaRPr lang="en-GB" dirty="0"/>
          </a:p>
        </p:txBody>
      </p:sp>
      <p:sp>
        <p:nvSpPr>
          <p:cNvPr id="4" name="Rectangle 3"/>
          <p:cNvSpPr/>
          <p:nvPr/>
        </p:nvSpPr>
        <p:spPr>
          <a:xfrm>
            <a:off x="0" y="61854"/>
            <a:ext cx="121920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dirty="0" smtClean="0">
                <a:ln w="11430"/>
                <a:solidFill>
                  <a:schemeClr val="accent2"/>
                </a:solidFill>
                <a:effectLst>
                  <a:outerShdw blurRad="50800" dist="39000" dir="5460000" algn="tl">
                    <a:srgbClr val="000000">
                      <a:alpha val="38000"/>
                    </a:srgbClr>
                  </a:outerShdw>
                </a:effectLst>
              </a:rPr>
              <a:t>Describe and discuss research into circadian rhythms (16 marks)</a:t>
            </a:r>
            <a:endParaRPr lang="en-GB" sz="3600" b="1" cap="none" spc="0" dirty="0">
              <a:ln w="11430"/>
              <a:solidFill>
                <a:schemeClr val="accent2"/>
              </a:solidFill>
              <a:effectLst>
                <a:outerShdw blurRad="50800" dist="39000" dir="5460000" algn="tl">
                  <a:srgbClr val="000000">
                    <a:alpha val="38000"/>
                  </a:srgbClr>
                </a:outerShdw>
              </a:effectLst>
            </a:endParaRPr>
          </a:p>
        </p:txBody>
      </p:sp>
      <p:sp>
        <p:nvSpPr>
          <p:cNvPr id="5" name="Rectangle 4"/>
          <p:cNvSpPr/>
          <p:nvPr/>
        </p:nvSpPr>
        <p:spPr>
          <a:xfrm>
            <a:off x="802783" y="1344281"/>
            <a:ext cx="10586434" cy="399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WHAT TO INCLUDE:</a:t>
            </a:r>
            <a:endParaRPr lang="en-GB" dirty="0"/>
          </a:p>
        </p:txBody>
      </p:sp>
    </p:spTree>
    <p:extLst>
      <p:ext uri="{BB962C8B-B14F-4D97-AF65-F5344CB8AC3E}">
        <p14:creationId xmlns:p14="http://schemas.microsoft.com/office/powerpoint/2010/main" val="3089973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9740" y="1498828"/>
            <a:ext cx="4782355" cy="5108034"/>
          </a:xfrm>
        </p:spPr>
        <p:txBody>
          <a:bodyPr>
            <a:normAutofit fontScale="40000" lnSpcReduction="20000"/>
          </a:bodyPr>
          <a:lstStyle/>
          <a:p>
            <a:pPr marL="0" indent="0">
              <a:buNone/>
            </a:pPr>
            <a:r>
              <a:rPr lang="en-GB" b="1" dirty="0"/>
              <a:t>Possible content</a:t>
            </a:r>
            <a:endParaRPr lang="en-GB" dirty="0"/>
          </a:p>
          <a:p>
            <a:pPr lvl="0"/>
            <a:r>
              <a:rPr lang="en-GB" dirty="0"/>
              <a:t>Systematic research from Wernicke and </a:t>
            </a:r>
            <a:r>
              <a:rPr lang="en-GB" dirty="0" err="1"/>
              <a:t>Broca</a:t>
            </a:r>
            <a:r>
              <a:rPr lang="en-GB" dirty="0"/>
              <a:t> onwards has demonstrated that in most people language centres are lateralised to the left hemisphere</a:t>
            </a:r>
          </a:p>
          <a:p>
            <a:pPr lvl="0"/>
            <a:r>
              <a:rPr lang="en-GB" dirty="0"/>
              <a:t>Wernicke’s area seems to be responsible for the interpretation of speech – damage leads to receptive or sensory aphasia</a:t>
            </a:r>
          </a:p>
          <a:p>
            <a:pPr lvl="0"/>
            <a:r>
              <a:rPr lang="en-GB" dirty="0" err="1"/>
              <a:t>Broca’s</a:t>
            </a:r>
            <a:r>
              <a:rPr lang="en-GB" dirty="0"/>
              <a:t> area was thought to be responsible for the production of speech this is now thought to involve a wider network than just </a:t>
            </a:r>
            <a:r>
              <a:rPr lang="en-GB" dirty="0" err="1"/>
              <a:t>Broca’s</a:t>
            </a:r>
            <a:r>
              <a:rPr lang="en-GB" dirty="0"/>
              <a:t> area – damage leads to production (expressive) or motor aphasia</a:t>
            </a:r>
          </a:p>
          <a:p>
            <a:pPr marL="0" indent="0">
              <a:buNone/>
            </a:pPr>
            <a:r>
              <a:rPr lang="en-GB" b="1" dirty="0" smtClean="0"/>
              <a:t>Possible </a:t>
            </a:r>
            <a:r>
              <a:rPr lang="en-GB" b="1" dirty="0"/>
              <a:t>application</a:t>
            </a:r>
            <a:endParaRPr lang="en-GB" dirty="0"/>
          </a:p>
          <a:p>
            <a:pPr lvl="0"/>
            <a:r>
              <a:rPr lang="en-GB" dirty="0"/>
              <a:t>The presence of a right sided paralysis confirms that in cases such as Robert’s there is lateralised damage to the left hemisphere</a:t>
            </a:r>
          </a:p>
          <a:p>
            <a:pPr lvl="0"/>
            <a:r>
              <a:rPr lang="en-GB" dirty="0"/>
              <a:t>Robert, can understand speech so we conclude that he does not have Wernicke’s, receptive, aphasia; caused by damage to Wernicke’s area in the left hemisphere.</a:t>
            </a:r>
          </a:p>
          <a:p>
            <a:pPr lvl="0"/>
            <a:r>
              <a:rPr lang="en-GB" dirty="0"/>
              <a:t>Robert cannot produce speech so we conclude that </a:t>
            </a:r>
            <a:r>
              <a:rPr lang="en-GB" dirty="0" err="1"/>
              <a:t>Broca’s</a:t>
            </a:r>
            <a:r>
              <a:rPr lang="en-GB" dirty="0"/>
              <a:t> area has been damaged leading to </a:t>
            </a:r>
            <a:r>
              <a:rPr lang="en-GB" dirty="0" err="1"/>
              <a:t>Broca’s</a:t>
            </a:r>
            <a:r>
              <a:rPr lang="en-GB" dirty="0"/>
              <a:t>, production or expressive aphasia.</a:t>
            </a:r>
          </a:p>
          <a:p>
            <a:pPr marL="0" indent="0">
              <a:buNone/>
            </a:pPr>
            <a:r>
              <a:rPr lang="en-GB" b="1" dirty="0" smtClean="0"/>
              <a:t>Possible </a:t>
            </a:r>
            <a:r>
              <a:rPr lang="en-GB" b="1" dirty="0"/>
              <a:t>discussion</a:t>
            </a:r>
            <a:endParaRPr lang="en-GB" dirty="0"/>
          </a:p>
          <a:p>
            <a:pPr lvl="0"/>
            <a:r>
              <a:rPr lang="en-GB" dirty="0"/>
              <a:t>As language centres are lateralised they can be impaired by damage to the left hemisphere, not to the right. The left hemisphere also controls the muscles of the right side of the body therefore, when brain damage leads to speech problems combined with paralysis of body muscles, it is usually a right sided paralysis</a:t>
            </a:r>
          </a:p>
          <a:p>
            <a:pPr lvl="0"/>
            <a:r>
              <a:rPr lang="en-GB" dirty="0"/>
              <a:t>Damage to </a:t>
            </a:r>
            <a:r>
              <a:rPr lang="en-GB" dirty="0" err="1"/>
              <a:t>Broca’s</a:t>
            </a:r>
            <a:r>
              <a:rPr lang="en-GB" dirty="0"/>
              <a:t> area can lead to production/expressive aphasia combined with right sided paralysis</a:t>
            </a:r>
          </a:p>
          <a:p>
            <a:pPr lvl="0"/>
            <a:r>
              <a:rPr lang="en-GB" dirty="0"/>
              <a:t>Damage to </a:t>
            </a:r>
            <a:r>
              <a:rPr lang="en-GB" dirty="0" err="1"/>
              <a:t>Broca’s</a:t>
            </a:r>
            <a:r>
              <a:rPr lang="en-GB" dirty="0"/>
              <a:t> and Wernicke’s areas may lead to global aphasia (inability to understand or to produce speech), combined with right sided paralysis</a:t>
            </a:r>
          </a:p>
          <a:p>
            <a:pPr lvl="0"/>
            <a:r>
              <a:rPr lang="en-GB" dirty="0"/>
              <a:t>Use of research evidence to support explanation</a:t>
            </a:r>
          </a:p>
          <a:p>
            <a:r>
              <a:rPr lang="en-GB" dirty="0"/>
              <a:t>Problems associated with different types of research evidence</a:t>
            </a:r>
          </a:p>
        </p:txBody>
      </p:sp>
      <p:sp>
        <p:nvSpPr>
          <p:cNvPr id="4" name="Rectangle 3"/>
          <p:cNvSpPr/>
          <p:nvPr/>
        </p:nvSpPr>
        <p:spPr>
          <a:xfrm>
            <a:off x="0" y="61854"/>
            <a:ext cx="12192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dirty="0" smtClean="0">
                <a:ln w="11430"/>
                <a:solidFill>
                  <a:schemeClr val="accent2"/>
                </a:solidFill>
                <a:effectLst>
                  <a:outerShdw blurRad="50800" dist="39000" dir="5460000" algn="tl">
                    <a:srgbClr val="000000">
                      <a:alpha val="38000"/>
                    </a:srgbClr>
                  </a:outerShdw>
                </a:effectLst>
              </a:rPr>
              <a:t>Exam technique: application to stem in essays</a:t>
            </a:r>
            <a:endParaRPr lang="en-GB" sz="3600" b="1" cap="none" spc="0" dirty="0">
              <a:ln w="11430"/>
              <a:solidFill>
                <a:schemeClr val="accent2"/>
              </a:solidFill>
              <a:effectLst>
                <a:outerShdw blurRad="50800" dist="39000" dir="5460000" algn="tl">
                  <a:srgbClr val="000000">
                    <a:alpha val="38000"/>
                  </a:srgbClr>
                </a:outerShdw>
              </a:effectLst>
            </a:endParaRPr>
          </a:p>
        </p:txBody>
      </p:sp>
      <p:sp>
        <p:nvSpPr>
          <p:cNvPr id="5" name="Rectangle 4"/>
          <p:cNvSpPr/>
          <p:nvPr/>
        </p:nvSpPr>
        <p:spPr>
          <a:xfrm>
            <a:off x="6619740" y="854884"/>
            <a:ext cx="4782355" cy="399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WHAT TO INCLUDE:</a:t>
            </a:r>
            <a:endParaRPr lang="en-GB" dirty="0"/>
          </a:p>
        </p:txBody>
      </p:sp>
      <p:sp>
        <p:nvSpPr>
          <p:cNvPr id="6" name="Content Placeholder 2"/>
          <p:cNvSpPr txBox="1">
            <a:spLocks/>
          </p:cNvSpPr>
          <p:nvPr/>
        </p:nvSpPr>
        <p:spPr>
          <a:xfrm>
            <a:off x="706189" y="1498828"/>
            <a:ext cx="4782355"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Robert suffered a stroke at the age of 55. After the stroke he was paralysed down his right side, though he could move his left arm and leg easily. Robert could clearly understand what was said to him, but was unable to produce any speech.</a:t>
            </a:r>
          </a:p>
          <a:p>
            <a:endParaRPr lang="en-GB" dirty="0" smtClean="0"/>
          </a:p>
          <a:p>
            <a:r>
              <a:rPr lang="en-GB" dirty="0" smtClean="0"/>
              <a:t>Discuss how knowledge of hemispheric lateralisation and language centres in the brain has helped our understanding of cases such as Robert’s. Refer to Robert’s case in your answer. </a:t>
            </a:r>
            <a:endParaRPr lang="en-GB" dirty="0"/>
          </a:p>
        </p:txBody>
      </p:sp>
      <p:sp>
        <p:nvSpPr>
          <p:cNvPr id="7" name="Rectangle 6"/>
          <p:cNvSpPr/>
          <p:nvPr/>
        </p:nvSpPr>
        <p:spPr>
          <a:xfrm>
            <a:off x="706189" y="854883"/>
            <a:ext cx="4782355" cy="399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QUESTION:</a:t>
            </a:r>
            <a:endParaRPr lang="en-GB" dirty="0"/>
          </a:p>
        </p:txBody>
      </p:sp>
    </p:spTree>
    <p:extLst>
      <p:ext uri="{BB962C8B-B14F-4D97-AF65-F5344CB8AC3E}">
        <p14:creationId xmlns:p14="http://schemas.microsoft.com/office/powerpoint/2010/main" val="2810656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6344486"/>
              </p:ext>
            </p:extLst>
          </p:nvPr>
        </p:nvGraphicFramePr>
        <p:xfrm>
          <a:off x="231820" y="167424"/>
          <a:ext cx="9195515" cy="6570919"/>
        </p:xfrm>
        <a:graphic>
          <a:graphicData uri="http://schemas.openxmlformats.org/drawingml/2006/table">
            <a:tbl>
              <a:tblPr firstRow="1" firstCol="1" bandRow="1">
                <a:tableStyleId>{8799B23B-EC83-4686-B30A-512413B5E67A}</a:tableStyleId>
              </a:tblPr>
              <a:tblGrid>
                <a:gridCol w="3464637"/>
                <a:gridCol w="5730878"/>
              </a:tblGrid>
              <a:tr h="578378">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nSpc>
                          <a:spcPct val="107000"/>
                        </a:lnSpc>
                        <a:spcAft>
                          <a:spcPts val="0"/>
                        </a:spcAft>
                      </a:pPr>
                      <a:r>
                        <a:rPr lang="en-GB" sz="1100" b="0" dirty="0">
                          <a:effectLst/>
                        </a:rPr>
                        <a:t>A form of plasticity following damage to the brain through trauma. It describes the brain’s ability to redistribute or transfer functions usually performed by a damaged area(s) to other undamaged area(s).</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433784">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nSpc>
                          <a:spcPct val="107000"/>
                        </a:lnSpc>
                        <a:spcAft>
                          <a:spcPts val="0"/>
                        </a:spcAft>
                      </a:pPr>
                      <a:r>
                        <a:rPr lang="en-GB" sz="1100">
                          <a:effectLst/>
                        </a:rPr>
                        <a:t>A part of the brain which Mechelli found was larger in people who were bilingual compared to those who were monolingual.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578378">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nSpc>
                          <a:spcPct val="107000"/>
                        </a:lnSpc>
                        <a:spcAft>
                          <a:spcPts val="0"/>
                        </a:spcAft>
                      </a:pPr>
                      <a:r>
                        <a:rPr lang="en-GB" sz="1100">
                          <a:effectLst/>
                        </a:rPr>
                        <a:t>A psychologist who imaged the brains of medical students before and after their final exams which showed learning induced changes of the posterior hippocampus and parietal cortex.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289189">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nSpc>
                          <a:spcPct val="107000"/>
                        </a:lnSpc>
                        <a:spcAft>
                          <a:spcPts val="0"/>
                        </a:spcAft>
                      </a:pPr>
                      <a:r>
                        <a:rPr lang="en-GB" sz="1100">
                          <a:effectLst/>
                        </a:rPr>
                        <a:t>An example of an event which may cause trauma and potentially lead to a person displaying functional recovery.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578378">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nSpc>
                          <a:spcPct val="107000"/>
                        </a:lnSpc>
                        <a:spcAft>
                          <a:spcPts val="0"/>
                        </a:spcAft>
                      </a:pPr>
                      <a:r>
                        <a:rPr lang="en-GB" sz="1100">
                          <a:effectLst/>
                        </a:rPr>
                        <a:t>Changing functionality to a similar area on the opposite side of the brain to perform a specific task e.g. damage to Broca’s area on the left side of the brain causing the right equivalent side to resume its function.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433784">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nSpc>
                          <a:spcPct val="107000"/>
                        </a:lnSpc>
                        <a:spcAft>
                          <a:spcPts val="0"/>
                        </a:spcAft>
                      </a:pPr>
                      <a:r>
                        <a:rPr lang="en-GB" sz="1100">
                          <a:effectLst/>
                        </a:rPr>
                        <a:t>Links between different neurons that meet at a synapse. The number of these reaches its maximum at 2-3 when there are about 15,000.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433784">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nSpc>
                          <a:spcPct val="107000"/>
                        </a:lnSpc>
                        <a:spcAft>
                          <a:spcPts val="0"/>
                        </a:spcAft>
                      </a:pPr>
                      <a:r>
                        <a:rPr lang="en-GB" sz="1100">
                          <a:effectLst/>
                        </a:rPr>
                        <a:t>Routes that would not normally be involved in performing a particular function that become activated to enable functioning to continue as before.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433784">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nSpc>
                          <a:spcPct val="107000"/>
                        </a:lnSpc>
                        <a:spcAft>
                          <a:spcPts val="0"/>
                        </a:spcAft>
                      </a:pPr>
                      <a:r>
                        <a:rPr lang="en-GB" sz="1100">
                          <a:effectLst/>
                        </a:rPr>
                        <a:t>The continued experience of sensations in a limb that has been amputated as though the missing limb is still there. It occurs in about 60-80% of amputees.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289189">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nSpc>
                          <a:spcPct val="107000"/>
                        </a:lnSpc>
                        <a:spcAft>
                          <a:spcPts val="0"/>
                        </a:spcAft>
                      </a:pPr>
                      <a:r>
                        <a:rPr lang="en-GB" sz="1100">
                          <a:effectLst/>
                        </a:rPr>
                        <a:t>The deletion of rarely used synaptic connections and the strengthening of those that are more frequently used.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289189">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nSpc>
                          <a:spcPct val="107000"/>
                        </a:lnSpc>
                        <a:spcAft>
                          <a:spcPts val="0"/>
                        </a:spcAft>
                      </a:pPr>
                      <a:r>
                        <a:rPr lang="en-GB" sz="1100">
                          <a:effectLst/>
                        </a:rPr>
                        <a:t>The growth of new nerve endings which connect with other undamaged nerve cells to form new neuronal pathways.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433784">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nSpc>
                          <a:spcPct val="107000"/>
                        </a:lnSpc>
                        <a:spcAft>
                          <a:spcPts val="0"/>
                        </a:spcAft>
                      </a:pPr>
                      <a:r>
                        <a:rPr lang="en-GB" sz="1100">
                          <a:effectLst/>
                        </a:rPr>
                        <a:t>The part of the brain that showed greater amounts of grey matter in London taxi drivers compared with a control group.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289189">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nSpc>
                          <a:spcPct val="107000"/>
                        </a:lnSpc>
                        <a:spcAft>
                          <a:spcPts val="0"/>
                        </a:spcAft>
                      </a:pPr>
                      <a:r>
                        <a:rPr lang="en-GB" sz="1100">
                          <a:effectLst/>
                        </a:rPr>
                        <a:t>The psychologist who investigated neuroplasticity in London black cab drivers.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433784">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nSpc>
                          <a:spcPct val="107000"/>
                        </a:lnSpc>
                        <a:spcAft>
                          <a:spcPts val="0"/>
                        </a:spcAft>
                      </a:pPr>
                      <a:r>
                        <a:rPr lang="en-GB" sz="1100">
                          <a:effectLst/>
                        </a:rPr>
                        <a:t>This describes the brain’s tendency to change and adapt (functionally and physically) as a result of experience and new learning.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578378">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nSpc>
                          <a:spcPct val="107000"/>
                        </a:lnSpc>
                        <a:spcAft>
                          <a:spcPts val="0"/>
                        </a:spcAft>
                      </a:pPr>
                      <a:r>
                        <a:rPr lang="en-GB" sz="1100">
                          <a:effectLst/>
                        </a:rPr>
                        <a:t>When physical, cognitive and communication deficits may improve on their own e.g. after a stroke as the brain heals, often in the first few days, weeks or months after the trauma.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289189">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nSpc>
                          <a:spcPct val="107000"/>
                        </a:lnSpc>
                        <a:spcAft>
                          <a:spcPts val="0"/>
                        </a:spcAft>
                      </a:pPr>
                      <a:r>
                        <a:rPr lang="en-GB" sz="1100" dirty="0">
                          <a:effectLst/>
                        </a:rPr>
                        <a:t>Where the neuron is killed and all connections associated with the neuron are also eliminated.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bl>
          </a:graphicData>
        </a:graphic>
      </p:graphicFrame>
      <p:sp>
        <p:nvSpPr>
          <p:cNvPr id="5" name="Rectangle 4"/>
          <p:cNvSpPr/>
          <p:nvPr/>
        </p:nvSpPr>
        <p:spPr>
          <a:xfrm>
            <a:off x="9569003" y="2500322"/>
            <a:ext cx="2519966" cy="4247317"/>
          </a:xfrm>
          <a:prstGeom prst="rect">
            <a:avLst/>
          </a:prstGeom>
        </p:spPr>
        <p:txBody>
          <a:bodyPr wrap="square">
            <a:spAutoFit/>
          </a:bodyPr>
          <a:lstStyle/>
          <a:p>
            <a:r>
              <a:rPr lang="en-GB" dirty="0" smtClean="0">
                <a:effectLst/>
                <a:latin typeface="Calibri" panose="020F0502020204030204" pitchFamily="34" charset="0"/>
                <a:ea typeface="Calibri" panose="020F0502020204030204" pitchFamily="34" charset="0"/>
                <a:cs typeface="Times New Roman" panose="02020603050405020304" pitchFamily="18" charset="0"/>
              </a:rPr>
              <a:t>Apoptosis   *   Axonal sprouting  *   </a:t>
            </a:r>
            <a:r>
              <a:rPr lang="en-GB" dirty="0" err="1" smtClean="0">
                <a:effectLst/>
                <a:latin typeface="Calibri" panose="020F0502020204030204" pitchFamily="34" charset="0"/>
                <a:ea typeface="Calibri" panose="020F0502020204030204" pitchFamily="34" charset="0"/>
                <a:cs typeface="Times New Roman" panose="02020603050405020304" pitchFamily="18" charset="0"/>
              </a:rPr>
              <a:t>Draganski</a:t>
            </a:r>
            <a:r>
              <a:rPr lang="en-GB" dirty="0" smtClean="0">
                <a:effectLst/>
                <a:latin typeface="Calibri" panose="020F0502020204030204" pitchFamily="34" charset="0"/>
                <a:ea typeface="Calibri" panose="020F0502020204030204" pitchFamily="34" charset="0"/>
                <a:cs typeface="Times New Roman" panose="02020603050405020304" pitchFamily="18" charset="0"/>
              </a:rPr>
              <a:t>  *   Functional recovery  *   Hippocampus  *   Maguire  *   Parietal cortex   *  Phantom limb syndrome  *   Plasticity  *   Recruitment of homologous areas  *   Secondary neural pathways  *   Spontaneous recovery  *   Stroke  *   Synaptic connections   *  Synaptic pruning</a:t>
            </a:r>
            <a:endParaRPr lang="en-GB" dirty="0"/>
          </a:p>
        </p:txBody>
      </p:sp>
      <p:sp>
        <p:nvSpPr>
          <p:cNvPr id="6" name="Rectangle 5"/>
          <p:cNvSpPr/>
          <p:nvPr/>
        </p:nvSpPr>
        <p:spPr>
          <a:xfrm>
            <a:off x="9465972" y="190268"/>
            <a:ext cx="2622997"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Plasticity </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 functional recovery of the brain after trauma mix and match</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6"/>
          <p:cNvPicPr/>
          <p:nvPr/>
        </p:nvPicPr>
        <p:blipFill>
          <a:blip r:embed="rId2"/>
          <a:stretch>
            <a:fillRect/>
          </a:stretch>
        </p:blipFill>
        <p:spPr>
          <a:xfrm>
            <a:off x="10500317" y="2058446"/>
            <a:ext cx="657338" cy="512690"/>
          </a:xfrm>
          <a:prstGeom prst="rect">
            <a:avLst/>
          </a:prstGeom>
        </p:spPr>
      </p:pic>
    </p:spTree>
    <p:extLst>
      <p:ext uri="{BB962C8B-B14F-4D97-AF65-F5344CB8AC3E}">
        <p14:creationId xmlns:p14="http://schemas.microsoft.com/office/powerpoint/2010/main" val="3974107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820" y="835960"/>
            <a:ext cx="4701090" cy="585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Alzheimer's</a:t>
            </a:r>
            <a:endParaRPr lang="en-GB" dirty="0"/>
          </a:p>
        </p:txBody>
      </p:sp>
      <p:sp>
        <p:nvSpPr>
          <p:cNvPr id="5" name="Rectangle 4"/>
          <p:cNvSpPr/>
          <p:nvPr/>
        </p:nvSpPr>
        <p:spPr>
          <a:xfrm>
            <a:off x="96820" y="1421316"/>
            <a:ext cx="4701090" cy="585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Medical students</a:t>
            </a:r>
            <a:endParaRPr lang="en-GB" dirty="0"/>
          </a:p>
        </p:txBody>
      </p:sp>
      <p:sp>
        <p:nvSpPr>
          <p:cNvPr id="6" name="Rectangle 5"/>
          <p:cNvSpPr/>
          <p:nvPr/>
        </p:nvSpPr>
        <p:spPr>
          <a:xfrm>
            <a:off x="96820" y="2003584"/>
            <a:ext cx="4701090" cy="585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Depression </a:t>
            </a:r>
            <a:endParaRPr lang="en-GB" dirty="0"/>
          </a:p>
        </p:txBody>
      </p:sp>
      <p:sp>
        <p:nvSpPr>
          <p:cNvPr id="7" name="Rectangle 6"/>
          <p:cNvSpPr/>
          <p:nvPr/>
        </p:nvSpPr>
        <p:spPr>
          <a:xfrm>
            <a:off x="96820" y="2585849"/>
            <a:ext cx="4701090" cy="585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Epilepsy</a:t>
            </a:r>
            <a:endParaRPr lang="en-GB" dirty="0"/>
          </a:p>
        </p:txBody>
      </p:sp>
      <p:sp>
        <p:nvSpPr>
          <p:cNvPr id="8" name="Rectangle 7"/>
          <p:cNvSpPr/>
          <p:nvPr/>
        </p:nvSpPr>
        <p:spPr>
          <a:xfrm>
            <a:off x="96820" y="3168115"/>
            <a:ext cx="4701090" cy="585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Stroke</a:t>
            </a:r>
            <a:endParaRPr lang="en-GB" dirty="0"/>
          </a:p>
        </p:txBody>
      </p:sp>
      <p:sp>
        <p:nvSpPr>
          <p:cNvPr id="9" name="Rectangle 8"/>
          <p:cNvSpPr/>
          <p:nvPr/>
        </p:nvSpPr>
        <p:spPr>
          <a:xfrm>
            <a:off x="96820" y="3750379"/>
            <a:ext cx="4701090" cy="585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err="1" smtClean="0"/>
              <a:t>Visuospatial</a:t>
            </a:r>
            <a:r>
              <a:rPr lang="en-GB" dirty="0" smtClean="0"/>
              <a:t> changes</a:t>
            </a:r>
            <a:endParaRPr lang="en-GB" dirty="0"/>
          </a:p>
        </p:txBody>
      </p:sp>
      <p:sp>
        <p:nvSpPr>
          <p:cNvPr id="10" name="Rectangle 9"/>
          <p:cNvSpPr/>
          <p:nvPr/>
        </p:nvSpPr>
        <p:spPr>
          <a:xfrm>
            <a:off x="4797910" y="835960"/>
            <a:ext cx="7262695" cy="585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Alzheimer’s patients have been found to eat less which has been explained by visual deficits which means that they find it harder to see the food.</a:t>
            </a:r>
            <a:endParaRPr lang="en-GB" dirty="0"/>
          </a:p>
        </p:txBody>
      </p:sp>
      <p:sp>
        <p:nvSpPr>
          <p:cNvPr id="11" name="Rectangle 10"/>
          <p:cNvSpPr/>
          <p:nvPr/>
        </p:nvSpPr>
        <p:spPr>
          <a:xfrm>
            <a:off x="4797910" y="1421317"/>
            <a:ext cx="7262695" cy="585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err="1" smtClean="0"/>
              <a:t>Draganski</a:t>
            </a:r>
            <a:r>
              <a:rPr lang="en-GB" sz="1200" dirty="0" smtClean="0"/>
              <a:t> showed that studying can lead to changes in the brain with the posterior hippocampus and parietal cortex showing visible changes following an MRI after a 3 month period studying for exams</a:t>
            </a:r>
            <a:endParaRPr lang="en-GB" sz="1200" dirty="0"/>
          </a:p>
        </p:txBody>
      </p:sp>
      <p:sp>
        <p:nvSpPr>
          <p:cNvPr id="12" name="Rectangle 11"/>
          <p:cNvSpPr/>
          <p:nvPr/>
        </p:nvSpPr>
        <p:spPr>
          <a:xfrm>
            <a:off x="4797910" y="2003583"/>
            <a:ext cx="7262695" cy="585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Depressed patients have been found to have reduced hippocampal volume which varies with the number of episodes and duration of the illness</a:t>
            </a:r>
            <a:endParaRPr lang="en-GB" dirty="0"/>
          </a:p>
        </p:txBody>
      </p:sp>
      <p:sp>
        <p:nvSpPr>
          <p:cNvPr id="13" name="Rectangle 12"/>
          <p:cNvSpPr/>
          <p:nvPr/>
        </p:nvSpPr>
        <p:spPr>
          <a:xfrm>
            <a:off x="4797910" y="2585849"/>
            <a:ext cx="7262695" cy="585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Jody Miller provided an example of how plasticity can allow normal everyday functioning even with the loss of the right hemisphere</a:t>
            </a:r>
            <a:endParaRPr lang="en-GB" dirty="0"/>
          </a:p>
        </p:txBody>
      </p:sp>
      <p:sp>
        <p:nvSpPr>
          <p:cNvPr id="14" name="Rectangle 13"/>
          <p:cNvSpPr/>
          <p:nvPr/>
        </p:nvSpPr>
        <p:spPr>
          <a:xfrm>
            <a:off x="4797910" y="3168116"/>
            <a:ext cx="7262695" cy="585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t>Patients have been found to display spontaneous recovery in the weeks following trauma (though intervention through movement therapy and electrical stimulation may also be required)</a:t>
            </a:r>
            <a:endParaRPr lang="en-GB" sz="1400" dirty="0"/>
          </a:p>
        </p:txBody>
      </p:sp>
      <p:sp>
        <p:nvSpPr>
          <p:cNvPr id="15" name="Rectangle 14"/>
          <p:cNvSpPr/>
          <p:nvPr/>
        </p:nvSpPr>
        <p:spPr>
          <a:xfrm>
            <a:off x="4797910" y="3750380"/>
            <a:ext cx="7262695" cy="585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The posterior hippocampus of London taxi drivers is larger than London bus drivers following learning of the London map (Maguire)</a:t>
            </a:r>
            <a:endParaRPr lang="en-GB" dirty="0"/>
          </a:p>
        </p:txBody>
      </p:sp>
      <p:sp>
        <p:nvSpPr>
          <p:cNvPr id="16" name="Rectangle 15"/>
          <p:cNvSpPr/>
          <p:nvPr/>
        </p:nvSpPr>
        <p:spPr>
          <a:xfrm>
            <a:off x="96820" y="4329551"/>
            <a:ext cx="4701090" cy="585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Coma recovery</a:t>
            </a:r>
            <a:endParaRPr lang="en-GB" dirty="0"/>
          </a:p>
        </p:txBody>
      </p:sp>
      <p:sp>
        <p:nvSpPr>
          <p:cNvPr id="17" name="Rectangle 16"/>
          <p:cNvSpPr/>
          <p:nvPr/>
        </p:nvSpPr>
        <p:spPr>
          <a:xfrm>
            <a:off x="4797910" y="4329552"/>
            <a:ext cx="7262695" cy="585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smtClean="0"/>
              <a:t>A case study of Terry Willis who suffered a brain injury that led to him being in a coma for 19 years showed that when he awoke, his brain created new neural connections and re-wired differently to a normal brain which allowed him to maintain function</a:t>
            </a:r>
            <a:endParaRPr lang="en-GB" sz="1200" dirty="0"/>
          </a:p>
        </p:txBody>
      </p:sp>
      <p:sp>
        <p:nvSpPr>
          <p:cNvPr id="20" name="Rectangle 19"/>
          <p:cNvSpPr/>
          <p:nvPr/>
        </p:nvSpPr>
        <p:spPr>
          <a:xfrm>
            <a:off x="96820" y="4911814"/>
            <a:ext cx="4701090" cy="585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Phantom limb</a:t>
            </a:r>
            <a:endParaRPr lang="en-GB" dirty="0"/>
          </a:p>
        </p:txBody>
      </p:sp>
      <p:sp>
        <p:nvSpPr>
          <p:cNvPr id="21" name="Rectangle 20"/>
          <p:cNvSpPr/>
          <p:nvPr/>
        </p:nvSpPr>
        <p:spPr>
          <a:xfrm>
            <a:off x="4797910" y="4911815"/>
            <a:ext cx="7262695" cy="585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smtClean="0"/>
              <a:t>A type of maladaptive plasticity which is experienced by approximately 60-80% of amputees in which they experience phantom sensations in their missing limb. It is assumed to be the result of </a:t>
            </a:r>
            <a:r>
              <a:rPr lang="en-GB" sz="1200" dirty="0"/>
              <a:t>maladaptive changes in the primary sensory cortex after amputation</a:t>
            </a:r>
          </a:p>
        </p:txBody>
      </p:sp>
      <p:sp>
        <p:nvSpPr>
          <p:cNvPr id="22" name="Rectangle 21"/>
          <p:cNvSpPr/>
          <p:nvPr/>
        </p:nvSpPr>
        <p:spPr>
          <a:xfrm>
            <a:off x="96820" y="5490985"/>
            <a:ext cx="4701090" cy="585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Drug use</a:t>
            </a:r>
            <a:endParaRPr lang="en-GB" dirty="0"/>
          </a:p>
        </p:txBody>
      </p:sp>
      <p:sp>
        <p:nvSpPr>
          <p:cNvPr id="23" name="Rectangle 22"/>
          <p:cNvSpPr/>
          <p:nvPr/>
        </p:nvSpPr>
        <p:spPr>
          <a:xfrm>
            <a:off x="4797910" y="5490985"/>
            <a:ext cx="7262695" cy="585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t>Drug addiction can have a maladaptive effect upon the brain. This is because addiction means that certain brain pathways are repeated and therefore become stronger.</a:t>
            </a:r>
            <a:endParaRPr lang="en-GB" sz="1400" dirty="0"/>
          </a:p>
        </p:txBody>
      </p:sp>
      <p:sp>
        <p:nvSpPr>
          <p:cNvPr id="24" name="Rectangle 23"/>
          <p:cNvSpPr/>
          <p:nvPr/>
        </p:nvSpPr>
        <p:spPr>
          <a:xfrm>
            <a:off x="0" y="189629"/>
            <a:ext cx="12192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Positive or negative? Plasticity or functional recovery?</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Rectangle 24"/>
          <p:cNvSpPr/>
          <p:nvPr/>
        </p:nvSpPr>
        <p:spPr>
          <a:xfrm>
            <a:off x="96820" y="6073247"/>
            <a:ext cx="4701090" cy="585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Meditation</a:t>
            </a:r>
            <a:endParaRPr lang="en-GB" dirty="0"/>
          </a:p>
        </p:txBody>
      </p:sp>
      <p:sp>
        <p:nvSpPr>
          <p:cNvPr id="26" name="Rectangle 25"/>
          <p:cNvSpPr/>
          <p:nvPr/>
        </p:nvSpPr>
        <p:spPr>
          <a:xfrm>
            <a:off x="4797910" y="6073247"/>
            <a:ext cx="7262695" cy="585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smtClean="0"/>
              <a:t>Prolonged periods of meditation have been shown to have an effect upon the brain, changing both its structure and function with meditators having a thicker cortex than non-meditators particularly in areas related to attention and sensory processing.</a:t>
            </a:r>
            <a:endParaRPr lang="en-GB" sz="1200" dirty="0"/>
          </a:p>
        </p:txBody>
      </p:sp>
    </p:spTree>
    <p:extLst>
      <p:ext uri="{BB962C8B-B14F-4D97-AF65-F5344CB8AC3E}">
        <p14:creationId xmlns:p14="http://schemas.microsoft.com/office/powerpoint/2010/main" val="4175752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157" y="1416471"/>
            <a:ext cx="2506531" cy="54864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Which of the following refers to the activation of secondary neural pathways to carry out new functions?</a:t>
            </a:r>
            <a:endParaRPr lang="en-GB" sz="900" dirty="0"/>
          </a:p>
        </p:txBody>
      </p:sp>
      <p:sp>
        <p:nvSpPr>
          <p:cNvPr id="5" name="Rectangle 4"/>
          <p:cNvSpPr/>
          <p:nvPr/>
        </p:nvSpPr>
        <p:spPr>
          <a:xfrm>
            <a:off x="508156" y="1965111"/>
            <a:ext cx="2506531" cy="1807284"/>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Revealing</a:t>
            </a:r>
          </a:p>
          <a:p>
            <a:pPr marL="342900" indent="-342900" algn="ctr">
              <a:buFont typeface="+mj-lt"/>
              <a:buAutoNum type="alphaUcPeriod"/>
            </a:pPr>
            <a:r>
              <a:rPr lang="en-GB" dirty="0" smtClean="0">
                <a:solidFill>
                  <a:schemeClr val="tx1"/>
                </a:solidFill>
              </a:rPr>
              <a:t>Unmasking</a:t>
            </a:r>
          </a:p>
          <a:p>
            <a:pPr marL="342900" indent="-342900" algn="ctr">
              <a:buFont typeface="+mj-lt"/>
              <a:buAutoNum type="alphaUcPeriod"/>
            </a:pPr>
            <a:r>
              <a:rPr lang="en-GB" dirty="0" smtClean="0">
                <a:solidFill>
                  <a:schemeClr val="tx1"/>
                </a:solidFill>
              </a:rPr>
              <a:t>Unearthing</a:t>
            </a:r>
          </a:p>
          <a:p>
            <a:pPr marL="342900" indent="-342900" algn="ctr">
              <a:buFont typeface="+mj-lt"/>
              <a:buAutoNum type="alphaUcPeriod"/>
            </a:pPr>
            <a:r>
              <a:rPr lang="en-GB" dirty="0" smtClean="0">
                <a:solidFill>
                  <a:schemeClr val="tx1"/>
                </a:solidFill>
              </a:rPr>
              <a:t>Renewing</a:t>
            </a:r>
            <a:endParaRPr lang="en-GB" dirty="0">
              <a:solidFill>
                <a:schemeClr val="tx1"/>
              </a:solidFill>
            </a:endParaRPr>
          </a:p>
        </p:txBody>
      </p:sp>
      <p:sp>
        <p:nvSpPr>
          <p:cNvPr id="6" name="Rectangle 5"/>
          <p:cNvSpPr/>
          <p:nvPr/>
        </p:nvSpPr>
        <p:spPr>
          <a:xfrm>
            <a:off x="3382241" y="1416471"/>
            <a:ext cx="2506531" cy="54864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900" dirty="0" smtClean="0"/>
              <a:t>In the Maguire et al. study of London taxi drivers, which area was seen to have undergone learning-induced changes?</a:t>
            </a:r>
            <a:endParaRPr lang="en-GB" sz="900" dirty="0"/>
          </a:p>
        </p:txBody>
      </p:sp>
      <p:sp>
        <p:nvSpPr>
          <p:cNvPr id="7" name="Rectangle 6"/>
          <p:cNvSpPr/>
          <p:nvPr/>
        </p:nvSpPr>
        <p:spPr>
          <a:xfrm>
            <a:off x="3382240" y="1965111"/>
            <a:ext cx="2506531" cy="180728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Posterior hippocampus</a:t>
            </a:r>
          </a:p>
          <a:p>
            <a:pPr marL="342900" indent="-342900" algn="ctr">
              <a:buFont typeface="+mj-lt"/>
              <a:buAutoNum type="alphaUcPeriod"/>
            </a:pPr>
            <a:r>
              <a:rPr lang="en-GB" dirty="0" smtClean="0">
                <a:solidFill>
                  <a:schemeClr val="tx1"/>
                </a:solidFill>
              </a:rPr>
              <a:t>Anterior hypothalamus</a:t>
            </a:r>
          </a:p>
          <a:p>
            <a:pPr marL="342900" indent="-342900" algn="ctr">
              <a:buFont typeface="+mj-lt"/>
              <a:buAutoNum type="alphaUcPeriod"/>
            </a:pPr>
            <a:r>
              <a:rPr lang="en-GB" dirty="0" smtClean="0">
                <a:solidFill>
                  <a:schemeClr val="tx1"/>
                </a:solidFill>
              </a:rPr>
              <a:t>Interior gyrus</a:t>
            </a:r>
          </a:p>
          <a:p>
            <a:pPr marL="342900" indent="-342900" algn="ctr">
              <a:buFont typeface="+mj-lt"/>
              <a:buAutoNum type="alphaUcPeriod"/>
            </a:pPr>
            <a:r>
              <a:rPr lang="en-GB" dirty="0" smtClean="0">
                <a:solidFill>
                  <a:schemeClr val="tx1"/>
                </a:solidFill>
              </a:rPr>
              <a:t>Temporal lobe</a:t>
            </a:r>
            <a:endParaRPr lang="en-GB" dirty="0">
              <a:solidFill>
                <a:schemeClr val="tx1"/>
              </a:solidFill>
            </a:endParaRPr>
          </a:p>
        </p:txBody>
      </p:sp>
      <p:sp>
        <p:nvSpPr>
          <p:cNvPr id="8" name="Rectangle 7"/>
          <p:cNvSpPr/>
          <p:nvPr/>
        </p:nvSpPr>
        <p:spPr>
          <a:xfrm>
            <a:off x="6256324" y="1416471"/>
            <a:ext cx="2506531" cy="54864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What is the term used to describe the dying off of neurons?</a:t>
            </a:r>
            <a:endParaRPr lang="en-GB" sz="1200" dirty="0"/>
          </a:p>
        </p:txBody>
      </p:sp>
      <p:sp>
        <p:nvSpPr>
          <p:cNvPr id="9" name="Rectangle 8"/>
          <p:cNvSpPr/>
          <p:nvPr/>
        </p:nvSpPr>
        <p:spPr>
          <a:xfrm>
            <a:off x="6256323" y="1965111"/>
            <a:ext cx="2506531" cy="1807284"/>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Pruning</a:t>
            </a:r>
          </a:p>
          <a:p>
            <a:pPr marL="342900" indent="-342900" algn="ctr">
              <a:buFont typeface="+mj-lt"/>
              <a:buAutoNum type="alphaUcPeriod"/>
            </a:pPr>
            <a:r>
              <a:rPr lang="en-GB" dirty="0" smtClean="0">
                <a:solidFill>
                  <a:schemeClr val="tx1"/>
                </a:solidFill>
              </a:rPr>
              <a:t>Depression</a:t>
            </a:r>
          </a:p>
          <a:p>
            <a:pPr marL="342900" indent="-342900" algn="ctr">
              <a:buFont typeface="+mj-lt"/>
              <a:buAutoNum type="alphaUcPeriod"/>
            </a:pPr>
            <a:r>
              <a:rPr lang="en-GB" dirty="0" smtClean="0">
                <a:solidFill>
                  <a:schemeClr val="tx1"/>
                </a:solidFill>
              </a:rPr>
              <a:t>Apoptosis</a:t>
            </a:r>
          </a:p>
          <a:p>
            <a:pPr marL="342900" indent="-342900" algn="ctr">
              <a:buFont typeface="+mj-lt"/>
              <a:buAutoNum type="alphaUcPeriod"/>
            </a:pPr>
            <a:r>
              <a:rPr lang="en-GB" dirty="0" smtClean="0">
                <a:solidFill>
                  <a:schemeClr val="tx1"/>
                </a:solidFill>
              </a:rPr>
              <a:t>Regeneration</a:t>
            </a:r>
            <a:endParaRPr lang="en-GB" dirty="0">
              <a:solidFill>
                <a:schemeClr val="tx1"/>
              </a:solidFill>
            </a:endParaRPr>
          </a:p>
        </p:txBody>
      </p:sp>
      <p:sp>
        <p:nvSpPr>
          <p:cNvPr id="10" name="Rectangle 9"/>
          <p:cNvSpPr/>
          <p:nvPr/>
        </p:nvSpPr>
        <p:spPr>
          <a:xfrm>
            <a:off x="9130408" y="1416471"/>
            <a:ext cx="2506531" cy="54864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00"/>
              <a:t>What is the term that is used to refer to when connections within the brain are either removed or strengthened?</a:t>
            </a:r>
          </a:p>
        </p:txBody>
      </p:sp>
      <p:sp>
        <p:nvSpPr>
          <p:cNvPr id="11" name="Rectangle 10"/>
          <p:cNvSpPr/>
          <p:nvPr/>
        </p:nvSpPr>
        <p:spPr>
          <a:xfrm>
            <a:off x="9130407" y="1965111"/>
            <a:ext cx="2506531" cy="180728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Neuroplasticity</a:t>
            </a:r>
          </a:p>
          <a:p>
            <a:pPr marL="342900" indent="-342900" algn="ctr">
              <a:buFont typeface="+mj-lt"/>
              <a:buAutoNum type="alphaUcPeriod"/>
            </a:pPr>
            <a:r>
              <a:rPr lang="en-GB" dirty="0" smtClean="0">
                <a:solidFill>
                  <a:schemeClr val="tx1"/>
                </a:solidFill>
              </a:rPr>
              <a:t>Synaptic pruning</a:t>
            </a:r>
          </a:p>
          <a:p>
            <a:pPr marL="342900" indent="-342900" algn="ctr">
              <a:buFont typeface="+mj-lt"/>
              <a:buAutoNum type="alphaUcPeriod"/>
            </a:pPr>
            <a:r>
              <a:rPr lang="en-GB" dirty="0" smtClean="0">
                <a:solidFill>
                  <a:schemeClr val="tx1"/>
                </a:solidFill>
              </a:rPr>
              <a:t>Traumatic brain injury</a:t>
            </a:r>
          </a:p>
          <a:p>
            <a:pPr marL="342900" indent="-342900" algn="ctr">
              <a:buFont typeface="+mj-lt"/>
              <a:buAutoNum type="alphaUcPeriod"/>
            </a:pPr>
            <a:r>
              <a:rPr lang="en-GB" dirty="0" smtClean="0">
                <a:solidFill>
                  <a:schemeClr val="tx1"/>
                </a:solidFill>
              </a:rPr>
              <a:t>Spontaneous recovery</a:t>
            </a:r>
            <a:endParaRPr lang="en-GB" dirty="0">
              <a:solidFill>
                <a:schemeClr val="tx1"/>
              </a:solidFill>
            </a:endParaRPr>
          </a:p>
        </p:txBody>
      </p:sp>
      <p:sp>
        <p:nvSpPr>
          <p:cNvPr id="12" name="Rectangle 11"/>
          <p:cNvSpPr/>
          <p:nvPr/>
        </p:nvSpPr>
        <p:spPr>
          <a:xfrm>
            <a:off x="508157" y="4150706"/>
            <a:ext cx="2506531" cy="54864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Which of the following age groups would have the </a:t>
            </a:r>
            <a:r>
              <a:rPr lang="en-GB" sz="900" b="1" dirty="0"/>
              <a:t>greatest</a:t>
            </a:r>
            <a:r>
              <a:rPr lang="en-GB" sz="900" dirty="0"/>
              <a:t> amount of neural plasticity with respect to recovery from brain damage?</a:t>
            </a:r>
          </a:p>
        </p:txBody>
      </p:sp>
      <p:sp>
        <p:nvSpPr>
          <p:cNvPr id="13" name="Rectangle 12"/>
          <p:cNvSpPr/>
          <p:nvPr/>
        </p:nvSpPr>
        <p:spPr>
          <a:xfrm>
            <a:off x="508156" y="4699346"/>
            <a:ext cx="2506531" cy="1807284"/>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solidFill>
                  <a:schemeClr val="tx1"/>
                </a:solidFill>
              </a:rPr>
              <a:t>A. 1-10 years</a:t>
            </a:r>
            <a:r>
              <a:rPr lang="en-GB" dirty="0" smtClean="0">
                <a:solidFill>
                  <a:schemeClr val="tx1"/>
                </a:solidFill>
              </a:rPr>
              <a:t/>
            </a:r>
            <a:br>
              <a:rPr lang="en-GB" dirty="0" smtClean="0">
                <a:solidFill>
                  <a:schemeClr val="tx1"/>
                </a:solidFill>
              </a:rPr>
            </a:br>
            <a:r>
              <a:rPr lang="en-GB" dirty="0">
                <a:solidFill>
                  <a:schemeClr val="tx1"/>
                </a:solidFill>
              </a:rPr>
              <a:t>B. 11-20 years</a:t>
            </a:r>
            <a:r>
              <a:rPr lang="en-GB" dirty="0" smtClean="0">
                <a:solidFill>
                  <a:schemeClr val="tx1"/>
                </a:solidFill>
              </a:rPr>
              <a:t/>
            </a:r>
            <a:br>
              <a:rPr lang="en-GB" dirty="0" smtClean="0">
                <a:solidFill>
                  <a:schemeClr val="tx1"/>
                </a:solidFill>
              </a:rPr>
            </a:br>
            <a:r>
              <a:rPr lang="en-GB" dirty="0">
                <a:solidFill>
                  <a:schemeClr val="tx1"/>
                </a:solidFill>
              </a:rPr>
              <a:t>C. 21-30 years</a:t>
            </a:r>
            <a:r>
              <a:rPr lang="en-GB" dirty="0" smtClean="0">
                <a:solidFill>
                  <a:schemeClr val="tx1"/>
                </a:solidFill>
              </a:rPr>
              <a:t/>
            </a:r>
            <a:br>
              <a:rPr lang="en-GB" dirty="0" smtClean="0">
                <a:solidFill>
                  <a:schemeClr val="tx1"/>
                </a:solidFill>
              </a:rPr>
            </a:br>
            <a:r>
              <a:rPr lang="en-GB" dirty="0">
                <a:solidFill>
                  <a:schemeClr val="tx1"/>
                </a:solidFill>
              </a:rPr>
              <a:t>D. 60-70 years</a:t>
            </a:r>
          </a:p>
        </p:txBody>
      </p:sp>
      <p:sp>
        <p:nvSpPr>
          <p:cNvPr id="14" name="Rectangle 13"/>
          <p:cNvSpPr/>
          <p:nvPr/>
        </p:nvSpPr>
        <p:spPr>
          <a:xfrm>
            <a:off x="3382241" y="4150706"/>
            <a:ext cx="2506531" cy="54864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a:t>Neural plasticity would be </a:t>
            </a:r>
            <a:r>
              <a:rPr lang="en-GB" sz="1200" b="1"/>
              <a:t>least important</a:t>
            </a:r>
            <a:r>
              <a:rPr lang="en-GB" sz="1200"/>
              <a:t> for which of the following?</a:t>
            </a:r>
          </a:p>
        </p:txBody>
      </p:sp>
      <p:sp>
        <p:nvSpPr>
          <p:cNvPr id="15" name="Rectangle 14"/>
          <p:cNvSpPr/>
          <p:nvPr/>
        </p:nvSpPr>
        <p:spPr>
          <a:xfrm>
            <a:off x="3382240" y="4699346"/>
            <a:ext cx="2506531" cy="180728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228600" indent="-228600" algn="ctr">
              <a:buFont typeface="+mj-lt"/>
              <a:buAutoNum type="alphaUcPeriod"/>
            </a:pPr>
            <a:r>
              <a:rPr lang="en-GB" sz="1200" dirty="0">
                <a:solidFill>
                  <a:schemeClr val="tx1"/>
                </a:solidFill>
              </a:rPr>
              <a:t>A. recovering mental functions lost due to brain damage</a:t>
            </a:r>
            <a:r>
              <a:rPr lang="en-GB" sz="1200" dirty="0" smtClean="0">
                <a:solidFill>
                  <a:schemeClr val="tx1"/>
                </a:solidFill>
              </a:rPr>
              <a:t/>
            </a:r>
            <a:br>
              <a:rPr lang="en-GB" sz="1200" dirty="0" smtClean="0">
                <a:solidFill>
                  <a:schemeClr val="tx1"/>
                </a:solidFill>
              </a:rPr>
            </a:br>
            <a:r>
              <a:rPr lang="en-GB" sz="1200" dirty="0">
                <a:solidFill>
                  <a:schemeClr val="tx1"/>
                </a:solidFill>
              </a:rPr>
              <a:t>B. learning a new fact about biology</a:t>
            </a:r>
            <a:r>
              <a:rPr lang="en-GB" sz="1200" dirty="0" smtClean="0">
                <a:solidFill>
                  <a:schemeClr val="tx1"/>
                </a:solidFill>
              </a:rPr>
              <a:t/>
            </a:r>
            <a:br>
              <a:rPr lang="en-GB" sz="1200" dirty="0" smtClean="0">
                <a:solidFill>
                  <a:schemeClr val="tx1"/>
                </a:solidFill>
              </a:rPr>
            </a:br>
            <a:r>
              <a:rPr lang="en-GB" sz="1200" dirty="0">
                <a:solidFill>
                  <a:schemeClr val="tx1"/>
                </a:solidFill>
              </a:rPr>
              <a:t>C. forming a memory of what you did last night</a:t>
            </a:r>
            <a:r>
              <a:rPr lang="en-GB" sz="1200" dirty="0" smtClean="0">
                <a:solidFill>
                  <a:schemeClr val="tx1"/>
                </a:solidFill>
              </a:rPr>
              <a:t/>
            </a:r>
            <a:br>
              <a:rPr lang="en-GB" sz="1200" dirty="0" smtClean="0">
                <a:solidFill>
                  <a:schemeClr val="tx1"/>
                </a:solidFill>
              </a:rPr>
            </a:br>
            <a:r>
              <a:rPr lang="en-GB" sz="1200" dirty="0">
                <a:solidFill>
                  <a:schemeClr val="tx1"/>
                </a:solidFill>
              </a:rPr>
              <a:t>D. Neural plasticity would be equally important for all the above.</a:t>
            </a:r>
          </a:p>
        </p:txBody>
      </p:sp>
      <p:sp>
        <p:nvSpPr>
          <p:cNvPr id="16" name="Rectangle 15"/>
          <p:cNvSpPr/>
          <p:nvPr/>
        </p:nvSpPr>
        <p:spPr>
          <a:xfrm>
            <a:off x="6256324" y="4150706"/>
            <a:ext cx="2506531" cy="54864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t>True or false? The number of neurons in the brain is set by early childhood and declines throughout life</a:t>
            </a:r>
            <a:endParaRPr lang="en-GB" sz="1050" dirty="0"/>
          </a:p>
        </p:txBody>
      </p:sp>
      <p:sp>
        <p:nvSpPr>
          <p:cNvPr id="17" name="Rectangle 16"/>
          <p:cNvSpPr/>
          <p:nvPr/>
        </p:nvSpPr>
        <p:spPr>
          <a:xfrm>
            <a:off x="6256323" y="4699346"/>
            <a:ext cx="2506531" cy="1807284"/>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TRUE</a:t>
            </a:r>
          </a:p>
          <a:p>
            <a:pPr marL="342900" indent="-342900" algn="ctr">
              <a:buFont typeface="+mj-lt"/>
              <a:buAutoNum type="alphaUcPeriod"/>
            </a:pPr>
            <a:r>
              <a:rPr lang="en-GB" dirty="0" smtClean="0">
                <a:solidFill>
                  <a:schemeClr val="tx1"/>
                </a:solidFill>
              </a:rPr>
              <a:t>FALSE</a:t>
            </a:r>
            <a:endParaRPr lang="en-GB" dirty="0">
              <a:solidFill>
                <a:schemeClr val="tx1"/>
              </a:solidFill>
            </a:endParaRPr>
          </a:p>
        </p:txBody>
      </p:sp>
      <p:sp>
        <p:nvSpPr>
          <p:cNvPr id="18" name="Rectangle 17"/>
          <p:cNvSpPr/>
          <p:nvPr/>
        </p:nvSpPr>
        <p:spPr>
          <a:xfrm>
            <a:off x="9130408" y="4150706"/>
            <a:ext cx="2506531" cy="54864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smtClean="0"/>
              <a:t>What is another term for brain plasticity?</a:t>
            </a:r>
            <a:endParaRPr lang="en-GB" sz="1200" dirty="0"/>
          </a:p>
        </p:txBody>
      </p:sp>
      <p:sp>
        <p:nvSpPr>
          <p:cNvPr id="19" name="Rectangle 18"/>
          <p:cNvSpPr/>
          <p:nvPr/>
        </p:nvSpPr>
        <p:spPr>
          <a:xfrm>
            <a:off x="9130407" y="4699346"/>
            <a:ext cx="2506531" cy="180728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Neuroplasticity</a:t>
            </a:r>
          </a:p>
          <a:p>
            <a:pPr marL="342900" indent="-342900" algn="ctr">
              <a:buFont typeface="+mj-lt"/>
              <a:buAutoNum type="alphaUcPeriod"/>
            </a:pPr>
            <a:r>
              <a:rPr lang="en-GB" dirty="0" smtClean="0">
                <a:solidFill>
                  <a:schemeClr val="tx1"/>
                </a:solidFill>
              </a:rPr>
              <a:t>Neuron plasticity</a:t>
            </a:r>
          </a:p>
          <a:p>
            <a:pPr marL="342900" indent="-342900" algn="ctr">
              <a:buFont typeface="+mj-lt"/>
              <a:buAutoNum type="alphaUcPeriod"/>
            </a:pPr>
            <a:r>
              <a:rPr lang="en-GB" dirty="0" smtClean="0">
                <a:solidFill>
                  <a:schemeClr val="tx1"/>
                </a:solidFill>
              </a:rPr>
              <a:t>Neural plasticity</a:t>
            </a:r>
          </a:p>
          <a:p>
            <a:pPr marL="342900" indent="-342900" algn="ctr">
              <a:buFont typeface="+mj-lt"/>
              <a:buAutoNum type="alphaUcPeriod"/>
            </a:pPr>
            <a:r>
              <a:rPr lang="en-GB" dirty="0" smtClean="0">
                <a:solidFill>
                  <a:schemeClr val="tx1"/>
                </a:solidFill>
              </a:rPr>
              <a:t>Cognitive plasticity</a:t>
            </a:r>
            <a:endParaRPr lang="en-GB" dirty="0">
              <a:solidFill>
                <a:schemeClr val="tx1"/>
              </a:solidFill>
            </a:endParaRPr>
          </a:p>
        </p:txBody>
      </p:sp>
      <p:pic>
        <p:nvPicPr>
          <p:cNvPr id="2" name="Picture 1"/>
          <p:cNvPicPr>
            <a:picLocks noChangeAspect="1"/>
          </p:cNvPicPr>
          <p:nvPr/>
        </p:nvPicPr>
        <p:blipFill rotWithShape="1">
          <a:blip r:embed="rId2"/>
          <a:srcRect l="9715" t="3303" r="12871" b="15818"/>
          <a:stretch/>
        </p:blipFill>
        <p:spPr>
          <a:xfrm>
            <a:off x="9947986" y="54624"/>
            <a:ext cx="1688952" cy="1323407"/>
          </a:xfrm>
          <a:prstGeom prst="rect">
            <a:avLst/>
          </a:prstGeom>
        </p:spPr>
      </p:pic>
      <p:pic>
        <p:nvPicPr>
          <p:cNvPr id="21" name="Picture 20"/>
          <p:cNvPicPr>
            <a:picLocks noChangeAspect="1"/>
          </p:cNvPicPr>
          <p:nvPr/>
        </p:nvPicPr>
        <p:blipFill rotWithShape="1">
          <a:blip r:embed="rId2"/>
          <a:srcRect l="9715" t="3303" r="12871" b="15818"/>
          <a:stretch/>
        </p:blipFill>
        <p:spPr>
          <a:xfrm>
            <a:off x="508156" y="55637"/>
            <a:ext cx="1688952" cy="1323407"/>
          </a:xfrm>
          <a:prstGeom prst="rect">
            <a:avLst/>
          </a:prstGeom>
        </p:spPr>
      </p:pic>
      <p:sp>
        <p:nvSpPr>
          <p:cNvPr id="22" name="Rectangle 21"/>
          <p:cNvSpPr/>
          <p:nvPr/>
        </p:nvSpPr>
        <p:spPr>
          <a:xfrm>
            <a:off x="0" y="254662"/>
            <a:ext cx="12192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Plasticity Multiple Choice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98343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00613648"/>
              </p:ext>
            </p:extLst>
          </p:nvPr>
        </p:nvGraphicFramePr>
        <p:xfrm>
          <a:off x="386175" y="677774"/>
          <a:ext cx="11436630" cy="6020193"/>
        </p:xfrm>
        <a:graphic>
          <a:graphicData uri="http://schemas.openxmlformats.org/drawingml/2006/table">
            <a:tbl>
              <a:tblPr firstRow="1" firstCol="1" bandRow="1">
                <a:tableStyleId>{5DA37D80-6434-44D0-A028-1B22A696006F}</a:tableStyleId>
              </a:tblPr>
              <a:tblGrid>
                <a:gridCol w="3495086"/>
                <a:gridCol w="3971334"/>
                <a:gridCol w="3970210"/>
              </a:tblGrid>
              <a:tr h="391172">
                <a:tc>
                  <a:txBody>
                    <a:bodyPr/>
                    <a:lstStyle/>
                    <a:p>
                      <a:pPr algn="ctr">
                        <a:lnSpc>
                          <a:spcPct val="107000"/>
                        </a:lnSpc>
                        <a:spcAft>
                          <a:spcPts val="0"/>
                        </a:spcAft>
                      </a:pPr>
                      <a:r>
                        <a:rPr lang="en-GB" sz="1300">
                          <a:effectLst/>
                        </a:rPr>
                        <a:t>Situation</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Explain what would happen in split brain patients…</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Explain why that would happen</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r>
              <a:tr h="405761">
                <a:tc>
                  <a:txBody>
                    <a:bodyPr/>
                    <a:lstStyle/>
                    <a:p>
                      <a:pPr marL="0" lvl="0" indent="0">
                        <a:lnSpc>
                          <a:spcPct val="107000"/>
                        </a:lnSpc>
                        <a:spcAft>
                          <a:spcPts val="0"/>
                        </a:spcAft>
                        <a:buFont typeface="+mj-lt"/>
                        <a:buNone/>
                        <a:tabLst>
                          <a:tab pos="228600" algn="l"/>
                        </a:tabLst>
                      </a:pPr>
                      <a:r>
                        <a:rPr lang="en-GB" sz="1300" b="0" dirty="0">
                          <a:effectLst/>
                        </a:rPr>
                        <a:t>An object is presented in the left visual field and the patient is asked to pick the object up with their left hand. </a:t>
                      </a:r>
                      <a:endParaRPr lang="en-GB"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dirty="0">
                          <a:effectLst/>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r>
              <a:tr h="405761">
                <a:tc>
                  <a:txBody>
                    <a:bodyPr/>
                    <a:lstStyle/>
                    <a:p>
                      <a:pPr marL="0" lvl="0" indent="0">
                        <a:lnSpc>
                          <a:spcPct val="107000"/>
                        </a:lnSpc>
                        <a:spcAft>
                          <a:spcPts val="0"/>
                        </a:spcAft>
                        <a:buFont typeface="+mj-lt"/>
                        <a:buNone/>
                        <a:tabLst>
                          <a:tab pos="228600" algn="l"/>
                        </a:tabLst>
                      </a:pPr>
                      <a:r>
                        <a:rPr lang="en-GB" sz="1300" b="0" dirty="0">
                          <a:effectLst/>
                        </a:rPr>
                        <a:t>An object is placed in the left hand and the patient is asked to name it </a:t>
                      </a:r>
                      <a:endParaRPr lang="en-GB"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r>
              <a:tr h="405761">
                <a:tc>
                  <a:txBody>
                    <a:bodyPr/>
                    <a:lstStyle/>
                    <a:p>
                      <a:pPr marL="0" lvl="0" indent="0">
                        <a:lnSpc>
                          <a:spcPct val="107000"/>
                        </a:lnSpc>
                        <a:spcAft>
                          <a:spcPts val="0"/>
                        </a:spcAft>
                        <a:buFont typeface="+mj-lt"/>
                        <a:buNone/>
                        <a:tabLst>
                          <a:tab pos="228600" algn="l"/>
                        </a:tabLst>
                      </a:pPr>
                      <a:r>
                        <a:rPr lang="en-GB" sz="1300" b="0" dirty="0">
                          <a:effectLst/>
                        </a:rPr>
                        <a:t>A word is presented to the right visual field and the patient is asked to name it </a:t>
                      </a:r>
                      <a:endParaRPr lang="en-GB"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r>
              <a:tr h="448813">
                <a:tc>
                  <a:txBody>
                    <a:bodyPr/>
                    <a:lstStyle/>
                    <a:p>
                      <a:pPr marL="0" lvl="0" indent="0">
                        <a:lnSpc>
                          <a:spcPct val="107000"/>
                        </a:lnSpc>
                        <a:spcAft>
                          <a:spcPts val="0"/>
                        </a:spcAft>
                        <a:buFont typeface="+mj-lt"/>
                        <a:buNone/>
                        <a:tabLst>
                          <a:tab pos="228600" algn="l"/>
                        </a:tabLst>
                      </a:pPr>
                      <a:r>
                        <a:rPr lang="en-GB" sz="1300" b="0" dirty="0">
                          <a:effectLst/>
                        </a:rPr>
                        <a:t>Two different words are shown to the left (key) and right (ring) visual field. They are asked to draw an object and say what they have been drawing.</a:t>
                      </a:r>
                      <a:endParaRPr lang="en-GB"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r>
              <a:tr h="405761">
                <a:tc>
                  <a:txBody>
                    <a:bodyPr/>
                    <a:lstStyle/>
                    <a:p>
                      <a:pPr marL="0" lvl="0" indent="0">
                        <a:lnSpc>
                          <a:spcPct val="107000"/>
                        </a:lnSpc>
                        <a:spcAft>
                          <a:spcPts val="0"/>
                        </a:spcAft>
                        <a:buFont typeface="+mj-lt"/>
                        <a:buNone/>
                        <a:tabLst>
                          <a:tab pos="228600" algn="l"/>
                        </a:tabLst>
                      </a:pPr>
                      <a:r>
                        <a:rPr lang="en-GB" sz="1300" b="0" dirty="0">
                          <a:effectLst/>
                        </a:rPr>
                        <a:t>A picture of a nude is presented amongst geometric shapes to the left visual field and the P is asked to describe what they saw.</a:t>
                      </a:r>
                      <a:endParaRPr lang="en-GB"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r>
              <a:tr h="448813">
                <a:tc>
                  <a:txBody>
                    <a:bodyPr/>
                    <a:lstStyle/>
                    <a:p>
                      <a:pPr marL="0" lvl="0" indent="0">
                        <a:lnSpc>
                          <a:spcPct val="107000"/>
                        </a:lnSpc>
                        <a:spcAft>
                          <a:spcPts val="0"/>
                        </a:spcAft>
                        <a:buFont typeface="+mj-lt"/>
                        <a:buNone/>
                        <a:tabLst>
                          <a:tab pos="228600" algn="l"/>
                        </a:tabLst>
                      </a:pPr>
                      <a:r>
                        <a:rPr lang="en-GB" sz="1300" b="0" dirty="0">
                          <a:effectLst/>
                        </a:rPr>
                        <a:t>The patient is shown a split face with the left half being a man and the right half being a woman. The P then has to find the matching face from a set of faces</a:t>
                      </a:r>
                      <a:endParaRPr lang="en-GB"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r>
              <a:tr h="405761">
                <a:tc>
                  <a:txBody>
                    <a:bodyPr/>
                    <a:lstStyle/>
                    <a:p>
                      <a:pPr marL="0" lvl="0" indent="0">
                        <a:lnSpc>
                          <a:spcPct val="107000"/>
                        </a:lnSpc>
                        <a:spcAft>
                          <a:spcPts val="0"/>
                        </a:spcAft>
                        <a:buFont typeface="+mj-lt"/>
                        <a:buNone/>
                        <a:tabLst>
                          <a:tab pos="228600" algn="l"/>
                        </a:tabLst>
                      </a:pPr>
                      <a:r>
                        <a:rPr lang="en-GB" sz="1300" b="0" dirty="0">
                          <a:effectLst/>
                        </a:rPr>
                        <a:t>A patient was shown an object to the left visual field and asked to draw it with the right hand.</a:t>
                      </a:r>
                      <a:endParaRPr lang="en-GB"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r>
              <a:tr h="405761">
                <a:tc>
                  <a:txBody>
                    <a:bodyPr/>
                    <a:lstStyle/>
                    <a:p>
                      <a:pPr marL="0" lvl="0" indent="0">
                        <a:lnSpc>
                          <a:spcPct val="107000"/>
                        </a:lnSpc>
                        <a:spcAft>
                          <a:spcPts val="0"/>
                        </a:spcAft>
                        <a:buFont typeface="+mj-lt"/>
                        <a:buNone/>
                        <a:tabLst>
                          <a:tab pos="228600" algn="l"/>
                        </a:tabLst>
                      </a:pPr>
                      <a:r>
                        <a:rPr lang="en-GB" sz="1300" b="0" dirty="0">
                          <a:effectLst/>
                        </a:rPr>
                        <a:t>A patient was shown an object to the left visual field and asked to describe it.</a:t>
                      </a:r>
                      <a:endParaRPr lang="en-GB"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r>
              <a:tr h="405761">
                <a:tc>
                  <a:txBody>
                    <a:bodyPr/>
                    <a:lstStyle/>
                    <a:p>
                      <a:pPr marL="0" lvl="0" indent="0">
                        <a:lnSpc>
                          <a:spcPct val="107000"/>
                        </a:lnSpc>
                        <a:spcAft>
                          <a:spcPts val="0"/>
                        </a:spcAft>
                        <a:buFont typeface="+mj-lt"/>
                        <a:buNone/>
                        <a:tabLst>
                          <a:tab pos="228600" algn="l"/>
                        </a:tabLst>
                      </a:pPr>
                      <a:r>
                        <a:rPr lang="en-GB" sz="1300" b="0" dirty="0">
                          <a:effectLst/>
                        </a:rPr>
                        <a:t>Two different words are shown to the left (Ball) and right (Pen) visual field.  They are asked to name one and draw the other. </a:t>
                      </a:r>
                      <a:endParaRPr lang="en-GB"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r>
              <a:tr h="448813">
                <a:tc>
                  <a:txBody>
                    <a:bodyPr/>
                    <a:lstStyle/>
                    <a:p>
                      <a:pPr marL="0" lvl="0" indent="0">
                        <a:lnSpc>
                          <a:spcPct val="107000"/>
                        </a:lnSpc>
                        <a:spcAft>
                          <a:spcPts val="0"/>
                        </a:spcAft>
                        <a:buFont typeface="+mj-lt"/>
                        <a:buNone/>
                        <a:tabLst>
                          <a:tab pos="228600" algn="l"/>
                        </a:tabLst>
                      </a:pPr>
                      <a:r>
                        <a:rPr lang="en-GB" sz="1300" b="0" dirty="0">
                          <a:effectLst/>
                        </a:rPr>
                        <a:t>The patient is shown a split face with the left half being the image of a man and the right half being a woman and the P has to describe the face</a:t>
                      </a:r>
                      <a:endParaRPr lang="en-GB"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dirty="0">
                          <a:effectLst/>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dirty="0">
                          <a:effectLst/>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r>
            </a:tbl>
          </a:graphicData>
        </a:graphic>
      </p:graphicFrame>
      <p:sp>
        <p:nvSpPr>
          <p:cNvPr id="5" name="Rectangle 4"/>
          <p:cNvSpPr/>
          <p:nvPr/>
        </p:nvSpPr>
        <p:spPr>
          <a:xfrm>
            <a:off x="0" y="61854"/>
            <a:ext cx="12192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dirty="0" smtClean="0">
                <a:ln w="11430"/>
                <a:solidFill>
                  <a:schemeClr val="accent2"/>
                </a:solidFill>
                <a:effectLst>
                  <a:outerShdw blurRad="50800" dist="39000" dir="5460000" algn="tl">
                    <a:srgbClr val="000000">
                      <a:alpha val="38000"/>
                    </a:srgbClr>
                  </a:outerShdw>
                </a:effectLst>
              </a:rPr>
              <a:t>Split Brain Patients</a:t>
            </a:r>
            <a:endParaRPr lang="en-GB" sz="3600" b="1" cap="none" spc="0" dirty="0">
              <a:ln w="11430"/>
              <a:solidFill>
                <a:schemeClr val="accent2"/>
              </a:solidFill>
              <a:effectLst>
                <a:outerShdw blurRad="50800" dist="39000" dir="5460000" algn="tl">
                  <a:srgbClr val="000000">
                    <a:alpha val="38000"/>
                  </a:srgbClr>
                </a:outerShdw>
              </a:effectLst>
            </a:endParaRPr>
          </a:p>
        </p:txBody>
      </p:sp>
      <p:pic>
        <p:nvPicPr>
          <p:cNvPr id="6" name="Picture 5" descr="http://rethinkingeducation.today/wp-content/uploads/2015/10/rsz_human_brain.jpg"/>
          <p:cNvPicPr/>
          <p:nvPr/>
        </p:nvPicPr>
        <p:blipFill rotWithShape="1">
          <a:blip r:embed="rId2" cstate="print">
            <a:extLst>
              <a:ext uri="{28A0092B-C50C-407E-A947-70E740481C1C}">
                <a14:useLocalDpi xmlns:a14="http://schemas.microsoft.com/office/drawing/2010/main" val="0"/>
              </a:ext>
            </a:extLst>
          </a:blip>
          <a:srcRect l="49325" t="25554" r="29367" b="25585"/>
          <a:stretch/>
        </p:blipFill>
        <p:spPr bwMode="auto">
          <a:xfrm>
            <a:off x="3960987" y="61854"/>
            <a:ext cx="226060" cy="520700"/>
          </a:xfrm>
          <a:prstGeom prst="rect">
            <a:avLst/>
          </a:prstGeom>
          <a:noFill/>
          <a:extLst/>
        </p:spPr>
      </p:pic>
      <p:pic>
        <p:nvPicPr>
          <p:cNvPr id="7" name="Picture 6" descr="http://rethinkingeducation.today/wp-content/uploads/2015/10/rsz_human_brain.jpg"/>
          <p:cNvPicPr/>
          <p:nvPr/>
        </p:nvPicPr>
        <p:blipFill rotWithShape="1">
          <a:blip r:embed="rId2" cstate="print">
            <a:extLst>
              <a:ext uri="{28A0092B-C50C-407E-A947-70E740481C1C}">
                <a14:useLocalDpi xmlns:a14="http://schemas.microsoft.com/office/drawing/2010/main" val="0"/>
              </a:ext>
            </a:extLst>
          </a:blip>
          <a:srcRect l="29027" t="25554" r="50250" b="25585"/>
          <a:stretch/>
        </p:blipFill>
        <p:spPr bwMode="auto">
          <a:xfrm>
            <a:off x="3719812" y="62489"/>
            <a:ext cx="219710" cy="520065"/>
          </a:xfrm>
          <a:prstGeom prst="rect">
            <a:avLst/>
          </a:prstGeom>
          <a:noFill/>
          <a:extLst/>
        </p:spPr>
      </p:pic>
      <p:pic>
        <p:nvPicPr>
          <p:cNvPr id="8" name="Picture 7" descr="http://rethinkingeducation.today/wp-content/uploads/2015/10/rsz_human_brain.jpg"/>
          <p:cNvPicPr/>
          <p:nvPr/>
        </p:nvPicPr>
        <p:blipFill rotWithShape="1">
          <a:blip r:embed="rId2" cstate="print">
            <a:extLst>
              <a:ext uri="{28A0092B-C50C-407E-A947-70E740481C1C}">
                <a14:useLocalDpi xmlns:a14="http://schemas.microsoft.com/office/drawing/2010/main" val="0"/>
              </a:ext>
            </a:extLst>
          </a:blip>
          <a:srcRect l="49325" t="25554" r="29367" b="25585"/>
          <a:stretch/>
        </p:blipFill>
        <p:spPr bwMode="auto">
          <a:xfrm>
            <a:off x="8260385" y="61854"/>
            <a:ext cx="226060" cy="520700"/>
          </a:xfrm>
          <a:prstGeom prst="rect">
            <a:avLst/>
          </a:prstGeom>
          <a:noFill/>
          <a:extLst/>
        </p:spPr>
      </p:pic>
      <p:pic>
        <p:nvPicPr>
          <p:cNvPr id="9" name="Picture 8" descr="http://rethinkingeducation.today/wp-content/uploads/2015/10/rsz_human_brain.jpg"/>
          <p:cNvPicPr/>
          <p:nvPr/>
        </p:nvPicPr>
        <p:blipFill rotWithShape="1">
          <a:blip r:embed="rId2" cstate="print">
            <a:extLst>
              <a:ext uri="{28A0092B-C50C-407E-A947-70E740481C1C}">
                <a14:useLocalDpi xmlns:a14="http://schemas.microsoft.com/office/drawing/2010/main" val="0"/>
              </a:ext>
            </a:extLst>
          </a:blip>
          <a:srcRect l="29027" t="25554" r="50250" b="25585"/>
          <a:stretch/>
        </p:blipFill>
        <p:spPr bwMode="auto">
          <a:xfrm>
            <a:off x="8019210" y="62489"/>
            <a:ext cx="219710" cy="520065"/>
          </a:xfrm>
          <a:prstGeom prst="rect">
            <a:avLst/>
          </a:prstGeom>
          <a:noFill/>
          <a:extLst/>
        </p:spPr>
      </p:pic>
    </p:spTree>
    <p:extLst>
      <p:ext uri="{BB962C8B-B14F-4D97-AF65-F5344CB8AC3E}">
        <p14:creationId xmlns:p14="http://schemas.microsoft.com/office/powerpoint/2010/main" val="120803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818" y="1430767"/>
            <a:ext cx="1570619"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 name="Rectangle 4"/>
          <p:cNvSpPr/>
          <p:nvPr/>
        </p:nvSpPr>
        <p:spPr>
          <a:xfrm>
            <a:off x="96817" y="2732443"/>
            <a:ext cx="1570619"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p:cNvSpPr/>
          <p:nvPr/>
        </p:nvSpPr>
        <p:spPr>
          <a:xfrm>
            <a:off x="96816" y="4034119"/>
            <a:ext cx="1570619"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p:cNvSpPr/>
          <p:nvPr/>
        </p:nvSpPr>
        <p:spPr>
          <a:xfrm>
            <a:off x="96815" y="5335795"/>
            <a:ext cx="1570619"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p:cNvSpPr/>
          <p:nvPr/>
        </p:nvSpPr>
        <p:spPr>
          <a:xfrm>
            <a:off x="1667437" y="1430767"/>
            <a:ext cx="2947593"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p:cNvSpPr/>
          <p:nvPr/>
        </p:nvSpPr>
        <p:spPr>
          <a:xfrm>
            <a:off x="1667436" y="2732443"/>
            <a:ext cx="2947593"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p:cNvSpPr/>
          <p:nvPr/>
        </p:nvSpPr>
        <p:spPr>
          <a:xfrm>
            <a:off x="1667435" y="4034119"/>
            <a:ext cx="2947593"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p:cNvSpPr/>
          <p:nvPr/>
        </p:nvSpPr>
        <p:spPr>
          <a:xfrm>
            <a:off x="1667434" y="5335795"/>
            <a:ext cx="2947593"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4615030" y="1430767"/>
            <a:ext cx="1570619"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p:cNvSpPr/>
          <p:nvPr/>
        </p:nvSpPr>
        <p:spPr>
          <a:xfrm>
            <a:off x="4615029" y="2732443"/>
            <a:ext cx="1570619"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p:cNvSpPr/>
          <p:nvPr/>
        </p:nvSpPr>
        <p:spPr>
          <a:xfrm>
            <a:off x="4615028" y="4034119"/>
            <a:ext cx="1570619"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p:cNvSpPr/>
          <p:nvPr/>
        </p:nvSpPr>
        <p:spPr>
          <a:xfrm>
            <a:off x="4615027" y="5335795"/>
            <a:ext cx="1570619"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p:cNvSpPr/>
          <p:nvPr/>
        </p:nvSpPr>
        <p:spPr>
          <a:xfrm>
            <a:off x="6185649" y="1430767"/>
            <a:ext cx="2947593" cy="677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Rectangle 23"/>
          <p:cNvSpPr/>
          <p:nvPr/>
        </p:nvSpPr>
        <p:spPr>
          <a:xfrm>
            <a:off x="6185646" y="2108499"/>
            <a:ext cx="2947593" cy="6239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Rectangle 24"/>
          <p:cNvSpPr/>
          <p:nvPr/>
        </p:nvSpPr>
        <p:spPr>
          <a:xfrm>
            <a:off x="6185646" y="2732443"/>
            <a:ext cx="2947593" cy="677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Rectangle 25"/>
          <p:cNvSpPr/>
          <p:nvPr/>
        </p:nvSpPr>
        <p:spPr>
          <a:xfrm>
            <a:off x="6185643" y="3410175"/>
            <a:ext cx="2947593" cy="6239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Rectangle 26"/>
          <p:cNvSpPr/>
          <p:nvPr/>
        </p:nvSpPr>
        <p:spPr>
          <a:xfrm>
            <a:off x="6185645" y="4031430"/>
            <a:ext cx="2947593" cy="677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27"/>
          <p:cNvSpPr/>
          <p:nvPr/>
        </p:nvSpPr>
        <p:spPr>
          <a:xfrm>
            <a:off x="6185642" y="4709162"/>
            <a:ext cx="2947593" cy="6239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Rectangle 28"/>
          <p:cNvSpPr/>
          <p:nvPr/>
        </p:nvSpPr>
        <p:spPr>
          <a:xfrm>
            <a:off x="6185646" y="5333106"/>
            <a:ext cx="2947593" cy="677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Rectangle 29"/>
          <p:cNvSpPr/>
          <p:nvPr/>
        </p:nvSpPr>
        <p:spPr>
          <a:xfrm>
            <a:off x="6185643" y="6010838"/>
            <a:ext cx="2947593" cy="6239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Rectangle 30"/>
          <p:cNvSpPr/>
          <p:nvPr/>
        </p:nvSpPr>
        <p:spPr>
          <a:xfrm>
            <a:off x="9133235" y="1430767"/>
            <a:ext cx="2947593" cy="677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Rectangle 31"/>
          <p:cNvSpPr/>
          <p:nvPr/>
        </p:nvSpPr>
        <p:spPr>
          <a:xfrm>
            <a:off x="9133232" y="2108499"/>
            <a:ext cx="2947593" cy="6239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Rectangle 34"/>
          <p:cNvSpPr/>
          <p:nvPr/>
        </p:nvSpPr>
        <p:spPr>
          <a:xfrm>
            <a:off x="9133231" y="4031430"/>
            <a:ext cx="2947593" cy="677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Rectangle 35"/>
          <p:cNvSpPr/>
          <p:nvPr/>
        </p:nvSpPr>
        <p:spPr>
          <a:xfrm>
            <a:off x="9133228" y="4709162"/>
            <a:ext cx="2947593" cy="6239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Rectangle 36"/>
          <p:cNvSpPr/>
          <p:nvPr/>
        </p:nvSpPr>
        <p:spPr>
          <a:xfrm>
            <a:off x="9133232" y="5333106"/>
            <a:ext cx="2947593" cy="677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Rectangle 37"/>
          <p:cNvSpPr/>
          <p:nvPr/>
        </p:nvSpPr>
        <p:spPr>
          <a:xfrm>
            <a:off x="9133229" y="6010838"/>
            <a:ext cx="2947593" cy="6239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Rectangle 33"/>
          <p:cNvSpPr/>
          <p:nvPr/>
        </p:nvSpPr>
        <p:spPr>
          <a:xfrm>
            <a:off x="0" y="61854"/>
            <a:ext cx="12192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Methods of measuring localisation of function within the brain</a:t>
            </a:r>
            <a:endParaRPr lang="en-GB"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4" name="Rectangle 43"/>
          <p:cNvSpPr/>
          <p:nvPr/>
        </p:nvSpPr>
        <p:spPr>
          <a:xfrm>
            <a:off x="9133232" y="2733787"/>
            <a:ext cx="2947593" cy="677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5" name="Rectangle 44"/>
          <p:cNvSpPr/>
          <p:nvPr/>
        </p:nvSpPr>
        <p:spPr>
          <a:xfrm>
            <a:off x="9133229" y="3411519"/>
            <a:ext cx="2947593" cy="6239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45"/>
          <p:cNvSpPr/>
          <p:nvPr/>
        </p:nvSpPr>
        <p:spPr>
          <a:xfrm>
            <a:off x="6185635" y="757068"/>
            <a:ext cx="2947593" cy="677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STRENGTHS</a:t>
            </a:r>
            <a:endParaRPr lang="en-GB" dirty="0"/>
          </a:p>
        </p:txBody>
      </p:sp>
      <p:sp>
        <p:nvSpPr>
          <p:cNvPr id="47" name="Rectangle 46"/>
          <p:cNvSpPr/>
          <p:nvPr/>
        </p:nvSpPr>
        <p:spPr>
          <a:xfrm>
            <a:off x="9133228" y="757068"/>
            <a:ext cx="2947593" cy="6777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LIMITATIONS</a:t>
            </a:r>
            <a:endParaRPr lang="en-GB" dirty="0"/>
          </a:p>
        </p:txBody>
      </p:sp>
      <p:sp>
        <p:nvSpPr>
          <p:cNvPr id="48" name="Rectangle 47"/>
          <p:cNvSpPr/>
          <p:nvPr/>
        </p:nvSpPr>
        <p:spPr>
          <a:xfrm>
            <a:off x="4615016" y="757068"/>
            <a:ext cx="1570626" cy="6777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IMAGE</a:t>
            </a:r>
            <a:endParaRPr lang="en-GB" dirty="0"/>
          </a:p>
        </p:txBody>
      </p:sp>
      <p:sp>
        <p:nvSpPr>
          <p:cNvPr id="49" name="Rectangle 48"/>
          <p:cNvSpPr/>
          <p:nvPr/>
        </p:nvSpPr>
        <p:spPr>
          <a:xfrm>
            <a:off x="1667423" y="757068"/>
            <a:ext cx="2947593" cy="6777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DESCRIPTION</a:t>
            </a:r>
            <a:endParaRPr lang="en-GB" dirty="0"/>
          </a:p>
        </p:txBody>
      </p:sp>
      <p:sp>
        <p:nvSpPr>
          <p:cNvPr id="50" name="Rectangle 49"/>
          <p:cNvSpPr/>
          <p:nvPr/>
        </p:nvSpPr>
        <p:spPr>
          <a:xfrm>
            <a:off x="96804" y="757068"/>
            <a:ext cx="1570619" cy="6777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NAME</a:t>
            </a:r>
            <a:endParaRPr lang="en-GB" dirty="0"/>
          </a:p>
        </p:txBody>
      </p:sp>
      <p:pic>
        <p:nvPicPr>
          <p:cNvPr id="39" name="Picture 38"/>
          <p:cNvPicPr>
            <a:picLocks noChangeAspect="1"/>
          </p:cNvPicPr>
          <p:nvPr/>
        </p:nvPicPr>
        <p:blipFill rotWithShape="1">
          <a:blip r:embed="rId2"/>
          <a:srcRect l="47386" t="30392" r="4457" b="15856"/>
          <a:stretch/>
        </p:blipFill>
        <p:spPr>
          <a:xfrm>
            <a:off x="4717218" y="4111757"/>
            <a:ext cx="1366221" cy="1143710"/>
          </a:xfrm>
          <a:prstGeom prst="rect">
            <a:avLst/>
          </a:prstGeom>
        </p:spPr>
      </p:pic>
      <p:pic>
        <p:nvPicPr>
          <p:cNvPr id="40" name="Picture 2" descr="http://image.shutterstock.com/z/stock-vector-doctor-looking-at-results-of-patient-brain-scan-on-the-monitor-screens-in-front-of-mri-machine-with-28568646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95" t="12000" r="2731" b="39369"/>
          <a:stretch/>
        </p:blipFill>
        <p:spPr bwMode="auto">
          <a:xfrm>
            <a:off x="4670072" y="1708784"/>
            <a:ext cx="1469610" cy="81556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p:cNvPicPr>
          <p:nvPr/>
        </p:nvPicPr>
        <p:blipFill rotWithShape="1">
          <a:blip r:embed="rId4"/>
          <a:srcRect l="7227" t="6891" r="45882" b="6385"/>
          <a:stretch/>
        </p:blipFill>
        <p:spPr>
          <a:xfrm>
            <a:off x="4660974" y="3010460"/>
            <a:ext cx="1477693" cy="683235"/>
          </a:xfrm>
          <a:prstGeom prst="rect">
            <a:avLst/>
          </a:prstGeom>
        </p:spPr>
      </p:pic>
      <p:pic>
        <p:nvPicPr>
          <p:cNvPr id="42" name="Picture 41"/>
          <p:cNvPicPr>
            <a:picLocks noChangeAspect="1"/>
          </p:cNvPicPr>
          <p:nvPr/>
        </p:nvPicPr>
        <p:blipFill>
          <a:blip r:embed="rId5"/>
          <a:stretch>
            <a:fillRect/>
          </a:stretch>
        </p:blipFill>
        <p:spPr>
          <a:xfrm>
            <a:off x="4817494" y="5362862"/>
            <a:ext cx="1241881" cy="1241881"/>
          </a:xfrm>
          <a:prstGeom prst="rect">
            <a:avLst/>
          </a:prstGeom>
        </p:spPr>
      </p:pic>
    </p:spTree>
    <p:extLst>
      <p:ext uri="{BB962C8B-B14F-4D97-AF65-F5344CB8AC3E}">
        <p14:creationId xmlns:p14="http://schemas.microsoft.com/office/powerpoint/2010/main" val="2205236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ethinkingeducation.today/wp-content/uploads/2015/10/rsz_human_bra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027" t="25554" r="50250" b="25585"/>
          <a:stretch/>
        </p:blipFill>
        <p:spPr bwMode="auto">
          <a:xfrm>
            <a:off x="4402556" y="913647"/>
            <a:ext cx="1564105" cy="37024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rethinkingeducation.today/wp-content/uploads/2015/10/rsz_human_bra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325" t="25554" r="29367" b="25585"/>
          <a:stretch/>
        </p:blipFill>
        <p:spPr bwMode="auto">
          <a:xfrm>
            <a:off x="6141119" y="913648"/>
            <a:ext cx="1608220" cy="37024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892716" y="180473"/>
            <a:ext cx="3934326" cy="20092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smtClean="0"/>
              <a:t>Sperry’s (and later </a:t>
            </a:r>
            <a:r>
              <a:rPr lang="en-GB" sz="1100" dirty="0" err="1" smtClean="0"/>
              <a:t>Gazzaniga’s</a:t>
            </a:r>
            <a:r>
              <a:rPr lang="en-GB" sz="1100" dirty="0" smtClean="0"/>
              <a:t>) pioneering work into the split-brain phenomenon has produced an impressive and sizeable body of research findings, the main conclusion of which appears to be that the left hemisphere’s function is predominantly analytical and verbal tasks whilst the right is more adept at performing spatial tasks and music. The right hemisphere can only produce rudimentary words and phrases but contributes emotional and holistic content to language. Overall, research suggests that the left hemisphere is the </a:t>
            </a:r>
            <a:r>
              <a:rPr lang="en-GB" sz="1100" b="1" dirty="0" smtClean="0">
                <a:solidFill>
                  <a:schemeClr val="accent2"/>
                </a:solidFill>
              </a:rPr>
              <a:t>analyser</a:t>
            </a:r>
            <a:r>
              <a:rPr lang="en-GB" sz="1100" dirty="0" smtClean="0"/>
              <a:t> whilst the right hemisphere is the </a:t>
            </a:r>
            <a:r>
              <a:rPr lang="en-GB" sz="1100" b="1" dirty="0" smtClean="0">
                <a:solidFill>
                  <a:schemeClr val="accent2"/>
                </a:solidFill>
              </a:rPr>
              <a:t>synthesiser</a:t>
            </a:r>
            <a:r>
              <a:rPr lang="en-GB" sz="1100" dirty="0" smtClean="0"/>
              <a:t> and this has provided a key contribution to our understanding of brain processes.</a:t>
            </a:r>
            <a:endParaRPr lang="en-GB" sz="1100" dirty="0"/>
          </a:p>
        </p:txBody>
      </p:sp>
      <p:sp>
        <p:nvSpPr>
          <p:cNvPr id="7" name="Rectangle 6"/>
          <p:cNvSpPr/>
          <p:nvPr/>
        </p:nvSpPr>
        <p:spPr>
          <a:xfrm>
            <a:off x="318837" y="2398294"/>
            <a:ext cx="3934326" cy="20092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Sperry’s research was very well designed and employed well thought through </a:t>
            </a:r>
            <a:r>
              <a:rPr lang="en-GB" sz="1200" b="1" dirty="0">
                <a:solidFill>
                  <a:schemeClr val="accent2"/>
                </a:solidFill>
              </a:rPr>
              <a:t>standardised procedures</a:t>
            </a:r>
            <a:r>
              <a:rPr lang="en-GB" sz="1200" dirty="0"/>
              <a:t>. As he made use of presenting information to one eye </a:t>
            </a:r>
            <a:r>
              <a:rPr lang="en-GB" sz="1200" dirty="0" smtClean="0"/>
              <a:t>for just 1/10 of a second, it prevented both visual fields from seeing the same information meaning that he </a:t>
            </a:r>
            <a:r>
              <a:rPr lang="en-GB" sz="1200" dirty="0"/>
              <a:t>had </a:t>
            </a:r>
            <a:r>
              <a:rPr lang="en-GB" sz="1200" dirty="0" smtClean="0"/>
              <a:t>high control over </a:t>
            </a:r>
            <a:r>
              <a:rPr lang="en-GB" sz="1200" dirty="0"/>
              <a:t>which hemisphere was being exposed. He also designed a procedure which could be </a:t>
            </a:r>
            <a:r>
              <a:rPr lang="en-GB" sz="1200" b="1" dirty="0">
                <a:solidFill>
                  <a:schemeClr val="accent2"/>
                </a:solidFill>
              </a:rPr>
              <a:t>replicated</a:t>
            </a:r>
            <a:r>
              <a:rPr lang="en-GB" sz="1200" dirty="0"/>
              <a:t> so his findings could be validated. </a:t>
            </a:r>
          </a:p>
        </p:txBody>
      </p:sp>
      <p:sp>
        <p:nvSpPr>
          <p:cNvPr id="8" name="Rectangle 7"/>
          <p:cNvSpPr/>
          <p:nvPr/>
        </p:nvSpPr>
        <p:spPr>
          <a:xfrm>
            <a:off x="7898732" y="4616115"/>
            <a:ext cx="3934326" cy="20092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Research into lateralisation of function, especially </a:t>
            </a:r>
            <a:r>
              <a:rPr lang="en-GB" sz="1200" dirty="0" smtClean="0"/>
              <a:t>of split-brain </a:t>
            </a:r>
            <a:r>
              <a:rPr lang="en-GB" sz="1200" dirty="0"/>
              <a:t>research, has prompted a considerable amount of </a:t>
            </a:r>
            <a:r>
              <a:rPr lang="en-GB" sz="1200" dirty="0" smtClean="0"/>
              <a:t>theoretical </a:t>
            </a:r>
            <a:r>
              <a:rPr lang="en-GB" sz="1200" dirty="0"/>
              <a:t>debate. </a:t>
            </a:r>
            <a:r>
              <a:rPr lang="en-GB" sz="1200" dirty="0" smtClean="0"/>
              <a:t>Whilst this has not always supported Sperry’s findings, it has nevertheless fuelled new lines of enquiry into the topic. Roland </a:t>
            </a:r>
            <a:r>
              <a:rPr lang="en-GB" sz="1200" dirty="0"/>
              <a:t>and </a:t>
            </a:r>
            <a:r>
              <a:rPr lang="en-GB" sz="1200" dirty="0" err="1" smtClean="0"/>
              <a:t>Pucetti</a:t>
            </a:r>
            <a:r>
              <a:rPr lang="en-GB" sz="1200" dirty="0" smtClean="0"/>
              <a:t>, for example,  </a:t>
            </a:r>
            <a:r>
              <a:rPr lang="en-GB" sz="1200" dirty="0"/>
              <a:t>have suggested that the two hemispheres are so functionally different that they represent a form of duality in the brain- that in effect we are two minds (and that this is a situation that is only emphasised and not caused in the split brain patient).</a:t>
            </a:r>
          </a:p>
        </p:txBody>
      </p:sp>
      <p:sp>
        <p:nvSpPr>
          <p:cNvPr id="9" name="Rectangle 8"/>
          <p:cNvSpPr/>
          <p:nvPr/>
        </p:nvSpPr>
        <p:spPr>
          <a:xfrm>
            <a:off x="318837" y="180473"/>
            <a:ext cx="3934326" cy="20092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err="1"/>
              <a:t>Gazzaniga</a:t>
            </a:r>
            <a:r>
              <a:rPr lang="en-GB" sz="1100" dirty="0"/>
              <a:t> (1998) suggests that some of the early discoveries from split-brain research have been disconfirmed by more recent discoveries. E.g. </a:t>
            </a:r>
            <a:r>
              <a:rPr lang="en-GB" sz="1100" dirty="0" smtClean="0"/>
              <a:t>split-brain </a:t>
            </a:r>
            <a:r>
              <a:rPr lang="en-GB" sz="1100" dirty="0"/>
              <a:t>research had suggested that the right hemisphere was unable to handle even the most rudimentary language. Damage to the left hemisphere was found to be far more detrimental to language function than was damage to the right. However, case studies have demonstrated that this was not necessarily the case. One patient, known as </a:t>
            </a:r>
            <a:r>
              <a:rPr lang="en-GB" sz="1100" dirty="0" smtClean="0"/>
              <a:t>JW, </a:t>
            </a:r>
            <a:r>
              <a:rPr lang="en-GB" sz="1100" dirty="0"/>
              <a:t>developed the capacity to speak out of the right hemisphere, with the result that </a:t>
            </a:r>
            <a:r>
              <a:rPr lang="en-GB" sz="1100" dirty="0" smtClean="0"/>
              <a:t>JW </a:t>
            </a:r>
            <a:r>
              <a:rPr lang="en-GB" sz="1100" dirty="0"/>
              <a:t>can now speak about information presented to the left or to the right brain (Turk et al 2002).</a:t>
            </a:r>
          </a:p>
        </p:txBody>
      </p:sp>
      <p:sp>
        <p:nvSpPr>
          <p:cNvPr id="10" name="Rectangle 9"/>
          <p:cNvSpPr/>
          <p:nvPr/>
        </p:nvSpPr>
        <p:spPr>
          <a:xfrm>
            <a:off x="7932948" y="2398294"/>
            <a:ext cx="3934326" cy="20092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50" dirty="0"/>
              <a:t>One perhaps unfortunate legacy of work into lateralisation of function is the growing amount of pop-psychology literature concerning the functional distinction between the left and right hemispheres. Such work often </a:t>
            </a:r>
            <a:r>
              <a:rPr lang="en-GB" sz="1050" b="1" dirty="0">
                <a:solidFill>
                  <a:schemeClr val="accent2"/>
                </a:solidFill>
              </a:rPr>
              <a:t>oversimplifies</a:t>
            </a:r>
            <a:r>
              <a:rPr lang="en-GB" sz="1050" dirty="0"/>
              <a:t> and </a:t>
            </a:r>
            <a:r>
              <a:rPr lang="en-GB" sz="1050" b="1" dirty="0">
                <a:solidFill>
                  <a:schemeClr val="accent2"/>
                </a:solidFill>
              </a:rPr>
              <a:t>over emphasises </a:t>
            </a:r>
            <a:r>
              <a:rPr lang="en-GB" sz="1050" dirty="0"/>
              <a:t>the differences. In truth the differences and relationships between the two </a:t>
            </a:r>
            <a:r>
              <a:rPr lang="en-GB" sz="1050" dirty="0" smtClean="0"/>
              <a:t>hemispheres are </a:t>
            </a:r>
            <a:r>
              <a:rPr lang="en-GB" sz="1050" dirty="0"/>
              <a:t>acknowledged to be a lot more intricate. Far from working in isolation the two hemispheres form a highly integrated system and are both involved in most everyday tasks</a:t>
            </a:r>
            <a:r>
              <a:rPr lang="en-GB" sz="1050" dirty="0" smtClean="0"/>
              <a:t>. In addition, research into </a:t>
            </a:r>
            <a:r>
              <a:rPr lang="en-GB" sz="1050" b="1" dirty="0" smtClean="0">
                <a:solidFill>
                  <a:schemeClr val="accent2"/>
                </a:solidFill>
              </a:rPr>
              <a:t>functional recovery </a:t>
            </a:r>
            <a:r>
              <a:rPr lang="en-GB" sz="1050" dirty="0" smtClean="0"/>
              <a:t>and </a:t>
            </a:r>
            <a:r>
              <a:rPr lang="en-GB" sz="1050" b="1" dirty="0" smtClean="0">
                <a:solidFill>
                  <a:schemeClr val="accent2"/>
                </a:solidFill>
              </a:rPr>
              <a:t>neuroplasticity</a:t>
            </a:r>
            <a:r>
              <a:rPr lang="en-GB" sz="1050" dirty="0" smtClean="0"/>
              <a:t> has revealed that behaviours typically associated with one hemisphere can effectively be performed by the other when the situation requires it.</a:t>
            </a:r>
            <a:endParaRPr lang="en-GB" sz="1050" dirty="0"/>
          </a:p>
        </p:txBody>
      </p:sp>
      <p:sp>
        <p:nvSpPr>
          <p:cNvPr id="11" name="Rectangle 10"/>
          <p:cNvSpPr/>
          <p:nvPr/>
        </p:nvSpPr>
        <p:spPr>
          <a:xfrm>
            <a:off x="312821" y="4616115"/>
            <a:ext cx="3934326" cy="20092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50" dirty="0"/>
              <a:t>Lateralisation of function appears </a:t>
            </a:r>
            <a:r>
              <a:rPr lang="en-GB" sz="1050" dirty="0" smtClean="0"/>
              <a:t>to change throughout </a:t>
            </a:r>
            <a:r>
              <a:rPr lang="en-GB" sz="1050" dirty="0"/>
              <a:t>an individual’s </a:t>
            </a:r>
            <a:r>
              <a:rPr lang="en-GB" sz="1050" dirty="0" smtClean="0"/>
              <a:t>lifetime with </a:t>
            </a:r>
            <a:r>
              <a:rPr lang="en-GB" sz="1050" dirty="0"/>
              <a:t>normal ageing. Across many types of tasks and many brain areas, lateralised patterns found in younger individuals tend to switch to bilateral patterns in healthy older adults. </a:t>
            </a:r>
            <a:r>
              <a:rPr lang="en-GB" sz="1050" dirty="0" err="1"/>
              <a:t>Szaflarski</a:t>
            </a:r>
            <a:r>
              <a:rPr lang="en-GB" sz="1050" dirty="0"/>
              <a:t> et al (2006) found that language became more lateralised to the left hemisphere with increasing age in children and adolescents, but after the age of 25, lateralisation decreased with each decade of life. It is difficult to know why this is the case. One possibility is that using the extra processing resources of the other hemisphere may in some way compensate for age-related declines in function. This implies that a lateralised brain is in fact only a feature of young adults and not true for everyone.</a:t>
            </a:r>
          </a:p>
        </p:txBody>
      </p:sp>
      <p:sp>
        <p:nvSpPr>
          <p:cNvPr id="12" name="Rectangle 11"/>
          <p:cNvSpPr/>
          <p:nvPr/>
        </p:nvSpPr>
        <p:spPr>
          <a:xfrm>
            <a:off x="4402556" y="4616115"/>
            <a:ext cx="3346783" cy="20092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50" dirty="0" smtClean="0"/>
              <a:t>One of the problems with Sperry’s research is that split-brain patients constitute an unusual sample of people. In Sperry’s study, the sample size was just 11, all of whom had a history of epileptic seizures. It has been argued that this may have caused unique changes in the brain that may have influenced the findings It was also the case that some Ps had experienced more disconnection of the two hemispheres as part of their surgical procedure than others. Finally, the control group that Sperry used, made up of 11 people with no history of epilepsy, may not have been appropriate. Overall, this prevents generalisation to people who have not had their corpus callosum severed. </a:t>
            </a:r>
            <a:endParaRPr lang="en-GB" sz="1050" dirty="0"/>
          </a:p>
        </p:txBody>
      </p:sp>
      <p:sp>
        <p:nvSpPr>
          <p:cNvPr id="13" name="Rectangle 12"/>
          <p:cNvSpPr/>
          <p:nvPr/>
        </p:nvSpPr>
        <p:spPr>
          <a:xfrm>
            <a:off x="4259179" y="0"/>
            <a:ext cx="3633538"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Evaluating split-brain </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esearch</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10176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157" y="1416471"/>
            <a:ext cx="2506531" cy="54864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smtClean="0"/>
              <a:t>The SCN is located within which part of the brain?</a:t>
            </a:r>
            <a:endParaRPr lang="en-GB" sz="1400" dirty="0"/>
          </a:p>
        </p:txBody>
      </p:sp>
      <p:sp>
        <p:nvSpPr>
          <p:cNvPr id="5" name="Rectangle 4"/>
          <p:cNvSpPr/>
          <p:nvPr/>
        </p:nvSpPr>
        <p:spPr>
          <a:xfrm>
            <a:off x="508156" y="1965111"/>
            <a:ext cx="2506531" cy="180728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Hypothalamus</a:t>
            </a:r>
          </a:p>
          <a:p>
            <a:pPr marL="342900" indent="-342900" algn="ctr">
              <a:buFont typeface="+mj-lt"/>
              <a:buAutoNum type="alphaUcPeriod"/>
            </a:pPr>
            <a:r>
              <a:rPr lang="en-GB" dirty="0" smtClean="0">
                <a:solidFill>
                  <a:schemeClr val="tx1"/>
                </a:solidFill>
              </a:rPr>
              <a:t>Hippocampus</a:t>
            </a:r>
          </a:p>
          <a:p>
            <a:pPr marL="342900" indent="-342900" algn="ctr">
              <a:buFont typeface="+mj-lt"/>
              <a:buAutoNum type="alphaUcPeriod"/>
            </a:pPr>
            <a:r>
              <a:rPr lang="en-GB" dirty="0" smtClean="0">
                <a:solidFill>
                  <a:schemeClr val="tx1"/>
                </a:solidFill>
              </a:rPr>
              <a:t>Amygdala</a:t>
            </a:r>
          </a:p>
          <a:p>
            <a:pPr marL="342900" indent="-342900" algn="ctr">
              <a:buFont typeface="+mj-lt"/>
              <a:buAutoNum type="alphaUcPeriod"/>
            </a:pPr>
            <a:r>
              <a:rPr lang="en-GB" dirty="0" smtClean="0">
                <a:solidFill>
                  <a:schemeClr val="tx1"/>
                </a:solidFill>
              </a:rPr>
              <a:t>Corpus callosum</a:t>
            </a:r>
            <a:endParaRPr lang="en-GB" dirty="0">
              <a:solidFill>
                <a:schemeClr val="tx1"/>
              </a:solidFill>
            </a:endParaRPr>
          </a:p>
        </p:txBody>
      </p:sp>
      <p:sp>
        <p:nvSpPr>
          <p:cNvPr id="6" name="Rectangle 5"/>
          <p:cNvSpPr/>
          <p:nvPr/>
        </p:nvSpPr>
        <p:spPr>
          <a:xfrm>
            <a:off x="3382241" y="1416471"/>
            <a:ext cx="2506531" cy="548640"/>
          </a:xfrm>
          <a:prstGeom prst="rect">
            <a:avLst/>
          </a:pr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smtClean="0"/>
              <a:t>The mutant hamsters in the Ralph et al. study were bred to have circadian rhythms of how long?</a:t>
            </a:r>
            <a:endParaRPr lang="en-GB" sz="1200" dirty="0"/>
          </a:p>
        </p:txBody>
      </p:sp>
      <p:sp>
        <p:nvSpPr>
          <p:cNvPr id="7" name="Rectangle 6"/>
          <p:cNvSpPr/>
          <p:nvPr/>
        </p:nvSpPr>
        <p:spPr>
          <a:xfrm>
            <a:off x="3382240" y="1965111"/>
            <a:ext cx="2506531" cy="1807284"/>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28 days</a:t>
            </a:r>
          </a:p>
          <a:p>
            <a:pPr marL="342900" indent="-342900" algn="ctr">
              <a:buFont typeface="+mj-lt"/>
              <a:buAutoNum type="alphaUcPeriod"/>
            </a:pPr>
            <a:r>
              <a:rPr lang="en-GB" dirty="0" smtClean="0">
                <a:solidFill>
                  <a:schemeClr val="tx1"/>
                </a:solidFill>
              </a:rPr>
              <a:t>28 hours</a:t>
            </a:r>
          </a:p>
          <a:p>
            <a:pPr marL="342900" indent="-342900" algn="ctr">
              <a:buFont typeface="+mj-lt"/>
              <a:buAutoNum type="alphaUcPeriod"/>
            </a:pPr>
            <a:r>
              <a:rPr lang="en-GB" dirty="0" smtClean="0">
                <a:solidFill>
                  <a:schemeClr val="tx1"/>
                </a:solidFill>
              </a:rPr>
              <a:t>24 hours</a:t>
            </a:r>
          </a:p>
          <a:p>
            <a:pPr marL="342900" indent="-342900" algn="ctr">
              <a:buFont typeface="+mj-lt"/>
              <a:buAutoNum type="alphaUcPeriod"/>
            </a:pPr>
            <a:r>
              <a:rPr lang="en-GB" dirty="0" smtClean="0">
                <a:solidFill>
                  <a:schemeClr val="tx1"/>
                </a:solidFill>
              </a:rPr>
              <a:t>20 hours</a:t>
            </a:r>
            <a:endParaRPr lang="en-GB" dirty="0">
              <a:solidFill>
                <a:schemeClr val="tx1"/>
              </a:solidFill>
            </a:endParaRPr>
          </a:p>
        </p:txBody>
      </p:sp>
      <p:sp>
        <p:nvSpPr>
          <p:cNvPr id="8" name="Rectangle 7"/>
          <p:cNvSpPr/>
          <p:nvPr/>
        </p:nvSpPr>
        <p:spPr>
          <a:xfrm>
            <a:off x="6256324" y="1416471"/>
            <a:ext cx="2506531" cy="54864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smtClean="0"/>
              <a:t>Campbell and Murphy’s participants had light shone:</a:t>
            </a:r>
            <a:endParaRPr lang="en-GB" sz="1200" dirty="0"/>
          </a:p>
        </p:txBody>
      </p:sp>
      <p:sp>
        <p:nvSpPr>
          <p:cNvPr id="9" name="Rectangle 8"/>
          <p:cNvSpPr/>
          <p:nvPr/>
        </p:nvSpPr>
        <p:spPr>
          <a:xfrm>
            <a:off x="6256323" y="1965111"/>
            <a:ext cx="2506531" cy="180728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ctr">
              <a:buFont typeface="+mj-lt"/>
              <a:buAutoNum type="alphaUcPeriod"/>
            </a:pPr>
            <a:r>
              <a:rPr lang="en-GB" sz="1600" dirty="0" smtClean="0">
                <a:solidFill>
                  <a:schemeClr val="tx1"/>
                </a:solidFill>
              </a:rPr>
              <a:t>On the back of their necks</a:t>
            </a:r>
          </a:p>
          <a:p>
            <a:pPr marL="342900" indent="-342900" algn="ctr">
              <a:buFont typeface="+mj-lt"/>
              <a:buAutoNum type="alphaUcPeriod"/>
            </a:pPr>
            <a:r>
              <a:rPr lang="en-GB" sz="1600" dirty="0" smtClean="0">
                <a:solidFill>
                  <a:schemeClr val="tx1"/>
                </a:solidFill>
              </a:rPr>
              <a:t>On the soles of their feet</a:t>
            </a:r>
          </a:p>
          <a:p>
            <a:pPr marL="342900" indent="-342900" algn="ctr">
              <a:buFont typeface="+mj-lt"/>
              <a:buAutoNum type="alphaUcPeriod"/>
            </a:pPr>
            <a:r>
              <a:rPr lang="en-GB" sz="1600" dirty="0" smtClean="0">
                <a:solidFill>
                  <a:schemeClr val="tx1"/>
                </a:solidFill>
              </a:rPr>
              <a:t>On the backs of their knees</a:t>
            </a:r>
          </a:p>
          <a:p>
            <a:pPr marL="342900" indent="-342900" algn="ctr">
              <a:buFont typeface="+mj-lt"/>
              <a:buAutoNum type="alphaUcPeriod"/>
            </a:pPr>
            <a:r>
              <a:rPr lang="en-GB" sz="1600" dirty="0" smtClean="0">
                <a:solidFill>
                  <a:schemeClr val="tx1"/>
                </a:solidFill>
              </a:rPr>
              <a:t>Up their noses</a:t>
            </a:r>
            <a:endParaRPr lang="en-GB" sz="1600" dirty="0">
              <a:solidFill>
                <a:schemeClr val="tx1"/>
              </a:solidFill>
            </a:endParaRPr>
          </a:p>
        </p:txBody>
      </p:sp>
      <p:sp>
        <p:nvSpPr>
          <p:cNvPr id="10" name="Rectangle 9"/>
          <p:cNvSpPr/>
          <p:nvPr/>
        </p:nvSpPr>
        <p:spPr>
          <a:xfrm>
            <a:off x="9130408" y="1416471"/>
            <a:ext cx="2506531" cy="548640"/>
          </a:xfrm>
          <a:prstGeom prst="rect">
            <a:avLst/>
          </a:pr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smtClean="0"/>
              <a:t>DPSD stands for:</a:t>
            </a:r>
            <a:endParaRPr lang="en-GB" sz="1400" dirty="0"/>
          </a:p>
        </p:txBody>
      </p:sp>
      <p:sp>
        <p:nvSpPr>
          <p:cNvPr id="11" name="Rectangle 10"/>
          <p:cNvSpPr/>
          <p:nvPr/>
        </p:nvSpPr>
        <p:spPr>
          <a:xfrm>
            <a:off x="9130407" y="1965111"/>
            <a:ext cx="2506531" cy="1807284"/>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ctr">
              <a:buFont typeface="+mj-lt"/>
              <a:buAutoNum type="alphaUcPeriod"/>
            </a:pPr>
            <a:r>
              <a:rPr lang="en-GB" sz="1400" dirty="0" smtClean="0">
                <a:solidFill>
                  <a:schemeClr val="tx1"/>
                </a:solidFill>
              </a:rPr>
              <a:t>Deep sleep phase disease</a:t>
            </a:r>
          </a:p>
          <a:p>
            <a:pPr marL="342900" indent="-342900" algn="ctr">
              <a:buFont typeface="+mj-lt"/>
              <a:buAutoNum type="alphaUcPeriod"/>
            </a:pPr>
            <a:r>
              <a:rPr lang="en-GB" sz="1400" dirty="0" smtClean="0">
                <a:solidFill>
                  <a:schemeClr val="tx1"/>
                </a:solidFill>
              </a:rPr>
              <a:t>Dream sequence placement detector</a:t>
            </a:r>
          </a:p>
          <a:p>
            <a:pPr marL="342900" indent="-342900" algn="ctr">
              <a:buFont typeface="+mj-lt"/>
              <a:buAutoNum type="alphaUcPeriod"/>
            </a:pPr>
            <a:r>
              <a:rPr lang="en-GB" sz="1400" dirty="0" smtClean="0">
                <a:solidFill>
                  <a:schemeClr val="tx1"/>
                </a:solidFill>
              </a:rPr>
              <a:t>Dedicated serotonin producing drug</a:t>
            </a:r>
          </a:p>
          <a:p>
            <a:pPr marL="342900" indent="-342900" algn="ctr">
              <a:buFont typeface="+mj-lt"/>
              <a:buAutoNum type="alphaUcPeriod"/>
            </a:pPr>
            <a:r>
              <a:rPr lang="en-GB" sz="1400" dirty="0" smtClean="0">
                <a:solidFill>
                  <a:schemeClr val="tx1"/>
                </a:solidFill>
              </a:rPr>
              <a:t>Delayed sleep phase disorder</a:t>
            </a:r>
            <a:endParaRPr lang="en-GB" sz="1400" dirty="0">
              <a:solidFill>
                <a:schemeClr val="tx1"/>
              </a:solidFill>
            </a:endParaRPr>
          </a:p>
        </p:txBody>
      </p:sp>
      <p:sp>
        <p:nvSpPr>
          <p:cNvPr id="12" name="Rectangle 11"/>
          <p:cNvSpPr/>
          <p:nvPr/>
        </p:nvSpPr>
        <p:spPr>
          <a:xfrm>
            <a:off x="508157" y="4150706"/>
            <a:ext cx="2506531" cy="54864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smtClean="0"/>
              <a:t>The fact that language is controlled by the left hemisphere in most people is known as:</a:t>
            </a:r>
            <a:endParaRPr lang="en-GB" sz="1200" dirty="0"/>
          </a:p>
        </p:txBody>
      </p:sp>
      <p:sp>
        <p:nvSpPr>
          <p:cNvPr id="13" name="Rectangle 12"/>
          <p:cNvSpPr/>
          <p:nvPr/>
        </p:nvSpPr>
        <p:spPr>
          <a:xfrm>
            <a:off x="508156" y="4699346"/>
            <a:ext cx="2506531" cy="180728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Lateralisation</a:t>
            </a:r>
          </a:p>
          <a:p>
            <a:pPr marL="342900" indent="-342900" algn="ctr">
              <a:buFont typeface="+mj-lt"/>
              <a:buAutoNum type="alphaUcPeriod"/>
            </a:pPr>
            <a:r>
              <a:rPr lang="en-GB" dirty="0" smtClean="0">
                <a:solidFill>
                  <a:schemeClr val="tx1"/>
                </a:solidFill>
              </a:rPr>
              <a:t>Aphasia</a:t>
            </a:r>
          </a:p>
          <a:p>
            <a:pPr marL="342900" indent="-342900" algn="ctr">
              <a:buFont typeface="+mj-lt"/>
              <a:buAutoNum type="alphaUcPeriod"/>
            </a:pPr>
            <a:r>
              <a:rPr lang="en-GB" dirty="0" smtClean="0">
                <a:solidFill>
                  <a:schemeClr val="tx1"/>
                </a:solidFill>
              </a:rPr>
              <a:t>Holism</a:t>
            </a:r>
          </a:p>
          <a:p>
            <a:pPr marL="342900" indent="-342900" algn="ctr">
              <a:buFont typeface="+mj-lt"/>
              <a:buAutoNum type="alphaUcPeriod"/>
            </a:pPr>
            <a:r>
              <a:rPr lang="en-GB" dirty="0" smtClean="0">
                <a:solidFill>
                  <a:schemeClr val="tx1"/>
                </a:solidFill>
              </a:rPr>
              <a:t>Plasticity </a:t>
            </a:r>
            <a:endParaRPr lang="en-GB" dirty="0">
              <a:solidFill>
                <a:schemeClr val="tx1"/>
              </a:solidFill>
            </a:endParaRPr>
          </a:p>
        </p:txBody>
      </p:sp>
      <p:sp>
        <p:nvSpPr>
          <p:cNvPr id="14" name="Rectangle 13"/>
          <p:cNvSpPr/>
          <p:nvPr/>
        </p:nvSpPr>
        <p:spPr>
          <a:xfrm>
            <a:off x="3382241" y="4150706"/>
            <a:ext cx="2506531" cy="548640"/>
          </a:xfrm>
          <a:prstGeom prst="rect">
            <a:avLst/>
          </a:pr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smtClean="0"/>
              <a:t>If an object was shown to the left visual field of one of Sperry’s patients, they would report:</a:t>
            </a:r>
            <a:endParaRPr lang="en-GB" sz="1200" dirty="0"/>
          </a:p>
        </p:txBody>
      </p:sp>
      <p:sp>
        <p:nvSpPr>
          <p:cNvPr id="15" name="Rectangle 14"/>
          <p:cNvSpPr/>
          <p:nvPr/>
        </p:nvSpPr>
        <p:spPr>
          <a:xfrm>
            <a:off x="3382240" y="4699346"/>
            <a:ext cx="2506531" cy="1807284"/>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marL="228600" indent="-228600" algn="ctr">
              <a:buFont typeface="+mj-lt"/>
              <a:buAutoNum type="alphaUcPeriod"/>
            </a:pPr>
            <a:r>
              <a:rPr lang="en-GB" sz="1400" dirty="0" smtClean="0">
                <a:solidFill>
                  <a:schemeClr val="tx1"/>
                </a:solidFill>
              </a:rPr>
              <a:t>That they had seen the object</a:t>
            </a:r>
          </a:p>
          <a:p>
            <a:pPr marL="228600" indent="-228600" algn="ctr">
              <a:buFont typeface="+mj-lt"/>
              <a:buAutoNum type="alphaUcPeriod"/>
            </a:pPr>
            <a:r>
              <a:rPr lang="en-GB" sz="1400" dirty="0" smtClean="0">
                <a:solidFill>
                  <a:schemeClr val="tx1"/>
                </a:solidFill>
              </a:rPr>
              <a:t>That there was nothing there</a:t>
            </a:r>
          </a:p>
          <a:p>
            <a:pPr marL="228600" indent="-228600" algn="ctr">
              <a:buFont typeface="+mj-lt"/>
              <a:buAutoNum type="alphaUcPeriod"/>
            </a:pPr>
            <a:r>
              <a:rPr lang="en-GB" sz="1400" dirty="0" smtClean="0">
                <a:solidFill>
                  <a:schemeClr val="tx1"/>
                </a:solidFill>
              </a:rPr>
              <a:t>That they saw two objects</a:t>
            </a:r>
          </a:p>
          <a:p>
            <a:pPr marL="228600" indent="-228600" algn="ctr">
              <a:buFont typeface="+mj-lt"/>
              <a:buAutoNum type="alphaUcPeriod"/>
            </a:pPr>
            <a:r>
              <a:rPr lang="en-GB" sz="1400" dirty="0" smtClean="0">
                <a:solidFill>
                  <a:schemeClr val="tx1"/>
                </a:solidFill>
              </a:rPr>
              <a:t>That they saw a different object</a:t>
            </a:r>
            <a:endParaRPr lang="en-GB" sz="1400" dirty="0">
              <a:solidFill>
                <a:schemeClr val="tx1"/>
              </a:solidFill>
            </a:endParaRPr>
          </a:p>
        </p:txBody>
      </p:sp>
      <p:sp>
        <p:nvSpPr>
          <p:cNvPr id="16" name="Rectangle 15"/>
          <p:cNvSpPr/>
          <p:nvPr/>
        </p:nvSpPr>
        <p:spPr>
          <a:xfrm>
            <a:off x="6256324" y="4150706"/>
            <a:ext cx="2506531" cy="54864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smtClean="0"/>
              <a:t>Which of the following is specialised in the right hemisphere in most people?</a:t>
            </a:r>
            <a:endParaRPr lang="en-GB" sz="1200" dirty="0"/>
          </a:p>
        </p:txBody>
      </p:sp>
      <p:sp>
        <p:nvSpPr>
          <p:cNvPr id="17" name="Rectangle 16"/>
          <p:cNvSpPr/>
          <p:nvPr/>
        </p:nvSpPr>
        <p:spPr>
          <a:xfrm>
            <a:off x="6256323" y="4699346"/>
            <a:ext cx="2506531" cy="180728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Musical ability</a:t>
            </a:r>
          </a:p>
          <a:p>
            <a:pPr marL="342900" indent="-342900" algn="ctr">
              <a:buFont typeface="+mj-lt"/>
              <a:buAutoNum type="alphaUcPeriod"/>
            </a:pPr>
            <a:r>
              <a:rPr lang="en-GB" dirty="0" smtClean="0">
                <a:solidFill>
                  <a:schemeClr val="tx1"/>
                </a:solidFill>
              </a:rPr>
              <a:t>Analytic tasks</a:t>
            </a:r>
          </a:p>
          <a:p>
            <a:pPr marL="342900" indent="-342900" algn="ctr">
              <a:buFont typeface="+mj-lt"/>
              <a:buAutoNum type="alphaUcPeriod"/>
            </a:pPr>
            <a:r>
              <a:rPr lang="en-GB" dirty="0" smtClean="0">
                <a:solidFill>
                  <a:schemeClr val="tx1"/>
                </a:solidFill>
              </a:rPr>
              <a:t>Verbal ability</a:t>
            </a:r>
          </a:p>
          <a:p>
            <a:pPr marL="342900" indent="-342900" algn="ctr">
              <a:buFont typeface="+mj-lt"/>
              <a:buAutoNum type="alphaUcPeriod"/>
            </a:pPr>
            <a:r>
              <a:rPr lang="en-GB" dirty="0" smtClean="0">
                <a:solidFill>
                  <a:schemeClr val="tx1"/>
                </a:solidFill>
              </a:rPr>
              <a:t>Right hand</a:t>
            </a:r>
            <a:endParaRPr lang="en-GB" dirty="0">
              <a:solidFill>
                <a:schemeClr val="tx1"/>
              </a:solidFill>
            </a:endParaRPr>
          </a:p>
        </p:txBody>
      </p:sp>
      <p:sp>
        <p:nvSpPr>
          <p:cNvPr id="18" name="Rectangle 17"/>
          <p:cNvSpPr/>
          <p:nvPr/>
        </p:nvSpPr>
        <p:spPr>
          <a:xfrm>
            <a:off x="9130408" y="4150706"/>
            <a:ext cx="2506531" cy="548640"/>
          </a:xfrm>
          <a:prstGeom prst="rect">
            <a:avLst/>
          </a:pr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100" dirty="0" smtClean="0"/>
              <a:t>What </a:t>
            </a:r>
            <a:r>
              <a:rPr lang="en-GB" sz="1100" dirty="0"/>
              <a:t>would happen if the right visual </a:t>
            </a:r>
            <a:r>
              <a:rPr lang="en-GB" sz="1100" dirty="0" smtClean="0"/>
              <a:t>field of a split-brain patient </a:t>
            </a:r>
            <a:r>
              <a:rPr lang="en-GB" sz="1100" dirty="0"/>
              <a:t>sees TOAD and the left visual field sees STOOL?</a:t>
            </a:r>
            <a:endParaRPr lang="en-GB" sz="1100" dirty="0"/>
          </a:p>
        </p:txBody>
      </p:sp>
      <p:sp>
        <p:nvSpPr>
          <p:cNvPr id="19" name="Rectangle 18"/>
          <p:cNvSpPr/>
          <p:nvPr/>
        </p:nvSpPr>
        <p:spPr>
          <a:xfrm>
            <a:off x="9130407" y="4699346"/>
            <a:ext cx="2506531" cy="1807284"/>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ctr">
              <a:buFont typeface="+mj-lt"/>
              <a:buAutoNum type="alphaUcPeriod"/>
            </a:pPr>
            <a:r>
              <a:rPr lang="en-GB" dirty="0"/>
              <a:t>Say Toad and draw </a:t>
            </a:r>
            <a:r>
              <a:rPr lang="en-GB" dirty="0" smtClean="0"/>
              <a:t>Stool</a:t>
            </a:r>
          </a:p>
          <a:p>
            <a:pPr marL="342900" indent="-342900" algn="ctr">
              <a:buFont typeface="+mj-lt"/>
              <a:buAutoNum type="alphaUcPeriod"/>
            </a:pPr>
            <a:r>
              <a:rPr lang="en-GB" dirty="0" smtClean="0">
                <a:solidFill>
                  <a:schemeClr val="tx1"/>
                </a:solidFill>
              </a:rPr>
              <a:t>Say stool and draw toad</a:t>
            </a:r>
          </a:p>
          <a:p>
            <a:pPr marL="342900" indent="-342900" algn="ctr">
              <a:buFont typeface="+mj-lt"/>
              <a:buAutoNum type="alphaUcPeriod"/>
            </a:pPr>
            <a:r>
              <a:rPr lang="en-GB" dirty="0" smtClean="0">
                <a:solidFill>
                  <a:schemeClr val="tx1"/>
                </a:solidFill>
              </a:rPr>
              <a:t>Draw stool only</a:t>
            </a:r>
          </a:p>
          <a:p>
            <a:pPr marL="342900" indent="-342900" algn="ctr">
              <a:buFont typeface="+mj-lt"/>
              <a:buAutoNum type="alphaUcPeriod"/>
            </a:pPr>
            <a:r>
              <a:rPr lang="en-GB" dirty="0" smtClean="0">
                <a:solidFill>
                  <a:schemeClr val="tx1"/>
                </a:solidFill>
              </a:rPr>
              <a:t>Draw a toadstool</a:t>
            </a:r>
            <a:endParaRPr lang="en-GB" dirty="0">
              <a:solidFill>
                <a:schemeClr val="tx1"/>
              </a:solidFill>
            </a:endParaRPr>
          </a:p>
        </p:txBody>
      </p:sp>
      <p:pic>
        <p:nvPicPr>
          <p:cNvPr id="2" name="Picture 1"/>
          <p:cNvPicPr>
            <a:picLocks noChangeAspect="1"/>
          </p:cNvPicPr>
          <p:nvPr/>
        </p:nvPicPr>
        <p:blipFill rotWithShape="1">
          <a:blip r:embed="rId2"/>
          <a:srcRect l="9715" t="3303" r="12871" b="15818"/>
          <a:stretch/>
        </p:blipFill>
        <p:spPr>
          <a:xfrm>
            <a:off x="9947986" y="54624"/>
            <a:ext cx="1688952" cy="1323407"/>
          </a:xfrm>
          <a:prstGeom prst="rect">
            <a:avLst/>
          </a:prstGeom>
        </p:spPr>
      </p:pic>
      <p:pic>
        <p:nvPicPr>
          <p:cNvPr id="21" name="Picture 20"/>
          <p:cNvPicPr>
            <a:picLocks noChangeAspect="1"/>
          </p:cNvPicPr>
          <p:nvPr/>
        </p:nvPicPr>
        <p:blipFill rotWithShape="1">
          <a:blip r:embed="rId2"/>
          <a:srcRect l="9715" t="3303" r="12871" b="15818"/>
          <a:stretch/>
        </p:blipFill>
        <p:spPr>
          <a:xfrm>
            <a:off x="508156" y="55637"/>
            <a:ext cx="1688952" cy="1323407"/>
          </a:xfrm>
          <a:prstGeom prst="rect">
            <a:avLst/>
          </a:prstGeom>
        </p:spPr>
      </p:pic>
      <p:sp>
        <p:nvSpPr>
          <p:cNvPr id="22" name="Rectangle 21"/>
          <p:cNvSpPr/>
          <p:nvPr/>
        </p:nvSpPr>
        <p:spPr>
          <a:xfrm>
            <a:off x="2197108" y="74964"/>
            <a:ext cx="7750878"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Endogenous pacemakers, exogenous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zeitgebers</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and split brain multiple </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hoice</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3101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1047"/>
          <p:cNvPicPr>
            <a:picLocks noChangeAspect="1"/>
          </p:cNvPicPr>
          <p:nvPr/>
        </p:nvPicPr>
        <p:blipFill>
          <a:blip r:embed="rId2"/>
          <a:stretch>
            <a:fillRect/>
          </a:stretch>
        </p:blipFill>
        <p:spPr>
          <a:xfrm>
            <a:off x="3546041" y="1887905"/>
            <a:ext cx="4704885" cy="3920737"/>
          </a:xfrm>
          <a:prstGeom prst="rect">
            <a:avLst/>
          </a:prstGeom>
        </p:spPr>
      </p:pic>
      <p:sp>
        <p:nvSpPr>
          <p:cNvPr id="6" name="Rectangle 5"/>
          <p:cNvSpPr/>
          <p:nvPr/>
        </p:nvSpPr>
        <p:spPr>
          <a:xfrm>
            <a:off x="8701665" y="882560"/>
            <a:ext cx="240277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6600"/>
              </a:contourClr>
            </a:sp3d>
          </a:bodyPr>
          <a:lstStyle/>
          <a:p>
            <a:pPr algn="ctr"/>
            <a:r>
              <a:rPr lang="en-US" sz="3200" b="1" dirty="0" smtClean="0">
                <a:ln w="11430"/>
                <a:solidFill>
                  <a:srgbClr val="FF6600"/>
                </a:solidFill>
                <a:effectLst>
                  <a:outerShdw blurRad="50800" dist="39000" dir="5460000" algn="tl">
                    <a:srgbClr val="000000">
                      <a:alpha val="38000"/>
                    </a:srgbClr>
                  </a:outerShdw>
                </a:effectLst>
              </a:rPr>
              <a:t>Parietal Lobe</a:t>
            </a:r>
            <a:endParaRPr lang="en-US" sz="3200" b="1" cap="none" spc="0" dirty="0">
              <a:ln w="11430"/>
              <a:solidFill>
                <a:srgbClr val="FF6600"/>
              </a:solidFill>
              <a:effectLst>
                <a:outerShdw blurRad="50800" dist="39000" dir="5460000" algn="tl">
                  <a:srgbClr val="000000">
                    <a:alpha val="38000"/>
                  </a:srgbClr>
                </a:outerShdw>
              </a:effectLst>
            </a:endParaRPr>
          </a:p>
        </p:txBody>
      </p:sp>
      <p:sp>
        <p:nvSpPr>
          <p:cNvPr id="7" name="Rectangle 6"/>
          <p:cNvSpPr/>
          <p:nvPr/>
        </p:nvSpPr>
        <p:spPr>
          <a:xfrm>
            <a:off x="8594648" y="2315352"/>
            <a:ext cx="250979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92D050"/>
              </a:contourClr>
            </a:sp3d>
          </a:bodyPr>
          <a:lstStyle/>
          <a:p>
            <a:pPr algn="ctr"/>
            <a:r>
              <a:rPr lang="en-US" sz="3200" b="1" dirty="0" smtClean="0">
                <a:ln w="11430"/>
                <a:solidFill>
                  <a:schemeClr val="accent1"/>
                </a:solidFill>
                <a:effectLst>
                  <a:outerShdw blurRad="50800" dist="39000" dir="5460000" algn="tl">
                    <a:srgbClr val="000000">
                      <a:alpha val="38000"/>
                    </a:srgbClr>
                  </a:outerShdw>
                </a:effectLst>
              </a:rPr>
              <a:t>Occipital lobe</a:t>
            </a:r>
            <a:endParaRPr lang="en-US" sz="3200" b="1" cap="none" spc="0" dirty="0">
              <a:ln w="11430"/>
              <a:solidFill>
                <a:schemeClr val="accent1"/>
              </a:solidFill>
              <a:effectLst>
                <a:outerShdw blurRad="50800" dist="39000" dir="5460000" algn="tl">
                  <a:srgbClr val="000000">
                    <a:alpha val="38000"/>
                  </a:srgbClr>
                </a:outerShdw>
              </a:effectLst>
            </a:endParaRPr>
          </a:p>
        </p:txBody>
      </p:sp>
      <p:sp>
        <p:nvSpPr>
          <p:cNvPr id="9" name="Rectangle 8"/>
          <p:cNvSpPr/>
          <p:nvPr/>
        </p:nvSpPr>
        <p:spPr>
          <a:xfrm>
            <a:off x="3879136" y="5650557"/>
            <a:ext cx="200465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CC99"/>
              </a:contourClr>
            </a:sp3d>
          </a:bodyPr>
          <a:lstStyle/>
          <a:p>
            <a:pPr algn="ctr"/>
            <a:r>
              <a:rPr lang="en-US" sz="3200" b="1" dirty="0" smtClean="0">
                <a:ln w="11430"/>
                <a:solidFill>
                  <a:srgbClr val="FFCC99"/>
                </a:solidFill>
                <a:effectLst>
                  <a:outerShdw blurRad="50800" dist="39000" dir="5460000" algn="tl">
                    <a:srgbClr val="000000">
                      <a:alpha val="38000"/>
                    </a:srgbClr>
                  </a:outerShdw>
                </a:effectLst>
              </a:rPr>
              <a:t>Brain stem</a:t>
            </a:r>
            <a:endParaRPr lang="en-US" sz="3200" b="1" cap="none" spc="0" dirty="0">
              <a:ln w="11430"/>
              <a:solidFill>
                <a:srgbClr val="FFCC99"/>
              </a:solidFill>
              <a:effectLst>
                <a:outerShdw blurRad="50800" dist="39000" dir="5460000" algn="tl">
                  <a:srgbClr val="000000">
                    <a:alpha val="38000"/>
                  </a:srgbClr>
                </a:outerShdw>
              </a:effectLst>
            </a:endParaRPr>
          </a:p>
        </p:txBody>
      </p:sp>
      <p:sp>
        <p:nvSpPr>
          <p:cNvPr id="10" name="Rectangle 9"/>
          <p:cNvSpPr/>
          <p:nvPr/>
        </p:nvSpPr>
        <p:spPr>
          <a:xfrm>
            <a:off x="8676400" y="4020621"/>
            <a:ext cx="291720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3"/>
              </a:contourClr>
            </a:sp3d>
          </a:bodyPr>
          <a:lstStyle/>
          <a:p>
            <a:pPr algn="ctr"/>
            <a:r>
              <a:rPr lang="en-US" sz="3200" b="1" dirty="0" smtClean="0">
                <a:ln w="11430"/>
                <a:solidFill>
                  <a:schemeClr val="accent3"/>
                </a:solidFill>
                <a:effectLst>
                  <a:outerShdw blurRad="50800" dist="39000" dir="5460000" algn="tl">
                    <a:srgbClr val="000000">
                      <a:alpha val="38000"/>
                    </a:srgbClr>
                  </a:outerShdw>
                </a:effectLst>
              </a:rPr>
              <a:t>Wernicke’s Area</a:t>
            </a:r>
            <a:endParaRPr lang="en-US" sz="3200" b="1" cap="none" spc="0" dirty="0">
              <a:ln w="11430"/>
              <a:solidFill>
                <a:schemeClr val="accent3"/>
              </a:solidFill>
              <a:effectLst>
                <a:outerShdw blurRad="50800" dist="39000" dir="5460000" algn="tl">
                  <a:srgbClr val="000000">
                    <a:alpha val="38000"/>
                  </a:srgbClr>
                </a:outerShdw>
              </a:effectLst>
            </a:endParaRPr>
          </a:p>
        </p:txBody>
      </p:sp>
      <p:sp>
        <p:nvSpPr>
          <p:cNvPr id="11" name="Rectangle 10"/>
          <p:cNvSpPr/>
          <p:nvPr/>
        </p:nvSpPr>
        <p:spPr>
          <a:xfrm>
            <a:off x="486852" y="1709235"/>
            <a:ext cx="223490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5"/>
              </a:contourClr>
            </a:sp3d>
          </a:bodyPr>
          <a:lstStyle/>
          <a:p>
            <a:pPr algn="ctr"/>
            <a:r>
              <a:rPr lang="en-US" sz="3200" b="1" dirty="0" smtClean="0">
                <a:ln w="11430"/>
                <a:solidFill>
                  <a:schemeClr val="accent5"/>
                </a:solidFill>
                <a:effectLst>
                  <a:outerShdw blurRad="50800" dist="39000" dir="5460000" algn="tl">
                    <a:srgbClr val="000000">
                      <a:alpha val="38000"/>
                    </a:srgbClr>
                  </a:outerShdw>
                </a:effectLst>
              </a:rPr>
              <a:t>Frontal lobe</a:t>
            </a:r>
            <a:endParaRPr lang="en-US" sz="3200" b="1" cap="none" spc="0" dirty="0">
              <a:ln w="11430"/>
              <a:solidFill>
                <a:schemeClr val="accent5"/>
              </a:solidFill>
              <a:effectLst>
                <a:outerShdw blurRad="50800" dist="39000" dir="5460000" algn="tl">
                  <a:srgbClr val="000000">
                    <a:alpha val="38000"/>
                  </a:srgbClr>
                </a:outerShdw>
              </a:effectLst>
            </a:endParaRPr>
          </a:p>
        </p:txBody>
      </p:sp>
      <p:sp>
        <p:nvSpPr>
          <p:cNvPr id="12" name="Rectangle 11"/>
          <p:cNvSpPr/>
          <p:nvPr/>
        </p:nvSpPr>
        <p:spPr>
          <a:xfrm>
            <a:off x="614477" y="3455703"/>
            <a:ext cx="228639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00B0F0"/>
              </a:contourClr>
            </a:sp3d>
          </a:bodyPr>
          <a:lstStyle/>
          <a:p>
            <a:pPr algn="ctr"/>
            <a:r>
              <a:rPr lang="en-US" sz="3200" b="1" dirty="0" err="1" smtClean="0">
                <a:ln w="11430"/>
                <a:solidFill>
                  <a:schemeClr val="accent4"/>
                </a:solidFill>
                <a:effectLst>
                  <a:outerShdw blurRad="50800" dist="39000" dir="5460000" algn="tl">
                    <a:srgbClr val="000000">
                      <a:alpha val="38000"/>
                    </a:srgbClr>
                  </a:outerShdw>
                </a:effectLst>
              </a:rPr>
              <a:t>Broca’s</a:t>
            </a:r>
            <a:r>
              <a:rPr lang="en-US" sz="3200" b="1" dirty="0" smtClean="0">
                <a:ln w="11430"/>
                <a:solidFill>
                  <a:schemeClr val="accent4"/>
                </a:solidFill>
                <a:effectLst>
                  <a:outerShdw blurRad="50800" dist="39000" dir="5460000" algn="tl">
                    <a:srgbClr val="000000">
                      <a:alpha val="38000"/>
                    </a:srgbClr>
                  </a:outerShdw>
                </a:effectLst>
              </a:rPr>
              <a:t> Area</a:t>
            </a:r>
            <a:endParaRPr lang="en-US" sz="3200" b="1" cap="none" spc="0" dirty="0">
              <a:ln w="11430"/>
              <a:solidFill>
                <a:schemeClr val="accent4"/>
              </a:solidFill>
              <a:effectLst>
                <a:outerShdw blurRad="50800" dist="39000" dir="5460000" algn="tl">
                  <a:srgbClr val="000000">
                    <a:alpha val="38000"/>
                  </a:srgbClr>
                </a:outerShdw>
              </a:effectLst>
            </a:endParaRPr>
          </a:p>
        </p:txBody>
      </p:sp>
      <p:sp>
        <p:nvSpPr>
          <p:cNvPr id="13" name="Rectangle 12"/>
          <p:cNvSpPr/>
          <p:nvPr/>
        </p:nvSpPr>
        <p:spPr>
          <a:xfrm>
            <a:off x="1303695" y="574831"/>
            <a:ext cx="211564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7030A0"/>
              </a:contourClr>
            </a:sp3d>
          </a:bodyPr>
          <a:lstStyle/>
          <a:p>
            <a:pPr algn="ctr"/>
            <a:r>
              <a:rPr lang="en-US" sz="3200" b="1" dirty="0" smtClean="0">
                <a:ln w="11430"/>
                <a:solidFill>
                  <a:srgbClr val="7030A0"/>
                </a:solidFill>
                <a:effectLst>
                  <a:outerShdw blurRad="50800" dist="39000" dir="5460000" algn="tl">
                    <a:srgbClr val="000000">
                      <a:alpha val="38000"/>
                    </a:srgbClr>
                  </a:outerShdw>
                </a:effectLst>
              </a:rPr>
              <a:t>Motor area</a:t>
            </a:r>
            <a:endParaRPr lang="en-US" sz="3200" b="1" cap="none" spc="0" dirty="0">
              <a:ln w="11430"/>
              <a:solidFill>
                <a:srgbClr val="7030A0"/>
              </a:solidFill>
              <a:effectLst>
                <a:outerShdw blurRad="50800" dist="39000" dir="5460000" algn="tl">
                  <a:srgbClr val="000000">
                    <a:alpha val="38000"/>
                  </a:srgbClr>
                </a:outerShdw>
              </a:effectLst>
            </a:endParaRPr>
          </a:p>
        </p:txBody>
      </p:sp>
      <p:sp>
        <p:nvSpPr>
          <p:cNvPr id="14" name="Rectangle 13"/>
          <p:cNvSpPr/>
          <p:nvPr/>
        </p:nvSpPr>
        <p:spPr>
          <a:xfrm>
            <a:off x="4016515" y="494574"/>
            <a:ext cx="396435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Somatosensory cortex</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8676400" y="1414430"/>
            <a:ext cx="2726706" cy="646331"/>
          </a:xfrm>
          <a:prstGeom prst="rect">
            <a:avLst/>
          </a:prstGeom>
          <a:noFill/>
        </p:spPr>
        <p:txBody>
          <a:bodyPr wrap="square" rtlCol="0">
            <a:spAutoFit/>
          </a:bodyPr>
          <a:lstStyle/>
          <a:p>
            <a:r>
              <a:rPr lang="en-GB" sz="1200" dirty="0" smtClean="0"/>
              <a:t>Assists with the interpretation of touch.</a:t>
            </a:r>
          </a:p>
          <a:p>
            <a:r>
              <a:rPr lang="en-GB" sz="1200" dirty="0" smtClean="0"/>
              <a:t>Helps with the understanding of objects, shapes and space</a:t>
            </a:r>
            <a:endParaRPr lang="en-GB" sz="1200" dirty="0"/>
          </a:p>
        </p:txBody>
      </p:sp>
      <p:sp>
        <p:nvSpPr>
          <p:cNvPr id="16" name="TextBox 15"/>
          <p:cNvSpPr txBox="1"/>
          <p:nvPr/>
        </p:nvSpPr>
        <p:spPr>
          <a:xfrm>
            <a:off x="8266764" y="2900127"/>
            <a:ext cx="3125150" cy="646331"/>
          </a:xfrm>
          <a:prstGeom prst="rect">
            <a:avLst/>
          </a:prstGeom>
          <a:noFill/>
        </p:spPr>
        <p:txBody>
          <a:bodyPr wrap="square" rtlCol="0">
            <a:spAutoFit/>
          </a:bodyPr>
          <a:lstStyle/>
          <a:p>
            <a:r>
              <a:rPr lang="en-GB" sz="1200" dirty="0" smtClean="0"/>
              <a:t>Processes and makes sense of visual information. It contains the visual area which receives and processes visual information</a:t>
            </a:r>
            <a:endParaRPr lang="en-GB" sz="1200" dirty="0"/>
          </a:p>
        </p:txBody>
      </p:sp>
      <p:sp>
        <p:nvSpPr>
          <p:cNvPr id="18" name="TextBox 17"/>
          <p:cNvSpPr txBox="1"/>
          <p:nvPr/>
        </p:nvSpPr>
        <p:spPr>
          <a:xfrm>
            <a:off x="3749204" y="6135901"/>
            <a:ext cx="2078651" cy="646331"/>
          </a:xfrm>
          <a:prstGeom prst="rect">
            <a:avLst/>
          </a:prstGeom>
          <a:noFill/>
        </p:spPr>
        <p:txBody>
          <a:bodyPr wrap="square" rtlCol="0">
            <a:spAutoFit/>
          </a:bodyPr>
          <a:lstStyle/>
          <a:p>
            <a:r>
              <a:rPr lang="en-GB" sz="1200" dirty="0" smtClean="0"/>
              <a:t>Plays a role in automatic functions such as heartbeat and breathing</a:t>
            </a:r>
            <a:endParaRPr lang="en-GB" sz="1200" dirty="0"/>
          </a:p>
        </p:txBody>
      </p:sp>
      <p:sp>
        <p:nvSpPr>
          <p:cNvPr id="21" name="TextBox 20"/>
          <p:cNvSpPr txBox="1"/>
          <p:nvPr/>
        </p:nvSpPr>
        <p:spPr>
          <a:xfrm>
            <a:off x="333419" y="2248004"/>
            <a:ext cx="2726706" cy="830997"/>
          </a:xfrm>
          <a:prstGeom prst="rect">
            <a:avLst/>
          </a:prstGeom>
          <a:noFill/>
        </p:spPr>
        <p:txBody>
          <a:bodyPr wrap="square" rtlCol="0">
            <a:spAutoFit/>
          </a:bodyPr>
          <a:lstStyle/>
          <a:p>
            <a:r>
              <a:rPr lang="en-GB" sz="1200" dirty="0" smtClean="0"/>
              <a:t>The location for awareness of what we are doing within our environment (our consciousness). It predicts the consequences of actions.</a:t>
            </a:r>
            <a:endParaRPr lang="en-GB" sz="1200" dirty="0"/>
          </a:p>
        </p:txBody>
      </p:sp>
      <p:sp>
        <p:nvSpPr>
          <p:cNvPr id="23" name="Rectangle 22"/>
          <p:cNvSpPr/>
          <p:nvPr/>
        </p:nvSpPr>
        <p:spPr>
          <a:xfrm>
            <a:off x="1053916" y="5030829"/>
            <a:ext cx="261520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C000"/>
              </a:contourClr>
            </a:sp3d>
          </a:bodyPr>
          <a:lstStyle/>
          <a:p>
            <a:pPr algn="ctr"/>
            <a:r>
              <a:rPr lang="en-US" sz="3200" b="1" dirty="0" smtClean="0">
                <a:ln w="11430"/>
                <a:solidFill>
                  <a:srgbClr val="FFC000"/>
                </a:solidFill>
                <a:effectLst>
                  <a:outerShdw blurRad="50800" dist="39000" dir="5460000" algn="tl">
                    <a:srgbClr val="000000">
                      <a:alpha val="38000"/>
                    </a:srgbClr>
                  </a:outerShdw>
                </a:effectLst>
              </a:rPr>
              <a:t>Temporal lobe</a:t>
            </a:r>
            <a:endParaRPr lang="en-US" sz="3200" b="1" cap="none" spc="0" dirty="0">
              <a:ln w="11430"/>
              <a:solidFill>
                <a:srgbClr val="FFC000"/>
              </a:solidFill>
              <a:effectLst>
                <a:outerShdw blurRad="50800" dist="39000" dir="5460000" algn="tl">
                  <a:srgbClr val="000000">
                    <a:alpha val="38000"/>
                  </a:srgbClr>
                </a:outerShdw>
              </a:effectLst>
            </a:endParaRPr>
          </a:p>
        </p:txBody>
      </p:sp>
      <p:sp>
        <p:nvSpPr>
          <p:cNvPr id="24" name="TextBox 23"/>
          <p:cNvSpPr txBox="1"/>
          <p:nvPr/>
        </p:nvSpPr>
        <p:spPr>
          <a:xfrm>
            <a:off x="911940" y="5540220"/>
            <a:ext cx="2726706" cy="830997"/>
          </a:xfrm>
          <a:prstGeom prst="rect">
            <a:avLst/>
          </a:prstGeom>
          <a:noFill/>
        </p:spPr>
        <p:txBody>
          <a:bodyPr wrap="square" rtlCol="0">
            <a:spAutoFit/>
          </a:bodyPr>
          <a:lstStyle/>
          <a:p>
            <a:r>
              <a:rPr lang="en-GB" sz="1200" dirty="0" smtClean="0"/>
              <a:t>The location for auditory ability and memory acquisition. It contains the auditory area which is concerned with the analysis of speech-based information</a:t>
            </a:r>
          </a:p>
        </p:txBody>
      </p:sp>
      <p:sp>
        <p:nvSpPr>
          <p:cNvPr id="25" name="TextBox 24"/>
          <p:cNvSpPr txBox="1"/>
          <p:nvPr/>
        </p:nvSpPr>
        <p:spPr>
          <a:xfrm>
            <a:off x="4388113" y="1008499"/>
            <a:ext cx="3989620" cy="646331"/>
          </a:xfrm>
          <a:prstGeom prst="rect">
            <a:avLst/>
          </a:prstGeom>
          <a:noFill/>
        </p:spPr>
        <p:txBody>
          <a:bodyPr wrap="square" rtlCol="0">
            <a:spAutoFit/>
          </a:bodyPr>
          <a:lstStyle/>
          <a:p>
            <a:r>
              <a:rPr lang="en-GB" sz="1200" dirty="0" smtClean="0"/>
              <a:t>Located in the parietal lobe, it processes sensory information such as touch, heat, cold, pressure. It is separated by the motor area by the central sulcus.</a:t>
            </a:r>
            <a:endParaRPr lang="en-GB" sz="1200" dirty="0"/>
          </a:p>
        </p:txBody>
      </p:sp>
      <p:sp>
        <p:nvSpPr>
          <p:cNvPr id="26" name="TextBox 25"/>
          <p:cNvSpPr txBox="1"/>
          <p:nvPr/>
        </p:nvSpPr>
        <p:spPr>
          <a:xfrm>
            <a:off x="1147724" y="1061832"/>
            <a:ext cx="2843526" cy="461665"/>
          </a:xfrm>
          <a:prstGeom prst="rect">
            <a:avLst/>
          </a:prstGeom>
          <a:noFill/>
        </p:spPr>
        <p:txBody>
          <a:bodyPr wrap="square" rtlCol="0">
            <a:spAutoFit/>
          </a:bodyPr>
          <a:lstStyle/>
          <a:p>
            <a:r>
              <a:rPr lang="en-GB" sz="1200" dirty="0" smtClean="0"/>
              <a:t>A region in the frontal lobe involved in regulating movement.</a:t>
            </a:r>
            <a:endParaRPr lang="en-GB" sz="1200" dirty="0"/>
          </a:p>
        </p:txBody>
      </p:sp>
      <p:sp>
        <p:nvSpPr>
          <p:cNvPr id="27" name="TextBox 26"/>
          <p:cNvSpPr txBox="1"/>
          <p:nvPr/>
        </p:nvSpPr>
        <p:spPr>
          <a:xfrm>
            <a:off x="397325" y="3970238"/>
            <a:ext cx="2292248" cy="830997"/>
          </a:xfrm>
          <a:prstGeom prst="rect">
            <a:avLst/>
          </a:prstGeom>
          <a:noFill/>
        </p:spPr>
        <p:txBody>
          <a:bodyPr wrap="square" rtlCol="0">
            <a:spAutoFit/>
          </a:bodyPr>
          <a:lstStyle/>
          <a:p>
            <a:r>
              <a:rPr lang="en-GB" sz="1200" dirty="0" smtClean="0"/>
              <a:t>An area of the frontal lobe of the brain in the left hemisphere (in most people) responsible for speech production.</a:t>
            </a:r>
            <a:endParaRPr lang="en-GB" sz="1200" dirty="0"/>
          </a:p>
        </p:txBody>
      </p:sp>
      <p:sp>
        <p:nvSpPr>
          <p:cNvPr id="28" name="TextBox 27"/>
          <p:cNvSpPr txBox="1"/>
          <p:nvPr/>
        </p:nvSpPr>
        <p:spPr>
          <a:xfrm>
            <a:off x="8701665" y="4599833"/>
            <a:ext cx="3113229" cy="646331"/>
          </a:xfrm>
          <a:prstGeom prst="rect">
            <a:avLst/>
          </a:prstGeom>
          <a:noFill/>
        </p:spPr>
        <p:txBody>
          <a:bodyPr wrap="square" rtlCol="0">
            <a:spAutoFit/>
          </a:bodyPr>
          <a:lstStyle/>
          <a:p>
            <a:r>
              <a:rPr lang="en-GB" sz="1200" dirty="0" smtClean="0"/>
              <a:t>An area of the temporal lobe in the left hemisphere (in most people) responsible for language comprehension</a:t>
            </a:r>
            <a:endParaRPr lang="en-GB" sz="1200" dirty="0"/>
          </a:p>
        </p:txBody>
      </p:sp>
      <p:sp>
        <p:nvSpPr>
          <p:cNvPr id="29" name="Rectangle 28"/>
          <p:cNvSpPr/>
          <p:nvPr/>
        </p:nvSpPr>
        <p:spPr>
          <a:xfrm>
            <a:off x="7308273" y="5629241"/>
            <a:ext cx="213891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CC99"/>
              </a:contourClr>
            </a:sp3d>
          </a:bodyPr>
          <a:lstStyle/>
          <a:p>
            <a:pPr algn="ctr"/>
            <a:r>
              <a:rPr lang="en-US" sz="3200" b="1" dirty="0" smtClean="0">
                <a:ln w="11430"/>
                <a:solidFill>
                  <a:srgbClr val="FFCC99"/>
                </a:solidFill>
                <a:effectLst>
                  <a:outerShdw blurRad="50800" dist="39000" dir="5460000" algn="tl">
                    <a:srgbClr val="000000">
                      <a:alpha val="38000"/>
                    </a:srgbClr>
                  </a:outerShdw>
                </a:effectLst>
              </a:rPr>
              <a:t>Cerebellum</a:t>
            </a:r>
            <a:endParaRPr lang="en-US" sz="3200" b="1" cap="none" spc="0" dirty="0">
              <a:ln w="11430"/>
              <a:solidFill>
                <a:srgbClr val="FFCC99"/>
              </a:solidFill>
              <a:effectLst>
                <a:outerShdw blurRad="50800" dist="39000" dir="5460000" algn="tl">
                  <a:srgbClr val="000000">
                    <a:alpha val="38000"/>
                  </a:srgbClr>
                </a:outerShdw>
              </a:effectLst>
            </a:endParaRPr>
          </a:p>
        </p:txBody>
      </p:sp>
      <p:sp>
        <p:nvSpPr>
          <p:cNvPr id="30" name="TextBox 29"/>
          <p:cNvSpPr txBox="1"/>
          <p:nvPr/>
        </p:nvSpPr>
        <p:spPr>
          <a:xfrm>
            <a:off x="7335628" y="6148850"/>
            <a:ext cx="2726706" cy="461665"/>
          </a:xfrm>
          <a:prstGeom prst="rect">
            <a:avLst/>
          </a:prstGeom>
          <a:noFill/>
        </p:spPr>
        <p:txBody>
          <a:bodyPr wrap="square" rtlCol="0">
            <a:spAutoFit/>
          </a:bodyPr>
          <a:lstStyle/>
          <a:p>
            <a:r>
              <a:rPr lang="en-GB" sz="1200" dirty="0" smtClean="0"/>
              <a:t>Plays a major role in balance and voluntary motor skills</a:t>
            </a:r>
            <a:endParaRPr lang="en-GB" sz="1200" dirty="0"/>
          </a:p>
        </p:txBody>
      </p:sp>
      <p:cxnSp>
        <p:nvCxnSpPr>
          <p:cNvPr id="31" name="Straight Arrow Connector 30"/>
          <p:cNvCxnSpPr/>
          <p:nvPr/>
        </p:nvCxnSpPr>
        <p:spPr>
          <a:xfrm flipH="1">
            <a:off x="5969443" y="1597979"/>
            <a:ext cx="180606" cy="7173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5" name="Straight Arrow Connector 1024"/>
          <p:cNvCxnSpPr>
            <a:stCxn id="5" idx="1"/>
          </p:cNvCxnSpPr>
          <p:nvPr/>
        </p:nvCxnSpPr>
        <p:spPr>
          <a:xfrm flipH="1">
            <a:off x="6979024" y="1737596"/>
            <a:ext cx="1697376" cy="8701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8" name="Straight Arrow Connector 1027"/>
          <p:cNvCxnSpPr/>
          <p:nvPr/>
        </p:nvCxnSpPr>
        <p:spPr>
          <a:xfrm flipH="1">
            <a:off x="7745506" y="3570664"/>
            <a:ext cx="1245779" cy="3264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0" name="Straight Arrow Connector 1029"/>
          <p:cNvCxnSpPr/>
          <p:nvPr/>
        </p:nvCxnSpPr>
        <p:spPr>
          <a:xfrm flipH="1" flipV="1">
            <a:off x="6370290" y="3510425"/>
            <a:ext cx="2224358" cy="12604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2" name="Straight Arrow Connector 1031"/>
          <p:cNvCxnSpPr/>
          <p:nvPr/>
        </p:nvCxnSpPr>
        <p:spPr>
          <a:xfrm flipH="1" flipV="1">
            <a:off x="7180729" y="5082263"/>
            <a:ext cx="779930" cy="5469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4" name="Straight Arrow Connector 1033"/>
          <p:cNvCxnSpPr/>
          <p:nvPr/>
        </p:nvCxnSpPr>
        <p:spPr>
          <a:xfrm flipV="1">
            <a:off x="5154482" y="5381194"/>
            <a:ext cx="1142671" cy="3180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6" name="Straight Arrow Connector 1035"/>
          <p:cNvCxnSpPr/>
          <p:nvPr/>
        </p:nvCxnSpPr>
        <p:spPr>
          <a:xfrm flipV="1">
            <a:off x="3659078" y="4313008"/>
            <a:ext cx="2053766" cy="9331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8" name="Straight Arrow Connector 1037"/>
          <p:cNvCxnSpPr>
            <a:stCxn id="12" idx="3"/>
          </p:cNvCxnSpPr>
          <p:nvPr/>
        </p:nvCxnSpPr>
        <p:spPr>
          <a:xfrm flipV="1">
            <a:off x="2900872" y="3580577"/>
            <a:ext cx="2106781" cy="1675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40" name="Straight Arrow Connector 1039"/>
          <p:cNvCxnSpPr/>
          <p:nvPr/>
        </p:nvCxnSpPr>
        <p:spPr>
          <a:xfrm>
            <a:off x="2938350" y="2685572"/>
            <a:ext cx="1339671" cy="2145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42" name="Straight Arrow Connector 1041"/>
          <p:cNvCxnSpPr/>
          <p:nvPr/>
        </p:nvCxnSpPr>
        <p:spPr>
          <a:xfrm>
            <a:off x="3517325" y="1386906"/>
            <a:ext cx="2063749" cy="7379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2" name="Picture 54" descr="http://t2.gstatic.com/images?q=tbn:ANd9GcSkIfsFTJ-XexZqfkJFXNptwKOh5slmL01PLoLtvwtX90cRfKH5xceuJNt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4834" y="2458420"/>
            <a:ext cx="71755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36" descr="http://theclipartwizard.com/images/gymnast-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54885" y="6006278"/>
            <a:ext cx="641182" cy="7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40" descr="http://www.clker.com/cliparts/4/b/b/1/12231396322000101003Scale_of_justice_2.svg.m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74736" y="6002226"/>
            <a:ext cx="752605" cy="75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32" descr="http://www.clipartguide.com/_small/0808-0710-1817-175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1578" y="6139534"/>
            <a:ext cx="610360" cy="61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30" descr="http://files.vector-images.com/clipart/lungs_med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7618" y="6024791"/>
            <a:ext cx="804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4" descr="http://dclips.fundraw.com/zobo500dir/ear_-_body_part_nicu_buc_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837" y="5144260"/>
            <a:ext cx="582613"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6" descr="http://www.clipartguide.com/_small/0808-0711-1417-523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02925" y="3961878"/>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7" descr="http://images.all-free-download.com/images/graphiclarge/stick_man_running_clip_art_2491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296" y="244852"/>
            <a:ext cx="64928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2" descr="H:\Lightbulb.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74681" y="1840056"/>
            <a:ext cx="370888" cy="63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4" descr="http://images.clipartpanda.com/weather-thermometer-clip-art-9cRXkggc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80895" y="676989"/>
            <a:ext cx="164114" cy="632714"/>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6" descr="http://business-icon.com/highresolution/l_08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104673" y="349321"/>
            <a:ext cx="986833" cy="98683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50" descr="http://www.freeclipartnow.com/d/42161-1/abc-blocks.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20897" y="5034070"/>
            <a:ext cx="8001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ectangle 67"/>
          <p:cNvSpPr/>
          <p:nvPr/>
        </p:nvSpPr>
        <p:spPr>
          <a:xfrm>
            <a:off x="0" y="-21685"/>
            <a:ext cx="121920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Functions of the Brain</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8021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818" y="1430767"/>
            <a:ext cx="1570619"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t>Functional magnetic resonance </a:t>
            </a:r>
            <a:r>
              <a:rPr lang="en-GB" sz="1100" dirty="0" smtClean="0"/>
              <a:t>imaging (fMRI)</a:t>
            </a:r>
            <a:endParaRPr lang="en-GB" sz="1100" dirty="0"/>
          </a:p>
        </p:txBody>
      </p:sp>
      <p:sp>
        <p:nvSpPr>
          <p:cNvPr id="5" name="Rectangle 4"/>
          <p:cNvSpPr/>
          <p:nvPr/>
        </p:nvSpPr>
        <p:spPr>
          <a:xfrm>
            <a:off x="96817" y="2732443"/>
            <a:ext cx="1570619"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a:t>Electroencephalogram (EEG)</a:t>
            </a:r>
          </a:p>
        </p:txBody>
      </p:sp>
      <p:sp>
        <p:nvSpPr>
          <p:cNvPr id="6" name="Rectangle 5"/>
          <p:cNvSpPr/>
          <p:nvPr/>
        </p:nvSpPr>
        <p:spPr>
          <a:xfrm>
            <a:off x="96816" y="4034119"/>
            <a:ext cx="1570619"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a:t>Event-related potentials (ERPs)</a:t>
            </a:r>
          </a:p>
        </p:txBody>
      </p:sp>
      <p:sp>
        <p:nvSpPr>
          <p:cNvPr id="7" name="Rectangle 6"/>
          <p:cNvSpPr/>
          <p:nvPr/>
        </p:nvSpPr>
        <p:spPr>
          <a:xfrm>
            <a:off x="96815" y="5335795"/>
            <a:ext cx="1570619"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a:t>Post mortem examinations</a:t>
            </a:r>
          </a:p>
        </p:txBody>
      </p:sp>
      <p:sp>
        <p:nvSpPr>
          <p:cNvPr id="8" name="Rectangle 7"/>
          <p:cNvSpPr/>
          <p:nvPr/>
        </p:nvSpPr>
        <p:spPr>
          <a:xfrm>
            <a:off x="1667437" y="1430767"/>
            <a:ext cx="2947593"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a:t>A method used to measure brain activity while a person is performing a task that uses MRI technology (detecting radio waves from changing magnetic fields). This enables researchers to detect which regions of the brain are rich in oxygen (as a result of the haemodynamic response) and thus are active. It produces three-dimensional images known as activation maps.</a:t>
            </a:r>
          </a:p>
        </p:txBody>
      </p:sp>
      <p:sp>
        <p:nvSpPr>
          <p:cNvPr id="9" name="Rectangle 8"/>
          <p:cNvSpPr/>
          <p:nvPr/>
        </p:nvSpPr>
        <p:spPr>
          <a:xfrm>
            <a:off x="1667436" y="2732443"/>
            <a:ext cx="2947593"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900"/>
              <a:t>A record of the tiny electrical impulses produced by the brain's activity via electrodes that are fixed to an individual's scalp using a skull cap. By measuring characteristic wave patterns, it can produce an overall account of brain activity meaning that the EEG can help diagnose certain conditions of the brain as unusual arrhythmic patterns of activity can indicate neurological abnormalities such as epilepsy, tumours or disorders of sleep.</a:t>
            </a:r>
          </a:p>
        </p:txBody>
      </p:sp>
      <p:sp>
        <p:nvSpPr>
          <p:cNvPr id="10" name="Rectangle 9"/>
          <p:cNvSpPr/>
          <p:nvPr/>
        </p:nvSpPr>
        <p:spPr>
          <a:xfrm>
            <a:off x="1667435" y="4034119"/>
            <a:ext cx="2947593"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800"/>
              <a:t>The brain's electrophysiological response to a specific sensory, cognitive, or motor event can be isolated through statistical analysis of EEG data. Using a statistical averaging technique, all extraneous brain activity from the original EEG recording is filtered out leaving only those responses that relate to, say, the presentation of a specific stimulus or performance of a specific task. What remains are event-related potentials: types of brainwave that are triggered by particular events. These are linked to cognitive processes such as attention and perception.</a:t>
            </a:r>
          </a:p>
        </p:txBody>
      </p:sp>
      <p:sp>
        <p:nvSpPr>
          <p:cNvPr id="11" name="Rectangle 10"/>
          <p:cNvSpPr/>
          <p:nvPr/>
        </p:nvSpPr>
        <p:spPr>
          <a:xfrm>
            <a:off x="1667434" y="5335795"/>
            <a:ext cx="2947593"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a:t>The brain is analysed after death to determine whether certain observed behaviours during the patient's lifetime can be linked to abnormalities in the brain. This may involve comparison with a neurotypical brain in my rider to ascertain the extent of the difference.</a:t>
            </a:r>
          </a:p>
        </p:txBody>
      </p:sp>
      <p:sp>
        <p:nvSpPr>
          <p:cNvPr id="12" name="Rectangle 11"/>
          <p:cNvSpPr/>
          <p:nvPr/>
        </p:nvSpPr>
        <p:spPr>
          <a:xfrm>
            <a:off x="4615030" y="1430767"/>
            <a:ext cx="1570619"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p:cNvSpPr/>
          <p:nvPr/>
        </p:nvSpPr>
        <p:spPr>
          <a:xfrm>
            <a:off x="4615029" y="2732443"/>
            <a:ext cx="1570619"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p:cNvSpPr/>
          <p:nvPr/>
        </p:nvSpPr>
        <p:spPr>
          <a:xfrm>
            <a:off x="4615028" y="4034119"/>
            <a:ext cx="1570619"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p:cNvSpPr/>
          <p:nvPr/>
        </p:nvSpPr>
        <p:spPr>
          <a:xfrm>
            <a:off x="4615027" y="5335795"/>
            <a:ext cx="1570619" cy="1301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p:cNvSpPr/>
          <p:nvPr/>
        </p:nvSpPr>
        <p:spPr>
          <a:xfrm>
            <a:off x="6185649" y="1430767"/>
            <a:ext cx="2947593" cy="677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00"/>
              <a:t>Unlike other scanning techniques such as PET, it does not rely on the use of radiation. If administered correctly it is virtually risk free, non-invasive and straightforward to use.</a:t>
            </a:r>
          </a:p>
        </p:txBody>
      </p:sp>
      <p:sp>
        <p:nvSpPr>
          <p:cNvPr id="24" name="Rectangle 23"/>
          <p:cNvSpPr/>
          <p:nvPr/>
        </p:nvSpPr>
        <p:spPr>
          <a:xfrm>
            <a:off x="6185646" y="2108499"/>
            <a:ext cx="2947593" cy="6239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900" dirty="0"/>
              <a:t>It produces images that have very high spatial resolution, depicting detail by the millimetre, and providing a clear picture of her brain activity as localised. This helps us to understand localisation of function.</a:t>
            </a:r>
          </a:p>
        </p:txBody>
      </p:sp>
      <p:sp>
        <p:nvSpPr>
          <p:cNvPr id="25" name="Rectangle 24"/>
          <p:cNvSpPr/>
          <p:nvPr/>
        </p:nvSpPr>
        <p:spPr>
          <a:xfrm>
            <a:off x="6185646" y="2732443"/>
            <a:ext cx="2947593" cy="677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800"/>
              <a:t>This technique has proved invaluable in the diagnosis of conditions such as epilepsy, a disorder characterised by random bursts of activity in the brain that can easily be detected on screen. Similarly, it has contributed much to our understanding of the stages involved in sleep such as ultradian rhythms.</a:t>
            </a:r>
          </a:p>
        </p:txBody>
      </p:sp>
      <p:sp>
        <p:nvSpPr>
          <p:cNvPr id="26" name="Rectangle 25"/>
          <p:cNvSpPr/>
          <p:nvPr/>
        </p:nvSpPr>
        <p:spPr>
          <a:xfrm>
            <a:off x="6185643" y="3410175"/>
            <a:ext cx="2947593" cy="6239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50"/>
              <a:t>It has extremely high temporal resolution with today's technology accurately detecting brain activity at a resolution of a single millisecond (and even less in some cases).</a:t>
            </a:r>
          </a:p>
        </p:txBody>
      </p:sp>
      <p:sp>
        <p:nvSpPr>
          <p:cNvPr id="27" name="Rectangle 26"/>
          <p:cNvSpPr/>
          <p:nvPr/>
        </p:nvSpPr>
        <p:spPr>
          <a:xfrm>
            <a:off x="6185645" y="4031430"/>
            <a:ext cx="2947593" cy="677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a:t>These bring much more specificity to the measurement of neural processes than could ever be achieved using EEG data.</a:t>
            </a:r>
          </a:p>
        </p:txBody>
      </p:sp>
      <p:sp>
        <p:nvSpPr>
          <p:cNvPr id="28" name="Rectangle 27"/>
          <p:cNvSpPr/>
          <p:nvPr/>
        </p:nvSpPr>
        <p:spPr>
          <a:xfrm>
            <a:off x="6185642" y="4709162"/>
            <a:ext cx="2947593" cy="6239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700" dirty="0"/>
              <a:t>As they are derived from EEG measurements, they have excellent temporal resolution, especially when compared to neuroimaging techniques such as fMRI. They have had widespread use in the measurement of cognitive functions and deficits e.g. the P300 component is thought to be involved in the allocation of attention all resources and the maintenance of working memory.</a:t>
            </a:r>
          </a:p>
        </p:txBody>
      </p:sp>
      <p:sp>
        <p:nvSpPr>
          <p:cNvPr id="29" name="Rectangle 28"/>
          <p:cNvSpPr/>
          <p:nvPr/>
        </p:nvSpPr>
        <p:spPr>
          <a:xfrm>
            <a:off x="6185646" y="5333106"/>
            <a:ext cx="2947593" cy="677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900"/>
              <a:t>This was vital in providing a foundation for early understanding of key processes in the brain. Broca and Wernicke both relied on these studies in establishing links between language, brain and behaviour decades before neuroimaging ever became a possibility. </a:t>
            </a:r>
          </a:p>
        </p:txBody>
      </p:sp>
      <p:sp>
        <p:nvSpPr>
          <p:cNvPr id="30" name="Rectangle 29"/>
          <p:cNvSpPr/>
          <p:nvPr/>
        </p:nvSpPr>
        <p:spPr>
          <a:xfrm>
            <a:off x="6185643" y="6010838"/>
            <a:ext cx="2947593" cy="6305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a:t>The studies improve medical knowledge and help generate hypotheses for further study.</a:t>
            </a:r>
          </a:p>
        </p:txBody>
      </p:sp>
      <p:sp>
        <p:nvSpPr>
          <p:cNvPr id="31" name="Rectangle 30"/>
          <p:cNvSpPr/>
          <p:nvPr/>
        </p:nvSpPr>
        <p:spPr>
          <a:xfrm>
            <a:off x="9133235" y="1430767"/>
            <a:ext cx="2947593" cy="677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a:t>It is expensive compared to other neuroimaging techniques and can only capture a clear image if the person stays perfectly still.</a:t>
            </a:r>
          </a:p>
        </p:txBody>
      </p:sp>
      <p:sp>
        <p:nvSpPr>
          <p:cNvPr id="32" name="Rectangle 31"/>
          <p:cNvSpPr/>
          <p:nvPr/>
        </p:nvSpPr>
        <p:spPr>
          <a:xfrm>
            <a:off x="9133232" y="2108499"/>
            <a:ext cx="2947593" cy="6239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700"/>
              <a:t>It has poor temporal resolution because there is around a five second time lag behind the image on screen and the initial firing of neuronal activity. Finally, it can only measure blood flow in the brain, it cannot home in on the activity of individual neurons and so it can be difficult to tell exactly what kind of brain activity is being represented on screen.</a:t>
            </a:r>
          </a:p>
        </p:txBody>
      </p:sp>
      <p:sp>
        <p:nvSpPr>
          <p:cNvPr id="33" name="Rectangle 32"/>
          <p:cNvSpPr/>
          <p:nvPr/>
        </p:nvSpPr>
        <p:spPr>
          <a:xfrm>
            <a:off x="9133232" y="2732443"/>
            <a:ext cx="2947593" cy="6750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a:t>Poor spatial resolution as they are unable to specify the exact location from which electrical impulses are originating. </a:t>
            </a:r>
            <a:endParaRPr lang="en-GB" sz="1100" dirty="0"/>
          </a:p>
        </p:txBody>
      </p:sp>
      <p:sp>
        <p:nvSpPr>
          <p:cNvPr id="35" name="Rectangle 34"/>
          <p:cNvSpPr/>
          <p:nvPr/>
        </p:nvSpPr>
        <p:spPr>
          <a:xfrm>
            <a:off x="9133231" y="4031430"/>
            <a:ext cx="2947593" cy="677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a:t>There is a lack of standardisation in methodology between different research studies which makes it difficult to confirm findings.</a:t>
            </a:r>
          </a:p>
        </p:txBody>
      </p:sp>
      <p:sp>
        <p:nvSpPr>
          <p:cNvPr id="36" name="Rectangle 35"/>
          <p:cNvSpPr/>
          <p:nvPr/>
        </p:nvSpPr>
        <p:spPr>
          <a:xfrm>
            <a:off x="9133228" y="4709162"/>
            <a:ext cx="2947593" cy="6239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50"/>
              <a:t>A further issue is that, in order to establish pure data, background noise and extraneous material must be completely eliminated and this may not always be easy to achieve.</a:t>
            </a:r>
          </a:p>
        </p:txBody>
      </p:sp>
      <p:sp>
        <p:nvSpPr>
          <p:cNvPr id="37" name="Rectangle 36"/>
          <p:cNvSpPr/>
          <p:nvPr/>
        </p:nvSpPr>
        <p:spPr>
          <a:xfrm>
            <a:off x="9133232" y="5333106"/>
            <a:ext cx="2947593" cy="677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a:t>Causation is an issue with these investigations. Observed damage to the brain may not be linked to the deficits under review but to some other unrelated trauma or decay.</a:t>
            </a:r>
          </a:p>
        </p:txBody>
      </p:sp>
      <p:sp>
        <p:nvSpPr>
          <p:cNvPr id="38" name="Rectangle 37"/>
          <p:cNvSpPr/>
          <p:nvPr/>
        </p:nvSpPr>
        <p:spPr>
          <a:xfrm>
            <a:off x="9133229" y="6010838"/>
            <a:ext cx="2947593" cy="6305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800" dirty="0" smtClean="0"/>
              <a:t>The </a:t>
            </a:r>
            <a:r>
              <a:rPr lang="en-GB" sz="800" dirty="0"/>
              <a:t>studies raise ethical issues of consent from the patient before death. Patients may not be able to provide informed consent, for example in the case of HM who lost his ability to form memories was not able to provide such consent - nevertheless research has been conducted on his brain following his death.</a:t>
            </a:r>
          </a:p>
        </p:txBody>
      </p:sp>
      <p:pic>
        <p:nvPicPr>
          <p:cNvPr id="17" name="Picture 16"/>
          <p:cNvPicPr>
            <a:picLocks noChangeAspect="1"/>
          </p:cNvPicPr>
          <p:nvPr/>
        </p:nvPicPr>
        <p:blipFill rotWithShape="1">
          <a:blip r:embed="rId2"/>
          <a:srcRect l="47386" t="30392" r="4457" b="15856"/>
          <a:stretch/>
        </p:blipFill>
        <p:spPr>
          <a:xfrm>
            <a:off x="4717218" y="4111757"/>
            <a:ext cx="1366221" cy="1143710"/>
          </a:xfrm>
          <a:prstGeom prst="rect">
            <a:avLst/>
          </a:prstGeom>
        </p:spPr>
      </p:pic>
      <p:sp>
        <p:nvSpPr>
          <p:cNvPr id="44" name="Rectangle 43"/>
          <p:cNvSpPr/>
          <p:nvPr/>
        </p:nvSpPr>
        <p:spPr>
          <a:xfrm>
            <a:off x="0" y="61854"/>
            <a:ext cx="12192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Methods of measuring localisation of function within the brain</a:t>
            </a:r>
            <a:endParaRPr lang="en-GB"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5" name="Rectangle 44"/>
          <p:cNvSpPr/>
          <p:nvPr/>
        </p:nvSpPr>
        <p:spPr>
          <a:xfrm>
            <a:off x="9133228" y="3408774"/>
            <a:ext cx="2947593" cy="6199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t>Limited anatomical specificity meaning that they can only detect when groups of neurons are firing, and not precisely where.</a:t>
            </a:r>
          </a:p>
        </p:txBody>
      </p:sp>
      <p:pic>
        <p:nvPicPr>
          <p:cNvPr id="1026" name="Picture 2" descr="http://image.shutterstock.com/z/stock-vector-doctor-looking-at-results-of-patient-brain-scan-on-the-monitor-screens-in-front-of-mri-machine-with-28568646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95" t="12000" r="2731" b="39369"/>
          <a:stretch/>
        </p:blipFill>
        <p:spPr bwMode="auto">
          <a:xfrm>
            <a:off x="4670072" y="1708784"/>
            <a:ext cx="1469610" cy="81556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rotWithShape="1">
          <a:blip r:embed="rId4"/>
          <a:srcRect l="7227" t="6891" r="45882" b="6385"/>
          <a:stretch/>
        </p:blipFill>
        <p:spPr>
          <a:xfrm>
            <a:off x="4660974" y="3010460"/>
            <a:ext cx="1477693" cy="683235"/>
          </a:xfrm>
          <a:prstGeom prst="rect">
            <a:avLst/>
          </a:prstGeom>
        </p:spPr>
      </p:pic>
      <p:pic>
        <p:nvPicPr>
          <p:cNvPr id="19" name="Picture 18"/>
          <p:cNvPicPr>
            <a:picLocks noChangeAspect="1"/>
          </p:cNvPicPr>
          <p:nvPr/>
        </p:nvPicPr>
        <p:blipFill>
          <a:blip r:embed="rId5"/>
          <a:stretch>
            <a:fillRect/>
          </a:stretch>
        </p:blipFill>
        <p:spPr>
          <a:xfrm>
            <a:off x="4817494" y="5362862"/>
            <a:ext cx="1241881" cy="1241881"/>
          </a:xfrm>
          <a:prstGeom prst="rect">
            <a:avLst/>
          </a:prstGeom>
        </p:spPr>
      </p:pic>
      <p:sp>
        <p:nvSpPr>
          <p:cNvPr id="47" name="Rectangle 46"/>
          <p:cNvSpPr/>
          <p:nvPr/>
        </p:nvSpPr>
        <p:spPr>
          <a:xfrm>
            <a:off x="6185646" y="755724"/>
            <a:ext cx="2947593" cy="677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STRENGTHS</a:t>
            </a:r>
            <a:endParaRPr lang="en-GB" dirty="0"/>
          </a:p>
        </p:txBody>
      </p:sp>
      <p:sp>
        <p:nvSpPr>
          <p:cNvPr id="48" name="Rectangle 47"/>
          <p:cNvSpPr/>
          <p:nvPr/>
        </p:nvSpPr>
        <p:spPr>
          <a:xfrm>
            <a:off x="9133239" y="755724"/>
            <a:ext cx="2947593" cy="6777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LIMITATIONS</a:t>
            </a:r>
            <a:endParaRPr lang="en-GB" dirty="0"/>
          </a:p>
        </p:txBody>
      </p:sp>
      <p:sp>
        <p:nvSpPr>
          <p:cNvPr id="49" name="Rectangle 48"/>
          <p:cNvSpPr/>
          <p:nvPr/>
        </p:nvSpPr>
        <p:spPr>
          <a:xfrm>
            <a:off x="4615027" y="755724"/>
            <a:ext cx="1570626" cy="6777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IMAGE</a:t>
            </a:r>
            <a:endParaRPr lang="en-GB" dirty="0"/>
          </a:p>
        </p:txBody>
      </p:sp>
      <p:sp>
        <p:nvSpPr>
          <p:cNvPr id="50" name="Rectangle 49"/>
          <p:cNvSpPr/>
          <p:nvPr/>
        </p:nvSpPr>
        <p:spPr>
          <a:xfrm>
            <a:off x="1667434" y="755724"/>
            <a:ext cx="2947593" cy="6777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DESCRIPTION</a:t>
            </a:r>
            <a:endParaRPr lang="en-GB" dirty="0"/>
          </a:p>
        </p:txBody>
      </p:sp>
      <p:sp>
        <p:nvSpPr>
          <p:cNvPr id="51" name="Rectangle 50"/>
          <p:cNvSpPr/>
          <p:nvPr/>
        </p:nvSpPr>
        <p:spPr>
          <a:xfrm>
            <a:off x="96815" y="755724"/>
            <a:ext cx="1570619" cy="6777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NAME</a:t>
            </a:r>
            <a:endParaRPr lang="en-GB" dirty="0"/>
          </a:p>
        </p:txBody>
      </p:sp>
    </p:spTree>
    <p:extLst>
      <p:ext uri="{BB962C8B-B14F-4D97-AF65-F5344CB8AC3E}">
        <p14:creationId xmlns:p14="http://schemas.microsoft.com/office/powerpoint/2010/main" val="377591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157" y="1416471"/>
            <a:ext cx="2506531" cy="54864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smtClean="0"/>
              <a:t>The theory that all parts of the brain are involved in the processing of thought and action is called:</a:t>
            </a:r>
            <a:endParaRPr lang="en-GB" sz="1200" dirty="0"/>
          </a:p>
        </p:txBody>
      </p:sp>
      <p:sp>
        <p:nvSpPr>
          <p:cNvPr id="5" name="Rectangle 4"/>
          <p:cNvSpPr/>
          <p:nvPr/>
        </p:nvSpPr>
        <p:spPr>
          <a:xfrm>
            <a:off x="508156" y="1965111"/>
            <a:ext cx="2506531" cy="180728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marL="342900" indent="-342900" algn="ctr">
              <a:buFont typeface="+mj-lt"/>
              <a:buAutoNum type="alphaUcPeriod"/>
            </a:pPr>
            <a:r>
              <a:rPr lang="en-GB" b="1" dirty="0" smtClean="0">
                <a:solidFill>
                  <a:schemeClr val="accent2"/>
                </a:solidFill>
              </a:rPr>
              <a:t>Holistic theory</a:t>
            </a:r>
          </a:p>
          <a:p>
            <a:pPr marL="342900" indent="-342900" algn="ctr">
              <a:buFont typeface="+mj-lt"/>
              <a:buAutoNum type="alphaUcPeriod"/>
            </a:pPr>
            <a:r>
              <a:rPr lang="en-GB" dirty="0" smtClean="0">
                <a:solidFill>
                  <a:schemeClr val="tx1"/>
                </a:solidFill>
              </a:rPr>
              <a:t>Localisation theory</a:t>
            </a:r>
          </a:p>
          <a:p>
            <a:pPr marL="342900" indent="-342900" algn="ctr">
              <a:buFont typeface="+mj-lt"/>
              <a:buAutoNum type="alphaUcPeriod"/>
            </a:pPr>
            <a:r>
              <a:rPr lang="en-GB" dirty="0" smtClean="0">
                <a:solidFill>
                  <a:schemeClr val="tx1"/>
                </a:solidFill>
              </a:rPr>
              <a:t>Plasticity</a:t>
            </a:r>
          </a:p>
          <a:p>
            <a:pPr marL="342900" indent="-342900" algn="ctr">
              <a:buFont typeface="+mj-lt"/>
              <a:buAutoNum type="alphaUcPeriod"/>
            </a:pPr>
            <a:r>
              <a:rPr lang="en-GB" dirty="0" smtClean="0">
                <a:solidFill>
                  <a:schemeClr val="tx1"/>
                </a:solidFill>
              </a:rPr>
              <a:t>Law of </a:t>
            </a:r>
            <a:r>
              <a:rPr lang="en-GB" dirty="0" err="1" smtClean="0">
                <a:solidFill>
                  <a:schemeClr val="tx1"/>
                </a:solidFill>
              </a:rPr>
              <a:t>equipotentiality</a:t>
            </a:r>
            <a:endParaRPr lang="en-GB" dirty="0">
              <a:solidFill>
                <a:schemeClr val="tx1"/>
              </a:solidFill>
            </a:endParaRPr>
          </a:p>
        </p:txBody>
      </p:sp>
      <p:sp>
        <p:nvSpPr>
          <p:cNvPr id="6" name="Rectangle 5"/>
          <p:cNvSpPr/>
          <p:nvPr/>
        </p:nvSpPr>
        <p:spPr>
          <a:xfrm>
            <a:off x="3382241" y="1416471"/>
            <a:ext cx="2506531" cy="54864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t>Broca’s</a:t>
            </a:r>
            <a:r>
              <a:rPr lang="en-GB" sz="1400" dirty="0" smtClean="0"/>
              <a:t> area is located in the:</a:t>
            </a:r>
            <a:endParaRPr lang="en-GB" sz="1400" dirty="0"/>
          </a:p>
        </p:txBody>
      </p:sp>
      <p:sp>
        <p:nvSpPr>
          <p:cNvPr id="7" name="Rectangle 6"/>
          <p:cNvSpPr/>
          <p:nvPr/>
        </p:nvSpPr>
        <p:spPr>
          <a:xfrm>
            <a:off x="3382240" y="1965111"/>
            <a:ext cx="2506531" cy="180728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Left parietal lobe</a:t>
            </a:r>
          </a:p>
          <a:p>
            <a:pPr marL="342900" indent="-342900" algn="ctr">
              <a:buFont typeface="+mj-lt"/>
              <a:buAutoNum type="alphaUcPeriod"/>
            </a:pPr>
            <a:r>
              <a:rPr lang="en-GB" dirty="0" smtClean="0">
                <a:solidFill>
                  <a:schemeClr val="tx1"/>
                </a:solidFill>
              </a:rPr>
              <a:t>Right occipital lobe</a:t>
            </a:r>
          </a:p>
          <a:p>
            <a:pPr marL="342900" indent="-342900" algn="ctr">
              <a:buFont typeface="+mj-lt"/>
              <a:buAutoNum type="alphaUcPeriod"/>
            </a:pPr>
            <a:r>
              <a:rPr lang="en-GB" b="1" dirty="0" smtClean="0">
                <a:solidFill>
                  <a:schemeClr val="accent2"/>
                </a:solidFill>
              </a:rPr>
              <a:t>Left frontal lobe</a:t>
            </a:r>
          </a:p>
          <a:p>
            <a:pPr marL="342900" indent="-342900" algn="ctr">
              <a:buFont typeface="+mj-lt"/>
              <a:buAutoNum type="alphaUcPeriod"/>
            </a:pPr>
            <a:r>
              <a:rPr lang="en-GB" dirty="0" smtClean="0">
                <a:solidFill>
                  <a:schemeClr val="tx1"/>
                </a:solidFill>
              </a:rPr>
              <a:t>Left temporal lobe</a:t>
            </a:r>
            <a:endParaRPr lang="en-GB" dirty="0">
              <a:solidFill>
                <a:schemeClr val="tx1"/>
              </a:solidFill>
            </a:endParaRPr>
          </a:p>
        </p:txBody>
      </p:sp>
      <p:sp>
        <p:nvSpPr>
          <p:cNvPr id="8" name="Rectangle 7"/>
          <p:cNvSpPr/>
          <p:nvPr/>
        </p:nvSpPr>
        <p:spPr>
          <a:xfrm>
            <a:off x="6256324" y="1416471"/>
            <a:ext cx="2506531" cy="54864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smtClean="0"/>
              <a:t>Damage to which area of the brain may result in a loss of control of fine movements?</a:t>
            </a:r>
            <a:endParaRPr lang="en-GB" sz="1200" dirty="0"/>
          </a:p>
        </p:txBody>
      </p:sp>
      <p:sp>
        <p:nvSpPr>
          <p:cNvPr id="9" name="Rectangle 8"/>
          <p:cNvSpPr/>
          <p:nvPr/>
        </p:nvSpPr>
        <p:spPr>
          <a:xfrm>
            <a:off x="6256323" y="1965111"/>
            <a:ext cx="2506531" cy="180728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The somatosensory area</a:t>
            </a:r>
          </a:p>
          <a:p>
            <a:pPr marL="342900" indent="-342900" algn="ctr">
              <a:buFont typeface="+mj-lt"/>
              <a:buAutoNum type="alphaUcPeriod"/>
            </a:pPr>
            <a:r>
              <a:rPr lang="en-GB" b="1" dirty="0" smtClean="0">
                <a:solidFill>
                  <a:schemeClr val="accent2"/>
                </a:solidFill>
              </a:rPr>
              <a:t>The motor area</a:t>
            </a:r>
          </a:p>
          <a:p>
            <a:pPr marL="342900" indent="-342900" algn="ctr">
              <a:buFont typeface="+mj-lt"/>
              <a:buAutoNum type="alphaUcPeriod"/>
            </a:pPr>
            <a:r>
              <a:rPr lang="en-GB" dirty="0" smtClean="0">
                <a:solidFill>
                  <a:schemeClr val="tx1"/>
                </a:solidFill>
              </a:rPr>
              <a:t>The auditory area</a:t>
            </a:r>
          </a:p>
          <a:p>
            <a:pPr marL="342900" indent="-342900" algn="ctr">
              <a:buFont typeface="+mj-lt"/>
              <a:buAutoNum type="alphaUcPeriod"/>
            </a:pPr>
            <a:r>
              <a:rPr lang="en-GB" dirty="0" smtClean="0">
                <a:solidFill>
                  <a:schemeClr val="tx1"/>
                </a:solidFill>
              </a:rPr>
              <a:t>Wernicke’s area</a:t>
            </a:r>
            <a:endParaRPr lang="en-GB" dirty="0">
              <a:solidFill>
                <a:schemeClr val="tx1"/>
              </a:solidFill>
            </a:endParaRPr>
          </a:p>
        </p:txBody>
      </p:sp>
      <p:sp>
        <p:nvSpPr>
          <p:cNvPr id="10" name="Rectangle 9"/>
          <p:cNvSpPr/>
          <p:nvPr/>
        </p:nvSpPr>
        <p:spPr>
          <a:xfrm>
            <a:off x="9130408" y="1416471"/>
            <a:ext cx="2506531" cy="54864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Most of the damage to Phineas Gage’s brain was sustained in the:</a:t>
            </a:r>
            <a:endParaRPr lang="en-GB" sz="1200" dirty="0"/>
          </a:p>
        </p:txBody>
      </p:sp>
      <p:sp>
        <p:nvSpPr>
          <p:cNvPr id="11" name="Rectangle 10"/>
          <p:cNvSpPr/>
          <p:nvPr/>
        </p:nvSpPr>
        <p:spPr>
          <a:xfrm>
            <a:off x="9130407" y="1965111"/>
            <a:ext cx="2506531" cy="180728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b="1" dirty="0" smtClean="0">
                <a:solidFill>
                  <a:schemeClr val="accent2"/>
                </a:solidFill>
              </a:rPr>
              <a:t>Frontal lobe</a:t>
            </a:r>
          </a:p>
          <a:p>
            <a:pPr marL="342900" indent="-342900" algn="ctr">
              <a:buFont typeface="+mj-lt"/>
              <a:buAutoNum type="alphaUcPeriod"/>
            </a:pPr>
            <a:r>
              <a:rPr lang="en-GB" dirty="0" smtClean="0">
                <a:solidFill>
                  <a:schemeClr val="tx1"/>
                </a:solidFill>
              </a:rPr>
              <a:t>Parietal lobe</a:t>
            </a:r>
          </a:p>
          <a:p>
            <a:pPr marL="342900" indent="-342900" algn="ctr">
              <a:buFont typeface="+mj-lt"/>
              <a:buAutoNum type="alphaUcPeriod"/>
            </a:pPr>
            <a:r>
              <a:rPr lang="en-GB" dirty="0" smtClean="0">
                <a:solidFill>
                  <a:schemeClr val="tx1"/>
                </a:solidFill>
              </a:rPr>
              <a:t>Temporal lobe</a:t>
            </a:r>
          </a:p>
          <a:p>
            <a:pPr marL="342900" indent="-342900" algn="ctr">
              <a:buFont typeface="+mj-lt"/>
              <a:buAutoNum type="alphaUcPeriod"/>
            </a:pPr>
            <a:r>
              <a:rPr lang="en-GB" dirty="0" smtClean="0">
                <a:solidFill>
                  <a:schemeClr val="tx1"/>
                </a:solidFill>
              </a:rPr>
              <a:t>Occipital lobe</a:t>
            </a:r>
            <a:endParaRPr lang="en-GB" dirty="0">
              <a:solidFill>
                <a:schemeClr val="tx1"/>
              </a:solidFill>
            </a:endParaRPr>
          </a:p>
        </p:txBody>
      </p:sp>
      <p:sp>
        <p:nvSpPr>
          <p:cNvPr id="12" name="Rectangle 11"/>
          <p:cNvSpPr/>
          <p:nvPr/>
        </p:nvSpPr>
        <p:spPr>
          <a:xfrm>
            <a:off x="508157" y="4150706"/>
            <a:ext cx="2506531" cy="54864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dirty="0" smtClean="0"/>
              <a:t>A method of detecting changes in blood oxygenation and flow that occur as a result of neural activity best describes what?</a:t>
            </a:r>
            <a:endParaRPr lang="en-GB" sz="1000" dirty="0"/>
          </a:p>
        </p:txBody>
      </p:sp>
      <p:sp>
        <p:nvSpPr>
          <p:cNvPr id="13" name="Rectangle 12"/>
          <p:cNvSpPr/>
          <p:nvPr/>
        </p:nvSpPr>
        <p:spPr>
          <a:xfrm>
            <a:off x="508156" y="4699346"/>
            <a:ext cx="2506531" cy="180728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 </a:t>
            </a:r>
            <a:r>
              <a:rPr lang="en-GB" b="1" dirty="0" smtClean="0">
                <a:solidFill>
                  <a:schemeClr val="accent2"/>
                </a:solidFill>
              </a:rPr>
              <a:t>fMRI</a:t>
            </a:r>
          </a:p>
          <a:p>
            <a:pPr marL="342900" indent="-342900" algn="ctr">
              <a:buFont typeface="+mj-lt"/>
              <a:buAutoNum type="alphaUcPeriod"/>
            </a:pPr>
            <a:r>
              <a:rPr lang="en-GB" dirty="0" smtClean="0">
                <a:solidFill>
                  <a:schemeClr val="tx1"/>
                </a:solidFill>
              </a:rPr>
              <a:t>EEG</a:t>
            </a:r>
          </a:p>
          <a:p>
            <a:pPr marL="342900" indent="-342900" algn="ctr">
              <a:buFont typeface="+mj-lt"/>
              <a:buAutoNum type="alphaUcPeriod"/>
            </a:pPr>
            <a:r>
              <a:rPr lang="en-GB" dirty="0" smtClean="0">
                <a:solidFill>
                  <a:schemeClr val="tx1"/>
                </a:solidFill>
              </a:rPr>
              <a:t>ERP</a:t>
            </a:r>
          </a:p>
          <a:p>
            <a:pPr marL="342900" indent="-342900" algn="ctr">
              <a:buFont typeface="+mj-lt"/>
              <a:buAutoNum type="alphaUcPeriod"/>
            </a:pPr>
            <a:r>
              <a:rPr lang="en-GB" dirty="0" smtClean="0">
                <a:solidFill>
                  <a:schemeClr val="tx1"/>
                </a:solidFill>
              </a:rPr>
              <a:t>Post-mortem</a:t>
            </a:r>
          </a:p>
        </p:txBody>
      </p:sp>
      <p:sp>
        <p:nvSpPr>
          <p:cNvPr id="14" name="Rectangle 13"/>
          <p:cNvSpPr/>
          <p:nvPr/>
        </p:nvSpPr>
        <p:spPr>
          <a:xfrm>
            <a:off x="3382241" y="4150706"/>
            <a:ext cx="2506531" cy="54864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Which of the following is most likely to measure ‘global’ (whole) brain activity rather than specific areas of activity/damage?</a:t>
            </a:r>
            <a:endParaRPr lang="en-GB" sz="1000" dirty="0"/>
          </a:p>
        </p:txBody>
      </p:sp>
      <p:sp>
        <p:nvSpPr>
          <p:cNvPr id="15" name="Rectangle 14"/>
          <p:cNvSpPr/>
          <p:nvPr/>
        </p:nvSpPr>
        <p:spPr>
          <a:xfrm>
            <a:off x="3382240" y="4699346"/>
            <a:ext cx="2506531" cy="180728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fMRI</a:t>
            </a:r>
          </a:p>
          <a:p>
            <a:pPr marL="342900" indent="-342900" algn="ctr">
              <a:buFont typeface="+mj-lt"/>
              <a:buAutoNum type="alphaUcPeriod"/>
            </a:pPr>
            <a:r>
              <a:rPr lang="en-GB" b="1" dirty="0" smtClean="0">
                <a:solidFill>
                  <a:schemeClr val="accent2"/>
                </a:solidFill>
              </a:rPr>
              <a:t>EEG</a:t>
            </a:r>
          </a:p>
          <a:p>
            <a:pPr marL="342900" indent="-342900" algn="ctr">
              <a:buFont typeface="+mj-lt"/>
              <a:buAutoNum type="alphaUcPeriod"/>
            </a:pPr>
            <a:r>
              <a:rPr lang="en-GB" dirty="0" smtClean="0">
                <a:solidFill>
                  <a:schemeClr val="tx1"/>
                </a:solidFill>
              </a:rPr>
              <a:t>ERP</a:t>
            </a:r>
          </a:p>
          <a:p>
            <a:pPr marL="342900" indent="-342900" algn="ctr">
              <a:buFont typeface="+mj-lt"/>
              <a:buAutoNum type="alphaUcPeriod"/>
            </a:pPr>
            <a:r>
              <a:rPr lang="en-GB" dirty="0" smtClean="0">
                <a:solidFill>
                  <a:schemeClr val="tx1"/>
                </a:solidFill>
              </a:rPr>
              <a:t>Post-mortem</a:t>
            </a:r>
            <a:endParaRPr lang="en-GB" dirty="0" smtClean="0">
              <a:solidFill>
                <a:schemeClr val="tx1"/>
              </a:solidFill>
            </a:endParaRPr>
          </a:p>
        </p:txBody>
      </p:sp>
      <p:sp>
        <p:nvSpPr>
          <p:cNvPr id="16" name="Rectangle 15"/>
          <p:cNvSpPr/>
          <p:nvPr/>
        </p:nvSpPr>
        <p:spPr>
          <a:xfrm>
            <a:off x="6256324" y="4150706"/>
            <a:ext cx="2506531" cy="54864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dirty="0" smtClean="0"/>
              <a:t>Which of the following uses a statistical averaging technique to remove extraneous scan data?</a:t>
            </a:r>
            <a:endParaRPr lang="en-GB" sz="1050" dirty="0"/>
          </a:p>
        </p:txBody>
      </p:sp>
      <p:sp>
        <p:nvSpPr>
          <p:cNvPr id="17" name="Rectangle 16"/>
          <p:cNvSpPr/>
          <p:nvPr/>
        </p:nvSpPr>
        <p:spPr>
          <a:xfrm>
            <a:off x="6256323" y="4699346"/>
            <a:ext cx="2506531" cy="180728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fMRI</a:t>
            </a:r>
          </a:p>
          <a:p>
            <a:pPr marL="342900" indent="-342900" algn="ctr">
              <a:buFont typeface="+mj-lt"/>
              <a:buAutoNum type="alphaUcPeriod"/>
            </a:pPr>
            <a:r>
              <a:rPr lang="en-GB" dirty="0" smtClean="0">
                <a:solidFill>
                  <a:schemeClr val="tx1"/>
                </a:solidFill>
              </a:rPr>
              <a:t>EEG</a:t>
            </a:r>
          </a:p>
          <a:p>
            <a:pPr marL="342900" indent="-342900" algn="ctr">
              <a:buFont typeface="+mj-lt"/>
              <a:buAutoNum type="alphaUcPeriod"/>
            </a:pPr>
            <a:r>
              <a:rPr lang="en-GB" b="1" dirty="0" smtClean="0">
                <a:solidFill>
                  <a:schemeClr val="accent2"/>
                </a:solidFill>
              </a:rPr>
              <a:t>ERP</a:t>
            </a:r>
          </a:p>
          <a:p>
            <a:pPr marL="342900" indent="-342900" algn="ctr">
              <a:buFont typeface="+mj-lt"/>
              <a:buAutoNum type="alphaUcPeriod"/>
            </a:pPr>
            <a:r>
              <a:rPr lang="en-GB" dirty="0" smtClean="0">
                <a:solidFill>
                  <a:schemeClr val="tx1"/>
                </a:solidFill>
              </a:rPr>
              <a:t>Post-mortem</a:t>
            </a:r>
            <a:endParaRPr lang="en-GB" dirty="0" smtClean="0">
              <a:solidFill>
                <a:schemeClr val="tx1"/>
              </a:solidFill>
            </a:endParaRPr>
          </a:p>
        </p:txBody>
      </p:sp>
      <p:sp>
        <p:nvSpPr>
          <p:cNvPr id="18" name="Rectangle 17"/>
          <p:cNvSpPr/>
          <p:nvPr/>
        </p:nvSpPr>
        <p:spPr>
          <a:xfrm>
            <a:off x="9130408" y="4150706"/>
            <a:ext cx="2506531" cy="54864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Which of the following describes a post-mortem investigation?</a:t>
            </a:r>
            <a:endParaRPr lang="en-GB" sz="1200" dirty="0"/>
          </a:p>
        </p:txBody>
      </p:sp>
      <p:sp>
        <p:nvSpPr>
          <p:cNvPr id="19" name="Rectangle 18"/>
          <p:cNvSpPr/>
          <p:nvPr/>
        </p:nvSpPr>
        <p:spPr>
          <a:xfrm>
            <a:off x="9130407" y="4699346"/>
            <a:ext cx="2506531" cy="180728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sz="1400" dirty="0" smtClean="0">
                <a:solidFill>
                  <a:schemeClr val="tx1"/>
                </a:solidFill>
              </a:rPr>
              <a:t>Removal of the frontal lobe</a:t>
            </a:r>
          </a:p>
          <a:p>
            <a:pPr marL="342900" indent="-342900" algn="ctr">
              <a:buFont typeface="+mj-lt"/>
              <a:buAutoNum type="alphaUcPeriod"/>
            </a:pPr>
            <a:r>
              <a:rPr lang="en-GB" sz="1400" dirty="0" smtClean="0">
                <a:solidFill>
                  <a:schemeClr val="tx1"/>
                </a:solidFill>
              </a:rPr>
              <a:t>Microscopic removal of brain cells</a:t>
            </a:r>
          </a:p>
          <a:p>
            <a:pPr marL="342900" indent="-342900" algn="ctr">
              <a:buFont typeface="+mj-lt"/>
              <a:buAutoNum type="alphaUcPeriod"/>
            </a:pPr>
            <a:r>
              <a:rPr lang="en-GB" sz="1400" dirty="0" smtClean="0">
                <a:solidFill>
                  <a:schemeClr val="tx1"/>
                </a:solidFill>
              </a:rPr>
              <a:t>Cuttin</a:t>
            </a:r>
            <a:r>
              <a:rPr lang="en-GB" sz="1400" dirty="0" smtClean="0">
                <a:solidFill>
                  <a:schemeClr val="tx1"/>
                </a:solidFill>
              </a:rPr>
              <a:t>g the brain down the middle to separate hemispheres</a:t>
            </a:r>
          </a:p>
          <a:p>
            <a:pPr marL="342900" indent="-342900" algn="ctr">
              <a:buFont typeface="+mj-lt"/>
              <a:buAutoNum type="alphaUcPeriod"/>
            </a:pPr>
            <a:r>
              <a:rPr lang="en-GB" sz="1400" b="1" dirty="0" smtClean="0">
                <a:solidFill>
                  <a:schemeClr val="accent2"/>
                </a:solidFill>
              </a:rPr>
              <a:t>Examining a brain after death</a:t>
            </a:r>
            <a:endParaRPr lang="en-GB" sz="1400" b="1" dirty="0">
              <a:solidFill>
                <a:schemeClr val="accent2"/>
              </a:solidFill>
            </a:endParaRPr>
          </a:p>
        </p:txBody>
      </p:sp>
      <p:pic>
        <p:nvPicPr>
          <p:cNvPr id="2" name="Picture 1"/>
          <p:cNvPicPr>
            <a:picLocks noChangeAspect="1"/>
          </p:cNvPicPr>
          <p:nvPr/>
        </p:nvPicPr>
        <p:blipFill rotWithShape="1">
          <a:blip r:embed="rId2"/>
          <a:srcRect l="9715" t="3303" r="12871" b="15818"/>
          <a:stretch/>
        </p:blipFill>
        <p:spPr>
          <a:xfrm>
            <a:off x="9947986" y="54624"/>
            <a:ext cx="1688952" cy="1323407"/>
          </a:xfrm>
          <a:prstGeom prst="rect">
            <a:avLst/>
          </a:prstGeom>
        </p:spPr>
      </p:pic>
      <p:pic>
        <p:nvPicPr>
          <p:cNvPr id="21" name="Picture 20"/>
          <p:cNvPicPr>
            <a:picLocks noChangeAspect="1"/>
          </p:cNvPicPr>
          <p:nvPr/>
        </p:nvPicPr>
        <p:blipFill rotWithShape="1">
          <a:blip r:embed="rId2"/>
          <a:srcRect l="9715" t="3303" r="12871" b="15818"/>
          <a:stretch/>
        </p:blipFill>
        <p:spPr>
          <a:xfrm>
            <a:off x="508156" y="55637"/>
            <a:ext cx="1688952" cy="1323407"/>
          </a:xfrm>
          <a:prstGeom prst="rect">
            <a:avLst/>
          </a:prstGeom>
        </p:spPr>
      </p:pic>
      <p:sp>
        <p:nvSpPr>
          <p:cNvPr id="22" name="Rectangle 21"/>
          <p:cNvSpPr/>
          <p:nvPr/>
        </p:nvSpPr>
        <p:spPr>
          <a:xfrm>
            <a:off x="2197108" y="116162"/>
            <a:ext cx="7750878"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Localisation</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of function and ways of investigating the brain multiple choice</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06080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061" y="925158"/>
            <a:ext cx="1355464" cy="5486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A’S A</a:t>
            </a:r>
            <a:endParaRPr lang="en-GB" dirty="0"/>
          </a:p>
        </p:txBody>
      </p:sp>
      <p:sp>
        <p:nvSpPr>
          <p:cNvPr id="5" name="Rectangle 4"/>
          <p:cNvSpPr/>
          <p:nvPr/>
        </p:nvSpPr>
        <p:spPr>
          <a:xfrm>
            <a:off x="1604682" y="925158"/>
            <a:ext cx="1355464" cy="5486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SIA</a:t>
            </a:r>
            <a:endParaRPr lang="en-GB" dirty="0"/>
          </a:p>
        </p:txBody>
      </p:sp>
      <p:sp>
        <p:nvSpPr>
          <p:cNvPr id="6" name="Rectangle 5"/>
          <p:cNvSpPr/>
          <p:nvPr/>
        </p:nvSpPr>
        <p:spPr>
          <a:xfrm>
            <a:off x="3123303" y="925158"/>
            <a:ext cx="1355464"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BROC</a:t>
            </a:r>
            <a:endParaRPr lang="en-GB" dirty="0"/>
          </a:p>
        </p:txBody>
      </p:sp>
      <p:sp>
        <p:nvSpPr>
          <p:cNvPr id="7" name="Rectangle 6"/>
          <p:cNvSpPr/>
          <p:nvPr/>
        </p:nvSpPr>
        <p:spPr>
          <a:xfrm>
            <a:off x="4641924" y="925158"/>
            <a:ext cx="1355464"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PHA</a:t>
            </a:r>
            <a:endParaRPr lang="en-GB" dirty="0"/>
          </a:p>
        </p:txBody>
      </p:sp>
      <p:sp>
        <p:nvSpPr>
          <p:cNvPr id="16" name="Rectangle 15"/>
          <p:cNvSpPr/>
          <p:nvPr/>
        </p:nvSpPr>
        <p:spPr>
          <a:xfrm>
            <a:off x="6416038" y="925158"/>
            <a:ext cx="1907690"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BROCA’S APHASIA</a:t>
            </a:r>
            <a:endParaRPr lang="en-GB" dirty="0"/>
          </a:p>
        </p:txBody>
      </p:sp>
      <p:sp>
        <p:nvSpPr>
          <p:cNvPr id="17" name="Rectangle 16"/>
          <p:cNvSpPr/>
          <p:nvPr/>
        </p:nvSpPr>
        <p:spPr>
          <a:xfrm>
            <a:off x="8484196" y="925158"/>
            <a:ext cx="3596642"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8" name="Rectangle 17"/>
          <p:cNvSpPr/>
          <p:nvPr/>
        </p:nvSpPr>
        <p:spPr>
          <a:xfrm>
            <a:off x="86061" y="1636956"/>
            <a:ext cx="1355464" cy="548640"/>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OF FU</a:t>
            </a:r>
            <a:endParaRPr lang="en-GB" dirty="0"/>
          </a:p>
        </p:txBody>
      </p:sp>
      <p:sp>
        <p:nvSpPr>
          <p:cNvPr id="19" name="Rectangle 18"/>
          <p:cNvSpPr/>
          <p:nvPr/>
        </p:nvSpPr>
        <p:spPr>
          <a:xfrm>
            <a:off x="1604682" y="1636956"/>
            <a:ext cx="1355464" cy="5486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SATION</a:t>
            </a:r>
            <a:endParaRPr lang="en-GB" dirty="0"/>
          </a:p>
        </p:txBody>
      </p:sp>
      <p:sp>
        <p:nvSpPr>
          <p:cNvPr id="20" name="Rectangle 19"/>
          <p:cNvSpPr/>
          <p:nvPr/>
        </p:nvSpPr>
        <p:spPr>
          <a:xfrm>
            <a:off x="3123303" y="1636956"/>
            <a:ext cx="1355464" cy="5486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NCTION</a:t>
            </a:r>
            <a:endParaRPr lang="en-GB" dirty="0"/>
          </a:p>
        </p:txBody>
      </p:sp>
      <p:sp>
        <p:nvSpPr>
          <p:cNvPr id="21" name="Rectangle 20"/>
          <p:cNvSpPr/>
          <p:nvPr/>
        </p:nvSpPr>
        <p:spPr>
          <a:xfrm>
            <a:off x="4641924" y="1636956"/>
            <a:ext cx="1355464"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LOCALI</a:t>
            </a:r>
            <a:endParaRPr lang="en-GB" dirty="0"/>
          </a:p>
        </p:txBody>
      </p:sp>
      <p:sp>
        <p:nvSpPr>
          <p:cNvPr id="22" name="Rectangle 21"/>
          <p:cNvSpPr/>
          <p:nvPr/>
        </p:nvSpPr>
        <p:spPr>
          <a:xfrm>
            <a:off x="6416038" y="1636956"/>
            <a:ext cx="1907690"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LOCALISATION OF FUNCTION</a:t>
            </a:r>
            <a:endParaRPr lang="en-GB" dirty="0"/>
          </a:p>
        </p:txBody>
      </p:sp>
      <p:sp>
        <p:nvSpPr>
          <p:cNvPr id="23" name="Rectangle 22"/>
          <p:cNvSpPr/>
          <p:nvPr/>
        </p:nvSpPr>
        <p:spPr>
          <a:xfrm>
            <a:off x="8484196" y="1636956"/>
            <a:ext cx="3596642"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4" name="Rectangle 23"/>
          <p:cNvSpPr/>
          <p:nvPr/>
        </p:nvSpPr>
        <p:spPr>
          <a:xfrm>
            <a:off x="86061" y="2348754"/>
            <a:ext cx="1355464"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FUNC</a:t>
            </a:r>
            <a:endParaRPr lang="en-GB" dirty="0"/>
          </a:p>
        </p:txBody>
      </p:sp>
      <p:sp>
        <p:nvSpPr>
          <p:cNvPr id="25" name="Rectangle 24"/>
          <p:cNvSpPr/>
          <p:nvPr/>
        </p:nvSpPr>
        <p:spPr>
          <a:xfrm>
            <a:off x="1604682" y="2348754"/>
            <a:ext cx="1355464" cy="548640"/>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OVERY</a:t>
            </a:r>
            <a:endParaRPr lang="en-GB" dirty="0"/>
          </a:p>
        </p:txBody>
      </p:sp>
      <p:sp>
        <p:nvSpPr>
          <p:cNvPr id="26" name="Rectangle 25"/>
          <p:cNvSpPr/>
          <p:nvPr/>
        </p:nvSpPr>
        <p:spPr>
          <a:xfrm>
            <a:off x="3123303" y="2348754"/>
            <a:ext cx="1355464" cy="5486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AL REC</a:t>
            </a:r>
            <a:endParaRPr lang="en-GB" dirty="0"/>
          </a:p>
        </p:txBody>
      </p:sp>
      <p:sp>
        <p:nvSpPr>
          <p:cNvPr id="27" name="Rectangle 26"/>
          <p:cNvSpPr/>
          <p:nvPr/>
        </p:nvSpPr>
        <p:spPr>
          <a:xfrm>
            <a:off x="4641924" y="2348754"/>
            <a:ext cx="1355464" cy="5486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TION</a:t>
            </a:r>
            <a:endParaRPr lang="en-GB" dirty="0"/>
          </a:p>
        </p:txBody>
      </p:sp>
      <p:sp>
        <p:nvSpPr>
          <p:cNvPr id="28" name="Rectangle 27"/>
          <p:cNvSpPr/>
          <p:nvPr/>
        </p:nvSpPr>
        <p:spPr>
          <a:xfrm>
            <a:off x="6416038" y="2348754"/>
            <a:ext cx="1907690"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FUNCTIONAL RECOVERY</a:t>
            </a:r>
            <a:endParaRPr lang="en-GB" dirty="0"/>
          </a:p>
        </p:txBody>
      </p:sp>
      <p:sp>
        <p:nvSpPr>
          <p:cNvPr id="29" name="Rectangle 28"/>
          <p:cNvSpPr/>
          <p:nvPr/>
        </p:nvSpPr>
        <p:spPr>
          <a:xfrm>
            <a:off x="8484196" y="2348754"/>
            <a:ext cx="3596642"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30" name="Rectangle 29"/>
          <p:cNvSpPr/>
          <p:nvPr/>
        </p:nvSpPr>
        <p:spPr>
          <a:xfrm>
            <a:off x="86061" y="3060552"/>
            <a:ext cx="1355464"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AL CO</a:t>
            </a:r>
            <a:endParaRPr lang="en-GB" dirty="0"/>
          </a:p>
        </p:txBody>
      </p:sp>
      <p:sp>
        <p:nvSpPr>
          <p:cNvPr id="31" name="Rectangle 30"/>
          <p:cNvSpPr/>
          <p:nvPr/>
        </p:nvSpPr>
        <p:spPr>
          <a:xfrm>
            <a:off x="1604682" y="3060552"/>
            <a:ext cx="1355464"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EBR</a:t>
            </a:r>
            <a:endParaRPr lang="en-GB" dirty="0"/>
          </a:p>
        </p:txBody>
      </p:sp>
      <p:sp>
        <p:nvSpPr>
          <p:cNvPr id="32" name="Rectangle 31"/>
          <p:cNvSpPr/>
          <p:nvPr/>
        </p:nvSpPr>
        <p:spPr>
          <a:xfrm>
            <a:off x="3123303" y="3060552"/>
            <a:ext cx="1355464" cy="548640"/>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RTEX</a:t>
            </a:r>
            <a:endParaRPr lang="en-GB" dirty="0"/>
          </a:p>
        </p:txBody>
      </p:sp>
      <p:sp>
        <p:nvSpPr>
          <p:cNvPr id="33" name="Rectangle 32"/>
          <p:cNvSpPr/>
          <p:nvPr/>
        </p:nvSpPr>
        <p:spPr>
          <a:xfrm>
            <a:off x="4641924" y="3060552"/>
            <a:ext cx="1355464" cy="5486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CER</a:t>
            </a:r>
            <a:endParaRPr lang="en-GB" dirty="0"/>
          </a:p>
        </p:txBody>
      </p:sp>
      <p:sp>
        <p:nvSpPr>
          <p:cNvPr id="34" name="Rectangle 33"/>
          <p:cNvSpPr/>
          <p:nvPr/>
        </p:nvSpPr>
        <p:spPr>
          <a:xfrm>
            <a:off x="6416038" y="3060552"/>
            <a:ext cx="1907690"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CEREBRAL CORTEX</a:t>
            </a:r>
            <a:endParaRPr lang="en-GB" dirty="0"/>
          </a:p>
        </p:txBody>
      </p:sp>
      <p:sp>
        <p:nvSpPr>
          <p:cNvPr id="35" name="Rectangle 34"/>
          <p:cNvSpPr/>
          <p:nvPr/>
        </p:nvSpPr>
        <p:spPr>
          <a:xfrm>
            <a:off x="8484196" y="3060552"/>
            <a:ext cx="3596642"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36" name="Rectangle 35"/>
          <p:cNvSpPr/>
          <p:nvPr/>
        </p:nvSpPr>
        <p:spPr>
          <a:xfrm>
            <a:off x="86061" y="3772350"/>
            <a:ext cx="1355464" cy="5486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SATION</a:t>
            </a:r>
            <a:endParaRPr lang="en-GB" dirty="0"/>
          </a:p>
        </p:txBody>
      </p:sp>
      <p:sp>
        <p:nvSpPr>
          <p:cNvPr id="37" name="Rectangle 36"/>
          <p:cNvSpPr/>
          <p:nvPr/>
        </p:nvSpPr>
        <p:spPr>
          <a:xfrm>
            <a:off x="1604682" y="3772350"/>
            <a:ext cx="1355464"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HEMISP</a:t>
            </a:r>
            <a:endParaRPr lang="en-GB" dirty="0"/>
          </a:p>
        </p:txBody>
      </p:sp>
      <p:sp>
        <p:nvSpPr>
          <p:cNvPr id="38" name="Rectangle 37"/>
          <p:cNvSpPr/>
          <p:nvPr/>
        </p:nvSpPr>
        <p:spPr>
          <a:xfrm>
            <a:off x="3123303" y="3772350"/>
            <a:ext cx="1355464"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ATERALI</a:t>
            </a:r>
            <a:endParaRPr lang="en-GB" dirty="0"/>
          </a:p>
        </p:txBody>
      </p:sp>
      <p:sp>
        <p:nvSpPr>
          <p:cNvPr id="39" name="Rectangle 38"/>
          <p:cNvSpPr/>
          <p:nvPr/>
        </p:nvSpPr>
        <p:spPr>
          <a:xfrm>
            <a:off x="4641924" y="3772350"/>
            <a:ext cx="1355464" cy="548640"/>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HERIC L</a:t>
            </a:r>
            <a:endParaRPr lang="en-GB" dirty="0"/>
          </a:p>
        </p:txBody>
      </p:sp>
      <p:sp>
        <p:nvSpPr>
          <p:cNvPr id="40" name="Rectangle 39"/>
          <p:cNvSpPr/>
          <p:nvPr/>
        </p:nvSpPr>
        <p:spPr>
          <a:xfrm>
            <a:off x="6416038" y="3772350"/>
            <a:ext cx="1907690"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HEMISPHERIC LATERALISATION</a:t>
            </a:r>
            <a:endParaRPr lang="en-GB" dirty="0"/>
          </a:p>
        </p:txBody>
      </p:sp>
      <p:sp>
        <p:nvSpPr>
          <p:cNvPr id="41" name="Rectangle 40"/>
          <p:cNvSpPr/>
          <p:nvPr/>
        </p:nvSpPr>
        <p:spPr>
          <a:xfrm>
            <a:off x="8484196" y="3772350"/>
            <a:ext cx="3596642"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42" name="Rectangle 41"/>
          <p:cNvSpPr/>
          <p:nvPr/>
        </p:nvSpPr>
        <p:spPr>
          <a:xfrm>
            <a:off x="86061" y="4484148"/>
            <a:ext cx="1355464" cy="5486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CITY</a:t>
            </a:r>
            <a:endParaRPr lang="en-GB" dirty="0"/>
          </a:p>
        </p:txBody>
      </p:sp>
      <p:sp>
        <p:nvSpPr>
          <p:cNvPr id="43" name="Rectangle 42"/>
          <p:cNvSpPr/>
          <p:nvPr/>
        </p:nvSpPr>
        <p:spPr>
          <a:xfrm>
            <a:off x="1604682" y="4484148"/>
            <a:ext cx="1355464" cy="5486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NEU</a:t>
            </a:r>
            <a:endParaRPr lang="en-GB" dirty="0"/>
          </a:p>
        </p:txBody>
      </p:sp>
      <p:sp>
        <p:nvSpPr>
          <p:cNvPr id="44" name="Rectangle 43"/>
          <p:cNvSpPr/>
          <p:nvPr/>
        </p:nvSpPr>
        <p:spPr>
          <a:xfrm>
            <a:off x="3123303" y="4484148"/>
            <a:ext cx="1355464"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ASTI</a:t>
            </a:r>
            <a:endParaRPr lang="en-GB" dirty="0"/>
          </a:p>
        </p:txBody>
      </p:sp>
      <p:sp>
        <p:nvSpPr>
          <p:cNvPr id="45" name="Rectangle 44"/>
          <p:cNvSpPr/>
          <p:nvPr/>
        </p:nvSpPr>
        <p:spPr>
          <a:xfrm>
            <a:off x="4641924" y="4484148"/>
            <a:ext cx="1355464"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ROPL</a:t>
            </a:r>
            <a:endParaRPr lang="en-GB" dirty="0"/>
          </a:p>
        </p:txBody>
      </p:sp>
      <p:sp>
        <p:nvSpPr>
          <p:cNvPr id="46" name="Rectangle 45"/>
          <p:cNvSpPr/>
          <p:nvPr/>
        </p:nvSpPr>
        <p:spPr>
          <a:xfrm>
            <a:off x="6416038" y="4484148"/>
            <a:ext cx="1907690"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NEUROPLASTICITY</a:t>
            </a:r>
            <a:endParaRPr lang="en-GB" dirty="0"/>
          </a:p>
        </p:txBody>
      </p:sp>
      <p:sp>
        <p:nvSpPr>
          <p:cNvPr id="47" name="Rectangle 46"/>
          <p:cNvSpPr/>
          <p:nvPr/>
        </p:nvSpPr>
        <p:spPr>
          <a:xfrm>
            <a:off x="8484196" y="4484148"/>
            <a:ext cx="3596642"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48" name="Rectangle 47"/>
          <p:cNvSpPr/>
          <p:nvPr/>
        </p:nvSpPr>
        <p:spPr>
          <a:xfrm>
            <a:off x="86061" y="5195946"/>
            <a:ext cx="1355464" cy="548640"/>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EVENT</a:t>
            </a:r>
            <a:endParaRPr lang="en-GB" dirty="0"/>
          </a:p>
        </p:txBody>
      </p:sp>
      <p:sp>
        <p:nvSpPr>
          <p:cNvPr id="49" name="Rectangle 48"/>
          <p:cNvSpPr/>
          <p:nvPr/>
        </p:nvSpPr>
        <p:spPr>
          <a:xfrm>
            <a:off x="1604682" y="5195946"/>
            <a:ext cx="1355464" cy="5486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NTIALS</a:t>
            </a:r>
            <a:endParaRPr lang="en-GB" dirty="0"/>
          </a:p>
        </p:txBody>
      </p:sp>
      <p:sp>
        <p:nvSpPr>
          <p:cNvPr id="50" name="Rectangle 49"/>
          <p:cNvSpPr/>
          <p:nvPr/>
        </p:nvSpPr>
        <p:spPr>
          <a:xfrm>
            <a:off x="3123303" y="5195946"/>
            <a:ext cx="1355464" cy="5486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RELAT</a:t>
            </a:r>
            <a:endParaRPr lang="en-GB" dirty="0"/>
          </a:p>
        </p:txBody>
      </p:sp>
      <p:sp>
        <p:nvSpPr>
          <p:cNvPr id="51" name="Rectangle 50"/>
          <p:cNvSpPr/>
          <p:nvPr/>
        </p:nvSpPr>
        <p:spPr>
          <a:xfrm>
            <a:off x="4641924" y="5195946"/>
            <a:ext cx="1355464"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ED POTE</a:t>
            </a:r>
            <a:endParaRPr lang="en-GB" dirty="0"/>
          </a:p>
        </p:txBody>
      </p:sp>
      <p:sp>
        <p:nvSpPr>
          <p:cNvPr id="52" name="Rectangle 51"/>
          <p:cNvSpPr/>
          <p:nvPr/>
        </p:nvSpPr>
        <p:spPr>
          <a:xfrm>
            <a:off x="6416038" y="5195946"/>
            <a:ext cx="1907690"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EVENT RELATED POTENTIALS</a:t>
            </a:r>
            <a:endParaRPr lang="en-GB" dirty="0"/>
          </a:p>
        </p:txBody>
      </p:sp>
      <p:sp>
        <p:nvSpPr>
          <p:cNvPr id="53" name="Rectangle 52"/>
          <p:cNvSpPr/>
          <p:nvPr/>
        </p:nvSpPr>
        <p:spPr>
          <a:xfrm>
            <a:off x="8484196" y="5195946"/>
            <a:ext cx="3596642"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54" name="Rectangle 53"/>
          <p:cNvSpPr/>
          <p:nvPr/>
        </p:nvSpPr>
        <p:spPr>
          <a:xfrm>
            <a:off x="86061" y="5907744"/>
            <a:ext cx="1355464"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T BRA</a:t>
            </a:r>
            <a:endParaRPr lang="en-GB" dirty="0"/>
          </a:p>
        </p:txBody>
      </p:sp>
      <p:sp>
        <p:nvSpPr>
          <p:cNvPr id="55" name="Rectangle 54"/>
          <p:cNvSpPr/>
          <p:nvPr/>
        </p:nvSpPr>
        <p:spPr>
          <a:xfrm>
            <a:off x="1604682" y="5907744"/>
            <a:ext cx="1355464" cy="548640"/>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SPLI</a:t>
            </a:r>
            <a:endParaRPr lang="en-GB" dirty="0"/>
          </a:p>
        </p:txBody>
      </p:sp>
      <p:sp>
        <p:nvSpPr>
          <p:cNvPr id="56" name="Rectangle 55"/>
          <p:cNvSpPr/>
          <p:nvPr/>
        </p:nvSpPr>
        <p:spPr>
          <a:xfrm>
            <a:off x="3123303" y="5907744"/>
            <a:ext cx="1355464" cy="5486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ENTS</a:t>
            </a:r>
            <a:endParaRPr lang="en-GB" dirty="0"/>
          </a:p>
        </p:txBody>
      </p:sp>
      <p:sp>
        <p:nvSpPr>
          <p:cNvPr id="57" name="Rectangle 56"/>
          <p:cNvSpPr/>
          <p:nvPr/>
        </p:nvSpPr>
        <p:spPr>
          <a:xfrm>
            <a:off x="4641924" y="5907744"/>
            <a:ext cx="1355464" cy="5486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IN PATI</a:t>
            </a:r>
            <a:endParaRPr lang="en-GB" dirty="0"/>
          </a:p>
        </p:txBody>
      </p:sp>
      <p:sp>
        <p:nvSpPr>
          <p:cNvPr id="58" name="Rectangle 57"/>
          <p:cNvSpPr/>
          <p:nvPr/>
        </p:nvSpPr>
        <p:spPr>
          <a:xfrm>
            <a:off x="6416038" y="5907744"/>
            <a:ext cx="1907690"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SPLIT BRAIN PATIENTS</a:t>
            </a:r>
            <a:endParaRPr lang="en-GB" dirty="0"/>
          </a:p>
        </p:txBody>
      </p:sp>
      <p:sp>
        <p:nvSpPr>
          <p:cNvPr id="59" name="Rectangle 58"/>
          <p:cNvSpPr/>
          <p:nvPr/>
        </p:nvSpPr>
        <p:spPr>
          <a:xfrm>
            <a:off x="8484196" y="5907744"/>
            <a:ext cx="3596642"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60" name="Rectangle 59"/>
          <p:cNvSpPr/>
          <p:nvPr/>
        </p:nvSpPr>
        <p:spPr>
          <a:xfrm>
            <a:off x="0" y="61854"/>
            <a:ext cx="12192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dirty="0" smtClean="0">
                <a:ln w="11430"/>
                <a:solidFill>
                  <a:schemeClr val="accent2"/>
                </a:solidFill>
                <a:effectLst>
                  <a:outerShdw blurRad="50800" dist="39000" dir="5460000" algn="tl">
                    <a:srgbClr val="000000">
                      <a:alpha val="38000"/>
                    </a:srgbClr>
                  </a:outerShdw>
                </a:effectLst>
              </a:rPr>
              <a:t>Biopsychology Letter Tiles</a:t>
            </a:r>
            <a:endParaRPr lang="en-GB" sz="3600" b="1" cap="none" spc="0" dirty="0">
              <a:ln w="11430"/>
              <a:solidFill>
                <a:schemeClr val="accent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48099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40821214"/>
              </p:ext>
            </p:extLst>
          </p:nvPr>
        </p:nvGraphicFramePr>
        <p:xfrm>
          <a:off x="927279" y="206065"/>
          <a:ext cx="8448541" cy="6365610"/>
        </p:xfrm>
        <a:graphic>
          <a:graphicData uri="http://schemas.openxmlformats.org/drawingml/2006/table">
            <a:tbl>
              <a:tblPr firstRow="1" firstCol="1" bandRow="1">
                <a:tableStyleId>{BDBED569-4797-4DF1-A0F4-6AAB3CD982D8}</a:tableStyleId>
              </a:tblPr>
              <a:tblGrid>
                <a:gridCol w="6373259"/>
                <a:gridCol w="2075282"/>
              </a:tblGrid>
              <a:tr h="170906">
                <a:tc>
                  <a:txBody>
                    <a:bodyPr/>
                    <a:lstStyle/>
                    <a:p>
                      <a:pPr>
                        <a:lnSpc>
                          <a:spcPct val="107000"/>
                        </a:lnSpc>
                        <a:spcAft>
                          <a:spcPts val="0"/>
                        </a:spcAft>
                      </a:pPr>
                      <a:r>
                        <a:rPr lang="en-GB" sz="1100" dirty="0">
                          <a:effectLst/>
                        </a:rPr>
                        <a:t>A case study of a man who stayed in a cave for 2 months (and later 6 months).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err="1">
                          <a:solidFill>
                            <a:schemeClr val="accent2"/>
                          </a:solidFill>
                          <a:effectLst/>
                        </a:rPr>
                        <a:t>Siffre</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A group of people who are likely to experience disruption to their circadian rhythms.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a:solidFill>
                            <a:schemeClr val="accent2"/>
                          </a:solidFill>
                          <a:effectLst/>
                        </a:rPr>
                        <a:t>Shift workers</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A problem with studies such as Siffre is that they may not be considered to be this.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err="1">
                          <a:solidFill>
                            <a:schemeClr val="accent2"/>
                          </a:solidFill>
                          <a:effectLst/>
                        </a:rPr>
                        <a:t>Generalisable</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70906">
                <a:tc>
                  <a:txBody>
                    <a:bodyPr/>
                    <a:lstStyle/>
                    <a:p>
                      <a:pPr>
                        <a:lnSpc>
                          <a:spcPct val="107000"/>
                        </a:lnSpc>
                        <a:spcAft>
                          <a:spcPts val="0"/>
                        </a:spcAft>
                      </a:pPr>
                      <a:r>
                        <a:rPr lang="en-GB" sz="1100">
                          <a:effectLst/>
                        </a:rPr>
                        <a:t>A type of biological rhythm with a frequency of less than one in 24 hours.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err="1">
                          <a:solidFill>
                            <a:schemeClr val="accent2"/>
                          </a:solidFill>
                          <a:effectLst/>
                        </a:rPr>
                        <a:t>Infradian</a:t>
                      </a:r>
                      <a:r>
                        <a:rPr lang="en-GB" sz="1100" b="1" dirty="0">
                          <a:solidFill>
                            <a:schemeClr val="accent2"/>
                          </a:solidFill>
                          <a:effectLst/>
                        </a:rPr>
                        <a:t> rhythms</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70906">
                <a:tc>
                  <a:txBody>
                    <a:bodyPr/>
                    <a:lstStyle/>
                    <a:p>
                      <a:pPr>
                        <a:lnSpc>
                          <a:spcPct val="107000"/>
                        </a:lnSpc>
                        <a:spcAft>
                          <a:spcPts val="0"/>
                        </a:spcAft>
                      </a:pPr>
                      <a:r>
                        <a:rPr lang="en-GB" sz="1100">
                          <a:effectLst/>
                        </a:rPr>
                        <a:t>A type of biological rhythm with a frequency of more than one cycle in 24 hours.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err="1">
                          <a:solidFill>
                            <a:schemeClr val="accent2"/>
                          </a:solidFill>
                          <a:effectLst/>
                        </a:rPr>
                        <a:t>Ultradian</a:t>
                      </a:r>
                      <a:r>
                        <a:rPr lang="en-GB" sz="1100" b="1" dirty="0">
                          <a:solidFill>
                            <a:schemeClr val="accent2"/>
                          </a:solidFill>
                          <a:effectLst/>
                        </a:rPr>
                        <a:t> rhythms</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70906">
                <a:tc>
                  <a:txBody>
                    <a:bodyPr/>
                    <a:lstStyle/>
                    <a:p>
                      <a:pPr>
                        <a:lnSpc>
                          <a:spcPct val="107000"/>
                        </a:lnSpc>
                        <a:spcAft>
                          <a:spcPts val="0"/>
                        </a:spcAft>
                      </a:pPr>
                      <a:r>
                        <a:rPr lang="en-GB" sz="1100">
                          <a:effectLst/>
                        </a:rPr>
                        <a:t>A type of biological rhythm, subject to a 24 hour cycle.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a:solidFill>
                            <a:schemeClr val="accent2"/>
                          </a:solidFill>
                          <a:effectLst/>
                        </a:rPr>
                        <a:t>Circadian rhythms</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Adverse consequences that can occur as a result of disruption to circadian rhythms.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err="1">
                          <a:solidFill>
                            <a:schemeClr val="accent2"/>
                          </a:solidFill>
                          <a:effectLst/>
                        </a:rPr>
                        <a:t>Desynchronisation</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70906">
                <a:tc>
                  <a:txBody>
                    <a:bodyPr/>
                    <a:lstStyle/>
                    <a:p>
                      <a:pPr>
                        <a:lnSpc>
                          <a:spcPct val="107000"/>
                        </a:lnSpc>
                        <a:spcAft>
                          <a:spcPts val="0"/>
                        </a:spcAft>
                      </a:pPr>
                      <a:r>
                        <a:rPr lang="en-GB" sz="1100">
                          <a:effectLst/>
                        </a:rPr>
                        <a:t>An example of an important exogenous zeitgeber.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a:solidFill>
                            <a:schemeClr val="accent2"/>
                          </a:solidFill>
                          <a:effectLst/>
                        </a:rPr>
                        <a:t>Light</a:t>
                      </a:r>
                      <a:endParaRPr lang="en-GB" sz="11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70906">
                <a:tc>
                  <a:txBody>
                    <a:bodyPr/>
                    <a:lstStyle/>
                    <a:p>
                      <a:pPr>
                        <a:lnSpc>
                          <a:spcPct val="107000"/>
                        </a:lnSpc>
                        <a:spcAft>
                          <a:spcPts val="0"/>
                        </a:spcAft>
                      </a:pPr>
                      <a:r>
                        <a:rPr lang="en-GB" sz="1100">
                          <a:effectLst/>
                        </a:rPr>
                        <a:t>Distinct patterns of changes in body activity that conform to cyclical time periods.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a:solidFill>
                            <a:schemeClr val="accent2"/>
                          </a:solidFill>
                          <a:effectLst/>
                        </a:rPr>
                        <a:t>Biological rhythms</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dirty="0">
                          <a:effectLst/>
                        </a:rPr>
                        <a:t>Duffy found that people could be categorised according to these headings which would describe different preferences for sleeping patterns.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a:solidFill>
                            <a:schemeClr val="accent2"/>
                          </a:solidFill>
                          <a:effectLst/>
                        </a:rPr>
                        <a:t>Larks and owls</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70906">
                <a:tc>
                  <a:txBody>
                    <a:bodyPr/>
                    <a:lstStyle/>
                    <a:p>
                      <a:pPr>
                        <a:lnSpc>
                          <a:spcPct val="107000"/>
                        </a:lnSpc>
                        <a:spcAft>
                          <a:spcPts val="0"/>
                        </a:spcAft>
                      </a:pPr>
                      <a:r>
                        <a:rPr lang="en-GB" sz="1100">
                          <a:effectLst/>
                        </a:rPr>
                        <a:t>External cues that may affect or entrain our biological rhythms.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a:solidFill>
                            <a:schemeClr val="accent2"/>
                          </a:solidFill>
                          <a:effectLst/>
                        </a:rPr>
                        <a:t>Exogenous </a:t>
                      </a:r>
                      <a:r>
                        <a:rPr lang="en-GB" sz="1100" b="1" dirty="0" err="1">
                          <a:solidFill>
                            <a:schemeClr val="accent2"/>
                          </a:solidFill>
                          <a:effectLst/>
                        </a:rPr>
                        <a:t>zeitgebers</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Folkard said that we need to be careful of doing this with results about external stimuli into circadian rhythms.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a:solidFill>
                            <a:schemeClr val="accent2"/>
                          </a:solidFill>
                          <a:effectLst/>
                        </a:rPr>
                        <a:t>Overgeneralising</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Internal body clocks that regulate many of our biological rhythms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a:solidFill>
                            <a:schemeClr val="accent2"/>
                          </a:solidFill>
                          <a:effectLst/>
                        </a:rPr>
                        <a:t>Endogenous pacemakers</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Most people are generally found to have a circadian rhythm of between this number of hours.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a:solidFill>
                            <a:schemeClr val="accent2"/>
                          </a:solidFill>
                          <a:effectLst/>
                        </a:rPr>
                        <a:t>24-25 hours</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Research into circadian rhythms has provided more knowledge about this area of drug treatments.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a:solidFill>
                            <a:schemeClr val="accent2"/>
                          </a:solidFill>
                          <a:effectLst/>
                        </a:rPr>
                        <a:t>Pharmacokinetics</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Teenagers’ circadian rhythms typically begin this amount of time after those of adults.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a:solidFill>
                            <a:schemeClr val="accent2"/>
                          </a:solidFill>
                          <a:effectLst/>
                        </a:rPr>
                        <a:t>Two hours</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70906">
                <a:tc>
                  <a:txBody>
                    <a:bodyPr/>
                    <a:lstStyle/>
                    <a:p>
                      <a:pPr>
                        <a:lnSpc>
                          <a:spcPct val="107000"/>
                        </a:lnSpc>
                        <a:spcAft>
                          <a:spcPts val="0"/>
                        </a:spcAft>
                      </a:pPr>
                      <a:r>
                        <a:rPr lang="en-GB" sz="1100">
                          <a:effectLst/>
                        </a:rPr>
                        <a:t>The amount of change within our core body temperature during the 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a:solidFill>
                            <a:schemeClr val="accent2"/>
                          </a:solidFill>
                          <a:effectLst/>
                        </a:rPr>
                        <a:t>Two degrees</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The impact upon the sleep/wake cycle in the absence of external stimuli such as light.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a:solidFill>
                            <a:schemeClr val="accent2"/>
                          </a:solidFill>
                          <a:effectLst/>
                        </a:rPr>
                        <a:t>Free-running</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The location of many studies into free-running as they prevent exposure to natural light.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a:solidFill>
                            <a:schemeClr val="accent2"/>
                          </a:solidFill>
                          <a:effectLst/>
                        </a:rPr>
                        <a:t>Caves</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70906">
                <a:tc>
                  <a:txBody>
                    <a:bodyPr/>
                    <a:lstStyle/>
                    <a:p>
                      <a:pPr>
                        <a:lnSpc>
                          <a:spcPct val="107000"/>
                        </a:lnSpc>
                        <a:spcAft>
                          <a:spcPts val="0"/>
                        </a:spcAft>
                      </a:pPr>
                      <a:r>
                        <a:rPr lang="en-GB" sz="1100">
                          <a:effectLst/>
                        </a:rPr>
                        <a:t>The peak time for our core body temperature when it reaches around 38°C.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a:solidFill>
                            <a:schemeClr val="accent2"/>
                          </a:solidFill>
                          <a:effectLst/>
                        </a:rPr>
                        <a:t>6pm</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70906">
                <a:tc>
                  <a:txBody>
                    <a:bodyPr/>
                    <a:lstStyle/>
                    <a:p>
                      <a:pPr>
                        <a:lnSpc>
                          <a:spcPct val="107000"/>
                        </a:lnSpc>
                        <a:spcAft>
                          <a:spcPts val="0"/>
                        </a:spcAft>
                      </a:pPr>
                      <a:r>
                        <a:rPr lang="en-GB" sz="1100">
                          <a:effectLst/>
                        </a:rPr>
                        <a:t>The process that activates or provides a timing cue for a biological rhythm.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a:solidFill>
                            <a:schemeClr val="accent2"/>
                          </a:solidFill>
                          <a:effectLst/>
                        </a:rPr>
                        <a:t>Entrainment</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70906">
                <a:tc>
                  <a:txBody>
                    <a:bodyPr/>
                    <a:lstStyle/>
                    <a:p>
                      <a:pPr>
                        <a:lnSpc>
                          <a:spcPct val="107000"/>
                        </a:lnSpc>
                        <a:spcAft>
                          <a:spcPts val="0"/>
                        </a:spcAft>
                      </a:pPr>
                      <a:r>
                        <a:rPr lang="en-GB" sz="1100">
                          <a:effectLst/>
                        </a:rPr>
                        <a:t>The way in which we feel drowsy and alert at different points within the 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a:solidFill>
                            <a:schemeClr val="accent2"/>
                          </a:solidFill>
                          <a:effectLst/>
                        </a:rPr>
                        <a:t>Sleep/wake cycle</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This factor prevents generalisation based upon circadian rhythm research as it suggests that each person is different.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a:solidFill>
                            <a:schemeClr val="accent2"/>
                          </a:solidFill>
                          <a:effectLst/>
                        </a:rPr>
                        <a:t>Individual differences</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This may also have an impact upon circadian rhythms as shown by Czeisler which would question research findings such as Siffre’s.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r>
                        <a:rPr lang="en-GB" sz="1100" b="1" dirty="0">
                          <a:solidFill>
                            <a:schemeClr val="accent2"/>
                          </a:solidFill>
                          <a:effectLst/>
                        </a:rPr>
                        <a:t>Artificial light</a:t>
                      </a:r>
                      <a:endParaRPr lang="en-GB"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80358451"/>
              </p:ext>
            </p:extLst>
          </p:nvPr>
        </p:nvGraphicFramePr>
        <p:xfrm>
          <a:off x="9838731" y="206067"/>
          <a:ext cx="2035589" cy="6460931"/>
        </p:xfrm>
        <a:graphic>
          <a:graphicData uri="http://schemas.openxmlformats.org/drawingml/2006/table">
            <a:tbl>
              <a:tblPr firstRow="1" firstCol="1" bandRow="1">
                <a:tableStyleId>{5940675A-B579-460E-94D1-54222C63F5DA}</a:tableStyleId>
              </a:tblPr>
              <a:tblGrid>
                <a:gridCol w="2035589"/>
              </a:tblGrid>
              <a:tr h="333324">
                <a:tc>
                  <a:txBody>
                    <a:bodyPr/>
                    <a:lstStyle/>
                    <a:p>
                      <a:pPr algn="ctr">
                        <a:lnSpc>
                          <a:spcPct val="107000"/>
                        </a:lnSpc>
                        <a:spcAft>
                          <a:spcPts val="800"/>
                        </a:spcAft>
                      </a:pPr>
                      <a:r>
                        <a:rPr lang="en-GB" sz="1200" b="1" dirty="0">
                          <a:solidFill>
                            <a:schemeClr val="accent2"/>
                          </a:solidFill>
                          <a:effectLst/>
                        </a:rPr>
                        <a:t>24-25 hours</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a:solidFill>
                            <a:schemeClr val="accent2"/>
                          </a:solidFill>
                          <a:effectLst/>
                        </a:rPr>
                        <a:t>6pm</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a:solidFill>
                            <a:schemeClr val="accent2"/>
                          </a:solidFill>
                          <a:effectLst/>
                        </a:rPr>
                        <a:t>Artificial light</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a:solidFill>
                            <a:schemeClr val="accent2"/>
                          </a:solidFill>
                          <a:effectLst/>
                        </a:rPr>
                        <a:t>Biological rhythms</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a:solidFill>
                            <a:schemeClr val="accent2"/>
                          </a:solidFill>
                          <a:effectLst/>
                        </a:rPr>
                        <a:t>Caves</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a:solidFill>
                            <a:schemeClr val="accent2"/>
                          </a:solidFill>
                          <a:effectLst/>
                        </a:rPr>
                        <a:t>Circadian rhythms</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a:solidFill>
                            <a:schemeClr val="accent2"/>
                          </a:solidFill>
                          <a:effectLst/>
                        </a:rPr>
                        <a:t>Desynchronisation</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a:solidFill>
                            <a:schemeClr val="accent2"/>
                          </a:solidFill>
                          <a:effectLst/>
                        </a:rPr>
                        <a:t>Endogenous pacemakers</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a:solidFill>
                            <a:schemeClr val="accent2"/>
                          </a:solidFill>
                          <a:effectLst/>
                        </a:rPr>
                        <a:t>Entrainment</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a:solidFill>
                            <a:schemeClr val="accent2"/>
                          </a:solidFill>
                          <a:effectLst/>
                        </a:rPr>
                        <a:t>Exogenous zeitgebers</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a:solidFill>
                            <a:schemeClr val="accent2"/>
                          </a:solidFill>
                          <a:effectLst/>
                        </a:rPr>
                        <a:t>Free-running</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a:solidFill>
                            <a:schemeClr val="accent2"/>
                          </a:solidFill>
                          <a:effectLst/>
                        </a:rPr>
                        <a:t>Generalisable</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a:solidFill>
                            <a:schemeClr val="accent2"/>
                          </a:solidFill>
                          <a:effectLst/>
                        </a:rPr>
                        <a:t>Individual differences</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a:solidFill>
                            <a:schemeClr val="accent2"/>
                          </a:solidFill>
                          <a:effectLst/>
                        </a:rPr>
                        <a:t>Infradian rhythms</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a:solidFill>
                            <a:schemeClr val="accent2"/>
                          </a:solidFill>
                          <a:effectLst/>
                        </a:rPr>
                        <a:t>Larks and owls</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a:solidFill>
                            <a:schemeClr val="accent2"/>
                          </a:solidFill>
                          <a:effectLst/>
                        </a:rPr>
                        <a:t>Light</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a:solidFill>
                            <a:schemeClr val="accent2"/>
                          </a:solidFill>
                          <a:effectLst/>
                        </a:rPr>
                        <a:t>Overgeneralising</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a:solidFill>
                            <a:schemeClr val="accent2"/>
                          </a:solidFill>
                          <a:effectLst/>
                        </a:rPr>
                        <a:t>Pharmacokinetics</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a:solidFill>
                            <a:schemeClr val="accent2"/>
                          </a:solidFill>
                          <a:effectLst/>
                        </a:rPr>
                        <a:t>Shift workers</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a:solidFill>
                            <a:schemeClr val="accent2"/>
                          </a:solidFill>
                          <a:effectLst/>
                        </a:rPr>
                        <a:t>Siffre</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a:solidFill>
                            <a:schemeClr val="accent2"/>
                          </a:solidFill>
                          <a:effectLst/>
                        </a:rPr>
                        <a:t>Sleep/wake cycle</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a:solidFill>
                            <a:schemeClr val="accent2"/>
                          </a:solidFill>
                          <a:effectLst/>
                        </a:rPr>
                        <a:t>Two degrees</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a:solidFill>
                            <a:schemeClr val="accent2"/>
                          </a:solidFill>
                          <a:effectLst/>
                        </a:rPr>
                        <a:t>Two hours</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dirty="0" err="1">
                          <a:solidFill>
                            <a:schemeClr val="accent2"/>
                          </a:solidFill>
                          <a:effectLst/>
                        </a:rPr>
                        <a:t>Ultradian</a:t>
                      </a:r>
                      <a:r>
                        <a:rPr lang="en-GB" sz="1200" b="1" dirty="0">
                          <a:solidFill>
                            <a:schemeClr val="accent2"/>
                          </a:solidFill>
                          <a:effectLst/>
                        </a:rPr>
                        <a:t> rhythms</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bl>
          </a:graphicData>
        </a:graphic>
      </p:graphicFrame>
      <p:sp>
        <p:nvSpPr>
          <p:cNvPr id="7" name="Rectangle 6"/>
          <p:cNvSpPr/>
          <p:nvPr/>
        </p:nvSpPr>
        <p:spPr>
          <a:xfrm rot="16200000">
            <a:off x="-2958921" y="3105834"/>
            <a:ext cx="6858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Circadian Rhythms Quiz</a:t>
            </a:r>
            <a:endParaRPr lang="en-GB"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81969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THE CONTROL OF CIRCADIAN, ULTRADIAN AND</a:t>
            </a:r>
            <a:endParaRPr lang="en-GB" dirty="0"/>
          </a:p>
        </p:txBody>
      </p:sp>
      <p:sp>
        <p:nvSpPr>
          <p:cNvPr id="5" name="Rectangle 4"/>
          <p:cNvSpPr/>
          <p:nvPr/>
        </p:nvSpPr>
        <p:spPr>
          <a:xfrm>
            <a:off x="4058652" y="1"/>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INFRADIAN CYCLES CAN BE INFLUENCED BY</a:t>
            </a:r>
            <a:endParaRPr lang="en-GB" dirty="0"/>
          </a:p>
        </p:txBody>
      </p:sp>
      <p:sp>
        <p:nvSpPr>
          <p:cNvPr id="6" name="Rectangle 5"/>
          <p:cNvSpPr/>
          <p:nvPr/>
        </p:nvSpPr>
        <p:spPr>
          <a:xfrm>
            <a:off x="8117304" y="1"/>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INTERNAL BODYCLOCKS KNOWN AS</a:t>
            </a:r>
            <a:endParaRPr lang="en-GB" dirty="0"/>
          </a:p>
        </p:txBody>
      </p:sp>
      <p:sp>
        <p:nvSpPr>
          <p:cNvPr id="7" name="Rectangle 6"/>
          <p:cNvSpPr/>
          <p:nvPr/>
        </p:nvSpPr>
        <p:spPr>
          <a:xfrm>
            <a:off x="0" y="1106907"/>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ENDOGENOUS PACEMAKERS (E.G. THE</a:t>
            </a:r>
            <a:endParaRPr lang="en-GB" dirty="0"/>
          </a:p>
        </p:txBody>
      </p:sp>
      <p:sp>
        <p:nvSpPr>
          <p:cNvPr id="8" name="Rectangle 7"/>
          <p:cNvSpPr/>
          <p:nvPr/>
        </p:nvSpPr>
        <p:spPr>
          <a:xfrm>
            <a:off x="4058652" y="1106907"/>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SUPRACHIASMATIC NUCLEUS) AND</a:t>
            </a:r>
          </a:p>
        </p:txBody>
      </p:sp>
      <p:sp>
        <p:nvSpPr>
          <p:cNvPr id="9" name="Rectangle 8"/>
          <p:cNvSpPr/>
          <p:nvPr/>
        </p:nvSpPr>
        <p:spPr>
          <a:xfrm>
            <a:off x="8117304" y="1106907"/>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EXTERNAL CUES FROM THE ENVIRONMENT (SUCH AS</a:t>
            </a:r>
            <a:endParaRPr lang="en-GB" dirty="0"/>
          </a:p>
        </p:txBody>
      </p:sp>
      <p:sp>
        <p:nvSpPr>
          <p:cNvPr id="10" name="Rectangle 9"/>
          <p:cNvSpPr/>
          <p:nvPr/>
        </p:nvSpPr>
        <p:spPr>
          <a:xfrm>
            <a:off x="0" y="2213813"/>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LIGHT AND SOCIAL CUES) KNOWN AS</a:t>
            </a:r>
            <a:endParaRPr lang="en-GB" dirty="0"/>
          </a:p>
        </p:txBody>
      </p:sp>
      <p:sp>
        <p:nvSpPr>
          <p:cNvPr id="11" name="Rectangle 10"/>
          <p:cNvSpPr/>
          <p:nvPr/>
        </p:nvSpPr>
        <p:spPr>
          <a:xfrm>
            <a:off x="4058652" y="2213813"/>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mtClean="0"/>
              <a:t>EXOGENOUS ZEITGEBERS. IF THE RHYTHM CAN</a:t>
            </a:r>
            <a:endParaRPr lang="en-GB" dirty="0"/>
          </a:p>
        </p:txBody>
      </p:sp>
      <p:sp>
        <p:nvSpPr>
          <p:cNvPr id="12" name="Rectangle 11"/>
          <p:cNvSpPr/>
          <p:nvPr/>
        </p:nvSpPr>
        <p:spPr>
          <a:xfrm>
            <a:off x="8117304" y="2213813"/>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WORK WITHOUT EXTERNAL CUES, IT IS SAID TO BE</a:t>
            </a:r>
            <a:endParaRPr lang="en-GB" dirty="0"/>
          </a:p>
        </p:txBody>
      </p:sp>
      <p:sp>
        <p:nvSpPr>
          <p:cNvPr id="13" name="Rectangle 12"/>
          <p:cNvSpPr/>
          <p:nvPr/>
        </p:nvSpPr>
        <p:spPr>
          <a:xfrm>
            <a:off x="0" y="3320719"/>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FREE-RUNNING. BY CONTRAST, EXTERNAL CUES MAY</a:t>
            </a:r>
            <a:endParaRPr lang="en-GB" dirty="0"/>
          </a:p>
        </p:txBody>
      </p:sp>
      <p:sp>
        <p:nvSpPr>
          <p:cNvPr id="14" name="Rectangle 13"/>
          <p:cNvSpPr/>
          <p:nvPr/>
        </p:nvSpPr>
        <p:spPr>
          <a:xfrm>
            <a:off x="4058652" y="3320719"/>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ATTEMPT TO RE-SET THE INTERNAL SYSTEM IN A PROCESS KNOWN AS </a:t>
            </a:r>
            <a:endParaRPr lang="en-GB" dirty="0"/>
          </a:p>
        </p:txBody>
      </p:sp>
      <p:sp>
        <p:nvSpPr>
          <p:cNvPr id="15" name="Rectangle 14"/>
          <p:cNvSpPr/>
          <p:nvPr/>
        </p:nvSpPr>
        <p:spPr>
          <a:xfrm>
            <a:off x="8117304" y="3320719"/>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ENTRAINMENT. IN REALITY THOUGH,</a:t>
            </a:r>
            <a:endParaRPr lang="en-GB" dirty="0"/>
          </a:p>
        </p:txBody>
      </p:sp>
      <p:sp>
        <p:nvSpPr>
          <p:cNvPr id="19" name="Rectangle 18"/>
          <p:cNvSpPr/>
          <p:nvPr/>
        </p:nvSpPr>
        <p:spPr>
          <a:xfrm>
            <a:off x="0" y="4427625"/>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BIOLOGICAL RHYTHMS SUCH AS THE SLEEP/WAKE CYCLE (WHICH IS AN EXAMPLE OF A</a:t>
            </a:r>
            <a:endParaRPr lang="en-GB" dirty="0"/>
          </a:p>
        </p:txBody>
      </p:sp>
      <p:sp>
        <p:nvSpPr>
          <p:cNvPr id="20" name="Rectangle 19"/>
          <p:cNvSpPr/>
          <p:nvPr/>
        </p:nvSpPr>
        <p:spPr>
          <a:xfrm>
            <a:off x="4058652" y="4427625"/>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CIRCADIAN RHYTHM) RELY ON BOTH ENDOGNEOUS PACEMAKERS AND EXOGENOUS ZEITGEBERS IN WHAT IS</a:t>
            </a:r>
            <a:endParaRPr lang="en-GB" dirty="0"/>
          </a:p>
        </p:txBody>
      </p:sp>
      <p:sp>
        <p:nvSpPr>
          <p:cNvPr id="21" name="Rectangle 20"/>
          <p:cNvSpPr/>
          <p:nvPr/>
        </p:nvSpPr>
        <p:spPr>
          <a:xfrm>
            <a:off x="8117304" y="4427625"/>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KNOWN AS A BLENDED SYSTEM. IT COULD THEREFORE BE ARGUED TO BE</a:t>
            </a:r>
            <a:endParaRPr lang="en-GB" dirty="0"/>
          </a:p>
        </p:txBody>
      </p:sp>
      <p:sp>
        <p:nvSpPr>
          <p:cNvPr id="22" name="Rectangle 21"/>
          <p:cNvSpPr/>
          <p:nvPr/>
        </p:nvSpPr>
        <p:spPr>
          <a:xfrm>
            <a:off x="0" y="5534531"/>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HIGHLY REDUCTIONIST TO ONLY CONSIDER ONE ELEMENT AS ONLY IN</a:t>
            </a:r>
            <a:endParaRPr lang="en-GB" dirty="0"/>
          </a:p>
        </p:txBody>
      </p:sp>
      <p:sp>
        <p:nvSpPr>
          <p:cNvPr id="23" name="Rectangle 22"/>
          <p:cNvSpPr/>
          <p:nvPr/>
        </p:nvSpPr>
        <p:spPr>
          <a:xfrm>
            <a:off x="4058652" y="5534531"/>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EXCEPTIONAL CIRCUMSTANCES ARE ENDOGENOUS PACEMAKERS FREE-RUNNING. IN FACT, TO ISOLATE THE</a:t>
            </a:r>
            <a:endParaRPr lang="en-GB" dirty="0"/>
          </a:p>
        </p:txBody>
      </p:sp>
      <p:sp>
        <p:nvSpPr>
          <p:cNvPr id="24" name="Rectangle 23"/>
          <p:cNvSpPr/>
          <p:nvPr/>
        </p:nvSpPr>
        <p:spPr>
          <a:xfrm>
            <a:off x="8117304" y="5534531"/>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EFFECTS OF EXOGENOUS ZEITGEBERS (AS SIFFRE DID) CREATES ARTIFICIAL CONDITIONS WHICH CAN BE ARGUED TO LACK ECOLOGICAL VALIDITY.</a:t>
            </a:r>
            <a:endParaRPr lang="en-GB" dirty="0"/>
          </a:p>
        </p:txBody>
      </p:sp>
    </p:spTree>
    <p:extLst>
      <p:ext uri="{BB962C8B-B14F-4D97-AF65-F5344CB8AC3E}">
        <p14:creationId xmlns:p14="http://schemas.microsoft.com/office/powerpoint/2010/main" val="1737281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5660" y="382138"/>
            <a:ext cx="3862316" cy="5595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Rhythm lasting less than 24 hours</a:t>
            </a:r>
            <a:endParaRPr lang="en-GB" dirty="0"/>
          </a:p>
        </p:txBody>
      </p:sp>
      <p:sp>
        <p:nvSpPr>
          <p:cNvPr id="6" name="Rounded Rectangle 5"/>
          <p:cNvSpPr/>
          <p:nvPr/>
        </p:nvSpPr>
        <p:spPr>
          <a:xfrm>
            <a:off x="4258103" y="382138"/>
            <a:ext cx="1978926" cy="5595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ULTRADIAN</a:t>
            </a:r>
            <a:endParaRPr lang="en-GB" dirty="0"/>
          </a:p>
        </p:txBody>
      </p:sp>
      <p:sp>
        <p:nvSpPr>
          <p:cNvPr id="7" name="Rectangle 6"/>
          <p:cNvSpPr/>
          <p:nvPr/>
        </p:nvSpPr>
        <p:spPr>
          <a:xfrm>
            <a:off x="245660" y="1091819"/>
            <a:ext cx="3862316" cy="5595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Can disrupt bodily rhythms</a:t>
            </a:r>
            <a:endParaRPr lang="en-GB" dirty="0"/>
          </a:p>
        </p:txBody>
      </p:sp>
      <p:sp>
        <p:nvSpPr>
          <p:cNvPr id="8" name="Rounded Rectangle 7"/>
          <p:cNvSpPr/>
          <p:nvPr/>
        </p:nvSpPr>
        <p:spPr>
          <a:xfrm>
            <a:off x="4258103" y="1091819"/>
            <a:ext cx="1978926" cy="5595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SHIFT WORK</a:t>
            </a:r>
            <a:endParaRPr lang="en-GB" dirty="0"/>
          </a:p>
        </p:txBody>
      </p:sp>
      <p:sp>
        <p:nvSpPr>
          <p:cNvPr id="9" name="Rectangle 8"/>
          <p:cNvSpPr/>
          <p:nvPr/>
        </p:nvSpPr>
        <p:spPr>
          <a:xfrm>
            <a:off x="245660" y="1801500"/>
            <a:ext cx="3862316" cy="5595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The main endogenous pacemaker</a:t>
            </a:r>
            <a:endParaRPr lang="en-GB" dirty="0"/>
          </a:p>
        </p:txBody>
      </p:sp>
      <p:sp>
        <p:nvSpPr>
          <p:cNvPr id="10" name="Rounded Rectangle 9"/>
          <p:cNvSpPr/>
          <p:nvPr/>
        </p:nvSpPr>
        <p:spPr>
          <a:xfrm>
            <a:off x="4258103" y="1801500"/>
            <a:ext cx="1978926" cy="5595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SCN</a:t>
            </a:r>
            <a:endParaRPr lang="en-GB" dirty="0"/>
          </a:p>
        </p:txBody>
      </p:sp>
      <p:sp>
        <p:nvSpPr>
          <p:cNvPr id="11" name="Rectangle 10"/>
          <p:cNvSpPr/>
          <p:nvPr/>
        </p:nvSpPr>
        <p:spPr>
          <a:xfrm>
            <a:off x="245660" y="2511181"/>
            <a:ext cx="3862316" cy="5595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Rhythm lasting about 24 hours</a:t>
            </a:r>
            <a:endParaRPr lang="en-GB" dirty="0"/>
          </a:p>
        </p:txBody>
      </p:sp>
      <p:sp>
        <p:nvSpPr>
          <p:cNvPr id="12" name="Rounded Rectangle 11"/>
          <p:cNvSpPr/>
          <p:nvPr/>
        </p:nvSpPr>
        <p:spPr>
          <a:xfrm>
            <a:off x="4258103" y="2511181"/>
            <a:ext cx="1978926" cy="5595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CIRCADIAN</a:t>
            </a:r>
            <a:endParaRPr lang="en-GB" dirty="0"/>
          </a:p>
        </p:txBody>
      </p:sp>
      <p:sp>
        <p:nvSpPr>
          <p:cNvPr id="13" name="Rectangle 12"/>
          <p:cNvSpPr/>
          <p:nvPr/>
        </p:nvSpPr>
        <p:spPr>
          <a:xfrm>
            <a:off x="245660" y="3220862"/>
            <a:ext cx="3862316" cy="5595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The main exogenous </a:t>
            </a:r>
            <a:r>
              <a:rPr lang="en-GB" dirty="0" err="1" smtClean="0"/>
              <a:t>zeitgeber</a:t>
            </a:r>
            <a:endParaRPr lang="en-GB" dirty="0"/>
          </a:p>
        </p:txBody>
      </p:sp>
      <p:sp>
        <p:nvSpPr>
          <p:cNvPr id="14" name="Rounded Rectangle 13"/>
          <p:cNvSpPr/>
          <p:nvPr/>
        </p:nvSpPr>
        <p:spPr>
          <a:xfrm>
            <a:off x="4258103" y="3220862"/>
            <a:ext cx="1978926" cy="5595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LIGHT</a:t>
            </a:r>
            <a:endParaRPr lang="en-GB" dirty="0"/>
          </a:p>
        </p:txBody>
      </p:sp>
      <p:sp>
        <p:nvSpPr>
          <p:cNvPr id="15" name="Rectangle 14"/>
          <p:cNvSpPr/>
          <p:nvPr/>
        </p:nvSpPr>
        <p:spPr>
          <a:xfrm>
            <a:off x="245660" y="3930543"/>
            <a:ext cx="3862316" cy="5595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Hormone responsible for rhythmic changes in the sleep/wake cycle</a:t>
            </a:r>
            <a:endParaRPr lang="en-GB" dirty="0"/>
          </a:p>
        </p:txBody>
      </p:sp>
      <p:sp>
        <p:nvSpPr>
          <p:cNvPr id="16" name="Rounded Rectangle 15"/>
          <p:cNvSpPr/>
          <p:nvPr/>
        </p:nvSpPr>
        <p:spPr>
          <a:xfrm>
            <a:off x="4258103" y="3930542"/>
            <a:ext cx="1978926" cy="5595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MELATONIN</a:t>
            </a:r>
            <a:endParaRPr lang="en-GB" dirty="0"/>
          </a:p>
        </p:txBody>
      </p:sp>
      <p:sp>
        <p:nvSpPr>
          <p:cNvPr id="17" name="Rectangle 16"/>
          <p:cNvSpPr/>
          <p:nvPr/>
        </p:nvSpPr>
        <p:spPr>
          <a:xfrm>
            <a:off x="245660" y="4640224"/>
            <a:ext cx="3862316" cy="5595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Rhythm lasting more than 24 hours</a:t>
            </a:r>
            <a:endParaRPr lang="en-GB" dirty="0"/>
          </a:p>
        </p:txBody>
      </p:sp>
      <p:sp>
        <p:nvSpPr>
          <p:cNvPr id="18" name="Rounded Rectangle 17"/>
          <p:cNvSpPr/>
          <p:nvPr/>
        </p:nvSpPr>
        <p:spPr>
          <a:xfrm>
            <a:off x="4258103" y="4640224"/>
            <a:ext cx="1978926" cy="5595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INFRADIAN</a:t>
            </a:r>
            <a:endParaRPr lang="en-GB" dirty="0"/>
          </a:p>
        </p:txBody>
      </p:sp>
      <p:sp>
        <p:nvSpPr>
          <p:cNvPr id="19" name="Rectangle 18"/>
          <p:cNvSpPr/>
          <p:nvPr/>
        </p:nvSpPr>
        <p:spPr>
          <a:xfrm>
            <a:off x="245660" y="5349905"/>
            <a:ext cx="3862316" cy="5595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An example of an </a:t>
            </a:r>
            <a:r>
              <a:rPr lang="en-GB" dirty="0" err="1" smtClean="0"/>
              <a:t>infradian</a:t>
            </a:r>
            <a:r>
              <a:rPr lang="en-GB" dirty="0" smtClean="0"/>
              <a:t> rhythm</a:t>
            </a:r>
            <a:endParaRPr lang="en-GB" dirty="0"/>
          </a:p>
        </p:txBody>
      </p:sp>
      <p:sp>
        <p:nvSpPr>
          <p:cNvPr id="20" name="Rectangle 19"/>
          <p:cNvSpPr/>
          <p:nvPr/>
        </p:nvSpPr>
        <p:spPr>
          <a:xfrm>
            <a:off x="245660" y="6057846"/>
            <a:ext cx="3862316" cy="5595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An example of an </a:t>
            </a:r>
            <a:r>
              <a:rPr lang="en-GB" dirty="0" err="1" smtClean="0"/>
              <a:t>ultradian</a:t>
            </a:r>
            <a:r>
              <a:rPr lang="en-GB" dirty="0" smtClean="0"/>
              <a:t> rhythm</a:t>
            </a:r>
            <a:endParaRPr lang="en-GB" dirty="0"/>
          </a:p>
        </p:txBody>
      </p:sp>
      <p:sp>
        <p:nvSpPr>
          <p:cNvPr id="21" name="Rounded Rectangle 20"/>
          <p:cNvSpPr/>
          <p:nvPr/>
        </p:nvSpPr>
        <p:spPr>
          <a:xfrm>
            <a:off x="4258103" y="5377214"/>
            <a:ext cx="1978926" cy="5595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MENSTRUAL CYCLE</a:t>
            </a:r>
            <a:endParaRPr lang="en-GB" dirty="0"/>
          </a:p>
        </p:txBody>
      </p:sp>
      <p:sp>
        <p:nvSpPr>
          <p:cNvPr id="22" name="Rounded Rectangle 21"/>
          <p:cNvSpPr/>
          <p:nvPr/>
        </p:nvSpPr>
        <p:spPr>
          <a:xfrm>
            <a:off x="4258103" y="6086896"/>
            <a:ext cx="1978926" cy="5595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SLEEPING CYCLE</a:t>
            </a:r>
            <a:endParaRPr lang="en-GB" dirty="0"/>
          </a:p>
        </p:txBody>
      </p:sp>
      <p:graphicFrame>
        <p:nvGraphicFramePr>
          <p:cNvPr id="23" name="Table 22"/>
          <p:cNvGraphicFramePr>
            <a:graphicFrameLocks noGrp="1"/>
          </p:cNvGraphicFramePr>
          <p:nvPr>
            <p:extLst/>
          </p:nvPr>
        </p:nvGraphicFramePr>
        <p:xfrm>
          <a:off x="6646459" y="1936239"/>
          <a:ext cx="5228586" cy="4681169"/>
        </p:xfrm>
        <a:graphic>
          <a:graphicData uri="http://schemas.openxmlformats.org/drawingml/2006/table">
            <a:tbl>
              <a:tblPr firstRow="1" firstCol="1" bandRow="1">
                <a:tableStyleId>{5940675A-B579-460E-94D1-54222C63F5DA}</a:tableStyleId>
              </a:tblPr>
              <a:tblGrid>
                <a:gridCol w="373140"/>
                <a:gridCol w="373140"/>
                <a:gridCol w="373140"/>
                <a:gridCol w="373140"/>
                <a:gridCol w="373140"/>
                <a:gridCol w="373140"/>
                <a:gridCol w="373140"/>
                <a:gridCol w="373140"/>
                <a:gridCol w="373911"/>
                <a:gridCol w="373911"/>
                <a:gridCol w="373911"/>
                <a:gridCol w="373911"/>
                <a:gridCol w="373911"/>
                <a:gridCol w="373911"/>
              </a:tblGrid>
              <a:tr h="355353">
                <a:tc>
                  <a:txBody>
                    <a:bodyPr/>
                    <a:lstStyle/>
                    <a:p>
                      <a:pPr algn="ctr">
                        <a:lnSpc>
                          <a:spcPct val="107000"/>
                        </a:lnSpc>
                        <a:spcAft>
                          <a:spcPts val="0"/>
                        </a:spcAft>
                      </a:pPr>
                      <a:r>
                        <a:rPr lang="en-GB" sz="1800" dirty="0">
                          <a:effectLst/>
                        </a:rPr>
                        <a:t>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r>
              <a:tr h="348559">
                <a:tc>
                  <a:txBody>
                    <a:bodyPr/>
                    <a:lstStyle/>
                    <a:p>
                      <a:pPr algn="ctr">
                        <a:lnSpc>
                          <a:spcPct val="107000"/>
                        </a:lnSpc>
                        <a:spcAft>
                          <a:spcPts val="0"/>
                        </a:spcAft>
                      </a:pPr>
                      <a:r>
                        <a:rPr lang="en-GB" sz="1800" dirty="0">
                          <a:effectLst/>
                        </a:rPr>
                        <a: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r>
              <a:tr h="369003">
                <a:tc>
                  <a:txBody>
                    <a:bodyPr/>
                    <a:lstStyle/>
                    <a:p>
                      <a:pPr algn="ctr">
                        <a:lnSpc>
                          <a:spcPct val="107000"/>
                        </a:lnSpc>
                        <a:spcAft>
                          <a:spcPts val="0"/>
                        </a:spcAft>
                      </a:pPr>
                      <a:r>
                        <a:rPr lang="en-GB" sz="1800" dirty="0">
                          <a:effectLst/>
                        </a:rPr>
                        <a:t>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a:effectLst/>
                        </a:rPr>
                        <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r>
              <a:tr h="348559">
                <a:tc>
                  <a:txBody>
                    <a:bodyPr/>
                    <a:lstStyle/>
                    <a:p>
                      <a:pPr algn="ctr">
                        <a:lnSpc>
                          <a:spcPct val="107000"/>
                        </a:lnSpc>
                        <a:spcAft>
                          <a:spcPts val="0"/>
                        </a:spcAft>
                      </a:pPr>
                      <a:r>
                        <a:rPr lang="en-GB" sz="1800" dirty="0">
                          <a:effectLst/>
                        </a:rPr>
                        <a:t>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r>
              <a:tr h="369003">
                <a:tc>
                  <a:txBody>
                    <a:bodyPr/>
                    <a:lstStyle/>
                    <a:p>
                      <a:pPr algn="ctr">
                        <a:lnSpc>
                          <a:spcPct val="107000"/>
                        </a:lnSpc>
                        <a:spcAft>
                          <a:spcPts val="0"/>
                        </a:spcAft>
                      </a:pPr>
                      <a:r>
                        <a:rPr lang="en-GB" sz="1800" dirty="0">
                          <a:effectLst/>
                        </a:rPr>
                        <a: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a:effectLst/>
                        </a:rPr>
                        <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a:effectLst/>
                        </a:rPr>
                        <a:t>C</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r>
              <a:tr h="348559">
                <a:tc>
                  <a:txBody>
                    <a:bodyPr/>
                    <a:lstStyle/>
                    <a:p>
                      <a:pPr algn="ctr">
                        <a:lnSpc>
                          <a:spcPct val="107000"/>
                        </a:lnSpc>
                        <a:spcAft>
                          <a:spcPts val="0"/>
                        </a:spcAft>
                      </a:pPr>
                      <a:r>
                        <a:rPr lang="en-GB" sz="1800" dirty="0">
                          <a:effectLst/>
                        </a:rPr>
                        <a: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a:effectLst/>
                        </a:rPr>
                        <a:t>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r>
              <a:tr h="369003">
                <a:tc>
                  <a:txBody>
                    <a:bodyPr/>
                    <a:lstStyle/>
                    <a:p>
                      <a:pPr algn="ctr">
                        <a:lnSpc>
                          <a:spcPct val="107000"/>
                        </a:lnSpc>
                        <a:spcAft>
                          <a:spcPts val="0"/>
                        </a:spcAft>
                      </a:pPr>
                      <a:r>
                        <a:rPr lang="en-GB" sz="1800" dirty="0">
                          <a:effectLst/>
                        </a:rPr>
                        <a:t>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a:effectLst/>
                        </a:rPr>
                        <a:t>B</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a:effectLst/>
                        </a:rPr>
                        <a:t>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a:effectLst/>
                        </a:rPr>
                        <a:t>B</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a:effectLst/>
                        </a:rPr>
                        <a:t>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a:effectLst/>
                        </a:rPr>
                        <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r>
              <a:tr h="369003">
                <a:tc>
                  <a:txBody>
                    <a:bodyPr/>
                    <a:lstStyle/>
                    <a:p>
                      <a:pPr algn="ctr">
                        <a:lnSpc>
                          <a:spcPct val="107000"/>
                        </a:lnSpc>
                        <a:spcAft>
                          <a:spcPts val="0"/>
                        </a:spcAft>
                      </a:pPr>
                      <a:r>
                        <a:rPr lang="en-GB" sz="1800" dirty="0">
                          <a:effectLst/>
                        </a:rPr>
                        <a:t>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a:effectLst/>
                        </a:rPr>
                        <a:t>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a:effectLst/>
                        </a:rPr>
                        <a:t>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a:effectLst/>
                        </a:rPr>
                        <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a:effectLst/>
                        </a:rPr>
                        <a:t>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a:effectLst/>
                        </a:rPr>
                        <a:t>U</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a:effectLst/>
                        </a:rPr>
                        <a:t>P</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r>
              <a:tr h="348559">
                <a:tc>
                  <a:txBody>
                    <a:bodyPr/>
                    <a:lstStyle/>
                    <a:p>
                      <a:pPr algn="ctr">
                        <a:lnSpc>
                          <a:spcPct val="107000"/>
                        </a:lnSpc>
                        <a:spcAft>
                          <a:spcPts val="0"/>
                        </a:spcAft>
                      </a:pPr>
                      <a:r>
                        <a:rPr lang="en-GB" sz="1800" dirty="0">
                          <a:effectLst/>
                        </a:rPr>
                        <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a:effectLst/>
                        </a:rPr>
                        <a:t>C</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a:effectLst/>
                        </a:rPr>
                        <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a:effectLst/>
                        </a:rPr>
                        <a:t>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r>
              <a:tr h="369003">
                <a:tc>
                  <a:txBody>
                    <a:bodyPr/>
                    <a:lstStyle/>
                    <a:p>
                      <a:pPr algn="ctr">
                        <a:lnSpc>
                          <a:spcPct val="107000"/>
                        </a:lnSpc>
                        <a:spcAft>
                          <a:spcPts val="0"/>
                        </a:spcAft>
                      </a:pPr>
                      <a:r>
                        <a:rPr lang="en-GB" sz="1800" dirty="0">
                          <a:effectLst/>
                        </a:rPr>
                        <a:t>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a:effectLst/>
                        </a:rPr>
                        <a:t>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a:effectLst/>
                        </a:rPr>
                        <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a:effectLst/>
                        </a:rPr>
                        <a:t>X</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a:effectLst/>
                        </a:rPr>
                        <a:t>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r>
              <a:tr h="348559">
                <a:tc>
                  <a:txBody>
                    <a:bodyPr/>
                    <a:lstStyle/>
                    <a:p>
                      <a:pPr algn="ctr">
                        <a:lnSpc>
                          <a:spcPct val="107000"/>
                        </a:lnSpc>
                        <a:spcAft>
                          <a:spcPts val="0"/>
                        </a:spcAft>
                      </a:pPr>
                      <a:r>
                        <a:rPr lang="en-GB" sz="1800" dirty="0">
                          <a:effectLst/>
                        </a:rPr>
                        <a: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Z</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a:effectLst/>
                        </a:rPr>
                        <a:t>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a:effectLst/>
                        </a:rPr>
                        <a: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a:effectLst/>
                        </a:rPr>
                        <a:t>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a:effectLst/>
                        </a:rPr>
                        <a:t>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a:effectLst/>
                        </a:rPr>
                        <a:t>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a:effectLst/>
                        </a:rPr>
                        <a:t>F</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r>
              <a:tr h="369003">
                <a:tc>
                  <a:txBody>
                    <a:bodyPr/>
                    <a:lstStyle/>
                    <a:p>
                      <a:pPr algn="ctr">
                        <a:lnSpc>
                          <a:spcPct val="107000"/>
                        </a:lnSpc>
                        <a:spcAft>
                          <a:spcPts val="0"/>
                        </a:spcAft>
                      </a:pPr>
                      <a:r>
                        <a:rPr lang="en-GB" sz="1800" dirty="0">
                          <a:effectLst/>
                        </a:rPr>
                        <a:t>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r>
              <a:tr h="369003">
                <a:tc>
                  <a:txBody>
                    <a:bodyPr/>
                    <a:lstStyle/>
                    <a:p>
                      <a:pPr algn="ctr">
                        <a:lnSpc>
                          <a:spcPct val="107000"/>
                        </a:lnSpc>
                        <a:spcAft>
                          <a:spcPts val="0"/>
                        </a:spcAft>
                      </a:pPr>
                      <a:r>
                        <a:rPr lang="en-GB" sz="1800" dirty="0">
                          <a:effectLst/>
                        </a:rPr>
                        <a:t>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algn="ctr">
                        <a:lnSpc>
                          <a:spcPct val="107000"/>
                        </a:lnSpc>
                        <a:spcAft>
                          <a:spcPts val="0"/>
                        </a:spcAft>
                      </a:pPr>
                      <a:r>
                        <a:rPr lang="en-GB" sz="1800" dirty="0">
                          <a:effectLst/>
                        </a:rPr>
                        <a:t>X</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Z</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r>
            </a:tbl>
          </a:graphicData>
        </a:graphic>
      </p:graphicFrame>
      <p:sp>
        <p:nvSpPr>
          <p:cNvPr id="25" name="Rectangle 24"/>
          <p:cNvSpPr/>
          <p:nvPr/>
        </p:nvSpPr>
        <p:spPr>
          <a:xfrm>
            <a:off x="6646459" y="1226558"/>
            <a:ext cx="5254388" cy="5595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t>Answer the clues and find the words in the word search. The remaining letters read left to right to provide a key phrase for a conclusion to an essay on this topic.</a:t>
            </a:r>
            <a:endParaRPr lang="en-GB" sz="1200" dirty="0"/>
          </a:p>
        </p:txBody>
      </p:sp>
      <p:sp>
        <p:nvSpPr>
          <p:cNvPr id="26" name="Rectangle 25"/>
          <p:cNvSpPr/>
          <p:nvPr/>
        </p:nvSpPr>
        <p:spPr>
          <a:xfrm>
            <a:off x="6387156" y="137712"/>
            <a:ext cx="5774077"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Endogenous pacemakers and exogenous </a:t>
            </a:r>
            <a:r>
              <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zeitgebers</a:t>
            </a:r>
            <a:r>
              <a:rPr lang="en-GB"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word puzzle</a:t>
            </a:r>
            <a:endParaRPr lang="en-GB"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67106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3442"/>
          <a:stretch/>
        </p:blipFill>
        <p:spPr>
          <a:xfrm>
            <a:off x="4183792" y="860738"/>
            <a:ext cx="4088802" cy="3948057"/>
          </a:xfrm>
          <a:prstGeom prst="rect">
            <a:avLst/>
          </a:prstGeom>
        </p:spPr>
      </p:pic>
      <p:sp>
        <p:nvSpPr>
          <p:cNvPr id="10" name="Rectangle 9"/>
          <p:cNvSpPr/>
          <p:nvPr/>
        </p:nvSpPr>
        <p:spPr>
          <a:xfrm>
            <a:off x="480188" y="3821780"/>
            <a:ext cx="2947595" cy="17427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dirty="0" smtClean="0"/>
              <a:t>The SCN is an example of an endogenous pacemaker. It is a tiny bundle of nerve cells located in the hypothalamus, just above the optic chiasm (where nerve fibres connected to the eye cross over).</a:t>
            </a:r>
            <a:endParaRPr lang="en-GB" sz="1600" dirty="0"/>
          </a:p>
        </p:txBody>
      </p:sp>
      <p:sp>
        <p:nvSpPr>
          <p:cNvPr id="11" name="Rectangle 10"/>
          <p:cNvSpPr/>
          <p:nvPr/>
        </p:nvSpPr>
        <p:spPr>
          <a:xfrm>
            <a:off x="4398832" y="4962787"/>
            <a:ext cx="2947595" cy="174273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600" dirty="0" smtClean="0"/>
              <a:t>The SCN receives information about light directly from the optic chiasm, even when our eyes are closed, enabling the biological clock to adjust to changing patterns of daylight whilst we are asleep.</a:t>
            </a:r>
            <a:endParaRPr lang="en-GB" sz="1600" dirty="0"/>
          </a:p>
        </p:txBody>
      </p:sp>
      <p:sp>
        <p:nvSpPr>
          <p:cNvPr id="12" name="Rectangle 11"/>
          <p:cNvSpPr/>
          <p:nvPr/>
        </p:nvSpPr>
        <p:spPr>
          <a:xfrm>
            <a:off x="8679463" y="3794962"/>
            <a:ext cx="2947595" cy="17427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Information about day length and light is passed from the SCN to the pineal gland (a pea-like structure in the brain just behind the hypothalamus).</a:t>
            </a:r>
            <a:endParaRPr lang="en-GB" dirty="0"/>
          </a:p>
        </p:txBody>
      </p:sp>
      <p:sp>
        <p:nvSpPr>
          <p:cNvPr id="13" name="Rectangle 12"/>
          <p:cNvSpPr/>
          <p:nvPr/>
        </p:nvSpPr>
        <p:spPr>
          <a:xfrm>
            <a:off x="9041177" y="846326"/>
            <a:ext cx="2947595" cy="174273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During the night, the pineal gland increases production of melatonin, a chemical that induces sleep and that is inhibited during periods of wakefulness.</a:t>
            </a:r>
            <a:endParaRPr lang="en-GB" dirty="0"/>
          </a:p>
        </p:txBody>
      </p:sp>
      <p:pic>
        <p:nvPicPr>
          <p:cNvPr id="16" name="Picture 2" descr="https://www.non-24pro.com/im/physiology-of-non-24.png"/>
          <p:cNvPicPr>
            <a:picLocks noChangeAspect="1" noChangeArrowheads="1"/>
          </p:cNvPicPr>
          <p:nvPr/>
        </p:nvPicPr>
        <p:blipFill rotWithShape="1">
          <a:blip r:embed="rId3">
            <a:extLst>
              <a:ext uri="{28A0092B-C50C-407E-A947-70E740481C1C}">
                <a14:useLocalDpi xmlns:a14="http://schemas.microsoft.com/office/drawing/2010/main" val="0"/>
              </a:ext>
            </a:extLst>
          </a:blip>
          <a:srcRect t="24860" r="66150" b="51666"/>
          <a:stretch/>
        </p:blipFill>
        <p:spPr bwMode="auto">
          <a:xfrm>
            <a:off x="3427783" y="2545645"/>
            <a:ext cx="1963569" cy="101065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98826" y="846326"/>
            <a:ext cx="2947595" cy="174273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Light enters the eye and signals are sent from the retina to the brain’s visual centre and </a:t>
            </a:r>
            <a:r>
              <a:rPr lang="en-GB" dirty="0" err="1" smtClean="0"/>
              <a:t>suprachiasmatic</a:t>
            </a:r>
            <a:r>
              <a:rPr lang="en-GB" dirty="0" smtClean="0"/>
              <a:t> nucleus (SCN).</a:t>
            </a:r>
            <a:endParaRPr lang="en-GB" dirty="0"/>
          </a:p>
        </p:txBody>
      </p:sp>
      <p:sp>
        <p:nvSpPr>
          <p:cNvPr id="24" name="Rectangle 23"/>
          <p:cNvSpPr/>
          <p:nvPr/>
        </p:nvSpPr>
        <p:spPr>
          <a:xfrm>
            <a:off x="5934480" y="3395660"/>
            <a:ext cx="1473798" cy="4261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SCN</a:t>
            </a:r>
            <a:endParaRPr lang="en-GB" dirty="0"/>
          </a:p>
        </p:txBody>
      </p:sp>
      <p:sp>
        <p:nvSpPr>
          <p:cNvPr id="26" name="Rectangle 25"/>
          <p:cNvSpPr/>
          <p:nvPr/>
        </p:nvSpPr>
        <p:spPr>
          <a:xfrm>
            <a:off x="6814666" y="2408646"/>
            <a:ext cx="1473798" cy="42612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Pineal gland</a:t>
            </a:r>
            <a:endParaRPr lang="en-GB" dirty="0"/>
          </a:p>
        </p:txBody>
      </p:sp>
      <p:sp>
        <p:nvSpPr>
          <p:cNvPr id="27" name="Rectangle 26"/>
          <p:cNvSpPr/>
          <p:nvPr/>
        </p:nvSpPr>
        <p:spPr>
          <a:xfrm>
            <a:off x="4009616" y="1019299"/>
            <a:ext cx="1473798" cy="42612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Melatonin</a:t>
            </a:r>
            <a:endParaRPr lang="en-GB" dirty="0"/>
          </a:p>
        </p:txBody>
      </p:sp>
      <p:cxnSp>
        <p:nvCxnSpPr>
          <p:cNvPr id="28" name="Straight Arrow Connector 27"/>
          <p:cNvCxnSpPr>
            <a:stCxn id="24" idx="0"/>
          </p:cNvCxnSpPr>
          <p:nvPr/>
        </p:nvCxnSpPr>
        <p:spPr>
          <a:xfrm flipH="1" flipV="1">
            <a:off x="5779858" y="2636899"/>
            <a:ext cx="891521" cy="75876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24" name="Straight Arrow Connector 1023"/>
          <p:cNvCxnSpPr>
            <a:stCxn id="26" idx="1"/>
          </p:cNvCxnSpPr>
          <p:nvPr/>
        </p:nvCxnSpPr>
        <p:spPr>
          <a:xfrm flipH="1" flipV="1">
            <a:off x="6097342" y="2408646"/>
            <a:ext cx="717324" cy="2130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27" name="Straight Arrow Connector 1026"/>
          <p:cNvCxnSpPr>
            <a:stCxn id="27" idx="2"/>
          </p:cNvCxnSpPr>
          <p:nvPr/>
        </p:nvCxnSpPr>
        <p:spPr>
          <a:xfrm>
            <a:off x="4746515" y="1445419"/>
            <a:ext cx="1095793" cy="3635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028" name="Picture 1027"/>
          <p:cNvPicPr>
            <a:picLocks noChangeAspect="1"/>
          </p:cNvPicPr>
          <p:nvPr/>
        </p:nvPicPr>
        <p:blipFill>
          <a:blip r:embed="rId4"/>
          <a:stretch>
            <a:fillRect/>
          </a:stretch>
        </p:blipFill>
        <p:spPr>
          <a:xfrm rot="4819086" flipV="1">
            <a:off x="986664" y="2917274"/>
            <a:ext cx="1291836" cy="643569"/>
          </a:xfrm>
          <a:prstGeom prst="rect">
            <a:avLst/>
          </a:prstGeom>
        </p:spPr>
      </p:pic>
      <p:pic>
        <p:nvPicPr>
          <p:cNvPr id="37" name="Picture 36"/>
          <p:cNvPicPr>
            <a:picLocks noChangeAspect="1"/>
          </p:cNvPicPr>
          <p:nvPr/>
        </p:nvPicPr>
        <p:blipFill>
          <a:blip r:embed="rId4"/>
          <a:stretch>
            <a:fillRect/>
          </a:stretch>
        </p:blipFill>
        <p:spPr>
          <a:xfrm rot="1500948" flipV="1">
            <a:off x="2734600" y="5766872"/>
            <a:ext cx="1291836" cy="643569"/>
          </a:xfrm>
          <a:prstGeom prst="rect">
            <a:avLst/>
          </a:prstGeom>
        </p:spPr>
      </p:pic>
      <p:pic>
        <p:nvPicPr>
          <p:cNvPr id="38" name="Picture 37"/>
          <p:cNvPicPr>
            <a:picLocks noChangeAspect="1"/>
          </p:cNvPicPr>
          <p:nvPr/>
        </p:nvPicPr>
        <p:blipFill>
          <a:blip r:embed="rId4"/>
          <a:stretch>
            <a:fillRect/>
          </a:stretch>
        </p:blipFill>
        <p:spPr>
          <a:xfrm rot="20498557" flipV="1">
            <a:off x="7476752" y="5724753"/>
            <a:ext cx="1291836" cy="643569"/>
          </a:xfrm>
          <a:prstGeom prst="rect">
            <a:avLst/>
          </a:prstGeom>
        </p:spPr>
      </p:pic>
      <p:pic>
        <p:nvPicPr>
          <p:cNvPr id="39" name="Picture 38"/>
          <p:cNvPicPr>
            <a:picLocks noChangeAspect="1"/>
          </p:cNvPicPr>
          <p:nvPr/>
        </p:nvPicPr>
        <p:blipFill>
          <a:blip r:embed="rId4"/>
          <a:stretch>
            <a:fillRect/>
          </a:stretch>
        </p:blipFill>
        <p:spPr>
          <a:xfrm rot="15434578" flipV="1">
            <a:off x="10358829" y="2846314"/>
            <a:ext cx="1291836" cy="643569"/>
          </a:xfrm>
          <a:prstGeom prst="rect">
            <a:avLst/>
          </a:prstGeom>
        </p:spPr>
      </p:pic>
      <p:sp>
        <p:nvSpPr>
          <p:cNvPr id="40" name="Rectangle 39"/>
          <p:cNvSpPr/>
          <p:nvPr/>
        </p:nvSpPr>
        <p:spPr>
          <a:xfrm>
            <a:off x="0" y="-20665"/>
            <a:ext cx="121920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Endogenous Pacemakers: the SCN</a:t>
            </a:r>
            <a:endParaRPr lang="en-GB"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9" name="Picture 1028"/>
          <p:cNvPicPr>
            <a:picLocks noChangeAspect="1"/>
          </p:cNvPicPr>
          <p:nvPr/>
        </p:nvPicPr>
        <p:blipFill>
          <a:blip r:embed="rId5"/>
          <a:stretch>
            <a:fillRect/>
          </a:stretch>
        </p:blipFill>
        <p:spPr>
          <a:xfrm>
            <a:off x="6732270" y="589488"/>
            <a:ext cx="1714500" cy="1714500"/>
          </a:xfrm>
          <a:prstGeom prst="rect">
            <a:avLst/>
          </a:prstGeom>
        </p:spPr>
      </p:pic>
      <p:pic>
        <p:nvPicPr>
          <p:cNvPr id="1033" name="Picture 1032"/>
          <p:cNvPicPr>
            <a:picLocks noChangeAspect="1"/>
          </p:cNvPicPr>
          <p:nvPr/>
        </p:nvPicPr>
        <p:blipFill rotWithShape="1">
          <a:blip r:embed="rId6"/>
          <a:srcRect l="24269" t="47801" r="57836" b="32737"/>
          <a:stretch/>
        </p:blipFill>
        <p:spPr>
          <a:xfrm>
            <a:off x="7182870" y="900809"/>
            <a:ext cx="849022" cy="577113"/>
          </a:xfrm>
          <a:prstGeom prst="rect">
            <a:avLst/>
          </a:prstGeom>
        </p:spPr>
      </p:pic>
    </p:spTree>
    <p:extLst>
      <p:ext uri="{BB962C8B-B14F-4D97-AF65-F5344CB8AC3E}">
        <p14:creationId xmlns:p14="http://schemas.microsoft.com/office/powerpoint/2010/main" val="103394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157" y="1416471"/>
            <a:ext cx="2506531" cy="54864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smtClean="0"/>
              <a:t>The theory that all parts of the brain are involved in the processing of thought and action is called:</a:t>
            </a:r>
            <a:endParaRPr lang="en-GB" sz="1200" dirty="0"/>
          </a:p>
        </p:txBody>
      </p:sp>
      <p:sp>
        <p:nvSpPr>
          <p:cNvPr id="5" name="Rectangle 4"/>
          <p:cNvSpPr/>
          <p:nvPr/>
        </p:nvSpPr>
        <p:spPr>
          <a:xfrm>
            <a:off x="508156" y="1965111"/>
            <a:ext cx="2506531" cy="180728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Holistic theory</a:t>
            </a:r>
          </a:p>
          <a:p>
            <a:pPr marL="342900" indent="-342900" algn="ctr">
              <a:buFont typeface="+mj-lt"/>
              <a:buAutoNum type="alphaUcPeriod"/>
            </a:pPr>
            <a:r>
              <a:rPr lang="en-GB" dirty="0" smtClean="0">
                <a:solidFill>
                  <a:schemeClr val="tx1"/>
                </a:solidFill>
              </a:rPr>
              <a:t>Localisation theory</a:t>
            </a:r>
          </a:p>
          <a:p>
            <a:pPr marL="342900" indent="-342900" algn="ctr">
              <a:buFont typeface="+mj-lt"/>
              <a:buAutoNum type="alphaUcPeriod"/>
            </a:pPr>
            <a:r>
              <a:rPr lang="en-GB" dirty="0" smtClean="0">
                <a:solidFill>
                  <a:schemeClr val="tx1"/>
                </a:solidFill>
              </a:rPr>
              <a:t>Plasticity</a:t>
            </a:r>
          </a:p>
          <a:p>
            <a:pPr marL="342900" indent="-342900" algn="ctr">
              <a:buFont typeface="+mj-lt"/>
              <a:buAutoNum type="alphaUcPeriod"/>
            </a:pPr>
            <a:r>
              <a:rPr lang="en-GB" dirty="0" smtClean="0">
                <a:solidFill>
                  <a:schemeClr val="tx1"/>
                </a:solidFill>
              </a:rPr>
              <a:t>Law of </a:t>
            </a:r>
            <a:r>
              <a:rPr lang="en-GB" dirty="0" err="1" smtClean="0">
                <a:solidFill>
                  <a:schemeClr val="tx1"/>
                </a:solidFill>
              </a:rPr>
              <a:t>equipotentiality</a:t>
            </a:r>
            <a:endParaRPr lang="en-GB" dirty="0">
              <a:solidFill>
                <a:schemeClr val="tx1"/>
              </a:solidFill>
            </a:endParaRPr>
          </a:p>
        </p:txBody>
      </p:sp>
      <p:sp>
        <p:nvSpPr>
          <p:cNvPr id="6" name="Rectangle 5"/>
          <p:cNvSpPr/>
          <p:nvPr/>
        </p:nvSpPr>
        <p:spPr>
          <a:xfrm>
            <a:off x="3382241" y="1416471"/>
            <a:ext cx="2506531" cy="54864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t>Broca’s</a:t>
            </a:r>
            <a:r>
              <a:rPr lang="en-GB" sz="1400" dirty="0" smtClean="0"/>
              <a:t> area is located in the:</a:t>
            </a:r>
            <a:endParaRPr lang="en-GB" sz="1400" dirty="0"/>
          </a:p>
        </p:txBody>
      </p:sp>
      <p:sp>
        <p:nvSpPr>
          <p:cNvPr id="7" name="Rectangle 6"/>
          <p:cNvSpPr/>
          <p:nvPr/>
        </p:nvSpPr>
        <p:spPr>
          <a:xfrm>
            <a:off x="3382240" y="1965111"/>
            <a:ext cx="2506531" cy="180728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Left parietal lobe</a:t>
            </a:r>
          </a:p>
          <a:p>
            <a:pPr marL="342900" indent="-342900" algn="ctr">
              <a:buFont typeface="+mj-lt"/>
              <a:buAutoNum type="alphaUcPeriod"/>
            </a:pPr>
            <a:r>
              <a:rPr lang="en-GB" dirty="0" smtClean="0">
                <a:solidFill>
                  <a:schemeClr val="tx1"/>
                </a:solidFill>
              </a:rPr>
              <a:t>Right occipital lobe</a:t>
            </a:r>
          </a:p>
          <a:p>
            <a:pPr marL="342900" indent="-342900" algn="ctr">
              <a:buFont typeface="+mj-lt"/>
              <a:buAutoNum type="alphaUcPeriod"/>
            </a:pPr>
            <a:r>
              <a:rPr lang="en-GB" dirty="0" smtClean="0">
                <a:solidFill>
                  <a:schemeClr val="tx1"/>
                </a:solidFill>
              </a:rPr>
              <a:t>Left frontal lobe</a:t>
            </a:r>
          </a:p>
          <a:p>
            <a:pPr marL="342900" indent="-342900" algn="ctr">
              <a:buFont typeface="+mj-lt"/>
              <a:buAutoNum type="alphaUcPeriod"/>
            </a:pPr>
            <a:r>
              <a:rPr lang="en-GB" dirty="0" smtClean="0">
                <a:solidFill>
                  <a:schemeClr val="tx1"/>
                </a:solidFill>
              </a:rPr>
              <a:t>Left temporal lobe</a:t>
            </a:r>
            <a:endParaRPr lang="en-GB" dirty="0">
              <a:solidFill>
                <a:schemeClr val="tx1"/>
              </a:solidFill>
            </a:endParaRPr>
          </a:p>
        </p:txBody>
      </p:sp>
      <p:sp>
        <p:nvSpPr>
          <p:cNvPr id="8" name="Rectangle 7"/>
          <p:cNvSpPr/>
          <p:nvPr/>
        </p:nvSpPr>
        <p:spPr>
          <a:xfrm>
            <a:off x="6256324" y="1416471"/>
            <a:ext cx="2506531" cy="54864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smtClean="0"/>
              <a:t>Damage to which area of the brain may result in a loss of control of fine movements?</a:t>
            </a:r>
            <a:endParaRPr lang="en-GB" sz="1200" dirty="0"/>
          </a:p>
        </p:txBody>
      </p:sp>
      <p:sp>
        <p:nvSpPr>
          <p:cNvPr id="9" name="Rectangle 8"/>
          <p:cNvSpPr/>
          <p:nvPr/>
        </p:nvSpPr>
        <p:spPr>
          <a:xfrm>
            <a:off x="6256323" y="1965111"/>
            <a:ext cx="2506531" cy="180728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The somatosensory area</a:t>
            </a:r>
          </a:p>
          <a:p>
            <a:pPr marL="342900" indent="-342900" algn="ctr">
              <a:buFont typeface="+mj-lt"/>
              <a:buAutoNum type="alphaUcPeriod"/>
            </a:pPr>
            <a:r>
              <a:rPr lang="en-GB" dirty="0" smtClean="0">
                <a:solidFill>
                  <a:schemeClr val="tx1"/>
                </a:solidFill>
              </a:rPr>
              <a:t>The motor area</a:t>
            </a:r>
          </a:p>
          <a:p>
            <a:pPr marL="342900" indent="-342900" algn="ctr">
              <a:buFont typeface="+mj-lt"/>
              <a:buAutoNum type="alphaUcPeriod"/>
            </a:pPr>
            <a:r>
              <a:rPr lang="en-GB" dirty="0" smtClean="0">
                <a:solidFill>
                  <a:schemeClr val="tx1"/>
                </a:solidFill>
              </a:rPr>
              <a:t>The auditory area</a:t>
            </a:r>
          </a:p>
          <a:p>
            <a:pPr marL="342900" indent="-342900" algn="ctr">
              <a:buFont typeface="+mj-lt"/>
              <a:buAutoNum type="alphaUcPeriod"/>
            </a:pPr>
            <a:r>
              <a:rPr lang="en-GB" dirty="0" smtClean="0">
                <a:solidFill>
                  <a:schemeClr val="tx1"/>
                </a:solidFill>
              </a:rPr>
              <a:t>Wernicke’s area</a:t>
            </a:r>
            <a:endParaRPr lang="en-GB" dirty="0">
              <a:solidFill>
                <a:schemeClr val="tx1"/>
              </a:solidFill>
            </a:endParaRPr>
          </a:p>
        </p:txBody>
      </p:sp>
      <p:sp>
        <p:nvSpPr>
          <p:cNvPr id="10" name="Rectangle 9"/>
          <p:cNvSpPr/>
          <p:nvPr/>
        </p:nvSpPr>
        <p:spPr>
          <a:xfrm>
            <a:off x="9130408" y="1416471"/>
            <a:ext cx="2506531" cy="54864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Most of the damage to Phineas Gage’s brain was sustained in the:</a:t>
            </a:r>
            <a:endParaRPr lang="en-GB" sz="1200" dirty="0"/>
          </a:p>
        </p:txBody>
      </p:sp>
      <p:sp>
        <p:nvSpPr>
          <p:cNvPr id="11" name="Rectangle 10"/>
          <p:cNvSpPr/>
          <p:nvPr/>
        </p:nvSpPr>
        <p:spPr>
          <a:xfrm>
            <a:off x="9130407" y="1965111"/>
            <a:ext cx="2506531" cy="180728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Frontal lobe</a:t>
            </a:r>
          </a:p>
          <a:p>
            <a:pPr marL="342900" indent="-342900" algn="ctr">
              <a:buFont typeface="+mj-lt"/>
              <a:buAutoNum type="alphaUcPeriod"/>
            </a:pPr>
            <a:r>
              <a:rPr lang="en-GB" dirty="0" smtClean="0">
                <a:solidFill>
                  <a:schemeClr val="tx1"/>
                </a:solidFill>
              </a:rPr>
              <a:t>Parietal lobe</a:t>
            </a:r>
          </a:p>
          <a:p>
            <a:pPr marL="342900" indent="-342900" algn="ctr">
              <a:buFont typeface="+mj-lt"/>
              <a:buAutoNum type="alphaUcPeriod"/>
            </a:pPr>
            <a:r>
              <a:rPr lang="en-GB" dirty="0" smtClean="0">
                <a:solidFill>
                  <a:schemeClr val="tx1"/>
                </a:solidFill>
              </a:rPr>
              <a:t>Temporal lobe</a:t>
            </a:r>
          </a:p>
          <a:p>
            <a:pPr marL="342900" indent="-342900" algn="ctr">
              <a:buFont typeface="+mj-lt"/>
              <a:buAutoNum type="alphaUcPeriod"/>
            </a:pPr>
            <a:r>
              <a:rPr lang="en-GB" dirty="0" smtClean="0">
                <a:solidFill>
                  <a:schemeClr val="tx1"/>
                </a:solidFill>
              </a:rPr>
              <a:t>Occipital lobe</a:t>
            </a:r>
            <a:endParaRPr lang="en-GB" dirty="0">
              <a:solidFill>
                <a:schemeClr val="tx1"/>
              </a:solidFill>
            </a:endParaRPr>
          </a:p>
        </p:txBody>
      </p:sp>
      <p:sp>
        <p:nvSpPr>
          <p:cNvPr id="12" name="Rectangle 11"/>
          <p:cNvSpPr/>
          <p:nvPr/>
        </p:nvSpPr>
        <p:spPr>
          <a:xfrm>
            <a:off x="508157" y="4150706"/>
            <a:ext cx="2506531" cy="54864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dirty="0" smtClean="0"/>
              <a:t>A method of detecting changes in blood oxygenation and flow that occur as a result of neural activity best describes what?</a:t>
            </a:r>
            <a:endParaRPr lang="en-GB" sz="1000" dirty="0"/>
          </a:p>
        </p:txBody>
      </p:sp>
      <p:sp>
        <p:nvSpPr>
          <p:cNvPr id="13" name="Rectangle 12"/>
          <p:cNvSpPr/>
          <p:nvPr/>
        </p:nvSpPr>
        <p:spPr>
          <a:xfrm>
            <a:off x="508156" y="4699346"/>
            <a:ext cx="2506531" cy="180728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 fMRI</a:t>
            </a:r>
          </a:p>
          <a:p>
            <a:pPr marL="342900" indent="-342900" algn="ctr">
              <a:buFont typeface="+mj-lt"/>
              <a:buAutoNum type="alphaUcPeriod"/>
            </a:pPr>
            <a:r>
              <a:rPr lang="en-GB" dirty="0" smtClean="0">
                <a:solidFill>
                  <a:schemeClr val="tx1"/>
                </a:solidFill>
              </a:rPr>
              <a:t>EEG</a:t>
            </a:r>
          </a:p>
          <a:p>
            <a:pPr marL="342900" indent="-342900" algn="ctr">
              <a:buFont typeface="+mj-lt"/>
              <a:buAutoNum type="alphaUcPeriod"/>
            </a:pPr>
            <a:r>
              <a:rPr lang="en-GB" dirty="0" smtClean="0">
                <a:solidFill>
                  <a:schemeClr val="tx1"/>
                </a:solidFill>
              </a:rPr>
              <a:t>ERP</a:t>
            </a:r>
          </a:p>
          <a:p>
            <a:pPr marL="342900" indent="-342900" algn="ctr">
              <a:buFont typeface="+mj-lt"/>
              <a:buAutoNum type="alphaUcPeriod"/>
            </a:pPr>
            <a:r>
              <a:rPr lang="en-GB" dirty="0" smtClean="0">
                <a:solidFill>
                  <a:schemeClr val="tx1"/>
                </a:solidFill>
              </a:rPr>
              <a:t>Post-mortem</a:t>
            </a:r>
          </a:p>
        </p:txBody>
      </p:sp>
      <p:sp>
        <p:nvSpPr>
          <p:cNvPr id="14" name="Rectangle 13"/>
          <p:cNvSpPr/>
          <p:nvPr/>
        </p:nvSpPr>
        <p:spPr>
          <a:xfrm>
            <a:off x="3382241" y="4150706"/>
            <a:ext cx="2506531" cy="54864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Which of the following is most likely to measure ‘global’ (whole) brain activity rather than specific areas of activity/damage?</a:t>
            </a:r>
            <a:endParaRPr lang="en-GB" sz="1000" dirty="0"/>
          </a:p>
        </p:txBody>
      </p:sp>
      <p:sp>
        <p:nvSpPr>
          <p:cNvPr id="15" name="Rectangle 14"/>
          <p:cNvSpPr/>
          <p:nvPr/>
        </p:nvSpPr>
        <p:spPr>
          <a:xfrm>
            <a:off x="3382240" y="4699346"/>
            <a:ext cx="2506531" cy="180728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smtClean="0">
                <a:solidFill>
                  <a:schemeClr val="tx1"/>
                </a:solidFill>
              </a:rPr>
              <a:t>fMRI</a:t>
            </a:r>
          </a:p>
          <a:p>
            <a:pPr marL="342900" indent="-342900" algn="ctr">
              <a:buFont typeface="+mj-lt"/>
              <a:buAutoNum type="alphaUcPeriod"/>
            </a:pPr>
            <a:r>
              <a:rPr lang="en-GB" smtClean="0">
                <a:solidFill>
                  <a:schemeClr val="tx1"/>
                </a:solidFill>
              </a:rPr>
              <a:t>EEG</a:t>
            </a:r>
          </a:p>
          <a:p>
            <a:pPr marL="342900" indent="-342900" algn="ctr">
              <a:buFont typeface="+mj-lt"/>
              <a:buAutoNum type="alphaUcPeriod"/>
            </a:pPr>
            <a:r>
              <a:rPr lang="en-GB" smtClean="0">
                <a:solidFill>
                  <a:schemeClr val="tx1"/>
                </a:solidFill>
              </a:rPr>
              <a:t>ERP</a:t>
            </a:r>
          </a:p>
          <a:p>
            <a:pPr marL="342900" indent="-342900" algn="ctr">
              <a:buFont typeface="+mj-lt"/>
              <a:buAutoNum type="alphaUcPeriod"/>
            </a:pPr>
            <a:r>
              <a:rPr lang="en-GB" smtClean="0">
                <a:solidFill>
                  <a:schemeClr val="tx1"/>
                </a:solidFill>
              </a:rPr>
              <a:t>Post-mortem</a:t>
            </a:r>
            <a:endParaRPr lang="en-GB" dirty="0" smtClean="0">
              <a:solidFill>
                <a:schemeClr val="tx1"/>
              </a:solidFill>
            </a:endParaRPr>
          </a:p>
        </p:txBody>
      </p:sp>
      <p:sp>
        <p:nvSpPr>
          <p:cNvPr id="16" name="Rectangle 15"/>
          <p:cNvSpPr/>
          <p:nvPr/>
        </p:nvSpPr>
        <p:spPr>
          <a:xfrm>
            <a:off x="6256324" y="4150706"/>
            <a:ext cx="2506531" cy="54864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dirty="0" smtClean="0"/>
              <a:t>Which of the following uses a statistical averaging technique to remove extraneous scan data?</a:t>
            </a:r>
            <a:endParaRPr lang="en-GB" sz="1050" dirty="0"/>
          </a:p>
        </p:txBody>
      </p:sp>
      <p:sp>
        <p:nvSpPr>
          <p:cNvPr id="17" name="Rectangle 16"/>
          <p:cNvSpPr/>
          <p:nvPr/>
        </p:nvSpPr>
        <p:spPr>
          <a:xfrm>
            <a:off x="6256323" y="4699346"/>
            <a:ext cx="2506531" cy="180728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marL="342900" indent="-342900" algn="ctr">
              <a:buFont typeface="+mj-lt"/>
              <a:buAutoNum type="alphaUcPeriod"/>
            </a:pPr>
            <a:r>
              <a:rPr lang="en-GB" smtClean="0">
                <a:solidFill>
                  <a:schemeClr val="tx1"/>
                </a:solidFill>
              </a:rPr>
              <a:t>fMRI</a:t>
            </a:r>
          </a:p>
          <a:p>
            <a:pPr marL="342900" indent="-342900" algn="ctr">
              <a:buFont typeface="+mj-lt"/>
              <a:buAutoNum type="alphaUcPeriod"/>
            </a:pPr>
            <a:r>
              <a:rPr lang="en-GB" smtClean="0">
                <a:solidFill>
                  <a:schemeClr val="tx1"/>
                </a:solidFill>
              </a:rPr>
              <a:t>EEG</a:t>
            </a:r>
          </a:p>
          <a:p>
            <a:pPr marL="342900" indent="-342900" algn="ctr">
              <a:buFont typeface="+mj-lt"/>
              <a:buAutoNum type="alphaUcPeriod"/>
            </a:pPr>
            <a:r>
              <a:rPr lang="en-GB" smtClean="0">
                <a:solidFill>
                  <a:schemeClr val="tx1"/>
                </a:solidFill>
              </a:rPr>
              <a:t>ERP</a:t>
            </a:r>
          </a:p>
          <a:p>
            <a:pPr marL="342900" indent="-342900" algn="ctr">
              <a:buFont typeface="+mj-lt"/>
              <a:buAutoNum type="alphaUcPeriod"/>
            </a:pPr>
            <a:r>
              <a:rPr lang="en-GB" smtClean="0">
                <a:solidFill>
                  <a:schemeClr val="tx1"/>
                </a:solidFill>
              </a:rPr>
              <a:t>Post-mortem</a:t>
            </a:r>
            <a:endParaRPr lang="en-GB" dirty="0" smtClean="0">
              <a:solidFill>
                <a:schemeClr val="tx1"/>
              </a:solidFill>
            </a:endParaRPr>
          </a:p>
        </p:txBody>
      </p:sp>
      <p:sp>
        <p:nvSpPr>
          <p:cNvPr id="18" name="Rectangle 17"/>
          <p:cNvSpPr/>
          <p:nvPr/>
        </p:nvSpPr>
        <p:spPr>
          <a:xfrm>
            <a:off x="9130408" y="4150706"/>
            <a:ext cx="2506531" cy="54864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Which of the following describes a post-mortem investigation?</a:t>
            </a:r>
            <a:endParaRPr lang="en-GB" sz="1200" dirty="0"/>
          </a:p>
        </p:txBody>
      </p:sp>
      <p:sp>
        <p:nvSpPr>
          <p:cNvPr id="19" name="Rectangle 18"/>
          <p:cNvSpPr/>
          <p:nvPr/>
        </p:nvSpPr>
        <p:spPr>
          <a:xfrm>
            <a:off x="9130407" y="4699346"/>
            <a:ext cx="2506531" cy="180728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sz="1400" dirty="0" smtClean="0">
                <a:solidFill>
                  <a:schemeClr val="tx1"/>
                </a:solidFill>
              </a:rPr>
              <a:t>Removal of the frontal lobe</a:t>
            </a:r>
          </a:p>
          <a:p>
            <a:pPr marL="342900" indent="-342900" algn="ctr">
              <a:buFont typeface="+mj-lt"/>
              <a:buAutoNum type="alphaUcPeriod"/>
            </a:pPr>
            <a:r>
              <a:rPr lang="en-GB" sz="1400" dirty="0" smtClean="0">
                <a:solidFill>
                  <a:schemeClr val="tx1"/>
                </a:solidFill>
              </a:rPr>
              <a:t>Microscopic removal of brain cells</a:t>
            </a:r>
          </a:p>
          <a:p>
            <a:pPr marL="342900" indent="-342900" algn="ctr">
              <a:buFont typeface="+mj-lt"/>
              <a:buAutoNum type="alphaUcPeriod"/>
            </a:pPr>
            <a:r>
              <a:rPr lang="en-GB" sz="1400" dirty="0" smtClean="0">
                <a:solidFill>
                  <a:schemeClr val="tx1"/>
                </a:solidFill>
              </a:rPr>
              <a:t>Cuttin</a:t>
            </a:r>
            <a:r>
              <a:rPr lang="en-GB" sz="1400" dirty="0" smtClean="0">
                <a:solidFill>
                  <a:schemeClr val="tx1"/>
                </a:solidFill>
              </a:rPr>
              <a:t>g the brain down the middle to separate hemispheres</a:t>
            </a:r>
          </a:p>
          <a:p>
            <a:pPr marL="342900" indent="-342900" algn="ctr">
              <a:buFont typeface="+mj-lt"/>
              <a:buAutoNum type="alphaUcPeriod"/>
            </a:pPr>
            <a:r>
              <a:rPr lang="en-GB" sz="1400" dirty="0" smtClean="0">
                <a:solidFill>
                  <a:schemeClr val="tx1"/>
                </a:solidFill>
              </a:rPr>
              <a:t>Examining a brain after death</a:t>
            </a:r>
            <a:endParaRPr lang="en-GB" sz="1400" dirty="0">
              <a:solidFill>
                <a:schemeClr val="tx1"/>
              </a:solidFill>
            </a:endParaRPr>
          </a:p>
        </p:txBody>
      </p:sp>
      <p:pic>
        <p:nvPicPr>
          <p:cNvPr id="2" name="Picture 1"/>
          <p:cNvPicPr>
            <a:picLocks noChangeAspect="1"/>
          </p:cNvPicPr>
          <p:nvPr/>
        </p:nvPicPr>
        <p:blipFill rotWithShape="1">
          <a:blip r:embed="rId2"/>
          <a:srcRect l="9715" t="3303" r="12871" b="15818"/>
          <a:stretch/>
        </p:blipFill>
        <p:spPr>
          <a:xfrm>
            <a:off x="9947986" y="54624"/>
            <a:ext cx="1688952" cy="1323407"/>
          </a:xfrm>
          <a:prstGeom prst="rect">
            <a:avLst/>
          </a:prstGeom>
        </p:spPr>
      </p:pic>
      <p:pic>
        <p:nvPicPr>
          <p:cNvPr id="21" name="Picture 20"/>
          <p:cNvPicPr>
            <a:picLocks noChangeAspect="1"/>
          </p:cNvPicPr>
          <p:nvPr/>
        </p:nvPicPr>
        <p:blipFill rotWithShape="1">
          <a:blip r:embed="rId2"/>
          <a:srcRect l="9715" t="3303" r="12871" b="15818"/>
          <a:stretch/>
        </p:blipFill>
        <p:spPr>
          <a:xfrm>
            <a:off x="508156" y="55637"/>
            <a:ext cx="1688952" cy="1323407"/>
          </a:xfrm>
          <a:prstGeom prst="rect">
            <a:avLst/>
          </a:prstGeom>
        </p:spPr>
      </p:pic>
      <p:sp>
        <p:nvSpPr>
          <p:cNvPr id="22" name="Rectangle 21"/>
          <p:cNvSpPr/>
          <p:nvPr/>
        </p:nvSpPr>
        <p:spPr>
          <a:xfrm>
            <a:off x="2197108" y="116162"/>
            <a:ext cx="7750878"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Localisation</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of function and ways of investigating the brain multiple choice</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87629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93944"/>
              </p:ext>
            </p:extLst>
          </p:nvPr>
        </p:nvGraphicFramePr>
        <p:xfrm>
          <a:off x="167427" y="526000"/>
          <a:ext cx="11848560" cy="6181940"/>
        </p:xfrm>
        <a:graphic>
          <a:graphicData uri="http://schemas.openxmlformats.org/drawingml/2006/table">
            <a:tbl>
              <a:tblPr firstRow="1" firstCol="1" bandRow="1">
                <a:tableStyleId>{5940675A-B579-460E-94D1-54222C63F5DA}</a:tableStyleId>
              </a:tblPr>
              <a:tblGrid>
                <a:gridCol w="1414831"/>
                <a:gridCol w="3105652"/>
                <a:gridCol w="3849920"/>
                <a:gridCol w="3478157"/>
              </a:tblGrid>
              <a:tr h="231820">
                <a:tc>
                  <a:txBody>
                    <a:bodyPr/>
                    <a:lstStyle/>
                    <a:p>
                      <a:pPr algn="ctr">
                        <a:lnSpc>
                          <a:spcPct val="107000"/>
                        </a:lnSpc>
                        <a:spcAft>
                          <a:spcPts val="0"/>
                        </a:spcAft>
                      </a:pPr>
                      <a:r>
                        <a:rPr lang="en-GB" sz="7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c>
                  <a:txBody>
                    <a:bodyPr/>
                    <a:lstStyle/>
                    <a:p>
                      <a:pPr algn="ctr">
                        <a:lnSpc>
                          <a:spcPct val="107000"/>
                        </a:lnSpc>
                        <a:spcAft>
                          <a:spcPts val="0"/>
                        </a:spcAft>
                      </a:pPr>
                      <a:r>
                        <a:rPr lang="en-GB" sz="1000" dirty="0">
                          <a:effectLst/>
                        </a:rPr>
                        <a:t>POINT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c>
                  <a:txBody>
                    <a:bodyPr/>
                    <a:lstStyle/>
                    <a:p>
                      <a:pPr algn="ctr">
                        <a:lnSpc>
                          <a:spcPct val="107000"/>
                        </a:lnSpc>
                        <a:spcAft>
                          <a:spcPts val="0"/>
                        </a:spcAft>
                      </a:pPr>
                      <a:r>
                        <a:rPr lang="en-GB" sz="1000" dirty="0">
                          <a:effectLst/>
                        </a:rPr>
                        <a:t>EXPLAIN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c>
                  <a:txBody>
                    <a:bodyPr/>
                    <a:lstStyle/>
                    <a:p>
                      <a:pPr algn="ctr">
                        <a:lnSpc>
                          <a:spcPct val="107000"/>
                        </a:lnSpc>
                        <a:spcAft>
                          <a:spcPts val="0"/>
                        </a:spcAft>
                      </a:pPr>
                      <a:r>
                        <a:rPr lang="en-GB" sz="1000" dirty="0">
                          <a:effectLst/>
                        </a:rPr>
                        <a:t>ELABORATE/HOWEVER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tc>
              </a:tr>
              <a:tr h="725636">
                <a:tc>
                  <a:txBody>
                    <a:bodyPr/>
                    <a:lstStyle/>
                    <a:p>
                      <a:pPr algn="ctr">
                        <a:lnSpc>
                          <a:spcPct val="107000"/>
                        </a:lnSpc>
                        <a:spcAft>
                          <a:spcPts val="0"/>
                        </a:spcAft>
                      </a:pPr>
                      <a:r>
                        <a:rPr lang="en-GB" sz="900" dirty="0">
                          <a:effectLst/>
                        </a:rPr>
                        <a:t>Animal studies into the role of the SCN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solidFill>
                      <a:schemeClr val="accent1"/>
                    </a:solidFill>
                  </a:tcPr>
                </a:tc>
                <a:tc>
                  <a:txBody>
                    <a:bodyPr/>
                    <a:lstStyle/>
                    <a:p>
                      <a:pPr algn="ctr">
                        <a:lnSpc>
                          <a:spcPct val="100000"/>
                        </a:lnSpc>
                        <a:spcAft>
                          <a:spcPts val="0"/>
                        </a:spcAft>
                      </a:pPr>
                      <a:r>
                        <a:rPr lang="en-GB" sz="900" dirty="0">
                          <a:effectLst/>
                        </a:rPr>
                        <a:t>Much of the research looking at endogenous pacemakers and exogenous </a:t>
                      </a:r>
                      <a:r>
                        <a:rPr lang="en-GB" sz="900" dirty="0" err="1">
                          <a:effectLst/>
                        </a:rPr>
                        <a:t>zeitgebers</a:t>
                      </a:r>
                      <a:r>
                        <a:rPr lang="en-GB" sz="900" dirty="0">
                          <a:effectLst/>
                        </a:rPr>
                        <a:t> influence on the sleep wake cycle is case study or studies using very small samples, such as </a:t>
                      </a:r>
                      <a:r>
                        <a:rPr lang="en-GB" sz="900" dirty="0" err="1">
                          <a:effectLst/>
                        </a:rPr>
                        <a:t>Siffre</a:t>
                      </a:r>
                      <a:r>
                        <a:rPr lang="en-GB" sz="900" dirty="0">
                          <a:effectLst/>
                        </a:rPr>
                        <a:t> cave study and </a:t>
                      </a:r>
                      <a:r>
                        <a:rPr lang="en-GB" sz="900" dirty="0" err="1">
                          <a:effectLst/>
                        </a:rPr>
                        <a:t>Aschcoff</a:t>
                      </a:r>
                      <a:r>
                        <a:rPr lang="en-GB" sz="900" dirty="0">
                          <a:effectLst/>
                        </a:rPr>
                        <a:t> and </a:t>
                      </a:r>
                      <a:r>
                        <a:rPr lang="en-GB" sz="900" dirty="0" err="1">
                          <a:effectLst/>
                        </a:rPr>
                        <a:t>Wevers</a:t>
                      </a:r>
                      <a:r>
                        <a:rPr lang="en-GB" sz="900" dirty="0">
                          <a:effectLst/>
                        </a:rPr>
                        <a:t> Bunker study.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solidFill>
                      <a:schemeClr val="accent4"/>
                    </a:solidFill>
                  </a:tcPr>
                </a:tc>
                <a:tc>
                  <a:txBody>
                    <a:bodyPr/>
                    <a:lstStyle/>
                    <a:p>
                      <a:pPr algn="ctr">
                        <a:lnSpc>
                          <a:spcPct val="100000"/>
                        </a:lnSpc>
                        <a:spcAft>
                          <a:spcPts val="0"/>
                        </a:spcAft>
                      </a:pPr>
                      <a:r>
                        <a:rPr lang="en-GB" sz="900" dirty="0">
                          <a:effectLst/>
                        </a:rPr>
                        <a:t>Burgess found that exposure to bright light following an east-west flight decreased the time needed to readjust to local time on arrival. Three groups of volunteers were exposed to either continuous bright light, intermittent bright light or dim light. They found participants in the continuous bright light group shifted their circadian rhythm back 2.1 hours, intermittent bright light 1.5 hours and dim light 0.6 hours.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solidFill>
                      <a:schemeClr val="accent6"/>
                    </a:solidFill>
                  </a:tcPr>
                </a:tc>
                <a:tc>
                  <a:txBody>
                    <a:bodyPr/>
                    <a:lstStyle/>
                    <a:p>
                      <a:pPr algn="ctr">
                        <a:lnSpc>
                          <a:spcPct val="100000"/>
                        </a:lnSpc>
                        <a:spcAft>
                          <a:spcPts val="0"/>
                        </a:spcAft>
                      </a:pPr>
                      <a:r>
                        <a:rPr lang="en-GB" sz="900" dirty="0">
                          <a:effectLst/>
                        </a:rPr>
                        <a:t>However, may psychologists would argue that this study is an example of an exceptional circumstance; and that for most people there is an interaction between our internal pacemaker and exogenous </a:t>
                      </a:r>
                      <a:r>
                        <a:rPr lang="en-GB" sz="900" dirty="0" err="1">
                          <a:effectLst/>
                        </a:rPr>
                        <a:t>zeitgebers</a:t>
                      </a:r>
                      <a:r>
                        <a:rPr lang="en-GB" sz="900" dirty="0">
                          <a:effectLst/>
                        </a:rPr>
                        <a:t> that sets our circadian rhythm. Isolating each factor and investigating each separately may tell us very little about how our circadian rhythms are set in real life and actually, we need to consider a blended system.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solidFill>
                      <a:schemeClr val="accent3"/>
                    </a:solidFill>
                  </a:tcPr>
                </a:tc>
              </a:tr>
              <a:tr h="875200">
                <a:tc>
                  <a:txBody>
                    <a:bodyPr/>
                    <a:lstStyle/>
                    <a:p>
                      <a:pPr algn="ctr">
                        <a:lnSpc>
                          <a:spcPct val="107000"/>
                        </a:lnSpc>
                        <a:spcAft>
                          <a:spcPts val="0"/>
                        </a:spcAft>
                      </a:pPr>
                      <a:r>
                        <a:rPr lang="en-GB" sz="900" dirty="0">
                          <a:effectLst/>
                        </a:rPr>
                        <a:t>Reductionism: </a:t>
                      </a:r>
                      <a:endParaRPr lang="en-GB" sz="1050" dirty="0">
                        <a:effectLst/>
                      </a:endParaRPr>
                    </a:p>
                    <a:p>
                      <a:pPr algn="ctr">
                        <a:lnSpc>
                          <a:spcPct val="107000"/>
                        </a:lnSpc>
                        <a:spcAft>
                          <a:spcPts val="0"/>
                        </a:spcAft>
                      </a:pPr>
                      <a:r>
                        <a:rPr lang="en-GB" sz="900" dirty="0">
                          <a:effectLst/>
                        </a:rPr>
                        <a:t>The role of peripheral oscillators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solidFill>
                      <a:schemeClr val="accent2"/>
                    </a:solidFill>
                  </a:tcPr>
                </a:tc>
                <a:tc>
                  <a:txBody>
                    <a:bodyPr/>
                    <a:lstStyle/>
                    <a:p>
                      <a:pPr algn="ctr">
                        <a:lnSpc>
                          <a:spcPct val="100000"/>
                        </a:lnSpc>
                        <a:spcAft>
                          <a:spcPts val="0"/>
                        </a:spcAft>
                      </a:pPr>
                      <a:r>
                        <a:rPr lang="en-GB" sz="900" dirty="0">
                          <a:effectLst/>
                        </a:rPr>
                        <a:t>. </a:t>
                      </a:r>
                      <a:endParaRPr lang="en-GB" sz="1050" dirty="0">
                        <a:effectLst/>
                      </a:endParaRPr>
                    </a:p>
                    <a:p>
                      <a:pPr algn="ctr">
                        <a:lnSpc>
                          <a:spcPct val="100000"/>
                        </a:lnSpc>
                        <a:spcAft>
                          <a:spcPts val="0"/>
                        </a:spcAft>
                      </a:pPr>
                      <a:r>
                        <a:rPr lang="en-GB" sz="900" dirty="0">
                          <a:effectLst/>
                        </a:rPr>
                        <a:t>Jetlag can be a severe condition causing sleep, appetite and mood disturbance. So by understanding the role exogenous </a:t>
                      </a:r>
                      <a:r>
                        <a:rPr lang="en-GB" sz="900" dirty="0" err="1">
                          <a:effectLst/>
                        </a:rPr>
                        <a:t>zeitgebers</a:t>
                      </a:r>
                      <a:r>
                        <a:rPr lang="en-GB" sz="900" dirty="0">
                          <a:effectLst/>
                        </a:rPr>
                        <a:t> have on our sleep we can decrease the impacts jetlag has on our sleep wake cycles.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solidFill>
                      <a:schemeClr val="accent6"/>
                    </a:solidFill>
                  </a:tcPr>
                </a:tc>
                <a:tc>
                  <a:txBody>
                    <a:bodyPr/>
                    <a:lstStyle/>
                    <a:p>
                      <a:pPr algn="ctr">
                        <a:lnSpc>
                          <a:spcPct val="100000"/>
                        </a:lnSpc>
                      </a:pPr>
                      <a:r>
                        <a:rPr lang="en-GB" sz="900" dirty="0">
                          <a:effectLst/>
                        </a:rPr>
                        <a:t>This is shown through a case study by Miles (1977) of a young man blind from birth with a circadian rhythm of 24.9 hours, whose sleep wake cycle could not be adjusted regardless of changes to social cues. He required medication to allow him to sleep and wake up every day at the appropriate times.</a:t>
                      </a:r>
                      <a:endParaRPr lang="en-GB" sz="1050" dirty="0">
                        <a:effectLst/>
                        <a:latin typeface="Calibri" panose="020F0502020204030204" pitchFamily="34" charset="0"/>
                        <a:ea typeface="Times New Roman" panose="02020603050405020304" pitchFamily="18" charset="0"/>
                      </a:endParaRPr>
                    </a:p>
                  </a:txBody>
                  <a:tcPr marL="35921" marR="35921" marT="0" marB="0" anchor="ctr">
                    <a:solidFill>
                      <a:schemeClr val="accent3"/>
                    </a:solidFill>
                  </a:tcPr>
                </a:tc>
                <a:tc>
                  <a:txBody>
                    <a:bodyPr/>
                    <a:lstStyle/>
                    <a:p>
                      <a:pPr algn="ctr">
                        <a:lnSpc>
                          <a:spcPct val="100000"/>
                        </a:lnSpc>
                        <a:spcAft>
                          <a:spcPts val="0"/>
                        </a:spcAft>
                      </a:pPr>
                      <a:r>
                        <a:rPr lang="en-GB" sz="900" dirty="0">
                          <a:effectLst/>
                        </a:rPr>
                        <a:t>However, there are many methodological limitations to Campbell and Murphy’s original research, and other psychologists have suggested that the participants may have had some limited light exposure to their eyes. Also, they only isolated light in this experiment, and did not control for the influence of other exogenous </a:t>
                      </a:r>
                      <a:r>
                        <a:rPr lang="en-GB" sz="900" dirty="0" err="1">
                          <a:effectLst/>
                        </a:rPr>
                        <a:t>zeitgebers</a:t>
                      </a:r>
                      <a:r>
                        <a:rPr lang="en-GB" sz="900" dirty="0">
                          <a:effectLst/>
                        </a:rPr>
                        <a:t> such as the time that meals were taken as well as ambient temperature on the sleep wake cycle.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solidFill>
                      <a:schemeClr val="accent2"/>
                    </a:solidFill>
                  </a:tcPr>
                </a:tc>
              </a:tr>
              <a:tr h="1260307">
                <a:tc>
                  <a:txBody>
                    <a:bodyPr/>
                    <a:lstStyle/>
                    <a:p>
                      <a:pPr algn="ctr">
                        <a:lnSpc>
                          <a:spcPct val="107000"/>
                        </a:lnSpc>
                        <a:spcAft>
                          <a:spcPts val="0"/>
                        </a:spcAft>
                      </a:pPr>
                      <a:r>
                        <a:rPr lang="en-GB" sz="900" dirty="0">
                          <a:effectLst/>
                        </a:rPr>
                        <a:t>Role of exogenous </a:t>
                      </a:r>
                      <a:r>
                        <a:rPr lang="en-GB" sz="900" dirty="0" err="1">
                          <a:effectLst/>
                        </a:rPr>
                        <a:t>zeitgebers</a:t>
                      </a:r>
                      <a:r>
                        <a:rPr lang="en-GB" sz="900" dirty="0">
                          <a:effectLst/>
                        </a:rPr>
                        <a:t> may be overstated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solidFill>
                      <a:schemeClr val="accent3"/>
                    </a:solidFill>
                  </a:tcPr>
                </a:tc>
                <a:tc>
                  <a:txBody>
                    <a:bodyPr/>
                    <a:lstStyle/>
                    <a:p>
                      <a:pPr algn="ctr">
                        <a:lnSpc>
                          <a:spcPct val="100000"/>
                        </a:lnSpc>
                        <a:spcAft>
                          <a:spcPts val="0"/>
                        </a:spcAft>
                      </a:pPr>
                      <a:r>
                        <a:rPr lang="en-GB" sz="900" dirty="0">
                          <a:effectLst/>
                        </a:rPr>
                        <a:t>The </a:t>
                      </a:r>
                      <a:r>
                        <a:rPr lang="en-GB" sz="900" dirty="0" err="1">
                          <a:effectLst/>
                        </a:rPr>
                        <a:t>suprachiasmatic</a:t>
                      </a:r>
                      <a:r>
                        <a:rPr lang="en-GB" sz="900" dirty="0">
                          <a:effectLst/>
                        </a:rPr>
                        <a:t> nucleus role in the sleep wake cycle can be demonstrated with animals through lesion studies and cellular implantation.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solidFill>
                      <a:schemeClr val="accent1"/>
                    </a:solidFill>
                  </a:tcPr>
                </a:tc>
                <a:tc>
                  <a:txBody>
                    <a:bodyPr/>
                    <a:lstStyle/>
                    <a:p>
                      <a:pPr algn="ctr">
                        <a:lnSpc>
                          <a:spcPct val="100000"/>
                        </a:lnSpc>
                      </a:pPr>
                      <a:r>
                        <a:rPr lang="en-GB" sz="900" dirty="0">
                          <a:effectLst/>
                        </a:rPr>
                        <a:t>Consequently, it is impossible to generalise these results to whole populations of people, as there may be some individual differences in the research sample that makes these participants respond to the changes the sleep/wake cycle in atypical ways. For example, </a:t>
                      </a:r>
                      <a:r>
                        <a:rPr lang="en-GB" sz="900" dirty="0" err="1">
                          <a:effectLst/>
                        </a:rPr>
                        <a:t>Siffre</a:t>
                      </a:r>
                      <a:r>
                        <a:rPr lang="en-GB" sz="900" dirty="0">
                          <a:effectLst/>
                        </a:rPr>
                        <a:t> noted that when he went into the cave at 60 years, his body responded very differently with his body clock following more of a 48 hour cycle. And </a:t>
                      </a:r>
                      <a:r>
                        <a:rPr lang="en-GB" sz="900" dirty="0" err="1">
                          <a:effectLst/>
                        </a:rPr>
                        <a:t>Czeisler</a:t>
                      </a:r>
                      <a:r>
                        <a:rPr lang="en-GB" sz="900" dirty="0">
                          <a:effectLst/>
                        </a:rPr>
                        <a:t> has found evidence that cycles can vary by as much as 13-65 hours.</a:t>
                      </a:r>
                      <a:endParaRPr lang="en-GB" sz="1050" dirty="0">
                        <a:effectLst/>
                        <a:latin typeface="Calibri" panose="020F0502020204030204" pitchFamily="34" charset="0"/>
                        <a:ea typeface="Times New Roman" panose="02020603050405020304" pitchFamily="18" charset="0"/>
                      </a:endParaRPr>
                    </a:p>
                  </a:txBody>
                  <a:tcPr marL="35921" marR="35921" marT="0" marB="0" anchor="ctr">
                    <a:solidFill>
                      <a:schemeClr val="accent4"/>
                    </a:solidFill>
                  </a:tcPr>
                </a:tc>
                <a:tc>
                  <a:txBody>
                    <a:bodyPr/>
                    <a:lstStyle/>
                    <a:p>
                      <a:pPr algn="ctr">
                        <a:lnSpc>
                          <a:spcPct val="100000"/>
                        </a:lnSpc>
                        <a:spcAft>
                          <a:spcPts val="0"/>
                        </a:spcAft>
                      </a:pPr>
                      <a:r>
                        <a:rPr lang="en-GB" sz="900" dirty="0">
                          <a:effectLst/>
                        </a:rPr>
                        <a:t> The strengths of both of these animal studies is that manipulation of the SCN (IV) was conducted under controlled conditions so the results can be replicated, and show a clear cause and effect relationship; i.e. damage/change to the SCN alters sleep wake cycle.  However, there are issues in generalising these findings to much higher order species like humans who also have many complex social cues which may alter sleep wake patterns. Moreover these studies can be considered unethical as the rodents were exposed to extreme harm; and it could be argued that the findings from this research do not justify the means of obtaining them.</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solidFill>
                      <a:schemeClr val="accent1"/>
                    </a:solidFill>
                  </a:tcPr>
                </a:tc>
              </a:tr>
              <a:tr h="1639091">
                <a:tc>
                  <a:txBody>
                    <a:bodyPr/>
                    <a:lstStyle/>
                    <a:p>
                      <a:pPr algn="ctr">
                        <a:lnSpc>
                          <a:spcPct val="107000"/>
                        </a:lnSpc>
                        <a:spcAft>
                          <a:spcPts val="0"/>
                        </a:spcAft>
                      </a:pPr>
                      <a:r>
                        <a:rPr lang="en-GB" sz="900" dirty="0">
                          <a:effectLst/>
                        </a:rPr>
                        <a:t>Issues with case study evidence to support the role of endogenous pacemakers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solidFill>
                      <a:schemeClr val="accent4"/>
                    </a:solidFill>
                  </a:tcPr>
                </a:tc>
                <a:tc>
                  <a:txBody>
                    <a:bodyPr/>
                    <a:lstStyle/>
                    <a:p>
                      <a:pPr algn="ctr">
                        <a:lnSpc>
                          <a:spcPct val="100000"/>
                        </a:lnSpc>
                        <a:spcAft>
                          <a:spcPts val="0"/>
                        </a:spcAft>
                      </a:pPr>
                      <a:r>
                        <a:rPr lang="en-GB" sz="900" dirty="0">
                          <a:effectLst/>
                        </a:rPr>
                        <a:t>The role of exogenous </a:t>
                      </a:r>
                      <a:r>
                        <a:rPr lang="en-GB" sz="900" dirty="0" err="1">
                          <a:effectLst/>
                        </a:rPr>
                        <a:t>zeitgebers</a:t>
                      </a:r>
                      <a:r>
                        <a:rPr lang="en-GB" sz="900" dirty="0">
                          <a:effectLst/>
                        </a:rPr>
                        <a:t> may have been exaggerated, as there is evidence that although external environmental cues may vary, some individual’s pacemakers are set to withstand their influence.</a:t>
                      </a:r>
                      <a:endParaRPr lang="en-GB" sz="1050" dirty="0">
                        <a:effectLst/>
                      </a:endParaRPr>
                    </a:p>
                    <a:p>
                      <a:pPr algn="ctr">
                        <a:lnSpc>
                          <a:spcPct val="100000"/>
                        </a:lnSpc>
                        <a:spcAft>
                          <a:spcPts val="0"/>
                        </a:spcAft>
                      </a:pPr>
                      <a:r>
                        <a:rPr lang="en-GB" sz="900" dirty="0">
                          <a:effectLst/>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solidFill>
                      <a:schemeClr val="accent3"/>
                    </a:solidFill>
                  </a:tcPr>
                </a:tc>
                <a:tc>
                  <a:txBody>
                    <a:bodyPr/>
                    <a:lstStyle/>
                    <a:p>
                      <a:pPr algn="ctr">
                        <a:lnSpc>
                          <a:spcPct val="100000"/>
                        </a:lnSpc>
                      </a:pPr>
                      <a:r>
                        <a:rPr lang="en-GB" sz="900" dirty="0">
                          <a:effectLst/>
                        </a:rPr>
                        <a:t>Research has demonstrated that there are many peripheral oscillators  found in many other organs of the body including the adrenal gland , oesophagus, lungs,  liver, pancreas and skin that not only function in combination with the SCN, they also have the ability to work independently. </a:t>
                      </a:r>
                      <a:r>
                        <a:rPr lang="en-GB" sz="900" dirty="0" err="1">
                          <a:effectLst/>
                        </a:rPr>
                        <a:t>Damiola</a:t>
                      </a:r>
                      <a:r>
                        <a:rPr lang="en-GB" sz="900" dirty="0">
                          <a:effectLst/>
                        </a:rPr>
                        <a:t> (2000) demonstrated that changing the feeding patterns in mice could alter the circadian rhythm of liver cells by up to 12 hours. Furthermore Campbell and Murphy demonstrated that light may be detected by skin receptor cells even when the same information is not received by the eyes. Fifteen patients were woken at various times of the night and light was shone onto the back of their knees.  In some cases the researchers managed to alter the sleep wake cycle of these participants by three hours. This suggests that light need not enter the eyes and stimulate the SCN in order to exert an effect on the sleep wake cycle.</a:t>
                      </a:r>
                      <a:endParaRPr lang="en-GB" sz="1050" dirty="0">
                        <a:effectLst/>
                        <a:latin typeface="Calibri" panose="020F0502020204030204" pitchFamily="34" charset="0"/>
                        <a:ea typeface="Times New Roman" panose="02020603050405020304" pitchFamily="18" charset="0"/>
                      </a:endParaRPr>
                    </a:p>
                  </a:txBody>
                  <a:tcPr marL="35921" marR="35921" marT="0" marB="0" anchor="ctr">
                    <a:solidFill>
                      <a:schemeClr val="accent2"/>
                    </a:solidFill>
                  </a:tcPr>
                </a:tc>
                <a:tc>
                  <a:txBody>
                    <a:bodyPr/>
                    <a:lstStyle/>
                    <a:p>
                      <a:pPr algn="ctr">
                        <a:lnSpc>
                          <a:spcPct val="100000"/>
                        </a:lnSpc>
                        <a:spcAft>
                          <a:spcPts val="0"/>
                        </a:spcAft>
                      </a:pPr>
                      <a:r>
                        <a:rPr lang="en-GB" sz="900" dirty="0">
                          <a:effectLst/>
                        </a:rPr>
                        <a:t>As a result, those in the continuous bright light group felt sleepier 2 hours earlier in the evening and woke up two hours earlier in the morning, closer to the local time conditions they would find themselves in after an east-west flight. This research demonstrates that we can entrain our circadian rhythms to fit into changing time zones to reduce the impact of jetlag. This also has implications on the economy, as individuals who must take long haul flights for business can improve their productivity and concentration upon landing at their destinations and get on with their jobs more rapidly.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solidFill>
                      <a:schemeClr val="accent6"/>
                    </a:solidFill>
                  </a:tcPr>
                </a:tc>
              </a:tr>
              <a:tr h="1140286">
                <a:tc>
                  <a:txBody>
                    <a:bodyPr/>
                    <a:lstStyle/>
                    <a:p>
                      <a:pPr algn="ctr">
                        <a:lnSpc>
                          <a:spcPct val="107000"/>
                        </a:lnSpc>
                        <a:spcAft>
                          <a:spcPts val="0"/>
                        </a:spcAft>
                      </a:pPr>
                      <a:r>
                        <a:rPr lang="en-GB" sz="900" dirty="0">
                          <a:effectLst/>
                        </a:rPr>
                        <a:t>Practical application: Using Light exposure to avoid jet lag</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solidFill>
                      <a:schemeClr val="accent6"/>
                    </a:solidFill>
                  </a:tcPr>
                </a:tc>
                <a:tc>
                  <a:txBody>
                    <a:bodyPr/>
                    <a:lstStyle/>
                    <a:p>
                      <a:pPr algn="ctr">
                        <a:lnSpc>
                          <a:spcPct val="100000"/>
                        </a:lnSpc>
                        <a:spcAft>
                          <a:spcPts val="0"/>
                        </a:spcAft>
                      </a:pPr>
                      <a:r>
                        <a:rPr lang="en-GB" sz="900" dirty="0">
                          <a:effectLst/>
                        </a:rPr>
                        <a:t>It may be too simplistic to suggest that the </a:t>
                      </a:r>
                      <a:r>
                        <a:rPr lang="en-GB" sz="900" dirty="0" err="1">
                          <a:effectLst/>
                        </a:rPr>
                        <a:t>suprachiasmatic</a:t>
                      </a:r>
                      <a:r>
                        <a:rPr lang="en-GB" sz="900" dirty="0">
                          <a:effectLst/>
                        </a:rPr>
                        <a:t> nucleus is the only endogenous pacemaker responsible for regulating the sleep wake cycle.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solidFill>
                      <a:schemeClr val="accent2"/>
                    </a:solidFill>
                  </a:tcPr>
                </a:tc>
                <a:tc>
                  <a:txBody>
                    <a:bodyPr/>
                    <a:lstStyle/>
                    <a:p>
                      <a:pPr algn="ctr">
                        <a:lnSpc>
                          <a:spcPct val="100000"/>
                        </a:lnSpc>
                        <a:spcAft>
                          <a:spcPts val="0"/>
                        </a:spcAft>
                      </a:pPr>
                      <a:r>
                        <a:rPr lang="en-GB" sz="900" dirty="0" err="1">
                          <a:effectLst/>
                        </a:rPr>
                        <a:t>DeCoursay</a:t>
                      </a:r>
                      <a:r>
                        <a:rPr lang="en-GB" sz="900" dirty="0">
                          <a:effectLst/>
                        </a:rPr>
                        <a:t> destroyed the SCN connections in 30 chipmunks and returned them to their natural habitat for 80 days. She noted that many of them were killed by predation not long after, as they had ventured out of their nests at the wrong time of day, suggesting their normal sleep wake cycle had been impaired. Furthermore, Ralph implanted SCN cells from mutant hamsters who had a sleep wake cycle of 20 hours into the SCN hamsters with a normal cycle. He discovered that for the hamsters who received the transplant their cycles changed to that of their mutant donors. Both these studies provide support for the importance of the SCN in regulating the sleep wake cycle.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solidFill>
                      <a:schemeClr val="accent1"/>
                    </a:solidFill>
                  </a:tcPr>
                </a:tc>
                <a:tc>
                  <a:txBody>
                    <a:bodyPr/>
                    <a:lstStyle/>
                    <a:p>
                      <a:pPr algn="ctr">
                        <a:lnSpc>
                          <a:spcPct val="100000"/>
                        </a:lnSpc>
                        <a:spcAft>
                          <a:spcPts val="0"/>
                        </a:spcAft>
                      </a:pPr>
                      <a:r>
                        <a:rPr lang="en-GB" sz="900" dirty="0">
                          <a:effectLst/>
                        </a:rPr>
                        <a:t>This suggests that results cannot be generalised from these small samples onto everyone, as factors such as age and gender may have significant impacts on our circadian rhythms.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921" marR="35921" marT="0" marB="0" anchor="ctr">
                    <a:solidFill>
                      <a:schemeClr val="accent4"/>
                    </a:solidFill>
                  </a:tcPr>
                </a:tc>
              </a:tr>
            </a:tbl>
          </a:graphicData>
        </a:graphic>
      </p:graphicFrame>
      <p:sp>
        <p:nvSpPr>
          <p:cNvPr id="5" name="Rectangle 4"/>
          <p:cNvSpPr/>
          <p:nvPr/>
        </p:nvSpPr>
        <p:spPr>
          <a:xfrm>
            <a:off x="0" y="-20665"/>
            <a:ext cx="12192000"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Endogenous Pacemakers and Exogenous </a:t>
            </a:r>
            <a:r>
              <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Zeitgebers</a:t>
            </a:r>
            <a:r>
              <a:rPr lang="en-GB"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Evaluation Colour Sort</a:t>
            </a:r>
            <a:endParaRPr lang="en-GB"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27198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157" y="1416471"/>
            <a:ext cx="2506531" cy="54864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Which of the following is an example of the circadian rhythm?</a:t>
            </a:r>
            <a:endParaRPr lang="en-GB" sz="1200" dirty="0"/>
          </a:p>
        </p:txBody>
      </p:sp>
      <p:sp>
        <p:nvSpPr>
          <p:cNvPr id="5" name="Rectangle 4"/>
          <p:cNvSpPr/>
          <p:nvPr/>
        </p:nvSpPr>
        <p:spPr>
          <a:xfrm>
            <a:off x="508156" y="1965111"/>
            <a:ext cx="2506531" cy="1807284"/>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The menstrual cycle</a:t>
            </a:r>
          </a:p>
          <a:p>
            <a:pPr marL="342900" indent="-342900" algn="ctr">
              <a:buFont typeface="+mj-lt"/>
              <a:buAutoNum type="alphaUcPeriod"/>
            </a:pPr>
            <a:r>
              <a:rPr lang="en-GB" dirty="0" smtClean="0">
                <a:solidFill>
                  <a:schemeClr val="tx1"/>
                </a:solidFill>
              </a:rPr>
              <a:t>Seasonal affective disorder</a:t>
            </a:r>
          </a:p>
          <a:p>
            <a:pPr marL="342900" indent="-342900" algn="ctr">
              <a:buFont typeface="+mj-lt"/>
              <a:buAutoNum type="alphaUcPeriod"/>
            </a:pPr>
            <a:r>
              <a:rPr lang="en-GB" b="1" dirty="0" smtClean="0">
                <a:solidFill>
                  <a:schemeClr val="accent2"/>
                </a:solidFill>
              </a:rPr>
              <a:t>The sleep/wake cycle</a:t>
            </a:r>
          </a:p>
          <a:p>
            <a:pPr marL="342900" indent="-342900" algn="ctr">
              <a:buFont typeface="+mj-lt"/>
              <a:buAutoNum type="alphaUcPeriod"/>
            </a:pPr>
            <a:r>
              <a:rPr lang="en-GB" dirty="0" smtClean="0">
                <a:solidFill>
                  <a:schemeClr val="tx1"/>
                </a:solidFill>
              </a:rPr>
              <a:t>The stages of sleep</a:t>
            </a:r>
            <a:endParaRPr lang="en-GB" dirty="0">
              <a:solidFill>
                <a:schemeClr val="tx1"/>
              </a:solidFill>
            </a:endParaRPr>
          </a:p>
        </p:txBody>
      </p:sp>
      <p:sp>
        <p:nvSpPr>
          <p:cNvPr id="6" name="Rectangle 5"/>
          <p:cNvSpPr/>
          <p:nvPr/>
        </p:nvSpPr>
        <p:spPr>
          <a:xfrm>
            <a:off x="3382241" y="1416471"/>
            <a:ext cx="2506531" cy="54864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900" dirty="0" smtClean="0">
                <a:solidFill>
                  <a:schemeClr val="tx1"/>
                </a:solidFill>
              </a:rPr>
              <a:t>In </a:t>
            </a:r>
            <a:r>
              <a:rPr lang="en-GB" sz="900" dirty="0" err="1" smtClean="0">
                <a:solidFill>
                  <a:schemeClr val="tx1"/>
                </a:solidFill>
              </a:rPr>
              <a:t>Siffre’s</a:t>
            </a:r>
            <a:r>
              <a:rPr lang="en-GB" sz="900" dirty="0" smtClean="0">
                <a:solidFill>
                  <a:schemeClr val="tx1"/>
                </a:solidFill>
              </a:rPr>
              <a:t> cave study and </a:t>
            </a:r>
            <a:r>
              <a:rPr lang="en-GB" sz="900" dirty="0" err="1" smtClean="0">
                <a:solidFill>
                  <a:schemeClr val="tx1"/>
                </a:solidFill>
              </a:rPr>
              <a:t>Aschoff</a:t>
            </a:r>
            <a:r>
              <a:rPr lang="en-GB" sz="900" dirty="0" smtClean="0">
                <a:solidFill>
                  <a:schemeClr val="tx1"/>
                </a:solidFill>
              </a:rPr>
              <a:t> and </a:t>
            </a:r>
            <a:r>
              <a:rPr lang="en-GB" sz="900" dirty="0" err="1" smtClean="0">
                <a:solidFill>
                  <a:schemeClr val="tx1"/>
                </a:solidFill>
              </a:rPr>
              <a:t>Wever’s</a:t>
            </a:r>
            <a:r>
              <a:rPr lang="en-GB" sz="900" dirty="0" smtClean="0">
                <a:solidFill>
                  <a:schemeClr val="tx1"/>
                </a:solidFill>
              </a:rPr>
              <a:t> bunker study, the biological clock is not influenced by exogenous </a:t>
            </a:r>
            <a:r>
              <a:rPr lang="en-GB" sz="900" dirty="0" err="1" smtClean="0">
                <a:solidFill>
                  <a:schemeClr val="tx1"/>
                </a:solidFill>
              </a:rPr>
              <a:t>zeitgebers</a:t>
            </a:r>
            <a:r>
              <a:rPr lang="en-GB" sz="900" dirty="0" smtClean="0">
                <a:solidFill>
                  <a:schemeClr val="tx1"/>
                </a:solidFill>
              </a:rPr>
              <a:t> such as light. Within these studies, it is described as:</a:t>
            </a:r>
            <a:endParaRPr lang="en-GB" sz="900" dirty="0">
              <a:solidFill>
                <a:schemeClr val="tx1"/>
              </a:solidFill>
            </a:endParaRPr>
          </a:p>
        </p:txBody>
      </p:sp>
      <p:sp>
        <p:nvSpPr>
          <p:cNvPr id="7" name="Rectangle 6"/>
          <p:cNvSpPr/>
          <p:nvPr/>
        </p:nvSpPr>
        <p:spPr>
          <a:xfrm>
            <a:off x="3382240" y="1965111"/>
            <a:ext cx="2506531" cy="180728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Free-wheeling</a:t>
            </a:r>
          </a:p>
          <a:p>
            <a:pPr marL="342900" indent="-342900" algn="ctr">
              <a:buFont typeface="+mj-lt"/>
              <a:buAutoNum type="alphaUcPeriod"/>
            </a:pPr>
            <a:r>
              <a:rPr lang="en-GB" dirty="0" smtClean="0">
                <a:solidFill>
                  <a:schemeClr val="tx1"/>
                </a:solidFill>
              </a:rPr>
              <a:t>Free-trading</a:t>
            </a:r>
          </a:p>
          <a:p>
            <a:pPr marL="342900" indent="-342900" algn="ctr">
              <a:buFont typeface="+mj-lt"/>
              <a:buAutoNum type="alphaUcPeriod"/>
            </a:pPr>
            <a:r>
              <a:rPr lang="en-GB" dirty="0" smtClean="0">
                <a:solidFill>
                  <a:schemeClr val="tx1"/>
                </a:solidFill>
              </a:rPr>
              <a:t>Free-flowing</a:t>
            </a:r>
          </a:p>
          <a:p>
            <a:pPr marL="342900" indent="-342900" algn="ctr">
              <a:buFont typeface="+mj-lt"/>
              <a:buAutoNum type="alphaUcPeriod"/>
            </a:pPr>
            <a:r>
              <a:rPr lang="en-GB" b="1" dirty="0" smtClean="0">
                <a:solidFill>
                  <a:schemeClr val="accent2"/>
                </a:solidFill>
              </a:rPr>
              <a:t>Free-running</a:t>
            </a:r>
            <a:endParaRPr lang="en-GB" b="1" dirty="0">
              <a:solidFill>
                <a:schemeClr val="accent2"/>
              </a:solidFill>
            </a:endParaRPr>
          </a:p>
        </p:txBody>
      </p:sp>
      <p:sp>
        <p:nvSpPr>
          <p:cNvPr id="8" name="Rectangle 7"/>
          <p:cNvSpPr/>
          <p:nvPr/>
        </p:nvSpPr>
        <p:spPr>
          <a:xfrm>
            <a:off x="6256324" y="1416471"/>
            <a:ext cx="2506531" cy="54864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Core body temperature varies by approximately how many degrees over a 24 hour period?</a:t>
            </a:r>
            <a:endParaRPr lang="en-GB" sz="1200" dirty="0"/>
          </a:p>
        </p:txBody>
      </p:sp>
      <p:sp>
        <p:nvSpPr>
          <p:cNvPr id="9" name="Rectangle 8"/>
          <p:cNvSpPr/>
          <p:nvPr/>
        </p:nvSpPr>
        <p:spPr>
          <a:xfrm>
            <a:off x="6256323" y="1965111"/>
            <a:ext cx="2506531" cy="1807284"/>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1 degree C</a:t>
            </a:r>
          </a:p>
          <a:p>
            <a:pPr marL="342900" indent="-342900" algn="ctr">
              <a:buFont typeface="+mj-lt"/>
              <a:buAutoNum type="alphaUcPeriod"/>
            </a:pPr>
            <a:r>
              <a:rPr lang="en-GB" b="1" dirty="0" smtClean="0">
                <a:solidFill>
                  <a:schemeClr val="accent2"/>
                </a:solidFill>
              </a:rPr>
              <a:t>2 degrees C</a:t>
            </a:r>
          </a:p>
          <a:p>
            <a:pPr marL="342900" indent="-342900" algn="ctr">
              <a:buFont typeface="+mj-lt"/>
              <a:buAutoNum type="alphaUcPeriod"/>
            </a:pPr>
            <a:r>
              <a:rPr lang="en-GB" dirty="0" smtClean="0">
                <a:solidFill>
                  <a:schemeClr val="tx1"/>
                </a:solidFill>
              </a:rPr>
              <a:t>3 degrees C</a:t>
            </a:r>
          </a:p>
          <a:p>
            <a:pPr marL="342900" indent="-342900" algn="ctr">
              <a:buFont typeface="+mj-lt"/>
              <a:buAutoNum type="alphaUcPeriod"/>
            </a:pPr>
            <a:r>
              <a:rPr lang="en-GB" dirty="0" smtClean="0">
                <a:solidFill>
                  <a:schemeClr val="tx1"/>
                </a:solidFill>
              </a:rPr>
              <a:t>5 degrees C</a:t>
            </a:r>
            <a:endParaRPr lang="en-GB" dirty="0">
              <a:solidFill>
                <a:schemeClr val="tx1"/>
              </a:solidFill>
            </a:endParaRPr>
          </a:p>
        </p:txBody>
      </p:sp>
      <p:sp>
        <p:nvSpPr>
          <p:cNvPr id="10" name="Rectangle 9"/>
          <p:cNvSpPr/>
          <p:nvPr/>
        </p:nvSpPr>
        <p:spPr>
          <a:xfrm>
            <a:off x="9130408" y="1416471"/>
            <a:ext cx="2506531" cy="54864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000" dirty="0" smtClean="0">
                <a:solidFill>
                  <a:schemeClr val="tx1"/>
                </a:solidFill>
              </a:rPr>
              <a:t>Research into circadian rhythms has contributed to our understanding of </a:t>
            </a:r>
            <a:r>
              <a:rPr lang="en-GB" sz="1000" dirty="0" err="1" smtClean="0">
                <a:solidFill>
                  <a:schemeClr val="tx1"/>
                </a:solidFill>
              </a:rPr>
              <a:t>chronotherapeutics</a:t>
            </a:r>
            <a:r>
              <a:rPr lang="en-GB" sz="1000" dirty="0" smtClean="0">
                <a:solidFill>
                  <a:schemeClr val="tx1"/>
                </a:solidFill>
              </a:rPr>
              <a:t> which is the study of:</a:t>
            </a:r>
            <a:endParaRPr lang="en-GB" sz="1000" dirty="0">
              <a:solidFill>
                <a:schemeClr val="tx1"/>
              </a:solidFill>
            </a:endParaRPr>
          </a:p>
        </p:txBody>
      </p:sp>
      <p:sp>
        <p:nvSpPr>
          <p:cNvPr id="11" name="Rectangle 10"/>
          <p:cNvSpPr/>
          <p:nvPr/>
        </p:nvSpPr>
        <p:spPr>
          <a:xfrm>
            <a:off x="9130407" y="1965111"/>
            <a:ext cx="2506531" cy="180728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342900" indent="-342900" algn="ctr">
              <a:buFont typeface="+mj-lt"/>
              <a:buAutoNum type="alphaUcPeriod"/>
            </a:pPr>
            <a:r>
              <a:rPr lang="en-GB" sz="1200" b="1" dirty="0" smtClean="0">
                <a:solidFill>
                  <a:schemeClr val="accent2"/>
                </a:solidFill>
              </a:rPr>
              <a:t>The timing of drug dosing</a:t>
            </a:r>
          </a:p>
          <a:p>
            <a:pPr marL="342900" indent="-342900" algn="ctr">
              <a:buFont typeface="+mj-lt"/>
              <a:buAutoNum type="alphaUcPeriod"/>
            </a:pPr>
            <a:r>
              <a:rPr lang="en-GB" sz="1200" dirty="0">
                <a:solidFill>
                  <a:schemeClr val="tx1"/>
                </a:solidFill>
              </a:rPr>
              <a:t>H</a:t>
            </a:r>
            <a:r>
              <a:rPr lang="en-GB" sz="1200" dirty="0" smtClean="0">
                <a:solidFill>
                  <a:schemeClr val="tx1"/>
                </a:solidFill>
              </a:rPr>
              <a:t>ow circadian and </a:t>
            </a:r>
            <a:r>
              <a:rPr lang="en-GB" sz="1200" dirty="0" err="1" smtClean="0">
                <a:solidFill>
                  <a:schemeClr val="tx1"/>
                </a:solidFill>
              </a:rPr>
              <a:t>infradian</a:t>
            </a:r>
            <a:r>
              <a:rPr lang="en-GB" sz="1200" dirty="0" smtClean="0">
                <a:solidFill>
                  <a:schemeClr val="tx1"/>
                </a:solidFill>
              </a:rPr>
              <a:t> rhythms interact</a:t>
            </a:r>
          </a:p>
          <a:p>
            <a:pPr marL="342900" indent="-342900" algn="ctr">
              <a:buFont typeface="+mj-lt"/>
              <a:buAutoNum type="alphaUcPeriod"/>
            </a:pPr>
            <a:r>
              <a:rPr lang="en-GB" sz="1200" dirty="0">
                <a:solidFill>
                  <a:schemeClr val="tx1"/>
                </a:solidFill>
              </a:rPr>
              <a:t>H</a:t>
            </a:r>
            <a:r>
              <a:rPr lang="en-GB" sz="1200" dirty="0" smtClean="0">
                <a:solidFill>
                  <a:schemeClr val="tx1"/>
                </a:solidFill>
              </a:rPr>
              <a:t>ow endogenous pacemakers ar</a:t>
            </a:r>
            <a:r>
              <a:rPr lang="en-GB" sz="1200" dirty="0" smtClean="0">
                <a:solidFill>
                  <a:schemeClr val="tx1"/>
                </a:solidFill>
              </a:rPr>
              <a:t>e detected by skin receptors</a:t>
            </a:r>
          </a:p>
          <a:p>
            <a:pPr marL="342900" indent="-342900" algn="ctr">
              <a:buFont typeface="+mj-lt"/>
              <a:buAutoNum type="alphaUcPeriod"/>
            </a:pPr>
            <a:r>
              <a:rPr lang="en-GB" sz="1200" dirty="0" smtClean="0">
                <a:solidFill>
                  <a:schemeClr val="tx1"/>
                </a:solidFill>
              </a:rPr>
              <a:t>The effects of disruption of circadian rhythms (including shift work and jet lag)</a:t>
            </a:r>
            <a:endParaRPr lang="en-GB" sz="1200" dirty="0">
              <a:solidFill>
                <a:schemeClr val="tx1"/>
              </a:solidFill>
            </a:endParaRPr>
          </a:p>
        </p:txBody>
      </p:sp>
      <p:sp>
        <p:nvSpPr>
          <p:cNvPr id="12" name="Rectangle 11"/>
          <p:cNvSpPr/>
          <p:nvPr/>
        </p:nvSpPr>
        <p:spPr>
          <a:xfrm>
            <a:off x="508157" y="4150706"/>
            <a:ext cx="2506531" cy="54864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The Stern and McClintock study investigated the influence of which chemicals?</a:t>
            </a:r>
            <a:endParaRPr lang="en-GB" sz="1200" dirty="0"/>
          </a:p>
        </p:txBody>
      </p:sp>
      <p:sp>
        <p:nvSpPr>
          <p:cNvPr id="13" name="Rectangle 12"/>
          <p:cNvSpPr/>
          <p:nvPr/>
        </p:nvSpPr>
        <p:spPr>
          <a:xfrm>
            <a:off x="508156" y="4699346"/>
            <a:ext cx="2506531" cy="1807284"/>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 Hormones</a:t>
            </a:r>
          </a:p>
          <a:p>
            <a:pPr marL="342900" indent="-342900" algn="ctr">
              <a:buFont typeface="+mj-lt"/>
              <a:buAutoNum type="alphaUcPeriod"/>
            </a:pPr>
            <a:r>
              <a:rPr lang="en-GB" b="1" dirty="0" smtClean="0">
                <a:solidFill>
                  <a:schemeClr val="accent2"/>
                </a:solidFill>
              </a:rPr>
              <a:t>Pheromones</a:t>
            </a:r>
          </a:p>
          <a:p>
            <a:pPr marL="342900" indent="-342900" algn="ctr">
              <a:buFont typeface="+mj-lt"/>
              <a:buAutoNum type="alphaUcPeriod"/>
            </a:pPr>
            <a:r>
              <a:rPr lang="en-GB" dirty="0" smtClean="0">
                <a:solidFill>
                  <a:schemeClr val="tx1"/>
                </a:solidFill>
              </a:rPr>
              <a:t>Phonemes</a:t>
            </a:r>
          </a:p>
          <a:p>
            <a:pPr marL="342900" indent="-342900" algn="ctr">
              <a:buFont typeface="+mj-lt"/>
              <a:buAutoNum type="alphaUcPeriod"/>
            </a:pPr>
            <a:r>
              <a:rPr lang="en-GB" dirty="0" smtClean="0">
                <a:solidFill>
                  <a:schemeClr val="tx1"/>
                </a:solidFill>
              </a:rPr>
              <a:t>Drugs</a:t>
            </a:r>
            <a:endParaRPr lang="en-GB" dirty="0">
              <a:solidFill>
                <a:schemeClr val="tx1"/>
              </a:solidFill>
            </a:endParaRPr>
          </a:p>
        </p:txBody>
      </p:sp>
      <p:sp>
        <p:nvSpPr>
          <p:cNvPr id="14" name="Rectangle 13"/>
          <p:cNvSpPr/>
          <p:nvPr/>
        </p:nvSpPr>
        <p:spPr>
          <a:xfrm>
            <a:off x="3382241" y="4150706"/>
            <a:ext cx="2506531" cy="54864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smtClean="0">
                <a:solidFill>
                  <a:schemeClr val="tx1"/>
                </a:solidFill>
              </a:rPr>
              <a:t>Rapid eye movement (REM) occurs in which phase of the sleep cycle?</a:t>
            </a:r>
            <a:endParaRPr lang="en-GB" sz="1200" dirty="0">
              <a:solidFill>
                <a:schemeClr val="tx1"/>
              </a:solidFill>
            </a:endParaRPr>
          </a:p>
        </p:txBody>
      </p:sp>
      <p:sp>
        <p:nvSpPr>
          <p:cNvPr id="15" name="Rectangle 14"/>
          <p:cNvSpPr/>
          <p:nvPr/>
        </p:nvSpPr>
        <p:spPr>
          <a:xfrm>
            <a:off x="3382240" y="4699346"/>
            <a:ext cx="2506531" cy="180728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228600" indent="-228600" algn="ctr">
              <a:buFont typeface="+mj-lt"/>
              <a:buAutoNum type="alphaUcPeriod"/>
            </a:pPr>
            <a:r>
              <a:rPr lang="en-GB" dirty="0" smtClean="0">
                <a:solidFill>
                  <a:schemeClr val="tx1"/>
                </a:solidFill>
              </a:rPr>
              <a:t>Stages 1 and 2</a:t>
            </a:r>
          </a:p>
          <a:p>
            <a:pPr marL="228600" indent="-228600" algn="ctr">
              <a:buFont typeface="+mj-lt"/>
              <a:buAutoNum type="alphaUcPeriod"/>
            </a:pPr>
            <a:r>
              <a:rPr lang="en-GB" dirty="0" smtClean="0">
                <a:solidFill>
                  <a:schemeClr val="tx1"/>
                </a:solidFill>
              </a:rPr>
              <a:t>Stages 3 and 4</a:t>
            </a:r>
          </a:p>
          <a:p>
            <a:pPr marL="228600" indent="-228600" algn="ctr">
              <a:buFont typeface="+mj-lt"/>
              <a:buAutoNum type="alphaUcPeriod"/>
            </a:pPr>
            <a:r>
              <a:rPr lang="en-GB" b="1" dirty="0" smtClean="0">
                <a:solidFill>
                  <a:schemeClr val="accent2"/>
                </a:solidFill>
              </a:rPr>
              <a:t>Stage 5</a:t>
            </a:r>
          </a:p>
          <a:p>
            <a:pPr marL="228600" indent="-228600" algn="ctr">
              <a:buFont typeface="+mj-lt"/>
              <a:buAutoNum type="alphaUcPeriod"/>
            </a:pPr>
            <a:r>
              <a:rPr lang="en-GB" dirty="0" smtClean="0">
                <a:solidFill>
                  <a:schemeClr val="tx1"/>
                </a:solidFill>
              </a:rPr>
              <a:t>It is not part of the sleep cycle</a:t>
            </a:r>
            <a:endParaRPr lang="en-GB" dirty="0">
              <a:solidFill>
                <a:schemeClr val="tx1"/>
              </a:solidFill>
            </a:endParaRPr>
          </a:p>
        </p:txBody>
      </p:sp>
      <p:sp>
        <p:nvSpPr>
          <p:cNvPr id="16" name="Rectangle 15"/>
          <p:cNvSpPr/>
          <p:nvPr/>
        </p:nvSpPr>
        <p:spPr>
          <a:xfrm>
            <a:off x="6256324" y="4150706"/>
            <a:ext cx="2506531" cy="54864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Melatonin is secreted by the:</a:t>
            </a:r>
            <a:endParaRPr lang="en-GB" dirty="0"/>
          </a:p>
        </p:txBody>
      </p:sp>
      <p:sp>
        <p:nvSpPr>
          <p:cNvPr id="17" name="Rectangle 16"/>
          <p:cNvSpPr/>
          <p:nvPr/>
        </p:nvSpPr>
        <p:spPr>
          <a:xfrm>
            <a:off x="6256323" y="4699346"/>
            <a:ext cx="2506531" cy="1807284"/>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Adrenal gland</a:t>
            </a:r>
          </a:p>
          <a:p>
            <a:pPr marL="342900" indent="-342900" algn="ctr">
              <a:buFont typeface="+mj-lt"/>
              <a:buAutoNum type="alphaUcPeriod"/>
            </a:pPr>
            <a:r>
              <a:rPr lang="en-GB" dirty="0" smtClean="0">
                <a:solidFill>
                  <a:schemeClr val="tx1"/>
                </a:solidFill>
              </a:rPr>
              <a:t>Thyroid gland</a:t>
            </a:r>
          </a:p>
          <a:p>
            <a:pPr marL="342900" indent="-342900" algn="ctr">
              <a:buFont typeface="+mj-lt"/>
              <a:buAutoNum type="alphaUcPeriod"/>
            </a:pPr>
            <a:r>
              <a:rPr lang="en-GB" dirty="0" smtClean="0">
                <a:solidFill>
                  <a:schemeClr val="tx1"/>
                </a:solidFill>
              </a:rPr>
              <a:t>Pituitary gland</a:t>
            </a:r>
          </a:p>
          <a:p>
            <a:pPr marL="342900" indent="-342900" algn="ctr">
              <a:buFont typeface="+mj-lt"/>
              <a:buAutoNum type="alphaUcPeriod"/>
            </a:pPr>
            <a:r>
              <a:rPr lang="en-GB" b="1" dirty="0" smtClean="0">
                <a:solidFill>
                  <a:schemeClr val="accent2"/>
                </a:solidFill>
              </a:rPr>
              <a:t>Pineal gland</a:t>
            </a:r>
            <a:endParaRPr lang="en-GB" b="1" dirty="0">
              <a:solidFill>
                <a:schemeClr val="accent2"/>
              </a:solidFill>
            </a:endParaRPr>
          </a:p>
        </p:txBody>
      </p:sp>
      <p:sp>
        <p:nvSpPr>
          <p:cNvPr id="18" name="Rectangle 17"/>
          <p:cNvSpPr/>
          <p:nvPr/>
        </p:nvSpPr>
        <p:spPr>
          <a:xfrm>
            <a:off x="9130408" y="4150706"/>
            <a:ext cx="2506531" cy="54864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smtClean="0">
                <a:solidFill>
                  <a:schemeClr val="tx1"/>
                </a:solidFill>
              </a:rPr>
              <a:t>Which pattern of brainwave activity is not a feature of the sleep cycle?</a:t>
            </a:r>
            <a:endParaRPr lang="en-GB" sz="1200" dirty="0">
              <a:solidFill>
                <a:schemeClr val="tx1"/>
              </a:solidFill>
            </a:endParaRPr>
          </a:p>
        </p:txBody>
      </p:sp>
      <p:sp>
        <p:nvSpPr>
          <p:cNvPr id="19" name="Rectangle 18"/>
          <p:cNvSpPr/>
          <p:nvPr/>
        </p:nvSpPr>
        <p:spPr>
          <a:xfrm>
            <a:off x="9130407" y="4699346"/>
            <a:ext cx="2506531" cy="180728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Alpha waves</a:t>
            </a:r>
          </a:p>
          <a:p>
            <a:pPr marL="342900" indent="-342900" algn="ctr">
              <a:buFont typeface="+mj-lt"/>
              <a:buAutoNum type="alphaUcPeriod"/>
            </a:pPr>
            <a:r>
              <a:rPr lang="en-GB" b="1" dirty="0" smtClean="0">
                <a:solidFill>
                  <a:schemeClr val="accent2"/>
                </a:solidFill>
              </a:rPr>
              <a:t>Beta waves</a:t>
            </a:r>
          </a:p>
          <a:p>
            <a:pPr marL="342900" indent="-342900" algn="ctr">
              <a:buFont typeface="+mj-lt"/>
              <a:buAutoNum type="alphaUcPeriod"/>
            </a:pPr>
            <a:r>
              <a:rPr lang="en-GB" dirty="0" smtClean="0">
                <a:solidFill>
                  <a:schemeClr val="tx1"/>
                </a:solidFill>
              </a:rPr>
              <a:t>Delta waves</a:t>
            </a:r>
          </a:p>
          <a:p>
            <a:pPr marL="342900" indent="-342900" algn="ctr">
              <a:buFont typeface="+mj-lt"/>
              <a:buAutoNum type="alphaUcPeriod"/>
            </a:pPr>
            <a:r>
              <a:rPr lang="en-GB" dirty="0" smtClean="0">
                <a:solidFill>
                  <a:schemeClr val="tx1"/>
                </a:solidFill>
              </a:rPr>
              <a:t>Theta waves</a:t>
            </a:r>
            <a:endParaRPr lang="en-GB" dirty="0">
              <a:solidFill>
                <a:schemeClr val="tx1"/>
              </a:solidFill>
            </a:endParaRPr>
          </a:p>
        </p:txBody>
      </p:sp>
      <p:pic>
        <p:nvPicPr>
          <p:cNvPr id="2" name="Picture 1"/>
          <p:cNvPicPr>
            <a:picLocks noChangeAspect="1"/>
          </p:cNvPicPr>
          <p:nvPr/>
        </p:nvPicPr>
        <p:blipFill rotWithShape="1">
          <a:blip r:embed="rId2"/>
          <a:srcRect l="9715" t="3303" r="12871" b="15818"/>
          <a:stretch/>
        </p:blipFill>
        <p:spPr>
          <a:xfrm>
            <a:off x="9947986" y="54624"/>
            <a:ext cx="1688952" cy="1323407"/>
          </a:xfrm>
          <a:prstGeom prst="rect">
            <a:avLst/>
          </a:prstGeom>
        </p:spPr>
      </p:pic>
      <p:pic>
        <p:nvPicPr>
          <p:cNvPr id="21" name="Picture 20"/>
          <p:cNvPicPr>
            <a:picLocks noChangeAspect="1"/>
          </p:cNvPicPr>
          <p:nvPr/>
        </p:nvPicPr>
        <p:blipFill rotWithShape="1">
          <a:blip r:embed="rId2"/>
          <a:srcRect l="9715" t="3303" r="12871" b="15818"/>
          <a:stretch/>
        </p:blipFill>
        <p:spPr>
          <a:xfrm>
            <a:off x="508156" y="55637"/>
            <a:ext cx="1688952" cy="1323407"/>
          </a:xfrm>
          <a:prstGeom prst="rect">
            <a:avLst/>
          </a:prstGeom>
        </p:spPr>
      </p:pic>
      <p:sp>
        <p:nvSpPr>
          <p:cNvPr id="22" name="Rectangle 21"/>
          <p:cNvSpPr/>
          <p:nvPr/>
        </p:nvSpPr>
        <p:spPr>
          <a:xfrm>
            <a:off x="2197108" y="0"/>
            <a:ext cx="7750878"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Circadian and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Infradian</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Rhythms Multiple </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Choice</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68517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157" y="1416471"/>
            <a:ext cx="2506531" cy="54864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Which of the following refers to the activation of secondary neural pathways to carry out new functions?</a:t>
            </a:r>
            <a:endParaRPr lang="en-GB" sz="900" dirty="0"/>
          </a:p>
        </p:txBody>
      </p:sp>
      <p:sp>
        <p:nvSpPr>
          <p:cNvPr id="5" name="Rectangle 4"/>
          <p:cNvSpPr/>
          <p:nvPr/>
        </p:nvSpPr>
        <p:spPr>
          <a:xfrm>
            <a:off x="508156" y="1965111"/>
            <a:ext cx="2506531" cy="1807284"/>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dirty="0" smtClean="0"/>
              <a:t>Revealing</a:t>
            </a:r>
          </a:p>
          <a:p>
            <a:pPr marL="342900" indent="-342900" algn="ctr">
              <a:buFont typeface="+mj-lt"/>
              <a:buAutoNum type="alphaUcPeriod"/>
            </a:pPr>
            <a:r>
              <a:rPr lang="en-GB" dirty="0" smtClean="0">
                <a:solidFill>
                  <a:schemeClr val="accent2"/>
                </a:solidFill>
              </a:rPr>
              <a:t>Unmasking</a:t>
            </a:r>
          </a:p>
          <a:p>
            <a:pPr marL="342900" indent="-342900" algn="ctr">
              <a:buFont typeface="+mj-lt"/>
              <a:buAutoNum type="alphaUcPeriod"/>
            </a:pPr>
            <a:r>
              <a:rPr lang="en-GB" dirty="0" smtClean="0"/>
              <a:t>Unearthing</a:t>
            </a:r>
          </a:p>
          <a:p>
            <a:pPr marL="342900" indent="-342900" algn="ctr">
              <a:buFont typeface="+mj-lt"/>
              <a:buAutoNum type="alphaUcPeriod"/>
            </a:pPr>
            <a:r>
              <a:rPr lang="en-GB" dirty="0" smtClean="0"/>
              <a:t>Renewing</a:t>
            </a:r>
            <a:endParaRPr lang="en-GB" dirty="0"/>
          </a:p>
        </p:txBody>
      </p:sp>
      <p:sp>
        <p:nvSpPr>
          <p:cNvPr id="6" name="Rectangle 5"/>
          <p:cNvSpPr/>
          <p:nvPr/>
        </p:nvSpPr>
        <p:spPr>
          <a:xfrm>
            <a:off x="3382241" y="1416471"/>
            <a:ext cx="2506531"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900" dirty="0" smtClean="0"/>
              <a:t>In the Maguire et al. study of London taxi drivers, which area was seen to have undergone learning-induced changes?</a:t>
            </a:r>
            <a:endParaRPr lang="en-GB" sz="900" dirty="0"/>
          </a:p>
        </p:txBody>
      </p:sp>
      <p:sp>
        <p:nvSpPr>
          <p:cNvPr id="7" name="Rectangle 6"/>
          <p:cNvSpPr/>
          <p:nvPr/>
        </p:nvSpPr>
        <p:spPr>
          <a:xfrm>
            <a:off x="3382240" y="1965111"/>
            <a:ext cx="2506531" cy="180728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342900" indent="-342900" algn="ctr">
              <a:buFont typeface="+mj-lt"/>
              <a:buAutoNum type="alphaUcPeriod"/>
            </a:pPr>
            <a:r>
              <a:rPr lang="en-GB" dirty="0" smtClean="0">
                <a:solidFill>
                  <a:schemeClr val="accent2"/>
                </a:solidFill>
              </a:rPr>
              <a:t>Posterior hippocampus</a:t>
            </a:r>
          </a:p>
          <a:p>
            <a:pPr marL="342900" indent="-342900" algn="ctr">
              <a:buFont typeface="+mj-lt"/>
              <a:buAutoNum type="alphaUcPeriod"/>
            </a:pPr>
            <a:r>
              <a:rPr lang="en-GB" dirty="0" smtClean="0"/>
              <a:t>Anterior hypothalamus</a:t>
            </a:r>
          </a:p>
          <a:p>
            <a:pPr marL="342900" indent="-342900" algn="ctr">
              <a:buFont typeface="+mj-lt"/>
              <a:buAutoNum type="alphaUcPeriod"/>
            </a:pPr>
            <a:r>
              <a:rPr lang="en-GB" dirty="0" smtClean="0"/>
              <a:t>Interior gyrus</a:t>
            </a:r>
          </a:p>
          <a:p>
            <a:pPr marL="342900" indent="-342900" algn="ctr">
              <a:buFont typeface="+mj-lt"/>
              <a:buAutoNum type="alphaUcPeriod"/>
            </a:pPr>
            <a:r>
              <a:rPr lang="en-GB" dirty="0" smtClean="0"/>
              <a:t>Temporal lobe</a:t>
            </a:r>
            <a:endParaRPr lang="en-GB" dirty="0"/>
          </a:p>
        </p:txBody>
      </p:sp>
      <p:sp>
        <p:nvSpPr>
          <p:cNvPr id="8" name="Rectangle 7"/>
          <p:cNvSpPr/>
          <p:nvPr/>
        </p:nvSpPr>
        <p:spPr>
          <a:xfrm>
            <a:off x="6256324" y="1416471"/>
            <a:ext cx="2506531" cy="54864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What is the term used to describe the dying off of neurons?</a:t>
            </a:r>
            <a:endParaRPr lang="en-GB" sz="1200" dirty="0"/>
          </a:p>
        </p:txBody>
      </p:sp>
      <p:sp>
        <p:nvSpPr>
          <p:cNvPr id="9" name="Rectangle 8"/>
          <p:cNvSpPr/>
          <p:nvPr/>
        </p:nvSpPr>
        <p:spPr>
          <a:xfrm>
            <a:off x="6256323" y="1965111"/>
            <a:ext cx="2506531" cy="1807284"/>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dirty="0" smtClean="0"/>
              <a:t>Pruning</a:t>
            </a:r>
          </a:p>
          <a:p>
            <a:pPr marL="342900" indent="-342900" algn="ctr">
              <a:buFont typeface="+mj-lt"/>
              <a:buAutoNum type="alphaUcPeriod"/>
            </a:pPr>
            <a:r>
              <a:rPr lang="en-GB" dirty="0" smtClean="0"/>
              <a:t>Depression</a:t>
            </a:r>
          </a:p>
          <a:p>
            <a:pPr marL="342900" indent="-342900" algn="ctr">
              <a:buFont typeface="+mj-lt"/>
              <a:buAutoNum type="alphaUcPeriod"/>
            </a:pPr>
            <a:r>
              <a:rPr lang="en-GB" dirty="0" smtClean="0">
                <a:solidFill>
                  <a:schemeClr val="accent2"/>
                </a:solidFill>
              </a:rPr>
              <a:t>Apoptosis</a:t>
            </a:r>
          </a:p>
          <a:p>
            <a:pPr marL="342900" indent="-342900" algn="ctr">
              <a:buFont typeface="+mj-lt"/>
              <a:buAutoNum type="alphaUcPeriod"/>
            </a:pPr>
            <a:r>
              <a:rPr lang="en-GB" dirty="0" smtClean="0"/>
              <a:t>Regeneration</a:t>
            </a:r>
            <a:endParaRPr lang="en-GB" dirty="0"/>
          </a:p>
        </p:txBody>
      </p:sp>
      <p:sp>
        <p:nvSpPr>
          <p:cNvPr id="10" name="Rectangle 9"/>
          <p:cNvSpPr/>
          <p:nvPr/>
        </p:nvSpPr>
        <p:spPr>
          <a:xfrm>
            <a:off x="9130408" y="1416471"/>
            <a:ext cx="2506531"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00"/>
              <a:t>What is the term that is used to refer to when connections within the brain are either removed or strengthened?</a:t>
            </a:r>
          </a:p>
        </p:txBody>
      </p:sp>
      <p:sp>
        <p:nvSpPr>
          <p:cNvPr id="11" name="Rectangle 10"/>
          <p:cNvSpPr/>
          <p:nvPr/>
        </p:nvSpPr>
        <p:spPr>
          <a:xfrm>
            <a:off x="9130407" y="1965111"/>
            <a:ext cx="2506531" cy="180728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342900" indent="-342900" algn="ctr">
              <a:buFont typeface="+mj-lt"/>
              <a:buAutoNum type="alphaUcPeriod"/>
            </a:pPr>
            <a:r>
              <a:rPr lang="en-GB" dirty="0" smtClean="0"/>
              <a:t>Neuroplasticity</a:t>
            </a:r>
          </a:p>
          <a:p>
            <a:pPr marL="342900" indent="-342900" algn="ctr">
              <a:buFont typeface="+mj-lt"/>
              <a:buAutoNum type="alphaUcPeriod"/>
            </a:pPr>
            <a:r>
              <a:rPr lang="en-GB" dirty="0" smtClean="0">
                <a:solidFill>
                  <a:schemeClr val="accent2"/>
                </a:solidFill>
              </a:rPr>
              <a:t>Synaptic pruning</a:t>
            </a:r>
          </a:p>
          <a:p>
            <a:pPr marL="342900" indent="-342900" algn="ctr">
              <a:buFont typeface="+mj-lt"/>
              <a:buAutoNum type="alphaUcPeriod"/>
            </a:pPr>
            <a:r>
              <a:rPr lang="en-GB" dirty="0" smtClean="0"/>
              <a:t>Traumatic brain injury</a:t>
            </a:r>
          </a:p>
          <a:p>
            <a:pPr marL="342900" indent="-342900" algn="ctr">
              <a:buFont typeface="+mj-lt"/>
              <a:buAutoNum type="alphaUcPeriod"/>
            </a:pPr>
            <a:r>
              <a:rPr lang="en-GB" dirty="0" smtClean="0"/>
              <a:t>Spontaneous recovery</a:t>
            </a:r>
            <a:endParaRPr lang="en-GB" dirty="0"/>
          </a:p>
        </p:txBody>
      </p:sp>
      <p:sp>
        <p:nvSpPr>
          <p:cNvPr id="12" name="Rectangle 11"/>
          <p:cNvSpPr/>
          <p:nvPr/>
        </p:nvSpPr>
        <p:spPr>
          <a:xfrm>
            <a:off x="508157" y="4150706"/>
            <a:ext cx="2506531" cy="54864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Which of the following age groups would have the </a:t>
            </a:r>
            <a:r>
              <a:rPr lang="en-GB" sz="900" b="1" dirty="0"/>
              <a:t>greatest</a:t>
            </a:r>
            <a:r>
              <a:rPr lang="en-GB" sz="900" dirty="0"/>
              <a:t> amount of neural plasticity with respect to recovery from brain damage?</a:t>
            </a:r>
          </a:p>
        </p:txBody>
      </p:sp>
      <p:sp>
        <p:nvSpPr>
          <p:cNvPr id="13" name="Rectangle 12"/>
          <p:cNvSpPr/>
          <p:nvPr/>
        </p:nvSpPr>
        <p:spPr>
          <a:xfrm>
            <a:off x="508156" y="4699346"/>
            <a:ext cx="2506531" cy="1807284"/>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dirty="0" smtClean="0">
                <a:solidFill>
                  <a:schemeClr val="accent2"/>
                </a:solidFill>
              </a:rPr>
              <a:t>1-10 years</a:t>
            </a:r>
            <a:endParaRPr lang="en-GB" dirty="0">
              <a:solidFill>
                <a:schemeClr val="accent2"/>
              </a:solidFill>
            </a:endParaRPr>
          </a:p>
          <a:p>
            <a:pPr marL="342900" indent="-342900" algn="ctr">
              <a:buFont typeface="+mj-lt"/>
              <a:buAutoNum type="alphaUcPeriod"/>
            </a:pPr>
            <a:r>
              <a:rPr lang="en-GB" dirty="0" smtClean="0"/>
              <a:t>11-20 years</a:t>
            </a:r>
            <a:endParaRPr lang="en-GB" dirty="0"/>
          </a:p>
          <a:p>
            <a:pPr marL="342900" indent="-342900" algn="ctr">
              <a:buFont typeface="+mj-lt"/>
              <a:buAutoNum type="alphaUcPeriod"/>
            </a:pPr>
            <a:r>
              <a:rPr lang="en-GB" dirty="0" smtClean="0"/>
              <a:t>21-30 years</a:t>
            </a:r>
            <a:endParaRPr lang="en-GB" dirty="0"/>
          </a:p>
          <a:p>
            <a:pPr marL="342900" indent="-342900" algn="ctr">
              <a:buFont typeface="+mj-lt"/>
              <a:buAutoNum type="alphaUcPeriod"/>
            </a:pPr>
            <a:r>
              <a:rPr lang="en-GB" dirty="0" smtClean="0"/>
              <a:t>60-70 </a:t>
            </a:r>
            <a:r>
              <a:rPr lang="en-GB" dirty="0"/>
              <a:t>years</a:t>
            </a:r>
          </a:p>
        </p:txBody>
      </p:sp>
      <p:sp>
        <p:nvSpPr>
          <p:cNvPr id="14" name="Rectangle 13"/>
          <p:cNvSpPr/>
          <p:nvPr/>
        </p:nvSpPr>
        <p:spPr>
          <a:xfrm>
            <a:off x="3382241" y="4150706"/>
            <a:ext cx="2506531"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a:t>Neural plasticity would be </a:t>
            </a:r>
            <a:r>
              <a:rPr lang="en-GB" sz="1200" b="1"/>
              <a:t>least important</a:t>
            </a:r>
            <a:r>
              <a:rPr lang="en-GB" sz="1200"/>
              <a:t> for which of the following?</a:t>
            </a:r>
          </a:p>
        </p:txBody>
      </p:sp>
      <p:sp>
        <p:nvSpPr>
          <p:cNvPr id="15" name="Rectangle 14"/>
          <p:cNvSpPr/>
          <p:nvPr/>
        </p:nvSpPr>
        <p:spPr>
          <a:xfrm>
            <a:off x="3382240" y="4699346"/>
            <a:ext cx="2506531" cy="180728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228600" indent="-228600" algn="ctr">
              <a:buFont typeface="+mj-lt"/>
              <a:buAutoNum type="alphaUcPeriod"/>
            </a:pPr>
            <a:r>
              <a:rPr lang="en-GB" sz="1200" dirty="0"/>
              <a:t>A. recovering mental functions lost due to brain damage</a:t>
            </a:r>
            <a:r>
              <a:rPr lang="en-GB" sz="1200" dirty="0" smtClean="0"/>
              <a:t/>
            </a:r>
            <a:br>
              <a:rPr lang="en-GB" sz="1200" dirty="0" smtClean="0"/>
            </a:br>
            <a:r>
              <a:rPr lang="en-GB" sz="1200" dirty="0"/>
              <a:t>B. learning a new fact about biology</a:t>
            </a:r>
            <a:r>
              <a:rPr lang="en-GB" sz="1200" dirty="0" smtClean="0"/>
              <a:t/>
            </a:r>
            <a:br>
              <a:rPr lang="en-GB" sz="1200" dirty="0" smtClean="0"/>
            </a:br>
            <a:r>
              <a:rPr lang="en-GB" sz="1200" dirty="0"/>
              <a:t>C. forming a memory of what you did last night</a:t>
            </a:r>
            <a:r>
              <a:rPr lang="en-GB" sz="1200" dirty="0" smtClean="0"/>
              <a:t/>
            </a:r>
            <a:br>
              <a:rPr lang="en-GB" sz="1200" dirty="0" smtClean="0"/>
            </a:br>
            <a:r>
              <a:rPr lang="en-GB" sz="1200" dirty="0">
                <a:solidFill>
                  <a:schemeClr val="accent2"/>
                </a:solidFill>
              </a:rPr>
              <a:t>D. Neural plasticity would be equally important for all the above.</a:t>
            </a:r>
          </a:p>
        </p:txBody>
      </p:sp>
      <p:sp>
        <p:nvSpPr>
          <p:cNvPr id="16" name="Rectangle 15"/>
          <p:cNvSpPr/>
          <p:nvPr/>
        </p:nvSpPr>
        <p:spPr>
          <a:xfrm>
            <a:off x="6256324" y="4150706"/>
            <a:ext cx="2506531" cy="54864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t>True or false? The number of neurons in the brain is set by early childhood and declines throughout life</a:t>
            </a:r>
            <a:endParaRPr lang="en-GB" sz="1050" dirty="0"/>
          </a:p>
        </p:txBody>
      </p:sp>
      <p:sp>
        <p:nvSpPr>
          <p:cNvPr id="17" name="Rectangle 16"/>
          <p:cNvSpPr/>
          <p:nvPr/>
        </p:nvSpPr>
        <p:spPr>
          <a:xfrm>
            <a:off x="6256323" y="4699346"/>
            <a:ext cx="2506531" cy="1807284"/>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ctr">
              <a:buFont typeface="+mj-lt"/>
              <a:buAutoNum type="alphaUcPeriod"/>
            </a:pPr>
            <a:r>
              <a:rPr lang="en-GB" sz="1600" dirty="0" smtClean="0"/>
              <a:t>TRUE</a:t>
            </a:r>
          </a:p>
          <a:p>
            <a:pPr marL="342900" indent="-342900" algn="ctr">
              <a:buFont typeface="+mj-lt"/>
              <a:buAutoNum type="alphaUcPeriod"/>
            </a:pPr>
            <a:r>
              <a:rPr lang="en-GB" sz="1600" dirty="0" smtClean="0">
                <a:solidFill>
                  <a:schemeClr val="accent2"/>
                </a:solidFill>
              </a:rPr>
              <a:t>FALSE – brain plasticity shows that mental exercise and stimulation can produce new neurons</a:t>
            </a:r>
            <a:endParaRPr lang="en-GB" sz="1600" dirty="0">
              <a:solidFill>
                <a:schemeClr val="accent2"/>
              </a:solidFill>
            </a:endParaRPr>
          </a:p>
        </p:txBody>
      </p:sp>
      <p:sp>
        <p:nvSpPr>
          <p:cNvPr id="18" name="Rectangle 17"/>
          <p:cNvSpPr/>
          <p:nvPr/>
        </p:nvSpPr>
        <p:spPr>
          <a:xfrm>
            <a:off x="9130408" y="4150706"/>
            <a:ext cx="2506531"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smtClean="0"/>
              <a:t>What is another term for brain plasticity?</a:t>
            </a:r>
            <a:endParaRPr lang="en-GB" sz="1200" dirty="0"/>
          </a:p>
        </p:txBody>
      </p:sp>
      <p:sp>
        <p:nvSpPr>
          <p:cNvPr id="19" name="Rectangle 18"/>
          <p:cNvSpPr/>
          <p:nvPr/>
        </p:nvSpPr>
        <p:spPr>
          <a:xfrm>
            <a:off x="9130407" y="4699346"/>
            <a:ext cx="2506531" cy="180728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342900" indent="-342900" algn="ctr">
              <a:buFont typeface="+mj-lt"/>
              <a:buAutoNum type="alphaUcPeriod"/>
            </a:pPr>
            <a:r>
              <a:rPr lang="en-GB" dirty="0" smtClean="0">
                <a:solidFill>
                  <a:schemeClr val="accent2"/>
                </a:solidFill>
              </a:rPr>
              <a:t>Neuroplasticity</a:t>
            </a:r>
          </a:p>
          <a:p>
            <a:pPr marL="342900" indent="-342900" algn="ctr">
              <a:buFont typeface="+mj-lt"/>
              <a:buAutoNum type="alphaUcPeriod"/>
            </a:pPr>
            <a:r>
              <a:rPr lang="en-GB" dirty="0" smtClean="0"/>
              <a:t>Neuron plasticity</a:t>
            </a:r>
          </a:p>
          <a:p>
            <a:pPr marL="342900" indent="-342900" algn="ctr">
              <a:buFont typeface="+mj-lt"/>
              <a:buAutoNum type="alphaUcPeriod"/>
            </a:pPr>
            <a:r>
              <a:rPr lang="en-GB" dirty="0" smtClean="0"/>
              <a:t>Neural plasticity</a:t>
            </a:r>
          </a:p>
          <a:p>
            <a:pPr marL="342900" indent="-342900" algn="ctr">
              <a:buFont typeface="+mj-lt"/>
              <a:buAutoNum type="alphaUcPeriod"/>
            </a:pPr>
            <a:r>
              <a:rPr lang="en-GB" dirty="0" smtClean="0"/>
              <a:t>Cognitive plasticity</a:t>
            </a:r>
            <a:endParaRPr lang="en-GB" dirty="0"/>
          </a:p>
        </p:txBody>
      </p:sp>
      <p:pic>
        <p:nvPicPr>
          <p:cNvPr id="2" name="Picture 1"/>
          <p:cNvPicPr>
            <a:picLocks noChangeAspect="1"/>
          </p:cNvPicPr>
          <p:nvPr/>
        </p:nvPicPr>
        <p:blipFill rotWithShape="1">
          <a:blip r:embed="rId2"/>
          <a:srcRect l="9715" t="3303" r="12871" b="15818"/>
          <a:stretch/>
        </p:blipFill>
        <p:spPr>
          <a:xfrm>
            <a:off x="9947986" y="54624"/>
            <a:ext cx="1688952" cy="1323407"/>
          </a:xfrm>
          <a:prstGeom prst="rect">
            <a:avLst/>
          </a:prstGeom>
        </p:spPr>
      </p:pic>
      <p:pic>
        <p:nvPicPr>
          <p:cNvPr id="21" name="Picture 20"/>
          <p:cNvPicPr>
            <a:picLocks noChangeAspect="1"/>
          </p:cNvPicPr>
          <p:nvPr/>
        </p:nvPicPr>
        <p:blipFill rotWithShape="1">
          <a:blip r:embed="rId2"/>
          <a:srcRect l="9715" t="3303" r="12871" b="15818"/>
          <a:stretch/>
        </p:blipFill>
        <p:spPr>
          <a:xfrm>
            <a:off x="508156" y="55637"/>
            <a:ext cx="1688952" cy="1323407"/>
          </a:xfrm>
          <a:prstGeom prst="rect">
            <a:avLst/>
          </a:prstGeom>
        </p:spPr>
      </p:pic>
      <p:sp>
        <p:nvSpPr>
          <p:cNvPr id="22" name="Rectangle 21"/>
          <p:cNvSpPr/>
          <p:nvPr/>
        </p:nvSpPr>
        <p:spPr>
          <a:xfrm>
            <a:off x="0" y="254662"/>
            <a:ext cx="12192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Plasticity </a:t>
            </a:r>
            <a:r>
              <a:rPr lang="en-US" sz="5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Multiple Choice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8181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6344486"/>
              </p:ext>
            </p:extLst>
          </p:nvPr>
        </p:nvGraphicFramePr>
        <p:xfrm>
          <a:off x="231820" y="167424"/>
          <a:ext cx="9195515" cy="6570919"/>
        </p:xfrm>
        <a:graphic>
          <a:graphicData uri="http://schemas.openxmlformats.org/drawingml/2006/table">
            <a:tbl>
              <a:tblPr firstRow="1" firstCol="1" bandRow="1">
                <a:tableStyleId>{8799B23B-EC83-4686-B30A-512413B5E67A}</a:tableStyleId>
              </a:tblPr>
              <a:tblGrid>
                <a:gridCol w="3464637"/>
                <a:gridCol w="5730878"/>
              </a:tblGrid>
              <a:tr h="578378">
                <a:tc>
                  <a:txBody>
                    <a:bodyPr/>
                    <a:lstStyle/>
                    <a:p>
                      <a:pPr algn="ctr">
                        <a:lnSpc>
                          <a:spcPct val="107000"/>
                        </a:lnSpc>
                        <a:spcAft>
                          <a:spcPts val="0"/>
                        </a:spcAft>
                      </a:pPr>
                      <a:r>
                        <a:rPr lang="en-GB" sz="11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Functional recovery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0" dirty="0">
                          <a:effectLst/>
                        </a:rPr>
                        <a:t>A form of plasticity following damage to the brain through trauma. It describes the brain’s ability to redistribute or transfer functions usually performed by a damaged area(s) to other undamaged area(s).</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433784">
                <a:tc>
                  <a:txBody>
                    <a:bodyPr/>
                    <a:lstStyle/>
                    <a:p>
                      <a:pPr algn="ctr">
                        <a:lnSpc>
                          <a:spcPct val="107000"/>
                        </a:lnSpc>
                        <a:spcAft>
                          <a:spcPts val="0"/>
                        </a:spcAft>
                      </a:pPr>
                      <a:r>
                        <a:rPr lang="en-GB" sz="11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Parietal cortex</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A part of the brain which Mechelli found was larger in people who were bilingual compared to those who were monolingual.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578378">
                <a:tc>
                  <a:txBody>
                    <a:bodyPr/>
                    <a:lstStyle/>
                    <a:p>
                      <a:pPr algn="ctr">
                        <a:lnSpc>
                          <a:spcPct val="107000"/>
                        </a:lnSpc>
                        <a:spcAft>
                          <a:spcPts val="0"/>
                        </a:spcAft>
                      </a:pPr>
                      <a:r>
                        <a:rPr lang="en-GB" sz="1100" b="1" dirty="0" err="1">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Draganski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A psychologist who imaged the brains of medical students before and after their final exams which showed learning induced changes of the posterior hippocampus and parietal cortex.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289189">
                <a:tc>
                  <a:txBody>
                    <a:bodyPr/>
                    <a:lstStyle/>
                    <a:p>
                      <a:pPr algn="ctr">
                        <a:lnSpc>
                          <a:spcPct val="107000"/>
                        </a:lnSpc>
                        <a:spcAft>
                          <a:spcPts val="0"/>
                        </a:spcAft>
                      </a:pPr>
                      <a:r>
                        <a:rPr lang="en-GB" sz="11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Stroke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An example of an event which may cause trauma and potentially lead to a person displaying functional recovery.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578378">
                <a:tc>
                  <a:txBody>
                    <a:bodyPr/>
                    <a:lstStyle/>
                    <a:p>
                      <a:pPr algn="ctr">
                        <a:lnSpc>
                          <a:spcPct val="107000"/>
                        </a:lnSpc>
                        <a:spcAft>
                          <a:spcPts val="0"/>
                        </a:spcAft>
                      </a:pPr>
                      <a:r>
                        <a:rPr lang="en-GB" sz="11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Recruitment of homologous areas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Changing functionality to a similar area on the opposite side of the brain to perform a specific task e.g. damage to Broca’s area on the left side of the brain causing the right equivalent side to resume its function.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433784">
                <a:tc>
                  <a:txBody>
                    <a:bodyPr/>
                    <a:lstStyle/>
                    <a:p>
                      <a:pPr algn="ctr">
                        <a:lnSpc>
                          <a:spcPct val="107000"/>
                        </a:lnSpc>
                        <a:spcAft>
                          <a:spcPts val="0"/>
                        </a:spcAft>
                      </a:pPr>
                      <a:r>
                        <a:rPr lang="en-GB" sz="11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Synaptic connections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Links between different neurons that meet at a synapse. The number of these reaches its maximum at 2-3 when there are about 15,000.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433784">
                <a:tc>
                  <a:txBody>
                    <a:bodyPr/>
                    <a:lstStyle/>
                    <a:p>
                      <a:pPr algn="ctr">
                        <a:lnSpc>
                          <a:spcPct val="107000"/>
                        </a:lnSpc>
                        <a:spcAft>
                          <a:spcPts val="0"/>
                        </a:spcAft>
                      </a:pPr>
                      <a:r>
                        <a:rPr lang="en-GB" sz="11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Secondary neural pathways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Routes that would not normally be involved in performing a particular function that become activated to enable functioning to continue as before.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433784">
                <a:tc>
                  <a:txBody>
                    <a:bodyPr/>
                    <a:lstStyle/>
                    <a:p>
                      <a:pPr algn="ctr">
                        <a:lnSpc>
                          <a:spcPct val="107000"/>
                        </a:lnSpc>
                        <a:spcAft>
                          <a:spcPts val="0"/>
                        </a:spcAft>
                      </a:pPr>
                      <a:r>
                        <a:rPr lang="en-GB" sz="11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Phantom limb syndrome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The continued experience of sensations in a limb that has been amputated as though the missing limb is still there. It occurs in about 60-80% of amputees.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289189">
                <a:tc>
                  <a:txBody>
                    <a:bodyPr/>
                    <a:lstStyle/>
                    <a:p>
                      <a:pPr algn="ctr">
                        <a:lnSpc>
                          <a:spcPct val="107000"/>
                        </a:lnSpc>
                        <a:spcAft>
                          <a:spcPts val="0"/>
                        </a:spcAft>
                      </a:pPr>
                      <a:r>
                        <a:rPr lang="en-GB" sz="11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Synaptic pruning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The deletion of rarely used synaptic connections and the strengthening of those that are more frequently used.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289189">
                <a:tc>
                  <a:txBody>
                    <a:bodyPr/>
                    <a:lstStyle/>
                    <a:p>
                      <a:pPr algn="ctr">
                        <a:lnSpc>
                          <a:spcPct val="107000"/>
                        </a:lnSpc>
                        <a:spcAft>
                          <a:spcPts val="0"/>
                        </a:spcAft>
                      </a:pPr>
                      <a:r>
                        <a:rPr lang="en-GB" sz="11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Axonal sprouting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The growth of new nerve endings which connect with other undamaged nerve cells to form new neuronal pathways.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433784">
                <a:tc>
                  <a:txBody>
                    <a:bodyPr/>
                    <a:lstStyle/>
                    <a:p>
                      <a:pPr algn="ctr">
                        <a:lnSpc>
                          <a:spcPct val="107000"/>
                        </a:lnSpc>
                        <a:spcAft>
                          <a:spcPts val="0"/>
                        </a:spcAft>
                      </a:pPr>
                      <a:r>
                        <a:rPr lang="en-GB" sz="11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Hippocampus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The part of the brain that showed greater amounts of grey matter in London taxi drivers compared with a control group.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289189">
                <a:tc>
                  <a:txBody>
                    <a:bodyPr/>
                    <a:lstStyle/>
                    <a:p>
                      <a:pPr algn="ctr">
                        <a:lnSpc>
                          <a:spcPct val="107000"/>
                        </a:lnSpc>
                        <a:spcAft>
                          <a:spcPts val="0"/>
                        </a:spcAft>
                      </a:pPr>
                      <a:r>
                        <a:rPr lang="en-GB" sz="11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Maguire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The psychologist who investigated neuroplasticity in London black cab drivers.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433784">
                <a:tc>
                  <a:txBody>
                    <a:bodyPr/>
                    <a:lstStyle/>
                    <a:p>
                      <a:pPr algn="ctr">
                        <a:lnSpc>
                          <a:spcPct val="107000"/>
                        </a:lnSpc>
                        <a:spcAft>
                          <a:spcPts val="0"/>
                        </a:spcAft>
                      </a:pPr>
                      <a:r>
                        <a:rPr lang="en-GB" sz="11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Plasticity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This describes the brain’s tendency to change and adapt (functionally and physically) as a result of experience and new learning.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578378">
                <a:tc>
                  <a:txBody>
                    <a:bodyPr/>
                    <a:lstStyle/>
                    <a:p>
                      <a:pPr algn="ctr">
                        <a:lnSpc>
                          <a:spcPct val="107000"/>
                        </a:lnSpc>
                        <a:spcAft>
                          <a:spcPts val="0"/>
                        </a:spcAft>
                      </a:pPr>
                      <a:r>
                        <a:rPr lang="en-GB" sz="11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Spontaneous recovery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When physical, cognitive and communication deficits may improve on their own e.g. after a stroke as the brain heals, often in the first few days, weeks or months after the trauma.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r h="289189">
                <a:tc>
                  <a:txBody>
                    <a:bodyPr/>
                    <a:lstStyle/>
                    <a:p>
                      <a:pPr algn="ctr">
                        <a:lnSpc>
                          <a:spcPct val="107000"/>
                        </a:lnSpc>
                        <a:spcAft>
                          <a:spcPts val="0"/>
                        </a:spcAft>
                      </a:pPr>
                      <a:r>
                        <a:rPr lang="en-GB" sz="11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Apoptosis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Where the neuron is killed and all connections associated with the neuron are also eliminated.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r>
            </a:tbl>
          </a:graphicData>
        </a:graphic>
      </p:graphicFrame>
      <p:sp>
        <p:nvSpPr>
          <p:cNvPr id="5" name="Rectangle 4"/>
          <p:cNvSpPr/>
          <p:nvPr/>
        </p:nvSpPr>
        <p:spPr>
          <a:xfrm>
            <a:off x="9569003" y="2500322"/>
            <a:ext cx="2519966" cy="4247317"/>
          </a:xfrm>
          <a:prstGeom prst="rect">
            <a:avLst/>
          </a:prstGeom>
        </p:spPr>
        <p:txBody>
          <a:bodyPr wrap="square">
            <a:spAutoFit/>
          </a:bodyPr>
          <a:lstStyle/>
          <a:p>
            <a:r>
              <a:rPr lang="en-GB" dirty="0" smtClean="0">
                <a:effectLst/>
                <a:latin typeface="Calibri" panose="020F0502020204030204" pitchFamily="34" charset="0"/>
                <a:ea typeface="Calibri" panose="020F0502020204030204" pitchFamily="34" charset="0"/>
                <a:cs typeface="Times New Roman" panose="02020603050405020304" pitchFamily="18" charset="0"/>
              </a:rPr>
              <a:t>Apoptosis   *   Axonal sprouting  *   </a:t>
            </a:r>
            <a:r>
              <a:rPr lang="en-GB" dirty="0" err="1" smtClean="0">
                <a:effectLst/>
                <a:latin typeface="Calibri" panose="020F0502020204030204" pitchFamily="34" charset="0"/>
                <a:ea typeface="Calibri" panose="020F0502020204030204" pitchFamily="34" charset="0"/>
                <a:cs typeface="Times New Roman" panose="02020603050405020304" pitchFamily="18" charset="0"/>
              </a:rPr>
              <a:t>Draganski</a:t>
            </a:r>
            <a:r>
              <a:rPr lang="en-GB" dirty="0" smtClean="0">
                <a:effectLst/>
                <a:latin typeface="Calibri" panose="020F0502020204030204" pitchFamily="34" charset="0"/>
                <a:ea typeface="Calibri" panose="020F0502020204030204" pitchFamily="34" charset="0"/>
                <a:cs typeface="Times New Roman" panose="02020603050405020304" pitchFamily="18" charset="0"/>
              </a:rPr>
              <a:t>  *   Functional recovery  *   Hippocampus  *   Maguire  *   Parietal cortex   *  Phantom limb syndrome  *   Plasticity  *   Recruitment of homologous areas  *   Secondary neural pathways  *   Spontaneous recovery  *   Stroke  *   Synaptic connections   *  Synaptic pruning</a:t>
            </a:r>
            <a:endParaRPr lang="en-GB" dirty="0"/>
          </a:p>
        </p:txBody>
      </p:sp>
      <p:sp>
        <p:nvSpPr>
          <p:cNvPr id="6" name="Rectangle 5"/>
          <p:cNvSpPr/>
          <p:nvPr/>
        </p:nvSpPr>
        <p:spPr>
          <a:xfrm>
            <a:off x="9465972" y="190268"/>
            <a:ext cx="2622997"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Plasticity </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 functional recovery of the brain after trauma mix and match</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6"/>
          <p:cNvPicPr/>
          <p:nvPr/>
        </p:nvPicPr>
        <p:blipFill>
          <a:blip r:embed="rId2"/>
          <a:stretch>
            <a:fillRect/>
          </a:stretch>
        </p:blipFill>
        <p:spPr>
          <a:xfrm>
            <a:off x="10500317" y="2058446"/>
            <a:ext cx="657338" cy="512690"/>
          </a:xfrm>
          <a:prstGeom prst="rect">
            <a:avLst/>
          </a:prstGeom>
        </p:spPr>
      </p:pic>
    </p:spTree>
    <p:extLst>
      <p:ext uri="{BB962C8B-B14F-4D97-AF65-F5344CB8AC3E}">
        <p14:creationId xmlns:p14="http://schemas.microsoft.com/office/powerpoint/2010/main" val="2532530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01187322"/>
              </p:ext>
            </p:extLst>
          </p:nvPr>
        </p:nvGraphicFramePr>
        <p:xfrm>
          <a:off x="386175" y="677774"/>
          <a:ext cx="11436630" cy="6115316"/>
        </p:xfrm>
        <a:graphic>
          <a:graphicData uri="http://schemas.openxmlformats.org/drawingml/2006/table">
            <a:tbl>
              <a:tblPr firstRow="1" firstCol="1" bandRow="1">
                <a:tableStyleId>{5DA37D80-6434-44D0-A028-1B22A696006F}</a:tableStyleId>
              </a:tblPr>
              <a:tblGrid>
                <a:gridCol w="3495086"/>
                <a:gridCol w="3971334"/>
                <a:gridCol w="3970210"/>
              </a:tblGrid>
              <a:tr h="391172">
                <a:tc>
                  <a:txBody>
                    <a:bodyPr/>
                    <a:lstStyle/>
                    <a:p>
                      <a:pPr algn="ctr">
                        <a:lnSpc>
                          <a:spcPct val="107000"/>
                        </a:lnSpc>
                        <a:spcAft>
                          <a:spcPts val="0"/>
                        </a:spcAft>
                      </a:pPr>
                      <a:r>
                        <a:rPr lang="en-GB" sz="1300" dirty="0">
                          <a:effectLst/>
                        </a:rPr>
                        <a:t>Situation</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Explain what would happen in split brain patients…</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300">
                          <a:effectLst/>
                        </a:rPr>
                        <a:t>Explain why that would happen</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r>
              <a:tr h="405761">
                <a:tc>
                  <a:txBody>
                    <a:bodyPr/>
                    <a:lstStyle/>
                    <a:p>
                      <a:pPr marL="0" lvl="0" indent="0">
                        <a:lnSpc>
                          <a:spcPct val="107000"/>
                        </a:lnSpc>
                        <a:spcAft>
                          <a:spcPts val="0"/>
                        </a:spcAft>
                        <a:buFont typeface="+mj-lt"/>
                        <a:buNone/>
                        <a:tabLst>
                          <a:tab pos="228600" algn="l"/>
                        </a:tabLst>
                      </a:pPr>
                      <a:r>
                        <a:rPr lang="en-GB" sz="1050" b="0" dirty="0">
                          <a:effectLst/>
                        </a:rPr>
                        <a:t>An object is presented in the left visual field and the patient is asked to pick the object up with their left hand. </a:t>
                      </a:r>
                      <a:endParaRPr lang="en-GB"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The P could point to a matching object on the table but would insist that nothing was seen.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The right hemisphere is unable to speak, hence why the brain thinks that nothing has been seen. It can, however, process visual information which is why it is able to select the matching object.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5761">
                <a:tc>
                  <a:txBody>
                    <a:bodyPr/>
                    <a:lstStyle/>
                    <a:p>
                      <a:pPr marL="0" lvl="0" indent="0">
                        <a:lnSpc>
                          <a:spcPct val="107000"/>
                        </a:lnSpc>
                        <a:spcAft>
                          <a:spcPts val="0"/>
                        </a:spcAft>
                        <a:buFont typeface="+mj-lt"/>
                        <a:buNone/>
                        <a:tabLst>
                          <a:tab pos="228600" algn="l"/>
                        </a:tabLst>
                      </a:pPr>
                      <a:r>
                        <a:rPr lang="en-GB" sz="1050" b="0" dirty="0">
                          <a:effectLst/>
                        </a:rPr>
                        <a:t>An object is placed in the left hand and the patient is asked to name it </a:t>
                      </a:r>
                      <a:endParaRPr lang="en-GB"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00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Ps could not attach verbal labels to the object projected in the left visual field and seemed unaware of the object in their hand, but could draw, point or select the object by touch.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The left side of the body is controlled by the right hemisphere. As the right side of the brain deals with visuospatial information and not language, it is unable to communicate what has been seen but can reproduce it visually.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5761">
                <a:tc>
                  <a:txBody>
                    <a:bodyPr/>
                    <a:lstStyle/>
                    <a:p>
                      <a:pPr marL="0" lvl="0" indent="0">
                        <a:lnSpc>
                          <a:spcPct val="107000"/>
                        </a:lnSpc>
                        <a:spcAft>
                          <a:spcPts val="0"/>
                        </a:spcAft>
                        <a:buFont typeface="+mj-lt"/>
                        <a:buNone/>
                        <a:tabLst>
                          <a:tab pos="228600" algn="l"/>
                        </a:tabLst>
                      </a:pPr>
                      <a:r>
                        <a:rPr lang="en-GB" sz="1050" b="0" dirty="0">
                          <a:effectLst/>
                        </a:rPr>
                        <a:t>A word is presented to the right visual field and the patient is asked to name it </a:t>
                      </a:r>
                      <a:endParaRPr lang="en-GB"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00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Ps could describe it in speech and writing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The right visual field is processed by the left hemisphere which deals with language. This explains why the person is able to use language to describe the word (both spoken and written).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8813">
                <a:tc>
                  <a:txBody>
                    <a:bodyPr/>
                    <a:lstStyle/>
                    <a:p>
                      <a:pPr marL="0" lvl="0" indent="0">
                        <a:lnSpc>
                          <a:spcPct val="107000"/>
                        </a:lnSpc>
                        <a:spcAft>
                          <a:spcPts val="0"/>
                        </a:spcAft>
                        <a:buFont typeface="+mj-lt"/>
                        <a:buNone/>
                        <a:tabLst>
                          <a:tab pos="228600" algn="l"/>
                        </a:tabLst>
                      </a:pPr>
                      <a:r>
                        <a:rPr lang="en-GB" sz="1050" b="0" dirty="0">
                          <a:effectLst/>
                        </a:rPr>
                        <a:t>Two different words are shown to the left (key) and right (ring) visual field. They are asked to draw an object and say what they have been drawing.</a:t>
                      </a:r>
                      <a:endParaRPr lang="en-GB"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00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Ps would draw a key but say that they have drawn a ring.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The two halves of the brain are not able to communicate with each other. The right hemisphere deals with visual based information (hence the drawing of a key) but the left hemisphere is language based (hence saying the word ring).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5761">
                <a:tc>
                  <a:txBody>
                    <a:bodyPr/>
                    <a:lstStyle/>
                    <a:p>
                      <a:pPr marL="0" lvl="0" indent="0">
                        <a:lnSpc>
                          <a:spcPct val="107000"/>
                        </a:lnSpc>
                        <a:spcAft>
                          <a:spcPts val="0"/>
                        </a:spcAft>
                        <a:buFont typeface="+mj-lt"/>
                        <a:buNone/>
                        <a:tabLst>
                          <a:tab pos="228600" algn="l"/>
                        </a:tabLst>
                      </a:pPr>
                      <a:r>
                        <a:rPr lang="en-GB" sz="1050" b="0" dirty="0">
                          <a:effectLst/>
                        </a:rPr>
                        <a:t>A picture of a nude is presented amongst geometric shapes to the left visual field and the P is asked to describe what they saw.</a:t>
                      </a:r>
                      <a:endParaRPr lang="en-GB"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00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The patient produces giggling and blushing but has no awareness of seeing the picture.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The brain has processed the visual information through the right hemisphere which explains the blushing and giggling, yet the language centre is operated by the left hemisphere which is why the image could not be described.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8813">
                <a:tc>
                  <a:txBody>
                    <a:bodyPr/>
                    <a:lstStyle/>
                    <a:p>
                      <a:pPr marL="0" lvl="0" indent="0">
                        <a:lnSpc>
                          <a:spcPct val="107000"/>
                        </a:lnSpc>
                        <a:spcAft>
                          <a:spcPts val="0"/>
                        </a:spcAft>
                        <a:buFont typeface="+mj-lt"/>
                        <a:buNone/>
                        <a:tabLst>
                          <a:tab pos="228600" algn="l"/>
                        </a:tabLst>
                      </a:pPr>
                      <a:r>
                        <a:rPr lang="en-GB" sz="1050" b="0" dirty="0">
                          <a:effectLst/>
                        </a:rPr>
                        <a:t>The patient is shown a split face with the left half being a man and the right half being a woman. The P then has to find the matching face from a set of faces</a:t>
                      </a:r>
                      <a:endParaRPr lang="en-GB"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00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The patient would identify the face of a man.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The right hemisphere is dominant for visual based information so when asked to match an image, the face presented to the right hemisphere is selected whilst the face presented to the right visual field (left hemisphere) is ignored.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5761">
                <a:tc>
                  <a:txBody>
                    <a:bodyPr/>
                    <a:lstStyle/>
                    <a:p>
                      <a:pPr marL="0" lvl="0" indent="0">
                        <a:lnSpc>
                          <a:spcPct val="107000"/>
                        </a:lnSpc>
                        <a:spcAft>
                          <a:spcPts val="0"/>
                        </a:spcAft>
                        <a:buFont typeface="+mj-lt"/>
                        <a:buNone/>
                        <a:tabLst>
                          <a:tab pos="228600" algn="l"/>
                        </a:tabLst>
                      </a:pPr>
                      <a:r>
                        <a:rPr lang="en-GB" sz="1050" b="0" dirty="0">
                          <a:effectLst/>
                        </a:rPr>
                        <a:t>A patient was shown an object to the left visual field and asked to draw it with the right hand.</a:t>
                      </a:r>
                      <a:endParaRPr lang="en-GB"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00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Ps could not draw the object well.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The left visual field is found in the right hemisphere which controls the left side of the body. The right hand though is controlled by the left hemisphere. The right hand is therefore unable to draw what the right hemisphere has seen.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5761">
                <a:tc>
                  <a:txBody>
                    <a:bodyPr/>
                    <a:lstStyle/>
                    <a:p>
                      <a:pPr marL="0" lvl="0" indent="0">
                        <a:lnSpc>
                          <a:spcPct val="107000"/>
                        </a:lnSpc>
                        <a:spcAft>
                          <a:spcPts val="0"/>
                        </a:spcAft>
                        <a:buFont typeface="+mj-lt"/>
                        <a:buNone/>
                        <a:tabLst>
                          <a:tab pos="228600" algn="l"/>
                        </a:tabLst>
                      </a:pPr>
                      <a:r>
                        <a:rPr lang="en-GB" sz="1050" b="0" dirty="0">
                          <a:effectLst/>
                        </a:rPr>
                        <a:t>A patient was shown an object to the left visual field and asked to describe it.</a:t>
                      </a:r>
                      <a:endParaRPr lang="en-GB"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00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Ps tend to report that there was nothing there.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The left visual field is processed by the right hemisphere which is unable to deal with language. This explains why the person is unable to use language to describe the word.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5761">
                <a:tc>
                  <a:txBody>
                    <a:bodyPr/>
                    <a:lstStyle/>
                    <a:p>
                      <a:pPr marL="0" lvl="0" indent="0">
                        <a:lnSpc>
                          <a:spcPct val="107000"/>
                        </a:lnSpc>
                        <a:spcAft>
                          <a:spcPts val="0"/>
                        </a:spcAft>
                        <a:buFont typeface="+mj-lt"/>
                        <a:buNone/>
                        <a:tabLst>
                          <a:tab pos="228600" algn="l"/>
                        </a:tabLst>
                      </a:pPr>
                      <a:r>
                        <a:rPr lang="en-GB" sz="1050" b="0" dirty="0">
                          <a:effectLst/>
                        </a:rPr>
                        <a:t>Two different words are shown to the left (Ball) and right (Pen) visual field.  They are asked to name one and draw the other. </a:t>
                      </a:r>
                      <a:endParaRPr lang="en-GB"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00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Ps would draw what was on the left half of the screen (ball) but say that they had drawn what was on the right side of the screen (pen)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The left visual field (right hemisphere) is visual based information (hence the drawing of the ball) but the right visual field (left hemisphere) is language based (hence saying the word pen).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8813">
                <a:tc>
                  <a:txBody>
                    <a:bodyPr/>
                    <a:lstStyle/>
                    <a:p>
                      <a:pPr marL="0" lvl="0" indent="0">
                        <a:lnSpc>
                          <a:spcPct val="107000"/>
                        </a:lnSpc>
                        <a:spcAft>
                          <a:spcPts val="0"/>
                        </a:spcAft>
                        <a:buFont typeface="+mj-lt"/>
                        <a:buNone/>
                        <a:tabLst>
                          <a:tab pos="228600" algn="l"/>
                        </a:tabLst>
                      </a:pPr>
                      <a:r>
                        <a:rPr lang="en-GB" sz="1050" b="0" dirty="0">
                          <a:effectLst/>
                        </a:rPr>
                        <a:t>The patient is shown a split face with the left half being the image of a man and the right half being a woman and the P has to describe the face</a:t>
                      </a:r>
                      <a:endParaRPr lang="en-GB"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a:lnSpc>
                          <a:spcPct val="107000"/>
                        </a:lnSpc>
                        <a:spcAft>
                          <a:spcPts val="0"/>
                        </a:spcAft>
                      </a:pPr>
                      <a:r>
                        <a:rPr lang="en-GB" sz="100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The patient would describe a female.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The left hemisphere dominates for verbal description so the person would describe the information presented to their right visual field.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4"/>
          <p:cNvSpPr/>
          <p:nvPr/>
        </p:nvSpPr>
        <p:spPr>
          <a:xfrm>
            <a:off x="0" y="61854"/>
            <a:ext cx="12192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dirty="0" smtClean="0">
                <a:ln w="11430"/>
                <a:solidFill>
                  <a:schemeClr val="accent2"/>
                </a:solidFill>
                <a:effectLst>
                  <a:outerShdw blurRad="50800" dist="39000" dir="5460000" algn="tl">
                    <a:srgbClr val="000000">
                      <a:alpha val="38000"/>
                    </a:srgbClr>
                  </a:outerShdw>
                </a:effectLst>
              </a:rPr>
              <a:t>Split Brain Patients</a:t>
            </a:r>
            <a:endParaRPr lang="en-GB" sz="3600" b="1" cap="none" spc="0" dirty="0">
              <a:ln w="11430"/>
              <a:solidFill>
                <a:schemeClr val="accent2"/>
              </a:solidFill>
              <a:effectLst>
                <a:outerShdw blurRad="50800" dist="39000" dir="5460000" algn="tl">
                  <a:srgbClr val="000000">
                    <a:alpha val="38000"/>
                  </a:srgbClr>
                </a:outerShdw>
              </a:effectLst>
            </a:endParaRPr>
          </a:p>
        </p:txBody>
      </p:sp>
      <p:pic>
        <p:nvPicPr>
          <p:cNvPr id="6" name="Picture 5" descr="http://rethinkingeducation.today/wp-content/uploads/2015/10/rsz_human_brain.jpg"/>
          <p:cNvPicPr/>
          <p:nvPr/>
        </p:nvPicPr>
        <p:blipFill rotWithShape="1">
          <a:blip r:embed="rId2" cstate="print">
            <a:extLst>
              <a:ext uri="{28A0092B-C50C-407E-A947-70E740481C1C}">
                <a14:useLocalDpi xmlns:a14="http://schemas.microsoft.com/office/drawing/2010/main" val="0"/>
              </a:ext>
            </a:extLst>
          </a:blip>
          <a:srcRect l="49325" t="25554" r="29367" b="25585"/>
          <a:stretch/>
        </p:blipFill>
        <p:spPr bwMode="auto">
          <a:xfrm>
            <a:off x="3960987" y="61854"/>
            <a:ext cx="226060" cy="520700"/>
          </a:xfrm>
          <a:prstGeom prst="rect">
            <a:avLst/>
          </a:prstGeom>
          <a:noFill/>
          <a:extLst/>
        </p:spPr>
      </p:pic>
      <p:pic>
        <p:nvPicPr>
          <p:cNvPr id="7" name="Picture 6" descr="http://rethinkingeducation.today/wp-content/uploads/2015/10/rsz_human_brain.jpg"/>
          <p:cNvPicPr/>
          <p:nvPr/>
        </p:nvPicPr>
        <p:blipFill rotWithShape="1">
          <a:blip r:embed="rId2" cstate="print">
            <a:extLst>
              <a:ext uri="{28A0092B-C50C-407E-A947-70E740481C1C}">
                <a14:useLocalDpi xmlns:a14="http://schemas.microsoft.com/office/drawing/2010/main" val="0"/>
              </a:ext>
            </a:extLst>
          </a:blip>
          <a:srcRect l="29027" t="25554" r="50250" b="25585"/>
          <a:stretch/>
        </p:blipFill>
        <p:spPr bwMode="auto">
          <a:xfrm>
            <a:off x="3719812" y="62489"/>
            <a:ext cx="219710" cy="520065"/>
          </a:xfrm>
          <a:prstGeom prst="rect">
            <a:avLst/>
          </a:prstGeom>
          <a:noFill/>
          <a:extLst/>
        </p:spPr>
      </p:pic>
      <p:pic>
        <p:nvPicPr>
          <p:cNvPr id="8" name="Picture 7" descr="http://rethinkingeducation.today/wp-content/uploads/2015/10/rsz_human_brain.jpg"/>
          <p:cNvPicPr/>
          <p:nvPr/>
        </p:nvPicPr>
        <p:blipFill rotWithShape="1">
          <a:blip r:embed="rId2" cstate="print">
            <a:extLst>
              <a:ext uri="{28A0092B-C50C-407E-A947-70E740481C1C}">
                <a14:useLocalDpi xmlns:a14="http://schemas.microsoft.com/office/drawing/2010/main" val="0"/>
              </a:ext>
            </a:extLst>
          </a:blip>
          <a:srcRect l="49325" t="25554" r="29367" b="25585"/>
          <a:stretch/>
        </p:blipFill>
        <p:spPr bwMode="auto">
          <a:xfrm>
            <a:off x="8260385" y="61854"/>
            <a:ext cx="226060" cy="520700"/>
          </a:xfrm>
          <a:prstGeom prst="rect">
            <a:avLst/>
          </a:prstGeom>
          <a:noFill/>
          <a:extLst/>
        </p:spPr>
      </p:pic>
      <p:pic>
        <p:nvPicPr>
          <p:cNvPr id="9" name="Picture 8" descr="http://rethinkingeducation.today/wp-content/uploads/2015/10/rsz_human_brain.jpg"/>
          <p:cNvPicPr/>
          <p:nvPr/>
        </p:nvPicPr>
        <p:blipFill rotWithShape="1">
          <a:blip r:embed="rId2" cstate="print">
            <a:extLst>
              <a:ext uri="{28A0092B-C50C-407E-A947-70E740481C1C}">
                <a14:useLocalDpi xmlns:a14="http://schemas.microsoft.com/office/drawing/2010/main" val="0"/>
              </a:ext>
            </a:extLst>
          </a:blip>
          <a:srcRect l="29027" t="25554" r="50250" b="25585"/>
          <a:stretch/>
        </p:blipFill>
        <p:spPr bwMode="auto">
          <a:xfrm>
            <a:off x="8019210" y="62489"/>
            <a:ext cx="219710" cy="520065"/>
          </a:xfrm>
          <a:prstGeom prst="rect">
            <a:avLst/>
          </a:prstGeom>
          <a:noFill/>
          <a:extLst/>
        </p:spPr>
      </p:pic>
    </p:spTree>
    <p:extLst>
      <p:ext uri="{BB962C8B-B14F-4D97-AF65-F5344CB8AC3E}">
        <p14:creationId xmlns:p14="http://schemas.microsoft.com/office/powerpoint/2010/main" val="26709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ethinkingeducation.today/wp-content/uploads/2015/10/rsz_human_bra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027" t="25554" r="50250" b="25585"/>
          <a:stretch/>
        </p:blipFill>
        <p:spPr bwMode="auto">
          <a:xfrm>
            <a:off x="4402556" y="913647"/>
            <a:ext cx="1564105" cy="37024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rethinkingeducation.today/wp-content/uploads/2015/10/rsz_human_bra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325" t="25554" r="29367" b="25585"/>
          <a:stretch/>
        </p:blipFill>
        <p:spPr bwMode="auto">
          <a:xfrm>
            <a:off x="6141119" y="913648"/>
            <a:ext cx="1608220" cy="37024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892716" y="180473"/>
            <a:ext cx="3934326" cy="20092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dirty="0" smtClean="0"/>
              <a:t>Sperry’s (and later </a:t>
            </a:r>
            <a:r>
              <a:rPr lang="en-GB" sz="1100" dirty="0" err="1" smtClean="0"/>
              <a:t>Gazzaniga’s</a:t>
            </a:r>
            <a:r>
              <a:rPr lang="en-GB" sz="1100" dirty="0" smtClean="0"/>
              <a:t>) pioneering work into the split-brain phenomenon has produced an impressive and sizeable body of research findings, the main conclusion of which appears to be that the left hemisphere’s function is predominantly analytical and verbal tasks whilst the right is more adept at performing spatial tasks and music. The right hemisphere can only produce rudimentary words and phrases but contributes emotional and holistic content to language. Overall, research suggests that the left hemisphere is the </a:t>
            </a:r>
            <a:r>
              <a:rPr lang="en-GB" sz="1100" b="1" dirty="0" smtClean="0">
                <a:solidFill>
                  <a:schemeClr val="accent2"/>
                </a:solidFill>
              </a:rPr>
              <a:t>analyser</a:t>
            </a:r>
            <a:r>
              <a:rPr lang="en-GB" sz="1100" dirty="0" smtClean="0"/>
              <a:t> whilst the right hemisphere is the </a:t>
            </a:r>
            <a:r>
              <a:rPr lang="en-GB" sz="1100" b="1" dirty="0" smtClean="0">
                <a:solidFill>
                  <a:schemeClr val="accent2"/>
                </a:solidFill>
              </a:rPr>
              <a:t>synthesiser</a:t>
            </a:r>
            <a:r>
              <a:rPr lang="en-GB" sz="1100" dirty="0" smtClean="0"/>
              <a:t> and this has provided a key contribution to our understanding of brain processes.</a:t>
            </a:r>
            <a:endParaRPr lang="en-GB" sz="1100" dirty="0"/>
          </a:p>
        </p:txBody>
      </p:sp>
      <p:sp>
        <p:nvSpPr>
          <p:cNvPr id="7" name="Rectangle 6"/>
          <p:cNvSpPr/>
          <p:nvPr/>
        </p:nvSpPr>
        <p:spPr>
          <a:xfrm>
            <a:off x="293772" y="2398294"/>
            <a:ext cx="3934326" cy="20092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Sperry’s research was very well designed and employed well thought through </a:t>
            </a:r>
            <a:r>
              <a:rPr lang="en-GB" sz="1200" b="1" dirty="0">
                <a:solidFill>
                  <a:schemeClr val="accent2"/>
                </a:solidFill>
              </a:rPr>
              <a:t>standardised procedures</a:t>
            </a:r>
            <a:r>
              <a:rPr lang="en-GB" sz="1200" dirty="0"/>
              <a:t>. As he made use of presenting information to one eye </a:t>
            </a:r>
            <a:r>
              <a:rPr lang="en-GB" sz="1200" dirty="0" smtClean="0"/>
              <a:t>for just 1/10 of a second, it prevented both visual fields from seeing the same information meaning that he </a:t>
            </a:r>
            <a:r>
              <a:rPr lang="en-GB" sz="1200" dirty="0"/>
              <a:t>had </a:t>
            </a:r>
            <a:r>
              <a:rPr lang="en-GB" sz="1200" dirty="0" smtClean="0"/>
              <a:t>high control over </a:t>
            </a:r>
            <a:r>
              <a:rPr lang="en-GB" sz="1200" dirty="0"/>
              <a:t>which hemisphere was being exposed. He also designed a procedure which could be </a:t>
            </a:r>
            <a:r>
              <a:rPr lang="en-GB" sz="1200" b="1" dirty="0">
                <a:solidFill>
                  <a:schemeClr val="accent2"/>
                </a:solidFill>
              </a:rPr>
              <a:t>replicated</a:t>
            </a:r>
            <a:r>
              <a:rPr lang="en-GB" sz="1200" dirty="0"/>
              <a:t> so his findings could be validated. </a:t>
            </a:r>
          </a:p>
        </p:txBody>
      </p:sp>
      <p:sp>
        <p:nvSpPr>
          <p:cNvPr id="8" name="Rectangle 7"/>
          <p:cNvSpPr/>
          <p:nvPr/>
        </p:nvSpPr>
        <p:spPr>
          <a:xfrm>
            <a:off x="7898732" y="4616115"/>
            <a:ext cx="3934326" cy="20092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Research into lateralisation of function, especially </a:t>
            </a:r>
            <a:r>
              <a:rPr lang="en-GB" sz="1200" dirty="0" smtClean="0"/>
              <a:t>of split-brain </a:t>
            </a:r>
            <a:r>
              <a:rPr lang="en-GB" sz="1200" dirty="0"/>
              <a:t>research, has prompted a considerable amount of </a:t>
            </a:r>
            <a:r>
              <a:rPr lang="en-GB" sz="1200" dirty="0" smtClean="0"/>
              <a:t>theoretical </a:t>
            </a:r>
            <a:r>
              <a:rPr lang="en-GB" sz="1200" dirty="0"/>
              <a:t>debate. </a:t>
            </a:r>
            <a:r>
              <a:rPr lang="en-GB" sz="1200" dirty="0" smtClean="0"/>
              <a:t>Whilst this has not always supported Sperry’s findings, it has nevertheless fuelled new lines of enquiry into the topic. Roland </a:t>
            </a:r>
            <a:r>
              <a:rPr lang="en-GB" sz="1200" dirty="0"/>
              <a:t>and </a:t>
            </a:r>
            <a:r>
              <a:rPr lang="en-GB" sz="1200" dirty="0" err="1" smtClean="0"/>
              <a:t>Pucetti</a:t>
            </a:r>
            <a:r>
              <a:rPr lang="en-GB" sz="1200" dirty="0" smtClean="0"/>
              <a:t>, for example,  </a:t>
            </a:r>
            <a:r>
              <a:rPr lang="en-GB" sz="1200" dirty="0"/>
              <a:t>have suggested that the two hemispheres are so functionally different that they represent a form of duality in the brain- that in effect we are two minds (and that this is a situation that is only emphasised and not caused in the split brain patient).</a:t>
            </a:r>
          </a:p>
        </p:txBody>
      </p:sp>
      <p:sp>
        <p:nvSpPr>
          <p:cNvPr id="9" name="Rectangle 8"/>
          <p:cNvSpPr/>
          <p:nvPr/>
        </p:nvSpPr>
        <p:spPr>
          <a:xfrm>
            <a:off x="324853" y="180473"/>
            <a:ext cx="3934326" cy="20092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100" dirty="0" err="1"/>
              <a:t>Gazzaniga</a:t>
            </a:r>
            <a:r>
              <a:rPr lang="en-GB" sz="1100" dirty="0"/>
              <a:t> (1998) suggests that some of the early discoveries from split-brain research have been disconfirmed by more recent discoveries. E.g. </a:t>
            </a:r>
            <a:r>
              <a:rPr lang="en-GB" sz="1100" dirty="0" smtClean="0"/>
              <a:t>split-brain </a:t>
            </a:r>
            <a:r>
              <a:rPr lang="en-GB" sz="1100" dirty="0"/>
              <a:t>research had suggested that the right hemisphere was unable to handle even the most rudimentary language. Damage to the left hemisphere was found to be far more detrimental to language function than was damage to the right. However, case studies have demonstrated that this was not necessarily the case. One patient, known as </a:t>
            </a:r>
            <a:r>
              <a:rPr lang="en-GB" sz="1100" dirty="0" smtClean="0"/>
              <a:t>JW, </a:t>
            </a:r>
            <a:r>
              <a:rPr lang="en-GB" sz="1100" dirty="0"/>
              <a:t>developed the capacity to speak out of the right hemisphere, with the result that </a:t>
            </a:r>
            <a:r>
              <a:rPr lang="en-GB" sz="1100" dirty="0" smtClean="0"/>
              <a:t>JW </a:t>
            </a:r>
            <a:r>
              <a:rPr lang="en-GB" sz="1100" dirty="0"/>
              <a:t>can now speak about information presented to the left or to the right brain (Turk et al 2002).</a:t>
            </a:r>
          </a:p>
        </p:txBody>
      </p:sp>
      <p:sp>
        <p:nvSpPr>
          <p:cNvPr id="10" name="Rectangle 9"/>
          <p:cNvSpPr/>
          <p:nvPr/>
        </p:nvSpPr>
        <p:spPr>
          <a:xfrm>
            <a:off x="7932948" y="2398294"/>
            <a:ext cx="3934326" cy="20092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050" dirty="0"/>
              <a:t>One perhaps unfortunate legacy of work into lateralisation of function is the growing amount of pop-psychology literature concerning the functional distinction between the left and right hemispheres. Such work often </a:t>
            </a:r>
            <a:r>
              <a:rPr lang="en-GB" sz="1050" b="1" dirty="0">
                <a:solidFill>
                  <a:schemeClr val="accent2"/>
                </a:solidFill>
              </a:rPr>
              <a:t>oversimplifies</a:t>
            </a:r>
            <a:r>
              <a:rPr lang="en-GB" sz="1050" dirty="0"/>
              <a:t> and </a:t>
            </a:r>
            <a:r>
              <a:rPr lang="en-GB" sz="1050" b="1" dirty="0">
                <a:solidFill>
                  <a:schemeClr val="accent2"/>
                </a:solidFill>
              </a:rPr>
              <a:t>over emphasises </a:t>
            </a:r>
            <a:r>
              <a:rPr lang="en-GB" sz="1050" dirty="0"/>
              <a:t>the differences. In truth the differences and relationships between the two </a:t>
            </a:r>
            <a:r>
              <a:rPr lang="en-GB" sz="1050" dirty="0" smtClean="0"/>
              <a:t>hemispheres are </a:t>
            </a:r>
            <a:r>
              <a:rPr lang="en-GB" sz="1050" dirty="0"/>
              <a:t>acknowledged to be a lot more intricate. Far from working in isolation the two hemispheres form a highly integrated system and are both involved in most everyday tasks</a:t>
            </a:r>
            <a:r>
              <a:rPr lang="en-GB" sz="1050" dirty="0" smtClean="0"/>
              <a:t>. In addition, research into </a:t>
            </a:r>
            <a:r>
              <a:rPr lang="en-GB" sz="1050" b="1" dirty="0" smtClean="0">
                <a:solidFill>
                  <a:schemeClr val="accent2"/>
                </a:solidFill>
              </a:rPr>
              <a:t>functional recovery </a:t>
            </a:r>
            <a:r>
              <a:rPr lang="en-GB" sz="1050" dirty="0" smtClean="0"/>
              <a:t>and </a:t>
            </a:r>
            <a:r>
              <a:rPr lang="en-GB" sz="1050" b="1" dirty="0" smtClean="0">
                <a:solidFill>
                  <a:schemeClr val="accent2"/>
                </a:solidFill>
              </a:rPr>
              <a:t>neuroplasticity</a:t>
            </a:r>
            <a:r>
              <a:rPr lang="en-GB" sz="1050" dirty="0" smtClean="0"/>
              <a:t> has revealed that behaviours typically associated with one hemisphere can effectively be performed by the other when the situation requires it.</a:t>
            </a:r>
            <a:endParaRPr lang="en-GB" sz="1050" dirty="0"/>
          </a:p>
        </p:txBody>
      </p:sp>
      <p:sp>
        <p:nvSpPr>
          <p:cNvPr id="11" name="Rectangle 10"/>
          <p:cNvSpPr/>
          <p:nvPr/>
        </p:nvSpPr>
        <p:spPr>
          <a:xfrm>
            <a:off x="324853" y="4616115"/>
            <a:ext cx="3934326" cy="20092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050" dirty="0"/>
              <a:t>Lateralisation of function appears </a:t>
            </a:r>
            <a:r>
              <a:rPr lang="en-GB" sz="1050" dirty="0" smtClean="0"/>
              <a:t>to change throughout </a:t>
            </a:r>
            <a:r>
              <a:rPr lang="en-GB" sz="1050" dirty="0"/>
              <a:t>an individual’s </a:t>
            </a:r>
            <a:r>
              <a:rPr lang="en-GB" sz="1050" dirty="0" smtClean="0"/>
              <a:t>lifetime with </a:t>
            </a:r>
            <a:r>
              <a:rPr lang="en-GB" sz="1050" dirty="0"/>
              <a:t>normal ageing. Across many types of tasks and many brain areas, lateralised patterns found in younger individuals tend to switch to bilateral patterns in healthy older adults. </a:t>
            </a:r>
            <a:r>
              <a:rPr lang="en-GB" sz="1050" dirty="0" err="1"/>
              <a:t>Szaflarski</a:t>
            </a:r>
            <a:r>
              <a:rPr lang="en-GB" sz="1050" dirty="0"/>
              <a:t> et al (2006) found that language became more lateralised to the left hemisphere with increasing age in children and adolescents, but after the age of 25, lateralisation decreased with each decade of life. It is difficult to know why this is the case. One possibility is that using the extra processing resources of the other hemisphere may in some way compensate for age-related declines in function. This implies that a lateralised brain is in fact only a feature of young adults and not true for everyone.</a:t>
            </a:r>
          </a:p>
        </p:txBody>
      </p:sp>
      <p:sp>
        <p:nvSpPr>
          <p:cNvPr id="12" name="Rectangle 11"/>
          <p:cNvSpPr/>
          <p:nvPr/>
        </p:nvSpPr>
        <p:spPr>
          <a:xfrm>
            <a:off x="4402556" y="4616115"/>
            <a:ext cx="3346783" cy="20092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050" dirty="0" smtClean="0"/>
              <a:t>One of the problems with Sperry’s research is that split-brain patients constitute an unusual sample of people. In Sperry’s study, the sample size was just 11, all of whom had a history of epileptic seizures. It has been argued that this may have caused unique changes in the brain that may have influenced the findings It was also the case that some Ps had experienced more disconnection of the two hemispheres as part of their surgical procedure than others. Finally, the control group that Sperry used, made up of 11 people with no history of epilepsy, may not have been appropriate. Overall, this prevents generalisation to people who have not had their corpus callosum severed. </a:t>
            </a:r>
            <a:endParaRPr lang="en-GB" sz="1050" dirty="0"/>
          </a:p>
        </p:txBody>
      </p:sp>
      <p:sp>
        <p:nvSpPr>
          <p:cNvPr id="13" name="Rectangle 12"/>
          <p:cNvSpPr/>
          <p:nvPr/>
        </p:nvSpPr>
        <p:spPr>
          <a:xfrm>
            <a:off x="4259179" y="0"/>
            <a:ext cx="3633538"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Evaluating split-brain </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esearch</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29684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157" y="1416471"/>
            <a:ext cx="2506531" cy="54864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smtClean="0"/>
              <a:t>The SCN is located within which part of the brain?</a:t>
            </a:r>
            <a:endParaRPr lang="en-GB" sz="1400" dirty="0"/>
          </a:p>
        </p:txBody>
      </p:sp>
      <p:sp>
        <p:nvSpPr>
          <p:cNvPr id="5" name="Rectangle 4"/>
          <p:cNvSpPr/>
          <p:nvPr/>
        </p:nvSpPr>
        <p:spPr>
          <a:xfrm>
            <a:off x="508156" y="1965111"/>
            <a:ext cx="2506531" cy="180728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ctr">
              <a:buFont typeface="+mj-lt"/>
              <a:buAutoNum type="alphaUcPeriod"/>
            </a:pPr>
            <a:r>
              <a:rPr lang="en-GB" b="1" dirty="0" smtClean="0">
                <a:solidFill>
                  <a:schemeClr val="accent2"/>
                </a:solidFill>
              </a:rPr>
              <a:t>Hypothalamus</a:t>
            </a:r>
          </a:p>
          <a:p>
            <a:pPr marL="342900" indent="-342900" algn="ctr">
              <a:buFont typeface="+mj-lt"/>
              <a:buAutoNum type="alphaUcPeriod"/>
            </a:pPr>
            <a:r>
              <a:rPr lang="en-GB" dirty="0" smtClean="0">
                <a:solidFill>
                  <a:schemeClr val="tx1"/>
                </a:solidFill>
              </a:rPr>
              <a:t>Hippocampus</a:t>
            </a:r>
          </a:p>
          <a:p>
            <a:pPr marL="342900" indent="-342900" algn="ctr">
              <a:buFont typeface="+mj-lt"/>
              <a:buAutoNum type="alphaUcPeriod"/>
            </a:pPr>
            <a:r>
              <a:rPr lang="en-GB" dirty="0" smtClean="0">
                <a:solidFill>
                  <a:schemeClr val="tx1"/>
                </a:solidFill>
              </a:rPr>
              <a:t>Amygdala</a:t>
            </a:r>
          </a:p>
          <a:p>
            <a:pPr marL="342900" indent="-342900" algn="ctr">
              <a:buFont typeface="+mj-lt"/>
              <a:buAutoNum type="alphaUcPeriod"/>
            </a:pPr>
            <a:r>
              <a:rPr lang="en-GB" dirty="0" smtClean="0">
                <a:solidFill>
                  <a:schemeClr val="tx1"/>
                </a:solidFill>
              </a:rPr>
              <a:t>Corpus callosum</a:t>
            </a:r>
            <a:endParaRPr lang="en-GB" dirty="0">
              <a:solidFill>
                <a:schemeClr val="tx1"/>
              </a:solidFill>
            </a:endParaRPr>
          </a:p>
        </p:txBody>
      </p:sp>
      <p:sp>
        <p:nvSpPr>
          <p:cNvPr id="6" name="Rectangle 5"/>
          <p:cNvSpPr/>
          <p:nvPr/>
        </p:nvSpPr>
        <p:spPr>
          <a:xfrm>
            <a:off x="3382241" y="1416471"/>
            <a:ext cx="2506531" cy="548640"/>
          </a:xfrm>
          <a:prstGeom prst="rect">
            <a:avLst/>
          </a:pr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smtClean="0"/>
              <a:t>The mutant hamsters in the Ralph et al. study were bred to have circadian rhythms of how long?</a:t>
            </a:r>
            <a:endParaRPr lang="en-GB" sz="1200" dirty="0"/>
          </a:p>
        </p:txBody>
      </p:sp>
      <p:sp>
        <p:nvSpPr>
          <p:cNvPr id="7" name="Rectangle 6"/>
          <p:cNvSpPr/>
          <p:nvPr/>
        </p:nvSpPr>
        <p:spPr>
          <a:xfrm>
            <a:off x="3382240" y="1965111"/>
            <a:ext cx="2506531" cy="1807284"/>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ctr">
              <a:buFont typeface="+mj-lt"/>
              <a:buAutoNum type="alphaUcPeriod"/>
            </a:pPr>
            <a:r>
              <a:rPr lang="en-GB" dirty="0" smtClean="0">
                <a:solidFill>
                  <a:schemeClr val="tx1"/>
                </a:solidFill>
              </a:rPr>
              <a:t>28 days</a:t>
            </a:r>
          </a:p>
          <a:p>
            <a:pPr marL="342900" indent="-342900" algn="ctr">
              <a:buFont typeface="+mj-lt"/>
              <a:buAutoNum type="alphaUcPeriod"/>
            </a:pPr>
            <a:r>
              <a:rPr lang="en-GB" dirty="0" smtClean="0">
                <a:solidFill>
                  <a:schemeClr val="tx1"/>
                </a:solidFill>
              </a:rPr>
              <a:t>28 hours</a:t>
            </a:r>
          </a:p>
          <a:p>
            <a:pPr marL="342900" indent="-342900" algn="ctr">
              <a:buFont typeface="+mj-lt"/>
              <a:buAutoNum type="alphaUcPeriod"/>
            </a:pPr>
            <a:r>
              <a:rPr lang="en-GB" dirty="0" smtClean="0">
                <a:solidFill>
                  <a:schemeClr val="tx1"/>
                </a:solidFill>
              </a:rPr>
              <a:t>24 hours</a:t>
            </a:r>
          </a:p>
          <a:p>
            <a:pPr marL="342900" indent="-342900" algn="ctr">
              <a:buFont typeface="+mj-lt"/>
              <a:buAutoNum type="alphaUcPeriod"/>
            </a:pPr>
            <a:r>
              <a:rPr lang="en-GB" b="1" dirty="0" smtClean="0">
                <a:solidFill>
                  <a:schemeClr val="accent2"/>
                </a:solidFill>
              </a:rPr>
              <a:t>20 hours</a:t>
            </a:r>
            <a:endParaRPr lang="en-GB" b="1" dirty="0">
              <a:solidFill>
                <a:schemeClr val="accent2"/>
              </a:solidFill>
            </a:endParaRPr>
          </a:p>
        </p:txBody>
      </p:sp>
      <p:sp>
        <p:nvSpPr>
          <p:cNvPr id="8" name="Rectangle 7"/>
          <p:cNvSpPr/>
          <p:nvPr/>
        </p:nvSpPr>
        <p:spPr>
          <a:xfrm>
            <a:off x="6256324" y="1416471"/>
            <a:ext cx="2506531" cy="54864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smtClean="0"/>
              <a:t>Campbell and Murphy’s participants had light shone:</a:t>
            </a:r>
            <a:endParaRPr lang="en-GB" sz="1200" dirty="0"/>
          </a:p>
        </p:txBody>
      </p:sp>
      <p:sp>
        <p:nvSpPr>
          <p:cNvPr id="9" name="Rectangle 8"/>
          <p:cNvSpPr/>
          <p:nvPr/>
        </p:nvSpPr>
        <p:spPr>
          <a:xfrm>
            <a:off x="6256323" y="1965111"/>
            <a:ext cx="2506531" cy="180728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ctr">
              <a:buFont typeface="+mj-lt"/>
              <a:buAutoNum type="alphaUcPeriod"/>
            </a:pPr>
            <a:r>
              <a:rPr lang="en-GB" sz="1600" dirty="0" smtClean="0">
                <a:solidFill>
                  <a:schemeClr val="tx1"/>
                </a:solidFill>
              </a:rPr>
              <a:t>On the back of their necks</a:t>
            </a:r>
          </a:p>
          <a:p>
            <a:pPr marL="342900" indent="-342900" algn="ctr">
              <a:buFont typeface="+mj-lt"/>
              <a:buAutoNum type="alphaUcPeriod"/>
            </a:pPr>
            <a:r>
              <a:rPr lang="en-GB" sz="1600" dirty="0" smtClean="0">
                <a:solidFill>
                  <a:schemeClr val="tx1"/>
                </a:solidFill>
              </a:rPr>
              <a:t>On the soles of their feet</a:t>
            </a:r>
          </a:p>
          <a:p>
            <a:pPr marL="342900" indent="-342900" algn="ctr">
              <a:buFont typeface="+mj-lt"/>
              <a:buAutoNum type="alphaUcPeriod"/>
            </a:pPr>
            <a:r>
              <a:rPr lang="en-GB" sz="1600" b="1" dirty="0" smtClean="0">
                <a:solidFill>
                  <a:schemeClr val="accent2"/>
                </a:solidFill>
              </a:rPr>
              <a:t>On the backs of their knees</a:t>
            </a:r>
          </a:p>
          <a:p>
            <a:pPr marL="342900" indent="-342900" algn="ctr">
              <a:buFont typeface="+mj-lt"/>
              <a:buAutoNum type="alphaUcPeriod"/>
            </a:pPr>
            <a:r>
              <a:rPr lang="en-GB" sz="1600" dirty="0" smtClean="0">
                <a:solidFill>
                  <a:schemeClr val="tx1"/>
                </a:solidFill>
              </a:rPr>
              <a:t>Up their noses</a:t>
            </a:r>
            <a:endParaRPr lang="en-GB" sz="1600" dirty="0">
              <a:solidFill>
                <a:schemeClr val="tx1"/>
              </a:solidFill>
            </a:endParaRPr>
          </a:p>
        </p:txBody>
      </p:sp>
      <p:sp>
        <p:nvSpPr>
          <p:cNvPr id="10" name="Rectangle 9"/>
          <p:cNvSpPr/>
          <p:nvPr/>
        </p:nvSpPr>
        <p:spPr>
          <a:xfrm>
            <a:off x="9130408" y="1416471"/>
            <a:ext cx="2506531" cy="548640"/>
          </a:xfrm>
          <a:prstGeom prst="rect">
            <a:avLst/>
          </a:pr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smtClean="0"/>
              <a:t>DPSD stands for:</a:t>
            </a:r>
            <a:endParaRPr lang="en-GB" sz="1400" dirty="0"/>
          </a:p>
        </p:txBody>
      </p:sp>
      <p:sp>
        <p:nvSpPr>
          <p:cNvPr id="11" name="Rectangle 10"/>
          <p:cNvSpPr/>
          <p:nvPr/>
        </p:nvSpPr>
        <p:spPr>
          <a:xfrm>
            <a:off x="9130407" y="1965111"/>
            <a:ext cx="2506531" cy="1807284"/>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ctr">
              <a:buFont typeface="+mj-lt"/>
              <a:buAutoNum type="alphaUcPeriod"/>
            </a:pPr>
            <a:r>
              <a:rPr lang="en-GB" sz="1400" dirty="0" smtClean="0">
                <a:solidFill>
                  <a:schemeClr val="tx1"/>
                </a:solidFill>
              </a:rPr>
              <a:t>Deep sleep phase disease</a:t>
            </a:r>
          </a:p>
          <a:p>
            <a:pPr marL="342900" indent="-342900" algn="ctr">
              <a:buFont typeface="+mj-lt"/>
              <a:buAutoNum type="alphaUcPeriod"/>
            </a:pPr>
            <a:r>
              <a:rPr lang="en-GB" sz="1400" dirty="0" smtClean="0">
                <a:solidFill>
                  <a:schemeClr val="tx1"/>
                </a:solidFill>
              </a:rPr>
              <a:t>Dream sequence placement detector</a:t>
            </a:r>
          </a:p>
          <a:p>
            <a:pPr marL="342900" indent="-342900" algn="ctr">
              <a:buFont typeface="+mj-lt"/>
              <a:buAutoNum type="alphaUcPeriod"/>
            </a:pPr>
            <a:r>
              <a:rPr lang="en-GB" sz="1400" dirty="0" smtClean="0">
                <a:solidFill>
                  <a:schemeClr val="tx1"/>
                </a:solidFill>
              </a:rPr>
              <a:t>Dedicated serotonin producing drug</a:t>
            </a:r>
          </a:p>
          <a:p>
            <a:pPr marL="342900" indent="-342900" algn="ctr">
              <a:buFont typeface="+mj-lt"/>
              <a:buAutoNum type="alphaUcPeriod"/>
            </a:pPr>
            <a:r>
              <a:rPr lang="en-GB" sz="1400" b="1" dirty="0" smtClean="0">
                <a:solidFill>
                  <a:schemeClr val="accent2"/>
                </a:solidFill>
              </a:rPr>
              <a:t>Delayed sleep phase disorder</a:t>
            </a:r>
            <a:endParaRPr lang="en-GB" sz="1400" b="1" dirty="0">
              <a:solidFill>
                <a:schemeClr val="accent2"/>
              </a:solidFill>
            </a:endParaRPr>
          </a:p>
        </p:txBody>
      </p:sp>
      <p:sp>
        <p:nvSpPr>
          <p:cNvPr id="12" name="Rectangle 11"/>
          <p:cNvSpPr/>
          <p:nvPr/>
        </p:nvSpPr>
        <p:spPr>
          <a:xfrm>
            <a:off x="508157" y="4150706"/>
            <a:ext cx="2506531" cy="54864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smtClean="0"/>
              <a:t>The fact that language is controlled by the left hemisphere in most people is known as:</a:t>
            </a:r>
            <a:endParaRPr lang="en-GB" sz="1200" dirty="0"/>
          </a:p>
        </p:txBody>
      </p:sp>
      <p:sp>
        <p:nvSpPr>
          <p:cNvPr id="13" name="Rectangle 12"/>
          <p:cNvSpPr/>
          <p:nvPr/>
        </p:nvSpPr>
        <p:spPr>
          <a:xfrm>
            <a:off x="508156" y="4699346"/>
            <a:ext cx="2506531" cy="180728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ctr">
              <a:buFont typeface="+mj-lt"/>
              <a:buAutoNum type="alphaUcPeriod"/>
            </a:pPr>
            <a:r>
              <a:rPr lang="en-GB" b="1" dirty="0" smtClean="0">
                <a:solidFill>
                  <a:schemeClr val="accent2"/>
                </a:solidFill>
              </a:rPr>
              <a:t>Lateralisation</a:t>
            </a:r>
          </a:p>
          <a:p>
            <a:pPr marL="342900" indent="-342900" algn="ctr">
              <a:buFont typeface="+mj-lt"/>
              <a:buAutoNum type="alphaUcPeriod"/>
            </a:pPr>
            <a:r>
              <a:rPr lang="en-GB" dirty="0" smtClean="0">
                <a:solidFill>
                  <a:schemeClr val="tx1"/>
                </a:solidFill>
              </a:rPr>
              <a:t>Aphasia</a:t>
            </a:r>
          </a:p>
          <a:p>
            <a:pPr marL="342900" indent="-342900" algn="ctr">
              <a:buFont typeface="+mj-lt"/>
              <a:buAutoNum type="alphaUcPeriod"/>
            </a:pPr>
            <a:r>
              <a:rPr lang="en-GB" dirty="0" smtClean="0">
                <a:solidFill>
                  <a:schemeClr val="tx1"/>
                </a:solidFill>
              </a:rPr>
              <a:t>Holism</a:t>
            </a:r>
          </a:p>
          <a:p>
            <a:pPr marL="342900" indent="-342900" algn="ctr">
              <a:buFont typeface="+mj-lt"/>
              <a:buAutoNum type="alphaUcPeriod"/>
            </a:pPr>
            <a:r>
              <a:rPr lang="en-GB" dirty="0" smtClean="0">
                <a:solidFill>
                  <a:schemeClr val="tx1"/>
                </a:solidFill>
              </a:rPr>
              <a:t>Plasticity </a:t>
            </a:r>
            <a:endParaRPr lang="en-GB" dirty="0">
              <a:solidFill>
                <a:schemeClr val="tx1"/>
              </a:solidFill>
            </a:endParaRPr>
          </a:p>
        </p:txBody>
      </p:sp>
      <p:sp>
        <p:nvSpPr>
          <p:cNvPr id="14" name="Rectangle 13"/>
          <p:cNvSpPr/>
          <p:nvPr/>
        </p:nvSpPr>
        <p:spPr>
          <a:xfrm>
            <a:off x="3382241" y="4150706"/>
            <a:ext cx="2506531" cy="548640"/>
          </a:xfrm>
          <a:prstGeom prst="rect">
            <a:avLst/>
          </a:pr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smtClean="0"/>
              <a:t>If an object was shown to the left visual field of one of Sperry’s patients, they would report:</a:t>
            </a:r>
            <a:endParaRPr lang="en-GB" sz="1200" dirty="0"/>
          </a:p>
        </p:txBody>
      </p:sp>
      <p:sp>
        <p:nvSpPr>
          <p:cNvPr id="15" name="Rectangle 14"/>
          <p:cNvSpPr/>
          <p:nvPr/>
        </p:nvSpPr>
        <p:spPr>
          <a:xfrm>
            <a:off x="3382240" y="4699346"/>
            <a:ext cx="2506531" cy="1807284"/>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marL="228600" indent="-228600" algn="ctr">
              <a:buFont typeface="+mj-lt"/>
              <a:buAutoNum type="alphaUcPeriod"/>
            </a:pPr>
            <a:r>
              <a:rPr lang="en-GB" sz="1400" dirty="0" smtClean="0">
                <a:solidFill>
                  <a:schemeClr val="tx1"/>
                </a:solidFill>
              </a:rPr>
              <a:t>That they had seen the object</a:t>
            </a:r>
          </a:p>
          <a:p>
            <a:pPr marL="228600" indent="-228600" algn="ctr">
              <a:buFont typeface="+mj-lt"/>
              <a:buAutoNum type="alphaUcPeriod"/>
            </a:pPr>
            <a:r>
              <a:rPr lang="en-GB" sz="1400" b="1" dirty="0" smtClean="0">
                <a:solidFill>
                  <a:schemeClr val="accent2"/>
                </a:solidFill>
              </a:rPr>
              <a:t>That there was nothing there</a:t>
            </a:r>
          </a:p>
          <a:p>
            <a:pPr marL="228600" indent="-228600" algn="ctr">
              <a:buFont typeface="+mj-lt"/>
              <a:buAutoNum type="alphaUcPeriod"/>
            </a:pPr>
            <a:r>
              <a:rPr lang="en-GB" sz="1400" dirty="0" smtClean="0">
                <a:solidFill>
                  <a:schemeClr val="tx1"/>
                </a:solidFill>
              </a:rPr>
              <a:t>That they saw two objects</a:t>
            </a:r>
          </a:p>
          <a:p>
            <a:pPr marL="228600" indent="-228600" algn="ctr">
              <a:buFont typeface="+mj-lt"/>
              <a:buAutoNum type="alphaUcPeriod"/>
            </a:pPr>
            <a:r>
              <a:rPr lang="en-GB" sz="1400" dirty="0" smtClean="0">
                <a:solidFill>
                  <a:schemeClr val="tx1"/>
                </a:solidFill>
              </a:rPr>
              <a:t>That they saw a different object</a:t>
            </a:r>
            <a:endParaRPr lang="en-GB" sz="1400" dirty="0">
              <a:solidFill>
                <a:schemeClr val="tx1"/>
              </a:solidFill>
            </a:endParaRPr>
          </a:p>
        </p:txBody>
      </p:sp>
      <p:sp>
        <p:nvSpPr>
          <p:cNvPr id="16" name="Rectangle 15"/>
          <p:cNvSpPr/>
          <p:nvPr/>
        </p:nvSpPr>
        <p:spPr>
          <a:xfrm>
            <a:off x="6256324" y="4150706"/>
            <a:ext cx="2506531" cy="54864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smtClean="0"/>
              <a:t>Which of the following is specialised in the right hemisphere in most people?</a:t>
            </a:r>
            <a:endParaRPr lang="en-GB" sz="1200" dirty="0"/>
          </a:p>
        </p:txBody>
      </p:sp>
      <p:sp>
        <p:nvSpPr>
          <p:cNvPr id="17" name="Rectangle 16"/>
          <p:cNvSpPr/>
          <p:nvPr/>
        </p:nvSpPr>
        <p:spPr>
          <a:xfrm>
            <a:off x="6256323" y="4699346"/>
            <a:ext cx="2506531" cy="180728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ctr">
              <a:buFont typeface="+mj-lt"/>
              <a:buAutoNum type="alphaUcPeriod"/>
            </a:pPr>
            <a:r>
              <a:rPr lang="en-GB" b="1" dirty="0" smtClean="0">
                <a:solidFill>
                  <a:schemeClr val="accent2"/>
                </a:solidFill>
              </a:rPr>
              <a:t>Musical ability</a:t>
            </a:r>
          </a:p>
          <a:p>
            <a:pPr marL="342900" indent="-342900" algn="ctr">
              <a:buFont typeface="+mj-lt"/>
              <a:buAutoNum type="alphaUcPeriod"/>
            </a:pPr>
            <a:r>
              <a:rPr lang="en-GB" dirty="0" smtClean="0">
                <a:solidFill>
                  <a:schemeClr val="tx1"/>
                </a:solidFill>
              </a:rPr>
              <a:t>Analytic tasks</a:t>
            </a:r>
          </a:p>
          <a:p>
            <a:pPr marL="342900" indent="-342900" algn="ctr">
              <a:buFont typeface="+mj-lt"/>
              <a:buAutoNum type="alphaUcPeriod"/>
            </a:pPr>
            <a:r>
              <a:rPr lang="en-GB" dirty="0" smtClean="0">
                <a:solidFill>
                  <a:schemeClr val="tx1"/>
                </a:solidFill>
              </a:rPr>
              <a:t>Verbal ability</a:t>
            </a:r>
          </a:p>
          <a:p>
            <a:pPr marL="342900" indent="-342900" algn="ctr">
              <a:buFont typeface="+mj-lt"/>
              <a:buAutoNum type="alphaUcPeriod"/>
            </a:pPr>
            <a:r>
              <a:rPr lang="en-GB" dirty="0" smtClean="0">
                <a:solidFill>
                  <a:schemeClr val="tx1"/>
                </a:solidFill>
              </a:rPr>
              <a:t>Right hand</a:t>
            </a:r>
            <a:endParaRPr lang="en-GB" dirty="0">
              <a:solidFill>
                <a:schemeClr val="tx1"/>
              </a:solidFill>
            </a:endParaRPr>
          </a:p>
        </p:txBody>
      </p:sp>
      <p:sp>
        <p:nvSpPr>
          <p:cNvPr id="18" name="Rectangle 17"/>
          <p:cNvSpPr/>
          <p:nvPr/>
        </p:nvSpPr>
        <p:spPr>
          <a:xfrm>
            <a:off x="9130408" y="4150706"/>
            <a:ext cx="2506531" cy="548640"/>
          </a:xfrm>
          <a:prstGeom prst="rect">
            <a:avLst/>
          </a:pr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100" dirty="0" smtClean="0"/>
              <a:t>What </a:t>
            </a:r>
            <a:r>
              <a:rPr lang="en-GB" sz="1100" dirty="0"/>
              <a:t>would happen if the right visual </a:t>
            </a:r>
            <a:r>
              <a:rPr lang="en-GB" sz="1100" dirty="0" smtClean="0"/>
              <a:t>field of a split-brain patient </a:t>
            </a:r>
            <a:r>
              <a:rPr lang="en-GB" sz="1100" dirty="0"/>
              <a:t>sees TOAD and the left visual field sees STOOL?</a:t>
            </a:r>
            <a:endParaRPr lang="en-GB" sz="1100" dirty="0"/>
          </a:p>
        </p:txBody>
      </p:sp>
      <p:sp>
        <p:nvSpPr>
          <p:cNvPr id="19" name="Rectangle 18"/>
          <p:cNvSpPr/>
          <p:nvPr/>
        </p:nvSpPr>
        <p:spPr>
          <a:xfrm>
            <a:off x="9130407" y="4699346"/>
            <a:ext cx="2506531" cy="1807284"/>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ctr">
              <a:buFont typeface="+mj-lt"/>
              <a:buAutoNum type="alphaUcPeriod"/>
            </a:pPr>
            <a:r>
              <a:rPr lang="en-GB" b="1" dirty="0">
                <a:solidFill>
                  <a:schemeClr val="accent2"/>
                </a:solidFill>
              </a:rPr>
              <a:t>Say Toad and draw </a:t>
            </a:r>
            <a:r>
              <a:rPr lang="en-GB" b="1" dirty="0" smtClean="0">
                <a:solidFill>
                  <a:schemeClr val="accent2"/>
                </a:solidFill>
              </a:rPr>
              <a:t>Stool</a:t>
            </a:r>
          </a:p>
          <a:p>
            <a:pPr marL="342900" indent="-342900" algn="ctr">
              <a:buFont typeface="+mj-lt"/>
              <a:buAutoNum type="alphaUcPeriod"/>
            </a:pPr>
            <a:r>
              <a:rPr lang="en-GB" dirty="0" smtClean="0">
                <a:solidFill>
                  <a:schemeClr val="tx1"/>
                </a:solidFill>
              </a:rPr>
              <a:t>Say stool and draw toad</a:t>
            </a:r>
          </a:p>
          <a:p>
            <a:pPr marL="342900" indent="-342900" algn="ctr">
              <a:buFont typeface="+mj-lt"/>
              <a:buAutoNum type="alphaUcPeriod"/>
            </a:pPr>
            <a:r>
              <a:rPr lang="en-GB" dirty="0" smtClean="0">
                <a:solidFill>
                  <a:schemeClr val="tx1"/>
                </a:solidFill>
              </a:rPr>
              <a:t>Draw stool only</a:t>
            </a:r>
          </a:p>
          <a:p>
            <a:pPr marL="342900" indent="-342900" algn="ctr">
              <a:buFont typeface="+mj-lt"/>
              <a:buAutoNum type="alphaUcPeriod"/>
            </a:pPr>
            <a:r>
              <a:rPr lang="en-GB" dirty="0" smtClean="0">
                <a:solidFill>
                  <a:schemeClr val="tx1"/>
                </a:solidFill>
              </a:rPr>
              <a:t>Draw a toadstool</a:t>
            </a:r>
            <a:endParaRPr lang="en-GB" dirty="0">
              <a:solidFill>
                <a:schemeClr val="tx1"/>
              </a:solidFill>
            </a:endParaRPr>
          </a:p>
        </p:txBody>
      </p:sp>
      <p:pic>
        <p:nvPicPr>
          <p:cNvPr id="2" name="Picture 1"/>
          <p:cNvPicPr>
            <a:picLocks noChangeAspect="1"/>
          </p:cNvPicPr>
          <p:nvPr/>
        </p:nvPicPr>
        <p:blipFill rotWithShape="1">
          <a:blip r:embed="rId2"/>
          <a:srcRect l="9715" t="3303" r="12871" b="15818"/>
          <a:stretch/>
        </p:blipFill>
        <p:spPr>
          <a:xfrm>
            <a:off x="9947986" y="54624"/>
            <a:ext cx="1688952" cy="1323407"/>
          </a:xfrm>
          <a:prstGeom prst="rect">
            <a:avLst/>
          </a:prstGeom>
        </p:spPr>
      </p:pic>
      <p:pic>
        <p:nvPicPr>
          <p:cNvPr id="21" name="Picture 20"/>
          <p:cNvPicPr>
            <a:picLocks noChangeAspect="1"/>
          </p:cNvPicPr>
          <p:nvPr/>
        </p:nvPicPr>
        <p:blipFill rotWithShape="1">
          <a:blip r:embed="rId2"/>
          <a:srcRect l="9715" t="3303" r="12871" b="15818"/>
          <a:stretch/>
        </p:blipFill>
        <p:spPr>
          <a:xfrm>
            <a:off x="508156" y="55637"/>
            <a:ext cx="1688952" cy="1323407"/>
          </a:xfrm>
          <a:prstGeom prst="rect">
            <a:avLst/>
          </a:prstGeom>
        </p:spPr>
      </p:pic>
      <p:sp>
        <p:nvSpPr>
          <p:cNvPr id="22" name="Rectangle 21"/>
          <p:cNvSpPr/>
          <p:nvPr/>
        </p:nvSpPr>
        <p:spPr>
          <a:xfrm>
            <a:off x="2197108" y="74964"/>
            <a:ext cx="7750878"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Endogenous pacemakers, exogenous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zeitgebers</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and split brain multiple </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hoice</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9174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061" y="1129560"/>
            <a:ext cx="1355464" cy="5486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A’S A</a:t>
            </a:r>
            <a:endParaRPr lang="en-GB" dirty="0"/>
          </a:p>
        </p:txBody>
      </p:sp>
      <p:sp>
        <p:nvSpPr>
          <p:cNvPr id="5" name="Rectangle 4"/>
          <p:cNvSpPr/>
          <p:nvPr/>
        </p:nvSpPr>
        <p:spPr>
          <a:xfrm>
            <a:off x="1604682" y="1129560"/>
            <a:ext cx="1355464" cy="5486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SIA</a:t>
            </a:r>
            <a:endParaRPr lang="en-GB" dirty="0"/>
          </a:p>
        </p:txBody>
      </p:sp>
      <p:sp>
        <p:nvSpPr>
          <p:cNvPr id="6" name="Rectangle 5"/>
          <p:cNvSpPr/>
          <p:nvPr/>
        </p:nvSpPr>
        <p:spPr>
          <a:xfrm>
            <a:off x="3123303" y="1129560"/>
            <a:ext cx="1355464"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BROC</a:t>
            </a:r>
            <a:endParaRPr lang="en-GB" dirty="0"/>
          </a:p>
        </p:txBody>
      </p:sp>
      <p:sp>
        <p:nvSpPr>
          <p:cNvPr id="7" name="Rectangle 6"/>
          <p:cNvSpPr/>
          <p:nvPr/>
        </p:nvSpPr>
        <p:spPr>
          <a:xfrm>
            <a:off x="4641924" y="1129560"/>
            <a:ext cx="1355464"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PHA</a:t>
            </a:r>
            <a:endParaRPr lang="en-GB" dirty="0"/>
          </a:p>
        </p:txBody>
      </p:sp>
      <p:sp>
        <p:nvSpPr>
          <p:cNvPr id="16" name="Rectangle 15"/>
          <p:cNvSpPr/>
          <p:nvPr/>
        </p:nvSpPr>
        <p:spPr>
          <a:xfrm>
            <a:off x="6416038" y="1129560"/>
            <a:ext cx="1907690"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17" name="Rectangle 16"/>
          <p:cNvSpPr/>
          <p:nvPr/>
        </p:nvSpPr>
        <p:spPr>
          <a:xfrm>
            <a:off x="8484196" y="1129560"/>
            <a:ext cx="3596642"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8" name="Rectangle 17"/>
          <p:cNvSpPr/>
          <p:nvPr/>
        </p:nvSpPr>
        <p:spPr>
          <a:xfrm>
            <a:off x="86061" y="1841358"/>
            <a:ext cx="1355464" cy="548640"/>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OF FU</a:t>
            </a:r>
            <a:endParaRPr lang="en-GB" dirty="0"/>
          </a:p>
        </p:txBody>
      </p:sp>
      <p:sp>
        <p:nvSpPr>
          <p:cNvPr id="19" name="Rectangle 18"/>
          <p:cNvSpPr/>
          <p:nvPr/>
        </p:nvSpPr>
        <p:spPr>
          <a:xfrm>
            <a:off x="1604682" y="1841358"/>
            <a:ext cx="1355464" cy="5486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SATION</a:t>
            </a:r>
            <a:endParaRPr lang="en-GB" dirty="0"/>
          </a:p>
        </p:txBody>
      </p:sp>
      <p:sp>
        <p:nvSpPr>
          <p:cNvPr id="20" name="Rectangle 19"/>
          <p:cNvSpPr/>
          <p:nvPr/>
        </p:nvSpPr>
        <p:spPr>
          <a:xfrm>
            <a:off x="3123303" y="1841358"/>
            <a:ext cx="1355464" cy="5486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NCTION</a:t>
            </a:r>
            <a:endParaRPr lang="en-GB" dirty="0"/>
          </a:p>
        </p:txBody>
      </p:sp>
      <p:sp>
        <p:nvSpPr>
          <p:cNvPr id="21" name="Rectangle 20"/>
          <p:cNvSpPr/>
          <p:nvPr/>
        </p:nvSpPr>
        <p:spPr>
          <a:xfrm>
            <a:off x="4641924" y="1841358"/>
            <a:ext cx="1355464"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LOCALI</a:t>
            </a:r>
            <a:endParaRPr lang="en-GB" dirty="0"/>
          </a:p>
        </p:txBody>
      </p:sp>
      <p:sp>
        <p:nvSpPr>
          <p:cNvPr id="22" name="Rectangle 21"/>
          <p:cNvSpPr/>
          <p:nvPr/>
        </p:nvSpPr>
        <p:spPr>
          <a:xfrm>
            <a:off x="6416038" y="1841358"/>
            <a:ext cx="1907690"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23" name="Rectangle 22"/>
          <p:cNvSpPr/>
          <p:nvPr/>
        </p:nvSpPr>
        <p:spPr>
          <a:xfrm>
            <a:off x="8484196" y="1841358"/>
            <a:ext cx="3596642"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4" name="Rectangle 23"/>
          <p:cNvSpPr/>
          <p:nvPr/>
        </p:nvSpPr>
        <p:spPr>
          <a:xfrm>
            <a:off x="86061" y="2553156"/>
            <a:ext cx="1355464"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FUNC</a:t>
            </a:r>
            <a:endParaRPr lang="en-GB" dirty="0"/>
          </a:p>
        </p:txBody>
      </p:sp>
      <p:sp>
        <p:nvSpPr>
          <p:cNvPr id="25" name="Rectangle 24"/>
          <p:cNvSpPr/>
          <p:nvPr/>
        </p:nvSpPr>
        <p:spPr>
          <a:xfrm>
            <a:off x="1604682" y="2553156"/>
            <a:ext cx="1355464" cy="548640"/>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OVERY</a:t>
            </a:r>
            <a:endParaRPr lang="en-GB" dirty="0"/>
          </a:p>
        </p:txBody>
      </p:sp>
      <p:sp>
        <p:nvSpPr>
          <p:cNvPr id="26" name="Rectangle 25"/>
          <p:cNvSpPr/>
          <p:nvPr/>
        </p:nvSpPr>
        <p:spPr>
          <a:xfrm>
            <a:off x="3123303" y="2553156"/>
            <a:ext cx="1355464" cy="5486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AL REC</a:t>
            </a:r>
            <a:endParaRPr lang="en-GB" dirty="0"/>
          </a:p>
        </p:txBody>
      </p:sp>
      <p:sp>
        <p:nvSpPr>
          <p:cNvPr id="27" name="Rectangle 26"/>
          <p:cNvSpPr/>
          <p:nvPr/>
        </p:nvSpPr>
        <p:spPr>
          <a:xfrm>
            <a:off x="4641924" y="2553156"/>
            <a:ext cx="1355464" cy="5486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TION</a:t>
            </a:r>
            <a:endParaRPr lang="en-GB" dirty="0"/>
          </a:p>
        </p:txBody>
      </p:sp>
      <p:sp>
        <p:nvSpPr>
          <p:cNvPr id="28" name="Rectangle 27"/>
          <p:cNvSpPr/>
          <p:nvPr/>
        </p:nvSpPr>
        <p:spPr>
          <a:xfrm>
            <a:off x="6416038" y="2553156"/>
            <a:ext cx="1907690"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29" name="Rectangle 28"/>
          <p:cNvSpPr/>
          <p:nvPr/>
        </p:nvSpPr>
        <p:spPr>
          <a:xfrm>
            <a:off x="8484196" y="2553156"/>
            <a:ext cx="3596642"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30" name="Rectangle 29"/>
          <p:cNvSpPr/>
          <p:nvPr/>
        </p:nvSpPr>
        <p:spPr>
          <a:xfrm>
            <a:off x="86061" y="3264954"/>
            <a:ext cx="1355464"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AL CO</a:t>
            </a:r>
            <a:endParaRPr lang="en-GB" dirty="0"/>
          </a:p>
        </p:txBody>
      </p:sp>
      <p:sp>
        <p:nvSpPr>
          <p:cNvPr id="31" name="Rectangle 30"/>
          <p:cNvSpPr/>
          <p:nvPr/>
        </p:nvSpPr>
        <p:spPr>
          <a:xfrm>
            <a:off x="1604682" y="3264954"/>
            <a:ext cx="1355464"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EBR</a:t>
            </a:r>
            <a:endParaRPr lang="en-GB" dirty="0"/>
          </a:p>
        </p:txBody>
      </p:sp>
      <p:sp>
        <p:nvSpPr>
          <p:cNvPr id="32" name="Rectangle 31"/>
          <p:cNvSpPr/>
          <p:nvPr/>
        </p:nvSpPr>
        <p:spPr>
          <a:xfrm>
            <a:off x="3123303" y="3264954"/>
            <a:ext cx="1355464" cy="548640"/>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RTEX</a:t>
            </a:r>
            <a:endParaRPr lang="en-GB" dirty="0"/>
          </a:p>
        </p:txBody>
      </p:sp>
      <p:sp>
        <p:nvSpPr>
          <p:cNvPr id="33" name="Rectangle 32"/>
          <p:cNvSpPr/>
          <p:nvPr/>
        </p:nvSpPr>
        <p:spPr>
          <a:xfrm>
            <a:off x="4641924" y="3264954"/>
            <a:ext cx="1355464" cy="5486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CER</a:t>
            </a:r>
            <a:endParaRPr lang="en-GB" dirty="0"/>
          </a:p>
        </p:txBody>
      </p:sp>
      <p:sp>
        <p:nvSpPr>
          <p:cNvPr id="34" name="Rectangle 33"/>
          <p:cNvSpPr/>
          <p:nvPr/>
        </p:nvSpPr>
        <p:spPr>
          <a:xfrm>
            <a:off x="6416038" y="3264954"/>
            <a:ext cx="1907690"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35" name="Rectangle 34"/>
          <p:cNvSpPr/>
          <p:nvPr/>
        </p:nvSpPr>
        <p:spPr>
          <a:xfrm>
            <a:off x="8484196" y="3264954"/>
            <a:ext cx="3596642"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36" name="Rectangle 35"/>
          <p:cNvSpPr/>
          <p:nvPr/>
        </p:nvSpPr>
        <p:spPr>
          <a:xfrm>
            <a:off x="86061" y="3976752"/>
            <a:ext cx="1355464" cy="5486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SATION</a:t>
            </a:r>
            <a:endParaRPr lang="en-GB" dirty="0"/>
          </a:p>
        </p:txBody>
      </p:sp>
      <p:sp>
        <p:nvSpPr>
          <p:cNvPr id="37" name="Rectangle 36"/>
          <p:cNvSpPr/>
          <p:nvPr/>
        </p:nvSpPr>
        <p:spPr>
          <a:xfrm>
            <a:off x="1604682" y="3976752"/>
            <a:ext cx="1355464"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HEMISP</a:t>
            </a:r>
            <a:endParaRPr lang="en-GB" dirty="0"/>
          </a:p>
        </p:txBody>
      </p:sp>
      <p:sp>
        <p:nvSpPr>
          <p:cNvPr id="38" name="Rectangle 37"/>
          <p:cNvSpPr/>
          <p:nvPr/>
        </p:nvSpPr>
        <p:spPr>
          <a:xfrm>
            <a:off x="3123303" y="3976752"/>
            <a:ext cx="1355464"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ATERALI</a:t>
            </a:r>
            <a:endParaRPr lang="en-GB" dirty="0"/>
          </a:p>
        </p:txBody>
      </p:sp>
      <p:sp>
        <p:nvSpPr>
          <p:cNvPr id="39" name="Rectangle 38"/>
          <p:cNvSpPr/>
          <p:nvPr/>
        </p:nvSpPr>
        <p:spPr>
          <a:xfrm>
            <a:off x="4641924" y="3976752"/>
            <a:ext cx="1355464" cy="548640"/>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HERIC L</a:t>
            </a:r>
            <a:endParaRPr lang="en-GB" dirty="0"/>
          </a:p>
        </p:txBody>
      </p:sp>
      <p:sp>
        <p:nvSpPr>
          <p:cNvPr id="40" name="Rectangle 39"/>
          <p:cNvSpPr/>
          <p:nvPr/>
        </p:nvSpPr>
        <p:spPr>
          <a:xfrm>
            <a:off x="6416038" y="3976752"/>
            <a:ext cx="1907690"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41" name="Rectangle 40"/>
          <p:cNvSpPr/>
          <p:nvPr/>
        </p:nvSpPr>
        <p:spPr>
          <a:xfrm>
            <a:off x="8484196" y="3976752"/>
            <a:ext cx="3596642"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42" name="Rectangle 41"/>
          <p:cNvSpPr/>
          <p:nvPr/>
        </p:nvSpPr>
        <p:spPr>
          <a:xfrm>
            <a:off x="86061" y="4688550"/>
            <a:ext cx="1355464" cy="5486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CITY</a:t>
            </a:r>
            <a:endParaRPr lang="en-GB" dirty="0"/>
          </a:p>
        </p:txBody>
      </p:sp>
      <p:sp>
        <p:nvSpPr>
          <p:cNvPr id="43" name="Rectangle 42"/>
          <p:cNvSpPr/>
          <p:nvPr/>
        </p:nvSpPr>
        <p:spPr>
          <a:xfrm>
            <a:off x="1604682" y="4688550"/>
            <a:ext cx="1355464" cy="5486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NEU</a:t>
            </a:r>
            <a:endParaRPr lang="en-GB" dirty="0"/>
          </a:p>
        </p:txBody>
      </p:sp>
      <p:sp>
        <p:nvSpPr>
          <p:cNvPr id="44" name="Rectangle 43"/>
          <p:cNvSpPr/>
          <p:nvPr/>
        </p:nvSpPr>
        <p:spPr>
          <a:xfrm>
            <a:off x="3123303" y="4688550"/>
            <a:ext cx="1355464"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ASTI</a:t>
            </a:r>
            <a:endParaRPr lang="en-GB" dirty="0"/>
          </a:p>
        </p:txBody>
      </p:sp>
      <p:sp>
        <p:nvSpPr>
          <p:cNvPr id="45" name="Rectangle 44"/>
          <p:cNvSpPr/>
          <p:nvPr/>
        </p:nvSpPr>
        <p:spPr>
          <a:xfrm>
            <a:off x="4641924" y="4688550"/>
            <a:ext cx="1355464"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ROPL</a:t>
            </a:r>
            <a:endParaRPr lang="en-GB" dirty="0"/>
          </a:p>
        </p:txBody>
      </p:sp>
      <p:sp>
        <p:nvSpPr>
          <p:cNvPr id="46" name="Rectangle 45"/>
          <p:cNvSpPr/>
          <p:nvPr/>
        </p:nvSpPr>
        <p:spPr>
          <a:xfrm>
            <a:off x="6416038" y="4688550"/>
            <a:ext cx="1907690"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47" name="Rectangle 46"/>
          <p:cNvSpPr/>
          <p:nvPr/>
        </p:nvSpPr>
        <p:spPr>
          <a:xfrm>
            <a:off x="8484196" y="4688550"/>
            <a:ext cx="3596642"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48" name="Rectangle 47"/>
          <p:cNvSpPr/>
          <p:nvPr/>
        </p:nvSpPr>
        <p:spPr>
          <a:xfrm>
            <a:off x="86061" y="5400348"/>
            <a:ext cx="1355464" cy="548640"/>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EVENT</a:t>
            </a:r>
            <a:endParaRPr lang="en-GB" dirty="0"/>
          </a:p>
        </p:txBody>
      </p:sp>
      <p:sp>
        <p:nvSpPr>
          <p:cNvPr id="49" name="Rectangle 48"/>
          <p:cNvSpPr/>
          <p:nvPr/>
        </p:nvSpPr>
        <p:spPr>
          <a:xfrm>
            <a:off x="1604682" y="5400348"/>
            <a:ext cx="1355464" cy="5486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NTIALS</a:t>
            </a:r>
            <a:endParaRPr lang="en-GB" dirty="0"/>
          </a:p>
        </p:txBody>
      </p:sp>
      <p:sp>
        <p:nvSpPr>
          <p:cNvPr id="50" name="Rectangle 49"/>
          <p:cNvSpPr/>
          <p:nvPr/>
        </p:nvSpPr>
        <p:spPr>
          <a:xfrm>
            <a:off x="3123303" y="5400348"/>
            <a:ext cx="1355464" cy="5486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RELAT</a:t>
            </a:r>
            <a:endParaRPr lang="en-GB" dirty="0"/>
          </a:p>
        </p:txBody>
      </p:sp>
      <p:sp>
        <p:nvSpPr>
          <p:cNvPr id="51" name="Rectangle 50"/>
          <p:cNvSpPr/>
          <p:nvPr/>
        </p:nvSpPr>
        <p:spPr>
          <a:xfrm>
            <a:off x="4641924" y="5400348"/>
            <a:ext cx="1355464"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ED POTE</a:t>
            </a:r>
            <a:endParaRPr lang="en-GB" dirty="0"/>
          </a:p>
        </p:txBody>
      </p:sp>
      <p:sp>
        <p:nvSpPr>
          <p:cNvPr id="52" name="Rectangle 51"/>
          <p:cNvSpPr/>
          <p:nvPr/>
        </p:nvSpPr>
        <p:spPr>
          <a:xfrm>
            <a:off x="6416038" y="5400348"/>
            <a:ext cx="1907690"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53" name="Rectangle 52"/>
          <p:cNvSpPr/>
          <p:nvPr/>
        </p:nvSpPr>
        <p:spPr>
          <a:xfrm>
            <a:off x="8484196" y="5400348"/>
            <a:ext cx="3596642"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54" name="Rectangle 53"/>
          <p:cNvSpPr/>
          <p:nvPr/>
        </p:nvSpPr>
        <p:spPr>
          <a:xfrm>
            <a:off x="86061" y="6112146"/>
            <a:ext cx="1355464"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T BRA</a:t>
            </a:r>
            <a:endParaRPr lang="en-GB" dirty="0"/>
          </a:p>
        </p:txBody>
      </p:sp>
      <p:sp>
        <p:nvSpPr>
          <p:cNvPr id="55" name="Rectangle 54"/>
          <p:cNvSpPr/>
          <p:nvPr/>
        </p:nvSpPr>
        <p:spPr>
          <a:xfrm>
            <a:off x="1604682" y="6112146"/>
            <a:ext cx="1355464" cy="548640"/>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SPLI</a:t>
            </a:r>
            <a:endParaRPr lang="en-GB" dirty="0"/>
          </a:p>
        </p:txBody>
      </p:sp>
      <p:sp>
        <p:nvSpPr>
          <p:cNvPr id="56" name="Rectangle 55"/>
          <p:cNvSpPr/>
          <p:nvPr/>
        </p:nvSpPr>
        <p:spPr>
          <a:xfrm>
            <a:off x="3123303" y="6112146"/>
            <a:ext cx="1355464" cy="5486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ENTS</a:t>
            </a:r>
            <a:endParaRPr lang="en-GB" dirty="0"/>
          </a:p>
        </p:txBody>
      </p:sp>
      <p:sp>
        <p:nvSpPr>
          <p:cNvPr id="57" name="Rectangle 56"/>
          <p:cNvSpPr/>
          <p:nvPr/>
        </p:nvSpPr>
        <p:spPr>
          <a:xfrm>
            <a:off x="4641924" y="6112146"/>
            <a:ext cx="1355464" cy="5486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IN PATI</a:t>
            </a:r>
            <a:endParaRPr lang="en-GB" dirty="0"/>
          </a:p>
        </p:txBody>
      </p:sp>
      <p:sp>
        <p:nvSpPr>
          <p:cNvPr id="58" name="Rectangle 57"/>
          <p:cNvSpPr/>
          <p:nvPr/>
        </p:nvSpPr>
        <p:spPr>
          <a:xfrm>
            <a:off x="6416038" y="6112146"/>
            <a:ext cx="1907690" cy="5486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59" name="Rectangle 58"/>
          <p:cNvSpPr/>
          <p:nvPr/>
        </p:nvSpPr>
        <p:spPr>
          <a:xfrm>
            <a:off x="8484196" y="6112146"/>
            <a:ext cx="3596642" cy="54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60" name="Rectangle 59"/>
          <p:cNvSpPr/>
          <p:nvPr/>
        </p:nvSpPr>
        <p:spPr>
          <a:xfrm>
            <a:off x="0" y="61854"/>
            <a:ext cx="12192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Biopsychology Letter Tiles</a:t>
            </a:r>
            <a:endParaRPr lang="en-GB"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1" name="Rectangle 60"/>
          <p:cNvSpPr/>
          <p:nvPr/>
        </p:nvSpPr>
        <p:spPr>
          <a:xfrm>
            <a:off x="6416038" y="708185"/>
            <a:ext cx="1907690" cy="33530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KEYWORD</a:t>
            </a:r>
            <a:endParaRPr lang="en-GB" dirty="0"/>
          </a:p>
        </p:txBody>
      </p:sp>
      <p:sp>
        <p:nvSpPr>
          <p:cNvPr id="62" name="Rectangle 61"/>
          <p:cNvSpPr/>
          <p:nvPr/>
        </p:nvSpPr>
        <p:spPr>
          <a:xfrm>
            <a:off x="8484196" y="708185"/>
            <a:ext cx="3596642" cy="3353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DEFINITION</a:t>
            </a:r>
            <a:endParaRPr lang="en-GB" dirty="0"/>
          </a:p>
        </p:txBody>
      </p:sp>
    </p:spTree>
    <p:extLst>
      <p:ext uri="{BB962C8B-B14F-4D97-AF65-F5344CB8AC3E}">
        <p14:creationId xmlns:p14="http://schemas.microsoft.com/office/powerpoint/2010/main" val="129949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http://puzzlemaker.discoveryeducation.com/puzzles/34942xkpxm.png"/>
          <p:cNvPicPr>
            <a:picLocks noChangeAspect="1" noChangeArrowheads="1"/>
          </p:cNvPicPr>
          <p:nvPr/>
        </p:nvPicPr>
        <p:blipFill>
          <a:blip r:embed="rId2">
            <a:extLst>
              <a:ext uri="{28A0092B-C50C-407E-A947-70E740481C1C}">
                <a14:useLocalDpi xmlns:a14="http://schemas.microsoft.com/office/drawing/2010/main" val="0"/>
              </a:ext>
            </a:extLst>
          </a:blip>
          <a:srcRect t="1958"/>
          <a:stretch>
            <a:fillRect/>
          </a:stretch>
        </p:blipFill>
        <p:spPr bwMode="auto">
          <a:xfrm>
            <a:off x="1243414" y="469477"/>
            <a:ext cx="8810625" cy="52482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6206" y="4867275"/>
            <a:ext cx="5231405" cy="1990725"/>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b="1" dirty="0">
                <a:solidFill>
                  <a:srgbClr val="323232"/>
                </a:solidFill>
                <a:effectLst/>
                <a:ea typeface="Times New Roman" panose="02020603050405020304" pitchFamily="18" charset="0"/>
                <a:cs typeface="Courier New" panose="02070309020205020404" pitchFamily="49" charset="0"/>
              </a:rPr>
              <a:t>Across</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4. The location of many studies into free-running as they prevent exposure to natural light. (5)</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7. Distinct patterns of changes in body activity that conform to cyclical time periods. (10,7)</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11. Most people are generally found to have a circadian rhythm of just over this number of hours. (6,4)</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13. Internal body clocks that regulate many of our biological rhythms. (10,10)</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14. Adverse consequences that can occur as a result of disruption to circadian rhythms. (17)</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15. The process that activates or provides a timing cue for a biological rhythm. (11)</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16. This type of light may also have an impact upon circadian rhythms as shown by </a:t>
            </a:r>
            <a:r>
              <a:rPr lang="en-GB" sz="800" dirty="0" err="1">
                <a:solidFill>
                  <a:srgbClr val="323232"/>
                </a:solidFill>
                <a:effectLst/>
                <a:ea typeface="Times New Roman" panose="02020603050405020304" pitchFamily="18" charset="0"/>
                <a:cs typeface="Courier New" panose="02070309020205020404" pitchFamily="49" charset="0"/>
              </a:rPr>
              <a:t>Czeisler</a:t>
            </a:r>
            <a:r>
              <a:rPr lang="en-GB" sz="800" dirty="0">
                <a:solidFill>
                  <a:srgbClr val="323232"/>
                </a:solidFill>
                <a:effectLst/>
                <a:ea typeface="Times New Roman" panose="02020603050405020304" pitchFamily="18" charset="0"/>
                <a:cs typeface="Courier New" panose="02070309020205020404" pitchFamily="49" charset="0"/>
              </a:rPr>
              <a:t> which would question research findings such as </a:t>
            </a:r>
            <a:r>
              <a:rPr lang="en-GB" sz="800" dirty="0" err="1">
                <a:solidFill>
                  <a:srgbClr val="323232"/>
                </a:solidFill>
                <a:effectLst/>
                <a:ea typeface="Times New Roman" panose="02020603050405020304" pitchFamily="18" charset="0"/>
                <a:cs typeface="Courier New" panose="02070309020205020404" pitchFamily="49" charset="0"/>
              </a:rPr>
              <a:t>Siffre’s</a:t>
            </a:r>
            <a:r>
              <a:rPr lang="en-GB" sz="800" dirty="0">
                <a:solidFill>
                  <a:srgbClr val="323232"/>
                </a:solidFill>
                <a:effectLst/>
                <a:ea typeface="Times New Roman" panose="02020603050405020304" pitchFamily="18" charset="0"/>
                <a:cs typeface="Courier New" panose="02070309020205020404" pitchFamily="49" charset="0"/>
              </a:rPr>
              <a:t>. (11)</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17. The impact upon the sleep/wake cycle in the absence of external stimuli such as light. (4-7)</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18. An example of a biological rhythm other than the sleep/wake cycle. (4,4,11)</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19. Teenagers’ circadian rhythms typically begin this amount of time after those of adults showing evidence for individual differences. (3,5)</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20. The way in which we feel drowsy and alert at different points within the day. (5-4,5)</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21. A type of biological rhythm, subject to a 24 hour cycle. (9)</a:t>
            </a:r>
            <a:endParaRPr lang="en-GB" sz="1100" dirty="0">
              <a:effectLst/>
              <a:ea typeface="Calibri" panose="020F0502020204030204" pitchFamily="34" charset="0"/>
              <a:cs typeface="Times New Roman" panose="02020603050405020304" pitchFamily="18" charset="0"/>
            </a:endParaRPr>
          </a:p>
        </p:txBody>
      </p:sp>
      <p:sp>
        <p:nvSpPr>
          <p:cNvPr id="11" name="Rectangle 10"/>
          <p:cNvSpPr/>
          <p:nvPr/>
        </p:nvSpPr>
        <p:spPr>
          <a:xfrm>
            <a:off x="8384146" y="4524375"/>
            <a:ext cx="3807854" cy="2333625"/>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b="1" dirty="0">
                <a:solidFill>
                  <a:srgbClr val="323232"/>
                </a:solidFill>
                <a:effectLst/>
                <a:ea typeface="Times New Roman" panose="02020603050405020304" pitchFamily="18" charset="0"/>
                <a:cs typeface="Courier New" panose="02070309020205020404" pitchFamily="49" charset="0"/>
              </a:rPr>
              <a:t>Down</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1. A group of people who are likely to experience disruption to their circadian rhythms. (5,7)</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2. A tiny bundle of nerve cells located in the hypothalamus that is one of the primary endogenous pacemakers involved in maintaining circadian rhythms such as the sleep/wake cycle. (1,1,1)</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3. Research into circadian rhythms has provided more knowledge about this area of drug treatments. (16)</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5. A case study of a man who stayed in a cave for 2 months (and later 6 months). (6)</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6. An example of an important exogenous </a:t>
            </a:r>
            <a:r>
              <a:rPr lang="en-GB" sz="800" dirty="0" err="1">
                <a:solidFill>
                  <a:srgbClr val="323232"/>
                </a:solidFill>
                <a:effectLst/>
                <a:ea typeface="Times New Roman" panose="02020603050405020304" pitchFamily="18" charset="0"/>
                <a:cs typeface="Courier New" panose="02070309020205020404" pitchFamily="49" charset="0"/>
              </a:rPr>
              <a:t>zeitgeber</a:t>
            </a:r>
            <a:r>
              <a:rPr lang="en-GB" sz="800" dirty="0">
                <a:solidFill>
                  <a:srgbClr val="323232"/>
                </a:solidFill>
                <a:effectLst/>
                <a:ea typeface="Times New Roman" panose="02020603050405020304" pitchFamily="18" charset="0"/>
                <a:cs typeface="Courier New" panose="02070309020205020404" pitchFamily="49" charset="0"/>
              </a:rPr>
              <a:t>. (5)</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8. A type of biological rhythm with a frequency of less than one in 24 hours. (9)</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9. A type of biological rhythm with a frequency of more than one cycle in 24 hours. (9)</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10. External cues that may affect or entrain our biological rhythms. (9,10)</a:t>
            </a:r>
            <a:endParaRPr lang="en-GB" sz="1100" dirty="0">
              <a:effectLst/>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800" dirty="0">
                <a:solidFill>
                  <a:srgbClr val="323232"/>
                </a:solidFill>
                <a:effectLst/>
                <a:ea typeface="Times New Roman" panose="02020603050405020304" pitchFamily="18" charset="0"/>
                <a:cs typeface="Courier New" panose="02070309020205020404" pitchFamily="49" charset="0"/>
              </a:rPr>
              <a:t>12. A problem with studies such as </a:t>
            </a:r>
            <a:r>
              <a:rPr lang="en-GB" sz="800" dirty="0" err="1">
                <a:solidFill>
                  <a:srgbClr val="323232"/>
                </a:solidFill>
                <a:effectLst/>
                <a:ea typeface="Times New Roman" panose="02020603050405020304" pitchFamily="18" charset="0"/>
                <a:cs typeface="Courier New" panose="02070309020205020404" pitchFamily="49" charset="0"/>
              </a:rPr>
              <a:t>Siffre</a:t>
            </a:r>
            <a:r>
              <a:rPr lang="en-GB" sz="800" dirty="0">
                <a:solidFill>
                  <a:srgbClr val="323232"/>
                </a:solidFill>
                <a:effectLst/>
                <a:ea typeface="Times New Roman" panose="02020603050405020304" pitchFamily="18" charset="0"/>
                <a:cs typeface="Courier New" panose="02070309020205020404" pitchFamily="49" charset="0"/>
              </a:rPr>
              <a:t> is that they may not be considered to be this. (13)</a:t>
            </a:r>
            <a:endParaRPr lang="en-GB" sz="1100" dirty="0">
              <a:effectLst/>
              <a:ea typeface="Calibri" panose="020F0502020204030204" pitchFamily="34" charset="0"/>
              <a:cs typeface="Times New Roman" panose="02020603050405020304" pitchFamily="18" charset="0"/>
            </a:endParaRPr>
          </a:p>
        </p:txBody>
      </p:sp>
      <p:sp>
        <p:nvSpPr>
          <p:cNvPr id="4"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539580" rIns="914112" bIns="914112" numCol="1" anchor="ctr" anchorCtr="0" compatLnSpc="1">
            <a:prstTxWarp prst="textNoShape">
              <a:avLst/>
            </a:prstTxWarp>
            <a:spAutoFit/>
          </a:bodyPr>
          <a:lstStyle/>
          <a:p>
            <a:endParaRPr lang="en-GB"/>
          </a:p>
        </p:txBody>
      </p:sp>
      <p:sp>
        <p:nvSpPr>
          <p:cNvPr id="5"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7" name="Rectangle 17"/>
          <p:cNvSpPr>
            <a:spLocks noChangeArrowheads="1"/>
          </p:cNvSpPr>
          <p:nvPr/>
        </p:nvSpPr>
        <p:spPr bwMode="auto">
          <a:xfrm>
            <a:off x="0" y="18478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 name="Rectangle 18"/>
          <p:cNvSpPr>
            <a:spLocks noChangeArrowheads="1"/>
          </p:cNvSpPr>
          <p:nvPr/>
        </p:nvSpPr>
        <p:spPr bwMode="auto">
          <a:xfrm>
            <a:off x="0" y="28479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19"/>
          <p:cNvSpPr>
            <a:spLocks noChangeArrowheads="1"/>
          </p:cNvSpPr>
          <p:nvPr/>
        </p:nvSpPr>
        <p:spPr bwMode="auto">
          <a:xfrm>
            <a:off x="0" y="38100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7" name="Rectangle 20"/>
          <p:cNvSpPr>
            <a:spLocks noChangeArrowheads="1"/>
          </p:cNvSpPr>
          <p:nvPr/>
        </p:nvSpPr>
        <p:spPr bwMode="auto">
          <a:xfrm>
            <a:off x="0" y="49815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8" name="Rectangle 23"/>
          <p:cNvSpPr>
            <a:spLocks noChangeArrowheads="1"/>
          </p:cNvSpPr>
          <p:nvPr/>
        </p:nvSpPr>
        <p:spPr bwMode="auto">
          <a:xfrm>
            <a:off x="0" y="5915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9" name="Rectangle 24"/>
          <p:cNvSpPr>
            <a:spLocks noChangeArrowheads="1"/>
          </p:cNvSpPr>
          <p:nvPr/>
        </p:nvSpPr>
        <p:spPr bwMode="auto">
          <a:xfrm>
            <a:off x="0" y="11163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smtClean="0">
              <a:ln>
                <a:noFill/>
              </a:ln>
              <a:solidFill>
                <a:srgbClr val="000000"/>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sz="1800" b="0" i="0" u="none" strike="noStrike" cap="none" normalizeH="0" baseline="0" smtClean="0">
              <a:ln>
                <a:noFill/>
              </a:ln>
              <a:solidFill>
                <a:schemeClr val="tx1"/>
              </a:solidFill>
              <a:effectLst/>
              <a:latin typeface="Arial" panose="020B0604020202020204" pitchFamily="34" charset="0"/>
            </a:endParaRPr>
          </a:p>
        </p:txBody>
      </p:sp>
      <p:pic>
        <p:nvPicPr>
          <p:cNvPr id="26" name="Picture 1"/>
          <p:cNvPicPr>
            <a:picLocks noChangeAspect="1" noChangeArrowheads="1"/>
          </p:cNvPicPr>
          <p:nvPr/>
        </p:nvPicPr>
        <p:blipFill>
          <a:blip r:embed="rId3">
            <a:extLst>
              <a:ext uri="{28A0092B-C50C-407E-A947-70E740481C1C}">
                <a14:useLocalDpi xmlns:a14="http://schemas.microsoft.com/office/drawing/2010/main" val="0"/>
              </a:ext>
            </a:extLst>
          </a:blip>
          <a:srcRect t="6181" b="27884"/>
          <a:stretch>
            <a:fillRect/>
          </a:stretch>
        </p:blipFill>
        <p:spPr bwMode="auto">
          <a:xfrm>
            <a:off x="2613899" y="3648108"/>
            <a:ext cx="2183297" cy="111439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http://images.clipartpanda.com/busload-clipart-2384717_f26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2" y="831574"/>
            <a:ext cx="100965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1" descr="https://encrypted-tbn1.gstatic.com/images?q=tbn:ANd9GcRIlcSh4oqcgFWrOQBipYnOJBOvoLqd9-_tSS8v9wSASM6AZ6Rx"/>
          <p:cNvPicPr>
            <a:picLocks noChangeAspect="1" noChangeArrowheads="1"/>
          </p:cNvPicPr>
          <p:nvPr/>
        </p:nvPicPr>
        <p:blipFill>
          <a:blip r:embed="rId5">
            <a:extLst>
              <a:ext uri="{28A0092B-C50C-407E-A947-70E740481C1C}">
                <a14:useLocalDpi xmlns:a14="http://schemas.microsoft.com/office/drawing/2010/main" val="0"/>
              </a:ext>
            </a:extLst>
          </a:blip>
          <a:srcRect r="9274"/>
          <a:stretch>
            <a:fillRect/>
          </a:stretch>
        </p:blipFill>
        <p:spPr bwMode="auto">
          <a:xfrm>
            <a:off x="2968396" y="1146832"/>
            <a:ext cx="933450" cy="9620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2924" t="36105" r="45673" b="17299"/>
          <a:stretch>
            <a:fillRect/>
          </a:stretch>
        </p:blipFill>
        <p:spPr bwMode="auto">
          <a:xfrm>
            <a:off x="10016476" y="342900"/>
            <a:ext cx="16764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09967" y="2647631"/>
            <a:ext cx="1404803" cy="163893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0" y="61854"/>
            <a:ext cx="12192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Circadian Rhythms Crossword</a:t>
            </a:r>
            <a:endParaRPr lang="en-GB"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794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49348899"/>
              </p:ext>
            </p:extLst>
          </p:nvPr>
        </p:nvGraphicFramePr>
        <p:xfrm>
          <a:off x="927279" y="206065"/>
          <a:ext cx="8448541" cy="6452928"/>
        </p:xfrm>
        <a:graphic>
          <a:graphicData uri="http://schemas.openxmlformats.org/drawingml/2006/table">
            <a:tbl>
              <a:tblPr firstRow="1" firstCol="1" bandRow="1">
                <a:tableStyleId>{BDBED569-4797-4DF1-A0F4-6AAB3CD982D8}</a:tableStyleId>
              </a:tblPr>
              <a:tblGrid>
                <a:gridCol w="6373259"/>
                <a:gridCol w="2075282"/>
              </a:tblGrid>
              <a:tr h="170906">
                <a:tc>
                  <a:txBody>
                    <a:bodyPr/>
                    <a:lstStyle/>
                    <a:p>
                      <a:pPr>
                        <a:lnSpc>
                          <a:spcPct val="107000"/>
                        </a:lnSpc>
                        <a:spcAft>
                          <a:spcPts val="0"/>
                        </a:spcAft>
                      </a:pPr>
                      <a:r>
                        <a:rPr lang="en-GB" sz="1100" dirty="0">
                          <a:effectLst/>
                        </a:rPr>
                        <a:t>A case study of a man who stayed in a cave for 2 months (and later 6 months).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A group of people who are likely to experience disruption to their circadian rhythms.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A problem with studies such as Siffre is that they may not be considered to be this.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70906">
                <a:tc>
                  <a:txBody>
                    <a:bodyPr/>
                    <a:lstStyle/>
                    <a:p>
                      <a:pPr>
                        <a:lnSpc>
                          <a:spcPct val="107000"/>
                        </a:lnSpc>
                        <a:spcAft>
                          <a:spcPts val="0"/>
                        </a:spcAft>
                      </a:pPr>
                      <a:r>
                        <a:rPr lang="en-GB" sz="1100">
                          <a:effectLst/>
                        </a:rPr>
                        <a:t>A type of biological rhythm with a frequency of less than one in 24 hours.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70906">
                <a:tc>
                  <a:txBody>
                    <a:bodyPr/>
                    <a:lstStyle/>
                    <a:p>
                      <a:pPr>
                        <a:lnSpc>
                          <a:spcPct val="107000"/>
                        </a:lnSpc>
                        <a:spcAft>
                          <a:spcPts val="0"/>
                        </a:spcAft>
                      </a:pPr>
                      <a:r>
                        <a:rPr lang="en-GB" sz="1100">
                          <a:effectLst/>
                        </a:rPr>
                        <a:t>A type of biological rhythm with a frequency of more than one cycle in 24 hours.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70906">
                <a:tc>
                  <a:txBody>
                    <a:bodyPr/>
                    <a:lstStyle/>
                    <a:p>
                      <a:pPr>
                        <a:lnSpc>
                          <a:spcPct val="107000"/>
                        </a:lnSpc>
                        <a:spcAft>
                          <a:spcPts val="0"/>
                        </a:spcAft>
                      </a:pPr>
                      <a:r>
                        <a:rPr lang="en-GB" sz="1100">
                          <a:effectLst/>
                        </a:rPr>
                        <a:t>A type of biological rhythm, subject to a 24 hour cycle.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Adverse consequences that can occur as a result of disruption to circadian rhythms.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70906">
                <a:tc>
                  <a:txBody>
                    <a:bodyPr/>
                    <a:lstStyle/>
                    <a:p>
                      <a:pPr>
                        <a:lnSpc>
                          <a:spcPct val="107000"/>
                        </a:lnSpc>
                        <a:spcAft>
                          <a:spcPts val="0"/>
                        </a:spcAft>
                      </a:pPr>
                      <a:r>
                        <a:rPr lang="en-GB" sz="1100">
                          <a:effectLst/>
                        </a:rPr>
                        <a:t>An example of an important exogenous zeitgeber.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70906">
                <a:tc>
                  <a:txBody>
                    <a:bodyPr/>
                    <a:lstStyle/>
                    <a:p>
                      <a:pPr>
                        <a:lnSpc>
                          <a:spcPct val="107000"/>
                        </a:lnSpc>
                        <a:spcAft>
                          <a:spcPts val="0"/>
                        </a:spcAft>
                      </a:pPr>
                      <a:r>
                        <a:rPr lang="en-GB" sz="1100">
                          <a:effectLst/>
                        </a:rPr>
                        <a:t>Distinct patterns of changes in body activity that conform to cyclical time periods.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dirty="0">
                          <a:effectLst/>
                        </a:rPr>
                        <a:t>Duffy found that people could be categorised according to these headings which would describe different preferences for sleeping patterns.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70906">
                <a:tc>
                  <a:txBody>
                    <a:bodyPr/>
                    <a:lstStyle/>
                    <a:p>
                      <a:pPr>
                        <a:lnSpc>
                          <a:spcPct val="107000"/>
                        </a:lnSpc>
                        <a:spcAft>
                          <a:spcPts val="0"/>
                        </a:spcAft>
                      </a:pPr>
                      <a:r>
                        <a:rPr lang="en-GB" sz="1100">
                          <a:effectLst/>
                        </a:rPr>
                        <a:t>External cues that may affect or entrain our biological rhythms.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Folkard said that we need to be careful of doing this with results about external stimuli into circadian rhythms.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Internal body clocks that regulate many of our biological rhythms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Most people are generally found to have a circadian rhythm of between this number of hours.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Research into circadian rhythms has provided more knowledge about this area of drug treatments.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Teenagers’ circadian rhythms typically begin this amount of time after those of adults.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70906">
                <a:tc>
                  <a:txBody>
                    <a:bodyPr/>
                    <a:lstStyle/>
                    <a:p>
                      <a:pPr>
                        <a:lnSpc>
                          <a:spcPct val="107000"/>
                        </a:lnSpc>
                        <a:spcAft>
                          <a:spcPts val="0"/>
                        </a:spcAft>
                      </a:pPr>
                      <a:r>
                        <a:rPr lang="en-GB" sz="1100">
                          <a:effectLst/>
                        </a:rPr>
                        <a:t>The amount of change within our core body temperature during the 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The impact upon the sleep/wake cycle in the absence of external stimuli such as light.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The location of many studies into free-running as they prevent exposure to natural light.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70906">
                <a:tc>
                  <a:txBody>
                    <a:bodyPr/>
                    <a:lstStyle/>
                    <a:p>
                      <a:pPr>
                        <a:lnSpc>
                          <a:spcPct val="107000"/>
                        </a:lnSpc>
                        <a:spcAft>
                          <a:spcPts val="0"/>
                        </a:spcAft>
                      </a:pPr>
                      <a:r>
                        <a:rPr lang="en-GB" sz="1100">
                          <a:effectLst/>
                        </a:rPr>
                        <a:t>The peak time for our core body temperature when it reaches around 38°C.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70906">
                <a:tc>
                  <a:txBody>
                    <a:bodyPr/>
                    <a:lstStyle/>
                    <a:p>
                      <a:pPr>
                        <a:lnSpc>
                          <a:spcPct val="107000"/>
                        </a:lnSpc>
                        <a:spcAft>
                          <a:spcPts val="0"/>
                        </a:spcAft>
                      </a:pPr>
                      <a:r>
                        <a:rPr lang="en-GB" sz="1100">
                          <a:effectLst/>
                        </a:rPr>
                        <a:t>The process that activates or provides a timing cue for a biological rhythm.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170906">
                <a:tc>
                  <a:txBody>
                    <a:bodyPr/>
                    <a:lstStyle/>
                    <a:p>
                      <a:pPr>
                        <a:lnSpc>
                          <a:spcPct val="107000"/>
                        </a:lnSpc>
                        <a:spcAft>
                          <a:spcPts val="0"/>
                        </a:spcAft>
                      </a:pPr>
                      <a:r>
                        <a:rPr lang="en-GB" sz="1100">
                          <a:effectLst/>
                        </a:rPr>
                        <a:t>The way in which we feel drowsy and alert at different points within the 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This factor prevents generalisation based upon circadian rhythm research as it suggests that each person is different.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r h="341812">
                <a:tc>
                  <a:txBody>
                    <a:bodyPr/>
                    <a:lstStyle/>
                    <a:p>
                      <a:pPr>
                        <a:lnSpc>
                          <a:spcPct val="107000"/>
                        </a:lnSpc>
                        <a:spcAft>
                          <a:spcPts val="0"/>
                        </a:spcAft>
                      </a:pPr>
                      <a:r>
                        <a:rPr lang="en-GB" sz="1100">
                          <a:effectLst/>
                        </a:rPr>
                        <a:t>This may also have an impact upon circadian rhythms as shown by Czeisler which would question research findings such as Siffre’s.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50626034"/>
              </p:ext>
            </p:extLst>
          </p:nvPr>
        </p:nvGraphicFramePr>
        <p:xfrm>
          <a:off x="9838731" y="206067"/>
          <a:ext cx="2035589" cy="6460931"/>
        </p:xfrm>
        <a:graphic>
          <a:graphicData uri="http://schemas.openxmlformats.org/drawingml/2006/table">
            <a:tbl>
              <a:tblPr firstRow="1" firstCol="1" bandRow="1">
                <a:tableStyleId>{5940675A-B579-460E-94D1-54222C63F5DA}</a:tableStyleId>
              </a:tblPr>
              <a:tblGrid>
                <a:gridCol w="2035589"/>
              </a:tblGrid>
              <a:tr h="333324">
                <a:tc>
                  <a:txBody>
                    <a:bodyPr/>
                    <a:lstStyle/>
                    <a:p>
                      <a:pPr algn="ctr">
                        <a:lnSpc>
                          <a:spcPct val="107000"/>
                        </a:lnSpc>
                        <a:spcAft>
                          <a:spcPts val="800"/>
                        </a:spcAft>
                      </a:pPr>
                      <a:r>
                        <a:rPr lang="en-GB" sz="1200" b="1" dirty="0">
                          <a:solidFill>
                            <a:schemeClr val="accent2"/>
                          </a:solidFill>
                          <a:effectLst/>
                        </a:rPr>
                        <a:t>24-25 hours</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dirty="0">
                          <a:solidFill>
                            <a:schemeClr val="accent2"/>
                          </a:solidFill>
                          <a:effectLst/>
                        </a:rPr>
                        <a:t>6pm</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dirty="0">
                          <a:solidFill>
                            <a:schemeClr val="accent2"/>
                          </a:solidFill>
                          <a:effectLst/>
                        </a:rPr>
                        <a:t>Artificial light</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dirty="0">
                          <a:solidFill>
                            <a:schemeClr val="accent2"/>
                          </a:solidFill>
                          <a:effectLst/>
                        </a:rPr>
                        <a:t>Biological rhythms</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dirty="0">
                          <a:solidFill>
                            <a:schemeClr val="accent2"/>
                          </a:solidFill>
                          <a:effectLst/>
                        </a:rPr>
                        <a:t>Caves</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a:solidFill>
                            <a:schemeClr val="accent2"/>
                          </a:solidFill>
                          <a:effectLst/>
                        </a:rPr>
                        <a:t>Circadian rhythms</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a:solidFill>
                            <a:schemeClr val="accent2"/>
                          </a:solidFill>
                          <a:effectLst/>
                        </a:rPr>
                        <a:t>Desynchronisation</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a:solidFill>
                            <a:schemeClr val="accent2"/>
                          </a:solidFill>
                          <a:effectLst/>
                        </a:rPr>
                        <a:t>Endogenous pacemakers</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dirty="0">
                          <a:solidFill>
                            <a:schemeClr val="accent2"/>
                          </a:solidFill>
                          <a:effectLst/>
                        </a:rPr>
                        <a:t>Entrainment</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a:solidFill>
                            <a:schemeClr val="accent2"/>
                          </a:solidFill>
                          <a:effectLst/>
                        </a:rPr>
                        <a:t>Exogenous zeitgebers</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dirty="0">
                          <a:solidFill>
                            <a:schemeClr val="accent2"/>
                          </a:solidFill>
                          <a:effectLst/>
                        </a:rPr>
                        <a:t>Free-running</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dirty="0" err="1">
                          <a:solidFill>
                            <a:schemeClr val="accent2"/>
                          </a:solidFill>
                          <a:effectLst/>
                        </a:rPr>
                        <a:t>Generalisable</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dirty="0">
                          <a:solidFill>
                            <a:schemeClr val="accent2"/>
                          </a:solidFill>
                          <a:effectLst/>
                        </a:rPr>
                        <a:t>Individual differences</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a:solidFill>
                            <a:schemeClr val="accent2"/>
                          </a:solidFill>
                          <a:effectLst/>
                        </a:rPr>
                        <a:t>Infradian rhythms</a:t>
                      </a:r>
                      <a:endParaRPr lang="en-GB" sz="12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dirty="0">
                          <a:solidFill>
                            <a:schemeClr val="accent2"/>
                          </a:solidFill>
                          <a:effectLst/>
                        </a:rPr>
                        <a:t>Larks and owls</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dirty="0">
                          <a:solidFill>
                            <a:schemeClr val="accent2"/>
                          </a:solidFill>
                          <a:effectLst/>
                        </a:rPr>
                        <a:t>Light</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dirty="0">
                          <a:solidFill>
                            <a:schemeClr val="accent2"/>
                          </a:solidFill>
                          <a:effectLst/>
                        </a:rPr>
                        <a:t>Overgeneralising</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dirty="0">
                          <a:solidFill>
                            <a:schemeClr val="accent2"/>
                          </a:solidFill>
                          <a:effectLst/>
                        </a:rPr>
                        <a:t>Pharmacokinetics</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dirty="0">
                          <a:solidFill>
                            <a:schemeClr val="accent2"/>
                          </a:solidFill>
                          <a:effectLst/>
                        </a:rPr>
                        <a:t>Shift workers</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dirty="0" err="1">
                          <a:solidFill>
                            <a:schemeClr val="accent2"/>
                          </a:solidFill>
                          <a:effectLst/>
                        </a:rPr>
                        <a:t>Siffre</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dirty="0">
                          <a:solidFill>
                            <a:schemeClr val="accent2"/>
                          </a:solidFill>
                          <a:effectLst/>
                        </a:rPr>
                        <a:t>Sleep/wake cycle</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dirty="0">
                          <a:solidFill>
                            <a:schemeClr val="accent2"/>
                          </a:solidFill>
                          <a:effectLst/>
                        </a:rPr>
                        <a:t>Two degrees</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333324">
                <a:tc>
                  <a:txBody>
                    <a:bodyPr/>
                    <a:lstStyle/>
                    <a:p>
                      <a:pPr algn="ctr">
                        <a:lnSpc>
                          <a:spcPct val="107000"/>
                        </a:lnSpc>
                        <a:spcAft>
                          <a:spcPts val="800"/>
                        </a:spcAft>
                      </a:pPr>
                      <a:r>
                        <a:rPr lang="en-GB" sz="1200" b="1" dirty="0">
                          <a:solidFill>
                            <a:schemeClr val="accent2"/>
                          </a:solidFill>
                          <a:effectLst/>
                        </a:rPr>
                        <a:t>Two hours</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r h="190304">
                <a:tc>
                  <a:txBody>
                    <a:bodyPr/>
                    <a:lstStyle/>
                    <a:p>
                      <a:pPr algn="ctr">
                        <a:lnSpc>
                          <a:spcPct val="107000"/>
                        </a:lnSpc>
                        <a:spcAft>
                          <a:spcPts val="800"/>
                        </a:spcAft>
                      </a:pPr>
                      <a:r>
                        <a:rPr lang="en-GB" sz="1200" b="1" dirty="0" err="1">
                          <a:solidFill>
                            <a:schemeClr val="accent2"/>
                          </a:solidFill>
                          <a:effectLst/>
                        </a:rPr>
                        <a:t>Ultradian</a:t>
                      </a:r>
                      <a:r>
                        <a:rPr lang="en-GB" sz="1200" b="1" dirty="0">
                          <a:solidFill>
                            <a:schemeClr val="accent2"/>
                          </a:solidFill>
                          <a:effectLst/>
                        </a:rPr>
                        <a:t> rhythms</a:t>
                      </a:r>
                      <a:endParaRPr lang="en-GB"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3" marR="30093" marT="6358" marB="0"/>
                </a:tc>
              </a:tr>
            </a:tbl>
          </a:graphicData>
        </a:graphic>
      </p:graphicFrame>
      <p:sp>
        <p:nvSpPr>
          <p:cNvPr id="7" name="Rectangle 6"/>
          <p:cNvSpPr/>
          <p:nvPr/>
        </p:nvSpPr>
        <p:spPr>
          <a:xfrm rot="16200000">
            <a:off x="-2958921" y="3105834"/>
            <a:ext cx="6858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Circadian Rhythms Quiz</a:t>
            </a:r>
            <a:endParaRPr lang="en-GB"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8055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223" y="613186"/>
            <a:ext cx="2780852" cy="11062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Rectangle 4"/>
          <p:cNvSpPr/>
          <p:nvPr/>
        </p:nvSpPr>
        <p:spPr>
          <a:xfrm>
            <a:off x="145222" y="1862866"/>
            <a:ext cx="2780852" cy="175170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Rectangle 5"/>
          <p:cNvSpPr/>
          <p:nvPr/>
        </p:nvSpPr>
        <p:spPr>
          <a:xfrm>
            <a:off x="145222" y="3756211"/>
            <a:ext cx="2780852" cy="175170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Rectangle 6"/>
          <p:cNvSpPr/>
          <p:nvPr/>
        </p:nvSpPr>
        <p:spPr>
          <a:xfrm>
            <a:off x="145222" y="5649556"/>
            <a:ext cx="2780852" cy="11062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Rectangle 7"/>
          <p:cNvSpPr/>
          <p:nvPr/>
        </p:nvSpPr>
        <p:spPr>
          <a:xfrm>
            <a:off x="3164539" y="613186"/>
            <a:ext cx="2780852" cy="110624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Rectangle 8"/>
          <p:cNvSpPr/>
          <p:nvPr/>
        </p:nvSpPr>
        <p:spPr>
          <a:xfrm>
            <a:off x="3164538" y="1862866"/>
            <a:ext cx="2780852" cy="175170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0" name="Rectangle 9"/>
          <p:cNvSpPr/>
          <p:nvPr/>
        </p:nvSpPr>
        <p:spPr>
          <a:xfrm>
            <a:off x="3164538" y="3756211"/>
            <a:ext cx="2780852" cy="175170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Rectangle 10"/>
          <p:cNvSpPr/>
          <p:nvPr/>
        </p:nvSpPr>
        <p:spPr>
          <a:xfrm>
            <a:off x="3164538" y="5649556"/>
            <a:ext cx="2780852" cy="110624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2" name="Rectangle 11"/>
          <p:cNvSpPr/>
          <p:nvPr/>
        </p:nvSpPr>
        <p:spPr>
          <a:xfrm>
            <a:off x="6183852" y="613186"/>
            <a:ext cx="2780852" cy="11062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 name="Rectangle 12"/>
          <p:cNvSpPr/>
          <p:nvPr/>
        </p:nvSpPr>
        <p:spPr>
          <a:xfrm>
            <a:off x="6183851" y="1862866"/>
            <a:ext cx="2780852" cy="175170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Rectangle 13"/>
          <p:cNvSpPr/>
          <p:nvPr/>
        </p:nvSpPr>
        <p:spPr>
          <a:xfrm>
            <a:off x="6183851" y="3756211"/>
            <a:ext cx="2780852" cy="175170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Rectangle 14"/>
          <p:cNvSpPr/>
          <p:nvPr/>
        </p:nvSpPr>
        <p:spPr>
          <a:xfrm>
            <a:off x="6183851" y="5649556"/>
            <a:ext cx="2780852" cy="11062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Rectangle 15"/>
          <p:cNvSpPr/>
          <p:nvPr/>
        </p:nvSpPr>
        <p:spPr>
          <a:xfrm>
            <a:off x="9203167" y="613186"/>
            <a:ext cx="2780852" cy="110624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7" name="Rectangle 16"/>
          <p:cNvSpPr/>
          <p:nvPr/>
        </p:nvSpPr>
        <p:spPr>
          <a:xfrm>
            <a:off x="9203166" y="1862866"/>
            <a:ext cx="2780852" cy="175170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8" name="Rectangle 17"/>
          <p:cNvSpPr/>
          <p:nvPr/>
        </p:nvSpPr>
        <p:spPr>
          <a:xfrm>
            <a:off x="9203166" y="3756211"/>
            <a:ext cx="2780852" cy="175170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9" name="Rectangle 18"/>
          <p:cNvSpPr/>
          <p:nvPr/>
        </p:nvSpPr>
        <p:spPr>
          <a:xfrm>
            <a:off x="9203166" y="5649556"/>
            <a:ext cx="2780852" cy="110624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0" name="Rectangle 19"/>
          <p:cNvSpPr/>
          <p:nvPr/>
        </p:nvSpPr>
        <p:spPr>
          <a:xfrm>
            <a:off x="0" y="-11629"/>
            <a:ext cx="12192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Circadian Rhythms PEEL</a:t>
            </a:r>
            <a:endParaRPr lang="en-GB"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http://static.vecteezy.com/system/resources/previews/000/099/624/original/vector-sun-and-moon-icons.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776" b="49796" l="3500" r="32143"/>
                    </a14:imgEffect>
                  </a14:imgLayer>
                </a14:imgProps>
              </a:ext>
              <a:ext uri="{28A0092B-C50C-407E-A947-70E740481C1C}">
                <a14:useLocalDpi xmlns:a14="http://schemas.microsoft.com/office/drawing/2010/main" val="0"/>
              </a:ext>
            </a:extLst>
          </a:blip>
          <a:srcRect l="3489" t="8802" r="66889" b="49563"/>
          <a:stretch/>
        </p:blipFill>
        <p:spPr bwMode="auto">
          <a:xfrm>
            <a:off x="3088567" y="-32545"/>
            <a:ext cx="699442" cy="6881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tatic.vecteezy.com/system/resources/previews/000/099/624/original/vector-sun-and-moon-icons.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0408" b="91327" l="34714" r="61786">
                        <a14:foregroundMark x1="48929" y1="67959" x2="50286" y2="66020"/>
                      </a14:backgroundRemoval>
                    </a14:imgEffect>
                  </a14:imgLayer>
                </a14:imgProps>
              </a:ext>
              <a:ext uri="{28A0092B-C50C-407E-A947-70E740481C1C}">
                <a14:useLocalDpi xmlns:a14="http://schemas.microsoft.com/office/drawing/2010/main" val="0"/>
              </a:ext>
            </a:extLst>
          </a:blip>
          <a:srcRect l="34297" t="51303" r="39207" b="9874"/>
          <a:stretch/>
        </p:blipFill>
        <p:spPr bwMode="auto">
          <a:xfrm>
            <a:off x="8369544" y="15691"/>
            <a:ext cx="625642" cy="64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7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THE CONTROL OF CIRCADIAN, ULTRADIAN AND</a:t>
            </a:r>
            <a:endParaRPr lang="en-GB" dirty="0"/>
          </a:p>
        </p:txBody>
      </p:sp>
      <p:sp>
        <p:nvSpPr>
          <p:cNvPr id="5" name="Rectangle 4"/>
          <p:cNvSpPr/>
          <p:nvPr/>
        </p:nvSpPr>
        <p:spPr>
          <a:xfrm>
            <a:off x="0" y="5534531"/>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INFRADIAN CYCLES CAN BE INFLUENCED BY</a:t>
            </a:r>
            <a:endParaRPr lang="en-GB" dirty="0"/>
          </a:p>
        </p:txBody>
      </p:sp>
      <p:sp>
        <p:nvSpPr>
          <p:cNvPr id="6" name="Rectangle 5"/>
          <p:cNvSpPr/>
          <p:nvPr/>
        </p:nvSpPr>
        <p:spPr>
          <a:xfrm>
            <a:off x="5421" y="1106907"/>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INTERNAL BODYCLOCKS KNOWN </a:t>
            </a:r>
            <a:r>
              <a:rPr lang="en-GB" dirty="0" smtClean="0"/>
              <a:t>AS</a:t>
            </a:r>
            <a:endParaRPr lang="en-GB" dirty="0"/>
          </a:p>
        </p:txBody>
      </p:sp>
      <p:sp>
        <p:nvSpPr>
          <p:cNvPr id="7" name="Rectangle 6"/>
          <p:cNvSpPr/>
          <p:nvPr/>
        </p:nvSpPr>
        <p:spPr>
          <a:xfrm>
            <a:off x="8117304" y="1"/>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ENDOGENOUS PACEMAKERS (E.G. THE</a:t>
            </a:r>
            <a:endParaRPr lang="en-GB" dirty="0"/>
          </a:p>
        </p:txBody>
      </p:sp>
      <p:sp>
        <p:nvSpPr>
          <p:cNvPr id="8" name="Rectangle 7"/>
          <p:cNvSpPr/>
          <p:nvPr/>
        </p:nvSpPr>
        <p:spPr>
          <a:xfrm>
            <a:off x="4058652" y="1106907"/>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SUPRACHIASMATIC NUCLEUS) AND</a:t>
            </a:r>
          </a:p>
        </p:txBody>
      </p:sp>
      <p:sp>
        <p:nvSpPr>
          <p:cNvPr id="9" name="Rectangle 8"/>
          <p:cNvSpPr/>
          <p:nvPr/>
        </p:nvSpPr>
        <p:spPr>
          <a:xfrm>
            <a:off x="8117304" y="1106907"/>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EXTERNAL CUES FROM THE ENVIRONMENT (SUCH AS</a:t>
            </a:r>
            <a:endParaRPr lang="en-GB" dirty="0"/>
          </a:p>
        </p:txBody>
      </p:sp>
      <p:sp>
        <p:nvSpPr>
          <p:cNvPr id="10" name="Rectangle 9"/>
          <p:cNvSpPr/>
          <p:nvPr/>
        </p:nvSpPr>
        <p:spPr>
          <a:xfrm>
            <a:off x="8119633" y="5534531"/>
            <a:ext cx="4056323"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LIGHT AND SOCIAL CUES) KNOWN AS</a:t>
            </a:r>
            <a:endParaRPr lang="en-GB" dirty="0"/>
          </a:p>
        </p:txBody>
      </p:sp>
      <p:sp>
        <p:nvSpPr>
          <p:cNvPr id="11" name="Rectangle 10"/>
          <p:cNvSpPr/>
          <p:nvPr/>
        </p:nvSpPr>
        <p:spPr>
          <a:xfrm>
            <a:off x="0" y="3320719"/>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mtClean="0"/>
              <a:t>EXOGENOUS ZEITGEBERS. IF THE RHYTHM CAN</a:t>
            </a:r>
            <a:endParaRPr lang="en-GB" dirty="0"/>
          </a:p>
        </p:txBody>
      </p:sp>
      <p:sp>
        <p:nvSpPr>
          <p:cNvPr id="12" name="Rectangle 11"/>
          <p:cNvSpPr/>
          <p:nvPr/>
        </p:nvSpPr>
        <p:spPr>
          <a:xfrm>
            <a:off x="4058652" y="2213813"/>
            <a:ext cx="4064073"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WORK WITHOUT EXTERNAL CUES, IT IS SAID TO BE</a:t>
            </a:r>
            <a:endParaRPr lang="en-GB" dirty="0"/>
          </a:p>
        </p:txBody>
      </p:sp>
      <p:sp>
        <p:nvSpPr>
          <p:cNvPr id="13" name="Rectangle 12"/>
          <p:cNvSpPr/>
          <p:nvPr/>
        </p:nvSpPr>
        <p:spPr>
          <a:xfrm>
            <a:off x="8111883" y="4427625"/>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FREE-RUNNING. BY CONTRAST, EXTERNAL CUES MAY</a:t>
            </a:r>
            <a:endParaRPr lang="en-GB" dirty="0"/>
          </a:p>
        </p:txBody>
      </p:sp>
      <p:sp>
        <p:nvSpPr>
          <p:cNvPr id="14" name="Rectangle 13"/>
          <p:cNvSpPr/>
          <p:nvPr/>
        </p:nvSpPr>
        <p:spPr>
          <a:xfrm>
            <a:off x="8117304" y="2213813"/>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ATTEMPT TO RE-SET THE INTERNAL SYSTEM IN A PROCESS KNOWN AS </a:t>
            </a:r>
            <a:endParaRPr lang="en-GB" dirty="0"/>
          </a:p>
        </p:txBody>
      </p:sp>
      <p:sp>
        <p:nvSpPr>
          <p:cNvPr id="15" name="Rectangle 14"/>
          <p:cNvSpPr/>
          <p:nvPr/>
        </p:nvSpPr>
        <p:spPr>
          <a:xfrm>
            <a:off x="4053231" y="3320719"/>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ENTRAINMENT. IN REALITY THOUGH,</a:t>
            </a:r>
            <a:endParaRPr lang="en-GB" dirty="0"/>
          </a:p>
        </p:txBody>
      </p:sp>
      <p:sp>
        <p:nvSpPr>
          <p:cNvPr id="19" name="Rectangle 18"/>
          <p:cNvSpPr/>
          <p:nvPr/>
        </p:nvSpPr>
        <p:spPr>
          <a:xfrm>
            <a:off x="0" y="4427625"/>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BIOLOGICAL RHYTHMS SUCH AS THE SLEEP/WAKE CYCLE (WHICH IS AN EXAMPLE OF A</a:t>
            </a:r>
            <a:endParaRPr lang="en-GB" dirty="0"/>
          </a:p>
        </p:txBody>
      </p:sp>
      <p:sp>
        <p:nvSpPr>
          <p:cNvPr id="20" name="Rectangle 19"/>
          <p:cNvSpPr/>
          <p:nvPr/>
        </p:nvSpPr>
        <p:spPr>
          <a:xfrm>
            <a:off x="4053231" y="4427625"/>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smtClean="0"/>
              <a:t>CIRCADIAN RHYTHM) RELY ON BOTH ENDOGNEOUS PACEMAKERS AND EXOGENOUS ZEITGEBERS IN WHAT IS</a:t>
            </a:r>
            <a:endParaRPr lang="en-GB" sz="1600" dirty="0"/>
          </a:p>
        </p:txBody>
      </p:sp>
      <p:sp>
        <p:nvSpPr>
          <p:cNvPr id="21" name="Rectangle 20"/>
          <p:cNvSpPr/>
          <p:nvPr/>
        </p:nvSpPr>
        <p:spPr>
          <a:xfrm>
            <a:off x="4058652" y="5534531"/>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KNOWN AS A BLENDED SYSTEM. IT COULD THEREFORE BE ARGUED TO BE</a:t>
            </a:r>
            <a:endParaRPr lang="en-GB" dirty="0"/>
          </a:p>
        </p:txBody>
      </p:sp>
      <p:sp>
        <p:nvSpPr>
          <p:cNvPr id="22" name="Rectangle 21"/>
          <p:cNvSpPr/>
          <p:nvPr/>
        </p:nvSpPr>
        <p:spPr>
          <a:xfrm>
            <a:off x="8119633" y="3320719"/>
            <a:ext cx="4045481"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HIGHLY REDUCTIONIST TO ONLY CONSIDER ONE ELEMENT AS ONLY IN</a:t>
            </a:r>
            <a:endParaRPr lang="en-GB" dirty="0"/>
          </a:p>
        </p:txBody>
      </p:sp>
      <p:sp>
        <p:nvSpPr>
          <p:cNvPr id="23" name="Rectangle 22"/>
          <p:cNvSpPr/>
          <p:nvPr/>
        </p:nvSpPr>
        <p:spPr>
          <a:xfrm>
            <a:off x="4058652" y="1"/>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EXCEPTIONAL CIRCUMSTANCES ARE ENDOGENOUS PACEMAKERS FREE-RUNNING. IN FACT, TO ISOLATE THE</a:t>
            </a:r>
            <a:endParaRPr lang="en-GB" dirty="0"/>
          </a:p>
        </p:txBody>
      </p:sp>
      <p:sp>
        <p:nvSpPr>
          <p:cNvPr id="24" name="Rectangle 23"/>
          <p:cNvSpPr/>
          <p:nvPr/>
        </p:nvSpPr>
        <p:spPr>
          <a:xfrm>
            <a:off x="0" y="2213813"/>
            <a:ext cx="4058652" cy="11069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smtClean="0"/>
              <a:t>EFFECTS OF EXOGENOUS ZEITGEBERS (AS SIFFRE DID) CREATES ARTIFICIAL CONDITIONS WHICH CAN BE ARGUED TO LACK ECOLOGICAL VALIDITY.</a:t>
            </a:r>
            <a:endParaRPr lang="en-GB" sz="1600" dirty="0"/>
          </a:p>
        </p:txBody>
      </p:sp>
    </p:spTree>
    <p:extLst>
      <p:ext uri="{BB962C8B-B14F-4D97-AF65-F5344CB8AC3E}">
        <p14:creationId xmlns:p14="http://schemas.microsoft.com/office/powerpoint/2010/main" val="1878613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5660" y="382138"/>
            <a:ext cx="3862316" cy="5595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Rhythm lasting less than 24 hours</a:t>
            </a:r>
            <a:endParaRPr lang="en-GB" dirty="0"/>
          </a:p>
        </p:txBody>
      </p:sp>
      <p:sp>
        <p:nvSpPr>
          <p:cNvPr id="6" name="Rounded Rectangle 5"/>
          <p:cNvSpPr/>
          <p:nvPr/>
        </p:nvSpPr>
        <p:spPr>
          <a:xfrm>
            <a:off x="4258103" y="382138"/>
            <a:ext cx="1978926" cy="5595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7" name="Rectangle 6"/>
          <p:cNvSpPr/>
          <p:nvPr/>
        </p:nvSpPr>
        <p:spPr>
          <a:xfrm>
            <a:off x="245660" y="1091819"/>
            <a:ext cx="3862316" cy="5595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Can disrupt bodily rhythms</a:t>
            </a:r>
            <a:endParaRPr lang="en-GB" dirty="0"/>
          </a:p>
        </p:txBody>
      </p:sp>
      <p:sp>
        <p:nvSpPr>
          <p:cNvPr id="8" name="Rounded Rectangle 7"/>
          <p:cNvSpPr/>
          <p:nvPr/>
        </p:nvSpPr>
        <p:spPr>
          <a:xfrm>
            <a:off x="4258103" y="1091819"/>
            <a:ext cx="1978926" cy="5595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9" name="Rectangle 8"/>
          <p:cNvSpPr/>
          <p:nvPr/>
        </p:nvSpPr>
        <p:spPr>
          <a:xfrm>
            <a:off x="245660" y="1801500"/>
            <a:ext cx="3862316" cy="5595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The main endogenous pacemaker</a:t>
            </a:r>
            <a:endParaRPr lang="en-GB" dirty="0"/>
          </a:p>
        </p:txBody>
      </p:sp>
      <p:sp>
        <p:nvSpPr>
          <p:cNvPr id="10" name="Rounded Rectangle 9"/>
          <p:cNvSpPr/>
          <p:nvPr/>
        </p:nvSpPr>
        <p:spPr>
          <a:xfrm>
            <a:off x="4258103" y="1801500"/>
            <a:ext cx="1978926" cy="5595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11" name="Rectangle 10"/>
          <p:cNvSpPr/>
          <p:nvPr/>
        </p:nvSpPr>
        <p:spPr>
          <a:xfrm>
            <a:off x="245660" y="2511181"/>
            <a:ext cx="3862316" cy="5595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Rhythm lasting about 24 hours</a:t>
            </a:r>
            <a:endParaRPr lang="en-GB" dirty="0"/>
          </a:p>
        </p:txBody>
      </p:sp>
      <p:sp>
        <p:nvSpPr>
          <p:cNvPr id="12" name="Rounded Rectangle 11"/>
          <p:cNvSpPr/>
          <p:nvPr/>
        </p:nvSpPr>
        <p:spPr>
          <a:xfrm>
            <a:off x="4258103" y="2511181"/>
            <a:ext cx="1978926" cy="5595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13" name="Rectangle 12"/>
          <p:cNvSpPr/>
          <p:nvPr/>
        </p:nvSpPr>
        <p:spPr>
          <a:xfrm>
            <a:off x="245660" y="3220862"/>
            <a:ext cx="3862316" cy="5595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The main exogenous </a:t>
            </a:r>
            <a:r>
              <a:rPr lang="en-GB" dirty="0" err="1" smtClean="0"/>
              <a:t>zeitgeber</a:t>
            </a:r>
            <a:endParaRPr lang="en-GB" dirty="0"/>
          </a:p>
        </p:txBody>
      </p:sp>
      <p:sp>
        <p:nvSpPr>
          <p:cNvPr id="14" name="Rounded Rectangle 13"/>
          <p:cNvSpPr/>
          <p:nvPr/>
        </p:nvSpPr>
        <p:spPr>
          <a:xfrm>
            <a:off x="4258103" y="3220862"/>
            <a:ext cx="1978926" cy="5595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15" name="Rectangle 14"/>
          <p:cNvSpPr/>
          <p:nvPr/>
        </p:nvSpPr>
        <p:spPr>
          <a:xfrm>
            <a:off x="245660" y="3930543"/>
            <a:ext cx="3862316" cy="5595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Hormone responsible for rhythmic changes in the sleep/wake cycle</a:t>
            </a:r>
            <a:endParaRPr lang="en-GB" dirty="0"/>
          </a:p>
        </p:txBody>
      </p:sp>
      <p:sp>
        <p:nvSpPr>
          <p:cNvPr id="16" name="Rounded Rectangle 15"/>
          <p:cNvSpPr/>
          <p:nvPr/>
        </p:nvSpPr>
        <p:spPr>
          <a:xfrm>
            <a:off x="4258103" y="3930542"/>
            <a:ext cx="1978926" cy="5595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17" name="Rectangle 16"/>
          <p:cNvSpPr/>
          <p:nvPr/>
        </p:nvSpPr>
        <p:spPr>
          <a:xfrm>
            <a:off x="245660" y="4640224"/>
            <a:ext cx="3862316" cy="5595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Rhythm lasting more than 24 hours</a:t>
            </a:r>
            <a:endParaRPr lang="en-GB" dirty="0"/>
          </a:p>
        </p:txBody>
      </p:sp>
      <p:sp>
        <p:nvSpPr>
          <p:cNvPr id="18" name="Rounded Rectangle 17"/>
          <p:cNvSpPr/>
          <p:nvPr/>
        </p:nvSpPr>
        <p:spPr>
          <a:xfrm>
            <a:off x="4258103" y="4640224"/>
            <a:ext cx="1978926" cy="5595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19" name="Rectangle 18"/>
          <p:cNvSpPr/>
          <p:nvPr/>
        </p:nvSpPr>
        <p:spPr>
          <a:xfrm>
            <a:off x="245660" y="5349905"/>
            <a:ext cx="3862316" cy="5595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An example of an </a:t>
            </a:r>
            <a:r>
              <a:rPr lang="en-GB" dirty="0" err="1" smtClean="0"/>
              <a:t>infradian</a:t>
            </a:r>
            <a:r>
              <a:rPr lang="en-GB" dirty="0" smtClean="0"/>
              <a:t> rhythm</a:t>
            </a:r>
            <a:endParaRPr lang="en-GB" dirty="0"/>
          </a:p>
        </p:txBody>
      </p:sp>
      <p:sp>
        <p:nvSpPr>
          <p:cNvPr id="20" name="Rectangle 19"/>
          <p:cNvSpPr/>
          <p:nvPr/>
        </p:nvSpPr>
        <p:spPr>
          <a:xfrm>
            <a:off x="245660" y="6057846"/>
            <a:ext cx="3862316" cy="5595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An example of an </a:t>
            </a:r>
            <a:r>
              <a:rPr lang="en-GB" dirty="0" err="1" smtClean="0"/>
              <a:t>ultradian</a:t>
            </a:r>
            <a:r>
              <a:rPr lang="en-GB" dirty="0" smtClean="0"/>
              <a:t> rhythm</a:t>
            </a:r>
            <a:endParaRPr lang="en-GB" dirty="0"/>
          </a:p>
        </p:txBody>
      </p:sp>
      <p:sp>
        <p:nvSpPr>
          <p:cNvPr id="21" name="Rounded Rectangle 20"/>
          <p:cNvSpPr/>
          <p:nvPr/>
        </p:nvSpPr>
        <p:spPr>
          <a:xfrm>
            <a:off x="4258103" y="5377214"/>
            <a:ext cx="1978926" cy="5595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22" name="Rounded Rectangle 21"/>
          <p:cNvSpPr/>
          <p:nvPr/>
        </p:nvSpPr>
        <p:spPr>
          <a:xfrm>
            <a:off x="4258103" y="6086896"/>
            <a:ext cx="1978926" cy="5595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graphicFrame>
        <p:nvGraphicFramePr>
          <p:cNvPr id="23" name="Table 22"/>
          <p:cNvGraphicFramePr>
            <a:graphicFrameLocks noGrp="1"/>
          </p:cNvGraphicFramePr>
          <p:nvPr>
            <p:extLst/>
          </p:nvPr>
        </p:nvGraphicFramePr>
        <p:xfrm>
          <a:off x="6646459" y="1936239"/>
          <a:ext cx="5228586" cy="4681169"/>
        </p:xfrm>
        <a:graphic>
          <a:graphicData uri="http://schemas.openxmlformats.org/drawingml/2006/table">
            <a:tbl>
              <a:tblPr firstRow="1" firstCol="1" bandRow="1">
                <a:tableStyleId>{5940675A-B579-460E-94D1-54222C63F5DA}</a:tableStyleId>
              </a:tblPr>
              <a:tblGrid>
                <a:gridCol w="373140"/>
                <a:gridCol w="373140"/>
                <a:gridCol w="373140"/>
                <a:gridCol w="373140"/>
                <a:gridCol w="373140"/>
                <a:gridCol w="373140"/>
                <a:gridCol w="373140"/>
                <a:gridCol w="373140"/>
                <a:gridCol w="373911"/>
                <a:gridCol w="373911"/>
                <a:gridCol w="373911"/>
                <a:gridCol w="373911"/>
                <a:gridCol w="373911"/>
                <a:gridCol w="373911"/>
              </a:tblGrid>
              <a:tr h="355353">
                <a:tc>
                  <a:txBody>
                    <a:bodyPr/>
                    <a:lstStyle/>
                    <a:p>
                      <a:pPr algn="ctr">
                        <a:lnSpc>
                          <a:spcPct val="107000"/>
                        </a:lnSpc>
                        <a:spcAft>
                          <a:spcPts val="0"/>
                        </a:spcAft>
                      </a:pPr>
                      <a:r>
                        <a:rPr lang="en-GB" sz="1800" dirty="0">
                          <a:effectLst/>
                        </a:rPr>
                        <a:t>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48559">
                <a:tc>
                  <a:txBody>
                    <a:bodyPr/>
                    <a:lstStyle/>
                    <a:p>
                      <a:pPr algn="ctr">
                        <a:lnSpc>
                          <a:spcPct val="107000"/>
                        </a:lnSpc>
                        <a:spcAft>
                          <a:spcPts val="0"/>
                        </a:spcAft>
                      </a:pPr>
                      <a:r>
                        <a:rPr lang="en-GB" sz="1800" dirty="0">
                          <a:effectLst/>
                        </a:rPr>
                        <a: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69003">
                <a:tc>
                  <a:txBody>
                    <a:bodyPr/>
                    <a:lstStyle/>
                    <a:p>
                      <a:pPr algn="ctr">
                        <a:lnSpc>
                          <a:spcPct val="107000"/>
                        </a:lnSpc>
                        <a:spcAft>
                          <a:spcPts val="0"/>
                        </a:spcAft>
                      </a:pPr>
                      <a:r>
                        <a:rPr lang="en-GB" sz="1800" dirty="0">
                          <a:effectLst/>
                        </a:rPr>
                        <a:t>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B</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C</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C</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48559">
                <a:tc>
                  <a:txBody>
                    <a:bodyPr/>
                    <a:lstStyle/>
                    <a:p>
                      <a:pPr algn="ctr">
                        <a:lnSpc>
                          <a:spcPct val="107000"/>
                        </a:lnSpc>
                        <a:spcAft>
                          <a:spcPts val="0"/>
                        </a:spcAft>
                      </a:pPr>
                      <a:r>
                        <a:rPr lang="en-GB" sz="1800" dirty="0">
                          <a:effectLst/>
                        </a:rPr>
                        <a:t>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69003">
                <a:tc>
                  <a:txBody>
                    <a:bodyPr/>
                    <a:lstStyle/>
                    <a:p>
                      <a:pPr algn="ctr">
                        <a:lnSpc>
                          <a:spcPct val="107000"/>
                        </a:lnSpc>
                        <a:spcAft>
                          <a:spcPts val="0"/>
                        </a:spcAft>
                      </a:pPr>
                      <a:r>
                        <a:rPr lang="en-GB" sz="1800" dirty="0">
                          <a:effectLst/>
                        </a:rPr>
                        <a: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F</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C</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48559">
                <a:tc>
                  <a:txBody>
                    <a:bodyPr/>
                    <a:lstStyle/>
                    <a:p>
                      <a:pPr algn="ctr">
                        <a:lnSpc>
                          <a:spcPct val="107000"/>
                        </a:lnSpc>
                        <a:spcAft>
                          <a:spcPts val="0"/>
                        </a:spcAft>
                      </a:pPr>
                      <a:r>
                        <a:rPr lang="en-GB" sz="1800" dirty="0">
                          <a:effectLst/>
                        </a:rPr>
                        <a: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C</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69003">
                <a:tc>
                  <a:txBody>
                    <a:bodyPr/>
                    <a:lstStyle/>
                    <a:p>
                      <a:pPr algn="ctr">
                        <a:lnSpc>
                          <a:spcPct val="107000"/>
                        </a:lnSpc>
                        <a:spcAft>
                          <a:spcPts val="0"/>
                        </a:spcAft>
                      </a:pPr>
                      <a:r>
                        <a:rPr lang="en-GB" sz="1800" dirty="0">
                          <a:effectLst/>
                        </a:rPr>
                        <a:t>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B</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W</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B</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69003">
                <a:tc>
                  <a:txBody>
                    <a:bodyPr/>
                    <a:lstStyle/>
                    <a:p>
                      <a:pPr algn="ctr">
                        <a:lnSpc>
                          <a:spcPct val="107000"/>
                        </a:lnSpc>
                        <a:spcAft>
                          <a:spcPts val="0"/>
                        </a:spcAft>
                      </a:pPr>
                      <a:r>
                        <a:rPr lang="en-GB" sz="1800" dirty="0">
                          <a:effectLst/>
                        </a:rPr>
                        <a:t>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U</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P</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48559">
                <a:tc>
                  <a:txBody>
                    <a:bodyPr/>
                    <a:lstStyle/>
                    <a:p>
                      <a:pPr algn="ctr">
                        <a:lnSpc>
                          <a:spcPct val="107000"/>
                        </a:lnSpc>
                        <a:spcAft>
                          <a:spcPts val="0"/>
                        </a:spcAft>
                      </a:pPr>
                      <a:r>
                        <a:rPr lang="en-GB" sz="1800" dirty="0">
                          <a:effectLst/>
                        </a:rPr>
                        <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C</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69003">
                <a:tc>
                  <a:txBody>
                    <a:bodyPr/>
                    <a:lstStyle/>
                    <a:p>
                      <a:pPr algn="ctr">
                        <a:lnSpc>
                          <a:spcPct val="107000"/>
                        </a:lnSpc>
                        <a:spcAft>
                          <a:spcPts val="0"/>
                        </a:spcAft>
                      </a:pPr>
                      <a:r>
                        <a:rPr lang="en-GB" sz="1800" dirty="0">
                          <a:effectLst/>
                        </a:rPr>
                        <a:t>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X</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U</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48559">
                <a:tc>
                  <a:txBody>
                    <a:bodyPr/>
                    <a:lstStyle/>
                    <a:p>
                      <a:pPr algn="ctr">
                        <a:lnSpc>
                          <a:spcPct val="107000"/>
                        </a:lnSpc>
                        <a:spcAft>
                          <a:spcPts val="0"/>
                        </a:spcAft>
                      </a:pPr>
                      <a:r>
                        <a:rPr lang="en-GB" sz="1800" dirty="0">
                          <a:effectLst/>
                        </a:rPr>
                        <a: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Z</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F</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69003">
                <a:tc>
                  <a:txBody>
                    <a:bodyPr/>
                    <a:lstStyle/>
                    <a:p>
                      <a:pPr algn="ctr">
                        <a:lnSpc>
                          <a:spcPct val="107000"/>
                        </a:lnSpc>
                        <a:spcAft>
                          <a:spcPts val="0"/>
                        </a:spcAft>
                      </a:pPr>
                      <a:r>
                        <a:rPr lang="en-GB" sz="1800" dirty="0">
                          <a:effectLst/>
                        </a:rPr>
                        <a:t>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B</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B</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a:effectLst/>
                        </a:rPr>
                        <a:t>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69003">
                <a:tc>
                  <a:txBody>
                    <a:bodyPr/>
                    <a:lstStyle/>
                    <a:p>
                      <a:pPr algn="ctr">
                        <a:lnSpc>
                          <a:spcPct val="107000"/>
                        </a:lnSpc>
                        <a:spcAft>
                          <a:spcPts val="0"/>
                        </a:spcAft>
                      </a:pPr>
                      <a:r>
                        <a:rPr lang="en-GB" sz="1800" dirty="0">
                          <a:effectLst/>
                        </a:rPr>
                        <a:t>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X</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Z</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en-GB" sz="1800" dirty="0">
                          <a:effectLst/>
                        </a:rPr>
                        <a: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25" name="Rectangle 24"/>
          <p:cNvSpPr/>
          <p:nvPr/>
        </p:nvSpPr>
        <p:spPr>
          <a:xfrm>
            <a:off x="6646459" y="1226558"/>
            <a:ext cx="5254388" cy="5595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t>Answer the clues and find the words in the word search. The remaining letters read left to right to provide a key phrase for a conclusion to an essay on this topic.</a:t>
            </a:r>
            <a:endParaRPr lang="en-GB" sz="1200" dirty="0"/>
          </a:p>
        </p:txBody>
      </p:sp>
      <p:sp>
        <p:nvSpPr>
          <p:cNvPr id="26" name="Rectangle 25"/>
          <p:cNvSpPr/>
          <p:nvPr/>
        </p:nvSpPr>
        <p:spPr>
          <a:xfrm>
            <a:off x="6387156" y="137712"/>
            <a:ext cx="5774077"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Endogenous pacemakers and exogenous </a:t>
            </a:r>
            <a:r>
              <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zeitgebers</a:t>
            </a:r>
            <a:r>
              <a:rPr lang="en-GB"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word puzzle</a:t>
            </a:r>
            <a:endParaRPr lang="en-GB"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9538973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92D050"/>
      </a:accent1>
      <a:accent2>
        <a:srgbClr val="FF0066"/>
      </a:accent2>
      <a:accent3>
        <a:srgbClr val="FFCC00"/>
      </a:accent3>
      <a:accent4>
        <a:srgbClr val="00B0F0"/>
      </a:accent4>
      <a:accent5>
        <a:srgbClr val="FF66CC"/>
      </a:accent5>
      <a:accent6>
        <a:srgbClr val="FF660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11990</Words>
  <Application>Microsoft Office PowerPoint</Application>
  <PresentationFormat>Widescreen</PresentationFormat>
  <Paragraphs>1332</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Hayward</dc:creator>
  <cp:lastModifiedBy>Elizabeth Hayward</cp:lastModifiedBy>
  <cp:revision>15</cp:revision>
  <dcterms:created xsi:type="dcterms:W3CDTF">2017-05-03T19:32:37Z</dcterms:created>
  <dcterms:modified xsi:type="dcterms:W3CDTF">2017-05-03T22:39:44Z</dcterms:modified>
</cp:coreProperties>
</file>