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687" r:id="rId5"/>
    <p:sldMasterId id="2147483704" r:id="rId6"/>
    <p:sldMasterId id="2147483716" r:id="rId7"/>
    <p:sldMasterId id="2147483733" r:id="rId8"/>
    <p:sldMasterId id="2147483745" r:id="rId9"/>
    <p:sldMasterId id="2147483762" r:id="rId10"/>
    <p:sldMasterId id="2147483774" r:id="rId11"/>
    <p:sldMasterId id="2147483791" r:id="rId12"/>
  </p:sldMasterIdLst>
  <p:notesMasterIdLst>
    <p:notesMasterId r:id="rId16"/>
  </p:notesMasterIdLst>
  <p:sldIdLst>
    <p:sldId id="258" r:id="rId13"/>
    <p:sldId id="259" r:id="rId14"/>
    <p:sldId id="260" r:id="rId15"/>
  </p:sldIdLst>
  <p:sldSz cx="12801600" cy="9601200" type="A3"/>
  <p:notesSz cx="6797675" cy="9926638"/>
  <p:defaultText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14"/>
    <p:restoredTop sz="92876"/>
  </p:normalViewPr>
  <p:slideViewPr>
    <p:cSldViewPr snapToGrid="0" snapToObjects="1">
      <p:cViewPr varScale="1">
        <p:scale>
          <a:sx n="53" d="100"/>
          <a:sy n="53" d="100"/>
        </p:scale>
        <p:origin x="12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5" Type="http://schemas.openxmlformats.org/officeDocument/2006/relationships/slideMaster" Target="slideMasters/slideMaster2.xml"/><Relationship Id="rId15" Type="http://schemas.openxmlformats.org/officeDocument/2006/relationships/slide" Target="slides/slide3.xml"/><Relationship Id="rId10" Type="http://schemas.openxmlformats.org/officeDocument/2006/relationships/slideMaster" Target="slideMasters/slideMaster7.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1E492C9-B55A-1F4F-9AFE-46C3C2199AFF}" type="datetimeFigureOut">
              <a:rPr lang="en-GB" smtClean="0"/>
              <a:t>14/03/2019</a:t>
            </a:fld>
            <a:endParaRPr lang="en-GB"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4D1B3C7-D27E-3848-B356-B3E625A9DB30}" type="slidenum">
              <a:rPr lang="en-GB" smtClean="0"/>
              <a:t>‹#›</a:t>
            </a:fld>
            <a:endParaRPr lang="en-GB" dirty="0"/>
          </a:p>
        </p:txBody>
      </p:sp>
    </p:spTree>
    <p:extLst>
      <p:ext uri="{BB962C8B-B14F-4D97-AF65-F5344CB8AC3E}">
        <p14:creationId xmlns:p14="http://schemas.microsoft.com/office/powerpoint/2010/main" val="173208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a:prstGeom prst="rect">
            <a:avLst/>
          </a:prstGeom>
        </p:spPr>
        <p:txBody>
          <a:bodyPr anchor="b"/>
          <a:lstStyle>
            <a:lvl1pPr algn="ctr">
              <a:defRPr sz="84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a:prstGeom prst="rect">
            <a:avLst/>
          </a:prstGeo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GB"/>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880110" y="2555875"/>
            <a:ext cx="11041380" cy="609187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160" y="2982599"/>
            <a:ext cx="12001500" cy="205803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91160" y="5440680"/>
            <a:ext cx="12001500" cy="2453640"/>
          </a:xfrm>
          <a:prstGeom prst="rect">
            <a:avLst/>
          </a:prstGeom>
        </p:spPr>
        <p:txBody>
          <a:bodyPr/>
          <a:lstStyle>
            <a:lvl1pPr marL="0" indent="0" algn="ctr">
              <a:buNone/>
              <a:defRPr>
                <a:solidFill>
                  <a:schemeClr val="tx1">
                    <a:tint val="75000"/>
                  </a:schemeClr>
                </a:solidFill>
                <a:latin typeface="News Gothic MT"/>
                <a:cs typeface="News Gothic MT"/>
              </a:defRPr>
            </a:lvl1pPr>
            <a:lvl2pPr marL="640065" indent="0" algn="ctr">
              <a:buNone/>
              <a:defRPr>
                <a:solidFill>
                  <a:schemeClr val="tx1">
                    <a:tint val="75000"/>
                  </a:schemeClr>
                </a:solidFill>
              </a:defRPr>
            </a:lvl2pPr>
            <a:lvl3pPr marL="1280129" indent="0" algn="ctr">
              <a:buNone/>
              <a:defRPr>
                <a:solidFill>
                  <a:schemeClr val="tx1">
                    <a:tint val="75000"/>
                  </a:schemeClr>
                </a:solidFill>
              </a:defRPr>
            </a:lvl3pPr>
            <a:lvl4pPr marL="1920192" indent="0" algn="ctr">
              <a:buNone/>
              <a:defRPr>
                <a:solidFill>
                  <a:schemeClr val="tx1">
                    <a:tint val="75000"/>
                  </a:schemeClr>
                </a:solidFill>
              </a:defRPr>
            </a:lvl4pPr>
            <a:lvl5pPr marL="2560256" indent="0" algn="ctr">
              <a:buNone/>
              <a:defRPr>
                <a:solidFill>
                  <a:schemeClr val="tx1">
                    <a:tint val="75000"/>
                  </a:schemeClr>
                </a:solidFill>
              </a:defRPr>
            </a:lvl5pPr>
            <a:lvl6pPr marL="3200320" indent="0" algn="ctr">
              <a:buNone/>
              <a:defRPr>
                <a:solidFill>
                  <a:schemeClr val="tx1">
                    <a:tint val="75000"/>
                  </a:schemeClr>
                </a:solidFill>
              </a:defRPr>
            </a:lvl6pPr>
            <a:lvl7pPr marL="3840385" indent="0" algn="ctr">
              <a:buNone/>
              <a:defRPr>
                <a:solidFill>
                  <a:schemeClr val="tx1">
                    <a:tint val="75000"/>
                  </a:schemeClr>
                </a:solidFill>
              </a:defRPr>
            </a:lvl7pPr>
            <a:lvl8pPr marL="4480448" indent="0" algn="ctr">
              <a:buNone/>
              <a:defRPr>
                <a:solidFill>
                  <a:schemeClr val="tx1">
                    <a:tint val="75000"/>
                  </a:schemeClr>
                </a:solidFill>
              </a:defRPr>
            </a:lvl8pPr>
            <a:lvl9pPr marL="5120513"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80110" y="8898895"/>
            <a:ext cx="2880360" cy="511175"/>
          </a:xfrm>
          <a:prstGeom prst="rect">
            <a:avLst/>
          </a:prstGeom>
        </p:spPr>
        <p:txBody>
          <a:bodyPr/>
          <a:lstStyle/>
          <a:p>
            <a:fld id="{B595F713-2110-964B-A68E-481EBA276186}" type="datetimeFigureOut">
              <a:rPr lang="en-GB" smtClean="0"/>
              <a:t>14/03/2019</a:t>
            </a:fld>
            <a:endParaRPr lang="en-GB" dirty="0"/>
          </a:p>
        </p:txBody>
      </p:sp>
      <p:sp>
        <p:nvSpPr>
          <p:cNvPr id="4" name="Footer Placeholder 3"/>
          <p:cNvSpPr>
            <a:spLocks noGrp="1"/>
          </p:cNvSpPr>
          <p:nvPr>
            <p:ph type="ftr" sz="quarter" idx="11"/>
          </p:nvPr>
        </p:nvSpPr>
        <p:spPr>
          <a:xfrm>
            <a:off x="4240530" y="889889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41130" y="889889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smtClean="0"/>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067675" cy="813657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smtClean="0"/>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smtClean="0"/>
              <a:t>Click to edit Master title style</a:t>
            </a:r>
            <a:endParaRPr lang="en-GB"/>
          </a:p>
        </p:txBody>
      </p:sp>
      <p:sp>
        <p:nvSpPr>
          <p:cNvPr id="3" name="Picture Placeholder 2"/>
          <p:cNvSpPr>
            <a:spLocks noGrp="1"/>
          </p:cNvSpPr>
          <p:nvPr>
            <p:ph type="pic" idx="1"/>
          </p:nvPr>
        </p:nvSpPr>
        <p:spPr>
          <a:xfrm>
            <a:off x="5442347" y="1382397"/>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dirty="0" smtClean="0"/>
              <a:t>Drag picture to placeholder or click icon to add</a:t>
            </a:r>
            <a:endParaRPr lang="en-GB"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8898896"/>
            <a:ext cx="2987040" cy="511175"/>
          </a:xfrm>
          <a:prstGeom prst="rect">
            <a:avLst/>
          </a:prstGeom>
        </p:spPr>
        <p:txBody>
          <a:bodyPr/>
          <a:lstStyle/>
          <a:p>
            <a:fld id="{B595F713-2110-964B-A68E-481EBA276186}" type="datetimeFigureOut">
              <a:rPr lang="en-GB" smtClean="0"/>
              <a:t>14/03/2019</a:t>
            </a:fld>
            <a:endParaRPr lang="en-GB" dirty="0"/>
          </a:p>
        </p:txBody>
      </p:sp>
      <p:sp>
        <p:nvSpPr>
          <p:cNvPr id="3" name="Footer Placeholder 2"/>
          <p:cNvSpPr>
            <a:spLocks noGrp="1"/>
          </p:cNvSpPr>
          <p:nvPr>
            <p:ph type="ftr" sz="quarter" idx="11"/>
          </p:nvPr>
        </p:nvSpPr>
        <p:spPr>
          <a:xfrm>
            <a:off x="4373880" y="8898896"/>
            <a:ext cx="40538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174480" y="8898896"/>
            <a:ext cx="298704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640080" y="128911"/>
            <a:ext cx="11521440" cy="2111375"/>
          </a:xfrm>
          <a:prstGeom prst="rect">
            <a:avLst/>
          </a:prstGeom>
        </p:spPr>
        <p:txBody>
          <a:bodyPr lIns="0" tIns="0" rIns="0" bIns="0">
            <a:noAutofit/>
          </a:bodyPr>
          <a:lstStyle>
            <a:lvl1pPr>
              <a:defRPr sz="6195">
                <a:latin typeface="Gill Sans"/>
                <a:ea typeface="Gill Sans"/>
                <a:cs typeface="Gill Sans"/>
                <a:sym typeface="Gill Sans"/>
              </a:defRPr>
            </a:lvl1pPr>
          </a:lstStyle>
          <a:p>
            <a:pPr lvl="0">
              <a:defRPr sz="1800"/>
            </a:pPr>
            <a:r>
              <a:rPr lang="en-US" sz="6195" smtClean="0"/>
              <a:t>Click to edit Master title style</a:t>
            </a:r>
            <a:endParaRPr sz="6195"/>
          </a:p>
        </p:txBody>
      </p:sp>
      <p:sp>
        <p:nvSpPr>
          <p:cNvPr id="7" name="Shape 7"/>
          <p:cNvSpPr>
            <a:spLocks noGrp="1"/>
          </p:cNvSpPr>
          <p:nvPr>
            <p:ph type="body" idx="1"/>
          </p:nvPr>
        </p:nvSpPr>
        <p:spPr>
          <a:xfrm>
            <a:off x="640080" y="2240280"/>
            <a:ext cx="11521440" cy="7360920"/>
          </a:xfrm>
          <a:prstGeom prst="rect">
            <a:avLst/>
          </a:prstGeom>
        </p:spPr>
        <p:txBody>
          <a:bodyPr>
            <a:noAutofit/>
          </a:bodyPr>
          <a:lstStyle>
            <a:lvl1pPr marL="0" indent="0" algn="ctr">
              <a:spcBef>
                <a:spcPts val="3465"/>
              </a:spcBef>
              <a:buSzTx/>
              <a:buFontTx/>
              <a:buNone/>
              <a:defRPr>
                <a:latin typeface="Gill Sans"/>
                <a:ea typeface="Gill Sans"/>
                <a:cs typeface="Gill Sans"/>
                <a:sym typeface="Gill Sans"/>
              </a:defRPr>
            </a:lvl1pPr>
            <a:lvl2pPr marL="0" indent="336708" algn="ctr">
              <a:spcBef>
                <a:spcPts val="3465"/>
              </a:spcBef>
              <a:buSzTx/>
              <a:buFontTx/>
              <a:buNone/>
              <a:defRPr>
                <a:latin typeface="Gill Sans"/>
                <a:ea typeface="Gill Sans"/>
                <a:cs typeface="Gill Sans"/>
                <a:sym typeface="Gill Sans"/>
              </a:defRPr>
            </a:lvl2pPr>
            <a:lvl3pPr marL="0" indent="673418" algn="ctr">
              <a:spcBef>
                <a:spcPts val="3465"/>
              </a:spcBef>
              <a:buSzTx/>
              <a:buFontTx/>
              <a:buNone/>
              <a:defRPr>
                <a:latin typeface="Gill Sans"/>
                <a:ea typeface="Gill Sans"/>
                <a:cs typeface="Gill Sans"/>
                <a:sym typeface="Gill Sans"/>
              </a:defRPr>
            </a:lvl3pPr>
            <a:lvl4pPr marL="0" indent="1011793" algn="ctr">
              <a:spcBef>
                <a:spcPts val="3465"/>
              </a:spcBef>
              <a:buSzTx/>
              <a:buFontTx/>
              <a:buNone/>
              <a:defRPr>
                <a:latin typeface="Gill Sans"/>
                <a:ea typeface="Gill Sans"/>
                <a:cs typeface="Gill Sans"/>
                <a:sym typeface="Gill Sans"/>
              </a:defRPr>
            </a:lvl4pPr>
            <a:lvl5pPr marL="0" indent="1348501" algn="ctr">
              <a:spcBef>
                <a:spcPts val="3465"/>
              </a:spcBef>
              <a:buSzTx/>
              <a:buFontTx/>
              <a:buNone/>
              <a:defRPr>
                <a:latin typeface="Gill Sans"/>
                <a:ea typeface="Gill Sans"/>
                <a:cs typeface="Gill Sans"/>
                <a:sym typeface="Gill Sans"/>
              </a:defRPr>
            </a:lvl5pPr>
          </a:lstStyle>
          <a:p>
            <a:pPr lvl="0">
              <a:defRPr sz="1800"/>
            </a:pPr>
            <a:r>
              <a:rPr lang="en-US" sz="3150" smtClean="0"/>
              <a:t>Click to edit Master text styles</a:t>
            </a:r>
          </a:p>
          <a:p>
            <a:pPr lvl="1">
              <a:defRPr sz="1800"/>
            </a:pPr>
            <a:r>
              <a:rPr lang="en-US" sz="3150" smtClean="0"/>
              <a:t>Second level</a:t>
            </a:r>
          </a:p>
          <a:p>
            <a:pPr lvl="2">
              <a:defRPr sz="1800"/>
            </a:pPr>
            <a:r>
              <a:rPr lang="en-US" sz="3150" smtClean="0"/>
              <a:t>Third level</a:t>
            </a:r>
          </a:p>
          <a:p>
            <a:pPr lvl="3">
              <a:defRPr sz="1800"/>
            </a:pPr>
            <a:r>
              <a:rPr lang="en-US" sz="3150" smtClean="0"/>
              <a:t>Fourth level</a:t>
            </a:r>
          </a:p>
          <a:p>
            <a:pPr lvl="4">
              <a:defRPr sz="1800"/>
            </a:pPr>
            <a:r>
              <a:rPr lang="en-US" sz="3150" smtClean="0"/>
              <a:t>Fifth level</a:t>
            </a:r>
            <a:endParaRPr sz="3150"/>
          </a:p>
        </p:txBody>
      </p:sp>
    </p:spTree>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160" y="2982599"/>
            <a:ext cx="12001500" cy="205803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91160" y="5440680"/>
            <a:ext cx="12001500" cy="2453640"/>
          </a:xfrm>
          <a:prstGeom prst="rect">
            <a:avLst/>
          </a:prstGeom>
        </p:spPr>
        <p:txBody>
          <a:bodyPr/>
          <a:lstStyle>
            <a:lvl1pPr marL="0" indent="0" algn="ctr">
              <a:buNone/>
              <a:defRPr>
                <a:solidFill>
                  <a:schemeClr val="tx1">
                    <a:tint val="75000"/>
                  </a:schemeClr>
                </a:solidFill>
                <a:latin typeface="News Gothic MT"/>
                <a:cs typeface="News Gothic MT"/>
              </a:defRPr>
            </a:lvl1pPr>
            <a:lvl2pPr marL="640065" indent="0" algn="ctr">
              <a:buNone/>
              <a:defRPr>
                <a:solidFill>
                  <a:schemeClr val="tx1">
                    <a:tint val="75000"/>
                  </a:schemeClr>
                </a:solidFill>
              </a:defRPr>
            </a:lvl2pPr>
            <a:lvl3pPr marL="1280129" indent="0" algn="ctr">
              <a:buNone/>
              <a:defRPr>
                <a:solidFill>
                  <a:schemeClr val="tx1">
                    <a:tint val="75000"/>
                  </a:schemeClr>
                </a:solidFill>
              </a:defRPr>
            </a:lvl3pPr>
            <a:lvl4pPr marL="1920192" indent="0" algn="ctr">
              <a:buNone/>
              <a:defRPr>
                <a:solidFill>
                  <a:schemeClr val="tx1">
                    <a:tint val="75000"/>
                  </a:schemeClr>
                </a:solidFill>
              </a:defRPr>
            </a:lvl4pPr>
            <a:lvl5pPr marL="2560256" indent="0" algn="ctr">
              <a:buNone/>
              <a:defRPr>
                <a:solidFill>
                  <a:schemeClr val="tx1">
                    <a:tint val="75000"/>
                  </a:schemeClr>
                </a:solidFill>
              </a:defRPr>
            </a:lvl5pPr>
            <a:lvl6pPr marL="3200320" indent="0" algn="ctr">
              <a:buNone/>
              <a:defRPr>
                <a:solidFill>
                  <a:schemeClr val="tx1">
                    <a:tint val="75000"/>
                  </a:schemeClr>
                </a:solidFill>
              </a:defRPr>
            </a:lvl6pPr>
            <a:lvl7pPr marL="3840385" indent="0" algn="ctr">
              <a:buNone/>
              <a:defRPr>
                <a:solidFill>
                  <a:schemeClr val="tx1">
                    <a:tint val="75000"/>
                  </a:schemeClr>
                </a:solidFill>
              </a:defRPr>
            </a:lvl7pPr>
            <a:lvl8pPr marL="4480448" indent="0" algn="ctr">
              <a:buNone/>
              <a:defRPr>
                <a:solidFill>
                  <a:schemeClr val="tx1">
                    <a:tint val="75000"/>
                  </a:schemeClr>
                </a:solidFill>
              </a:defRPr>
            </a:lvl8pPr>
            <a:lvl9pPr marL="5120513"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880110" y="2555875"/>
            <a:ext cx="11041380" cy="609187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80110" y="8898895"/>
            <a:ext cx="2880360" cy="511175"/>
          </a:xfrm>
          <a:prstGeom prst="rect">
            <a:avLst/>
          </a:prstGeom>
        </p:spPr>
        <p:txBody>
          <a:bodyPr/>
          <a:lstStyle/>
          <a:p>
            <a:fld id="{B595F713-2110-964B-A68E-481EBA276186}" type="datetimeFigureOut">
              <a:rPr lang="en-GB" smtClean="0"/>
              <a:t>14/03/2019</a:t>
            </a:fld>
            <a:endParaRPr lang="en-GB" dirty="0"/>
          </a:p>
        </p:txBody>
      </p:sp>
      <p:sp>
        <p:nvSpPr>
          <p:cNvPr id="4" name="Footer Placeholder 3"/>
          <p:cNvSpPr>
            <a:spLocks noGrp="1"/>
          </p:cNvSpPr>
          <p:nvPr>
            <p:ph type="ftr" sz="quarter" idx="11"/>
          </p:nvPr>
        </p:nvSpPr>
        <p:spPr>
          <a:xfrm>
            <a:off x="4240530" y="889889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41130" y="889889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84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a:prstGeom prst="rect">
            <a:avLst/>
          </a:prstGeom>
        </p:spPr>
        <p:txBody>
          <a:bodyPr anchor="b"/>
          <a:lstStyle>
            <a:lvl1pPr>
              <a:defRPr sz="8400"/>
            </a:lvl1pPr>
          </a:lstStyle>
          <a:p>
            <a:r>
              <a:rPr lang="en-US" smtClean="0"/>
              <a:t>Click to edit Master title style</a:t>
            </a:r>
            <a:endParaRPr lang="en-GB"/>
          </a:p>
        </p:txBody>
      </p:sp>
      <p:sp>
        <p:nvSpPr>
          <p:cNvPr id="3" name="Text Placeholder 2"/>
          <p:cNvSpPr>
            <a:spLocks noGrp="1"/>
          </p:cNvSpPr>
          <p:nvPr>
            <p:ph type="body" idx="1"/>
          </p:nvPr>
        </p:nvSpPr>
        <p:spPr>
          <a:xfrm>
            <a:off x="873443" y="6425249"/>
            <a:ext cx="11041380" cy="2100262"/>
          </a:xfrm>
          <a:prstGeom prst="rect">
            <a:avLst/>
          </a:prstGeo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6" name="Slide Number Placeholder 5"/>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p:spPr>
        <p:txBody>
          <a:bodyPr anchor="b"/>
          <a:lstStyle>
            <a:lvl1pPr>
              <a:defRPr sz="8400"/>
            </a:lvl1pPr>
          </a:lstStyle>
          <a:p>
            <a:r>
              <a:rPr lang="en-US" smtClean="0"/>
              <a:t>Click to edit Master title style</a:t>
            </a:r>
            <a:endParaRPr lang="en-GB"/>
          </a:p>
        </p:txBody>
      </p:sp>
      <p:sp>
        <p:nvSpPr>
          <p:cNvPr id="3" name="Text Placeholder 2"/>
          <p:cNvSpPr>
            <a:spLocks noGrp="1"/>
          </p:cNvSpPr>
          <p:nvPr>
            <p:ph type="body" idx="1"/>
          </p:nvPr>
        </p:nvSpPr>
        <p:spPr>
          <a:xfrm>
            <a:off x="873443" y="6425249"/>
            <a:ext cx="11041380" cy="2100262"/>
          </a:xfr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8011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0748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33" y="511176"/>
            <a:ext cx="11041380" cy="1855788"/>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82334" y="2353628"/>
            <a:ext cx="5416232"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2334" y="3507105"/>
            <a:ext cx="5416232"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480810" y="2353628"/>
            <a:ext cx="5442903"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0" y="3507105"/>
            <a:ext cx="5442903"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Content Placeholder 2"/>
          <p:cNvSpPr>
            <a:spLocks noGrp="1"/>
          </p:cNvSpPr>
          <p:nvPr>
            <p:ph idx="1"/>
          </p:nvPr>
        </p:nvSpPr>
        <p:spPr>
          <a:xfrm>
            <a:off x="5442903" y="1382396"/>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Picture Placeholder 2"/>
          <p:cNvSpPr>
            <a:spLocks noGrp="1"/>
          </p:cNvSpPr>
          <p:nvPr>
            <p:ph type="pic" idx="1"/>
          </p:nvPr>
        </p:nvSpPr>
        <p:spPr>
          <a:xfrm>
            <a:off x="5442903" y="1382396"/>
            <a:ext cx="6480810" cy="6823075"/>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smtClean="0"/>
              <a:t>Drag picture to placeholder or click icon to add</a:t>
            </a:r>
            <a:endParaRPr lang="en-GB" dirty="0"/>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06767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880110" y="2555875"/>
            <a:ext cx="5414010" cy="609187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07480" y="2555875"/>
            <a:ext cx="5414010" cy="609187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14/03/2019</a:t>
            </a:fld>
            <a:endParaRPr lang="en-GB" dirty="0"/>
          </a:p>
        </p:txBody>
      </p:sp>
      <p:sp>
        <p:nvSpPr>
          <p:cNvPr id="6" name="Footer Placeholder 5"/>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7" name="Slide Number Placeholder 6"/>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smtClean="0"/>
              <a:t>Click to edit Master title style</a:t>
            </a:r>
            <a:endParaRPr lang="en-GB"/>
          </a:p>
        </p:txBody>
      </p:sp>
      <p:sp>
        <p:nvSpPr>
          <p:cNvPr id="3" name="Picture Placeholder 2"/>
          <p:cNvSpPr>
            <a:spLocks noGrp="1"/>
          </p:cNvSpPr>
          <p:nvPr>
            <p:ph type="pic" idx="1"/>
          </p:nvPr>
        </p:nvSpPr>
        <p:spPr>
          <a:xfrm>
            <a:off x="5442347" y="1382397"/>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dirty="0" smtClean="0"/>
              <a:t>Drag picture to placeholder or click icon to add</a:t>
            </a:r>
            <a:endParaRPr lang="en-GB"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8898896"/>
            <a:ext cx="2987040" cy="511175"/>
          </a:xfrm>
          <a:prstGeom prst="rect">
            <a:avLst/>
          </a:prstGeom>
        </p:spPr>
        <p:txBody>
          <a:bodyPr/>
          <a:lstStyle/>
          <a:p>
            <a:fld id="{B595F713-2110-964B-A68E-481EBA276186}" type="datetimeFigureOut">
              <a:rPr lang="en-GB" smtClean="0"/>
              <a:t>14/03/2019</a:t>
            </a:fld>
            <a:endParaRPr lang="en-GB" dirty="0"/>
          </a:p>
        </p:txBody>
      </p:sp>
      <p:sp>
        <p:nvSpPr>
          <p:cNvPr id="3" name="Footer Placeholder 2"/>
          <p:cNvSpPr>
            <a:spLocks noGrp="1"/>
          </p:cNvSpPr>
          <p:nvPr>
            <p:ph type="ftr" sz="quarter" idx="11"/>
          </p:nvPr>
        </p:nvSpPr>
        <p:spPr>
          <a:xfrm>
            <a:off x="4373880" y="8898896"/>
            <a:ext cx="40538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174480" y="8898896"/>
            <a:ext cx="298704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640080" y="128911"/>
            <a:ext cx="11521440" cy="2111375"/>
          </a:xfrm>
          <a:prstGeom prst="rect">
            <a:avLst/>
          </a:prstGeom>
        </p:spPr>
        <p:txBody>
          <a:bodyPr lIns="0" tIns="0" rIns="0" bIns="0">
            <a:noAutofit/>
          </a:bodyPr>
          <a:lstStyle>
            <a:lvl1pPr>
              <a:defRPr sz="6195">
                <a:latin typeface="Gill Sans"/>
                <a:ea typeface="Gill Sans"/>
                <a:cs typeface="Gill Sans"/>
                <a:sym typeface="Gill Sans"/>
              </a:defRPr>
            </a:lvl1pPr>
          </a:lstStyle>
          <a:p>
            <a:pPr lvl="0">
              <a:defRPr sz="1800"/>
            </a:pPr>
            <a:r>
              <a:rPr lang="en-US" sz="6195" smtClean="0"/>
              <a:t>Click to edit Master title style</a:t>
            </a:r>
            <a:endParaRPr sz="6195"/>
          </a:p>
        </p:txBody>
      </p:sp>
      <p:sp>
        <p:nvSpPr>
          <p:cNvPr id="7" name="Shape 7"/>
          <p:cNvSpPr>
            <a:spLocks noGrp="1"/>
          </p:cNvSpPr>
          <p:nvPr>
            <p:ph type="body" idx="1"/>
          </p:nvPr>
        </p:nvSpPr>
        <p:spPr>
          <a:xfrm>
            <a:off x="640080" y="2240280"/>
            <a:ext cx="11521440" cy="7360920"/>
          </a:xfrm>
          <a:prstGeom prst="rect">
            <a:avLst/>
          </a:prstGeom>
        </p:spPr>
        <p:txBody>
          <a:bodyPr>
            <a:noAutofit/>
          </a:bodyPr>
          <a:lstStyle>
            <a:lvl1pPr marL="0" indent="0" algn="ctr">
              <a:spcBef>
                <a:spcPts val="3465"/>
              </a:spcBef>
              <a:buSzTx/>
              <a:buFontTx/>
              <a:buNone/>
              <a:defRPr>
                <a:latin typeface="Gill Sans"/>
                <a:ea typeface="Gill Sans"/>
                <a:cs typeface="Gill Sans"/>
                <a:sym typeface="Gill Sans"/>
              </a:defRPr>
            </a:lvl1pPr>
            <a:lvl2pPr marL="0" indent="336708" algn="ctr">
              <a:spcBef>
                <a:spcPts val="3465"/>
              </a:spcBef>
              <a:buSzTx/>
              <a:buFontTx/>
              <a:buNone/>
              <a:defRPr>
                <a:latin typeface="Gill Sans"/>
                <a:ea typeface="Gill Sans"/>
                <a:cs typeface="Gill Sans"/>
                <a:sym typeface="Gill Sans"/>
              </a:defRPr>
            </a:lvl2pPr>
            <a:lvl3pPr marL="0" indent="673418" algn="ctr">
              <a:spcBef>
                <a:spcPts val="3465"/>
              </a:spcBef>
              <a:buSzTx/>
              <a:buFontTx/>
              <a:buNone/>
              <a:defRPr>
                <a:latin typeface="Gill Sans"/>
                <a:ea typeface="Gill Sans"/>
                <a:cs typeface="Gill Sans"/>
                <a:sym typeface="Gill Sans"/>
              </a:defRPr>
            </a:lvl3pPr>
            <a:lvl4pPr marL="0" indent="1011793" algn="ctr">
              <a:spcBef>
                <a:spcPts val="3465"/>
              </a:spcBef>
              <a:buSzTx/>
              <a:buFontTx/>
              <a:buNone/>
              <a:defRPr>
                <a:latin typeface="Gill Sans"/>
                <a:ea typeface="Gill Sans"/>
                <a:cs typeface="Gill Sans"/>
                <a:sym typeface="Gill Sans"/>
              </a:defRPr>
            </a:lvl4pPr>
            <a:lvl5pPr marL="0" indent="1348501" algn="ctr">
              <a:spcBef>
                <a:spcPts val="3465"/>
              </a:spcBef>
              <a:buSzTx/>
              <a:buFontTx/>
              <a:buNone/>
              <a:defRPr>
                <a:latin typeface="Gill Sans"/>
                <a:ea typeface="Gill Sans"/>
                <a:cs typeface="Gill Sans"/>
                <a:sym typeface="Gill Sans"/>
              </a:defRPr>
            </a:lvl5pPr>
          </a:lstStyle>
          <a:p>
            <a:pPr lvl="0">
              <a:defRPr sz="1800"/>
            </a:pPr>
            <a:r>
              <a:rPr lang="en-US" sz="3150" smtClean="0"/>
              <a:t>Click to edit Master text styles</a:t>
            </a:r>
          </a:p>
          <a:p>
            <a:pPr lvl="1">
              <a:defRPr sz="1800"/>
            </a:pPr>
            <a:r>
              <a:rPr lang="en-US" sz="3150" smtClean="0"/>
              <a:t>Second level</a:t>
            </a:r>
          </a:p>
          <a:p>
            <a:pPr lvl="2">
              <a:defRPr sz="1800"/>
            </a:pPr>
            <a:r>
              <a:rPr lang="en-US" sz="3150" smtClean="0"/>
              <a:t>Third level</a:t>
            </a:r>
          </a:p>
          <a:p>
            <a:pPr lvl="3">
              <a:defRPr sz="1800"/>
            </a:pPr>
            <a:r>
              <a:rPr lang="en-US" sz="3150" smtClean="0"/>
              <a:t>Fourth level</a:t>
            </a:r>
          </a:p>
          <a:p>
            <a:pPr lvl="4">
              <a:defRPr sz="1800"/>
            </a:pPr>
            <a:r>
              <a:rPr lang="en-US" sz="3150" smtClean="0"/>
              <a:t>Fifth level</a:t>
            </a:r>
            <a:endParaRPr sz="3150"/>
          </a:p>
        </p:txBody>
      </p:sp>
    </p:spTree>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160" y="2982599"/>
            <a:ext cx="12001500" cy="205803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91160" y="5440680"/>
            <a:ext cx="12001500" cy="2453640"/>
          </a:xfrm>
          <a:prstGeom prst="rect">
            <a:avLst/>
          </a:prstGeom>
        </p:spPr>
        <p:txBody>
          <a:bodyPr/>
          <a:lstStyle>
            <a:lvl1pPr marL="0" indent="0" algn="ctr">
              <a:buNone/>
              <a:defRPr>
                <a:solidFill>
                  <a:schemeClr val="tx1">
                    <a:tint val="75000"/>
                  </a:schemeClr>
                </a:solidFill>
                <a:latin typeface="News Gothic MT"/>
                <a:cs typeface="News Gothic MT"/>
              </a:defRPr>
            </a:lvl1pPr>
            <a:lvl2pPr marL="640065" indent="0" algn="ctr">
              <a:buNone/>
              <a:defRPr>
                <a:solidFill>
                  <a:schemeClr val="tx1">
                    <a:tint val="75000"/>
                  </a:schemeClr>
                </a:solidFill>
              </a:defRPr>
            </a:lvl2pPr>
            <a:lvl3pPr marL="1280129" indent="0" algn="ctr">
              <a:buNone/>
              <a:defRPr>
                <a:solidFill>
                  <a:schemeClr val="tx1">
                    <a:tint val="75000"/>
                  </a:schemeClr>
                </a:solidFill>
              </a:defRPr>
            </a:lvl3pPr>
            <a:lvl4pPr marL="1920192" indent="0" algn="ctr">
              <a:buNone/>
              <a:defRPr>
                <a:solidFill>
                  <a:schemeClr val="tx1">
                    <a:tint val="75000"/>
                  </a:schemeClr>
                </a:solidFill>
              </a:defRPr>
            </a:lvl4pPr>
            <a:lvl5pPr marL="2560256" indent="0" algn="ctr">
              <a:buNone/>
              <a:defRPr>
                <a:solidFill>
                  <a:schemeClr val="tx1">
                    <a:tint val="75000"/>
                  </a:schemeClr>
                </a:solidFill>
              </a:defRPr>
            </a:lvl5pPr>
            <a:lvl6pPr marL="3200320" indent="0" algn="ctr">
              <a:buNone/>
              <a:defRPr>
                <a:solidFill>
                  <a:schemeClr val="tx1">
                    <a:tint val="75000"/>
                  </a:schemeClr>
                </a:solidFill>
              </a:defRPr>
            </a:lvl6pPr>
            <a:lvl7pPr marL="3840385" indent="0" algn="ctr">
              <a:buNone/>
              <a:defRPr>
                <a:solidFill>
                  <a:schemeClr val="tx1">
                    <a:tint val="75000"/>
                  </a:schemeClr>
                </a:solidFill>
              </a:defRPr>
            </a:lvl7pPr>
            <a:lvl8pPr marL="4480448" indent="0" algn="ctr">
              <a:buNone/>
              <a:defRPr>
                <a:solidFill>
                  <a:schemeClr val="tx1">
                    <a:tint val="75000"/>
                  </a:schemeClr>
                </a:solidFill>
              </a:defRPr>
            </a:lvl8pPr>
            <a:lvl9pPr marL="5120513"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33" y="511176"/>
            <a:ext cx="11041380" cy="1855788"/>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idx="1"/>
          </p:nvPr>
        </p:nvSpPr>
        <p:spPr>
          <a:xfrm>
            <a:off x="882334" y="2353628"/>
            <a:ext cx="5416232" cy="1153477"/>
          </a:xfrm>
          <a:prstGeom prst="rect">
            <a:avLst/>
          </a:prstGeo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2334" y="3507105"/>
            <a:ext cx="5416232" cy="515842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480810" y="2353628"/>
            <a:ext cx="5442903" cy="1153477"/>
          </a:xfrm>
          <a:prstGeom prst="rect">
            <a:avLst/>
          </a:prstGeo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0" y="3507105"/>
            <a:ext cx="5442903" cy="515842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14/03/2019</a:t>
            </a:fld>
            <a:endParaRPr lang="en-GB" dirty="0"/>
          </a:p>
        </p:txBody>
      </p:sp>
      <p:sp>
        <p:nvSpPr>
          <p:cNvPr id="8" name="Footer Placeholder 7"/>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9" name="Slide Number Placeholder 8"/>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80110" y="8898895"/>
            <a:ext cx="2880360" cy="511175"/>
          </a:xfrm>
          <a:prstGeom prst="rect">
            <a:avLst/>
          </a:prstGeom>
        </p:spPr>
        <p:txBody>
          <a:bodyPr/>
          <a:lstStyle/>
          <a:p>
            <a:fld id="{B595F713-2110-964B-A68E-481EBA276186}" type="datetimeFigureOut">
              <a:rPr lang="en-GB" smtClean="0"/>
              <a:t>14/03/2019</a:t>
            </a:fld>
            <a:endParaRPr lang="en-GB" dirty="0"/>
          </a:p>
        </p:txBody>
      </p:sp>
      <p:sp>
        <p:nvSpPr>
          <p:cNvPr id="4" name="Footer Placeholder 3"/>
          <p:cNvSpPr>
            <a:spLocks noGrp="1"/>
          </p:cNvSpPr>
          <p:nvPr>
            <p:ph type="ftr" sz="quarter" idx="11"/>
          </p:nvPr>
        </p:nvSpPr>
        <p:spPr>
          <a:xfrm>
            <a:off x="4240530" y="889889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41130" y="889889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84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p:spPr>
        <p:txBody>
          <a:bodyPr anchor="b"/>
          <a:lstStyle>
            <a:lvl1pPr>
              <a:defRPr sz="8400"/>
            </a:lvl1pPr>
          </a:lstStyle>
          <a:p>
            <a:r>
              <a:rPr lang="en-US" smtClean="0"/>
              <a:t>Click to edit Master title style</a:t>
            </a:r>
            <a:endParaRPr lang="en-GB"/>
          </a:p>
        </p:txBody>
      </p:sp>
      <p:sp>
        <p:nvSpPr>
          <p:cNvPr id="3" name="Text Placeholder 2"/>
          <p:cNvSpPr>
            <a:spLocks noGrp="1"/>
          </p:cNvSpPr>
          <p:nvPr>
            <p:ph type="body" idx="1"/>
          </p:nvPr>
        </p:nvSpPr>
        <p:spPr>
          <a:xfrm>
            <a:off x="873443" y="6425249"/>
            <a:ext cx="11041380" cy="2100262"/>
          </a:xfr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8011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0748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33" y="511176"/>
            <a:ext cx="11041380" cy="1855788"/>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82334" y="2353628"/>
            <a:ext cx="5416232"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2334" y="3507105"/>
            <a:ext cx="5416232"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480810" y="2353628"/>
            <a:ext cx="5442903"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0" y="3507105"/>
            <a:ext cx="5442903"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80110" y="511176"/>
            <a:ext cx="11041380" cy="1855788"/>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14/03/2019</a:t>
            </a:fld>
            <a:endParaRPr lang="en-GB" dirty="0"/>
          </a:p>
        </p:txBody>
      </p:sp>
      <p:sp>
        <p:nvSpPr>
          <p:cNvPr id="4" name="Footer Placeholder 3"/>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Content Placeholder 2"/>
          <p:cNvSpPr>
            <a:spLocks noGrp="1"/>
          </p:cNvSpPr>
          <p:nvPr>
            <p:ph idx="1"/>
          </p:nvPr>
        </p:nvSpPr>
        <p:spPr>
          <a:xfrm>
            <a:off x="5442903" y="1382396"/>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Picture Placeholder 2"/>
          <p:cNvSpPr>
            <a:spLocks noGrp="1"/>
          </p:cNvSpPr>
          <p:nvPr>
            <p:ph type="pic" idx="1"/>
          </p:nvPr>
        </p:nvSpPr>
        <p:spPr>
          <a:xfrm>
            <a:off x="5442903" y="1382396"/>
            <a:ext cx="6480810" cy="6823075"/>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smtClean="0"/>
              <a:t>Drag picture to placeholder or click icon to add</a:t>
            </a:r>
            <a:endParaRPr lang="en-GB" dirty="0"/>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06767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smtClean="0"/>
              <a:t>Click to edit Master title style</a:t>
            </a:r>
            <a:endParaRPr lang="en-GB"/>
          </a:p>
        </p:txBody>
      </p:sp>
      <p:sp>
        <p:nvSpPr>
          <p:cNvPr id="3" name="Picture Placeholder 2"/>
          <p:cNvSpPr>
            <a:spLocks noGrp="1"/>
          </p:cNvSpPr>
          <p:nvPr>
            <p:ph type="pic" idx="1"/>
          </p:nvPr>
        </p:nvSpPr>
        <p:spPr>
          <a:xfrm>
            <a:off x="5442347" y="1382397"/>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dirty="0" smtClean="0"/>
              <a:t>Drag picture to placeholder or click icon to add</a:t>
            </a:r>
            <a:endParaRPr lang="en-GB"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14/03/2019</a:t>
            </a:fld>
            <a:endParaRPr lang="en-GB" dirty="0"/>
          </a:p>
        </p:txBody>
      </p:sp>
      <p:sp>
        <p:nvSpPr>
          <p:cNvPr id="3" name="Footer Placeholder 2"/>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8898896"/>
            <a:ext cx="2987040" cy="511175"/>
          </a:xfrm>
          <a:prstGeom prst="rect">
            <a:avLst/>
          </a:prstGeom>
        </p:spPr>
        <p:txBody>
          <a:bodyPr/>
          <a:lstStyle/>
          <a:p>
            <a:fld id="{B595F713-2110-964B-A68E-481EBA276186}" type="datetimeFigureOut">
              <a:rPr lang="en-GB" smtClean="0"/>
              <a:t>14/03/2019</a:t>
            </a:fld>
            <a:endParaRPr lang="en-GB" dirty="0"/>
          </a:p>
        </p:txBody>
      </p:sp>
      <p:sp>
        <p:nvSpPr>
          <p:cNvPr id="3" name="Footer Placeholder 2"/>
          <p:cNvSpPr>
            <a:spLocks noGrp="1"/>
          </p:cNvSpPr>
          <p:nvPr>
            <p:ph type="ftr" sz="quarter" idx="11"/>
          </p:nvPr>
        </p:nvSpPr>
        <p:spPr>
          <a:xfrm>
            <a:off x="4373880" y="8898896"/>
            <a:ext cx="40538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174480" y="8898896"/>
            <a:ext cx="298704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640080" y="128911"/>
            <a:ext cx="11521440" cy="2111375"/>
          </a:xfrm>
          <a:prstGeom prst="rect">
            <a:avLst/>
          </a:prstGeom>
        </p:spPr>
        <p:txBody>
          <a:bodyPr lIns="0" tIns="0" rIns="0" bIns="0">
            <a:noAutofit/>
          </a:bodyPr>
          <a:lstStyle>
            <a:lvl1pPr>
              <a:defRPr sz="6195">
                <a:latin typeface="Gill Sans"/>
                <a:ea typeface="Gill Sans"/>
                <a:cs typeface="Gill Sans"/>
                <a:sym typeface="Gill Sans"/>
              </a:defRPr>
            </a:lvl1pPr>
          </a:lstStyle>
          <a:p>
            <a:pPr lvl="0">
              <a:defRPr sz="1800"/>
            </a:pPr>
            <a:r>
              <a:rPr lang="en-US" sz="6195" smtClean="0"/>
              <a:t>Click to edit Master title style</a:t>
            </a:r>
            <a:endParaRPr sz="6195"/>
          </a:p>
        </p:txBody>
      </p:sp>
      <p:sp>
        <p:nvSpPr>
          <p:cNvPr id="7" name="Shape 7"/>
          <p:cNvSpPr>
            <a:spLocks noGrp="1"/>
          </p:cNvSpPr>
          <p:nvPr>
            <p:ph type="body" idx="1"/>
          </p:nvPr>
        </p:nvSpPr>
        <p:spPr>
          <a:xfrm>
            <a:off x="640080" y="2240280"/>
            <a:ext cx="11521440" cy="7360920"/>
          </a:xfrm>
          <a:prstGeom prst="rect">
            <a:avLst/>
          </a:prstGeom>
        </p:spPr>
        <p:txBody>
          <a:bodyPr>
            <a:noAutofit/>
          </a:bodyPr>
          <a:lstStyle>
            <a:lvl1pPr marL="0" indent="0" algn="ctr">
              <a:spcBef>
                <a:spcPts val="3465"/>
              </a:spcBef>
              <a:buSzTx/>
              <a:buFontTx/>
              <a:buNone/>
              <a:defRPr>
                <a:latin typeface="Gill Sans"/>
                <a:ea typeface="Gill Sans"/>
                <a:cs typeface="Gill Sans"/>
                <a:sym typeface="Gill Sans"/>
              </a:defRPr>
            </a:lvl1pPr>
            <a:lvl2pPr marL="0" indent="336708" algn="ctr">
              <a:spcBef>
                <a:spcPts val="3465"/>
              </a:spcBef>
              <a:buSzTx/>
              <a:buFontTx/>
              <a:buNone/>
              <a:defRPr>
                <a:latin typeface="Gill Sans"/>
                <a:ea typeface="Gill Sans"/>
                <a:cs typeface="Gill Sans"/>
                <a:sym typeface="Gill Sans"/>
              </a:defRPr>
            </a:lvl2pPr>
            <a:lvl3pPr marL="0" indent="673418" algn="ctr">
              <a:spcBef>
                <a:spcPts val="3465"/>
              </a:spcBef>
              <a:buSzTx/>
              <a:buFontTx/>
              <a:buNone/>
              <a:defRPr>
                <a:latin typeface="Gill Sans"/>
                <a:ea typeface="Gill Sans"/>
                <a:cs typeface="Gill Sans"/>
                <a:sym typeface="Gill Sans"/>
              </a:defRPr>
            </a:lvl3pPr>
            <a:lvl4pPr marL="0" indent="1011793" algn="ctr">
              <a:spcBef>
                <a:spcPts val="3465"/>
              </a:spcBef>
              <a:buSzTx/>
              <a:buFontTx/>
              <a:buNone/>
              <a:defRPr>
                <a:latin typeface="Gill Sans"/>
                <a:ea typeface="Gill Sans"/>
                <a:cs typeface="Gill Sans"/>
                <a:sym typeface="Gill Sans"/>
              </a:defRPr>
            </a:lvl4pPr>
            <a:lvl5pPr marL="0" indent="1348501" algn="ctr">
              <a:spcBef>
                <a:spcPts val="3465"/>
              </a:spcBef>
              <a:buSzTx/>
              <a:buFontTx/>
              <a:buNone/>
              <a:defRPr>
                <a:latin typeface="Gill Sans"/>
                <a:ea typeface="Gill Sans"/>
                <a:cs typeface="Gill Sans"/>
                <a:sym typeface="Gill Sans"/>
              </a:defRPr>
            </a:lvl5pPr>
          </a:lstStyle>
          <a:p>
            <a:pPr lvl="0">
              <a:defRPr sz="1800"/>
            </a:pPr>
            <a:r>
              <a:rPr lang="en-US" sz="3150" smtClean="0"/>
              <a:t>Click to edit Master text styles</a:t>
            </a:r>
          </a:p>
          <a:p>
            <a:pPr lvl="1">
              <a:defRPr sz="1800"/>
            </a:pPr>
            <a:r>
              <a:rPr lang="en-US" sz="3150" smtClean="0"/>
              <a:t>Second level</a:t>
            </a:r>
          </a:p>
          <a:p>
            <a:pPr lvl="2">
              <a:defRPr sz="1800"/>
            </a:pPr>
            <a:r>
              <a:rPr lang="en-US" sz="3150" smtClean="0"/>
              <a:t>Third level</a:t>
            </a:r>
          </a:p>
          <a:p>
            <a:pPr lvl="3">
              <a:defRPr sz="1800"/>
            </a:pPr>
            <a:r>
              <a:rPr lang="en-US" sz="3150" smtClean="0"/>
              <a:t>Fourth level</a:t>
            </a:r>
          </a:p>
          <a:p>
            <a:pPr lvl="4">
              <a:defRPr sz="1800"/>
            </a:pPr>
            <a:r>
              <a:rPr lang="en-US" sz="3150" smtClean="0"/>
              <a:t>Fifth level</a:t>
            </a:r>
            <a:endParaRPr sz="3150"/>
          </a:p>
        </p:txBody>
      </p:sp>
    </p:spTree>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160" y="2982599"/>
            <a:ext cx="12001500" cy="205803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91160" y="5440680"/>
            <a:ext cx="12001500" cy="2453640"/>
          </a:xfrm>
          <a:prstGeom prst="rect">
            <a:avLst/>
          </a:prstGeom>
        </p:spPr>
        <p:txBody>
          <a:bodyPr/>
          <a:lstStyle>
            <a:lvl1pPr marL="0" indent="0" algn="ctr">
              <a:buNone/>
              <a:defRPr>
                <a:solidFill>
                  <a:schemeClr val="tx1">
                    <a:tint val="75000"/>
                  </a:schemeClr>
                </a:solidFill>
                <a:latin typeface="News Gothic MT"/>
                <a:cs typeface="News Gothic MT"/>
              </a:defRPr>
            </a:lvl1pPr>
            <a:lvl2pPr marL="640065" indent="0" algn="ctr">
              <a:buNone/>
              <a:defRPr>
                <a:solidFill>
                  <a:schemeClr val="tx1">
                    <a:tint val="75000"/>
                  </a:schemeClr>
                </a:solidFill>
              </a:defRPr>
            </a:lvl2pPr>
            <a:lvl3pPr marL="1280129" indent="0" algn="ctr">
              <a:buNone/>
              <a:defRPr>
                <a:solidFill>
                  <a:schemeClr val="tx1">
                    <a:tint val="75000"/>
                  </a:schemeClr>
                </a:solidFill>
              </a:defRPr>
            </a:lvl3pPr>
            <a:lvl4pPr marL="1920192" indent="0" algn="ctr">
              <a:buNone/>
              <a:defRPr>
                <a:solidFill>
                  <a:schemeClr val="tx1">
                    <a:tint val="75000"/>
                  </a:schemeClr>
                </a:solidFill>
              </a:defRPr>
            </a:lvl4pPr>
            <a:lvl5pPr marL="2560256" indent="0" algn="ctr">
              <a:buNone/>
              <a:defRPr>
                <a:solidFill>
                  <a:schemeClr val="tx1">
                    <a:tint val="75000"/>
                  </a:schemeClr>
                </a:solidFill>
              </a:defRPr>
            </a:lvl5pPr>
            <a:lvl6pPr marL="3200320" indent="0" algn="ctr">
              <a:buNone/>
              <a:defRPr>
                <a:solidFill>
                  <a:schemeClr val="tx1">
                    <a:tint val="75000"/>
                  </a:schemeClr>
                </a:solidFill>
              </a:defRPr>
            </a:lvl6pPr>
            <a:lvl7pPr marL="3840385" indent="0" algn="ctr">
              <a:buNone/>
              <a:defRPr>
                <a:solidFill>
                  <a:schemeClr val="tx1">
                    <a:tint val="75000"/>
                  </a:schemeClr>
                </a:solidFill>
              </a:defRPr>
            </a:lvl7pPr>
            <a:lvl8pPr marL="4480448" indent="0" algn="ctr">
              <a:buNone/>
              <a:defRPr>
                <a:solidFill>
                  <a:schemeClr val="tx1">
                    <a:tint val="75000"/>
                  </a:schemeClr>
                </a:solidFill>
              </a:defRPr>
            </a:lvl8pPr>
            <a:lvl9pPr marL="5120513"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_Default">
    <p:spTree>
      <p:nvGrpSpPr>
        <p:cNvPr id="1" name=""/>
        <p:cNvGrpSpPr/>
        <p:nvPr/>
      </p:nvGrpSpPr>
      <p:grpSpPr>
        <a:xfrm>
          <a:off x="0" y="0"/>
          <a:ext cx="0" cy="0"/>
          <a:chOff x="0" y="0"/>
          <a:chExt cx="0" cy="0"/>
        </a:xfrm>
      </p:grpSpPr>
    </p:spTree>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4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a:prstGeom prst="rect">
            <a:avLst/>
          </a:prstGeom>
        </p:spPr>
        <p:txBody>
          <a:bodyPr anchor="b"/>
          <a:lstStyle>
            <a:lvl1pPr>
              <a:defRPr sz="4480"/>
            </a:lvl1pPr>
          </a:lstStyle>
          <a:p>
            <a:r>
              <a:rPr lang="en-US" smtClean="0"/>
              <a:t>Click to edit Master title style</a:t>
            </a:r>
            <a:endParaRPr lang="en-GB"/>
          </a:p>
        </p:txBody>
      </p:sp>
      <p:sp>
        <p:nvSpPr>
          <p:cNvPr id="3" name="Content Placeholder 2"/>
          <p:cNvSpPr>
            <a:spLocks noGrp="1"/>
          </p:cNvSpPr>
          <p:nvPr>
            <p:ph idx="1"/>
          </p:nvPr>
        </p:nvSpPr>
        <p:spPr>
          <a:xfrm>
            <a:off x="5442903" y="1382396"/>
            <a:ext cx="6480810" cy="6823075"/>
          </a:xfrm>
          <a:prstGeom prst="rect">
            <a:avLst/>
          </a:prstGeo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82334" y="2880360"/>
            <a:ext cx="4129405" cy="5336223"/>
          </a:xfrm>
          <a:prstGeom prst="rect">
            <a:avLst/>
          </a:prstGeo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14/03/2019</a:t>
            </a:fld>
            <a:endParaRPr lang="en-GB" dirty="0"/>
          </a:p>
        </p:txBody>
      </p:sp>
      <p:sp>
        <p:nvSpPr>
          <p:cNvPr id="6" name="Footer Placeholder 5"/>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7" name="Slide Number Placeholder 6"/>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80110" y="8898895"/>
            <a:ext cx="2880360" cy="511175"/>
          </a:xfrm>
          <a:prstGeom prst="rect">
            <a:avLst/>
          </a:prstGeom>
        </p:spPr>
        <p:txBody>
          <a:bodyPr/>
          <a:lstStyle/>
          <a:p>
            <a:fld id="{B595F713-2110-964B-A68E-481EBA276186}" type="datetimeFigureOut">
              <a:rPr lang="en-GB" smtClean="0"/>
              <a:t>14/03/2019</a:t>
            </a:fld>
            <a:endParaRPr lang="en-GB" dirty="0"/>
          </a:p>
        </p:txBody>
      </p:sp>
      <p:sp>
        <p:nvSpPr>
          <p:cNvPr id="4" name="Footer Placeholder 3"/>
          <p:cNvSpPr>
            <a:spLocks noGrp="1"/>
          </p:cNvSpPr>
          <p:nvPr>
            <p:ph type="ftr" sz="quarter" idx="11"/>
          </p:nvPr>
        </p:nvSpPr>
        <p:spPr>
          <a:xfrm>
            <a:off x="4240530" y="8898895"/>
            <a:ext cx="4320540" cy="51117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041130" y="889889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84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4"/>
            <a:ext cx="11041380" cy="3993832"/>
          </a:xfrm>
        </p:spPr>
        <p:txBody>
          <a:bodyPr anchor="b"/>
          <a:lstStyle>
            <a:lvl1pPr>
              <a:defRPr sz="8400"/>
            </a:lvl1pPr>
          </a:lstStyle>
          <a:p>
            <a:r>
              <a:rPr lang="en-US" smtClean="0"/>
              <a:t>Click to edit Master title style</a:t>
            </a:r>
            <a:endParaRPr lang="en-GB"/>
          </a:p>
        </p:txBody>
      </p:sp>
      <p:sp>
        <p:nvSpPr>
          <p:cNvPr id="3" name="Text Placeholder 2"/>
          <p:cNvSpPr>
            <a:spLocks noGrp="1"/>
          </p:cNvSpPr>
          <p:nvPr>
            <p:ph type="body" idx="1"/>
          </p:nvPr>
        </p:nvSpPr>
        <p:spPr>
          <a:xfrm>
            <a:off x="873443" y="6425249"/>
            <a:ext cx="11041380" cy="2100262"/>
          </a:xfrm>
        </p:spPr>
        <p:txBody>
          <a:bodyPr/>
          <a:lstStyle>
            <a:lvl1pPr marL="0" indent="0">
              <a:buNone/>
              <a:defRPr sz="3360">
                <a:solidFill>
                  <a:schemeClr val="tx1">
                    <a:tint val="75000"/>
                  </a:schemeClr>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8011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507480" y="2555875"/>
            <a:ext cx="541401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2333" y="511176"/>
            <a:ext cx="11041380" cy="1855788"/>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82334" y="2353628"/>
            <a:ext cx="5416232"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2334" y="3507105"/>
            <a:ext cx="5416232"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480810" y="2353628"/>
            <a:ext cx="5442903"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0" y="3507105"/>
            <a:ext cx="5442903"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Content Placeholder 2"/>
          <p:cNvSpPr>
            <a:spLocks noGrp="1"/>
          </p:cNvSpPr>
          <p:nvPr>
            <p:ph idx="1"/>
          </p:nvPr>
        </p:nvSpPr>
        <p:spPr>
          <a:xfrm>
            <a:off x="5442903" y="1382396"/>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a:prstGeom prst="rect">
            <a:avLst/>
          </a:prstGeom>
        </p:spPr>
        <p:txBody>
          <a:bodyPr anchor="b"/>
          <a:lstStyle>
            <a:lvl1pPr>
              <a:defRPr sz="4480"/>
            </a:lvl1pPr>
          </a:lstStyle>
          <a:p>
            <a:r>
              <a:rPr lang="en-US" smtClean="0"/>
              <a:t>Click to edit Master title style</a:t>
            </a:r>
            <a:endParaRPr lang="en-GB"/>
          </a:p>
        </p:txBody>
      </p:sp>
      <p:sp>
        <p:nvSpPr>
          <p:cNvPr id="3" name="Picture Placeholder 2"/>
          <p:cNvSpPr>
            <a:spLocks noGrp="1"/>
          </p:cNvSpPr>
          <p:nvPr>
            <p:ph type="pic" idx="1"/>
          </p:nvPr>
        </p:nvSpPr>
        <p:spPr>
          <a:xfrm>
            <a:off x="5442903" y="1382396"/>
            <a:ext cx="6480810" cy="6823075"/>
          </a:xfrm>
          <a:prstGeom prst="rect">
            <a:avLst/>
          </a:prstGeo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smtClean="0"/>
              <a:t>Drag picture to placeholder or click icon to add</a:t>
            </a:r>
            <a:endParaRPr lang="en-GB" dirty="0"/>
          </a:p>
        </p:txBody>
      </p:sp>
      <p:sp>
        <p:nvSpPr>
          <p:cNvPr id="4" name="Text Placeholder 3"/>
          <p:cNvSpPr>
            <a:spLocks noGrp="1"/>
          </p:cNvSpPr>
          <p:nvPr>
            <p:ph type="body" sz="half" idx="2"/>
          </p:nvPr>
        </p:nvSpPr>
        <p:spPr>
          <a:xfrm>
            <a:off x="882334" y="2880360"/>
            <a:ext cx="4129405" cy="5336223"/>
          </a:xfrm>
          <a:prstGeom prst="rect">
            <a:avLst/>
          </a:prstGeo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a:xfrm>
            <a:off x="880110" y="8898891"/>
            <a:ext cx="2880360" cy="511175"/>
          </a:xfrm>
          <a:prstGeom prst="rect">
            <a:avLst/>
          </a:prstGeom>
        </p:spPr>
        <p:txBody>
          <a:bodyPr/>
          <a:lstStyle/>
          <a:p>
            <a:fld id="{B595F713-2110-964B-A68E-481EBA276186}" type="datetimeFigureOut">
              <a:rPr lang="en-GB" smtClean="0"/>
              <a:t>14/03/2019</a:t>
            </a:fld>
            <a:endParaRPr lang="en-GB" dirty="0"/>
          </a:p>
        </p:txBody>
      </p:sp>
      <p:sp>
        <p:nvSpPr>
          <p:cNvPr id="6" name="Footer Placeholder 5"/>
          <p:cNvSpPr>
            <a:spLocks noGrp="1"/>
          </p:cNvSpPr>
          <p:nvPr>
            <p:ph type="ftr" sz="quarter" idx="11"/>
          </p:nvPr>
        </p:nvSpPr>
        <p:spPr>
          <a:xfrm>
            <a:off x="4252382" y="8919635"/>
            <a:ext cx="4320540" cy="511175"/>
          </a:xfrm>
          <a:prstGeom prst="rect">
            <a:avLst/>
          </a:prstGeom>
        </p:spPr>
        <p:txBody>
          <a:bodyPr/>
          <a:lstStyle/>
          <a:p>
            <a:endParaRPr lang="en-GB" dirty="0"/>
          </a:p>
        </p:txBody>
      </p:sp>
      <p:sp>
        <p:nvSpPr>
          <p:cNvPr id="7" name="Slide Number Placeholder 6"/>
          <p:cNvSpPr>
            <a:spLocks noGrp="1"/>
          </p:cNvSpPr>
          <p:nvPr>
            <p:ph type="sldNum" sz="quarter" idx="12"/>
          </p:nvPr>
        </p:nvSpPr>
        <p:spPr>
          <a:xfrm>
            <a:off x="9064838" y="8910745"/>
            <a:ext cx="288036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2334" y="640080"/>
            <a:ext cx="4129405" cy="2240280"/>
          </a:xfrm>
        </p:spPr>
        <p:txBody>
          <a:bodyPr anchor="b"/>
          <a:lstStyle>
            <a:lvl1pPr>
              <a:defRPr sz="4480"/>
            </a:lvl1pPr>
          </a:lstStyle>
          <a:p>
            <a:r>
              <a:rPr lang="en-US" smtClean="0"/>
              <a:t>Click to edit Master title style</a:t>
            </a:r>
            <a:endParaRPr lang="en-GB"/>
          </a:p>
        </p:txBody>
      </p:sp>
      <p:sp>
        <p:nvSpPr>
          <p:cNvPr id="3" name="Picture Placeholder 2"/>
          <p:cNvSpPr>
            <a:spLocks noGrp="1"/>
          </p:cNvSpPr>
          <p:nvPr>
            <p:ph type="pic" idx="1"/>
          </p:nvPr>
        </p:nvSpPr>
        <p:spPr>
          <a:xfrm>
            <a:off x="5442903" y="1382396"/>
            <a:ext cx="6480810" cy="6823075"/>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dirty="0" smtClean="0"/>
              <a:t>Drag picture to placeholder or click icon to add</a:t>
            </a:r>
            <a:endParaRPr lang="en-GB" dirty="0"/>
          </a:p>
        </p:txBody>
      </p:sp>
      <p:sp>
        <p:nvSpPr>
          <p:cNvPr id="4" name="Text Placeholder 3"/>
          <p:cNvSpPr>
            <a:spLocks noGrp="1"/>
          </p:cNvSpPr>
          <p:nvPr>
            <p:ph type="body" sz="half" idx="2"/>
          </p:nvPr>
        </p:nvSpPr>
        <p:spPr>
          <a:xfrm>
            <a:off x="882334" y="2880360"/>
            <a:ext cx="4129405"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06767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571308"/>
            <a:ext cx="9601200" cy="3342640"/>
          </a:xfrm>
        </p:spPr>
        <p:txBody>
          <a:bodyPr anchor="b"/>
          <a:lstStyle>
            <a:lvl1pPr algn="ctr">
              <a:defRPr sz="6300"/>
            </a:lvl1pPr>
          </a:lstStyle>
          <a:p>
            <a:r>
              <a:rPr lang="en-US" smtClean="0"/>
              <a:t>Click to edit Master title style</a:t>
            </a:r>
            <a:endParaRPr lang="en-GB"/>
          </a:p>
        </p:txBody>
      </p:sp>
      <p:sp>
        <p:nvSpPr>
          <p:cNvPr id="3" name="Subtitle 2"/>
          <p:cNvSpPr>
            <a:spLocks noGrp="1"/>
          </p:cNvSpPr>
          <p:nvPr>
            <p:ph type="subTitle" idx="1"/>
          </p:nvPr>
        </p:nvSpPr>
        <p:spPr>
          <a:xfrm>
            <a:off x="1600200" y="5042853"/>
            <a:ext cx="9601200" cy="2318067"/>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3360"/>
            </a:lvl1pPr>
          </a:lstStyle>
          <a:p>
            <a:r>
              <a:rPr lang="en-US" smtClean="0"/>
              <a:t>Click to edit Master title style</a:t>
            </a:r>
            <a:endParaRPr lang="en-GB"/>
          </a:p>
        </p:txBody>
      </p:sp>
      <p:sp>
        <p:nvSpPr>
          <p:cNvPr id="3" name="Picture Placeholder 2"/>
          <p:cNvSpPr>
            <a:spLocks noGrp="1"/>
          </p:cNvSpPr>
          <p:nvPr>
            <p:ph type="pic" idx="1"/>
          </p:nvPr>
        </p:nvSpPr>
        <p:spPr>
          <a:xfrm>
            <a:off x="5442347" y="1382397"/>
            <a:ext cx="6480810" cy="6823075"/>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dirty="0" smtClean="0"/>
              <a:t>Drag picture to placeholder or click icon to add</a:t>
            </a:r>
            <a:endParaRPr lang="en-GB"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595F713-2110-964B-A68E-481EBA276186}" type="datetimeFigureOut">
              <a:rPr lang="en-GB" smtClean="0"/>
              <a:t>14/03/2019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7840" y="1760220"/>
            <a:ext cx="11841480" cy="1049020"/>
          </a:xfrm>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idx="1"/>
          </p:nvPr>
        </p:nvSpPr>
        <p:spPr>
          <a:xfrm>
            <a:off x="497840" y="2987040"/>
            <a:ext cx="11841480" cy="5831840"/>
          </a:xfrm>
        </p:spPr>
        <p:txBody>
          <a:bodyPr/>
          <a:lstStyle>
            <a:lvl1pPr>
              <a:defRPr>
                <a:latin typeface="News Gothic MT"/>
                <a:cs typeface="News Gothic MT"/>
              </a:defRPr>
            </a:lvl1pPr>
            <a:lvl2pPr>
              <a:defRPr>
                <a:latin typeface="News Gothic MT"/>
                <a:cs typeface="News Gothic MT"/>
              </a:defRPr>
            </a:lvl2pPr>
            <a:lvl3pPr>
              <a:defRPr>
                <a:latin typeface="News Gothic MT"/>
                <a:cs typeface="News Gothic MT"/>
              </a:defRPr>
            </a:lvl3pPr>
            <a:lvl4pPr>
              <a:defRPr>
                <a:latin typeface="News Gothic MT"/>
                <a:cs typeface="News Gothic MT"/>
              </a:defRPr>
            </a:lvl4pPr>
            <a:lvl5pPr>
              <a:defRPr>
                <a:latin typeface="News Gothic MT"/>
                <a:cs typeface="News Gothic M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0080" y="8898896"/>
            <a:ext cx="2987040" cy="511175"/>
          </a:xfrm>
          <a:prstGeom prst="rect">
            <a:avLst/>
          </a:prstGeom>
        </p:spPr>
        <p:txBody>
          <a:bodyPr/>
          <a:lstStyle/>
          <a:p>
            <a:fld id="{B595F713-2110-964B-A68E-481EBA276186}" type="datetimeFigureOut">
              <a:rPr lang="en-GB" smtClean="0"/>
              <a:t>14/03/2019</a:t>
            </a:fld>
            <a:endParaRPr lang="en-GB" dirty="0"/>
          </a:p>
        </p:txBody>
      </p:sp>
      <p:sp>
        <p:nvSpPr>
          <p:cNvPr id="3" name="Footer Placeholder 2"/>
          <p:cNvSpPr>
            <a:spLocks noGrp="1"/>
          </p:cNvSpPr>
          <p:nvPr>
            <p:ph type="ftr" sz="quarter" idx="11"/>
          </p:nvPr>
        </p:nvSpPr>
        <p:spPr>
          <a:xfrm>
            <a:off x="4373880" y="8898896"/>
            <a:ext cx="4053840" cy="511175"/>
          </a:xfrm>
          <a:prstGeom prst="rect">
            <a:avLst/>
          </a:prstGeom>
        </p:spPr>
        <p:txBody>
          <a:bodyPr/>
          <a:lstStyle/>
          <a:p>
            <a:endParaRPr lang="en-GB" dirty="0"/>
          </a:p>
        </p:txBody>
      </p:sp>
      <p:sp>
        <p:nvSpPr>
          <p:cNvPr id="4" name="Slide Number Placeholder 3"/>
          <p:cNvSpPr>
            <a:spLocks noGrp="1"/>
          </p:cNvSpPr>
          <p:nvPr>
            <p:ph type="sldNum" sz="quarter" idx="12"/>
          </p:nvPr>
        </p:nvSpPr>
        <p:spPr>
          <a:xfrm>
            <a:off x="9174480" y="8898896"/>
            <a:ext cx="2987040" cy="511175"/>
          </a:xfrm>
          <a:prstGeom prst="rect">
            <a:avLst/>
          </a:prstGeom>
        </p:spPr>
        <p:txBody>
          <a:bodyPr/>
          <a:lstStyle/>
          <a:p>
            <a:fld id="{402CBB9E-F5D3-6E40-A939-4B2058AA44B4}" type="slidenum">
              <a:rPr lang="en-GB" smtClean="0"/>
              <a:t>‹#›</a:t>
            </a:fld>
            <a:endParaRPr lang="en-GB" dirty="0"/>
          </a:p>
        </p:txBody>
      </p:sp>
    </p:spTree>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x" preserve="1">
  <p:cSld name="Default">
    <p:spTree>
      <p:nvGrpSpPr>
        <p:cNvPr id="1" name=""/>
        <p:cNvGrpSpPr/>
        <p:nvPr/>
      </p:nvGrpSpPr>
      <p:grpSpPr>
        <a:xfrm>
          <a:off x="0" y="0"/>
          <a:ext cx="0" cy="0"/>
          <a:chOff x="0" y="0"/>
          <a:chExt cx="0" cy="0"/>
        </a:xfrm>
      </p:grpSpPr>
      <p:sp>
        <p:nvSpPr>
          <p:cNvPr id="6" name="Shape 6"/>
          <p:cNvSpPr>
            <a:spLocks noGrp="1"/>
          </p:cNvSpPr>
          <p:nvPr>
            <p:ph type="title"/>
          </p:nvPr>
        </p:nvSpPr>
        <p:spPr>
          <a:xfrm>
            <a:off x="640080" y="128911"/>
            <a:ext cx="11521440" cy="2111375"/>
          </a:xfrm>
          <a:prstGeom prst="rect">
            <a:avLst/>
          </a:prstGeom>
        </p:spPr>
        <p:txBody>
          <a:bodyPr lIns="0" tIns="0" rIns="0" bIns="0">
            <a:noAutofit/>
          </a:bodyPr>
          <a:lstStyle>
            <a:lvl1pPr>
              <a:defRPr sz="6195">
                <a:latin typeface="Gill Sans"/>
                <a:ea typeface="Gill Sans"/>
                <a:cs typeface="Gill Sans"/>
                <a:sym typeface="Gill Sans"/>
              </a:defRPr>
            </a:lvl1pPr>
          </a:lstStyle>
          <a:p>
            <a:pPr lvl="0">
              <a:defRPr sz="1800"/>
            </a:pPr>
            <a:r>
              <a:rPr lang="en-US" sz="6195" smtClean="0"/>
              <a:t>Click to edit Master title style</a:t>
            </a:r>
            <a:endParaRPr sz="6195"/>
          </a:p>
        </p:txBody>
      </p:sp>
      <p:sp>
        <p:nvSpPr>
          <p:cNvPr id="7" name="Shape 7"/>
          <p:cNvSpPr>
            <a:spLocks noGrp="1"/>
          </p:cNvSpPr>
          <p:nvPr>
            <p:ph type="body" idx="1"/>
          </p:nvPr>
        </p:nvSpPr>
        <p:spPr>
          <a:xfrm>
            <a:off x="640080" y="2240280"/>
            <a:ext cx="11521440" cy="7360920"/>
          </a:xfrm>
          <a:prstGeom prst="rect">
            <a:avLst/>
          </a:prstGeom>
        </p:spPr>
        <p:txBody>
          <a:bodyPr>
            <a:noAutofit/>
          </a:bodyPr>
          <a:lstStyle>
            <a:lvl1pPr marL="0" indent="0" algn="ctr">
              <a:spcBef>
                <a:spcPts val="3465"/>
              </a:spcBef>
              <a:buSzTx/>
              <a:buFontTx/>
              <a:buNone/>
              <a:defRPr>
                <a:latin typeface="Gill Sans"/>
                <a:ea typeface="Gill Sans"/>
                <a:cs typeface="Gill Sans"/>
                <a:sym typeface="Gill Sans"/>
              </a:defRPr>
            </a:lvl1pPr>
            <a:lvl2pPr marL="0" indent="336708" algn="ctr">
              <a:spcBef>
                <a:spcPts val="3465"/>
              </a:spcBef>
              <a:buSzTx/>
              <a:buFontTx/>
              <a:buNone/>
              <a:defRPr>
                <a:latin typeface="Gill Sans"/>
                <a:ea typeface="Gill Sans"/>
                <a:cs typeface="Gill Sans"/>
                <a:sym typeface="Gill Sans"/>
              </a:defRPr>
            </a:lvl2pPr>
            <a:lvl3pPr marL="0" indent="673418" algn="ctr">
              <a:spcBef>
                <a:spcPts val="3465"/>
              </a:spcBef>
              <a:buSzTx/>
              <a:buFontTx/>
              <a:buNone/>
              <a:defRPr>
                <a:latin typeface="Gill Sans"/>
                <a:ea typeface="Gill Sans"/>
                <a:cs typeface="Gill Sans"/>
                <a:sym typeface="Gill Sans"/>
              </a:defRPr>
            </a:lvl3pPr>
            <a:lvl4pPr marL="0" indent="1011793" algn="ctr">
              <a:spcBef>
                <a:spcPts val="3465"/>
              </a:spcBef>
              <a:buSzTx/>
              <a:buFontTx/>
              <a:buNone/>
              <a:defRPr>
                <a:latin typeface="Gill Sans"/>
                <a:ea typeface="Gill Sans"/>
                <a:cs typeface="Gill Sans"/>
                <a:sym typeface="Gill Sans"/>
              </a:defRPr>
            </a:lvl4pPr>
            <a:lvl5pPr marL="0" indent="1348501" algn="ctr">
              <a:spcBef>
                <a:spcPts val="3465"/>
              </a:spcBef>
              <a:buSzTx/>
              <a:buFontTx/>
              <a:buNone/>
              <a:defRPr>
                <a:latin typeface="Gill Sans"/>
                <a:ea typeface="Gill Sans"/>
                <a:cs typeface="Gill Sans"/>
                <a:sym typeface="Gill Sans"/>
              </a:defRPr>
            </a:lvl5pPr>
          </a:lstStyle>
          <a:p>
            <a:pPr lvl="0">
              <a:defRPr sz="1800"/>
            </a:pPr>
            <a:r>
              <a:rPr lang="en-US" sz="3150" smtClean="0"/>
              <a:t>Click to edit Master text styles</a:t>
            </a:r>
          </a:p>
          <a:p>
            <a:pPr lvl="1">
              <a:defRPr sz="1800"/>
            </a:pPr>
            <a:r>
              <a:rPr lang="en-US" sz="3150" smtClean="0"/>
              <a:t>Second level</a:t>
            </a:r>
          </a:p>
          <a:p>
            <a:pPr lvl="2">
              <a:defRPr sz="1800"/>
            </a:pPr>
            <a:r>
              <a:rPr lang="en-US" sz="3150" smtClean="0"/>
              <a:t>Third level</a:t>
            </a:r>
          </a:p>
          <a:p>
            <a:pPr lvl="3">
              <a:defRPr sz="1800"/>
            </a:pPr>
            <a:r>
              <a:rPr lang="en-US" sz="3150" smtClean="0"/>
              <a:t>Fourth level</a:t>
            </a:r>
          </a:p>
          <a:p>
            <a:pPr lvl="4">
              <a:defRPr sz="1800"/>
            </a:pPr>
            <a:r>
              <a:rPr lang="en-US" sz="3150" smtClean="0"/>
              <a:t>Fifth level</a:t>
            </a:r>
            <a:endParaRPr sz="3150"/>
          </a:p>
        </p:txBody>
      </p:sp>
    </p:spTree>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JP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3.jp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image" Target="../media/image4.JPG"/><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3.jp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6.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image" Target="../media/image4.JPG"/><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7.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image" Target="../media/image3.jp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theme" Target="../theme/theme8.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image" Target="../media/image4.JPG"/><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image" Target="../media/image1.pn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9.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880110" cy="529558"/>
          </a:xfrm>
          <a:prstGeom prst="rect">
            <a:avLst/>
          </a:prstGeom>
        </p:spPr>
      </p:pic>
      <p:pic>
        <p:nvPicPr>
          <p:cNvPr id="9" name="Picture 8"/>
          <p:cNvPicPr>
            <a:picLocks noChangeAspect="1"/>
          </p:cNvPicPr>
          <p:nvPr userDrawn="1"/>
        </p:nvPicPr>
        <p:blipFill>
          <a:blip r:embed="rId14"/>
          <a:stretch>
            <a:fillRect/>
          </a:stretch>
        </p:blipFill>
        <p:spPr>
          <a:xfrm>
            <a:off x="12090400" y="1"/>
            <a:ext cx="711200" cy="523335"/>
          </a:xfrm>
          <a:prstGeom prst="rect">
            <a:avLst/>
          </a:prstGeom>
        </p:spPr>
      </p:pic>
      <p:sp>
        <p:nvSpPr>
          <p:cNvPr id="10" name="Rectangle 9"/>
          <p:cNvSpPr/>
          <p:nvPr userDrawn="1"/>
        </p:nvSpPr>
        <p:spPr>
          <a:xfrm>
            <a:off x="0" y="9316722"/>
            <a:ext cx="12801600" cy="1540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20" dirty="0" smtClean="0">
                <a:latin typeface="Arial" charset="0"/>
                <a:ea typeface="Arial" charset="0"/>
                <a:cs typeface="Arial" charset="0"/>
              </a:rPr>
              <a:t>better hope – brighter future</a:t>
            </a:r>
            <a:endParaRPr lang="en-GB" sz="1120" dirty="0">
              <a:latin typeface="Arial" charset="0"/>
              <a:ea typeface="Arial" charset="0"/>
              <a:cs typeface="Arial" charset="0"/>
            </a:endParaRPr>
          </a:p>
        </p:txBody>
      </p:sp>
    </p:spTree>
    <p:extLst>
      <p:ext uri="{BB962C8B-B14F-4D97-AF65-F5344CB8AC3E}">
        <p14:creationId xmlns:p14="http://schemas.microsoft.com/office/powerpoint/2010/main" val="51499971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B595F713-2110-964B-A68E-481EBA276186}" type="datetimeFigureOut">
              <a:rPr lang="en-GB" smtClean="0"/>
              <a:t>14/03/2019</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02CBB9E-F5D3-6E40-A939-4B2058AA44B4}" type="slidenum">
              <a:rPr lang="en-GB" smtClean="0"/>
              <a:t>‹#›</a:t>
            </a:fld>
            <a:endParaRPr lang="en-GB" dirty="0"/>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27559" y="23621"/>
            <a:ext cx="1441665" cy="1428907"/>
          </a:xfrm>
          <a:prstGeom prst="rect">
            <a:avLst/>
          </a:prstGeom>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377" y="23621"/>
            <a:ext cx="3542158" cy="1164156"/>
          </a:xfrm>
          <a:prstGeom prst="rect">
            <a:avLst/>
          </a:prstGeom>
        </p:spPr>
      </p:pic>
      <p:sp>
        <p:nvSpPr>
          <p:cNvPr id="9" name="Rectangle 8"/>
          <p:cNvSpPr/>
          <p:nvPr/>
        </p:nvSpPr>
        <p:spPr>
          <a:xfrm>
            <a:off x="0" y="9185482"/>
            <a:ext cx="12801600" cy="3169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260" dirty="0">
                <a:latin typeface="Arial" panose="020B0604020202020204" pitchFamily="34" charset="0"/>
                <a:cs typeface="Arial" panose="020B0604020202020204" pitchFamily="34" charset="0"/>
              </a:rPr>
              <a:t>better hope – brighter</a:t>
            </a:r>
            <a:r>
              <a:rPr lang="en-GB" sz="1260" baseline="0" dirty="0">
                <a:latin typeface="Arial" panose="020B0604020202020204" pitchFamily="34" charset="0"/>
                <a:cs typeface="Arial" panose="020B0604020202020204" pitchFamily="34" charset="0"/>
              </a:rPr>
              <a:t> future</a:t>
            </a:r>
            <a:endParaRPr lang="en-GB"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109578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B595F713-2110-964B-A68E-481EBA276186}" type="datetimeFigureOut">
              <a:rPr lang="en-GB" smtClean="0"/>
              <a:t>14/03/2019</a:t>
            </a:fld>
            <a:endParaRPr lang="en-GB" dirty="0"/>
          </a:p>
        </p:txBody>
      </p:sp>
      <p:sp>
        <p:nvSpPr>
          <p:cNvPr id="5" name="Footer Placeholder 4"/>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02CBB9E-F5D3-6E40-A939-4B2058AA44B4}" type="slidenum">
              <a:rPr lang="en-GB" smtClean="0"/>
              <a:t>‹#›</a:t>
            </a:fld>
            <a:endParaRPr lang="en-GB" dirty="0"/>
          </a:p>
        </p:txBody>
      </p:sp>
    </p:spTree>
    <p:extLst>
      <p:ext uri="{BB962C8B-B14F-4D97-AF65-F5344CB8AC3E}">
        <p14:creationId xmlns:p14="http://schemas.microsoft.com/office/powerpoint/2010/main" val="58824560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B595F713-2110-964B-A68E-481EBA276186}" type="datetimeFigureOut">
              <a:rPr lang="en-GB" smtClean="0"/>
              <a:t>14/03/2019</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02CBB9E-F5D3-6E40-A939-4B2058AA44B4}" type="slidenum">
              <a:rPr lang="en-GB" smtClean="0"/>
              <a:t>‹#›</a:t>
            </a:fld>
            <a:endParaRPr lang="en-GB" dirty="0"/>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27559" y="23621"/>
            <a:ext cx="1441665" cy="1428907"/>
          </a:xfrm>
          <a:prstGeom prst="rect">
            <a:avLst/>
          </a:prstGeom>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377" y="23621"/>
            <a:ext cx="3542158" cy="1164156"/>
          </a:xfrm>
          <a:prstGeom prst="rect">
            <a:avLst/>
          </a:prstGeom>
        </p:spPr>
      </p:pic>
      <p:sp>
        <p:nvSpPr>
          <p:cNvPr id="9" name="Rectangle 8"/>
          <p:cNvSpPr/>
          <p:nvPr/>
        </p:nvSpPr>
        <p:spPr>
          <a:xfrm>
            <a:off x="0" y="9185482"/>
            <a:ext cx="12801600" cy="3169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260" dirty="0">
                <a:latin typeface="Arial" panose="020B0604020202020204" pitchFamily="34" charset="0"/>
                <a:cs typeface="Arial" panose="020B0604020202020204" pitchFamily="34" charset="0"/>
              </a:rPr>
              <a:t>better hope – brighter</a:t>
            </a:r>
            <a:r>
              <a:rPr lang="en-GB" sz="1260" baseline="0" dirty="0">
                <a:latin typeface="Arial" panose="020B0604020202020204" pitchFamily="34" charset="0"/>
                <a:cs typeface="Arial" panose="020B0604020202020204" pitchFamily="34" charset="0"/>
              </a:rPr>
              <a:t> future</a:t>
            </a:r>
            <a:endParaRPr lang="en-GB"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656094"/>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B595F713-2110-964B-A68E-481EBA276186}" type="datetimeFigureOut">
              <a:rPr lang="en-GB" smtClean="0"/>
              <a:t>14/03/2019</a:t>
            </a:fld>
            <a:endParaRPr lang="en-GB" dirty="0"/>
          </a:p>
        </p:txBody>
      </p:sp>
      <p:sp>
        <p:nvSpPr>
          <p:cNvPr id="5" name="Footer Placeholder 4"/>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02CBB9E-F5D3-6E40-A939-4B2058AA44B4}" type="slidenum">
              <a:rPr lang="en-GB" smtClean="0"/>
              <a:t>‹#›</a:t>
            </a:fld>
            <a:endParaRPr lang="en-GB" dirty="0"/>
          </a:p>
        </p:txBody>
      </p:sp>
    </p:spTree>
    <p:extLst>
      <p:ext uri="{BB962C8B-B14F-4D97-AF65-F5344CB8AC3E}">
        <p14:creationId xmlns:p14="http://schemas.microsoft.com/office/powerpoint/2010/main" val="164634397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B595F713-2110-964B-A68E-481EBA276186}" type="datetimeFigureOut">
              <a:rPr lang="en-GB" smtClean="0"/>
              <a:t>14/03/2019</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02CBB9E-F5D3-6E40-A939-4B2058AA44B4}" type="slidenum">
              <a:rPr lang="en-GB" smtClean="0"/>
              <a:t>‹#›</a:t>
            </a:fld>
            <a:endParaRPr lang="en-GB" dirty="0"/>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27559" y="23621"/>
            <a:ext cx="1441665" cy="1428907"/>
          </a:xfrm>
          <a:prstGeom prst="rect">
            <a:avLst/>
          </a:prstGeom>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377" y="23621"/>
            <a:ext cx="3542158" cy="1164156"/>
          </a:xfrm>
          <a:prstGeom prst="rect">
            <a:avLst/>
          </a:prstGeom>
        </p:spPr>
      </p:pic>
      <p:sp>
        <p:nvSpPr>
          <p:cNvPr id="9" name="Rectangle 8"/>
          <p:cNvSpPr/>
          <p:nvPr/>
        </p:nvSpPr>
        <p:spPr>
          <a:xfrm>
            <a:off x="0" y="9185482"/>
            <a:ext cx="12801600" cy="3169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260" dirty="0">
                <a:latin typeface="Arial" panose="020B0604020202020204" pitchFamily="34" charset="0"/>
                <a:cs typeface="Arial" panose="020B0604020202020204" pitchFamily="34" charset="0"/>
              </a:rPr>
              <a:t>better hope – brighter</a:t>
            </a:r>
            <a:r>
              <a:rPr lang="en-GB" sz="1260" baseline="0" dirty="0">
                <a:latin typeface="Arial" panose="020B0604020202020204" pitchFamily="34" charset="0"/>
                <a:cs typeface="Arial" panose="020B0604020202020204" pitchFamily="34" charset="0"/>
              </a:rPr>
              <a:t> future</a:t>
            </a:r>
            <a:endParaRPr lang="en-GB"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379584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6"/>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80110" y="8898891"/>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B595F713-2110-964B-A68E-481EBA276186}" type="datetimeFigureOut">
              <a:rPr lang="en-GB" smtClean="0"/>
              <a:t>14/03/2019</a:t>
            </a:fld>
            <a:endParaRPr lang="en-GB" dirty="0"/>
          </a:p>
        </p:txBody>
      </p:sp>
      <p:sp>
        <p:nvSpPr>
          <p:cNvPr id="5" name="Footer Placeholder 4"/>
          <p:cNvSpPr>
            <a:spLocks noGrp="1"/>
          </p:cNvSpPr>
          <p:nvPr>
            <p:ph type="ftr" sz="quarter" idx="3"/>
          </p:nvPr>
        </p:nvSpPr>
        <p:spPr>
          <a:xfrm>
            <a:off x="4240530" y="8898891"/>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1"/>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02CBB9E-F5D3-6E40-A939-4B2058AA44B4}" type="slidenum">
              <a:rPr lang="en-GB" smtClean="0"/>
              <a:t>‹#›</a:t>
            </a:fld>
            <a:endParaRPr lang="en-GB" dirty="0"/>
          </a:p>
        </p:txBody>
      </p:sp>
    </p:spTree>
    <p:extLst>
      <p:ext uri="{BB962C8B-B14F-4D97-AF65-F5344CB8AC3E}">
        <p14:creationId xmlns:p14="http://schemas.microsoft.com/office/powerpoint/2010/main" val="72292726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260">
                <a:solidFill>
                  <a:schemeClr val="tx1">
                    <a:tint val="75000"/>
                  </a:schemeClr>
                </a:solidFill>
              </a:defRPr>
            </a:lvl1pPr>
          </a:lstStyle>
          <a:p>
            <a:fld id="{B595F713-2110-964B-A68E-481EBA276186}" type="datetimeFigureOut">
              <a:rPr lang="en-GB" smtClean="0"/>
              <a:t>14/03/2019</a:t>
            </a:fld>
            <a:endParaRPr lang="en-GB"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260">
                <a:solidFill>
                  <a:schemeClr val="tx1">
                    <a:tint val="75000"/>
                  </a:schemeClr>
                </a:solidFill>
              </a:defRPr>
            </a:lvl1pPr>
          </a:lstStyle>
          <a:p>
            <a:fld id="{402CBB9E-F5D3-6E40-A939-4B2058AA44B4}" type="slidenum">
              <a:rPr lang="en-GB" smtClean="0"/>
              <a:t>‹#›</a:t>
            </a:fld>
            <a:endParaRPr lang="en-GB" dirty="0"/>
          </a:p>
        </p:txBody>
      </p:sp>
      <p:pic>
        <p:nvPicPr>
          <p:cNvPr id="7" name="Picture 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27559" y="23621"/>
            <a:ext cx="1441665" cy="1428907"/>
          </a:xfrm>
          <a:prstGeom prst="rect">
            <a:avLst/>
          </a:prstGeom>
        </p:spPr>
      </p:pic>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377" y="23621"/>
            <a:ext cx="3542158" cy="1164156"/>
          </a:xfrm>
          <a:prstGeom prst="rect">
            <a:avLst/>
          </a:prstGeom>
        </p:spPr>
      </p:pic>
      <p:sp>
        <p:nvSpPr>
          <p:cNvPr id="9" name="Rectangle 8"/>
          <p:cNvSpPr/>
          <p:nvPr/>
        </p:nvSpPr>
        <p:spPr>
          <a:xfrm>
            <a:off x="0" y="9185482"/>
            <a:ext cx="12801600" cy="31697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GB" sz="1260" dirty="0">
                <a:latin typeface="Arial" panose="020B0604020202020204" pitchFamily="34" charset="0"/>
                <a:cs typeface="Arial" panose="020B0604020202020204" pitchFamily="34" charset="0"/>
              </a:rPr>
              <a:t>better hope – brighter</a:t>
            </a:r>
            <a:r>
              <a:rPr lang="en-GB" sz="1260" baseline="0" dirty="0">
                <a:latin typeface="Arial" panose="020B0604020202020204" pitchFamily="34" charset="0"/>
                <a:cs typeface="Arial" panose="020B0604020202020204" pitchFamily="34" charset="0"/>
              </a:rPr>
              <a:t> future</a:t>
            </a:r>
            <a:endParaRPr lang="en-GB" sz="126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350135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C764DE79-268F-4C1A-8933-263129D2AF90}" type="datetimeFigureOut">
              <a:rPr lang="en-US"/>
              <a:t>3/14/2019</a:t>
            </a:fld>
            <a:endParaRPr lang="en-US" dirty="0"/>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48F63A3B-78C7-47BE-AE5E-E10140E04643}" type="slidenum">
              <a:rPr lang="en-US"/>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880110" cy="529558"/>
          </a:xfrm>
          <a:prstGeom prst="rect">
            <a:avLst/>
          </a:prstGeom>
        </p:spPr>
      </p:pic>
      <p:pic>
        <p:nvPicPr>
          <p:cNvPr id="8" name="Picture 7"/>
          <p:cNvPicPr>
            <a:picLocks noChangeAspect="1"/>
          </p:cNvPicPr>
          <p:nvPr userDrawn="1"/>
        </p:nvPicPr>
        <p:blipFill>
          <a:blip r:embed="rId14"/>
          <a:stretch>
            <a:fillRect/>
          </a:stretch>
        </p:blipFill>
        <p:spPr>
          <a:xfrm>
            <a:off x="12090400" y="1"/>
            <a:ext cx="711200" cy="523335"/>
          </a:xfrm>
          <a:prstGeom prst="rect">
            <a:avLst/>
          </a:prstGeom>
        </p:spPr>
      </p:pic>
      <p:sp>
        <p:nvSpPr>
          <p:cNvPr id="9" name="Rectangle 8"/>
          <p:cNvSpPr/>
          <p:nvPr userDrawn="1"/>
        </p:nvSpPr>
        <p:spPr>
          <a:xfrm>
            <a:off x="0" y="9316722"/>
            <a:ext cx="12801600" cy="15409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120" dirty="0" smtClean="0">
                <a:latin typeface="Arial" charset="0"/>
                <a:ea typeface="Arial" charset="0"/>
                <a:cs typeface="Arial" charset="0"/>
              </a:rPr>
              <a:t>better hope – brighter future</a:t>
            </a:r>
            <a:endParaRPr lang="en-GB" sz="1120" dirty="0">
              <a:latin typeface="Arial" charset="0"/>
              <a:ea typeface="Arial" charset="0"/>
              <a:cs typeface="Arial" charset="0"/>
            </a:endParaRPr>
          </a:p>
        </p:txBody>
      </p:sp>
    </p:spTree>
    <p:extLst>
      <p:ext uri="{BB962C8B-B14F-4D97-AF65-F5344CB8AC3E}">
        <p14:creationId xmlns:p14="http://schemas.microsoft.com/office/powerpoint/2010/main" val="92351854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109.xml"/></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109.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10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57642" y="3188298"/>
            <a:ext cx="1821172"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a:ea typeface="Verdana" panose="020B0604030504040204" pitchFamily="34" charset="0"/>
                <a:cs typeface="Verdana" panose="020B0604030504040204" pitchFamily="34" charset="0"/>
              </a:rPr>
              <a:t>AQA </a:t>
            </a:r>
            <a:endParaRPr lang="en-GB" sz="1800" b="1" dirty="0" smtClean="0">
              <a:ea typeface="Verdana" panose="020B0604030504040204" pitchFamily="34" charset="0"/>
              <a:cs typeface="Verdana" panose="020B0604030504040204" pitchFamily="34" charset="0"/>
            </a:endParaRPr>
          </a:p>
          <a:p>
            <a:pPr algn="ctr"/>
            <a:r>
              <a:rPr lang="en-GB" sz="1800" b="1" dirty="0" smtClean="0">
                <a:ea typeface="Verdana" panose="020B0604030504040204" pitchFamily="34" charset="0"/>
                <a:cs typeface="Verdana" panose="020B0604030504040204" pitchFamily="34" charset="0"/>
              </a:rPr>
              <a:t>Cell Biology 2</a:t>
            </a:r>
            <a:endParaRPr lang="en-GB" sz="1800" dirty="0">
              <a:ea typeface="Verdana" panose="020B0604030504040204" pitchFamily="34" charset="0"/>
              <a:cs typeface="Verdana" panose="020B0604030504040204" pitchFamily="34" charset="0"/>
            </a:endParaRPr>
          </a:p>
        </p:txBody>
      </p:sp>
      <p:pic>
        <p:nvPicPr>
          <p:cNvPr id="81" name="Picture 80"/>
          <p:cNvPicPr>
            <a:picLocks noChangeAspect="1"/>
          </p:cNvPicPr>
          <p:nvPr/>
        </p:nvPicPr>
        <p:blipFill>
          <a:blip r:embed="rId2" cstate="print"/>
          <a:stretch>
            <a:fillRect/>
          </a:stretch>
        </p:blipFill>
        <p:spPr>
          <a:xfrm>
            <a:off x="278238" y="6990554"/>
            <a:ext cx="3953276" cy="1437016"/>
          </a:xfrm>
          <a:prstGeom prst="rect">
            <a:avLst/>
          </a:prstGeom>
          <a:ln>
            <a:solidFill>
              <a:schemeClr val="tx1"/>
            </a:solidFill>
          </a:ln>
        </p:spPr>
      </p:pic>
      <p:graphicFrame>
        <p:nvGraphicFramePr>
          <p:cNvPr id="27" name="Table 26"/>
          <p:cNvGraphicFramePr>
            <a:graphicFrameLocks noGrp="1"/>
          </p:cNvGraphicFramePr>
          <p:nvPr>
            <p:extLst>
              <p:ext uri="{D42A27DB-BD31-4B8C-83A1-F6EECF244321}">
                <p14:modId xmlns:p14="http://schemas.microsoft.com/office/powerpoint/2010/main" val="529414546"/>
              </p:ext>
            </p:extLst>
          </p:nvPr>
        </p:nvGraphicFramePr>
        <p:xfrm>
          <a:off x="946423" y="140970"/>
          <a:ext cx="4024313" cy="3383881"/>
        </p:xfrm>
        <a:graphic>
          <a:graphicData uri="http://schemas.openxmlformats.org/drawingml/2006/table">
            <a:tbl>
              <a:tblPr firstRow="1" bandRow="1">
                <a:tableStyleId>{5940675A-B579-460E-94D1-54222C63F5DA}</a:tableStyleId>
              </a:tblPr>
              <a:tblGrid>
                <a:gridCol w="1136621">
                  <a:extLst>
                    <a:ext uri="{9D8B030D-6E8A-4147-A177-3AD203B41FA5}">
                      <a16:colId xmlns:a16="http://schemas.microsoft.com/office/drawing/2014/main" val="20000"/>
                    </a:ext>
                  </a:extLst>
                </a:gridCol>
                <a:gridCol w="2887692">
                  <a:extLst>
                    <a:ext uri="{9D8B030D-6E8A-4147-A177-3AD203B41FA5}">
                      <a16:colId xmlns:a16="http://schemas.microsoft.com/office/drawing/2014/main" val="20001"/>
                    </a:ext>
                  </a:extLst>
                </a:gridCol>
              </a:tblGrid>
              <a:tr h="457297">
                <a:tc>
                  <a:txBody>
                    <a:bodyPr/>
                    <a:lstStyle/>
                    <a:p>
                      <a:pPr algn="ctr"/>
                      <a:r>
                        <a:rPr lang="en-GB" sz="2400" dirty="0" smtClean="0"/>
                        <a:t>cell</a:t>
                      </a:r>
                      <a:endParaRPr lang="en-GB" sz="2400" dirty="0"/>
                    </a:p>
                  </a:txBody>
                  <a:tcPr anchor="ctr">
                    <a:solidFill>
                      <a:schemeClr val="accent2">
                        <a:lumMod val="40000"/>
                        <a:lumOff val="60000"/>
                      </a:schemeClr>
                    </a:solidFill>
                  </a:tcPr>
                </a:tc>
                <a:tc>
                  <a:txBody>
                    <a:bodyPr/>
                    <a:lstStyle/>
                    <a:p>
                      <a:pPr algn="ctr"/>
                      <a:r>
                        <a:rPr lang="en-GB" sz="1200" dirty="0" smtClean="0"/>
                        <a:t>The</a:t>
                      </a:r>
                      <a:r>
                        <a:rPr lang="en-GB" sz="1200" baseline="0" dirty="0" smtClean="0"/>
                        <a:t> s</a:t>
                      </a:r>
                      <a:r>
                        <a:rPr lang="en-GB" sz="1200" dirty="0" smtClean="0"/>
                        <a:t>mallest structural and functional unit of an</a:t>
                      </a:r>
                      <a:r>
                        <a:rPr lang="en-GB" sz="1200" baseline="0" dirty="0" smtClean="0"/>
                        <a:t> organism.</a:t>
                      </a:r>
                      <a:endParaRPr lang="en-GB" sz="1200" dirty="0"/>
                    </a:p>
                  </a:txBody>
                  <a:tcPr anchor="ctr"/>
                </a:tc>
                <a:extLst>
                  <a:ext uri="{0D108BD9-81ED-4DB2-BD59-A6C34878D82A}">
                    <a16:rowId xmlns:a16="http://schemas.microsoft.com/office/drawing/2014/main" val="10000"/>
                  </a:ext>
                </a:extLst>
              </a:tr>
              <a:tr h="224693">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457297">
                <a:tc>
                  <a:txBody>
                    <a:bodyPr/>
                    <a:lstStyle/>
                    <a:p>
                      <a:pPr algn="ctr"/>
                      <a:r>
                        <a:rPr lang="en-GB" sz="1800" dirty="0" smtClean="0"/>
                        <a:t>nucleus</a:t>
                      </a:r>
                      <a:endParaRPr lang="en-GB" sz="1800" dirty="0"/>
                    </a:p>
                  </a:txBody>
                  <a:tcPr anchor="ctr">
                    <a:solidFill>
                      <a:schemeClr val="accent2">
                        <a:lumMod val="40000"/>
                        <a:lumOff val="60000"/>
                      </a:schemeClr>
                    </a:solidFill>
                  </a:tcPr>
                </a:tc>
                <a:tc>
                  <a:txBody>
                    <a:bodyPr/>
                    <a:lstStyle/>
                    <a:p>
                      <a:pPr algn="ctr"/>
                      <a:r>
                        <a:rPr lang="en-GB" sz="1200" baseline="0" dirty="0" smtClean="0"/>
                        <a:t> A structure that c</a:t>
                      </a:r>
                      <a:r>
                        <a:rPr lang="en-GB" sz="1200" dirty="0" smtClean="0"/>
                        <a:t>ontains genetic material</a:t>
                      </a:r>
                      <a:r>
                        <a:rPr lang="en-GB" sz="1200" baseline="0" dirty="0" smtClean="0"/>
                        <a:t> and controls the activities of the cell.</a:t>
                      </a:r>
                      <a:endParaRPr lang="en-GB" sz="1200" dirty="0"/>
                    </a:p>
                  </a:txBody>
                  <a:tcPr anchor="ctr"/>
                </a:tc>
                <a:extLst>
                  <a:ext uri="{0D108BD9-81ED-4DB2-BD59-A6C34878D82A}">
                    <a16:rowId xmlns:a16="http://schemas.microsoft.com/office/drawing/2014/main" val="10002"/>
                  </a:ext>
                </a:extLst>
              </a:tr>
              <a:tr h="188020">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457297">
                <a:tc>
                  <a:txBody>
                    <a:bodyPr/>
                    <a:lstStyle/>
                    <a:p>
                      <a:pPr algn="ctr"/>
                      <a:r>
                        <a:rPr lang="en-GB" sz="1400" dirty="0" smtClean="0"/>
                        <a:t>chromosome</a:t>
                      </a:r>
                      <a:endParaRPr lang="en-GB" sz="1400" dirty="0"/>
                    </a:p>
                  </a:txBody>
                  <a:tcPr anchor="ctr">
                    <a:solidFill>
                      <a:schemeClr val="accent2">
                        <a:lumMod val="40000"/>
                        <a:lumOff val="60000"/>
                      </a:schemeClr>
                    </a:solidFill>
                  </a:tcPr>
                </a:tc>
                <a:tc>
                  <a:txBody>
                    <a:bodyPr/>
                    <a:lstStyle/>
                    <a:p>
                      <a:pPr algn="ctr"/>
                      <a:r>
                        <a:rPr lang="en-GB" sz="1200" dirty="0" smtClean="0"/>
                        <a:t>A</a:t>
                      </a:r>
                      <a:r>
                        <a:rPr lang="en-GB" sz="1200" baseline="0" dirty="0" smtClean="0"/>
                        <a:t> thread like structure of coiled DNA found in the nucleus of eukaryotic cells.</a:t>
                      </a:r>
                      <a:endParaRPr lang="en-GB" sz="1200" dirty="0"/>
                    </a:p>
                  </a:txBody>
                  <a:tcPr anchor="ctr"/>
                </a:tc>
                <a:extLst>
                  <a:ext uri="{0D108BD9-81ED-4DB2-BD59-A6C34878D82A}">
                    <a16:rowId xmlns:a16="http://schemas.microsoft.com/office/drawing/2014/main" val="10004"/>
                  </a:ext>
                </a:extLst>
              </a:tr>
              <a:tr h="274378">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457297">
                <a:tc>
                  <a:txBody>
                    <a:bodyPr/>
                    <a:lstStyle/>
                    <a:p>
                      <a:pPr algn="ctr"/>
                      <a:r>
                        <a:rPr lang="en-GB" sz="1200" dirty="0" smtClean="0"/>
                        <a:t>DNA</a:t>
                      </a:r>
                      <a:endParaRPr lang="en-GB" sz="1200" dirty="0"/>
                    </a:p>
                  </a:txBody>
                  <a:tcPr anchor="ctr">
                    <a:solidFill>
                      <a:schemeClr val="accent2">
                        <a:lumMod val="40000"/>
                        <a:lumOff val="60000"/>
                      </a:schemeClr>
                    </a:solidFill>
                  </a:tcPr>
                </a:tc>
                <a:tc>
                  <a:txBody>
                    <a:bodyPr/>
                    <a:lstStyle/>
                    <a:p>
                      <a:pPr algn="ctr"/>
                      <a:r>
                        <a:rPr lang="en-GB" sz="1200" dirty="0" smtClean="0"/>
                        <a:t>A polymer made up of two strands forming a double helix.</a:t>
                      </a:r>
                    </a:p>
                  </a:txBody>
                  <a:tcPr anchor="ctr"/>
                </a:tc>
                <a:extLst>
                  <a:ext uri="{0D108BD9-81ED-4DB2-BD59-A6C34878D82A}">
                    <a16:rowId xmlns:a16="http://schemas.microsoft.com/office/drawing/2014/main" val="10006"/>
                  </a:ext>
                </a:extLst>
              </a:tr>
              <a:tr h="274378">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7"/>
                  </a:ext>
                </a:extLst>
              </a:tr>
              <a:tr h="457297">
                <a:tc>
                  <a:txBody>
                    <a:bodyPr/>
                    <a:lstStyle/>
                    <a:p>
                      <a:pPr algn="ctr"/>
                      <a:r>
                        <a:rPr lang="en-GB" sz="1050" dirty="0" smtClean="0"/>
                        <a:t>gene</a:t>
                      </a:r>
                      <a:endParaRPr lang="en-GB" sz="1050" dirty="0"/>
                    </a:p>
                  </a:txBody>
                  <a:tcPr anchor="ctr">
                    <a:solidFill>
                      <a:schemeClr val="accent2">
                        <a:lumMod val="40000"/>
                        <a:lumOff val="60000"/>
                      </a:schemeClr>
                    </a:solidFill>
                  </a:tcPr>
                </a:tc>
                <a:tc>
                  <a:txBody>
                    <a:bodyPr/>
                    <a:lstStyle/>
                    <a:p>
                      <a:pPr algn="ctr"/>
                      <a:r>
                        <a:rPr lang="en-GB" sz="1200" dirty="0" smtClean="0"/>
                        <a:t>A section of DNA that codes for a specific protein or characteristic.</a:t>
                      </a:r>
                      <a:endParaRPr lang="en-GB" sz="1200" dirty="0"/>
                    </a:p>
                  </a:txBody>
                  <a:tcPr anchor="ctr"/>
                </a:tc>
                <a:extLst>
                  <a:ext uri="{0D108BD9-81ED-4DB2-BD59-A6C34878D82A}">
                    <a16:rowId xmlns:a16="http://schemas.microsoft.com/office/drawing/2014/main" val="10008"/>
                  </a:ext>
                </a:extLst>
              </a:tr>
            </a:tbl>
          </a:graphicData>
        </a:graphic>
      </p:graphicFrame>
      <p:sp>
        <p:nvSpPr>
          <p:cNvPr id="28" name="Down Arrow 27"/>
          <p:cNvSpPr/>
          <p:nvPr/>
        </p:nvSpPr>
        <p:spPr>
          <a:xfrm>
            <a:off x="1179821" y="645128"/>
            <a:ext cx="694267" cy="152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Down Arrow 30"/>
          <p:cNvSpPr/>
          <p:nvPr/>
        </p:nvSpPr>
        <p:spPr>
          <a:xfrm>
            <a:off x="1298353" y="1376178"/>
            <a:ext cx="457201" cy="1585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Down Arrow 31"/>
          <p:cNvSpPr/>
          <p:nvPr/>
        </p:nvSpPr>
        <p:spPr>
          <a:xfrm>
            <a:off x="1332216" y="2100657"/>
            <a:ext cx="360000" cy="1585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Down Arrow 32"/>
          <p:cNvSpPr/>
          <p:nvPr/>
        </p:nvSpPr>
        <p:spPr>
          <a:xfrm>
            <a:off x="1430683" y="2825136"/>
            <a:ext cx="180000" cy="1585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p:cNvSpPr txBox="1"/>
          <p:nvPr/>
        </p:nvSpPr>
        <p:spPr>
          <a:xfrm rot="16200000">
            <a:off x="-1198092" y="1774285"/>
            <a:ext cx="3225126" cy="523220"/>
          </a:xfrm>
          <a:prstGeom prst="rect">
            <a:avLst/>
          </a:prstGeom>
          <a:noFill/>
        </p:spPr>
        <p:txBody>
          <a:bodyPr wrap="square" rtlCol="0" anchor="t">
            <a:spAutoFit/>
          </a:bodyPr>
          <a:lstStyle/>
          <a:p>
            <a:pPr algn="ctr"/>
            <a:r>
              <a:rPr lang="en-GB" sz="1600" dirty="0" smtClean="0"/>
              <a:t>smallest</a:t>
            </a:r>
            <a:r>
              <a:rPr lang="en-GB" dirty="0" smtClean="0"/>
              <a:t>                  </a:t>
            </a:r>
            <a:r>
              <a:rPr lang="en-GB" sz="2800" dirty="0" smtClean="0"/>
              <a:t>largest</a:t>
            </a:r>
            <a:endParaRPr lang="en-GB" sz="2800" dirty="0"/>
          </a:p>
        </p:txBody>
      </p:sp>
      <p:pic>
        <p:nvPicPr>
          <p:cNvPr id="37" name="Picture 36"/>
          <p:cNvPicPr>
            <a:picLocks noChangeAspect="1"/>
          </p:cNvPicPr>
          <p:nvPr/>
        </p:nvPicPr>
        <p:blipFill>
          <a:blip r:embed="rId3">
            <a:biLevel thresh="75000"/>
          </a:blip>
          <a:stretch>
            <a:fillRect/>
          </a:stretch>
        </p:blipFill>
        <p:spPr>
          <a:xfrm rot="16200000">
            <a:off x="-139459" y="1711620"/>
            <a:ext cx="1223757" cy="936592"/>
          </a:xfrm>
          <a:prstGeom prst="rect">
            <a:avLst/>
          </a:prstGeom>
        </p:spPr>
      </p:pic>
      <p:sp>
        <p:nvSpPr>
          <p:cNvPr id="88" name="Rectangle 87"/>
          <p:cNvSpPr/>
          <p:nvPr/>
        </p:nvSpPr>
        <p:spPr>
          <a:xfrm>
            <a:off x="3337072" y="3835169"/>
            <a:ext cx="1322847" cy="66282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MITOSIS AND THE CELL CYCLE</a:t>
            </a:r>
            <a:endParaRPr lang="en-GB" sz="1400" b="1" dirty="0">
              <a:solidFill>
                <a:schemeClr val="tx1"/>
              </a:solidFill>
            </a:endParaRPr>
          </a:p>
        </p:txBody>
      </p:sp>
      <p:sp>
        <p:nvSpPr>
          <p:cNvPr id="91" name="Rectangle 90"/>
          <p:cNvSpPr/>
          <p:nvPr/>
        </p:nvSpPr>
        <p:spPr>
          <a:xfrm>
            <a:off x="100454" y="3826192"/>
            <a:ext cx="3031420" cy="6896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smtClean="0">
                <a:solidFill>
                  <a:schemeClr val="accent2">
                    <a:lumMod val="75000"/>
                  </a:schemeClr>
                </a:solidFill>
              </a:rPr>
              <a:t>Cells </a:t>
            </a:r>
            <a:r>
              <a:rPr lang="en-GB" sz="1400" b="1" i="1" dirty="0">
                <a:solidFill>
                  <a:schemeClr val="accent2">
                    <a:lumMod val="75000"/>
                  </a:schemeClr>
                </a:solidFill>
              </a:rPr>
              <a:t>divide in a series of stages. The genetic material is doubled and then divided  into two identical cells.</a:t>
            </a:r>
          </a:p>
        </p:txBody>
      </p:sp>
      <p:cxnSp>
        <p:nvCxnSpPr>
          <p:cNvPr id="92" name="Straight Connector 91"/>
          <p:cNvCxnSpPr>
            <a:stCxn id="88" idx="3"/>
            <a:endCxn id="276" idx="1"/>
          </p:cNvCxnSpPr>
          <p:nvPr/>
        </p:nvCxnSpPr>
        <p:spPr>
          <a:xfrm>
            <a:off x="4659919" y="4166584"/>
            <a:ext cx="550900" cy="9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91" idx="3"/>
            <a:endCxn id="88" idx="1"/>
          </p:cNvCxnSpPr>
          <p:nvPr/>
        </p:nvCxnSpPr>
        <p:spPr>
          <a:xfrm flipV="1">
            <a:off x="3131874" y="4166584"/>
            <a:ext cx="205198" cy="4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99" idx="0"/>
            <a:endCxn id="91" idx="2"/>
          </p:cNvCxnSpPr>
          <p:nvPr/>
        </p:nvCxnSpPr>
        <p:spPr>
          <a:xfrm flipH="1" flipV="1">
            <a:off x="1616164" y="4515876"/>
            <a:ext cx="638712" cy="2088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9" name="Table 98"/>
          <p:cNvGraphicFramePr>
            <a:graphicFrameLocks noGrp="1"/>
          </p:cNvGraphicFramePr>
          <p:nvPr>
            <p:extLst>
              <p:ext uri="{D42A27DB-BD31-4B8C-83A1-F6EECF244321}">
                <p14:modId xmlns:p14="http://schemas.microsoft.com/office/powerpoint/2010/main" val="1545158713"/>
              </p:ext>
            </p:extLst>
          </p:nvPr>
        </p:nvGraphicFramePr>
        <p:xfrm>
          <a:off x="134143" y="4724680"/>
          <a:ext cx="4241467" cy="2103120"/>
        </p:xfrm>
        <a:graphic>
          <a:graphicData uri="http://schemas.openxmlformats.org/drawingml/2006/table">
            <a:tbl>
              <a:tblPr firstRow="1" bandRow="1">
                <a:tableStyleId>{5940675A-B579-460E-94D1-54222C63F5DA}</a:tableStyleId>
              </a:tblPr>
              <a:tblGrid>
                <a:gridCol w="589307">
                  <a:extLst>
                    <a:ext uri="{9D8B030D-6E8A-4147-A177-3AD203B41FA5}">
                      <a16:colId xmlns:a16="http://schemas.microsoft.com/office/drawing/2014/main" val="20000"/>
                    </a:ext>
                  </a:extLst>
                </a:gridCol>
                <a:gridCol w="803598">
                  <a:extLst>
                    <a:ext uri="{9D8B030D-6E8A-4147-A177-3AD203B41FA5}">
                      <a16:colId xmlns:a16="http://schemas.microsoft.com/office/drawing/2014/main" val="20001"/>
                    </a:ext>
                  </a:extLst>
                </a:gridCol>
                <a:gridCol w="2848562">
                  <a:extLst>
                    <a:ext uri="{9D8B030D-6E8A-4147-A177-3AD203B41FA5}">
                      <a16:colId xmlns:a16="http://schemas.microsoft.com/office/drawing/2014/main" val="20002"/>
                    </a:ext>
                  </a:extLst>
                </a:gridCol>
              </a:tblGrid>
              <a:tr h="425617">
                <a:tc>
                  <a:txBody>
                    <a:bodyPr/>
                    <a:lstStyle/>
                    <a:p>
                      <a:pPr algn="ctr"/>
                      <a:r>
                        <a:rPr lang="en-GB" sz="1200" b="1" dirty="0" smtClean="0"/>
                        <a:t>Stage 1</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Growth </a:t>
                      </a:r>
                      <a:endParaRPr lang="en-GB" sz="1200" b="1" i="1" dirty="0">
                        <a:solidFill>
                          <a:schemeClr val="accent2">
                            <a:lumMod val="75000"/>
                          </a:schemeClr>
                        </a:solidFill>
                      </a:endParaRPr>
                    </a:p>
                  </a:txBody>
                  <a:tcPr anchor="ctr"/>
                </a:tc>
                <a:tc>
                  <a:txBody>
                    <a:bodyPr/>
                    <a:lstStyle/>
                    <a:p>
                      <a:pPr algn="l"/>
                      <a:r>
                        <a:rPr lang="en-US" sz="1200" dirty="0" smtClean="0"/>
                        <a:t>Increase the number of sub-cellular structures e.g. ribosomes and mitochondria.</a:t>
                      </a:r>
                      <a:endParaRPr lang="en-GB" sz="1200" dirty="0"/>
                    </a:p>
                  </a:txBody>
                  <a:tcPr anchor="ctr"/>
                </a:tc>
                <a:extLst>
                  <a:ext uri="{0D108BD9-81ED-4DB2-BD59-A6C34878D82A}">
                    <a16:rowId xmlns:a16="http://schemas.microsoft.com/office/drawing/2014/main" val="10000"/>
                  </a:ext>
                </a:extLst>
              </a:tr>
              <a:tr h="425617">
                <a:tc>
                  <a:txBody>
                    <a:bodyPr/>
                    <a:lstStyle/>
                    <a:p>
                      <a:pPr algn="ctr"/>
                      <a:r>
                        <a:rPr lang="en-GB" sz="1200" b="1" dirty="0" smtClean="0"/>
                        <a:t>Stage</a:t>
                      </a:r>
                      <a:r>
                        <a:rPr lang="en-GB" sz="1200" b="1" baseline="0" dirty="0" smtClean="0"/>
                        <a:t> 2</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DNA Synthesis </a:t>
                      </a:r>
                      <a:endParaRPr lang="en-GB" sz="1200" b="1" i="1" dirty="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US" sz="1200" dirty="0" smtClean="0"/>
                        <a:t>DNA replicates to form two copies of each chromosome.</a:t>
                      </a:r>
                    </a:p>
                  </a:txBody>
                  <a:tcPr anchor="ctr"/>
                </a:tc>
                <a:extLst>
                  <a:ext uri="{0D108BD9-81ED-4DB2-BD59-A6C34878D82A}">
                    <a16:rowId xmlns:a16="http://schemas.microsoft.com/office/drawing/2014/main" val="10001"/>
                  </a:ext>
                </a:extLst>
              </a:tr>
              <a:tr h="860693">
                <a:tc>
                  <a:txBody>
                    <a:bodyPr/>
                    <a:lstStyle/>
                    <a:p>
                      <a:pPr algn="ctr"/>
                      <a:r>
                        <a:rPr lang="en-GB" sz="1200" b="1" dirty="0" smtClean="0"/>
                        <a:t>Stage 3</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Mitosis </a:t>
                      </a:r>
                      <a:endParaRPr lang="en-GB" sz="1200" b="1" i="1" dirty="0">
                        <a:solidFill>
                          <a:schemeClr val="accent2">
                            <a:lumMod val="75000"/>
                          </a:schemeClr>
                        </a:solidFill>
                      </a:endParaRPr>
                    </a:p>
                  </a:txBody>
                  <a:tcPr anchor="ctr"/>
                </a:tc>
                <a:tc>
                  <a:txBody>
                    <a:bodyPr/>
                    <a:lstStyle/>
                    <a:p>
                      <a:pPr algn="l"/>
                      <a:r>
                        <a:rPr lang="en-US" sz="1200" dirty="0" smtClean="0"/>
                        <a:t>One set of chromosomes is pulled to each end of the cell and the nucleus divides. Then the cytoplasm and cell membranes divide to form two cells that are identical to the parent cell. </a:t>
                      </a:r>
                      <a:endParaRPr lang="en-GB" sz="1200" dirty="0"/>
                    </a:p>
                  </a:txBody>
                  <a:tcPr anchor="ctr"/>
                </a:tc>
                <a:extLst>
                  <a:ext uri="{0D108BD9-81ED-4DB2-BD59-A6C34878D82A}">
                    <a16:rowId xmlns:a16="http://schemas.microsoft.com/office/drawing/2014/main" val="10002"/>
                  </a:ext>
                </a:extLst>
              </a:tr>
            </a:tbl>
          </a:graphicData>
        </a:graphic>
      </p:graphicFrame>
      <p:cxnSp>
        <p:nvCxnSpPr>
          <p:cNvPr id="112" name="Straight Connector 111"/>
          <p:cNvCxnSpPr>
            <a:stCxn id="99" idx="2"/>
            <a:endCxn id="81" idx="0"/>
          </p:cNvCxnSpPr>
          <p:nvPr/>
        </p:nvCxnSpPr>
        <p:spPr>
          <a:xfrm>
            <a:off x="2254876" y="6827800"/>
            <a:ext cx="0" cy="162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134143" y="8584092"/>
            <a:ext cx="4241467" cy="646331"/>
          </a:xfrm>
          <a:prstGeom prst="rect">
            <a:avLst/>
          </a:prstGeom>
          <a:ln>
            <a:solidFill>
              <a:schemeClr val="tx1"/>
            </a:solidFill>
          </a:ln>
        </p:spPr>
        <p:txBody>
          <a:bodyPr wrap="square">
            <a:spAutoFit/>
          </a:bodyPr>
          <a:lstStyle/>
          <a:p>
            <a:pPr algn="ctr"/>
            <a:r>
              <a:rPr lang="en-GB" sz="1200" i="1" dirty="0">
                <a:solidFill>
                  <a:schemeClr val="accent2">
                    <a:lumMod val="75000"/>
                  </a:schemeClr>
                </a:solidFill>
              </a:rPr>
              <a:t>Mitosis occurs during </a:t>
            </a:r>
            <a:r>
              <a:rPr lang="en-GB" sz="1200" i="1" dirty="0" smtClean="0">
                <a:solidFill>
                  <a:schemeClr val="accent2">
                    <a:lumMod val="75000"/>
                  </a:schemeClr>
                </a:solidFill>
              </a:rPr>
              <a:t>growth, repair, replacement of cells</a:t>
            </a:r>
            <a:r>
              <a:rPr lang="en-GB" sz="1200" i="1" dirty="0">
                <a:solidFill>
                  <a:schemeClr val="accent2">
                    <a:lumMod val="75000"/>
                  </a:schemeClr>
                </a:solidFill>
              </a:rPr>
              <a:t>. </a:t>
            </a:r>
            <a:r>
              <a:rPr lang="en-GB" sz="1200" i="1" dirty="0" smtClean="0">
                <a:solidFill>
                  <a:schemeClr val="accent2">
                    <a:lumMod val="75000"/>
                  </a:schemeClr>
                </a:solidFill>
              </a:rPr>
              <a:t>Asexual </a:t>
            </a:r>
            <a:r>
              <a:rPr lang="en-GB" sz="1200" i="1" dirty="0">
                <a:solidFill>
                  <a:schemeClr val="accent2">
                    <a:lumMod val="75000"/>
                  </a:schemeClr>
                </a:solidFill>
              </a:rPr>
              <a:t>reproduction occurs by mitosis in both plants </a:t>
            </a:r>
            <a:endParaRPr lang="en-GB" sz="1200" i="1" dirty="0" smtClean="0">
              <a:solidFill>
                <a:schemeClr val="accent2">
                  <a:lumMod val="75000"/>
                </a:schemeClr>
              </a:solidFill>
            </a:endParaRPr>
          </a:p>
          <a:p>
            <a:pPr algn="ctr"/>
            <a:r>
              <a:rPr lang="en-GB" sz="1200" i="1" dirty="0" smtClean="0">
                <a:solidFill>
                  <a:schemeClr val="accent2">
                    <a:lumMod val="75000"/>
                  </a:schemeClr>
                </a:solidFill>
              </a:rPr>
              <a:t>&amp; simple </a:t>
            </a:r>
            <a:r>
              <a:rPr lang="en-GB" sz="1200" i="1" dirty="0">
                <a:solidFill>
                  <a:schemeClr val="accent2">
                    <a:lumMod val="75000"/>
                  </a:schemeClr>
                </a:solidFill>
              </a:rPr>
              <a:t>animals. </a:t>
            </a:r>
          </a:p>
        </p:txBody>
      </p:sp>
      <p:cxnSp>
        <p:nvCxnSpPr>
          <p:cNvPr id="123" name="Straight Connector 122"/>
          <p:cNvCxnSpPr>
            <a:stCxn id="120" idx="0"/>
            <a:endCxn id="81" idx="2"/>
          </p:cNvCxnSpPr>
          <p:nvPr/>
        </p:nvCxnSpPr>
        <p:spPr>
          <a:xfrm flipH="1" flipV="1">
            <a:off x="2254876" y="8427570"/>
            <a:ext cx="1" cy="156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5364751" y="4498183"/>
            <a:ext cx="1208464" cy="295906"/>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STEM CELLS</a:t>
            </a:r>
            <a:endParaRPr lang="en-GB" sz="1400" b="1" dirty="0">
              <a:solidFill>
                <a:schemeClr val="tx1"/>
              </a:solidFill>
            </a:endParaRPr>
          </a:p>
        </p:txBody>
      </p:sp>
      <p:cxnSp>
        <p:nvCxnSpPr>
          <p:cNvPr id="149" name="Straight Connector 148"/>
          <p:cNvCxnSpPr>
            <a:stCxn id="4" idx="2"/>
            <a:endCxn id="276" idx="0"/>
          </p:cNvCxnSpPr>
          <p:nvPr/>
        </p:nvCxnSpPr>
        <p:spPr>
          <a:xfrm>
            <a:off x="5968228" y="3834629"/>
            <a:ext cx="0" cy="156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Rectangle 158"/>
          <p:cNvSpPr/>
          <p:nvPr/>
        </p:nvSpPr>
        <p:spPr>
          <a:xfrm>
            <a:off x="4867159" y="5776240"/>
            <a:ext cx="629956" cy="14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Rectangle 159"/>
          <p:cNvSpPr/>
          <p:nvPr/>
        </p:nvSpPr>
        <p:spPr>
          <a:xfrm>
            <a:off x="4906916" y="4994331"/>
            <a:ext cx="629956" cy="14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9" name="Rectangle 178"/>
          <p:cNvSpPr/>
          <p:nvPr/>
        </p:nvSpPr>
        <p:spPr>
          <a:xfrm>
            <a:off x="5153474" y="4922153"/>
            <a:ext cx="1629508" cy="42016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1200" i="1" dirty="0" smtClean="0">
                <a:solidFill>
                  <a:schemeClr val="accent2"/>
                </a:solidFill>
              </a:rPr>
              <a:t>Undifferentiated cell of an organism</a:t>
            </a:r>
            <a:endParaRPr lang="en-GB" sz="1200" i="1" dirty="0">
              <a:solidFill>
                <a:schemeClr val="accent2"/>
              </a:solidFill>
            </a:endParaRPr>
          </a:p>
        </p:txBody>
      </p:sp>
      <p:cxnSp>
        <p:nvCxnSpPr>
          <p:cNvPr id="180" name="Straight Connector 179"/>
          <p:cNvCxnSpPr>
            <a:stCxn id="148" idx="2"/>
            <a:endCxn id="179" idx="0"/>
          </p:cNvCxnSpPr>
          <p:nvPr/>
        </p:nvCxnSpPr>
        <p:spPr>
          <a:xfrm flipH="1">
            <a:off x="5968228" y="4794089"/>
            <a:ext cx="755" cy="128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Rectangle 184"/>
          <p:cNvSpPr/>
          <p:nvPr/>
        </p:nvSpPr>
        <p:spPr>
          <a:xfrm>
            <a:off x="4566963" y="5607825"/>
            <a:ext cx="2216019" cy="67685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Divides to form more </a:t>
            </a:r>
            <a:r>
              <a:rPr lang="en-US" sz="1200" dirty="0"/>
              <a:t>cells of the same type, and </a:t>
            </a:r>
            <a:r>
              <a:rPr lang="en-US" sz="1200" dirty="0" smtClean="0"/>
              <a:t>can differentiate to form many other cell types. </a:t>
            </a:r>
            <a:endParaRPr lang="en-US" sz="1200" dirty="0"/>
          </a:p>
        </p:txBody>
      </p:sp>
      <p:cxnSp>
        <p:nvCxnSpPr>
          <p:cNvPr id="197" name="Straight Connector 196"/>
          <p:cNvCxnSpPr>
            <a:stCxn id="185" idx="0"/>
            <a:endCxn id="179" idx="2"/>
          </p:cNvCxnSpPr>
          <p:nvPr/>
        </p:nvCxnSpPr>
        <p:spPr>
          <a:xfrm flipV="1">
            <a:off x="5674973" y="5342317"/>
            <a:ext cx="293255" cy="265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8" name="Table 207"/>
          <p:cNvGraphicFramePr>
            <a:graphicFrameLocks noGrp="1"/>
          </p:cNvGraphicFramePr>
          <p:nvPr>
            <p:extLst>
              <p:ext uri="{D42A27DB-BD31-4B8C-83A1-F6EECF244321}">
                <p14:modId xmlns:p14="http://schemas.microsoft.com/office/powerpoint/2010/main" val="1173039918"/>
              </p:ext>
            </p:extLst>
          </p:nvPr>
        </p:nvGraphicFramePr>
        <p:xfrm>
          <a:off x="4537276" y="6630927"/>
          <a:ext cx="8150027" cy="1920240"/>
        </p:xfrm>
        <a:graphic>
          <a:graphicData uri="http://schemas.openxmlformats.org/drawingml/2006/table">
            <a:tbl>
              <a:tblPr firstRow="1" bandRow="1">
                <a:tableStyleId>{5940675A-B579-460E-94D1-54222C63F5DA}</a:tableStyleId>
              </a:tblPr>
              <a:tblGrid>
                <a:gridCol w="1492049">
                  <a:extLst>
                    <a:ext uri="{9D8B030D-6E8A-4147-A177-3AD203B41FA5}">
                      <a16:colId xmlns:a16="http://schemas.microsoft.com/office/drawing/2014/main" val="20000"/>
                    </a:ext>
                  </a:extLst>
                </a:gridCol>
                <a:gridCol w="3257550">
                  <a:extLst>
                    <a:ext uri="{9D8B030D-6E8A-4147-A177-3AD203B41FA5}">
                      <a16:colId xmlns:a16="http://schemas.microsoft.com/office/drawing/2014/main" val="20001"/>
                    </a:ext>
                  </a:extLst>
                </a:gridCol>
                <a:gridCol w="3400428">
                  <a:extLst>
                    <a:ext uri="{9D8B030D-6E8A-4147-A177-3AD203B41FA5}">
                      <a16:colId xmlns:a16="http://schemas.microsoft.com/office/drawing/2014/main" val="20002"/>
                    </a:ext>
                  </a:extLst>
                </a:gridCol>
              </a:tblGrid>
              <a:tr h="640080">
                <a:tc>
                  <a:txBody>
                    <a:bodyPr/>
                    <a:lstStyle/>
                    <a:p>
                      <a:pPr algn="ctr"/>
                      <a:r>
                        <a:rPr lang="en-GB" sz="1200" b="1" dirty="0" smtClean="0"/>
                        <a:t>Human Embryonic</a:t>
                      </a:r>
                      <a:r>
                        <a:rPr lang="en-GB" sz="1200" b="1" baseline="0" dirty="0" smtClean="0"/>
                        <a:t> stem cells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Can be cloned and made</a:t>
                      </a:r>
                      <a:r>
                        <a:rPr lang="en-GB" sz="1200" b="1" i="1" baseline="0" dirty="0" smtClean="0">
                          <a:solidFill>
                            <a:schemeClr val="accent2">
                              <a:lumMod val="75000"/>
                            </a:schemeClr>
                          </a:solidFill>
                        </a:rPr>
                        <a:t> to differentiate into most cell types</a:t>
                      </a:r>
                      <a:endParaRPr lang="en-GB" sz="1200" b="1" i="1" dirty="0">
                        <a:solidFill>
                          <a:schemeClr val="accent2">
                            <a:lumMod val="75000"/>
                          </a:schemeClr>
                        </a:solidFill>
                      </a:endParaRPr>
                    </a:p>
                  </a:txBody>
                  <a:tcPr anchor="ctr"/>
                </a:tc>
                <a:tc>
                  <a:txBody>
                    <a:bodyPr/>
                    <a:lstStyle/>
                    <a:p>
                      <a:pPr algn="l"/>
                      <a:r>
                        <a:rPr lang="en-GB" sz="1200" dirty="0" smtClean="0"/>
                        <a:t>Therapeutic cloning uses same genes so the body does not reject</a:t>
                      </a:r>
                      <a:r>
                        <a:rPr lang="en-GB" sz="1200" baseline="0" dirty="0" smtClean="0"/>
                        <a:t> the tissue. Can be a risk of infection</a:t>
                      </a:r>
                      <a:endParaRPr lang="en-GB" sz="1200" dirty="0"/>
                    </a:p>
                  </a:txBody>
                  <a:tcPr anchor="ctr"/>
                </a:tc>
                <a:extLst>
                  <a:ext uri="{0D108BD9-81ED-4DB2-BD59-A6C34878D82A}">
                    <a16:rowId xmlns:a16="http://schemas.microsoft.com/office/drawing/2014/main" val="10000"/>
                  </a:ext>
                </a:extLst>
              </a:tr>
              <a:tr h="640080">
                <a:tc>
                  <a:txBody>
                    <a:bodyPr/>
                    <a:lstStyle/>
                    <a:p>
                      <a:pPr algn="ctr"/>
                      <a:r>
                        <a:rPr lang="en-GB" sz="1200" b="1" dirty="0" smtClean="0"/>
                        <a:t>Adult bone marrow stem</a:t>
                      </a:r>
                      <a:r>
                        <a:rPr lang="en-GB" sz="1200" b="1" baseline="0" dirty="0" smtClean="0"/>
                        <a:t> cells</a:t>
                      </a:r>
                      <a:endParaRPr lang="en-GB" sz="1200" b="1"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b="1" i="1" dirty="0" smtClean="0">
                          <a:solidFill>
                            <a:schemeClr val="accent2">
                              <a:lumMod val="75000"/>
                            </a:schemeClr>
                          </a:solidFill>
                        </a:rPr>
                        <a:t>Can form</a:t>
                      </a:r>
                      <a:r>
                        <a:rPr lang="en-US" sz="1200" b="1" i="1" baseline="0" dirty="0" smtClean="0">
                          <a:solidFill>
                            <a:schemeClr val="accent2">
                              <a:lumMod val="75000"/>
                            </a:schemeClr>
                          </a:solidFill>
                        </a:rPr>
                        <a:t> many types of human cells e.g. blood cells</a:t>
                      </a:r>
                      <a:endParaRPr lang="en-US" sz="1200" b="1" i="1" dirty="0" smtClean="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US" sz="1200" dirty="0" smtClean="0"/>
                        <a:t>Tissue</a:t>
                      </a:r>
                      <a:r>
                        <a:rPr lang="en-US" sz="1200" baseline="0" dirty="0" smtClean="0"/>
                        <a:t> is matched to avoid rejection, risk of infection. Only a few types of cells can be formed. </a:t>
                      </a:r>
                      <a:endParaRPr lang="en-US" sz="1200" dirty="0" smtClean="0"/>
                    </a:p>
                  </a:txBody>
                  <a:tcPr anchor="ctr"/>
                </a:tc>
                <a:extLst>
                  <a:ext uri="{0D108BD9-81ED-4DB2-BD59-A6C34878D82A}">
                    <a16:rowId xmlns:a16="http://schemas.microsoft.com/office/drawing/2014/main" val="10001"/>
                  </a:ext>
                </a:extLst>
              </a:tr>
              <a:tr h="640080">
                <a:tc>
                  <a:txBody>
                    <a:bodyPr/>
                    <a:lstStyle/>
                    <a:p>
                      <a:pPr algn="ctr"/>
                      <a:r>
                        <a:rPr lang="en-GB" sz="1200" b="1" dirty="0" smtClean="0"/>
                        <a:t>Meristems (plants)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Can differentiate into any plant cell type throughout the life of the pant. </a:t>
                      </a:r>
                      <a:endParaRPr lang="en-GB" sz="1200" b="1" i="1" dirty="0">
                        <a:solidFill>
                          <a:schemeClr val="accent2">
                            <a:lumMod val="75000"/>
                          </a:schemeClr>
                        </a:solidFill>
                      </a:endParaRPr>
                    </a:p>
                  </a:txBody>
                  <a:tcPr anchor="ctr"/>
                </a:tc>
                <a:tc>
                  <a:txBody>
                    <a:bodyPr/>
                    <a:lstStyle/>
                    <a:p>
                      <a:pPr algn="l"/>
                      <a:r>
                        <a:rPr lang="en-GB" sz="1200" dirty="0" smtClean="0"/>
                        <a:t>Used</a:t>
                      </a:r>
                      <a:r>
                        <a:rPr lang="en-GB" sz="1200" baseline="0" dirty="0" smtClean="0"/>
                        <a:t> to produce clones quickly and economically, e.g. rare species, crop plants with pest /disease resisitance</a:t>
                      </a:r>
                      <a:endParaRPr lang="en-GB" sz="1200" dirty="0"/>
                    </a:p>
                  </a:txBody>
                  <a:tcPr anchor="ctr"/>
                </a:tc>
                <a:extLst>
                  <a:ext uri="{0D108BD9-81ED-4DB2-BD59-A6C34878D82A}">
                    <a16:rowId xmlns:a16="http://schemas.microsoft.com/office/drawing/2014/main" val="10002"/>
                  </a:ext>
                </a:extLst>
              </a:tr>
            </a:tbl>
          </a:graphicData>
        </a:graphic>
      </p:graphicFrame>
      <p:sp>
        <p:nvSpPr>
          <p:cNvPr id="229" name="Rectangle 228"/>
          <p:cNvSpPr/>
          <p:nvPr/>
        </p:nvSpPr>
        <p:spPr>
          <a:xfrm>
            <a:off x="4867159" y="8719725"/>
            <a:ext cx="7698174" cy="55257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i="1" dirty="0">
                <a:solidFill>
                  <a:schemeClr val="accent2">
                    <a:lumMod val="75000"/>
                  </a:schemeClr>
                </a:solidFill>
              </a:rPr>
              <a:t>Treatment with stem cells may be able to help conditions such </a:t>
            </a:r>
            <a:r>
              <a:rPr lang="en-US" sz="1200" i="1" dirty="0" smtClean="0">
                <a:solidFill>
                  <a:schemeClr val="accent2">
                    <a:lumMod val="75000"/>
                  </a:schemeClr>
                </a:solidFill>
              </a:rPr>
              <a:t>as diabetes </a:t>
            </a:r>
            <a:r>
              <a:rPr lang="en-US" sz="1200" i="1" dirty="0">
                <a:solidFill>
                  <a:schemeClr val="accent2">
                    <a:lumMod val="75000"/>
                  </a:schemeClr>
                </a:solidFill>
              </a:rPr>
              <a:t>and paralysis</a:t>
            </a:r>
            <a:r>
              <a:rPr lang="en-US" sz="1200" i="1" dirty="0" smtClean="0">
                <a:solidFill>
                  <a:schemeClr val="accent2">
                    <a:lumMod val="75000"/>
                  </a:schemeClr>
                </a:solidFill>
              </a:rPr>
              <a:t>. Some people object to the use of stem cells on ethical or religious grounds</a:t>
            </a:r>
            <a:endParaRPr lang="en-US" sz="1200" i="1" dirty="0">
              <a:solidFill>
                <a:schemeClr val="accent2">
                  <a:lumMod val="75000"/>
                </a:schemeClr>
              </a:solidFill>
            </a:endParaRPr>
          </a:p>
        </p:txBody>
      </p:sp>
      <p:cxnSp>
        <p:nvCxnSpPr>
          <p:cNvPr id="259" name="Straight Connector 258"/>
          <p:cNvCxnSpPr>
            <a:stCxn id="229" idx="0"/>
            <a:endCxn id="208" idx="2"/>
          </p:cNvCxnSpPr>
          <p:nvPr/>
        </p:nvCxnSpPr>
        <p:spPr>
          <a:xfrm flipH="1" flipV="1">
            <a:off x="8612289" y="8551167"/>
            <a:ext cx="103957" cy="1685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Rectangle 275"/>
          <p:cNvSpPr/>
          <p:nvPr/>
        </p:nvSpPr>
        <p:spPr>
          <a:xfrm>
            <a:off x="5210819" y="3991591"/>
            <a:ext cx="1514818"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Cell division</a:t>
            </a:r>
            <a:endParaRPr lang="en-GB" sz="1800" dirty="0">
              <a:ea typeface="Verdana" panose="020B0604030504040204" pitchFamily="34" charset="0"/>
              <a:cs typeface="Verdana" panose="020B0604030504040204" pitchFamily="34" charset="0"/>
            </a:endParaRPr>
          </a:p>
        </p:txBody>
      </p:sp>
      <p:cxnSp>
        <p:nvCxnSpPr>
          <p:cNvPr id="303" name="Straight Connector 302"/>
          <p:cNvCxnSpPr>
            <a:stCxn id="276" idx="2"/>
            <a:endCxn id="148" idx="0"/>
          </p:cNvCxnSpPr>
          <p:nvPr/>
        </p:nvCxnSpPr>
        <p:spPr>
          <a:xfrm>
            <a:off x="5968228" y="4360923"/>
            <a:ext cx="755" cy="1372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a:endCxn id="185" idx="2"/>
          </p:cNvCxnSpPr>
          <p:nvPr/>
        </p:nvCxnSpPr>
        <p:spPr>
          <a:xfrm flipV="1">
            <a:off x="5372296" y="6284684"/>
            <a:ext cx="302677" cy="3353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6" name="Rectangle 365"/>
          <p:cNvSpPr/>
          <p:nvPr/>
        </p:nvSpPr>
        <p:spPr>
          <a:xfrm rot="16200000">
            <a:off x="5976839" y="4719218"/>
            <a:ext cx="2534422"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800" b="1" dirty="0">
                <a:solidFill>
                  <a:schemeClr val="bg1"/>
                </a:solidFill>
              </a:rPr>
              <a:t>Transport in cells</a:t>
            </a:r>
          </a:p>
        </p:txBody>
      </p:sp>
      <p:cxnSp>
        <p:nvCxnSpPr>
          <p:cNvPr id="368" name="Straight Connector 367"/>
          <p:cNvCxnSpPr>
            <a:stCxn id="4" idx="3"/>
            <a:endCxn id="366" idx="0"/>
          </p:cNvCxnSpPr>
          <p:nvPr/>
        </p:nvCxnSpPr>
        <p:spPr>
          <a:xfrm>
            <a:off x="6878814" y="3511464"/>
            <a:ext cx="180570" cy="13924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72" name="Table 371"/>
          <p:cNvGraphicFramePr>
            <a:graphicFrameLocks noGrp="1"/>
          </p:cNvGraphicFramePr>
          <p:nvPr>
            <p:extLst>
              <p:ext uri="{D42A27DB-BD31-4B8C-83A1-F6EECF244321}">
                <p14:modId xmlns:p14="http://schemas.microsoft.com/office/powerpoint/2010/main" val="238346609"/>
              </p:ext>
            </p:extLst>
          </p:nvPr>
        </p:nvGraphicFramePr>
        <p:xfrm>
          <a:off x="7622947" y="3343108"/>
          <a:ext cx="5064356" cy="3121552"/>
        </p:xfrm>
        <a:graphic>
          <a:graphicData uri="http://schemas.openxmlformats.org/drawingml/2006/table">
            <a:tbl>
              <a:tblPr firstRow="1" bandRow="1">
                <a:tableStyleId>{5940675A-B579-460E-94D1-54222C63F5DA}</a:tableStyleId>
              </a:tblPr>
              <a:tblGrid>
                <a:gridCol w="1090435">
                  <a:extLst>
                    <a:ext uri="{9D8B030D-6E8A-4147-A177-3AD203B41FA5}">
                      <a16:colId xmlns:a16="http://schemas.microsoft.com/office/drawing/2014/main" val="20000"/>
                    </a:ext>
                  </a:extLst>
                </a:gridCol>
                <a:gridCol w="1645056">
                  <a:extLst>
                    <a:ext uri="{9D8B030D-6E8A-4147-A177-3AD203B41FA5}">
                      <a16:colId xmlns:a16="http://schemas.microsoft.com/office/drawing/2014/main" val="20001"/>
                    </a:ext>
                  </a:extLst>
                </a:gridCol>
                <a:gridCol w="2328865">
                  <a:extLst>
                    <a:ext uri="{9D8B030D-6E8A-4147-A177-3AD203B41FA5}">
                      <a16:colId xmlns:a16="http://schemas.microsoft.com/office/drawing/2014/main" val="20002"/>
                    </a:ext>
                  </a:extLst>
                </a:gridCol>
              </a:tblGrid>
              <a:tr h="933380">
                <a:tc>
                  <a:txBody>
                    <a:bodyPr/>
                    <a:lstStyle/>
                    <a:p>
                      <a:pPr algn="ctr"/>
                      <a:r>
                        <a:rPr lang="en-GB" sz="1200" b="1" dirty="0" smtClean="0"/>
                        <a:t>Diffusion</a:t>
                      </a:r>
                    </a:p>
                    <a:p>
                      <a:pPr algn="ctr"/>
                      <a:r>
                        <a:rPr lang="en-GB" sz="1200" b="1" i="1" u="sng" dirty="0" smtClean="0"/>
                        <a:t>No</a:t>
                      </a:r>
                      <a:r>
                        <a:rPr lang="en-GB" sz="1200" b="0" dirty="0" smtClean="0"/>
                        <a:t> energy required</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Movement</a:t>
                      </a:r>
                      <a:r>
                        <a:rPr lang="en-GB" sz="1200" b="1" i="1" baseline="0" dirty="0" smtClean="0">
                          <a:solidFill>
                            <a:schemeClr val="accent2">
                              <a:lumMod val="75000"/>
                            </a:schemeClr>
                          </a:solidFill>
                        </a:rPr>
                        <a:t> of particles in a solution or gas from a higher to a lower concentration</a:t>
                      </a:r>
                      <a:endParaRPr lang="en-GB" sz="1200" b="1" i="1" dirty="0">
                        <a:solidFill>
                          <a:schemeClr val="accent2">
                            <a:lumMod val="75000"/>
                          </a:schemeClr>
                        </a:solidFill>
                      </a:endParaRPr>
                    </a:p>
                  </a:txBody>
                  <a:tcPr anchor="ctr"/>
                </a:tc>
                <a:tc>
                  <a:txBody>
                    <a:bodyPr/>
                    <a:lstStyle/>
                    <a:p>
                      <a:pPr algn="l"/>
                      <a:r>
                        <a:rPr lang="en-GB" sz="1200" dirty="0" smtClean="0"/>
                        <a:t>E.g.</a:t>
                      </a:r>
                      <a:r>
                        <a:rPr lang="en-GB" sz="1200" baseline="0" dirty="0" smtClean="0"/>
                        <a:t> O</a:t>
                      </a:r>
                      <a:r>
                        <a:rPr lang="en-GB" sz="1200" baseline="-25000" dirty="0" smtClean="0"/>
                        <a:t>2</a:t>
                      </a:r>
                      <a:r>
                        <a:rPr lang="en-GB" sz="1200" baseline="0" dirty="0" smtClean="0"/>
                        <a:t> and CO</a:t>
                      </a:r>
                      <a:r>
                        <a:rPr lang="en-GB" sz="1200" baseline="-25000" dirty="0" smtClean="0"/>
                        <a:t>2 </a:t>
                      </a:r>
                      <a:r>
                        <a:rPr lang="en-GB" sz="1200" baseline="0" dirty="0" smtClean="0"/>
                        <a:t>in gas exchange, urea in kidneys. Factors that affect the rate  are concentration, temperature and surface area.</a:t>
                      </a:r>
                      <a:endParaRPr lang="en-GB" sz="1200" dirty="0"/>
                    </a:p>
                  </a:txBody>
                  <a:tcPr anchor="ctr"/>
                </a:tc>
                <a:extLst>
                  <a:ext uri="{0D108BD9-81ED-4DB2-BD59-A6C34878D82A}">
                    <a16:rowId xmlns:a16="http://schemas.microsoft.com/office/drawing/2014/main" val="10000"/>
                  </a:ext>
                </a:extLst>
              </a:tr>
              <a:tr h="1039099">
                <a:tc>
                  <a:txBody>
                    <a:bodyPr/>
                    <a:lstStyle/>
                    <a:p>
                      <a:pPr algn="ctr"/>
                      <a:r>
                        <a:rPr lang="en-GB" sz="1200" b="1" dirty="0" smtClean="0"/>
                        <a:t>Osmosis</a:t>
                      </a:r>
                    </a:p>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u="sng" dirty="0" smtClean="0"/>
                        <a:t>No </a:t>
                      </a:r>
                      <a:r>
                        <a:rPr lang="en-GB" sz="1200" b="0" dirty="0" smtClean="0"/>
                        <a:t>energy required</a:t>
                      </a:r>
                    </a:p>
                    <a:p>
                      <a:pPr algn="ct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Movement of water</a:t>
                      </a:r>
                      <a:r>
                        <a:rPr lang="en-GB" sz="1200" b="1" i="1" baseline="0" dirty="0" smtClean="0">
                          <a:solidFill>
                            <a:schemeClr val="accent2">
                              <a:lumMod val="75000"/>
                            </a:schemeClr>
                          </a:solidFill>
                        </a:rPr>
                        <a:t> from a dilute solution to a more concentrated solution </a:t>
                      </a:r>
                      <a:endParaRPr lang="en-GB" sz="1200" b="1" i="1" dirty="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US" sz="1200" dirty="0" smtClean="0"/>
                        <a:t>E.g.</a:t>
                      </a:r>
                      <a:r>
                        <a:rPr lang="en-US" sz="1200" baseline="0" dirty="0" smtClean="0"/>
                        <a:t> Plants absorb water from the soil by osmosis through their root hair cells. Plants use water for several vital processes including photosynthesis and transporting minerals.</a:t>
                      </a:r>
                      <a:endParaRPr lang="en-US" sz="1200" dirty="0" smtClean="0"/>
                    </a:p>
                  </a:txBody>
                  <a:tcPr anchor="ctr"/>
                </a:tc>
                <a:extLst>
                  <a:ext uri="{0D108BD9-81ED-4DB2-BD59-A6C34878D82A}">
                    <a16:rowId xmlns:a16="http://schemas.microsoft.com/office/drawing/2014/main" val="10001"/>
                  </a:ext>
                </a:extLst>
              </a:tr>
              <a:tr h="999452">
                <a:tc>
                  <a:txBody>
                    <a:bodyPr/>
                    <a:lstStyle/>
                    <a:p>
                      <a:pPr algn="ctr"/>
                      <a:r>
                        <a:rPr lang="en-GB" sz="1200" b="1" dirty="0" smtClean="0"/>
                        <a:t>Active transport</a:t>
                      </a:r>
                    </a:p>
                    <a:p>
                      <a:pPr algn="ctr"/>
                      <a:r>
                        <a:rPr lang="en-GB" sz="1200" b="1" i="1" u="sng" dirty="0" smtClean="0"/>
                        <a:t>ENERGY </a:t>
                      </a:r>
                      <a:r>
                        <a:rPr lang="en-GB" sz="1200" b="0" dirty="0" smtClean="0"/>
                        <a:t>required</a:t>
                      </a: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Movement</a:t>
                      </a:r>
                      <a:r>
                        <a:rPr lang="en-GB" sz="1200" b="1" i="1" baseline="0" dirty="0" smtClean="0">
                          <a:solidFill>
                            <a:schemeClr val="accent2">
                              <a:lumMod val="75000"/>
                            </a:schemeClr>
                          </a:solidFill>
                        </a:rPr>
                        <a:t> of particles from a dilute solution to a more concentrated solution </a:t>
                      </a:r>
                      <a:endParaRPr lang="en-GB" sz="1200" b="1" i="1" dirty="0">
                        <a:solidFill>
                          <a:schemeClr val="accent2">
                            <a:lumMod val="75000"/>
                          </a:schemeClr>
                        </a:solidFill>
                      </a:endParaRPr>
                    </a:p>
                  </a:txBody>
                  <a:tcPr anchor="ctr"/>
                </a:tc>
                <a:tc>
                  <a:txBody>
                    <a:bodyPr/>
                    <a:lstStyle/>
                    <a:p>
                      <a:pPr algn="l"/>
                      <a:r>
                        <a:rPr lang="en-GB" sz="1200" dirty="0" smtClean="0"/>
                        <a:t>E.g. movement of mineral ions into</a:t>
                      </a:r>
                      <a:r>
                        <a:rPr lang="en-GB" sz="1200" baseline="0" dirty="0" smtClean="0"/>
                        <a:t> roots of plants and the movement of glucose into the small intestines.</a:t>
                      </a:r>
                      <a:endParaRPr lang="en-GB" sz="1200" dirty="0"/>
                    </a:p>
                  </a:txBody>
                  <a:tcPr anchor="ctr"/>
                </a:tc>
                <a:extLst>
                  <a:ext uri="{0D108BD9-81ED-4DB2-BD59-A6C34878D82A}">
                    <a16:rowId xmlns:a16="http://schemas.microsoft.com/office/drawing/2014/main" val="10002"/>
                  </a:ext>
                </a:extLst>
              </a:tr>
            </a:tbl>
          </a:graphicData>
        </a:graphic>
      </p:graphicFrame>
      <p:cxnSp>
        <p:nvCxnSpPr>
          <p:cNvPr id="374" name="Straight Connector 373"/>
          <p:cNvCxnSpPr>
            <a:stCxn id="366" idx="2"/>
            <a:endCxn id="372" idx="1"/>
          </p:cNvCxnSpPr>
          <p:nvPr/>
        </p:nvCxnSpPr>
        <p:spPr>
          <a:xfrm>
            <a:off x="7428716" y="4903884"/>
            <a:ext cx="1942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11" name="Table 510"/>
          <p:cNvGraphicFramePr>
            <a:graphicFrameLocks noGrp="1"/>
          </p:cNvGraphicFramePr>
          <p:nvPr>
            <p:extLst>
              <p:ext uri="{D42A27DB-BD31-4B8C-83A1-F6EECF244321}">
                <p14:modId xmlns:p14="http://schemas.microsoft.com/office/powerpoint/2010/main" val="1781366108"/>
              </p:ext>
            </p:extLst>
          </p:nvPr>
        </p:nvGraphicFramePr>
        <p:xfrm>
          <a:off x="5605273" y="131895"/>
          <a:ext cx="6481952" cy="2448240"/>
        </p:xfrm>
        <a:graphic>
          <a:graphicData uri="http://schemas.openxmlformats.org/drawingml/2006/table">
            <a:tbl>
              <a:tblPr firstRow="1" bandRow="1">
                <a:tableStyleId>{5940675A-B579-460E-94D1-54222C63F5DA}</a:tableStyleId>
              </a:tblPr>
              <a:tblGrid>
                <a:gridCol w="1279077">
                  <a:extLst>
                    <a:ext uri="{9D8B030D-6E8A-4147-A177-3AD203B41FA5}">
                      <a16:colId xmlns:a16="http://schemas.microsoft.com/office/drawing/2014/main" val="20000"/>
                    </a:ext>
                  </a:extLst>
                </a:gridCol>
                <a:gridCol w="5202875">
                  <a:extLst>
                    <a:ext uri="{9D8B030D-6E8A-4147-A177-3AD203B41FA5}">
                      <a16:colId xmlns:a16="http://schemas.microsoft.com/office/drawing/2014/main" val="20001"/>
                    </a:ext>
                  </a:extLst>
                </a:gridCol>
              </a:tblGrid>
              <a:tr h="497760">
                <a:tc>
                  <a:txBody>
                    <a:bodyPr/>
                    <a:lstStyle/>
                    <a:p>
                      <a:pPr algn="ctr"/>
                      <a:r>
                        <a:rPr lang="en-GB" sz="1200" b="1" dirty="0" smtClean="0"/>
                        <a:t>Small intestines </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Villi – increase surface area, Good</a:t>
                      </a:r>
                      <a:r>
                        <a:rPr lang="en-GB" sz="1200" b="1" i="1" baseline="0" dirty="0" smtClean="0">
                          <a:solidFill>
                            <a:schemeClr val="accent2">
                              <a:lumMod val="75000"/>
                            </a:schemeClr>
                          </a:solidFill>
                        </a:rPr>
                        <a:t> blood supply – to maintain concentration gradient, Thin membranes – short diffusion distance.</a:t>
                      </a:r>
                      <a:endParaRPr lang="en-GB" sz="1200" b="1" i="1" dirty="0">
                        <a:solidFill>
                          <a:schemeClr val="accent2">
                            <a:lumMod val="75000"/>
                          </a:schemeClr>
                        </a:solidFill>
                      </a:endParaRPr>
                    </a:p>
                  </a:txBody>
                  <a:tcPr anchor="ctr"/>
                </a:tc>
                <a:extLst>
                  <a:ext uri="{0D108BD9-81ED-4DB2-BD59-A6C34878D82A}">
                    <a16:rowId xmlns:a16="http://schemas.microsoft.com/office/drawing/2014/main" val="10000"/>
                  </a:ext>
                </a:extLst>
              </a:tr>
              <a:tr h="456962">
                <a:tc>
                  <a:txBody>
                    <a:bodyPr/>
                    <a:lstStyle/>
                    <a:p>
                      <a:pPr algn="ctr"/>
                      <a:r>
                        <a:rPr lang="en-GB" sz="1200" b="1" dirty="0" smtClean="0"/>
                        <a:t>Lungs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Alveoli– increase surface area, Good</a:t>
                      </a:r>
                      <a:r>
                        <a:rPr lang="en-GB" sz="1200" b="1" i="1" baseline="0" dirty="0" smtClean="0">
                          <a:solidFill>
                            <a:schemeClr val="accent2">
                              <a:lumMod val="75000"/>
                            </a:schemeClr>
                          </a:solidFill>
                        </a:rPr>
                        <a:t> blood supply – to maintain concentration gradient, Thin membranes – short diffusion distance.</a:t>
                      </a:r>
                      <a:endParaRPr lang="en-GB" sz="1200" b="1" i="1" dirty="0">
                        <a:solidFill>
                          <a:schemeClr val="accent2">
                            <a:lumMod val="75000"/>
                          </a:schemeClr>
                        </a:solidFill>
                      </a:endParaRPr>
                    </a:p>
                  </a:txBody>
                  <a:tcPr anchor="ctr"/>
                </a:tc>
                <a:extLst>
                  <a:ext uri="{0D108BD9-81ED-4DB2-BD59-A6C34878D82A}">
                    <a16:rowId xmlns:a16="http://schemas.microsoft.com/office/drawing/2014/main" val="10001"/>
                  </a:ext>
                </a:extLst>
              </a:tr>
              <a:tr h="49776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dirty="0" smtClean="0"/>
                        <a:t>Gills in fish</a:t>
                      </a:r>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Gill filaments</a:t>
                      </a:r>
                      <a:r>
                        <a:rPr lang="en-GB" sz="1200" b="1" i="1" baseline="0" dirty="0" smtClean="0">
                          <a:solidFill>
                            <a:schemeClr val="accent2">
                              <a:lumMod val="75000"/>
                            </a:schemeClr>
                          </a:solidFill>
                        </a:rPr>
                        <a:t> and lamella </a:t>
                      </a:r>
                      <a:r>
                        <a:rPr lang="en-GB" sz="1200" b="1" i="1" dirty="0" smtClean="0">
                          <a:solidFill>
                            <a:schemeClr val="accent2">
                              <a:lumMod val="75000"/>
                            </a:schemeClr>
                          </a:solidFill>
                        </a:rPr>
                        <a:t>– increase surface area, Good</a:t>
                      </a:r>
                      <a:r>
                        <a:rPr lang="en-GB" sz="1200" b="1" i="1" baseline="0" dirty="0" smtClean="0">
                          <a:solidFill>
                            <a:schemeClr val="accent2">
                              <a:lumMod val="75000"/>
                            </a:schemeClr>
                          </a:solidFill>
                        </a:rPr>
                        <a:t> blood supply – to maintain concentration gradient, Thin membranes – short diffusion distance.</a:t>
                      </a:r>
                      <a:endParaRPr lang="en-GB" sz="1200" b="1" i="1" dirty="0">
                        <a:solidFill>
                          <a:schemeClr val="accent2">
                            <a:lumMod val="75000"/>
                          </a:schemeClr>
                        </a:solidFill>
                      </a:endParaRPr>
                    </a:p>
                  </a:txBody>
                  <a:tcPr anchor="ctr"/>
                </a:tc>
                <a:extLst>
                  <a:ext uri="{0D108BD9-81ED-4DB2-BD59-A6C34878D82A}">
                    <a16:rowId xmlns:a16="http://schemas.microsoft.com/office/drawing/2014/main" val="10002"/>
                  </a:ext>
                </a:extLst>
              </a:tr>
              <a:tr h="497760">
                <a:tc>
                  <a:txBody>
                    <a:bodyPr/>
                    <a:lstStyle/>
                    <a:p>
                      <a:pPr algn="ctr"/>
                      <a:r>
                        <a:rPr lang="en-GB" sz="1200" b="1" dirty="0" smtClean="0"/>
                        <a:t>Roots </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Root hair cells - increase surface area.</a:t>
                      </a:r>
                      <a:endParaRPr lang="en-GB" sz="1200" b="1" i="1" dirty="0">
                        <a:solidFill>
                          <a:schemeClr val="accent2">
                            <a:lumMod val="75000"/>
                          </a:schemeClr>
                        </a:solidFill>
                      </a:endParaRPr>
                    </a:p>
                  </a:txBody>
                  <a:tcPr anchor="ctr"/>
                </a:tc>
                <a:extLst>
                  <a:ext uri="{0D108BD9-81ED-4DB2-BD59-A6C34878D82A}">
                    <a16:rowId xmlns:a16="http://schemas.microsoft.com/office/drawing/2014/main" val="10003"/>
                  </a:ext>
                </a:extLst>
              </a:tr>
              <a:tr h="497760">
                <a:tc>
                  <a:txBody>
                    <a:bodyPr/>
                    <a:lstStyle/>
                    <a:p>
                      <a:pPr algn="ctr"/>
                      <a:r>
                        <a:rPr lang="en-GB" sz="1200" b="1" dirty="0" smtClean="0"/>
                        <a:t>Leaves</a:t>
                      </a: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Large</a:t>
                      </a:r>
                      <a:r>
                        <a:rPr lang="en-GB" sz="1200" b="1" i="1" baseline="0" dirty="0" smtClean="0">
                          <a:solidFill>
                            <a:schemeClr val="accent2">
                              <a:lumMod val="75000"/>
                            </a:schemeClr>
                          </a:solidFill>
                        </a:rPr>
                        <a:t> surface area, </a:t>
                      </a:r>
                      <a:r>
                        <a:rPr lang="en-GB" sz="1200" b="1" i="1" dirty="0" smtClean="0">
                          <a:solidFill>
                            <a:schemeClr val="accent2">
                              <a:lumMod val="75000"/>
                            </a:schemeClr>
                          </a:solidFill>
                        </a:rPr>
                        <a:t> thin leaves for short diffusion path, stomata on the lower surface to let O</a:t>
                      </a:r>
                      <a:r>
                        <a:rPr lang="en-GB" sz="1200" b="1" i="1" baseline="-25000" dirty="0" smtClean="0">
                          <a:solidFill>
                            <a:schemeClr val="accent2">
                              <a:lumMod val="75000"/>
                            </a:schemeClr>
                          </a:solidFill>
                        </a:rPr>
                        <a:t>2</a:t>
                      </a:r>
                      <a:r>
                        <a:rPr lang="en-GB" sz="1200" b="1" i="1" baseline="0" dirty="0" smtClean="0">
                          <a:solidFill>
                            <a:schemeClr val="accent2">
                              <a:lumMod val="75000"/>
                            </a:schemeClr>
                          </a:solidFill>
                        </a:rPr>
                        <a:t> and CO</a:t>
                      </a:r>
                      <a:r>
                        <a:rPr lang="en-GB" sz="1200" b="1" i="1" baseline="-25000" dirty="0" smtClean="0">
                          <a:solidFill>
                            <a:schemeClr val="accent2">
                              <a:lumMod val="75000"/>
                            </a:schemeClr>
                          </a:solidFill>
                        </a:rPr>
                        <a:t>2</a:t>
                      </a:r>
                      <a:r>
                        <a:rPr lang="en-GB" sz="1200" b="1" i="1" baseline="0" dirty="0" smtClean="0">
                          <a:solidFill>
                            <a:schemeClr val="accent2">
                              <a:lumMod val="75000"/>
                            </a:schemeClr>
                          </a:solidFill>
                        </a:rPr>
                        <a:t> in and out.</a:t>
                      </a:r>
                      <a:endParaRPr lang="en-GB" sz="1200" b="1" i="1" dirty="0">
                        <a:solidFill>
                          <a:schemeClr val="accent2">
                            <a:lumMod val="75000"/>
                          </a:schemeClr>
                        </a:solidFill>
                      </a:endParaRPr>
                    </a:p>
                  </a:txBody>
                  <a:tcPr anchor="ctr"/>
                </a:tc>
                <a:extLst>
                  <a:ext uri="{0D108BD9-81ED-4DB2-BD59-A6C34878D82A}">
                    <a16:rowId xmlns:a16="http://schemas.microsoft.com/office/drawing/2014/main" val="10004"/>
                  </a:ext>
                </a:extLst>
              </a:tr>
            </a:tbl>
          </a:graphicData>
        </a:graphic>
      </p:graphicFrame>
      <p:sp>
        <p:nvSpPr>
          <p:cNvPr id="512" name="Rectangle 511"/>
          <p:cNvSpPr/>
          <p:nvPr/>
        </p:nvSpPr>
        <p:spPr>
          <a:xfrm>
            <a:off x="6394006" y="2726355"/>
            <a:ext cx="2540819" cy="39072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ADAPTATIONS FOR </a:t>
            </a:r>
            <a:r>
              <a:rPr lang="en-GB" sz="1400" b="1" dirty="0" smtClean="0">
                <a:solidFill>
                  <a:schemeClr val="tx1"/>
                </a:solidFill>
              </a:rPr>
              <a:t>DIFFUSION </a:t>
            </a:r>
            <a:endParaRPr lang="en-GB" sz="1400" b="1" dirty="0">
              <a:solidFill>
                <a:schemeClr val="tx1"/>
              </a:solidFill>
            </a:endParaRPr>
          </a:p>
        </p:txBody>
      </p:sp>
      <p:cxnSp>
        <p:nvCxnSpPr>
          <p:cNvPr id="513" name="Straight Connector 512"/>
          <p:cNvCxnSpPr>
            <a:stCxn id="512" idx="2"/>
            <a:endCxn id="366" idx="3"/>
          </p:cNvCxnSpPr>
          <p:nvPr/>
        </p:nvCxnSpPr>
        <p:spPr>
          <a:xfrm flipH="1">
            <a:off x="7244050" y="3117077"/>
            <a:ext cx="420366" cy="5195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a:stCxn id="512" idx="1"/>
          </p:cNvCxnSpPr>
          <p:nvPr/>
        </p:nvCxnSpPr>
        <p:spPr>
          <a:xfrm flipH="1" flipV="1">
            <a:off x="6153912" y="2588796"/>
            <a:ext cx="240094" cy="332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3" name="Rectangle 522"/>
          <p:cNvSpPr/>
          <p:nvPr/>
        </p:nvSpPr>
        <p:spPr>
          <a:xfrm>
            <a:off x="9152127" y="2655320"/>
            <a:ext cx="3535176" cy="55982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The greater the difference in concentrations the faster the rate of diffusion.</a:t>
            </a:r>
            <a:endParaRPr lang="en-US" sz="1200" dirty="0"/>
          </a:p>
        </p:txBody>
      </p:sp>
      <p:cxnSp>
        <p:nvCxnSpPr>
          <p:cNvPr id="528" name="Straight Connector 527"/>
          <p:cNvCxnSpPr>
            <a:stCxn id="512" idx="3"/>
            <a:endCxn id="523" idx="1"/>
          </p:cNvCxnSpPr>
          <p:nvPr/>
        </p:nvCxnSpPr>
        <p:spPr>
          <a:xfrm>
            <a:off x="8934825" y="2921716"/>
            <a:ext cx="217302" cy="135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a:stCxn id="4" idx="0"/>
            <a:endCxn id="27" idx="3"/>
          </p:cNvCxnSpPr>
          <p:nvPr/>
        </p:nvCxnSpPr>
        <p:spPr>
          <a:xfrm flipH="1" flipV="1">
            <a:off x="4970736" y="1832910"/>
            <a:ext cx="997492" cy="13553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204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57642" y="3188298"/>
            <a:ext cx="1821172"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a:ea typeface="Verdana" panose="020B0604030504040204" pitchFamily="34" charset="0"/>
                <a:cs typeface="Verdana" panose="020B0604030504040204" pitchFamily="34" charset="0"/>
              </a:rPr>
              <a:t>AQA </a:t>
            </a:r>
            <a:endParaRPr lang="en-GB" sz="1800" b="1" dirty="0" smtClean="0">
              <a:ea typeface="Verdana" panose="020B0604030504040204" pitchFamily="34" charset="0"/>
              <a:cs typeface="Verdana" panose="020B0604030504040204" pitchFamily="34" charset="0"/>
            </a:endParaRPr>
          </a:p>
          <a:p>
            <a:pPr algn="ctr"/>
            <a:r>
              <a:rPr lang="en-GB" sz="1800" b="1" dirty="0" smtClean="0">
                <a:ea typeface="Verdana" panose="020B0604030504040204" pitchFamily="34" charset="0"/>
                <a:cs typeface="Verdana" panose="020B0604030504040204" pitchFamily="34" charset="0"/>
              </a:rPr>
              <a:t>Cell Biology 2</a:t>
            </a:r>
            <a:endParaRPr lang="en-GB" sz="1800" dirty="0">
              <a:ea typeface="Verdana" panose="020B0604030504040204" pitchFamily="34" charset="0"/>
              <a:cs typeface="Verdana" panose="020B0604030504040204" pitchFamily="34" charset="0"/>
            </a:endParaRPr>
          </a:p>
        </p:txBody>
      </p:sp>
      <p:pic>
        <p:nvPicPr>
          <p:cNvPr id="81" name="Picture 80"/>
          <p:cNvPicPr>
            <a:picLocks noChangeAspect="1"/>
          </p:cNvPicPr>
          <p:nvPr/>
        </p:nvPicPr>
        <p:blipFill>
          <a:blip r:embed="rId2" cstate="print"/>
          <a:stretch>
            <a:fillRect/>
          </a:stretch>
        </p:blipFill>
        <p:spPr>
          <a:xfrm>
            <a:off x="278238" y="6990554"/>
            <a:ext cx="3953276" cy="1437016"/>
          </a:xfrm>
          <a:prstGeom prst="rect">
            <a:avLst/>
          </a:prstGeom>
          <a:ln>
            <a:solidFill>
              <a:schemeClr val="tx1"/>
            </a:solidFill>
          </a:ln>
        </p:spPr>
      </p:pic>
      <p:graphicFrame>
        <p:nvGraphicFramePr>
          <p:cNvPr id="27" name="Table 26"/>
          <p:cNvGraphicFramePr>
            <a:graphicFrameLocks noGrp="1"/>
          </p:cNvGraphicFramePr>
          <p:nvPr>
            <p:extLst>
              <p:ext uri="{D42A27DB-BD31-4B8C-83A1-F6EECF244321}">
                <p14:modId xmlns:p14="http://schemas.microsoft.com/office/powerpoint/2010/main" val="2021811375"/>
              </p:ext>
            </p:extLst>
          </p:nvPr>
        </p:nvGraphicFramePr>
        <p:xfrm>
          <a:off x="946423" y="140970"/>
          <a:ext cx="4024313" cy="3383881"/>
        </p:xfrm>
        <a:graphic>
          <a:graphicData uri="http://schemas.openxmlformats.org/drawingml/2006/table">
            <a:tbl>
              <a:tblPr firstRow="1" bandRow="1">
                <a:tableStyleId>{5940675A-B579-460E-94D1-54222C63F5DA}</a:tableStyleId>
              </a:tblPr>
              <a:tblGrid>
                <a:gridCol w="1136621">
                  <a:extLst>
                    <a:ext uri="{9D8B030D-6E8A-4147-A177-3AD203B41FA5}">
                      <a16:colId xmlns:a16="http://schemas.microsoft.com/office/drawing/2014/main" val="20000"/>
                    </a:ext>
                  </a:extLst>
                </a:gridCol>
                <a:gridCol w="2887692">
                  <a:extLst>
                    <a:ext uri="{9D8B030D-6E8A-4147-A177-3AD203B41FA5}">
                      <a16:colId xmlns:a16="http://schemas.microsoft.com/office/drawing/2014/main" val="20001"/>
                    </a:ext>
                  </a:extLst>
                </a:gridCol>
              </a:tblGrid>
              <a:tr h="457297">
                <a:tc>
                  <a:txBody>
                    <a:bodyPr/>
                    <a:lstStyle/>
                    <a:p>
                      <a:pPr algn="ctr"/>
                      <a:endParaRPr lang="en-GB" sz="2400" dirty="0"/>
                    </a:p>
                  </a:txBody>
                  <a:tcPr anchor="ctr">
                    <a:solidFill>
                      <a:schemeClr val="accent2">
                        <a:lumMod val="40000"/>
                        <a:lumOff val="60000"/>
                      </a:schemeClr>
                    </a:solidFill>
                  </a:tcPr>
                </a:tc>
                <a:tc>
                  <a:txBody>
                    <a:bodyPr/>
                    <a:lstStyle/>
                    <a:p>
                      <a:pPr algn="ctr"/>
                      <a:r>
                        <a:rPr lang="en-GB" sz="1200" dirty="0" smtClean="0"/>
                        <a:t>The</a:t>
                      </a:r>
                      <a:r>
                        <a:rPr lang="en-GB" sz="1200" baseline="0" dirty="0" smtClean="0"/>
                        <a:t> s</a:t>
                      </a:r>
                      <a:r>
                        <a:rPr lang="en-GB" sz="1200" dirty="0" smtClean="0"/>
                        <a:t>mallest structural and functional unit of an</a:t>
                      </a:r>
                      <a:r>
                        <a:rPr lang="en-GB" sz="1200" baseline="0" dirty="0" smtClean="0"/>
                        <a:t> organism.</a:t>
                      </a:r>
                      <a:endParaRPr lang="en-GB" sz="1200" dirty="0"/>
                    </a:p>
                  </a:txBody>
                  <a:tcPr anchor="ctr"/>
                </a:tc>
                <a:extLst>
                  <a:ext uri="{0D108BD9-81ED-4DB2-BD59-A6C34878D82A}">
                    <a16:rowId xmlns:a16="http://schemas.microsoft.com/office/drawing/2014/main" val="10000"/>
                  </a:ext>
                </a:extLst>
              </a:tr>
              <a:tr h="224693">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457297">
                <a:tc>
                  <a:txBody>
                    <a:bodyPr/>
                    <a:lstStyle/>
                    <a:p>
                      <a:pPr algn="ctr"/>
                      <a:endParaRPr lang="en-GB" sz="1800" dirty="0"/>
                    </a:p>
                  </a:txBody>
                  <a:tcPr anchor="ctr">
                    <a:solidFill>
                      <a:schemeClr val="accent2">
                        <a:lumMod val="40000"/>
                        <a:lumOff val="60000"/>
                      </a:schemeClr>
                    </a:solidFill>
                  </a:tcPr>
                </a:tc>
                <a:tc>
                  <a:txBody>
                    <a:bodyPr/>
                    <a:lstStyle/>
                    <a:p>
                      <a:pPr algn="ctr"/>
                      <a:r>
                        <a:rPr lang="en-GB" sz="1200" baseline="0" dirty="0" smtClean="0"/>
                        <a:t> A structure that c</a:t>
                      </a:r>
                      <a:r>
                        <a:rPr lang="en-GB" sz="1200" dirty="0" smtClean="0"/>
                        <a:t>ontains genetic material</a:t>
                      </a:r>
                      <a:r>
                        <a:rPr lang="en-GB" sz="1200" baseline="0" dirty="0" smtClean="0"/>
                        <a:t> and controls the activities of the cell.</a:t>
                      </a:r>
                      <a:endParaRPr lang="en-GB" sz="1200" dirty="0"/>
                    </a:p>
                  </a:txBody>
                  <a:tcPr anchor="ctr"/>
                </a:tc>
                <a:extLst>
                  <a:ext uri="{0D108BD9-81ED-4DB2-BD59-A6C34878D82A}">
                    <a16:rowId xmlns:a16="http://schemas.microsoft.com/office/drawing/2014/main" val="10002"/>
                  </a:ext>
                </a:extLst>
              </a:tr>
              <a:tr h="188020">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457297">
                <a:tc>
                  <a:txBody>
                    <a:bodyPr/>
                    <a:lstStyle/>
                    <a:p>
                      <a:pPr algn="ctr"/>
                      <a:endParaRPr lang="en-GB" sz="1400" dirty="0"/>
                    </a:p>
                  </a:txBody>
                  <a:tcPr anchor="ctr">
                    <a:solidFill>
                      <a:schemeClr val="accent2">
                        <a:lumMod val="40000"/>
                        <a:lumOff val="60000"/>
                      </a:schemeClr>
                    </a:solidFill>
                  </a:tcPr>
                </a:tc>
                <a:tc>
                  <a:txBody>
                    <a:bodyPr/>
                    <a:lstStyle/>
                    <a:p>
                      <a:pPr algn="ctr"/>
                      <a:r>
                        <a:rPr lang="en-GB" sz="1200" dirty="0" smtClean="0"/>
                        <a:t>A</a:t>
                      </a:r>
                      <a:r>
                        <a:rPr lang="en-GB" sz="1200" baseline="0" dirty="0" smtClean="0"/>
                        <a:t> thread like structure of coiled DNA found in the nucleus of eukaryotic cells.</a:t>
                      </a:r>
                      <a:endParaRPr lang="en-GB" sz="1200" dirty="0"/>
                    </a:p>
                  </a:txBody>
                  <a:tcPr anchor="ctr"/>
                </a:tc>
                <a:extLst>
                  <a:ext uri="{0D108BD9-81ED-4DB2-BD59-A6C34878D82A}">
                    <a16:rowId xmlns:a16="http://schemas.microsoft.com/office/drawing/2014/main" val="10004"/>
                  </a:ext>
                </a:extLst>
              </a:tr>
              <a:tr h="274378">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457297">
                <a:tc>
                  <a:txBody>
                    <a:bodyPr/>
                    <a:lstStyle/>
                    <a:p>
                      <a:pPr algn="ctr"/>
                      <a:endParaRPr lang="en-GB" sz="1200" dirty="0"/>
                    </a:p>
                  </a:txBody>
                  <a:tcPr anchor="ctr">
                    <a:solidFill>
                      <a:schemeClr val="accent2">
                        <a:lumMod val="40000"/>
                        <a:lumOff val="60000"/>
                      </a:schemeClr>
                    </a:solidFill>
                  </a:tcPr>
                </a:tc>
                <a:tc>
                  <a:txBody>
                    <a:bodyPr/>
                    <a:lstStyle/>
                    <a:p>
                      <a:pPr algn="ctr"/>
                      <a:r>
                        <a:rPr lang="en-GB" sz="1200" dirty="0" smtClean="0"/>
                        <a:t>A polymer made up of two strands forming a double helix.</a:t>
                      </a:r>
                    </a:p>
                  </a:txBody>
                  <a:tcPr anchor="ctr"/>
                </a:tc>
                <a:extLst>
                  <a:ext uri="{0D108BD9-81ED-4DB2-BD59-A6C34878D82A}">
                    <a16:rowId xmlns:a16="http://schemas.microsoft.com/office/drawing/2014/main" val="10006"/>
                  </a:ext>
                </a:extLst>
              </a:tr>
              <a:tr h="274378">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7"/>
                  </a:ext>
                </a:extLst>
              </a:tr>
              <a:tr h="457297">
                <a:tc>
                  <a:txBody>
                    <a:bodyPr/>
                    <a:lstStyle/>
                    <a:p>
                      <a:pPr algn="ctr"/>
                      <a:endParaRPr lang="en-GB" sz="1050" dirty="0"/>
                    </a:p>
                  </a:txBody>
                  <a:tcPr anchor="ctr">
                    <a:solidFill>
                      <a:schemeClr val="accent2">
                        <a:lumMod val="40000"/>
                        <a:lumOff val="60000"/>
                      </a:schemeClr>
                    </a:solidFill>
                  </a:tcPr>
                </a:tc>
                <a:tc>
                  <a:txBody>
                    <a:bodyPr/>
                    <a:lstStyle/>
                    <a:p>
                      <a:pPr algn="ctr"/>
                      <a:r>
                        <a:rPr lang="en-GB" sz="1200" dirty="0" smtClean="0"/>
                        <a:t>A section of DNA that codes for a specific protein or characteristic.</a:t>
                      </a:r>
                      <a:endParaRPr lang="en-GB" sz="1200" dirty="0"/>
                    </a:p>
                  </a:txBody>
                  <a:tcPr anchor="ctr"/>
                </a:tc>
                <a:extLst>
                  <a:ext uri="{0D108BD9-81ED-4DB2-BD59-A6C34878D82A}">
                    <a16:rowId xmlns:a16="http://schemas.microsoft.com/office/drawing/2014/main" val="10008"/>
                  </a:ext>
                </a:extLst>
              </a:tr>
            </a:tbl>
          </a:graphicData>
        </a:graphic>
      </p:graphicFrame>
      <p:sp>
        <p:nvSpPr>
          <p:cNvPr id="28" name="Down Arrow 27"/>
          <p:cNvSpPr/>
          <p:nvPr/>
        </p:nvSpPr>
        <p:spPr>
          <a:xfrm>
            <a:off x="1179821" y="645128"/>
            <a:ext cx="694267" cy="152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Down Arrow 30"/>
          <p:cNvSpPr/>
          <p:nvPr/>
        </p:nvSpPr>
        <p:spPr>
          <a:xfrm>
            <a:off x="1298353" y="1376178"/>
            <a:ext cx="457201" cy="1585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Down Arrow 31"/>
          <p:cNvSpPr/>
          <p:nvPr/>
        </p:nvSpPr>
        <p:spPr>
          <a:xfrm>
            <a:off x="1332216" y="2100657"/>
            <a:ext cx="360000" cy="1585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Down Arrow 32"/>
          <p:cNvSpPr/>
          <p:nvPr/>
        </p:nvSpPr>
        <p:spPr>
          <a:xfrm>
            <a:off x="1430683" y="2825136"/>
            <a:ext cx="180000" cy="1585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p:cNvSpPr txBox="1"/>
          <p:nvPr/>
        </p:nvSpPr>
        <p:spPr>
          <a:xfrm rot="16200000">
            <a:off x="-1198092" y="1774285"/>
            <a:ext cx="3225126" cy="523220"/>
          </a:xfrm>
          <a:prstGeom prst="rect">
            <a:avLst/>
          </a:prstGeom>
          <a:noFill/>
        </p:spPr>
        <p:txBody>
          <a:bodyPr wrap="square" rtlCol="0" anchor="t">
            <a:spAutoFit/>
          </a:bodyPr>
          <a:lstStyle/>
          <a:p>
            <a:pPr algn="ctr"/>
            <a:r>
              <a:rPr lang="en-GB" sz="1600" dirty="0" smtClean="0"/>
              <a:t>smallest</a:t>
            </a:r>
            <a:r>
              <a:rPr lang="en-GB" dirty="0" smtClean="0"/>
              <a:t>                  </a:t>
            </a:r>
            <a:r>
              <a:rPr lang="en-GB" sz="2800" dirty="0" smtClean="0"/>
              <a:t>largest</a:t>
            </a:r>
            <a:endParaRPr lang="en-GB" sz="2800" dirty="0"/>
          </a:p>
        </p:txBody>
      </p:sp>
      <p:pic>
        <p:nvPicPr>
          <p:cNvPr id="37" name="Picture 36"/>
          <p:cNvPicPr>
            <a:picLocks noChangeAspect="1"/>
          </p:cNvPicPr>
          <p:nvPr/>
        </p:nvPicPr>
        <p:blipFill>
          <a:blip r:embed="rId3">
            <a:biLevel thresh="75000"/>
          </a:blip>
          <a:stretch>
            <a:fillRect/>
          </a:stretch>
        </p:blipFill>
        <p:spPr>
          <a:xfrm rot="16200000">
            <a:off x="-139459" y="1711620"/>
            <a:ext cx="1223757" cy="936592"/>
          </a:xfrm>
          <a:prstGeom prst="rect">
            <a:avLst/>
          </a:prstGeom>
        </p:spPr>
      </p:pic>
      <p:sp>
        <p:nvSpPr>
          <p:cNvPr id="88" name="Rectangle 87"/>
          <p:cNvSpPr/>
          <p:nvPr/>
        </p:nvSpPr>
        <p:spPr>
          <a:xfrm>
            <a:off x="3337072" y="3835169"/>
            <a:ext cx="1322847" cy="66282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MITOSIS AND THE CELL CYCLE</a:t>
            </a:r>
            <a:endParaRPr lang="en-GB" sz="1400" b="1" dirty="0">
              <a:solidFill>
                <a:schemeClr val="tx1"/>
              </a:solidFill>
            </a:endParaRPr>
          </a:p>
        </p:txBody>
      </p:sp>
      <p:sp>
        <p:nvSpPr>
          <p:cNvPr id="91" name="Rectangle 90"/>
          <p:cNvSpPr/>
          <p:nvPr/>
        </p:nvSpPr>
        <p:spPr>
          <a:xfrm>
            <a:off x="100454" y="3826192"/>
            <a:ext cx="3031420" cy="6896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dirty="0" smtClean="0">
                <a:solidFill>
                  <a:schemeClr val="accent2">
                    <a:lumMod val="75000"/>
                  </a:schemeClr>
                </a:solidFill>
              </a:rPr>
              <a:t>Cells </a:t>
            </a:r>
            <a:r>
              <a:rPr lang="en-GB" sz="1400" b="1" i="1" dirty="0">
                <a:solidFill>
                  <a:schemeClr val="accent2">
                    <a:lumMod val="75000"/>
                  </a:schemeClr>
                </a:solidFill>
              </a:rPr>
              <a:t>divide in a series of stages. The genetic material is doubled and then divided  into two identical cells.</a:t>
            </a:r>
          </a:p>
        </p:txBody>
      </p:sp>
      <p:cxnSp>
        <p:nvCxnSpPr>
          <p:cNvPr id="92" name="Straight Connector 91"/>
          <p:cNvCxnSpPr>
            <a:stCxn id="88" idx="3"/>
            <a:endCxn id="276" idx="1"/>
          </p:cNvCxnSpPr>
          <p:nvPr/>
        </p:nvCxnSpPr>
        <p:spPr>
          <a:xfrm>
            <a:off x="4659919" y="4166584"/>
            <a:ext cx="550900" cy="9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91" idx="3"/>
            <a:endCxn id="88" idx="1"/>
          </p:cNvCxnSpPr>
          <p:nvPr/>
        </p:nvCxnSpPr>
        <p:spPr>
          <a:xfrm flipV="1">
            <a:off x="3131874" y="4166584"/>
            <a:ext cx="205198" cy="4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99" idx="0"/>
            <a:endCxn id="91" idx="2"/>
          </p:cNvCxnSpPr>
          <p:nvPr/>
        </p:nvCxnSpPr>
        <p:spPr>
          <a:xfrm flipH="1" flipV="1">
            <a:off x="1616164" y="4515876"/>
            <a:ext cx="638712" cy="2088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9" name="Table 98"/>
          <p:cNvGraphicFramePr>
            <a:graphicFrameLocks noGrp="1"/>
          </p:cNvGraphicFramePr>
          <p:nvPr>
            <p:extLst>
              <p:ext uri="{D42A27DB-BD31-4B8C-83A1-F6EECF244321}">
                <p14:modId xmlns:p14="http://schemas.microsoft.com/office/powerpoint/2010/main" val="680921725"/>
              </p:ext>
            </p:extLst>
          </p:nvPr>
        </p:nvGraphicFramePr>
        <p:xfrm>
          <a:off x="134143" y="4724680"/>
          <a:ext cx="4241467" cy="2103120"/>
        </p:xfrm>
        <a:graphic>
          <a:graphicData uri="http://schemas.openxmlformats.org/drawingml/2006/table">
            <a:tbl>
              <a:tblPr firstRow="1" bandRow="1">
                <a:tableStyleId>{5940675A-B579-460E-94D1-54222C63F5DA}</a:tableStyleId>
              </a:tblPr>
              <a:tblGrid>
                <a:gridCol w="589307">
                  <a:extLst>
                    <a:ext uri="{9D8B030D-6E8A-4147-A177-3AD203B41FA5}">
                      <a16:colId xmlns:a16="http://schemas.microsoft.com/office/drawing/2014/main" val="20000"/>
                    </a:ext>
                  </a:extLst>
                </a:gridCol>
                <a:gridCol w="803598">
                  <a:extLst>
                    <a:ext uri="{9D8B030D-6E8A-4147-A177-3AD203B41FA5}">
                      <a16:colId xmlns:a16="http://schemas.microsoft.com/office/drawing/2014/main" val="20001"/>
                    </a:ext>
                  </a:extLst>
                </a:gridCol>
                <a:gridCol w="2848562">
                  <a:extLst>
                    <a:ext uri="{9D8B030D-6E8A-4147-A177-3AD203B41FA5}">
                      <a16:colId xmlns:a16="http://schemas.microsoft.com/office/drawing/2014/main" val="20002"/>
                    </a:ext>
                  </a:extLst>
                </a:gridCol>
              </a:tblGrid>
              <a:tr h="425617">
                <a:tc>
                  <a:txBody>
                    <a:bodyPr/>
                    <a:lstStyle/>
                    <a:p>
                      <a:pPr algn="ctr"/>
                      <a:r>
                        <a:rPr lang="en-GB" sz="1200" b="1" dirty="0" smtClean="0"/>
                        <a:t>Stage 1</a:t>
                      </a: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algn="l"/>
                      <a:r>
                        <a:rPr lang="en-US" sz="1200" dirty="0" smtClean="0"/>
                        <a:t>Increase the number of sub-cellular structures e.g. ribosomes and mitochondria.</a:t>
                      </a:r>
                      <a:endParaRPr lang="en-GB" sz="1200" dirty="0"/>
                    </a:p>
                  </a:txBody>
                  <a:tcPr anchor="ctr"/>
                </a:tc>
                <a:extLst>
                  <a:ext uri="{0D108BD9-81ED-4DB2-BD59-A6C34878D82A}">
                    <a16:rowId xmlns:a16="http://schemas.microsoft.com/office/drawing/2014/main" val="10000"/>
                  </a:ext>
                </a:extLst>
              </a:tr>
              <a:tr h="425617">
                <a:tc>
                  <a:txBody>
                    <a:bodyPr/>
                    <a:lstStyle/>
                    <a:p>
                      <a:pPr algn="ctr"/>
                      <a:r>
                        <a:rPr lang="en-GB" sz="1200" b="1" dirty="0" smtClean="0"/>
                        <a:t>Stage</a:t>
                      </a:r>
                      <a:r>
                        <a:rPr lang="en-GB" sz="1200" b="1" baseline="0" dirty="0" smtClean="0"/>
                        <a:t> 2</a:t>
                      </a: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US" sz="1200" dirty="0" smtClean="0"/>
                        <a:t>DNA replicates to form two copies of each chromosome.</a:t>
                      </a:r>
                    </a:p>
                  </a:txBody>
                  <a:tcPr anchor="ctr"/>
                </a:tc>
                <a:extLst>
                  <a:ext uri="{0D108BD9-81ED-4DB2-BD59-A6C34878D82A}">
                    <a16:rowId xmlns:a16="http://schemas.microsoft.com/office/drawing/2014/main" val="10001"/>
                  </a:ext>
                </a:extLst>
              </a:tr>
              <a:tr h="860693">
                <a:tc>
                  <a:txBody>
                    <a:bodyPr/>
                    <a:lstStyle/>
                    <a:p>
                      <a:pPr algn="ctr"/>
                      <a:r>
                        <a:rPr lang="en-GB" sz="1200" b="1" dirty="0" smtClean="0"/>
                        <a:t>Stage 3</a:t>
                      </a: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algn="l"/>
                      <a:r>
                        <a:rPr lang="en-US" sz="1200" dirty="0" smtClean="0"/>
                        <a:t>One set of chromosomes is pulled to each end of the cell and the nucleus divides. Then the cytoplasm and cell membranes divide to form two cells that are identical to the parent cell. </a:t>
                      </a:r>
                      <a:endParaRPr lang="en-GB" sz="1200" dirty="0"/>
                    </a:p>
                  </a:txBody>
                  <a:tcPr anchor="ctr"/>
                </a:tc>
                <a:extLst>
                  <a:ext uri="{0D108BD9-81ED-4DB2-BD59-A6C34878D82A}">
                    <a16:rowId xmlns:a16="http://schemas.microsoft.com/office/drawing/2014/main" val="10002"/>
                  </a:ext>
                </a:extLst>
              </a:tr>
            </a:tbl>
          </a:graphicData>
        </a:graphic>
      </p:graphicFrame>
      <p:cxnSp>
        <p:nvCxnSpPr>
          <p:cNvPr id="112" name="Straight Connector 111"/>
          <p:cNvCxnSpPr>
            <a:stCxn id="99" idx="2"/>
            <a:endCxn id="81" idx="0"/>
          </p:cNvCxnSpPr>
          <p:nvPr/>
        </p:nvCxnSpPr>
        <p:spPr>
          <a:xfrm>
            <a:off x="2254876" y="6827800"/>
            <a:ext cx="0" cy="1627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134143" y="8584092"/>
            <a:ext cx="4241467" cy="646331"/>
          </a:xfrm>
          <a:prstGeom prst="rect">
            <a:avLst/>
          </a:prstGeom>
          <a:ln>
            <a:solidFill>
              <a:schemeClr val="tx1"/>
            </a:solidFill>
          </a:ln>
        </p:spPr>
        <p:txBody>
          <a:bodyPr wrap="square">
            <a:spAutoFit/>
          </a:bodyPr>
          <a:lstStyle/>
          <a:p>
            <a:pPr algn="ctr"/>
            <a:r>
              <a:rPr lang="en-GB" sz="1200" i="1" dirty="0">
                <a:solidFill>
                  <a:schemeClr val="accent2">
                    <a:lumMod val="75000"/>
                  </a:schemeClr>
                </a:solidFill>
              </a:rPr>
              <a:t>Mitosis occurs during </a:t>
            </a:r>
            <a:r>
              <a:rPr lang="en-GB" sz="1200" i="1" dirty="0" smtClean="0">
                <a:solidFill>
                  <a:schemeClr val="accent2">
                    <a:lumMod val="75000"/>
                  </a:schemeClr>
                </a:solidFill>
              </a:rPr>
              <a:t>growth, repair, replacement of cells</a:t>
            </a:r>
            <a:r>
              <a:rPr lang="en-GB" sz="1200" i="1" dirty="0">
                <a:solidFill>
                  <a:schemeClr val="accent2">
                    <a:lumMod val="75000"/>
                  </a:schemeClr>
                </a:solidFill>
              </a:rPr>
              <a:t>. </a:t>
            </a:r>
            <a:r>
              <a:rPr lang="en-GB" sz="1200" i="1" dirty="0" smtClean="0">
                <a:solidFill>
                  <a:schemeClr val="accent2">
                    <a:lumMod val="75000"/>
                  </a:schemeClr>
                </a:solidFill>
              </a:rPr>
              <a:t>Asexual </a:t>
            </a:r>
            <a:r>
              <a:rPr lang="en-GB" sz="1200" i="1" dirty="0">
                <a:solidFill>
                  <a:schemeClr val="accent2">
                    <a:lumMod val="75000"/>
                  </a:schemeClr>
                </a:solidFill>
              </a:rPr>
              <a:t>reproduction occurs by mitosis in both plants </a:t>
            </a:r>
            <a:endParaRPr lang="en-GB" sz="1200" i="1" dirty="0" smtClean="0">
              <a:solidFill>
                <a:schemeClr val="accent2">
                  <a:lumMod val="75000"/>
                </a:schemeClr>
              </a:solidFill>
            </a:endParaRPr>
          </a:p>
          <a:p>
            <a:pPr algn="ctr"/>
            <a:r>
              <a:rPr lang="en-GB" sz="1200" i="1" dirty="0" smtClean="0">
                <a:solidFill>
                  <a:schemeClr val="accent2">
                    <a:lumMod val="75000"/>
                  </a:schemeClr>
                </a:solidFill>
              </a:rPr>
              <a:t>&amp; simple </a:t>
            </a:r>
            <a:r>
              <a:rPr lang="en-GB" sz="1200" i="1" dirty="0">
                <a:solidFill>
                  <a:schemeClr val="accent2">
                    <a:lumMod val="75000"/>
                  </a:schemeClr>
                </a:solidFill>
              </a:rPr>
              <a:t>animals. </a:t>
            </a:r>
          </a:p>
        </p:txBody>
      </p:sp>
      <p:cxnSp>
        <p:nvCxnSpPr>
          <p:cNvPr id="123" name="Straight Connector 122"/>
          <p:cNvCxnSpPr>
            <a:stCxn id="120" idx="0"/>
            <a:endCxn id="81" idx="2"/>
          </p:cNvCxnSpPr>
          <p:nvPr/>
        </p:nvCxnSpPr>
        <p:spPr>
          <a:xfrm flipH="1" flipV="1">
            <a:off x="2254876" y="8427570"/>
            <a:ext cx="1" cy="156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5364751" y="4498183"/>
            <a:ext cx="1208464" cy="295906"/>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STEM CELLS</a:t>
            </a:r>
            <a:endParaRPr lang="en-GB" sz="1400" b="1" dirty="0">
              <a:solidFill>
                <a:schemeClr val="tx1"/>
              </a:solidFill>
            </a:endParaRPr>
          </a:p>
        </p:txBody>
      </p:sp>
      <p:cxnSp>
        <p:nvCxnSpPr>
          <p:cNvPr id="149" name="Straight Connector 148"/>
          <p:cNvCxnSpPr>
            <a:stCxn id="4" idx="2"/>
            <a:endCxn id="276" idx="0"/>
          </p:cNvCxnSpPr>
          <p:nvPr/>
        </p:nvCxnSpPr>
        <p:spPr>
          <a:xfrm>
            <a:off x="5968228" y="3834629"/>
            <a:ext cx="0" cy="156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Rectangle 158"/>
          <p:cNvSpPr/>
          <p:nvPr/>
        </p:nvSpPr>
        <p:spPr>
          <a:xfrm>
            <a:off x="4867159" y="5776240"/>
            <a:ext cx="629956" cy="14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Rectangle 159"/>
          <p:cNvSpPr/>
          <p:nvPr/>
        </p:nvSpPr>
        <p:spPr>
          <a:xfrm>
            <a:off x="4906916" y="4994331"/>
            <a:ext cx="629956" cy="14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9" name="Rectangle 178"/>
          <p:cNvSpPr/>
          <p:nvPr/>
        </p:nvSpPr>
        <p:spPr>
          <a:xfrm>
            <a:off x="5153474" y="4922153"/>
            <a:ext cx="1629508" cy="42016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GB" sz="1200" i="1" dirty="0">
              <a:solidFill>
                <a:schemeClr val="accent2"/>
              </a:solidFill>
            </a:endParaRPr>
          </a:p>
        </p:txBody>
      </p:sp>
      <p:cxnSp>
        <p:nvCxnSpPr>
          <p:cNvPr id="180" name="Straight Connector 179"/>
          <p:cNvCxnSpPr>
            <a:stCxn id="148" idx="2"/>
            <a:endCxn id="179" idx="0"/>
          </p:cNvCxnSpPr>
          <p:nvPr/>
        </p:nvCxnSpPr>
        <p:spPr>
          <a:xfrm flipH="1">
            <a:off x="5968228" y="4794089"/>
            <a:ext cx="755" cy="1280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5" name="Rectangle 184"/>
          <p:cNvSpPr/>
          <p:nvPr/>
        </p:nvSpPr>
        <p:spPr>
          <a:xfrm>
            <a:off x="4566963" y="5607825"/>
            <a:ext cx="2216019" cy="67685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Divides to form more </a:t>
            </a:r>
            <a:r>
              <a:rPr lang="en-US" sz="1200" dirty="0"/>
              <a:t>cells of the same type, and </a:t>
            </a:r>
            <a:r>
              <a:rPr lang="en-US" sz="1200" dirty="0" smtClean="0"/>
              <a:t>can differentiate to form many other cell types. </a:t>
            </a:r>
            <a:endParaRPr lang="en-US" sz="1200" dirty="0"/>
          </a:p>
        </p:txBody>
      </p:sp>
      <p:cxnSp>
        <p:nvCxnSpPr>
          <p:cNvPr id="197" name="Straight Connector 196"/>
          <p:cNvCxnSpPr>
            <a:stCxn id="185" idx="0"/>
            <a:endCxn id="179" idx="2"/>
          </p:cNvCxnSpPr>
          <p:nvPr/>
        </p:nvCxnSpPr>
        <p:spPr>
          <a:xfrm flipV="1">
            <a:off x="5674973" y="5342317"/>
            <a:ext cx="293255" cy="2655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8" name="Table 207"/>
          <p:cNvGraphicFramePr>
            <a:graphicFrameLocks noGrp="1"/>
          </p:cNvGraphicFramePr>
          <p:nvPr>
            <p:extLst>
              <p:ext uri="{D42A27DB-BD31-4B8C-83A1-F6EECF244321}">
                <p14:modId xmlns:p14="http://schemas.microsoft.com/office/powerpoint/2010/main" val="418668020"/>
              </p:ext>
            </p:extLst>
          </p:nvPr>
        </p:nvGraphicFramePr>
        <p:xfrm>
          <a:off x="4537276" y="6630927"/>
          <a:ext cx="8150027" cy="1920240"/>
        </p:xfrm>
        <a:graphic>
          <a:graphicData uri="http://schemas.openxmlformats.org/drawingml/2006/table">
            <a:tbl>
              <a:tblPr firstRow="1" bandRow="1">
                <a:tableStyleId>{5940675A-B579-460E-94D1-54222C63F5DA}</a:tableStyleId>
              </a:tblPr>
              <a:tblGrid>
                <a:gridCol w="1492049">
                  <a:extLst>
                    <a:ext uri="{9D8B030D-6E8A-4147-A177-3AD203B41FA5}">
                      <a16:colId xmlns:a16="http://schemas.microsoft.com/office/drawing/2014/main" val="20000"/>
                    </a:ext>
                  </a:extLst>
                </a:gridCol>
                <a:gridCol w="3257550">
                  <a:extLst>
                    <a:ext uri="{9D8B030D-6E8A-4147-A177-3AD203B41FA5}">
                      <a16:colId xmlns:a16="http://schemas.microsoft.com/office/drawing/2014/main" val="20001"/>
                    </a:ext>
                  </a:extLst>
                </a:gridCol>
                <a:gridCol w="3400428">
                  <a:extLst>
                    <a:ext uri="{9D8B030D-6E8A-4147-A177-3AD203B41FA5}">
                      <a16:colId xmlns:a16="http://schemas.microsoft.com/office/drawing/2014/main" val="20002"/>
                    </a:ext>
                  </a:extLst>
                </a:gridCol>
              </a:tblGrid>
              <a:tr h="640080">
                <a:tc>
                  <a:txBody>
                    <a:bodyPr/>
                    <a:lstStyle/>
                    <a:p>
                      <a:pPr algn="ct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Can be cloned and made</a:t>
                      </a:r>
                      <a:r>
                        <a:rPr lang="en-GB" sz="1200" b="1" i="1" baseline="0" dirty="0" smtClean="0">
                          <a:solidFill>
                            <a:schemeClr val="accent2">
                              <a:lumMod val="75000"/>
                            </a:schemeClr>
                          </a:solidFill>
                        </a:rPr>
                        <a:t> to differentiate into most cell types</a:t>
                      </a:r>
                      <a:endParaRPr lang="en-GB" sz="1200" b="1" i="1" dirty="0">
                        <a:solidFill>
                          <a:schemeClr val="accent2">
                            <a:lumMod val="75000"/>
                          </a:schemeClr>
                        </a:solidFill>
                      </a:endParaRPr>
                    </a:p>
                  </a:txBody>
                  <a:tcPr anchor="ctr"/>
                </a:tc>
                <a:tc>
                  <a:txBody>
                    <a:bodyPr/>
                    <a:lstStyle/>
                    <a:p>
                      <a:pPr algn="l"/>
                      <a:r>
                        <a:rPr lang="en-GB" sz="1200" dirty="0" smtClean="0"/>
                        <a:t>Therapeutic cloning uses same genes so the body does not reject</a:t>
                      </a:r>
                      <a:r>
                        <a:rPr lang="en-GB" sz="1200" baseline="0" dirty="0" smtClean="0"/>
                        <a:t> the tissue. Can be a risk of infection</a:t>
                      </a:r>
                      <a:endParaRPr lang="en-GB" sz="1200" dirty="0"/>
                    </a:p>
                  </a:txBody>
                  <a:tcPr anchor="ctr"/>
                </a:tc>
                <a:extLst>
                  <a:ext uri="{0D108BD9-81ED-4DB2-BD59-A6C34878D82A}">
                    <a16:rowId xmlns:a16="http://schemas.microsoft.com/office/drawing/2014/main" val="10000"/>
                  </a:ext>
                </a:extLst>
              </a:tr>
              <a:tr h="640080">
                <a:tc>
                  <a:txBody>
                    <a:bodyPr/>
                    <a:lstStyle/>
                    <a:p>
                      <a:pPr algn="ctr"/>
                      <a:endParaRPr lang="en-GB" sz="1200" b="1"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US" sz="1200" b="1" i="1" dirty="0" smtClean="0">
                          <a:solidFill>
                            <a:schemeClr val="accent2">
                              <a:lumMod val="75000"/>
                            </a:schemeClr>
                          </a:solidFill>
                        </a:rPr>
                        <a:t>Can form</a:t>
                      </a:r>
                      <a:r>
                        <a:rPr lang="en-US" sz="1200" b="1" i="1" baseline="0" dirty="0" smtClean="0">
                          <a:solidFill>
                            <a:schemeClr val="accent2">
                              <a:lumMod val="75000"/>
                            </a:schemeClr>
                          </a:solidFill>
                        </a:rPr>
                        <a:t> many types of human cells e.g. blood cells</a:t>
                      </a:r>
                      <a:endParaRPr lang="en-US" sz="1200" b="1" i="1" dirty="0" smtClean="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US" sz="1200" dirty="0" smtClean="0"/>
                        <a:t>Tissue</a:t>
                      </a:r>
                      <a:r>
                        <a:rPr lang="en-US" sz="1200" baseline="0" dirty="0" smtClean="0"/>
                        <a:t> is matched to avoid rejection, risk of infection. Only a few types of cells can be formed. </a:t>
                      </a:r>
                      <a:endParaRPr lang="en-US" sz="1200" dirty="0" smtClean="0"/>
                    </a:p>
                  </a:txBody>
                  <a:tcPr anchor="ctr"/>
                </a:tc>
                <a:extLst>
                  <a:ext uri="{0D108BD9-81ED-4DB2-BD59-A6C34878D82A}">
                    <a16:rowId xmlns:a16="http://schemas.microsoft.com/office/drawing/2014/main" val="10001"/>
                  </a:ext>
                </a:extLst>
              </a:tr>
              <a:tr h="640080">
                <a:tc>
                  <a:txBody>
                    <a:bodyPr/>
                    <a:lstStyle/>
                    <a:p>
                      <a:pPr algn="ct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Can differentiate into any plant cell type throughout the life of the pant. </a:t>
                      </a:r>
                      <a:endParaRPr lang="en-GB" sz="1200" b="1" i="1" dirty="0">
                        <a:solidFill>
                          <a:schemeClr val="accent2">
                            <a:lumMod val="75000"/>
                          </a:schemeClr>
                        </a:solidFill>
                      </a:endParaRPr>
                    </a:p>
                  </a:txBody>
                  <a:tcPr anchor="ctr"/>
                </a:tc>
                <a:tc>
                  <a:txBody>
                    <a:bodyPr/>
                    <a:lstStyle/>
                    <a:p>
                      <a:pPr algn="l"/>
                      <a:r>
                        <a:rPr lang="en-GB" sz="1200" dirty="0" smtClean="0"/>
                        <a:t>Used</a:t>
                      </a:r>
                      <a:r>
                        <a:rPr lang="en-GB" sz="1200" baseline="0" dirty="0" smtClean="0"/>
                        <a:t> to produce clones quickly and economically, e.g. rare species, crop plants with pest /disease resisitance</a:t>
                      </a:r>
                      <a:endParaRPr lang="en-GB" sz="1200" dirty="0"/>
                    </a:p>
                  </a:txBody>
                  <a:tcPr anchor="ctr"/>
                </a:tc>
                <a:extLst>
                  <a:ext uri="{0D108BD9-81ED-4DB2-BD59-A6C34878D82A}">
                    <a16:rowId xmlns:a16="http://schemas.microsoft.com/office/drawing/2014/main" val="10002"/>
                  </a:ext>
                </a:extLst>
              </a:tr>
            </a:tbl>
          </a:graphicData>
        </a:graphic>
      </p:graphicFrame>
      <p:sp>
        <p:nvSpPr>
          <p:cNvPr id="229" name="Rectangle 228"/>
          <p:cNvSpPr/>
          <p:nvPr/>
        </p:nvSpPr>
        <p:spPr>
          <a:xfrm>
            <a:off x="4867159" y="8719725"/>
            <a:ext cx="7698174" cy="55257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i="1" dirty="0">
                <a:solidFill>
                  <a:schemeClr val="accent2">
                    <a:lumMod val="75000"/>
                  </a:schemeClr>
                </a:solidFill>
              </a:rPr>
              <a:t>Treatment with stem cells may be able to help conditions such </a:t>
            </a:r>
            <a:r>
              <a:rPr lang="en-US" sz="1200" i="1" dirty="0" smtClean="0">
                <a:solidFill>
                  <a:schemeClr val="accent2">
                    <a:lumMod val="75000"/>
                  </a:schemeClr>
                </a:solidFill>
              </a:rPr>
              <a:t>as diabetes </a:t>
            </a:r>
            <a:r>
              <a:rPr lang="en-US" sz="1200" i="1" dirty="0">
                <a:solidFill>
                  <a:schemeClr val="accent2">
                    <a:lumMod val="75000"/>
                  </a:schemeClr>
                </a:solidFill>
              </a:rPr>
              <a:t>and paralysis</a:t>
            </a:r>
            <a:r>
              <a:rPr lang="en-US" sz="1200" i="1" dirty="0" smtClean="0">
                <a:solidFill>
                  <a:schemeClr val="accent2">
                    <a:lumMod val="75000"/>
                  </a:schemeClr>
                </a:solidFill>
              </a:rPr>
              <a:t>. Some people object to the use of stem cells on ethical or religious grounds.</a:t>
            </a:r>
            <a:endParaRPr lang="en-US" sz="1200" i="1" dirty="0">
              <a:solidFill>
                <a:schemeClr val="accent2">
                  <a:lumMod val="75000"/>
                </a:schemeClr>
              </a:solidFill>
            </a:endParaRPr>
          </a:p>
        </p:txBody>
      </p:sp>
      <p:cxnSp>
        <p:nvCxnSpPr>
          <p:cNvPr id="259" name="Straight Connector 258"/>
          <p:cNvCxnSpPr>
            <a:stCxn id="229" idx="0"/>
            <a:endCxn id="208" idx="2"/>
          </p:cNvCxnSpPr>
          <p:nvPr/>
        </p:nvCxnSpPr>
        <p:spPr>
          <a:xfrm flipH="1" flipV="1">
            <a:off x="8612289" y="8551167"/>
            <a:ext cx="103957" cy="1685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Rectangle 275"/>
          <p:cNvSpPr/>
          <p:nvPr/>
        </p:nvSpPr>
        <p:spPr>
          <a:xfrm>
            <a:off x="5210819" y="3991591"/>
            <a:ext cx="1514818"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Cell division</a:t>
            </a:r>
            <a:endParaRPr lang="en-GB" sz="1800" dirty="0">
              <a:ea typeface="Verdana" panose="020B0604030504040204" pitchFamily="34" charset="0"/>
              <a:cs typeface="Verdana" panose="020B0604030504040204" pitchFamily="34" charset="0"/>
            </a:endParaRPr>
          </a:p>
        </p:txBody>
      </p:sp>
      <p:cxnSp>
        <p:nvCxnSpPr>
          <p:cNvPr id="303" name="Straight Connector 302"/>
          <p:cNvCxnSpPr>
            <a:stCxn id="276" idx="2"/>
            <a:endCxn id="148" idx="0"/>
          </p:cNvCxnSpPr>
          <p:nvPr/>
        </p:nvCxnSpPr>
        <p:spPr>
          <a:xfrm>
            <a:off x="5968228" y="4360923"/>
            <a:ext cx="755" cy="1372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a:endCxn id="185" idx="2"/>
          </p:cNvCxnSpPr>
          <p:nvPr/>
        </p:nvCxnSpPr>
        <p:spPr>
          <a:xfrm flipV="1">
            <a:off x="5372296" y="6284684"/>
            <a:ext cx="302677" cy="3353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6" name="Rectangle 365"/>
          <p:cNvSpPr/>
          <p:nvPr/>
        </p:nvSpPr>
        <p:spPr>
          <a:xfrm rot="16200000">
            <a:off x="5976839" y="4719218"/>
            <a:ext cx="2534422"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800" b="1" dirty="0">
                <a:solidFill>
                  <a:schemeClr val="bg1"/>
                </a:solidFill>
              </a:rPr>
              <a:t>Transport in cells</a:t>
            </a:r>
          </a:p>
        </p:txBody>
      </p:sp>
      <p:cxnSp>
        <p:nvCxnSpPr>
          <p:cNvPr id="368" name="Straight Connector 367"/>
          <p:cNvCxnSpPr>
            <a:stCxn id="4" idx="3"/>
            <a:endCxn id="366" idx="0"/>
          </p:cNvCxnSpPr>
          <p:nvPr/>
        </p:nvCxnSpPr>
        <p:spPr>
          <a:xfrm>
            <a:off x="6878814" y="3511464"/>
            <a:ext cx="180570" cy="13924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72" name="Table 371"/>
          <p:cNvGraphicFramePr>
            <a:graphicFrameLocks noGrp="1"/>
          </p:cNvGraphicFramePr>
          <p:nvPr>
            <p:extLst>
              <p:ext uri="{D42A27DB-BD31-4B8C-83A1-F6EECF244321}">
                <p14:modId xmlns:p14="http://schemas.microsoft.com/office/powerpoint/2010/main" val="1864188459"/>
              </p:ext>
            </p:extLst>
          </p:nvPr>
        </p:nvGraphicFramePr>
        <p:xfrm>
          <a:off x="7622947" y="3343108"/>
          <a:ext cx="5064356" cy="3121552"/>
        </p:xfrm>
        <a:graphic>
          <a:graphicData uri="http://schemas.openxmlformats.org/drawingml/2006/table">
            <a:tbl>
              <a:tblPr firstRow="1" bandRow="1">
                <a:tableStyleId>{5940675A-B579-460E-94D1-54222C63F5DA}</a:tableStyleId>
              </a:tblPr>
              <a:tblGrid>
                <a:gridCol w="1090435">
                  <a:extLst>
                    <a:ext uri="{9D8B030D-6E8A-4147-A177-3AD203B41FA5}">
                      <a16:colId xmlns:a16="http://schemas.microsoft.com/office/drawing/2014/main" val="20000"/>
                    </a:ext>
                  </a:extLst>
                </a:gridCol>
                <a:gridCol w="1645056">
                  <a:extLst>
                    <a:ext uri="{9D8B030D-6E8A-4147-A177-3AD203B41FA5}">
                      <a16:colId xmlns:a16="http://schemas.microsoft.com/office/drawing/2014/main" val="20001"/>
                    </a:ext>
                  </a:extLst>
                </a:gridCol>
                <a:gridCol w="2328865">
                  <a:extLst>
                    <a:ext uri="{9D8B030D-6E8A-4147-A177-3AD203B41FA5}">
                      <a16:colId xmlns:a16="http://schemas.microsoft.com/office/drawing/2014/main" val="20002"/>
                    </a:ext>
                  </a:extLst>
                </a:gridCol>
              </a:tblGrid>
              <a:tr h="933380">
                <a:tc>
                  <a:txBody>
                    <a:bodyPr/>
                    <a:lstStyle/>
                    <a:p>
                      <a:pPr algn="ct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Movement</a:t>
                      </a:r>
                      <a:r>
                        <a:rPr lang="en-GB" sz="1200" b="1" i="1" baseline="0" dirty="0" smtClean="0">
                          <a:solidFill>
                            <a:schemeClr val="accent2">
                              <a:lumMod val="75000"/>
                            </a:schemeClr>
                          </a:solidFill>
                        </a:rPr>
                        <a:t> of particles in a solution or gas from a higher to a lower concentration</a:t>
                      </a:r>
                      <a:endParaRPr lang="en-GB" sz="1200" b="1" i="1" dirty="0">
                        <a:solidFill>
                          <a:schemeClr val="accent2">
                            <a:lumMod val="75000"/>
                          </a:schemeClr>
                        </a:solidFill>
                      </a:endParaRPr>
                    </a:p>
                  </a:txBody>
                  <a:tcPr anchor="ctr"/>
                </a:tc>
                <a:tc>
                  <a:txBody>
                    <a:bodyPr/>
                    <a:lstStyle/>
                    <a:p>
                      <a:pPr algn="l"/>
                      <a:r>
                        <a:rPr lang="en-GB" sz="1200" dirty="0" smtClean="0"/>
                        <a:t>E.g.</a:t>
                      </a:r>
                      <a:r>
                        <a:rPr lang="en-GB" sz="1200" baseline="0" dirty="0" smtClean="0"/>
                        <a:t> O</a:t>
                      </a:r>
                      <a:r>
                        <a:rPr lang="en-GB" sz="1200" baseline="-25000" dirty="0" smtClean="0"/>
                        <a:t>2</a:t>
                      </a:r>
                      <a:r>
                        <a:rPr lang="en-GB" sz="1200" baseline="0" dirty="0" smtClean="0"/>
                        <a:t> and CO</a:t>
                      </a:r>
                      <a:r>
                        <a:rPr lang="en-GB" sz="1200" baseline="-25000" dirty="0" smtClean="0"/>
                        <a:t>2 </a:t>
                      </a:r>
                      <a:r>
                        <a:rPr lang="en-GB" sz="1200" baseline="0" dirty="0" smtClean="0"/>
                        <a:t>in gas exchange, urea in kidneys. Factors that affect the rate  are concentration, temperature and surface area.</a:t>
                      </a:r>
                      <a:endParaRPr lang="en-GB" sz="1200" dirty="0"/>
                    </a:p>
                  </a:txBody>
                  <a:tcPr anchor="ctr"/>
                </a:tc>
                <a:extLst>
                  <a:ext uri="{0D108BD9-81ED-4DB2-BD59-A6C34878D82A}">
                    <a16:rowId xmlns:a16="http://schemas.microsoft.com/office/drawing/2014/main" val="10000"/>
                  </a:ext>
                </a:extLst>
              </a:tr>
              <a:tr h="1039099">
                <a:tc>
                  <a:txBody>
                    <a:bodyPr/>
                    <a:lstStyle/>
                    <a:p>
                      <a:pPr algn="ct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Movement of water</a:t>
                      </a:r>
                      <a:r>
                        <a:rPr lang="en-GB" sz="1200" b="1" i="1" baseline="0" dirty="0" smtClean="0">
                          <a:solidFill>
                            <a:schemeClr val="accent2">
                              <a:lumMod val="75000"/>
                            </a:schemeClr>
                          </a:solidFill>
                        </a:rPr>
                        <a:t> from a dilute solution to a more concentrated solution </a:t>
                      </a:r>
                      <a:endParaRPr lang="en-GB" sz="1200" b="1" i="1" dirty="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r>
                        <a:rPr lang="en-US" sz="1200" dirty="0" smtClean="0"/>
                        <a:t>E.g.</a:t>
                      </a:r>
                      <a:r>
                        <a:rPr lang="en-US" sz="1200" baseline="0" dirty="0" smtClean="0"/>
                        <a:t> Plants absorb water from the soil by osmosis through their root hair cells. Plants use water for several vital processes including photosynthesis and transporting minerals.</a:t>
                      </a:r>
                      <a:endParaRPr lang="en-US" sz="1200" dirty="0" smtClean="0"/>
                    </a:p>
                  </a:txBody>
                  <a:tcPr anchor="ctr"/>
                </a:tc>
                <a:extLst>
                  <a:ext uri="{0D108BD9-81ED-4DB2-BD59-A6C34878D82A}">
                    <a16:rowId xmlns:a16="http://schemas.microsoft.com/office/drawing/2014/main" val="10001"/>
                  </a:ext>
                </a:extLst>
              </a:tr>
              <a:tr h="999452">
                <a:tc>
                  <a:txBody>
                    <a:bodyPr/>
                    <a:lstStyle/>
                    <a:p>
                      <a:pPr algn="ctr"/>
                      <a:endParaRPr lang="en-GB" sz="1200" b="0"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Movement</a:t>
                      </a:r>
                      <a:r>
                        <a:rPr lang="en-GB" sz="1200" b="1" i="1" baseline="0" dirty="0" smtClean="0">
                          <a:solidFill>
                            <a:schemeClr val="accent2">
                              <a:lumMod val="75000"/>
                            </a:schemeClr>
                          </a:solidFill>
                        </a:rPr>
                        <a:t> of particles from a dilute solution to a more concentrated solution </a:t>
                      </a:r>
                      <a:endParaRPr lang="en-GB" sz="1200" b="1" i="1" dirty="0">
                        <a:solidFill>
                          <a:schemeClr val="accent2">
                            <a:lumMod val="75000"/>
                          </a:schemeClr>
                        </a:solidFill>
                      </a:endParaRPr>
                    </a:p>
                  </a:txBody>
                  <a:tcPr anchor="ctr"/>
                </a:tc>
                <a:tc>
                  <a:txBody>
                    <a:bodyPr/>
                    <a:lstStyle/>
                    <a:p>
                      <a:pPr algn="l"/>
                      <a:r>
                        <a:rPr lang="en-GB" sz="1200" dirty="0" smtClean="0"/>
                        <a:t>E.g. movement of mineral ions into</a:t>
                      </a:r>
                      <a:r>
                        <a:rPr lang="en-GB" sz="1200" baseline="0" dirty="0" smtClean="0"/>
                        <a:t> roots of plants and the movement of glucose into the small intestines.</a:t>
                      </a:r>
                      <a:endParaRPr lang="en-GB" sz="1200" dirty="0"/>
                    </a:p>
                  </a:txBody>
                  <a:tcPr anchor="ctr"/>
                </a:tc>
                <a:extLst>
                  <a:ext uri="{0D108BD9-81ED-4DB2-BD59-A6C34878D82A}">
                    <a16:rowId xmlns:a16="http://schemas.microsoft.com/office/drawing/2014/main" val="10002"/>
                  </a:ext>
                </a:extLst>
              </a:tr>
            </a:tbl>
          </a:graphicData>
        </a:graphic>
      </p:graphicFrame>
      <p:cxnSp>
        <p:nvCxnSpPr>
          <p:cNvPr id="374" name="Straight Connector 373"/>
          <p:cNvCxnSpPr>
            <a:stCxn id="366" idx="2"/>
            <a:endCxn id="372" idx="1"/>
          </p:cNvCxnSpPr>
          <p:nvPr/>
        </p:nvCxnSpPr>
        <p:spPr>
          <a:xfrm>
            <a:off x="7428716" y="4903884"/>
            <a:ext cx="1942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11" name="Table 510"/>
          <p:cNvGraphicFramePr>
            <a:graphicFrameLocks noGrp="1"/>
          </p:cNvGraphicFramePr>
          <p:nvPr>
            <p:extLst>
              <p:ext uri="{D42A27DB-BD31-4B8C-83A1-F6EECF244321}">
                <p14:modId xmlns:p14="http://schemas.microsoft.com/office/powerpoint/2010/main" val="666135763"/>
              </p:ext>
            </p:extLst>
          </p:nvPr>
        </p:nvGraphicFramePr>
        <p:xfrm>
          <a:off x="5605273" y="131895"/>
          <a:ext cx="6481952" cy="2448240"/>
        </p:xfrm>
        <a:graphic>
          <a:graphicData uri="http://schemas.openxmlformats.org/drawingml/2006/table">
            <a:tbl>
              <a:tblPr firstRow="1" bandRow="1">
                <a:tableStyleId>{5940675A-B579-460E-94D1-54222C63F5DA}</a:tableStyleId>
              </a:tblPr>
              <a:tblGrid>
                <a:gridCol w="1279077">
                  <a:extLst>
                    <a:ext uri="{9D8B030D-6E8A-4147-A177-3AD203B41FA5}">
                      <a16:colId xmlns:a16="http://schemas.microsoft.com/office/drawing/2014/main" val="20000"/>
                    </a:ext>
                  </a:extLst>
                </a:gridCol>
                <a:gridCol w="5202875">
                  <a:extLst>
                    <a:ext uri="{9D8B030D-6E8A-4147-A177-3AD203B41FA5}">
                      <a16:colId xmlns:a16="http://schemas.microsoft.com/office/drawing/2014/main" val="20001"/>
                    </a:ext>
                  </a:extLst>
                </a:gridCol>
              </a:tblGrid>
              <a:tr h="497760">
                <a:tc>
                  <a:txBody>
                    <a:bodyPr/>
                    <a:lstStyle/>
                    <a:p>
                      <a:pPr algn="ct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Villi – increase surface area, Good</a:t>
                      </a:r>
                      <a:r>
                        <a:rPr lang="en-GB" sz="1200" b="1" i="1" baseline="0" dirty="0" smtClean="0">
                          <a:solidFill>
                            <a:schemeClr val="accent2">
                              <a:lumMod val="75000"/>
                            </a:schemeClr>
                          </a:solidFill>
                        </a:rPr>
                        <a:t> blood supply – to maintain concentration gradient, Thin membranes – short diffusion distance.</a:t>
                      </a:r>
                      <a:endParaRPr lang="en-GB" sz="1200" b="1" i="1" dirty="0">
                        <a:solidFill>
                          <a:schemeClr val="accent2">
                            <a:lumMod val="75000"/>
                          </a:schemeClr>
                        </a:solidFill>
                      </a:endParaRPr>
                    </a:p>
                  </a:txBody>
                  <a:tcPr anchor="ctr"/>
                </a:tc>
                <a:extLst>
                  <a:ext uri="{0D108BD9-81ED-4DB2-BD59-A6C34878D82A}">
                    <a16:rowId xmlns:a16="http://schemas.microsoft.com/office/drawing/2014/main" val="10000"/>
                  </a:ext>
                </a:extLst>
              </a:tr>
              <a:tr h="456962">
                <a:tc>
                  <a:txBody>
                    <a:bodyPr/>
                    <a:lstStyle/>
                    <a:p>
                      <a:pPr algn="ct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Alveoli– increase surface area, Good</a:t>
                      </a:r>
                      <a:r>
                        <a:rPr lang="en-GB" sz="1200" b="1" i="1" baseline="0" dirty="0" smtClean="0">
                          <a:solidFill>
                            <a:schemeClr val="accent2">
                              <a:lumMod val="75000"/>
                            </a:schemeClr>
                          </a:solidFill>
                        </a:rPr>
                        <a:t> blood supply – to maintain concentration gradient, Thin membranes – short diffusion distance.</a:t>
                      </a:r>
                      <a:endParaRPr lang="en-GB" sz="1200" b="1" i="1" dirty="0">
                        <a:solidFill>
                          <a:schemeClr val="accent2">
                            <a:lumMod val="75000"/>
                          </a:schemeClr>
                        </a:solidFill>
                      </a:endParaRPr>
                    </a:p>
                  </a:txBody>
                  <a:tcPr anchor="ctr"/>
                </a:tc>
                <a:extLst>
                  <a:ext uri="{0D108BD9-81ED-4DB2-BD59-A6C34878D82A}">
                    <a16:rowId xmlns:a16="http://schemas.microsoft.com/office/drawing/2014/main" val="10001"/>
                  </a:ext>
                </a:extLst>
              </a:tr>
              <a:tr h="49776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lang="en-GB" sz="1200" b="1" dirty="0" smtClean="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Gill filaments</a:t>
                      </a:r>
                      <a:r>
                        <a:rPr lang="en-GB" sz="1200" b="1" i="1" baseline="0" dirty="0" smtClean="0">
                          <a:solidFill>
                            <a:schemeClr val="accent2">
                              <a:lumMod val="75000"/>
                            </a:schemeClr>
                          </a:solidFill>
                        </a:rPr>
                        <a:t> and lamella </a:t>
                      </a:r>
                      <a:r>
                        <a:rPr lang="en-GB" sz="1200" b="1" i="1" dirty="0" smtClean="0">
                          <a:solidFill>
                            <a:schemeClr val="accent2">
                              <a:lumMod val="75000"/>
                            </a:schemeClr>
                          </a:solidFill>
                        </a:rPr>
                        <a:t>– increase surface area, Good</a:t>
                      </a:r>
                      <a:r>
                        <a:rPr lang="en-GB" sz="1200" b="1" i="1" baseline="0" dirty="0" smtClean="0">
                          <a:solidFill>
                            <a:schemeClr val="accent2">
                              <a:lumMod val="75000"/>
                            </a:schemeClr>
                          </a:solidFill>
                        </a:rPr>
                        <a:t> blood supply – to maintain concentration gradient, Thin membranes – short diffusion distance.</a:t>
                      </a:r>
                      <a:endParaRPr lang="en-GB" sz="1200" b="1" i="1" dirty="0">
                        <a:solidFill>
                          <a:schemeClr val="accent2">
                            <a:lumMod val="75000"/>
                          </a:schemeClr>
                        </a:solidFill>
                      </a:endParaRPr>
                    </a:p>
                  </a:txBody>
                  <a:tcPr anchor="ctr"/>
                </a:tc>
                <a:extLst>
                  <a:ext uri="{0D108BD9-81ED-4DB2-BD59-A6C34878D82A}">
                    <a16:rowId xmlns:a16="http://schemas.microsoft.com/office/drawing/2014/main" val="10002"/>
                  </a:ext>
                </a:extLst>
              </a:tr>
              <a:tr h="497760">
                <a:tc>
                  <a:txBody>
                    <a:bodyPr/>
                    <a:lstStyle/>
                    <a:p>
                      <a:pPr algn="ct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Root hair cells - increase surface area.</a:t>
                      </a:r>
                      <a:endParaRPr lang="en-GB" sz="1200" b="1" i="1" dirty="0">
                        <a:solidFill>
                          <a:schemeClr val="accent2">
                            <a:lumMod val="75000"/>
                          </a:schemeClr>
                        </a:solidFill>
                      </a:endParaRPr>
                    </a:p>
                  </a:txBody>
                  <a:tcPr anchor="ctr"/>
                </a:tc>
                <a:extLst>
                  <a:ext uri="{0D108BD9-81ED-4DB2-BD59-A6C34878D82A}">
                    <a16:rowId xmlns:a16="http://schemas.microsoft.com/office/drawing/2014/main" val="10003"/>
                  </a:ext>
                </a:extLst>
              </a:tr>
              <a:tr h="497760">
                <a:tc>
                  <a:txBody>
                    <a:bodyPr/>
                    <a:lstStyle/>
                    <a:p>
                      <a:pPr algn="ctr"/>
                      <a:endParaRPr lang="en-GB" sz="1200" b="1" dirty="0"/>
                    </a:p>
                  </a:txBody>
                  <a:tcPr anchor="ctr">
                    <a:solidFill>
                      <a:schemeClr val="accent2">
                        <a:lumMod val="20000"/>
                        <a:lumOff val="80000"/>
                      </a:schemeClr>
                    </a:solidFill>
                  </a:tcPr>
                </a:tc>
                <a:tc>
                  <a:txBody>
                    <a:bodyPr/>
                    <a:lstStyle/>
                    <a:p>
                      <a:pPr algn="ctr"/>
                      <a:r>
                        <a:rPr lang="en-GB" sz="1200" b="1" i="1" dirty="0" smtClean="0">
                          <a:solidFill>
                            <a:schemeClr val="accent2">
                              <a:lumMod val="75000"/>
                            </a:schemeClr>
                          </a:solidFill>
                        </a:rPr>
                        <a:t>Large</a:t>
                      </a:r>
                      <a:r>
                        <a:rPr lang="en-GB" sz="1200" b="1" i="1" baseline="0" dirty="0" smtClean="0">
                          <a:solidFill>
                            <a:schemeClr val="accent2">
                              <a:lumMod val="75000"/>
                            </a:schemeClr>
                          </a:solidFill>
                        </a:rPr>
                        <a:t> surface area, </a:t>
                      </a:r>
                      <a:r>
                        <a:rPr lang="en-GB" sz="1200" b="1" i="1" dirty="0" smtClean="0">
                          <a:solidFill>
                            <a:schemeClr val="accent2">
                              <a:lumMod val="75000"/>
                            </a:schemeClr>
                          </a:solidFill>
                        </a:rPr>
                        <a:t> thin leaves for short diffusion path, stomata on the lower surface to let O</a:t>
                      </a:r>
                      <a:r>
                        <a:rPr lang="en-GB" sz="1200" b="1" i="1" baseline="-25000" dirty="0" smtClean="0">
                          <a:solidFill>
                            <a:schemeClr val="accent2">
                              <a:lumMod val="75000"/>
                            </a:schemeClr>
                          </a:solidFill>
                        </a:rPr>
                        <a:t>2</a:t>
                      </a:r>
                      <a:r>
                        <a:rPr lang="en-GB" sz="1200" b="1" i="1" baseline="0" dirty="0" smtClean="0">
                          <a:solidFill>
                            <a:schemeClr val="accent2">
                              <a:lumMod val="75000"/>
                            </a:schemeClr>
                          </a:solidFill>
                        </a:rPr>
                        <a:t> and CO</a:t>
                      </a:r>
                      <a:r>
                        <a:rPr lang="en-GB" sz="1200" b="1" i="1" baseline="-25000" dirty="0" smtClean="0">
                          <a:solidFill>
                            <a:schemeClr val="accent2">
                              <a:lumMod val="75000"/>
                            </a:schemeClr>
                          </a:solidFill>
                        </a:rPr>
                        <a:t>2</a:t>
                      </a:r>
                      <a:r>
                        <a:rPr lang="en-GB" sz="1200" b="1" i="1" baseline="0" dirty="0" smtClean="0">
                          <a:solidFill>
                            <a:schemeClr val="accent2">
                              <a:lumMod val="75000"/>
                            </a:schemeClr>
                          </a:solidFill>
                        </a:rPr>
                        <a:t> in and out.</a:t>
                      </a:r>
                      <a:endParaRPr lang="en-GB" sz="1200" b="1" i="1" dirty="0">
                        <a:solidFill>
                          <a:schemeClr val="accent2">
                            <a:lumMod val="75000"/>
                          </a:schemeClr>
                        </a:solidFill>
                      </a:endParaRPr>
                    </a:p>
                  </a:txBody>
                  <a:tcPr anchor="ctr"/>
                </a:tc>
                <a:extLst>
                  <a:ext uri="{0D108BD9-81ED-4DB2-BD59-A6C34878D82A}">
                    <a16:rowId xmlns:a16="http://schemas.microsoft.com/office/drawing/2014/main" val="10004"/>
                  </a:ext>
                </a:extLst>
              </a:tr>
            </a:tbl>
          </a:graphicData>
        </a:graphic>
      </p:graphicFrame>
      <p:sp>
        <p:nvSpPr>
          <p:cNvPr id="512" name="Rectangle 511"/>
          <p:cNvSpPr/>
          <p:nvPr/>
        </p:nvSpPr>
        <p:spPr>
          <a:xfrm>
            <a:off x="6394006" y="2726355"/>
            <a:ext cx="2540819" cy="39072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ADAPTATIONS FOR </a:t>
            </a:r>
            <a:r>
              <a:rPr lang="en-GB" sz="1400" b="1" dirty="0" smtClean="0">
                <a:solidFill>
                  <a:schemeClr val="tx1"/>
                </a:solidFill>
              </a:rPr>
              <a:t>DIFFUSION </a:t>
            </a:r>
            <a:endParaRPr lang="en-GB" sz="1400" b="1" dirty="0">
              <a:solidFill>
                <a:schemeClr val="tx1"/>
              </a:solidFill>
            </a:endParaRPr>
          </a:p>
        </p:txBody>
      </p:sp>
      <p:cxnSp>
        <p:nvCxnSpPr>
          <p:cNvPr id="513" name="Straight Connector 512"/>
          <p:cNvCxnSpPr>
            <a:stCxn id="512" idx="2"/>
            <a:endCxn id="366" idx="3"/>
          </p:cNvCxnSpPr>
          <p:nvPr/>
        </p:nvCxnSpPr>
        <p:spPr>
          <a:xfrm flipH="1">
            <a:off x="7244050" y="3117077"/>
            <a:ext cx="420366" cy="5195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a:stCxn id="512" idx="1"/>
          </p:cNvCxnSpPr>
          <p:nvPr/>
        </p:nvCxnSpPr>
        <p:spPr>
          <a:xfrm flipH="1" flipV="1">
            <a:off x="6153912" y="2588796"/>
            <a:ext cx="240094" cy="332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3" name="Rectangle 522"/>
          <p:cNvSpPr/>
          <p:nvPr/>
        </p:nvSpPr>
        <p:spPr>
          <a:xfrm>
            <a:off x="9152127" y="2655320"/>
            <a:ext cx="3535176" cy="55982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The greater the difference in concentrations the faster the rate </a:t>
            </a:r>
            <a:r>
              <a:rPr lang="en-US" sz="1200" smtClean="0"/>
              <a:t>of diffusion.</a:t>
            </a:r>
            <a:endParaRPr lang="en-US" sz="1200" dirty="0"/>
          </a:p>
        </p:txBody>
      </p:sp>
      <p:cxnSp>
        <p:nvCxnSpPr>
          <p:cNvPr id="528" name="Straight Connector 527"/>
          <p:cNvCxnSpPr>
            <a:stCxn id="512" idx="3"/>
            <a:endCxn id="523" idx="1"/>
          </p:cNvCxnSpPr>
          <p:nvPr/>
        </p:nvCxnSpPr>
        <p:spPr>
          <a:xfrm>
            <a:off x="8934825" y="2921716"/>
            <a:ext cx="217302" cy="135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a:stCxn id="4" idx="0"/>
            <a:endCxn id="27" idx="3"/>
          </p:cNvCxnSpPr>
          <p:nvPr/>
        </p:nvCxnSpPr>
        <p:spPr>
          <a:xfrm flipH="1" flipV="1">
            <a:off x="4970736" y="1832910"/>
            <a:ext cx="997492" cy="13553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550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57642" y="3188298"/>
            <a:ext cx="1821172"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a:ea typeface="Verdana" panose="020B0604030504040204" pitchFamily="34" charset="0"/>
                <a:cs typeface="Verdana" panose="020B0604030504040204" pitchFamily="34" charset="0"/>
              </a:rPr>
              <a:t>AQA </a:t>
            </a:r>
            <a:endParaRPr lang="en-GB" sz="1800" b="1" dirty="0" smtClean="0">
              <a:ea typeface="Verdana" panose="020B0604030504040204" pitchFamily="34" charset="0"/>
              <a:cs typeface="Verdana" panose="020B0604030504040204" pitchFamily="34" charset="0"/>
            </a:endParaRPr>
          </a:p>
          <a:p>
            <a:pPr algn="ctr"/>
            <a:r>
              <a:rPr lang="en-GB" sz="1800" b="1" dirty="0" smtClean="0">
                <a:ea typeface="Verdana" panose="020B0604030504040204" pitchFamily="34" charset="0"/>
                <a:cs typeface="Verdana" panose="020B0604030504040204" pitchFamily="34" charset="0"/>
              </a:rPr>
              <a:t>Cell Biology 2</a:t>
            </a:r>
            <a:endParaRPr lang="en-GB" sz="1800" dirty="0">
              <a:ea typeface="Verdana" panose="020B0604030504040204" pitchFamily="34" charset="0"/>
              <a:cs typeface="Verdana" panose="020B0604030504040204" pitchFamily="34" charset="0"/>
            </a:endParaRPr>
          </a:p>
        </p:txBody>
      </p:sp>
      <p:pic>
        <p:nvPicPr>
          <p:cNvPr id="81" name="Picture 80"/>
          <p:cNvPicPr>
            <a:picLocks noChangeAspect="1"/>
          </p:cNvPicPr>
          <p:nvPr/>
        </p:nvPicPr>
        <p:blipFill>
          <a:blip r:embed="rId2" cstate="print"/>
          <a:stretch>
            <a:fillRect/>
          </a:stretch>
        </p:blipFill>
        <p:spPr>
          <a:xfrm>
            <a:off x="278238" y="6990554"/>
            <a:ext cx="3953276" cy="1437016"/>
          </a:xfrm>
          <a:prstGeom prst="rect">
            <a:avLst/>
          </a:prstGeom>
          <a:ln>
            <a:solidFill>
              <a:schemeClr val="tx1"/>
            </a:solidFill>
          </a:ln>
        </p:spPr>
      </p:pic>
      <p:graphicFrame>
        <p:nvGraphicFramePr>
          <p:cNvPr id="27" name="Table 26"/>
          <p:cNvGraphicFramePr>
            <a:graphicFrameLocks noGrp="1"/>
          </p:cNvGraphicFramePr>
          <p:nvPr>
            <p:extLst>
              <p:ext uri="{D42A27DB-BD31-4B8C-83A1-F6EECF244321}">
                <p14:modId xmlns:p14="http://schemas.microsoft.com/office/powerpoint/2010/main" val="1600386641"/>
              </p:ext>
            </p:extLst>
          </p:nvPr>
        </p:nvGraphicFramePr>
        <p:xfrm>
          <a:off x="950996" y="106543"/>
          <a:ext cx="4024313" cy="3383784"/>
        </p:xfrm>
        <a:graphic>
          <a:graphicData uri="http://schemas.openxmlformats.org/drawingml/2006/table">
            <a:tbl>
              <a:tblPr firstRow="1" bandRow="1">
                <a:tableStyleId>{5940675A-B579-460E-94D1-54222C63F5DA}</a:tableStyleId>
              </a:tblPr>
              <a:tblGrid>
                <a:gridCol w="1136621">
                  <a:extLst>
                    <a:ext uri="{9D8B030D-6E8A-4147-A177-3AD203B41FA5}">
                      <a16:colId xmlns:a16="http://schemas.microsoft.com/office/drawing/2014/main" val="20000"/>
                    </a:ext>
                  </a:extLst>
                </a:gridCol>
                <a:gridCol w="2887692">
                  <a:extLst>
                    <a:ext uri="{9D8B030D-6E8A-4147-A177-3AD203B41FA5}">
                      <a16:colId xmlns:a16="http://schemas.microsoft.com/office/drawing/2014/main" val="20001"/>
                    </a:ext>
                  </a:extLst>
                </a:gridCol>
              </a:tblGrid>
              <a:tr h="255543">
                <a:tc>
                  <a:txBody>
                    <a:bodyPr/>
                    <a:lstStyle/>
                    <a:p>
                      <a:pPr algn="ctr"/>
                      <a:endParaRPr lang="en-GB" sz="2400" dirty="0"/>
                    </a:p>
                  </a:txBody>
                  <a:tcPr anchor="ctr">
                    <a:solidFill>
                      <a:schemeClr val="accent2">
                        <a:lumMod val="40000"/>
                        <a:lumOff val="60000"/>
                      </a:schemeClr>
                    </a:solidFill>
                  </a:tcPr>
                </a:tc>
                <a:tc>
                  <a:txBody>
                    <a:bodyPr/>
                    <a:lstStyle/>
                    <a:p>
                      <a:pPr algn="ctr"/>
                      <a:endParaRPr lang="en-GB" sz="1200" dirty="0"/>
                    </a:p>
                  </a:txBody>
                  <a:tcPr anchor="ctr"/>
                </a:tc>
                <a:extLst>
                  <a:ext uri="{0D108BD9-81ED-4DB2-BD59-A6C34878D82A}">
                    <a16:rowId xmlns:a16="http://schemas.microsoft.com/office/drawing/2014/main" val="10000"/>
                  </a:ext>
                </a:extLst>
              </a:tr>
              <a:tr h="224693">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457297">
                <a:tc>
                  <a:txBody>
                    <a:bodyPr/>
                    <a:lstStyle/>
                    <a:p>
                      <a:pPr algn="ctr"/>
                      <a:r>
                        <a:rPr lang="en-GB" sz="1800" dirty="0" smtClean="0"/>
                        <a:t>nucleus</a:t>
                      </a:r>
                      <a:endParaRPr lang="en-GB" sz="1800" dirty="0"/>
                    </a:p>
                  </a:txBody>
                  <a:tcPr anchor="ctr">
                    <a:solidFill>
                      <a:schemeClr val="accent2">
                        <a:lumMod val="40000"/>
                        <a:lumOff val="60000"/>
                      </a:schemeClr>
                    </a:solidFill>
                  </a:tcPr>
                </a:tc>
                <a:tc>
                  <a:txBody>
                    <a:bodyPr/>
                    <a:lstStyle/>
                    <a:p>
                      <a:pPr algn="ctr"/>
                      <a:endParaRPr lang="en-GB" sz="1200" dirty="0"/>
                    </a:p>
                  </a:txBody>
                  <a:tcPr anchor="ctr"/>
                </a:tc>
                <a:extLst>
                  <a:ext uri="{0D108BD9-81ED-4DB2-BD59-A6C34878D82A}">
                    <a16:rowId xmlns:a16="http://schemas.microsoft.com/office/drawing/2014/main" val="10002"/>
                  </a:ext>
                </a:extLst>
              </a:tr>
              <a:tr h="188020">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3"/>
                  </a:ext>
                </a:extLst>
              </a:tr>
              <a:tr h="457297">
                <a:tc>
                  <a:txBody>
                    <a:bodyPr/>
                    <a:lstStyle/>
                    <a:p>
                      <a:pPr algn="ctr"/>
                      <a:endParaRPr lang="en-GB" sz="1400" dirty="0"/>
                    </a:p>
                  </a:txBody>
                  <a:tcPr anchor="ctr">
                    <a:solidFill>
                      <a:schemeClr val="accent2">
                        <a:lumMod val="40000"/>
                        <a:lumOff val="60000"/>
                      </a:schemeClr>
                    </a:solidFill>
                  </a:tcPr>
                </a:tc>
                <a:tc>
                  <a:txBody>
                    <a:bodyPr/>
                    <a:lstStyle/>
                    <a:p>
                      <a:pPr algn="ctr"/>
                      <a:endParaRPr lang="en-GB" sz="1200" dirty="0"/>
                    </a:p>
                  </a:txBody>
                  <a:tcPr anchor="ctr"/>
                </a:tc>
                <a:extLst>
                  <a:ext uri="{0D108BD9-81ED-4DB2-BD59-A6C34878D82A}">
                    <a16:rowId xmlns:a16="http://schemas.microsoft.com/office/drawing/2014/main" val="10004"/>
                  </a:ext>
                </a:extLst>
              </a:tr>
              <a:tr h="274378">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5"/>
                  </a:ext>
                </a:extLst>
              </a:tr>
              <a:tr h="457297">
                <a:tc>
                  <a:txBody>
                    <a:bodyPr/>
                    <a:lstStyle/>
                    <a:p>
                      <a:pPr algn="ctr"/>
                      <a:r>
                        <a:rPr lang="en-GB" sz="1200" dirty="0" smtClean="0"/>
                        <a:t>DNA</a:t>
                      </a:r>
                      <a:endParaRPr lang="en-GB" sz="1200" dirty="0"/>
                    </a:p>
                  </a:txBody>
                  <a:tcPr anchor="ctr">
                    <a:solidFill>
                      <a:schemeClr val="accent2">
                        <a:lumMod val="40000"/>
                        <a:lumOff val="60000"/>
                      </a:schemeClr>
                    </a:solidFill>
                  </a:tcPr>
                </a:tc>
                <a:tc>
                  <a:txBody>
                    <a:bodyPr/>
                    <a:lstStyle/>
                    <a:p>
                      <a:pPr algn="ctr"/>
                      <a:endParaRPr lang="en-GB" sz="1200" dirty="0" smtClean="0"/>
                    </a:p>
                  </a:txBody>
                  <a:tcPr anchor="ctr"/>
                </a:tc>
                <a:extLst>
                  <a:ext uri="{0D108BD9-81ED-4DB2-BD59-A6C34878D82A}">
                    <a16:rowId xmlns:a16="http://schemas.microsoft.com/office/drawing/2014/main" val="10006"/>
                  </a:ext>
                </a:extLst>
              </a:tr>
              <a:tr h="274378">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GB"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0007"/>
                  </a:ext>
                </a:extLst>
              </a:tr>
              <a:tr h="457297">
                <a:tc>
                  <a:txBody>
                    <a:bodyPr/>
                    <a:lstStyle/>
                    <a:p>
                      <a:pPr algn="ctr"/>
                      <a:endParaRPr lang="en-GB" sz="1050" dirty="0"/>
                    </a:p>
                  </a:txBody>
                  <a:tcPr anchor="ctr">
                    <a:solidFill>
                      <a:schemeClr val="accent2">
                        <a:lumMod val="40000"/>
                        <a:lumOff val="60000"/>
                      </a:schemeClr>
                    </a:solidFill>
                  </a:tcPr>
                </a:tc>
                <a:tc>
                  <a:txBody>
                    <a:bodyPr/>
                    <a:lstStyle/>
                    <a:p>
                      <a:pPr algn="ctr"/>
                      <a:endParaRPr lang="en-GB" sz="1200" dirty="0"/>
                    </a:p>
                  </a:txBody>
                  <a:tcPr anchor="ctr"/>
                </a:tc>
                <a:extLst>
                  <a:ext uri="{0D108BD9-81ED-4DB2-BD59-A6C34878D82A}">
                    <a16:rowId xmlns:a16="http://schemas.microsoft.com/office/drawing/2014/main" val="10008"/>
                  </a:ext>
                </a:extLst>
              </a:tr>
            </a:tbl>
          </a:graphicData>
        </a:graphic>
      </p:graphicFrame>
      <p:sp>
        <p:nvSpPr>
          <p:cNvPr id="28" name="Down Arrow 27"/>
          <p:cNvSpPr/>
          <p:nvPr/>
        </p:nvSpPr>
        <p:spPr>
          <a:xfrm>
            <a:off x="1179821" y="645128"/>
            <a:ext cx="694267" cy="1524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Down Arrow 30"/>
          <p:cNvSpPr/>
          <p:nvPr/>
        </p:nvSpPr>
        <p:spPr>
          <a:xfrm>
            <a:off x="1298353" y="1376178"/>
            <a:ext cx="457201" cy="1585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Down Arrow 31"/>
          <p:cNvSpPr/>
          <p:nvPr/>
        </p:nvSpPr>
        <p:spPr>
          <a:xfrm>
            <a:off x="1332216" y="2100657"/>
            <a:ext cx="360000" cy="1585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Down Arrow 32"/>
          <p:cNvSpPr/>
          <p:nvPr/>
        </p:nvSpPr>
        <p:spPr>
          <a:xfrm>
            <a:off x="1430683" y="2825136"/>
            <a:ext cx="180000" cy="1585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p:cNvSpPr txBox="1"/>
          <p:nvPr/>
        </p:nvSpPr>
        <p:spPr>
          <a:xfrm rot="16200000">
            <a:off x="-1198092" y="1774285"/>
            <a:ext cx="3225126" cy="523220"/>
          </a:xfrm>
          <a:prstGeom prst="rect">
            <a:avLst/>
          </a:prstGeom>
          <a:noFill/>
        </p:spPr>
        <p:txBody>
          <a:bodyPr wrap="square" rtlCol="0" anchor="t">
            <a:spAutoFit/>
          </a:bodyPr>
          <a:lstStyle/>
          <a:p>
            <a:pPr algn="ctr"/>
            <a:r>
              <a:rPr lang="en-GB" sz="1600" dirty="0" smtClean="0"/>
              <a:t>smallest</a:t>
            </a:r>
            <a:r>
              <a:rPr lang="en-GB" dirty="0" smtClean="0"/>
              <a:t>                  </a:t>
            </a:r>
            <a:r>
              <a:rPr lang="en-GB" sz="2800" dirty="0" smtClean="0"/>
              <a:t>largest</a:t>
            </a:r>
            <a:endParaRPr lang="en-GB" sz="2800" dirty="0"/>
          </a:p>
        </p:txBody>
      </p:sp>
      <p:pic>
        <p:nvPicPr>
          <p:cNvPr id="37" name="Picture 36"/>
          <p:cNvPicPr>
            <a:picLocks noChangeAspect="1"/>
          </p:cNvPicPr>
          <p:nvPr/>
        </p:nvPicPr>
        <p:blipFill>
          <a:blip r:embed="rId3">
            <a:biLevel thresh="75000"/>
          </a:blip>
          <a:stretch>
            <a:fillRect/>
          </a:stretch>
        </p:blipFill>
        <p:spPr>
          <a:xfrm rot="16200000">
            <a:off x="-139459" y="1711620"/>
            <a:ext cx="1223757" cy="936592"/>
          </a:xfrm>
          <a:prstGeom prst="rect">
            <a:avLst/>
          </a:prstGeom>
        </p:spPr>
      </p:pic>
      <p:sp>
        <p:nvSpPr>
          <p:cNvPr id="88" name="Rectangle 87"/>
          <p:cNvSpPr/>
          <p:nvPr/>
        </p:nvSpPr>
        <p:spPr>
          <a:xfrm>
            <a:off x="3337072" y="3835169"/>
            <a:ext cx="1322847" cy="662829"/>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MITOSIS AND THE CELL CYCLE</a:t>
            </a:r>
            <a:endParaRPr lang="en-GB" sz="1400" b="1" dirty="0">
              <a:solidFill>
                <a:schemeClr val="tx1"/>
              </a:solidFill>
            </a:endParaRPr>
          </a:p>
        </p:txBody>
      </p:sp>
      <p:sp>
        <p:nvSpPr>
          <p:cNvPr id="91" name="Rectangle 90"/>
          <p:cNvSpPr/>
          <p:nvPr/>
        </p:nvSpPr>
        <p:spPr>
          <a:xfrm>
            <a:off x="100454" y="3826192"/>
            <a:ext cx="3031420" cy="6896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i="1" dirty="0">
              <a:solidFill>
                <a:schemeClr val="accent2">
                  <a:lumMod val="75000"/>
                </a:schemeClr>
              </a:solidFill>
            </a:endParaRPr>
          </a:p>
        </p:txBody>
      </p:sp>
      <p:cxnSp>
        <p:nvCxnSpPr>
          <p:cNvPr id="92" name="Straight Connector 91"/>
          <p:cNvCxnSpPr>
            <a:stCxn id="88" idx="3"/>
            <a:endCxn id="276" idx="1"/>
          </p:cNvCxnSpPr>
          <p:nvPr/>
        </p:nvCxnSpPr>
        <p:spPr>
          <a:xfrm>
            <a:off x="4659919" y="4166584"/>
            <a:ext cx="550900" cy="9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91" idx="3"/>
            <a:endCxn id="88" idx="1"/>
          </p:cNvCxnSpPr>
          <p:nvPr/>
        </p:nvCxnSpPr>
        <p:spPr>
          <a:xfrm flipV="1">
            <a:off x="3131874" y="4166584"/>
            <a:ext cx="205198" cy="44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a:stCxn id="99" idx="0"/>
            <a:endCxn id="91" idx="2"/>
          </p:cNvCxnSpPr>
          <p:nvPr/>
        </p:nvCxnSpPr>
        <p:spPr>
          <a:xfrm flipH="1" flipV="1">
            <a:off x="1616164" y="4515876"/>
            <a:ext cx="638712" cy="2088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9" name="Table 98"/>
          <p:cNvGraphicFramePr>
            <a:graphicFrameLocks noGrp="1"/>
          </p:cNvGraphicFramePr>
          <p:nvPr>
            <p:extLst>
              <p:ext uri="{D42A27DB-BD31-4B8C-83A1-F6EECF244321}">
                <p14:modId xmlns:p14="http://schemas.microsoft.com/office/powerpoint/2010/main" val="294741503"/>
              </p:ext>
            </p:extLst>
          </p:nvPr>
        </p:nvGraphicFramePr>
        <p:xfrm>
          <a:off x="134143" y="4724680"/>
          <a:ext cx="4241467" cy="2016000"/>
        </p:xfrm>
        <a:graphic>
          <a:graphicData uri="http://schemas.openxmlformats.org/drawingml/2006/table">
            <a:tbl>
              <a:tblPr firstRow="1" bandRow="1">
                <a:tableStyleId>{5940675A-B579-460E-94D1-54222C63F5DA}</a:tableStyleId>
              </a:tblPr>
              <a:tblGrid>
                <a:gridCol w="589307">
                  <a:extLst>
                    <a:ext uri="{9D8B030D-6E8A-4147-A177-3AD203B41FA5}">
                      <a16:colId xmlns:a16="http://schemas.microsoft.com/office/drawing/2014/main" val="20000"/>
                    </a:ext>
                  </a:extLst>
                </a:gridCol>
                <a:gridCol w="803598">
                  <a:extLst>
                    <a:ext uri="{9D8B030D-6E8A-4147-A177-3AD203B41FA5}">
                      <a16:colId xmlns:a16="http://schemas.microsoft.com/office/drawing/2014/main" val="20001"/>
                    </a:ext>
                  </a:extLst>
                </a:gridCol>
                <a:gridCol w="2848562">
                  <a:extLst>
                    <a:ext uri="{9D8B030D-6E8A-4147-A177-3AD203B41FA5}">
                      <a16:colId xmlns:a16="http://schemas.microsoft.com/office/drawing/2014/main" val="20002"/>
                    </a:ext>
                  </a:extLst>
                </a:gridCol>
              </a:tblGrid>
              <a:tr h="672000">
                <a:tc>
                  <a:txBody>
                    <a:bodyPr/>
                    <a:lstStyle/>
                    <a:p>
                      <a:pPr algn="ctr"/>
                      <a:r>
                        <a:rPr lang="en-GB" sz="1200" b="1" dirty="0" smtClean="0"/>
                        <a:t>Stage 1</a:t>
                      </a: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algn="l"/>
                      <a:endParaRPr lang="en-GB" sz="1200" dirty="0"/>
                    </a:p>
                  </a:txBody>
                  <a:tcPr anchor="ctr"/>
                </a:tc>
                <a:extLst>
                  <a:ext uri="{0D108BD9-81ED-4DB2-BD59-A6C34878D82A}">
                    <a16:rowId xmlns:a16="http://schemas.microsoft.com/office/drawing/2014/main" val="10000"/>
                  </a:ext>
                </a:extLst>
              </a:tr>
              <a:tr h="672000">
                <a:tc>
                  <a:txBody>
                    <a:bodyPr/>
                    <a:lstStyle/>
                    <a:p>
                      <a:pPr algn="ctr"/>
                      <a:r>
                        <a:rPr lang="en-GB" sz="1200" b="1" dirty="0" smtClean="0"/>
                        <a:t>Stage</a:t>
                      </a:r>
                      <a:r>
                        <a:rPr lang="en-GB" sz="1200" b="1" baseline="0" dirty="0" smtClean="0"/>
                        <a:t> 2</a:t>
                      </a: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endParaRPr lang="en-US" sz="1200" dirty="0" smtClean="0"/>
                    </a:p>
                  </a:txBody>
                  <a:tcPr anchor="ctr"/>
                </a:tc>
                <a:extLst>
                  <a:ext uri="{0D108BD9-81ED-4DB2-BD59-A6C34878D82A}">
                    <a16:rowId xmlns:a16="http://schemas.microsoft.com/office/drawing/2014/main" val="10001"/>
                  </a:ext>
                </a:extLst>
              </a:tr>
              <a:tr h="672000">
                <a:tc>
                  <a:txBody>
                    <a:bodyPr/>
                    <a:lstStyle/>
                    <a:p>
                      <a:pPr algn="ctr"/>
                      <a:r>
                        <a:rPr lang="en-GB" sz="1200" b="1" dirty="0" smtClean="0"/>
                        <a:t>Stage 3</a:t>
                      </a: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algn="l"/>
                      <a:endParaRPr lang="en-GB" sz="1200" dirty="0"/>
                    </a:p>
                  </a:txBody>
                  <a:tcPr anchor="ctr"/>
                </a:tc>
                <a:extLst>
                  <a:ext uri="{0D108BD9-81ED-4DB2-BD59-A6C34878D82A}">
                    <a16:rowId xmlns:a16="http://schemas.microsoft.com/office/drawing/2014/main" val="10002"/>
                  </a:ext>
                </a:extLst>
              </a:tr>
            </a:tbl>
          </a:graphicData>
        </a:graphic>
      </p:graphicFrame>
      <p:cxnSp>
        <p:nvCxnSpPr>
          <p:cNvPr id="112" name="Straight Connector 111"/>
          <p:cNvCxnSpPr>
            <a:stCxn id="99" idx="2"/>
            <a:endCxn id="81" idx="0"/>
          </p:cNvCxnSpPr>
          <p:nvPr/>
        </p:nvCxnSpPr>
        <p:spPr>
          <a:xfrm>
            <a:off x="2254876" y="6740680"/>
            <a:ext cx="0" cy="2498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134143" y="8584092"/>
            <a:ext cx="4241467" cy="646331"/>
          </a:xfrm>
          <a:prstGeom prst="rect">
            <a:avLst/>
          </a:prstGeom>
          <a:ln>
            <a:solidFill>
              <a:schemeClr val="tx1"/>
            </a:solidFill>
          </a:ln>
        </p:spPr>
        <p:txBody>
          <a:bodyPr wrap="square">
            <a:spAutoFit/>
          </a:bodyPr>
          <a:lstStyle/>
          <a:p>
            <a:pPr algn="ctr"/>
            <a:endParaRPr lang="en-GB" sz="1200" i="1" dirty="0" smtClean="0">
              <a:solidFill>
                <a:schemeClr val="accent2">
                  <a:lumMod val="75000"/>
                </a:schemeClr>
              </a:solidFill>
            </a:endParaRPr>
          </a:p>
          <a:p>
            <a:pPr algn="ctr"/>
            <a:endParaRPr lang="en-GB" sz="1200" i="1" dirty="0">
              <a:solidFill>
                <a:schemeClr val="accent2">
                  <a:lumMod val="75000"/>
                </a:schemeClr>
              </a:solidFill>
            </a:endParaRPr>
          </a:p>
          <a:p>
            <a:pPr algn="ctr"/>
            <a:endParaRPr lang="en-GB" sz="1200" i="1" dirty="0">
              <a:solidFill>
                <a:schemeClr val="accent2">
                  <a:lumMod val="75000"/>
                </a:schemeClr>
              </a:solidFill>
            </a:endParaRPr>
          </a:p>
        </p:txBody>
      </p:sp>
      <p:cxnSp>
        <p:nvCxnSpPr>
          <p:cNvPr id="123" name="Straight Connector 122"/>
          <p:cNvCxnSpPr>
            <a:stCxn id="120" idx="0"/>
            <a:endCxn id="81" idx="2"/>
          </p:cNvCxnSpPr>
          <p:nvPr/>
        </p:nvCxnSpPr>
        <p:spPr>
          <a:xfrm flipH="1" flipV="1">
            <a:off x="2254876" y="8427570"/>
            <a:ext cx="1" cy="156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5364751" y="4498183"/>
            <a:ext cx="1208464" cy="295906"/>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STEM CELLS</a:t>
            </a:r>
            <a:endParaRPr lang="en-GB" sz="1400" b="1" dirty="0">
              <a:solidFill>
                <a:schemeClr val="tx1"/>
              </a:solidFill>
            </a:endParaRPr>
          </a:p>
        </p:txBody>
      </p:sp>
      <p:cxnSp>
        <p:nvCxnSpPr>
          <p:cNvPr id="149" name="Straight Connector 148"/>
          <p:cNvCxnSpPr>
            <a:stCxn id="4" idx="2"/>
            <a:endCxn id="276" idx="0"/>
          </p:cNvCxnSpPr>
          <p:nvPr/>
        </p:nvCxnSpPr>
        <p:spPr>
          <a:xfrm>
            <a:off x="5968228" y="3834629"/>
            <a:ext cx="0" cy="1569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Rectangle 158"/>
          <p:cNvSpPr/>
          <p:nvPr/>
        </p:nvSpPr>
        <p:spPr>
          <a:xfrm>
            <a:off x="4867159" y="5776240"/>
            <a:ext cx="629956" cy="14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Rectangle 159"/>
          <p:cNvSpPr/>
          <p:nvPr/>
        </p:nvSpPr>
        <p:spPr>
          <a:xfrm>
            <a:off x="4906916" y="4994331"/>
            <a:ext cx="629956" cy="143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9" name="Rectangle 178"/>
          <p:cNvSpPr/>
          <p:nvPr/>
        </p:nvSpPr>
        <p:spPr>
          <a:xfrm>
            <a:off x="4566963" y="4880190"/>
            <a:ext cx="2216019" cy="129090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just"/>
            <a:endParaRPr lang="en-GB" sz="1200" i="1" dirty="0">
              <a:solidFill>
                <a:schemeClr val="tx1"/>
              </a:solidFill>
            </a:endParaRPr>
          </a:p>
        </p:txBody>
      </p:sp>
      <p:cxnSp>
        <p:nvCxnSpPr>
          <p:cNvPr id="180" name="Straight Connector 179"/>
          <p:cNvCxnSpPr>
            <a:stCxn id="148" idx="2"/>
            <a:endCxn id="179" idx="0"/>
          </p:cNvCxnSpPr>
          <p:nvPr/>
        </p:nvCxnSpPr>
        <p:spPr>
          <a:xfrm flipH="1">
            <a:off x="5674973" y="4794089"/>
            <a:ext cx="294010" cy="861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8" name="Table 207"/>
          <p:cNvGraphicFramePr>
            <a:graphicFrameLocks noGrp="1"/>
          </p:cNvGraphicFramePr>
          <p:nvPr>
            <p:extLst>
              <p:ext uri="{D42A27DB-BD31-4B8C-83A1-F6EECF244321}">
                <p14:modId xmlns:p14="http://schemas.microsoft.com/office/powerpoint/2010/main" val="399681381"/>
              </p:ext>
            </p:extLst>
          </p:nvPr>
        </p:nvGraphicFramePr>
        <p:xfrm>
          <a:off x="4537276" y="6630927"/>
          <a:ext cx="8150027" cy="1920240"/>
        </p:xfrm>
        <a:graphic>
          <a:graphicData uri="http://schemas.openxmlformats.org/drawingml/2006/table">
            <a:tbl>
              <a:tblPr firstRow="1" bandRow="1">
                <a:tableStyleId>{5940675A-B579-460E-94D1-54222C63F5DA}</a:tableStyleId>
              </a:tblPr>
              <a:tblGrid>
                <a:gridCol w="1492049">
                  <a:extLst>
                    <a:ext uri="{9D8B030D-6E8A-4147-A177-3AD203B41FA5}">
                      <a16:colId xmlns:a16="http://schemas.microsoft.com/office/drawing/2014/main" val="20000"/>
                    </a:ext>
                  </a:extLst>
                </a:gridCol>
                <a:gridCol w="3257550">
                  <a:extLst>
                    <a:ext uri="{9D8B030D-6E8A-4147-A177-3AD203B41FA5}">
                      <a16:colId xmlns:a16="http://schemas.microsoft.com/office/drawing/2014/main" val="20001"/>
                    </a:ext>
                  </a:extLst>
                </a:gridCol>
                <a:gridCol w="3400428">
                  <a:extLst>
                    <a:ext uri="{9D8B030D-6E8A-4147-A177-3AD203B41FA5}">
                      <a16:colId xmlns:a16="http://schemas.microsoft.com/office/drawing/2014/main" val="20002"/>
                    </a:ext>
                  </a:extLst>
                </a:gridCol>
              </a:tblGrid>
              <a:tr h="640080">
                <a:tc>
                  <a:txBody>
                    <a:bodyPr/>
                    <a:lstStyle/>
                    <a:p>
                      <a:pPr algn="ct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algn="l"/>
                      <a:endParaRPr lang="en-GB" sz="1200" dirty="0"/>
                    </a:p>
                  </a:txBody>
                  <a:tcPr anchor="ctr"/>
                </a:tc>
                <a:extLst>
                  <a:ext uri="{0D108BD9-81ED-4DB2-BD59-A6C34878D82A}">
                    <a16:rowId xmlns:a16="http://schemas.microsoft.com/office/drawing/2014/main" val="10000"/>
                  </a:ext>
                </a:extLst>
              </a:tr>
              <a:tr h="640080">
                <a:tc>
                  <a:txBody>
                    <a:bodyPr/>
                    <a:lstStyle/>
                    <a:p>
                      <a:pPr algn="ctr"/>
                      <a:endParaRPr lang="en-GB" sz="1200" b="1" dirty="0"/>
                    </a:p>
                  </a:txBody>
                  <a:tcPr anchor="ctr">
                    <a:solidFill>
                      <a:schemeClr val="accent2">
                        <a:lumMod val="20000"/>
                        <a:lumOff val="80000"/>
                      </a:schemeClr>
                    </a:solidFill>
                  </a:tcPr>
                </a:tc>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endParaRPr lang="en-US" sz="1200" b="1" i="1" dirty="0" smtClean="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endParaRPr lang="en-US" sz="1200" dirty="0" smtClean="0"/>
                    </a:p>
                  </a:txBody>
                  <a:tcPr anchor="ctr"/>
                </a:tc>
                <a:extLst>
                  <a:ext uri="{0D108BD9-81ED-4DB2-BD59-A6C34878D82A}">
                    <a16:rowId xmlns:a16="http://schemas.microsoft.com/office/drawing/2014/main" val="10001"/>
                  </a:ext>
                </a:extLst>
              </a:tr>
              <a:tr h="640080">
                <a:tc>
                  <a:txBody>
                    <a:bodyPr/>
                    <a:lstStyle/>
                    <a:p>
                      <a:pPr algn="ct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algn="l"/>
                      <a:endParaRPr lang="en-GB" sz="1200" dirty="0"/>
                    </a:p>
                  </a:txBody>
                  <a:tcPr anchor="ctr"/>
                </a:tc>
                <a:extLst>
                  <a:ext uri="{0D108BD9-81ED-4DB2-BD59-A6C34878D82A}">
                    <a16:rowId xmlns:a16="http://schemas.microsoft.com/office/drawing/2014/main" val="10002"/>
                  </a:ext>
                </a:extLst>
              </a:tr>
            </a:tbl>
          </a:graphicData>
        </a:graphic>
      </p:graphicFrame>
      <p:sp>
        <p:nvSpPr>
          <p:cNvPr id="229" name="Rectangle 228"/>
          <p:cNvSpPr/>
          <p:nvPr/>
        </p:nvSpPr>
        <p:spPr>
          <a:xfrm>
            <a:off x="4867159" y="8719725"/>
            <a:ext cx="7698174" cy="55257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i="1" dirty="0">
              <a:solidFill>
                <a:schemeClr val="accent2">
                  <a:lumMod val="75000"/>
                </a:schemeClr>
              </a:solidFill>
            </a:endParaRPr>
          </a:p>
        </p:txBody>
      </p:sp>
      <p:cxnSp>
        <p:nvCxnSpPr>
          <p:cNvPr id="259" name="Straight Connector 258"/>
          <p:cNvCxnSpPr>
            <a:stCxn id="229" idx="0"/>
            <a:endCxn id="208" idx="2"/>
          </p:cNvCxnSpPr>
          <p:nvPr/>
        </p:nvCxnSpPr>
        <p:spPr>
          <a:xfrm flipH="1" flipV="1">
            <a:off x="8612289" y="8551167"/>
            <a:ext cx="103957" cy="1685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Rectangle 275"/>
          <p:cNvSpPr/>
          <p:nvPr/>
        </p:nvSpPr>
        <p:spPr>
          <a:xfrm>
            <a:off x="5210819" y="3991591"/>
            <a:ext cx="1514818"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GB" sz="1800" b="1" dirty="0" smtClean="0">
                <a:ea typeface="Verdana" panose="020B0604030504040204" pitchFamily="34" charset="0"/>
                <a:cs typeface="Verdana" panose="020B0604030504040204" pitchFamily="34" charset="0"/>
              </a:rPr>
              <a:t>Cell division</a:t>
            </a:r>
            <a:endParaRPr lang="en-GB" sz="1800" dirty="0">
              <a:ea typeface="Verdana" panose="020B0604030504040204" pitchFamily="34" charset="0"/>
              <a:cs typeface="Verdana" panose="020B0604030504040204" pitchFamily="34" charset="0"/>
            </a:endParaRPr>
          </a:p>
        </p:txBody>
      </p:sp>
      <p:cxnSp>
        <p:nvCxnSpPr>
          <p:cNvPr id="303" name="Straight Connector 302"/>
          <p:cNvCxnSpPr>
            <a:stCxn id="276" idx="2"/>
            <a:endCxn id="148" idx="0"/>
          </p:cNvCxnSpPr>
          <p:nvPr/>
        </p:nvCxnSpPr>
        <p:spPr>
          <a:xfrm>
            <a:off x="5968228" y="4360923"/>
            <a:ext cx="755" cy="1372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a:endCxn id="179" idx="2"/>
          </p:cNvCxnSpPr>
          <p:nvPr/>
        </p:nvCxnSpPr>
        <p:spPr>
          <a:xfrm flipV="1">
            <a:off x="5372296" y="6171095"/>
            <a:ext cx="302677" cy="4489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6" name="Rectangle 365"/>
          <p:cNvSpPr/>
          <p:nvPr/>
        </p:nvSpPr>
        <p:spPr>
          <a:xfrm rot="16200000">
            <a:off x="5976839" y="4719218"/>
            <a:ext cx="2534422"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800" b="1" dirty="0">
                <a:solidFill>
                  <a:schemeClr val="bg1"/>
                </a:solidFill>
              </a:rPr>
              <a:t>Transport in cells</a:t>
            </a:r>
          </a:p>
        </p:txBody>
      </p:sp>
      <p:cxnSp>
        <p:nvCxnSpPr>
          <p:cNvPr id="368" name="Straight Connector 367"/>
          <p:cNvCxnSpPr>
            <a:stCxn id="4" idx="3"/>
            <a:endCxn id="366" idx="0"/>
          </p:cNvCxnSpPr>
          <p:nvPr/>
        </p:nvCxnSpPr>
        <p:spPr>
          <a:xfrm>
            <a:off x="6878814" y="3511464"/>
            <a:ext cx="180570" cy="13924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72" name="Table 371"/>
          <p:cNvGraphicFramePr>
            <a:graphicFrameLocks noGrp="1"/>
          </p:cNvGraphicFramePr>
          <p:nvPr>
            <p:extLst>
              <p:ext uri="{D42A27DB-BD31-4B8C-83A1-F6EECF244321}">
                <p14:modId xmlns:p14="http://schemas.microsoft.com/office/powerpoint/2010/main" val="2199998017"/>
              </p:ext>
            </p:extLst>
          </p:nvPr>
        </p:nvGraphicFramePr>
        <p:xfrm>
          <a:off x="7622947" y="3343108"/>
          <a:ext cx="5064356" cy="2971931"/>
        </p:xfrm>
        <a:graphic>
          <a:graphicData uri="http://schemas.openxmlformats.org/drawingml/2006/table">
            <a:tbl>
              <a:tblPr firstRow="1" bandRow="1">
                <a:tableStyleId>{5940675A-B579-460E-94D1-54222C63F5DA}</a:tableStyleId>
              </a:tblPr>
              <a:tblGrid>
                <a:gridCol w="1090435">
                  <a:extLst>
                    <a:ext uri="{9D8B030D-6E8A-4147-A177-3AD203B41FA5}">
                      <a16:colId xmlns:a16="http://schemas.microsoft.com/office/drawing/2014/main" val="20000"/>
                    </a:ext>
                  </a:extLst>
                </a:gridCol>
                <a:gridCol w="1645056">
                  <a:extLst>
                    <a:ext uri="{9D8B030D-6E8A-4147-A177-3AD203B41FA5}">
                      <a16:colId xmlns:a16="http://schemas.microsoft.com/office/drawing/2014/main" val="20001"/>
                    </a:ext>
                  </a:extLst>
                </a:gridCol>
                <a:gridCol w="2328865">
                  <a:extLst>
                    <a:ext uri="{9D8B030D-6E8A-4147-A177-3AD203B41FA5}">
                      <a16:colId xmlns:a16="http://schemas.microsoft.com/office/drawing/2014/main" val="20002"/>
                    </a:ext>
                  </a:extLst>
                </a:gridCol>
              </a:tblGrid>
              <a:tr h="933380">
                <a:tc>
                  <a:txBody>
                    <a:bodyPr/>
                    <a:lstStyle/>
                    <a:p>
                      <a:pPr algn="ctr"/>
                      <a:r>
                        <a:rPr lang="en-GB" sz="1200" b="1" dirty="0" smtClean="0"/>
                        <a:t>Diffusion</a:t>
                      </a:r>
                    </a:p>
                    <a:p>
                      <a:pPr algn="ctr"/>
                      <a:r>
                        <a:rPr lang="en-GB" sz="1200" b="1" i="1" u="sng" dirty="0" smtClean="0"/>
                        <a:t>No</a:t>
                      </a:r>
                      <a:r>
                        <a:rPr lang="en-GB" sz="1200" b="0" dirty="0" smtClean="0"/>
                        <a:t> energy required</a:t>
                      </a:r>
                    </a:p>
                    <a:p>
                      <a:pPr algn="ctr"/>
                      <a:endParaRPr lang="en-GB" sz="1200" b="0"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algn="l"/>
                      <a:endParaRPr lang="en-GB" sz="1200" dirty="0"/>
                    </a:p>
                  </a:txBody>
                  <a:tcPr anchor="ctr"/>
                </a:tc>
                <a:extLst>
                  <a:ext uri="{0D108BD9-81ED-4DB2-BD59-A6C34878D82A}">
                    <a16:rowId xmlns:a16="http://schemas.microsoft.com/office/drawing/2014/main" val="10000"/>
                  </a:ext>
                </a:extLst>
              </a:tr>
              <a:tr h="1039099">
                <a:tc>
                  <a:txBody>
                    <a:bodyPr/>
                    <a:lstStyle/>
                    <a:p>
                      <a:pPr algn="ctr"/>
                      <a:r>
                        <a:rPr lang="en-GB" sz="1200" b="1" dirty="0" smtClean="0"/>
                        <a:t>Osmosis</a:t>
                      </a:r>
                    </a:p>
                    <a:p>
                      <a:pPr marL="0" marR="0" indent="0" algn="ctr" defTabSz="1280160" rtl="0" eaLnBrk="1" fontAlgn="auto" latinLnBrk="0" hangingPunct="1">
                        <a:lnSpc>
                          <a:spcPct val="100000"/>
                        </a:lnSpc>
                        <a:spcBef>
                          <a:spcPts val="0"/>
                        </a:spcBef>
                        <a:spcAft>
                          <a:spcPts val="0"/>
                        </a:spcAft>
                        <a:buClrTx/>
                        <a:buSzTx/>
                        <a:buFontTx/>
                        <a:buNone/>
                        <a:tabLst/>
                        <a:defRPr/>
                      </a:pPr>
                      <a:r>
                        <a:rPr lang="en-GB" sz="1200" b="1" i="1" u="sng" dirty="0" smtClean="0"/>
                        <a:t>No </a:t>
                      </a:r>
                      <a:r>
                        <a:rPr lang="en-GB" sz="1200" b="0" dirty="0" smtClean="0"/>
                        <a:t>energy required</a:t>
                      </a:r>
                    </a:p>
                    <a:p>
                      <a:pPr algn="ct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marL="0" marR="0" indent="0" algn="l" defTabSz="1280160" rtl="0" eaLnBrk="1" fontAlgn="auto" latinLnBrk="0" hangingPunct="1">
                        <a:lnSpc>
                          <a:spcPct val="100000"/>
                        </a:lnSpc>
                        <a:spcBef>
                          <a:spcPts val="0"/>
                        </a:spcBef>
                        <a:spcAft>
                          <a:spcPts val="0"/>
                        </a:spcAft>
                        <a:buClrTx/>
                        <a:buSzTx/>
                        <a:buFontTx/>
                        <a:buNone/>
                        <a:tabLst/>
                        <a:defRPr/>
                      </a:pPr>
                      <a:endParaRPr lang="en-US" sz="1200" dirty="0" smtClean="0"/>
                    </a:p>
                  </a:txBody>
                  <a:tcPr anchor="ctr"/>
                </a:tc>
                <a:extLst>
                  <a:ext uri="{0D108BD9-81ED-4DB2-BD59-A6C34878D82A}">
                    <a16:rowId xmlns:a16="http://schemas.microsoft.com/office/drawing/2014/main" val="10001"/>
                  </a:ext>
                </a:extLst>
              </a:tr>
              <a:tr h="999452">
                <a:tc>
                  <a:txBody>
                    <a:bodyPr/>
                    <a:lstStyle/>
                    <a:p>
                      <a:pPr algn="ctr"/>
                      <a:r>
                        <a:rPr lang="en-GB" sz="1200" b="1" dirty="0" smtClean="0"/>
                        <a:t>Active transport</a:t>
                      </a:r>
                    </a:p>
                    <a:p>
                      <a:pPr algn="ctr"/>
                      <a:r>
                        <a:rPr lang="en-GB" sz="1200" b="1" i="1" u="sng" dirty="0" smtClean="0"/>
                        <a:t>ENERGY </a:t>
                      </a:r>
                      <a:r>
                        <a:rPr lang="en-GB" sz="1200" b="0" dirty="0" smtClean="0"/>
                        <a:t>required</a:t>
                      </a:r>
                      <a:endParaRPr lang="en-GB" sz="1200" b="0"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tc>
                  <a:txBody>
                    <a:bodyPr/>
                    <a:lstStyle/>
                    <a:p>
                      <a:pPr algn="l"/>
                      <a:endParaRPr lang="en-GB" sz="1200" dirty="0"/>
                    </a:p>
                  </a:txBody>
                  <a:tcPr anchor="ctr"/>
                </a:tc>
                <a:extLst>
                  <a:ext uri="{0D108BD9-81ED-4DB2-BD59-A6C34878D82A}">
                    <a16:rowId xmlns:a16="http://schemas.microsoft.com/office/drawing/2014/main" val="10002"/>
                  </a:ext>
                </a:extLst>
              </a:tr>
            </a:tbl>
          </a:graphicData>
        </a:graphic>
      </p:graphicFrame>
      <p:cxnSp>
        <p:nvCxnSpPr>
          <p:cNvPr id="374" name="Straight Connector 373"/>
          <p:cNvCxnSpPr>
            <a:stCxn id="366" idx="2"/>
            <a:endCxn id="372" idx="1"/>
          </p:cNvCxnSpPr>
          <p:nvPr/>
        </p:nvCxnSpPr>
        <p:spPr>
          <a:xfrm flipV="1">
            <a:off x="7428716" y="4829073"/>
            <a:ext cx="194231" cy="7481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11" name="Table 510"/>
          <p:cNvGraphicFramePr>
            <a:graphicFrameLocks noGrp="1"/>
          </p:cNvGraphicFramePr>
          <p:nvPr>
            <p:extLst>
              <p:ext uri="{D42A27DB-BD31-4B8C-83A1-F6EECF244321}">
                <p14:modId xmlns:p14="http://schemas.microsoft.com/office/powerpoint/2010/main" val="3066950797"/>
              </p:ext>
            </p:extLst>
          </p:nvPr>
        </p:nvGraphicFramePr>
        <p:xfrm>
          <a:off x="5605273" y="131895"/>
          <a:ext cx="6481952" cy="2448002"/>
        </p:xfrm>
        <a:graphic>
          <a:graphicData uri="http://schemas.openxmlformats.org/drawingml/2006/table">
            <a:tbl>
              <a:tblPr firstRow="1" bandRow="1">
                <a:tableStyleId>{5940675A-B579-460E-94D1-54222C63F5DA}</a:tableStyleId>
              </a:tblPr>
              <a:tblGrid>
                <a:gridCol w="1279077">
                  <a:extLst>
                    <a:ext uri="{9D8B030D-6E8A-4147-A177-3AD203B41FA5}">
                      <a16:colId xmlns:a16="http://schemas.microsoft.com/office/drawing/2014/main" val="20000"/>
                    </a:ext>
                  </a:extLst>
                </a:gridCol>
                <a:gridCol w="5202875">
                  <a:extLst>
                    <a:ext uri="{9D8B030D-6E8A-4147-A177-3AD203B41FA5}">
                      <a16:colId xmlns:a16="http://schemas.microsoft.com/office/drawing/2014/main" val="20001"/>
                    </a:ext>
                  </a:extLst>
                </a:gridCol>
              </a:tblGrid>
              <a:tr h="497760">
                <a:tc>
                  <a:txBody>
                    <a:bodyPr/>
                    <a:lstStyle/>
                    <a:p>
                      <a:pPr algn="ctr"/>
                      <a:r>
                        <a:rPr lang="en-GB" sz="1200" b="1" dirty="0" smtClean="0"/>
                        <a:t>Small intestine</a:t>
                      </a: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extLst>
                  <a:ext uri="{0D108BD9-81ED-4DB2-BD59-A6C34878D82A}">
                    <a16:rowId xmlns:a16="http://schemas.microsoft.com/office/drawing/2014/main" val="10000"/>
                  </a:ext>
                </a:extLst>
              </a:tr>
              <a:tr h="456962">
                <a:tc>
                  <a:txBody>
                    <a:bodyPr/>
                    <a:lstStyle/>
                    <a:p>
                      <a:pPr algn="ctr"/>
                      <a:r>
                        <a:rPr lang="en-GB" sz="1200" b="1" dirty="0" smtClean="0"/>
                        <a:t>lungs</a:t>
                      </a: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extLst>
                  <a:ext uri="{0D108BD9-81ED-4DB2-BD59-A6C34878D82A}">
                    <a16:rowId xmlns:a16="http://schemas.microsoft.com/office/drawing/2014/main" val="10001"/>
                  </a:ext>
                </a:extLst>
              </a:tr>
              <a:tr h="497760">
                <a:tc>
                  <a:txBody>
                    <a:bodyPr/>
                    <a:lstStyle/>
                    <a:p>
                      <a:pPr marL="0" marR="0" indent="0" algn="ctr" defTabSz="1280160" rtl="0" eaLnBrk="1" fontAlgn="auto" latinLnBrk="0" hangingPunct="1">
                        <a:lnSpc>
                          <a:spcPct val="100000"/>
                        </a:lnSpc>
                        <a:spcBef>
                          <a:spcPts val="0"/>
                        </a:spcBef>
                        <a:spcAft>
                          <a:spcPts val="0"/>
                        </a:spcAft>
                        <a:buClrTx/>
                        <a:buSzTx/>
                        <a:buFontTx/>
                        <a:buNone/>
                        <a:tabLst/>
                        <a:defRPr/>
                      </a:pPr>
                      <a:r>
                        <a:rPr lang="en-GB" sz="1200" b="1" dirty="0" smtClean="0"/>
                        <a:t>Gills in fish</a:t>
                      </a:r>
                      <a:endParaRPr lang="en-GB" sz="1200" b="1" dirty="0" smtClean="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extLst>
                  <a:ext uri="{0D108BD9-81ED-4DB2-BD59-A6C34878D82A}">
                    <a16:rowId xmlns:a16="http://schemas.microsoft.com/office/drawing/2014/main" val="10002"/>
                  </a:ext>
                </a:extLst>
              </a:tr>
              <a:tr h="497760">
                <a:tc>
                  <a:txBody>
                    <a:bodyPr/>
                    <a:lstStyle/>
                    <a:p>
                      <a:pPr algn="ctr"/>
                      <a:r>
                        <a:rPr lang="en-GB" sz="1200" b="1" dirty="0" smtClean="0"/>
                        <a:t>roots</a:t>
                      </a: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extLst>
                  <a:ext uri="{0D108BD9-81ED-4DB2-BD59-A6C34878D82A}">
                    <a16:rowId xmlns:a16="http://schemas.microsoft.com/office/drawing/2014/main" val="10003"/>
                  </a:ext>
                </a:extLst>
              </a:tr>
              <a:tr h="497760">
                <a:tc>
                  <a:txBody>
                    <a:bodyPr/>
                    <a:lstStyle/>
                    <a:p>
                      <a:pPr algn="ctr"/>
                      <a:r>
                        <a:rPr lang="en-GB" sz="1200" b="1" dirty="0" smtClean="0"/>
                        <a:t>leaves</a:t>
                      </a:r>
                      <a:endParaRPr lang="en-GB" sz="1200" b="1" dirty="0"/>
                    </a:p>
                  </a:txBody>
                  <a:tcPr anchor="ctr">
                    <a:solidFill>
                      <a:schemeClr val="accent2">
                        <a:lumMod val="20000"/>
                        <a:lumOff val="80000"/>
                      </a:schemeClr>
                    </a:solidFill>
                  </a:tcPr>
                </a:tc>
                <a:tc>
                  <a:txBody>
                    <a:bodyPr/>
                    <a:lstStyle/>
                    <a:p>
                      <a:pPr algn="ctr"/>
                      <a:endParaRPr lang="en-GB" sz="1200" b="1" i="1" dirty="0">
                        <a:solidFill>
                          <a:schemeClr val="accent2">
                            <a:lumMod val="75000"/>
                          </a:schemeClr>
                        </a:solidFill>
                      </a:endParaRPr>
                    </a:p>
                  </a:txBody>
                  <a:tcPr anchor="ctr"/>
                </a:tc>
                <a:extLst>
                  <a:ext uri="{0D108BD9-81ED-4DB2-BD59-A6C34878D82A}">
                    <a16:rowId xmlns:a16="http://schemas.microsoft.com/office/drawing/2014/main" val="10004"/>
                  </a:ext>
                </a:extLst>
              </a:tr>
            </a:tbl>
          </a:graphicData>
        </a:graphic>
      </p:graphicFrame>
      <p:sp>
        <p:nvSpPr>
          <p:cNvPr id="512" name="Rectangle 511"/>
          <p:cNvSpPr/>
          <p:nvPr/>
        </p:nvSpPr>
        <p:spPr>
          <a:xfrm>
            <a:off x="6394006" y="2726355"/>
            <a:ext cx="2540819" cy="39072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ADAPTATIONS FOR </a:t>
            </a:r>
            <a:r>
              <a:rPr lang="en-GB" sz="1400" b="1" dirty="0" smtClean="0">
                <a:solidFill>
                  <a:schemeClr val="tx1"/>
                </a:solidFill>
              </a:rPr>
              <a:t>DIFFUSION </a:t>
            </a:r>
            <a:endParaRPr lang="en-GB" sz="1400" b="1" dirty="0">
              <a:solidFill>
                <a:schemeClr val="tx1"/>
              </a:solidFill>
            </a:endParaRPr>
          </a:p>
        </p:txBody>
      </p:sp>
      <p:cxnSp>
        <p:nvCxnSpPr>
          <p:cNvPr id="513" name="Straight Connector 512"/>
          <p:cNvCxnSpPr>
            <a:stCxn id="512" idx="2"/>
            <a:endCxn id="366" idx="3"/>
          </p:cNvCxnSpPr>
          <p:nvPr/>
        </p:nvCxnSpPr>
        <p:spPr>
          <a:xfrm flipH="1">
            <a:off x="7244050" y="3117077"/>
            <a:ext cx="420366" cy="5195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Straight Connector 517"/>
          <p:cNvCxnSpPr>
            <a:stCxn id="512" idx="1"/>
          </p:cNvCxnSpPr>
          <p:nvPr/>
        </p:nvCxnSpPr>
        <p:spPr>
          <a:xfrm flipH="1" flipV="1">
            <a:off x="6153912" y="2588796"/>
            <a:ext cx="240094" cy="332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23" name="Rectangle 522"/>
          <p:cNvSpPr/>
          <p:nvPr/>
        </p:nvSpPr>
        <p:spPr>
          <a:xfrm>
            <a:off x="9152127" y="2655320"/>
            <a:ext cx="3535176" cy="55982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t>The greater the difference in concentration, the ______________ the rate of diffusion.</a:t>
            </a:r>
            <a:endParaRPr lang="en-US" sz="1200" dirty="0"/>
          </a:p>
        </p:txBody>
      </p:sp>
      <p:cxnSp>
        <p:nvCxnSpPr>
          <p:cNvPr id="528" name="Straight Connector 527"/>
          <p:cNvCxnSpPr>
            <a:stCxn id="512" idx="3"/>
            <a:endCxn id="523" idx="1"/>
          </p:cNvCxnSpPr>
          <p:nvPr/>
        </p:nvCxnSpPr>
        <p:spPr>
          <a:xfrm>
            <a:off x="8934825" y="2921716"/>
            <a:ext cx="217302" cy="135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Straight Connector 550"/>
          <p:cNvCxnSpPr>
            <a:stCxn id="4" idx="0"/>
            <a:endCxn id="27" idx="3"/>
          </p:cNvCxnSpPr>
          <p:nvPr/>
        </p:nvCxnSpPr>
        <p:spPr>
          <a:xfrm flipH="1" flipV="1">
            <a:off x="4975309" y="1798435"/>
            <a:ext cx="992919" cy="13898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42071" y="6333094"/>
            <a:ext cx="1384410" cy="307777"/>
          </a:xfrm>
          <a:prstGeom prst="rect">
            <a:avLst/>
          </a:prstGeom>
          <a:noFill/>
        </p:spPr>
        <p:txBody>
          <a:bodyPr wrap="square" rtlCol="0">
            <a:spAutoFit/>
          </a:bodyPr>
          <a:lstStyle/>
          <a:p>
            <a:r>
              <a:rPr lang="en-GB" sz="1400" dirty="0" smtClean="0"/>
              <a:t>types</a:t>
            </a:r>
            <a:endParaRPr lang="en-GB" sz="1400" dirty="0"/>
          </a:p>
        </p:txBody>
      </p:sp>
      <p:sp>
        <p:nvSpPr>
          <p:cNvPr id="57" name="TextBox 56"/>
          <p:cNvSpPr txBox="1"/>
          <p:nvPr/>
        </p:nvSpPr>
        <p:spPr>
          <a:xfrm>
            <a:off x="4946258" y="8773800"/>
            <a:ext cx="1384410" cy="307777"/>
          </a:xfrm>
          <a:prstGeom prst="rect">
            <a:avLst/>
          </a:prstGeom>
          <a:noFill/>
        </p:spPr>
        <p:txBody>
          <a:bodyPr wrap="square" rtlCol="0">
            <a:spAutoFit/>
          </a:bodyPr>
          <a:lstStyle/>
          <a:p>
            <a:r>
              <a:rPr lang="en-GB" sz="1400" dirty="0" smtClean="0"/>
              <a:t>Uses and issues</a:t>
            </a:r>
            <a:endParaRPr lang="en-GB" sz="1400" dirty="0"/>
          </a:p>
        </p:txBody>
      </p:sp>
    </p:spTree>
    <p:extLst>
      <p:ext uri="{BB962C8B-B14F-4D97-AF65-F5344CB8AC3E}">
        <p14:creationId xmlns:p14="http://schemas.microsoft.com/office/powerpoint/2010/main" val="311077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XL Sci" id="{2CFE4A30-D880-BA4E-B779-8E17F61ECAC9}" vid="{3D4DF9ED-AD7F-6943-859C-106C4E33968D}"/>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XL Sci" id="{2CFE4A30-D880-BA4E-B779-8E17F61ECAC9}" vid="{3D4DF9ED-AD7F-6943-859C-106C4E33968D}"/>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XL Sci" id="{2CFE4A30-D880-BA4E-B779-8E17F61ECAC9}" vid="{3D4DF9ED-AD7F-6943-859C-106C4E33968D}"/>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PIXL Sci">
  <a:themeElements>
    <a:clrScheme name="Custom 1">
      <a:dk1>
        <a:sysClr val="windowText" lastClr="000000"/>
      </a:dk1>
      <a:lt1>
        <a:sysClr val="window" lastClr="FFFFFF"/>
      </a:lt1>
      <a:dk2>
        <a:srgbClr val="1F497D"/>
      </a:dk2>
      <a:lt2>
        <a:srgbClr val="EEECE1"/>
      </a:lt2>
      <a:accent1>
        <a:srgbClr val="4F81BD"/>
      </a:accent1>
      <a:accent2>
        <a:srgbClr val="FF99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XL Sci" id="{2CFE4A30-D880-BA4E-B779-8E17F61ECAC9}" vid="{3D4DF9ED-AD7F-6943-859C-106C4E33968D}"/>
    </a:ext>
  </a:extLst>
</a:theme>
</file>

<file path=ppt/theme/theme9.xml><?xml version="1.0" encoding="utf-8"?>
<a:theme xmlns:a="http://schemas.openxmlformats.org/drawingml/2006/main" name="4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ideFromDelve xmlns="f77fa377-a94f-48f5-91a3-12a4d562085c">true</HideFromDelv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25E5736E5FCD49A0DCF0B5A8A60F06" ma:contentTypeVersion="9" ma:contentTypeDescription="Create a new document." ma:contentTypeScope="" ma:versionID="73debe80db03a708f4cc0b218670a949">
  <xsd:schema xmlns:xsd="http://www.w3.org/2001/XMLSchema" xmlns:xs="http://www.w3.org/2001/XMLSchema" xmlns:p="http://schemas.microsoft.com/office/2006/metadata/properties" xmlns:ns2="e5c30f3c-f700-403d-9ad6-a418fe6047c4" xmlns:ns3="f77fa377-a94f-48f5-91a3-12a4d562085c" targetNamespace="http://schemas.microsoft.com/office/2006/metadata/properties" ma:root="true" ma:fieldsID="4be880bb7e4bd55013dd4f43cf0a122d" ns2:_="" ns3:_="">
    <xsd:import namespace="e5c30f3c-f700-403d-9ad6-a418fe6047c4"/>
    <xsd:import namespace="f77fa377-a94f-48f5-91a3-12a4d562085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Location" minOccurs="0"/>
                <xsd:element ref="ns2:MediaServiceOCR" minOccurs="0"/>
                <xsd:element ref="ns3:HideFromDel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c30f3c-f700-403d-9ad6-a418fe6047c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7fa377-a94f-48f5-91a3-12a4d562085c"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HideFromDelve" ma:index="16" nillable="true" ma:displayName="HideFromDelve" ma:default="1" ma:internalName="HideFromDel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5355A3-1F32-43E7-B1BB-85F999F46B06}">
  <ds:schemaRefs>
    <ds:schemaRef ds:uri="http://www.w3.org/XML/1998/namespace"/>
    <ds:schemaRef ds:uri="http://purl.org/dc/terms/"/>
    <ds:schemaRef ds:uri="http://schemas.microsoft.com/office/2006/documentManagement/types"/>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f77fa377-a94f-48f5-91a3-12a4d562085c"/>
    <ds:schemaRef ds:uri="e5c30f3c-f700-403d-9ad6-a418fe6047c4"/>
  </ds:schemaRefs>
</ds:datastoreItem>
</file>

<file path=customXml/itemProps2.xml><?xml version="1.0" encoding="utf-8"?>
<ds:datastoreItem xmlns:ds="http://schemas.openxmlformats.org/officeDocument/2006/customXml" ds:itemID="{4FF286F0-6251-4786-A5AC-C97D4C5FF433}">
  <ds:schemaRefs>
    <ds:schemaRef ds:uri="http://schemas.microsoft.com/sharepoint/v3/contenttype/forms"/>
  </ds:schemaRefs>
</ds:datastoreItem>
</file>

<file path=customXml/itemProps3.xml><?xml version="1.0" encoding="utf-8"?>
<ds:datastoreItem xmlns:ds="http://schemas.openxmlformats.org/officeDocument/2006/customXml" ds:itemID="{077E65F4-A06D-4ED4-B73C-ED7C8C4F64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c30f3c-f700-403d-9ad6-a418fe6047c4"/>
    <ds:schemaRef ds:uri="f77fa377-a94f-48f5-91a3-12a4d56208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Knowit</Template>
  <TotalTime>9513</TotalTime>
  <Words>1255</Words>
  <Application>Microsoft Office PowerPoint</Application>
  <PresentationFormat>A3 Paper (297x420 mm)</PresentationFormat>
  <Paragraphs>135</Paragraphs>
  <Slides>3</Slides>
  <Notes>0</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3</vt:i4>
      </vt:variant>
    </vt:vector>
  </HeadingPairs>
  <TitlesOfParts>
    <vt:vector size="18" baseType="lpstr">
      <vt:lpstr>Arial</vt:lpstr>
      <vt:lpstr>Calibri</vt:lpstr>
      <vt:lpstr>Calibri Light</vt:lpstr>
      <vt:lpstr>Gill Sans</vt:lpstr>
      <vt:lpstr>News Gothic MT</vt:lpstr>
      <vt:lpstr>Verdana</vt:lpstr>
      <vt:lpstr>Custom Design</vt:lpstr>
      <vt:lpstr>PIXL Sci</vt:lpstr>
      <vt:lpstr>1_Custom Design</vt:lpstr>
      <vt:lpstr>1_PIXL Sci</vt:lpstr>
      <vt:lpstr>2_Custom Design</vt:lpstr>
      <vt:lpstr>2_PIXL Sci</vt:lpstr>
      <vt:lpstr>3_Custom Design</vt:lpstr>
      <vt:lpstr>3_PIXL Sci</vt:lpstr>
      <vt:lpstr>4_Custom Design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Fleck</dc:creator>
  <cp:lastModifiedBy>Joanna Rayner</cp:lastModifiedBy>
  <cp:revision>92</cp:revision>
  <cp:lastPrinted>2019-03-14T11:13:09Z</cp:lastPrinted>
  <dcterms:created xsi:type="dcterms:W3CDTF">2017-05-22T08:59:13Z</dcterms:created>
  <dcterms:modified xsi:type="dcterms:W3CDTF">2019-03-14T16:21:07Z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0x0101000C25E5736E5FCD49A0DCF0B5A8A60F06</vt:lpwstr>
  </property>
</Properties>
</file>